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30" r:id="rId3"/>
    <p:sldId id="262" r:id="rId4"/>
    <p:sldId id="258" r:id="rId5"/>
    <p:sldId id="341" r:id="rId6"/>
    <p:sldId id="339" r:id="rId7"/>
    <p:sldId id="340" r:id="rId8"/>
    <p:sldId id="378" r:id="rId9"/>
    <p:sldId id="364" r:id="rId10"/>
    <p:sldId id="365" r:id="rId11"/>
    <p:sldId id="363" r:id="rId12"/>
    <p:sldId id="349" r:id="rId13"/>
    <p:sldId id="360" r:id="rId14"/>
    <p:sldId id="359" r:id="rId15"/>
    <p:sldId id="366" r:id="rId16"/>
    <p:sldId id="367" r:id="rId17"/>
    <p:sldId id="368" r:id="rId18"/>
    <p:sldId id="369" r:id="rId19"/>
    <p:sldId id="370" r:id="rId20"/>
    <p:sldId id="371" r:id="rId21"/>
    <p:sldId id="376" r:id="rId22"/>
    <p:sldId id="377" r:id="rId23"/>
    <p:sldId id="372" r:id="rId2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2460" autoAdjust="0"/>
  </p:normalViewPr>
  <p:slideViewPr>
    <p:cSldViewPr>
      <p:cViewPr varScale="1">
        <p:scale>
          <a:sx n="67" d="100"/>
          <a:sy n="67" d="100"/>
        </p:scale>
        <p:origin x="148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gicortes\Desktop\Quejas%20segundo%20trimestre%202018.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Hoja17!$A$96:$A$100</c:f>
              <c:strCache>
                <c:ptCount val="5"/>
                <c:pt idx="0">
                  <c:v>Instituciones de Educación Superior</c:v>
                </c:pt>
                <c:pt idx="1">
                  <c:v>Establecimientos Educativos</c:v>
                </c:pt>
                <c:pt idx="2">
                  <c:v>Ministerio de Educación Nacional</c:v>
                </c:pt>
                <c:pt idx="3">
                  <c:v>Otras Entidades</c:v>
                </c:pt>
                <c:pt idx="4">
                  <c:v>Secretarias de Educación</c:v>
                </c:pt>
              </c:strCache>
            </c:strRef>
          </c:cat>
          <c:val>
            <c:numRef>
              <c:f>Hoja17!$B$96:$B$100</c:f>
              <c:numCache>
                <c:formatCode>General</c:formatCode>
                <c:ptCount val="5"/>
                <c:pt idx="0">
                  <c:v>426</c:v>
                </c:pt>
                <c:pt idx="1">
                  <c:v>272</c:v>
                </c:pt>
                <c:pt idx="2">
                  <c:v>216</c:v>
                </c:pt>
                <c:pt idx="3">
                  <c:v>119</c:v>
                </c:pt>
                <c:pt idx="4">
                  <c:v>88</c:v>
                </c:pt>
              </c:numCache>
            </c:numRef>
          </c:val>
          <c:extLst>
            <c:ext xmlns:c16="http://schemas.microsoft.com/office/drawing/2014/chart" uri="{C3380CC4-5D6E-409C-BE32-E72D297353CC}">
              <c16:uniqueId val="{00000000-AE52-4B7C-B20C-CAB0A3A04AA2}"/>
            </c:ext>
          </c:extLst>
        </c:ser>
        <c:dLbls>
          <c:dLblPos val="ctr"/>
          <c:showLegendKey val="0"/>
          <c:showVal val="1"/>
          <c:showCatName val="0"/>
          <c:showSerName val="0"/>
          <c:showPercent val="0"/>
          <c:showBubbleSize val="0"/>
        </c:dLbls>
        <c:gapWidth val="269"/>
        <c:axId val="187325183"/>
        <c:axId val="236918863"/>
      </c:barChart>
      <c:lineChart>
        <c:grouping val="standard"/>
        <c:varyColors val="0"/>
        <c:ser>
          <c:idx val="1"/>
          <c:order val="1"/>
          <c:spPr>
            <a:ln w="34925" cap="rnd">
              <a:solidFill>
                <a:schemeClr val="accent3"/>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Hoja17!$A$96:$A$100</c:f>
              <c:strCache>
                <c:ptCount val="5"/>
                <c:pt idx="0">
                  <c:v>Instituciones de Educación Superior</c:v>
                </c:pt>
                <c:pt idx="1">
                  <c:v>Establecimientos Educativos</c:v>
                </c:pt>
                <c:pt idx="2">
                  <c:v>Ministerio de Educación Nacional</c:v>
                </c:pt>
                <c:pt idx="3">
                  <c:v>Otras Entidades</c:v>
                </c:pt>
                <c:pt idx="4">
                  <c:v>Secretarias de Educación</c:v>
                </c:pt>
              </c:strCache>
            </c:strRef>
          </c:cat>
          <c:val>
            <c:numRef>
              <c:f>Hoja17!$C$96:$C$100</c:f>
              <c:numCache>
                <c:formatCode>0%</c:formatCode>
                <c:ptCount val="5"/>
                <c:pt idx="0">
                  <c:v>0.38</c:v>
                </c:pt>
                <c:pt idx="1">
                  <c:v>0.24</c:v>
                </c:pt>
                <c:pt idx="2">
                  <c:v>0.2</c:v>
                </c:pt>
                <c:pt idx="3">
                  <c:v>0.16</c:v>
                </c:pt>
                <c:pt idx="4">
                  <c:v>0.08</c:v>
                </c:pt>
              </c:numCache>
            </c:numRef>
          </c:val>
          <c:smooth val="0"/>
          <c:extLst>
            <c:ext xmlns:c16="http://schemas.microsoft.com/office/drawing/2014/chart" uri="{C3380CC4-5D6E-409C-BE32-E72D297353CC}">
              <c16:uniqueId val="{00000001-AE52-4B7C-B20C-CAB0A3A04AA2}"/>
            </c:ext>
          </c:extLst>
        </c:ser>
        <c:dLbls>
          <c:dLblPos val="ctr"/>
          <c:showLegendKey val="0"/>
          <c:showVal val="1"/>
          <c:showCatName val="0"/>
          <c:showSerName val="0"/>
          <c:showPercent val="0"/>
          <c:showBubbleSize val="0"/>
        </c:dLbls>
        <c:marker val="1"/>
        <c:smooth val="0"/>
        <c:axId val="187324351"/>
        <c:axId val="236914543"/>
      </c:lineChart>
      <c:catAx>
        <c:axId val="187325183"/>
        <c:scaling>
          <c:orientation val="minMax"/>
        </c:scaling>
        <c:delete val="0"/>
        <c:axPos val="b"/>
        <c:numFmt formatCode="General" sourceLinked="1"/>
        <c:majorTickMark val="none"/>
        <c:minorTickMark val="none"/>
        <c:tickLblPos val="none"/>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236918863"/>
        <c:crosses val="autoZero"/>
        <c:auto val="1"/>
        <c:lblAlgn val="ctr"/>
        <c:lblOffset val="100"/>
        <c:noMultiLvlLbl val="0"/>
      </c:catAx>
      <c:valAx>
        <c:axId val="2369188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187325183"/>
        <c:crosses val="autoZero"/>
        <c:crossBetween val="between"/>
      </c:valAx>
      <c:valAx>
        <c:axId val="236914543"/>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187324351"/>
        <c:crosses val="max"/>
        <c:crossBetween val="between"/>
      </c:valAx>
      <c:catAx>
        <c:axId val="187324351"/>
        <c:scaling>
          <c:orientation val="minMax"/>
        </c:scaling>
        <c:delete val="1"/>
        <c:axPos val="b"/>
        <c:numFmt formatCode="General" sourceLinked="1"/>
        <c:majorTickMark val="none"/>
        <c:minorTickMark val="none"/>
        <c:tickLblPos val="nextTo"/>
        <c:crossAx val="236914543"/>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Hoja16!$B$23</c:f>
              <c:strCache>
                <c:ptCount val="1"/>
                <c:pt idx="0">
                  <c:v>Física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Hoja16!$A$24:$A$27</c:f>
              <c:strCache>
                <c:ptCount val="3"/>
                <c:pt idx="0">
                  <c:v>Abril</c:v>
                </c:pt>
                <c:pt idx="1">
                  <c:v>Mayo</c:v>
                </c:pt>
                <c:pt idx="2">
                  <c:v>Junio</c:v>
                </c:pt>
              </c:strCache>
              <c:extLst/>
            </c:strRef>
          </c:cat>
          <c:val>
            <c:numRef>
              <c:f>Hoja16!$B$24:$B$27</c:f>
              <c:numCache>
                <c:formatCode>General</c:formatCode>
                <c:ptCount val="3"/>
                <c:pt idx="0">
                  <c:v>0</c:v>
                </c:pt>
                <c:pt idx="1">
                  <c:v>24</c:v>
                </c:pt>
                <c:pt idx="2">
                  <c:v>12</c:v>
                </c:pt>
              </c:numCache>
              <c:extLst/>
            </c:numRef>
          </c:val>
          <c:extLst>
            <c:ext xmlns:c16="http://schemas.microsoft.com/office/drawing/2014/chart" uri="{C3380CC4-5D6E-409C-BE32-E72D297353CC}">
              <c16:uniqueId val="{00000000-0FCB-4384-A3F0-F6EB6963678C}"/>
            </c:ext>
          </c:extLst>
        </c:ser>
        <c:ser>
          <c:idx val="1"/>
          <c:order val="1"/>
          <c:tx>
            <c:strRef>
              <c:f>Hoja16!$C$23</c:f>
              <c:strCache>
                <c:ptCount val="1"/>
                <c:pt idx="0">
                  <c:v>Web</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Hoja16!$A$24:$A$27</c:f>
              <c:strCache>
                <c:ptCount val="3"/>
                <c:pt idx="0">
                  <c:v>Abril</c:v>
                </c:pt>
                <c:pt idx="1">
                  <c:v>Mayo</c:v>
                </c:pt>
                <c:pt idx="2">
                  <c:v>Junio</c:v>
                </c:pt>
              </c:strCache>
              <c:extLst/>
            </c:strRef>
          </c:cat>
          <c:val>
            <c:numRef>
              <c:f>Hoja16!$C$24:$C$27</c:f>
              <c:numCache>
                <c:formatCode>General</c:formatCode>
                <c:ptCount val="3"/>
                <c:pt idx="0">
                  <c:v>52</c:v>
                </c:pt>
                <c:pt idx="1">
                  <c:v>74</c:v>
                </c:pt>
                <c:pt idx="2">
                  <c:v>54</c:v>
                </c:pt>
              </c:numCache>
              <c:extLst/>
            </c:numRef>
          </c:val>
          <c:extLst>
            <c:ext xmlns:c16="http://schemas.microsoft.com/office/drawing/2014/chart" uri="{C3380CC4-5D6E-409C-BE32-E72D297353CC}">
              <c16:uniqueId val="{00000001-0FCB-4384-A3F0-F6EB6963678C}"/>
            </c:ext>
          </c:extLst>
        </c:ser>
        <c:dLbls>
          <c:dLblPos val="outEnd"/>
          <c:showLegendKey val="0"/>
          <c:showVal val="1"/>
          <c:showCatName val="0"/>
          <c:showSerName val="0"/>
          <c:showPercent val="0"/>
          <c:showBubbleSize val="0"/>
        </c:dLbls>
        <c:gapWidth val="219"/>
        <c:overlap val="-27"/>
        <c:axId val="187318943"/>
        <c:axId val="183681423"/>
        <c:extLst>
          <c:ext xmlns:c15="http://schemas.microsoft.com/office/drawing/2012/chart" uri="{02D57815-91ED-43cb-92C2-25804820EDAC}">
            <c15:filteredBarSeries>
              <c15:ser>
                <c:idx val="2"/>
                <c:order val="2"/>
                <c:tx>
                  <c:strRef>
                    <c:extLst>
                      <c:ext uri="{02D57815-91ED-43cb-92C2-25804820EDAC}">
                        <c15:formulaRef>
                          <c15:sqref>Hoja16!$D$23</c15:sqref>
                        </c15:formulaRef>
                      </c:ext>
                    </c:extLst>
                    <c:strCache>
                      <c:ptCount val="1"/>
                      <c:pt idx="0">
                        <c:v>Total general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Hoja16!$A$24:$A$27</c15:sqref>
                        </c15:formulaRef>
                      </c:ext>
                    </c:extLst>
                    <c:strCache>
                      <c:ptCount val="3"/>
                      <c:pt idx="0">
                        <c:v>Abril</c:v>
                      </c:pt>
                      <c:pt idx="1">
                        <c:v>Mayo</c:v>
                      </c:pt>
                      <c:pt idx="2">
                        <c:v>Junio</c:v>
                      </c:pt>
                    </c:strCache>
                  </c:strRef>
                </c:cat>
                <c:val>
                  <c:numRef>
                    <c:extLst>
                      <c:ext uri="{02D57815-91ED-43cb-92C2-25804820EDAC}">
                        <c15:formulaRef>
                          <c15:sqref>Hoja16!$D$24:$D$27</c15:sqref>
                        </c15:formulaRef>
                      </c:ext>
                    </c:extLst>
                    <c:numCache>
                      <c:formatCode>General</c:formatCode>
                      <c:ptCount val="3"/>
                      <c:pt idx="0">
                        <c:v>52</c:v>
                      </c:pt>
                      <c:pt idx="1">
                        <c:v>98</c:v>
                      </c:pt>
                      <c:pt idx="2">
                        <c:v>66</c:v>
                      </c:pt>
                    </c:numCache>
                  </c:numRef>
                </c:val>
                <c:extLst>
                  <c:ext xmlns:c16="http://schemas.microsoft.com/office/drawing/2014/chart" uri="{C3380CC4-5D6E-409C-BE32-E72D297353CC}">
                    <c16:uniqueId val="{00000002-0FCB-4384-A3F0-F6EB6963678C}"/>
                  </c:ext>
                </c:extLst>
              </c15:ser>
            </c15:filteredBarSeries>
          </c:ext>
        </c:extLst>
      </c:barChart>
      <c:catAx>
        <c:axId val="187318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83681423"/>
        <c:crosses val="autoZero"/>
        <c:auto val="1"/>
        <c:lblAlgn val="ctr"/>
        <c:lblOffset val="100"/>
        <c:noMultiLvlLbl val="0"/>
      </c:catAx>
      <c:valAx>
        <c:axId val="1836814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873189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Hoja17!$B$13</c:f>
              <c:strCache>
                <c:ptCount val="1"/>
                <c:pt idx="0">
                  <c:v>Física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Hoja17!$A$14:$A$17</c:f>
              <c:strCache>
                <c:ptCount val="3"/>
                <c:pt idx="0">
                  <c:v>QUEJAS FUNCIONARIOS MEN</c:v>
                </c:pt>
                <c:pt idx="1">
                  <c:v>QUEJAS PROCESOS MEN</c:v>
                </c:pt>
                <c:pt idx="2">
                  <c:v>RECLAMOS SERVICIOS</c:v>
                </c:pt>
              </c:strCache>
              <c:extLst/>
            </c:strRef>
          </c:cat>
          <c:val>
            <c:numRef>
              <c:f>Hoja17!$B$14:$B$17</c:f>
              <c:numCache>
                <c:formatCode>General</c:formatCode>
                <c:ptCount val="3"/>
                <c:pt idx="0">
                  <c:v>34</c:v>
                </c:pt>
                <c:pt idx="1">
                  <c:v>1</c:v>
                </c:pt>
                <c:pt idx="2">
                  <c:v>1</c:v>
                </c:pt>
              </c:numCache>
              <c:extLst/>
            </c:numRef>
          </c:val>
          <c:extLst>
            <c:ext xmlns:c16="http://schemas.microsoft.com/office/drawing/2014/chart" uri="{C3380CC4-5D6E-409C-BE32-E72D297353CC}">
              <c16:uniqueId val="{00000000-F13C-42C1-AE08-8C119E445B15}"/>
            </c:ext>
          </c:extLst>
        </c:ser>
        <c:ser>
          <c:idx val="1"/>
          <c:order val="1"/>
          <c:tx>
            <c:strRef>
              <c:f>Hoja17!$C$13</c:f>
              <c:strCache>
                <c:ptCount val="1"/>
                <c:pt idx="0">
                  <c:v>Web</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Hoja17!$A$14:$A$17</c:f>
              <c:strCache>
                <c:ptCount val="3"/>
                <c:pt idx="0">
                  <c:v>QUEJAS FUNCIONARIOS MEN</c:v>
                </c:pt>
                <c:pt idx="1">
                  <c:v>QUEJAS PROCESOS MEN</c:v>
                </c:pt>
                <c:pt idx="2">
                  <c:v>RECLAMOS SERVICIOS</c:v>
                </c:pt>
              </c:strCache>
              <c:extLst/>
            </c:strRef>
          </c:cat>
          <c:val>
            <c:numRef>
              <c:f>Hoja17!$C$14:$C$17</c:f>
              <c:numCache>
                <c:formatCode>General</c:formatCode>
                <c:ptCount val="3"/>
                <c:pt idx="0">
                  <c:v>11</c:v>
                </c:pt>
                <c:pt idx="1">
                  <c:v>75</c:v>
                </c:pt>
                <c:pt idx="2">
                  <c:v>94</c:v>
                </c:pt>
              </c:numCache>
              <c:extLst/>
            </c:numRef>
          </c:val>
          <c:extLst>
            <c:ext xmlns:c16="http://schemas.microsoft.com/office/drawing/2014/chart" uri="{C3380CC4-5D6E-409C-BE32-E72D297353CC}">
              <c16:uniqueId val="{00000001-F13C-42C1-AE08-8C119E445B15}"/>
            </c:ext>
          </c:extLst>
        </c:ser>
        <c:dLbls>
          <c:dLblPos val="outEnd"/>
          <c:showLegendKey val="0"/>
          <c:showVal val="1"/>
          <c:showCatName val="0"/>
          <c:showSerName val="0"/>
          <c:showPercent val="0"/>
          <c:showBubbleSize val="0"/>
        </c:dLbls>
        <c:gapWidth val="219"/>
        <c:overlap val="-27"/>
        <c:axId val="187307295"/>
        <c:axId val="185856271"/>
      </c:barChart>
      <c:catAx>
        <c:axId val="187307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85856271"/>
        <c:crosses val="autoZero"/>
        <c:auto val="1"/>
        <c:lblAlgn val="ctr"/>
        <c:lblOffset val="100"/>
        <c:noMultiLvlLbl val="0"/>
      </c:catAx>
      <c:valAx>
        <c:axId val="1858562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873072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sz="1600" b="1" i="0" u="none" strike="noStrike" baseline="0" dirty="0">
                <a:effectLst/>
              </a:rPr>
              <a:t>Establecimientos Educativos</a:t>
            </a:r>
            <a:endParaRPr lang="es-CO"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'RESUMEN EST EDU'!$B$37:$B$38</c:f>
              <c:strCache>
                <c:ptCount val="2"/>
                <c:pt idx="0">
                  <c:v>2017</c:v>
                </c:pt>
                <c:pt idx="1">
                  <c:v>2° Trimestre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'RESUMEN EST EDU'!$A$39:$A$46</c:f>
              <c:strCache>
                <c:ptCount val="7"/>
                <c:pt idx="0">
                  <c:v>Maltrato Alumnos y Acoso Alumnos</c:v>
                </c:pt>
                <c:pt idx="1">
                  <c:v>Calidad: Aspectos Académicos, Bibliotecas, Centros de Practica, Formación de Docentes, Numero de Docentes, Plan de Estudios, Tutorías, Dificultades para Grado, Evaluación y Promoción de Estudiantes.</c:v>
                </c:pt>
                <c:pt idx="2">
                  <c:v>Malos Manejos de Recursos Financieros</c:v>
                </c:pt>
                <c:pt idx="3">
                  <c:v>Costos Educativos, Incrementos de Tarifas Superiores a lo Autorizado, Cobros de Transporte, Alimentación, Alojamiento, Otros Cobros Periódicos, Cobro de Bonos, Cobros Asociación de Padres de Familia, Listas de Textos, Uniformes o Útiles, Derechos Pecuniari</c:v>
                </c:pt>
                <c:pt idx="4">
                  <c:v>Actuaciones Administrativas Relacionadas con Planta de Personal</c:v>
                </c:pt>
                <c:pt idx="5">
                  <c:v>Otro</c:v>
                </c:pt>
                <c:pt idx="6">
                  <c:v>Infraestructura Física</c:v>
                </c:pt>
              </c:strCache>
              <c:extLst/>
            </c:strRef>
          </c:cat>
          <c:val>
            <c:numRef>
              <c:f>'RESUMEN EST EDU'!$B$39:$B$46</c:f>
              <c:numCache>
                <c:formatCode>General</c:formatCode>
                <c:ptCount val="7"/>
                <c:pt idx="0">
                  <c:v>24</c:v>
                </c:pt>
                <c:pt idx="1">
                  <c:v>43</c:v>
                </c:pt>
                <c:pt idx="2">
                  <c:v>11</c:v>
                </c:pt>
                <c:pt idx="3">
                  <c:v>23</c:v>
                </c:pt>
                <c:pt idx="4">
                  <c:v>51</c:v>
                </c:pt>
                <c:pt idx="5">
                  <c:v>7</c:v>
                </c:pt>
                <c:pt idx="6">
                  <c:v>4</c:v>
                </c:pt>
              </c:numCache>
              <c:extLst/>
            </c:numRef>
          </c:val>
          <c:extLst>
            <c:ext xmlns:c16="http://schemas.microsoft.com/office/drawing/2014/chart" uri="{C3380CC4-5D6E-409C-BE32-E72D297353CC}">
              <c16:uniqueId val="{00000000-437B-49E0-AFF4-641B3E7810F6}"/>
            </c:ext>
          </c:extLst>
        </c:ser>
        <c:ser>
          <c:idx val="1"/>
          <c:order val="1"/>
          <c:tx>
            <c:strRef>
              <c:f>'RESUMEN EST EDU'!$C$37:$C$38</c:f>
              <c:strCache>
                <c:ptCount val="2"/>
                <c:pt idx="0">
                  <c:v>2018</c:v>
                </c:pt>
                <c:pt idx="1">
                  <c:v>2° Trimestre</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'RESUMEN EST EDU'!$A$39:$A$46</c:f>
              <c:strCache>
                <c:ptCount val="7"/>
                <c:pt idx="0">
                  <c:v>Maltrato Alumnos y Acoso Alumnos</c:v>
                </c:pt>
                <c:pt idx="1">
                  <c:v>Calidad: Aspectos Académicos, Bibliotecas, Centros de Practica, Formación de Docentes, Numero de Docentes, Plan de Estudios, Tutorías, Dificultades para Grado, Evaluación y Promoción de Estudiantes.</c:v>
                </c:pt>
                <c:pt idx="2">
                  <c:v>Malos Manejos de Recursos Financieros</c:v>
                </c:pt>
                <c:pt idx="3">
                  <c:v>Costos Educativos, Incrementos de Tarifas Superiores a lo Autorizado, Cobros de Transporte, Alimentación, Alojamiento, Otros Cobros Periódicos, Cobro de Bonos, Cobros Asociación de Padres de Familia, Listas de Textos, Uniformes o Útiles, Derechos Pecuniari</c:v>
                </c:pt>
                <c:pt idx="4">
                  <c:v>Actuaciones Administrativas Relacionadas con Planta de Personal</c:v>
                </c:pt>
                <c:pt idx="5">
                  <c:v>Otro</c:v>
                </c:pt>
                <c:pt idx="6">
                  <c:v>Infraestructura Física</c:v>
                </c:pt>
              </c:strCache>
              <c:extLst/>
            </c:strRef>
          </c:cat>
          <c:val>
            <c:numRef>
              <c:f>'RESUMEN EST EDU'!$C$39:$C$46</c:f>
              <c:numCache>
                <c:formatCode>General</c:formatCode>
                <c:ptCount val="7"/>
                <c:pt idx="0">
                  <c:v>0</c:v>
                </c:pt>
                <c:pt idx="1">
                  <c:v>82</c:v>
                </c:pt>
                <c:pt idx="2">
                  <c:v>0</c:v>
                </c:pt>
                <c:pt idx="3">
                  <c:v>26</c:v>
                </c:pt>
                <c:pt idx="4">
                  <c:v>152</c:v>
                </c:pt>
                <c:pt idx="5">
                  <c:v>0</c:v>
                </c:pt>
                <c:pt idx="6">
                  <c:v>12</c:v>
                </c:pt>
              </c:numCache>
              <c:extLst/>
            </c:numRef>
          </c:val>
          <c:extLst>
            <c:ext xmlns:c16="http://schemas.microsoft.com/office/drawing/2014/chart" uri="{C3380CC4-5D6E-409C-BE32-E72D297353CC}">
              <c16:uniqueId val="{00000001-437B-49E0-AFF4-641B3E7810F6}"/>
            </c:ext>
          </c:extLst>
        </c:ser>
        <c:dLbls>
          <c:showLegendKey val="0"/>
          <c:showVal val="1"/>
          <c:showCatName val="0"/>
          <c:showSerName val="0"/>
          <c:showPercent val="0"/>
          <c:showBubbleSize val="0"/>
        </c:dLbls>
        <c:gapWidth val="100"/>
        <c:overlap val="-24"/>
        <c:axId val="529237199"/>
        <c:axId val="533609807"/>
      </c:barChart>
      <c:catAx>
        <c:axId val="529237199"/>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33609807"/>
        <c:crosses val="autoZero"/>
        <c:auto val="1"/>
        <c:lblAlgn val="ctr"/>
        <c:lblOffset val="100"/>
        <c:noMultiLvlLbl val="0"/>
      </c:catAx>
      <c:valAx>
        <c:axId val="5336098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29237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s-CO"/>
              <a:t>Secretarias de Educación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'RESUMEN SECRE EDU'!$B$47:$B$48</c:f>
              <c:strCache>
                <c:ptCount val="2"/>
                <c:pt idx="0">
                  <c:v>2017</c:v>
                </c:pt>
                <c:pt idx="1">
                  <c:v>2° Trimestre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'RESUMEN SECRE EDU'!$A$49:$A$57</c:f>
              <c:strCache>
                <c:ptCount val="8"/>
                <c:pt idx="0">
                  <c:v>Organización de Plantas de Personal Directivo Docente, Docente y Administrativo, Concurso Docente, Acoso Laboral</c:v>
                </c:pt>
                <c:pt idx="1">
                  <c:v>Otros: Aquellas que no Tienen Relación con Ninguno de los Anteriores</c:v>
                </c:pt>
                <c:pt idx="2">
                  <c:v>Nivelación Salarial, Pago de Salarios, Primas Entre Otros</c:v>
                </c:pt>
                <c:pt idx="3">
                  <c:v>Quejas por Prestaciones Sociales y Servicios de Salud</c:v>
                </c:pt>
                <c:pt idx="4">
                  <c:v>Malos Manejos de Recursos Financieros</c:v>
                </c:pt>
                <c:pt idx="5">
                  <c:v>Ampliacion de Cobertura</c:v>
                </c:pt>
                <c:pt idx="6">
                  <c:v>Falta de Infraestructura o Infraestructura Deficiente en Instituciones Educativas</c:v>
                </c:pt>
                <c:pt idx="7">
                  <c:v>Banco de  Oferentes</c:v>
                </c:pt>
              </c:strCache>
              <c:extLst/>
            </c:strRef>
          </c:cat>
          <c:val>
            <c:numRef>
              <c:f>'RESUMEN SECRE EDU'!$B$49:$B$57</c:f>
              <c:numCache>
                <c:formatCode>General</c:formatCode>
                <c:ptCount val="8"/>
                <c:pt idx="0">
                  <c:v>62</c:v>
                </c:pt>
                <c:pt idx="1">
                  <c:v>22</c:v>
                </c:pt>
                <c:pt idx="2">
                  <c:v>52</c:v>
                </c:pt>
                <c:pt idx="3">
                  <c:v>27</c:v>
                </c:pt>
                <c:pt idx="4">
                  <c:v>30</c:v>
                </c:pt>
                <c:pt idx="5">
                  <c:v>2</c:v>
                </c:pt>
                <c:pt idx="6">
                  <c:v>1</c:v>
                </c:pt>
                <c:pt idx="7">
                  <c:v>3</c:v>
                </c:pt>
              </c:numCache>
              <c:extLst/>
            </c:numRef>
          </c:val>
          <c:extLst>
            <c:ext xmlns:c16="http://schemas.microsoft.com/office/drawing/2014/chart" uri="{C3380CC4-5D6E-409C-BE32-E72D297353CC}">
              <c16:uniqueId val="{00000000-AB71-41DB-ADC4-576EB125EBFE}"/>
            </c:ext>
          </c:extLst>
        </c:ser>
        <c:ser>
          <c:idx val="1"/>
          <c:order val="1"/>
          <c:tx>
            <c:strRef>
              <c:f>'RESUMEN SECRE EDU'!$C$47:$C$48</c:f>
              <c:strCache>
                <c:ptCount val="2"/>
                <c:pt idx="0">
                  <c:v>2018</c:v>
                </c:pt>
                <c:pt idx="1">
                  <c:v>2° Trimestre</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'RESUMEN SECRE EDU'!$A$49:$A$57</c:f>
              <c:strCache>
                <c:ptCount val="8"/>
                <c:pt idx="0">
                  <c:v>Organización de Plantas de Personal Directivo Docente, Docente y Administrativo, Concurso Docente, Acoso Laboral</c:v>
                </c:pt>
                <c:pt idx="1">
                  <c:v>Otros: Aquellas que no Tienen Relación con Ninguno de los Anteriores</c:v>
                </c:pt>
                <c:pt idx="2">
                  <c:v>Nivelación Salarial, Pago de Salarios, Primas Entre Otros</c:v>
                </c:pt>
                <c:pt idx="3">
                  <c:v>Quejas por Prestaciones Sociales y Servicios de Salud</c:v>
                </c:pt>
                <c:pt idx="4">
                  <c:v>Malos Manejos de Recursos Financieros</c:v>
                </c:pt>
                <c:pt idx="5">
                  <c:v>Ampliacion de Cobertura</c:v>
                </c:pt>
                <c:pt idx="6">
                  <c:v>Falta de Infraestructura o Infraestructura Deficiente en Instituciones Educativas</c:v>
                </c:pt>
                <c:pt idx="7">
                  <c:v>Banco de  Oferentes</c:v>
                </c:pt>
              </c:strCache>
              <c:extLst/>
            </c:strRef>
          </c:cat>
          <c:val>
            <c:numRef>
              <c:f>'RESUMEN SECRE EDU'!$C$49:$C$57</c:f>
              <c:numCache>
                <c:formatCode>General</c:formatCode>
                <c:ptCount val="8"/>
                <c:pt idx="0">
                  <c:v>35</c:v>
                </c:pt>
                <c:pt idx="1">
                  <c:v>25</c:v>
                </c:pt>
                <c:pt idx="2">
                  <c:v>13</c:v>
                </c:pt>
                <c:pt idx="3">
                  <c:v>0</c:v>
                </c:pt>
                <c:pt idx="4">
                  <c:v>6</c:v>
                </c:pt>
                <c:pt idx="5">
                  <c:v>5</c:v>
                </c:pt>
                <c:pt idx="6">
                  <c:v>2</c:v>
                </c:pt>
                <c:pt idx="7">
                  <c:v>2</c:v>
                </c:pt>
              </c:numCache>
              <c:extLst/>
            </c:numRef>
          </c:val>
          <c:extLst>
            <c:ext xmlns:c16="http://schemas.microsoft.com/office/drawing/2014/chart" uri="{C3380CC4-5D6E-409C-BE32-E72D297353CC}">
              <c16:uniqueId val="{00000001-AB71-41DB-ADC4-576EB125EBFE}"/>
            </c:ext>
          </c:extLst>
        </c:ser>
        <c:dLbls>
          <c:dLblPos val="outEnd"/>
          <c:showLegendKey val="0"/>
          <c:showVal val="1"/>
          <c:showCatName val="0"/>
          <c:showSerName val="0"/>
          <c:showPercent val="0"/>
          <c:showBubbleSize val="0"/>
        </c:dLbls>
        <c:gapWidth val="100"/>
        <c:overlap val="-24"/>
        <c:axId val="314079903"/>
        <c:axId val="310781343"/>
      </c:barChart>
      <c:catAx>
        <c:axId val="314079903"/>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310781343"/>
        <c:crosses val="autoZero"/>
        <c:auto val="1"/>
        <c:lblAlgn val="ctr"/>
        <c:lblOffset val="100"/>
        <c:noMultiLvlLbl val="0"/>
      </c:catAx>
      <c:valAx>
        <c:axId val="310781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314079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s-CO" sz="1600" b="1" i="0" u="none" strike="noStrike" cap="all" normalizeH="0" baseline="0" dirty="0">
                <a:effectLst/>
              </a:rPr>
              <a:t>Instituciones de Educación Superior</a:t>
            </a:r>
            <a:endParaRPr lang="es-CO" dirty="0"/>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'Resumen IES (2)'!$B$44:$B$45</c:f>
              <c:strCache>
                <c:ptCount val="2"/>
                <c:pt idx="0">
                  <c:v>Año 2017</c:v>
                </c:pt>
                <c:pt idx="1">
                  <c:v>2° Trimestre</c:v>
                </c:pt>
              </c:strCache>
            </c:strRef>
          </c:tx>
          <c:spPr>
            <a:solidFill>
              <a:schemeClr val="accent1"/>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'Resumen IES (2)'!$A$46:$A$49</c:f>
              <c:strCache>
                <c:ptCount val="3"/>
                <c:pt idx="0">
                  <c:v>IES Calidad: Bibliotecas, Centros de Práctica, formación de Docentes, Modificación de Registro Calificado, numero de docentes, Plan de Estudios, Tutorias, Dificultad para  grado, Maltratos, Directivos</c:v>
                </c:pt>
                <c:pt idx="1">
                  <c:v>IES Pecuniarios:  Cobros no contemplados, costos de matricula, Devolución de dineros, matricula extraordinaria, servicio medico, asistencial, derechos de  grado.</c:v>
                </c:pt>
                <c:pt idx="2">
                  <c:v>QUEJAS CONTRA INSTITUCIONES DE EDUCACION SUPERIOR</c:v>
                </c:pt>
              </c:strCache>
              <c:extLst/>
            </c:strRef>
          </c:cat>
          <c:val>
            <c:numRef>
              <c:f>'Resumen IES (2)'!$B$46:$B$49</c:f>
              <c:numCache>
                <c:formatCode>General</c:formatCode>
                <c:ptCount val="3"/>
                <c:pt idx="0">
                  <c:v>255</c:v>
                </c:pt>
                <c:pt idx="1">
                  <c:v>1</c:v>
                </c:pt>
                <c:pt idx="2">
                  <c:v>0</c:v>
                </c:pt>
              </c:numCache>
              <c:extLst/>
            </c:numRef>
          </c:val>
          <c:extLst>
            <c:ext xmlns:c16="http://schemas.microsoft.com/office/drawing/2014/chart" uri="{C3380CC4-5D6E-409C-BE32-E72D297353CC}">
              <c16:uniqueId val="{00000000-F03D-430C-B34E-52538185C5F6}"/>
            </c:ext>
          </c:extLst>
        </c:ser>
        <c:ser>
          <c:idx val="1"/>
          <c:order val="1"/>
          <c:tx>
            <c:strRef>
              <c:f>'Resumen IES (2)'!$C$44:$C$45</c:f>
              <c:strCache>
                <c:ptCount val="2"/>
                <c:pt idx="0">
                  <c:v>Año 2018</c:v>
                </c:pt>
                <c:pt idx="1">
                  <c:v>2° Trimestre</c:v>
                </c:pt>
              </c:strCache>
            </c:strRef>
          </c:tx>
          <c:spPr>
            <a:solidFill>
              <a:schemeClr val="accent3"/>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'Resumen IES (2)'!$A$46:$A$49</c:f>
              <c:strCache>
                <c:ptCount val="3"/>
                <c:pt idx="0">
                  <c:v>IES Calidad: Bibliotecas, Centros de Práctica, formación de Docentes, Modificación de Registro Calificado, numero de docentes, Plan de Estudios, Tutorias, Dificultad para  grado, Maltratos, Directivos</c:v>
                </c:pt>
                <c:pt idx="1">
                  <c:v>IES Pecuniarios:  Cobros no contemplados, costos de matricula, Devolución de dineros, matricula extraordinaria, servicio medico, asistencial, derechos de  grado.</c:v>
                </c:pt>
                <c:pt idx="2">
                  <c:v>QUEJAS CONTRA INSTITUCIONES DE EDUCACION SUPERIOR</c:v>
                </c:pt>
              </c:strCache>
              <c:extLst/>
            </c:strRef>
          </c:cat>
          <c:val>
            <c:numRef>
              <c:f>'Resumen IES (2)'!$C$46:$C$49</c:f>
              <c:numCache>
                <c:formatCode>General</c:formatCode>
                <c:ptCount val="3"/>
                <c:pt idx="0">
                  <c:v>318</c:v>
                </c:pt>
                <c:pt idx="1">
                  <c:v>44</c:v>
                </c:pt>
                <c:pt idx="2">
                  <c:v>64</c:v>
                </c:pt>
              </c:numCache>
              <c:extLst/>
            </c:numRef>
          </c:val>
          <c:extLst>
            <c:ext xmlns:c16="http://schemas.microsoft.com/office/drawing/2014/chart" uri="{C3380CC4-5D6E-409C-BE32-E72D297353CC}">
              <c16:uniqueId val="{00000001-F03D-430C-B34E-52538185C5F6}"/>
            </c:ext>
          </c:extLst>
        </c:ser>
        <c:dLbls>
          <c:dLblPos val="outEnd"/>
          <c:showLegendKey val="0"/>
          <c:showVal val="1"/>
          <c:showCatName val="0"/>
          <c:showSerName val="0"/>
          <c:showPercent val="0"/>
          <c:showBubbleSize val="0"/>
        </c:dLbls>
        <c:gapWidth val="150"/>
        <c:axId val="426682847"/>
        <c:axId val="605035375"/>
      </c:barChart>
      <c:catAx>
        <c:axId val="42668284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s-CO"/>
          </a:p>
        </c:txPr>
        <c:crossAx val="605035375"/>
        <c:crosses val="autoZero"/>
        <c:auto val="1"/>
        <c:lblAlgn val="ctr"/>
        <c:lblOffset val="100"/>
        <c:tickLblSkip val="1"/>
        <c:noMultiLvlLbl val="0"/>
      </c:catAx>
      <c:valAx>
        <c:axId val="605035375"/>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26682847"/>
        <c:crosses val="max"/>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Hoja13!$B$14:$B$15</c:f>
              <c:strCache>
                <c:ptCount val="2"/>
                <c:pt idx="0">
                  <c:v>Año 2017</c:v>
                </c:pt>
                <c:pt idx="1">
                  <c:v>2° Trimestre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Hoja13!$A$16:$A$20</c:f>
              <c:strCache>
                <c:ptCount val="4"/>
                <c:pt idx="0">
                  <c:v>Reclamos Proceso</c:v>
                </c:pt>
                <c:pt idx="1">
                  <c:v>Queja Funcionario</c:v>
                </c:pt>
                <c:pt idx="2">
                  <c:v>Reclamo Servicio</c:v>
                </c:pt>
                <c:pt idx="3">
                  <c:v>Ambiental</c:v>
                </c:pt>
              </c:strCache>
              <c:extLst/>
            </c:strRef>
          </c:cat>
          <c:val>
            <c:numRef>
              <c:f>Hoja13!$B$16:$B$20</c:f>
              <c:numCache>
                <c:formatCode>General</c:formatCode>
                <c:ptCount val="4"/>
                <c:pt idx="0">
                  <c:v>264</c:v>
                </c:pt>
                <c:pt idx="1">
                  <c:v>46</c:v>
                </c:pt>
                <c:pt idx="2">
                  <c:v>1269</c:v>
                </c:pt>
                <c:pt idx="3">
                  <c:v>0</c:v>
                </c:pt>
              </c:numCache>
              <c:extLst/>
            </c:numRef>
          </c:val>
          <c:extLst>
            <c:ext xmlns:c16="http://schemas.microsoft.com/office/drawing/2014/chart" uri="{C3380CC4-5D6E-409C-BE32-E72D297353CC}">
              <c16:uniqueId val="{00000000-A055-4D89-AC9C-B961A12F9962}"/>
            </c:ext>
          </c:extLst>
        </c:ser>
        <c:ser>
          <c:idx val="1"/>
          <c:order val="1"/>
          <c:tx>
            <c:strRef>
              <c:f>Hoja13!$C$14:$C$15</c:f>
              <c:strCache>
                <c:ptCount val="2"/>
                <c:pt idx="0">
                  <c:v>Año 2018</c:v>
                </c:pt>
                <c:pt idx="1">
                  <c:v>2° Trimestre</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Hoja13!$A$16:$A$20</c:f>
              <c:strCache>
                <c:ptCount val="4"/>
                <c:pt idx="0">
                  <c:v>Reclamos Proceso</c:v>
                </c:pt>
                <c:pt idx="1">
                  <c:v>Queja Funcionario</c:v>
                </c:pt>
                <c:pt idx="2">
                  <c:v>Reclamo Servicio</c:v>
                </c:pt>
                <c:pt idx="3">
                  <c:v>Ambiental</c:v>
                </c:pt>
              </c:strCache>
              <c:extLst/>
            </c:strRef>
          </c:cat>
          <c:val>
            <c:numRef>
              <c:f>Hoja13!$C$16:$C$20</c:f>
              <c:numCache>
                <c:formatCode>General</c:formatCode>
                <c:ptCount val="4"/>
                <c:pt idx="0">
                  <c:v>76</c:v>
                </c:pt>
                <c:pt idx="1">
                  <c:v>45</c:v>
                </c:pt>
                <c:pt idx="2">
                  <c:v>95</c:v>
                </c:pt>
                <c:pt idx="3">
                  <c:v>0</c:v>
                </c:pt>
              </c:numCache>
              <c:extLst/>
            </c:numRef>
          </c:val>
          <c:extLst>
            <c:ext xmlns:c16="http://schemas.microsoft.com/office/drawing/2014/chart" uri="{C3380CC4-5D6E-409C-BE32-E72D297353CC}">
              <c16:uniqueId val="{00000001-A055-4D89-AC9C-B961A12F9962}"/>
            </c:ext>
          </c:extLst>
        </c:ser>
        <c:dLbls>
          <c:dLblPos val="inEnd"/>
          <c:showLegendKey val="0"/>
          <c:showVal val="1"/>
          <c:showCatName val="0"/>
          <c:showSerName val="0"/>
          <c:showPercent val="0"/>
          <c:showBubbleSize val="0"/>
        </c:dLbls>
        <c:gapWidth val="100"/>
        <c:overlap val="-24"/>
        <c:axId val="2085744959"/>
        <c:axId val="2088928639"/>
      </c:barChart>
      <c:catAx>
        <c:axId val="208574495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crossAx val="2088928639"/>
        <c:crosses val="autoZero"/>
        <c:auto val="1"/>
        <c:lblAlgn val="ctr"/>
        <c:lblOffset val="100"/>
        <c:noMultiLvlLbl val="0"/>
      </c:catAx>
      <c:valAx>
        <c:axId val="2088928639"/>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crossAx val="20857449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layout>
        <c:manualLayout>
          <c:xMode val="edge"/>
          <c:yMode val="edge"/>
          <c:x val="0.38835411198600173"/>
          <c:y val="4.62962962962962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Hoja13!$A$29</c:f>
              <c:strCache>
                <c:ptCount val="1"/>
                <c:pt idx="0">
                  <c:v>Reclamos Proceso</c:v>
                </c:pt>
              </c:strCache>
            </c:strRef>
          </c:tx>
          <c:spPr>
            <a:solidFill>
              <a:schemeClr val="accent3"/>
            </a:solidFill>
            <a:ln>
              <a:noFill/>
            </a:ln>
            <a:effectLst/>
          </c:spPr>
          <c:invertIfNegative val="0"/>
          <c:dPt>
            <c:idx val="1"/>
            <c:invertIfNegative val="0"/>
            <c:bubble3D val="0"/>
            <c:spPr>
              <a:solidFill>
                <a:schemeClr val="accent1">
                  <a:lumMod val="75000"/>
                </a:schemeClr>
              </a:solidFill>
              <a:ln>
                <a:noFill/>
              </a:ln>
              <a:effectLst/>
            </c:spPr>
            <c:extLst>
              <c:ext xmlns:c16="http://schemas.microsoft.com/office/drawing/2014/chart" uri="{C3380CC4-5D6E-409C-BE32-E72D297353CC}">
                <c16:uniqueId val="{00000001-F4EE-4245-8466-FDB2E5F5E4A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Hoja13!$B$27:$C$28</c:f>
              <c:multiLvlStrCache>
                <c:ptCount val="2"/>
                <c:lvl>
                  <c:pt idx="0">
                    <c:v>2° Trimestre</c:v>
                  </c:pt>
                  <c:pt idx="1">
                    <c:v>2° Trimestre</c:v>
                  </c:pt>
                </c:lvl>
                <c:lvl>
                  <c:pt idx="0">
                    <c:v>Año 2017</c:v>
                  </c:pt>
                  <c:pt idx="1">
                    <c:v>Año 2018</c:v>
                  </c:pt>
                </c:lvl>
              </c:multiLvlStrCache>
            </c:multiLvlStrRef>
          </c:cat>
          <c:val>
            <c:numRef>
              <c:f>Hoja13!$B$29:$C$29</c:f>
              <c:numCache>
                <c:formatCode>General</c:formatCode>
                <c:ptCount val="2"/>
                <c:pt idx="0">
                  <c:v>274</c:v>
                </c:pt>
                <c:pt idx="1">
                  <c:v>76</c:v>
                </c:pt>
              </c:numCache>
            </c:numRef>
          </c:val>
          <c:extLst>
            <c:ext xmlns:c16="http://schemas.microsoft.com/office/drawing/2014/chart" uri="{C3380CC4-5D6E-409C-BE32-E72D297353CC}">
              <c16:uniqueId val="{00000000-F4EE-4245-8466-FDB2E5F5E4AE}"/>
            </c:ext>
          </c:extLst>
        </c:ser>
        <c:dLbls>
          <c:dLblPos val="outEnd"/>
          <c:showLegendKey val="0"/>
          <c:showVal val="1"/>
          <c:showCatName val="0"/>
          <c:showSerName val="0"/>
          <c:showPercent val="0"/>
          <c:showBubbleSize val="0"/>
        </c:dLbls>
        <c:gapWidth val="219"/>
        <c:overlap val="-27"/>
        <c:axId val="151213855"/>
        <c:axId val="147286223"/>
      </c:barChart>
      <c:catAx>
        <c:axId val="151213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47286223"/>
        <c:crosses val="autoZero"/>
        <c:auto val="1"/>
        <c:lblAlgn val="ctr"/>
        <c:lblOffset val="100"/>
        <c:noMultiLvlLbl val="0"/>
      </c:catAx>
      <c:valAx>
        <c:axId val="1472862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512138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manualLayout>
          <c:layoutTarget val="inner"/>
          <c:xMode val="edge"/>
          <c:yMode val="edge"/>
          <c:x val="0.12246981627296588"/>
          <c:y val="0.19486111111111112"/>
          <c:w val="0.87753018372703417"/>
          <c:h val="0.6435808544765238"/>
        </c:manualLayout>
      </c:layout>
      <c:barChart>
        <c:barDir val="col"/>
        <c:grouping val="clustered"/>
        <c:varyColors val="0"/>
        <c:ser>
          <c:idx val="0"/>
          <c:order val="0"/>
          <c:tx>
            <c:strRef>
              <c:f>Hoja13!$A$45</c:f>
              <c:strCache>
                <c:ptCount val="1"/>
                <c:pt idx="0">
                  <c:v>Reclamo Servicio</c:v>
                </c:pt>
              </c:strCache>
            </c:strRef>
          </c:tx>
          <c:spPr>
            <a:solidFill>
              <a:schemeClr val="accent1"/>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9466-4B3E-9239-1D08D2A4492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Hoja13!$B$43:$C$44</c:f>
              <c:multiLvlStrCache>
                <c:ptCount val="2"/>
                <c:lvl>
                  <c:pt idx="0">
                    <c:v>2° Trimestre</c:v>
                  </c:pt>
                  <c:pt idx="1">
                    <c:v>2° Trimestre</c:v>
                  </c:pt>
                </c:lvl>
                <c:lvl>
                  <c:pt idx="0">
                    <c:v>Año 2017</c:v>
                  </c:pt>
                  <c:pt idx="1">
                    <c:v>Año 2018</c:v>
                  </c:pt>
                </c:lvl>
              </c:multiLvlStrCache>
            </c:multiLvlStrRef>
          </c:cat>
          <c:val>
            <c:numRef>
              <c:f>Hoja13!$B$45:$C$45</c:f>
              <c:numCache>
                <c:formatCode>General</c:formatCode>
                <c:ptCount val="2"/>
                <c:pt idx="0">
                  <c:v>1269</c:v>
                </c:pt>
                <c:pt idx="1">
                  <c:v>95</c:v>
                </c:pt>
              </c:numCache>
            </c:numRef>
          </c:val>
          <c:extLst>
            <c:ext xmlns:c16="http://schemas.microsoft.com/office/drawing/2014/chart" uri="{C3380CC4-5D6E-409C-BE32-E72D297353CC}">
              <c16:uniqueId val="{00000000-9466-4B3E-9239-1D08D2A44928}"/>
            </c:ext>
          </c:extLst>
        </c:ser>
        <c:dLbls>
          <c:dLblPos val="outEnd"/>
          <c:showLegendKey val="0"/>
          <c:showVal val="1"/>
          <c:showCatName val="0"/>
          <c:showSerName val="0"/>
          <c:showPercent val="0"/>
          <c:showBubbleSize val="0"/>
        </c:dLbls>
        <c:gapWidth val="219"/>
        <c:overlap val="-27"/>
        <c:axId val="2085762847"/>
        <c:axId val="2090584303"/>
      </c:barChart>
      <c:catAx>
        <c:axId val="2085762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090584303"/>
        <c:crosses val="autoZero"/>
        <c:auto val="1"/>
        <c:lblAlgn val="ctr"/>
        <c:lblOffset val="100"/>
        <c:noMultiLvlLbl val="0"/>
      </c:catAx>
      <c:valAx>
        <c:axId val="20905843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0857628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Hoja13!$A$62</c:f>
              <c:strCache>
                <c:ptCount val="1"/>
                <c:pt idx="0">
                  <c:v>Queja Funcionario</c:v>
                </c:pt>
              </c:strCache>
            </c:strRef>
          </c:tx>
          <c:spPr>
            <a:solidFill>
              <a:schemeClr val="accent1"/>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4421-4FFB-8BB9-BB1C08A68FC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Hoja13!$B$60:$C$61</c:f>
              <c:multiLvlStrCache>
                <c:ptCount val="2"/>
                <c:lvl>
                  <c:pt idx="0">
                    <c:v>2° Trimestre</c:v>
                  </c:pt>
                  <c:pt idx="1">
                    <c:v>2° Trimestre</c:v>
                  </c:pt>
                </c:lvl>
                <c:lvl>
                  <c:pt idx="0">
                    <c:v>Año 2017</c:v>
                  </c:pt>
                  <c:pt idx="1">
                    <c:v>Año 2018</c:v>
                  </c:pt>
                </c:lvl>
              </c:multiLvlStrCache>
            </c:multiLvlStrRef>
          </c:cat>
          <c:val>
            <c:numRef>
              <c:f>Hoja13!$B$62:$C$62</c:f>
              <c:numCache>
                <c:formatCode>General</c:formatCode>
                <c:ptCount val="2"/>
                <c:pt idx="0">
                  <c:v>46</c:v>
                </c:pt>
                <c:pt idx="1">
                  <c:v>45</c:v>
                </c:pt>
              </c:numCache>
            </c:numRef>
          </c:val>
          <c:extLst>
            <c:ext xmlns:c16="http://schemas.microsoft.com/office/drawing/2014/chart" uri="{C3380CC4-5D6E-409C-BE32-E72D297353CC}">
              <c16:uniqueId val="{00000000-4421-4FFB-8BB9-BB1C08A68FCF}"/>
            </c:ext>
          </c:extLst>
        </c:ser>
        <c:dLbls>
          <c:dLblPos val="outEnd"/>
          <c:showLegendKey val="0"/>
          <c:showVal val="1"/>
          <c:showCatName val="0"/>
          <c:showSerName val="0"/>
          <c:showPercent val="0"/>
          <c:showBubbleSize val="0"/>
        </c:dLbls>
        <c:gapWidth val="219"/>
        <c:overlap val="-27"/>
        <c:axId val="151222175"/>
        <c:axId val="2093711359"/>
      </c:barChart>
      <c:catAx>
        <c:axId val="151222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093711359"/>
        <c:crosses val="autoZero"/>
        <c:auto val="1"/>
        <c:lblAlgn val="ctr"/>
        <c:lblOffset val="100"/>
        <c:noMultiLvlLbl val="0"/>
      </c:catAx>
      <c:valAx>
        <c:axId val="20937113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512221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Hoja13!$B$74:$B$75</c:f>
              <c:strCache>
                <c:ptCount val="2"/>
                <c:pt idx="0">
                  <c:v>Año 2018</c:v>
                </c:pt>
                <c:pt idx="1">
                  <c:v>2° Trimestre</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350-4A4E-AC1D-E39B299B60F2}"/>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3-E350-4A4E-AC1D-E39B299B60F2}"/>
              </c:ext>
            </c:extLst>
          </c:dPt>
          <c:dPt>
            <c:idx val="2"/>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5-E350-4A4E-AC1D-E39B299B60F2}"/>
              </c:ext>
            </c:extLst>
          </c:dPt>
          <c:dPt>
            <c:idx val="3"/>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E350-4A4E-AC1D-E39B299B60F2}"/>
              </c:ext>
            </c:extLst>
          </c:dPt>
          <c:dLbls>
            <c:dLbl>
              <c:idx val="1"/>
              <c:layout>
                <c:manualLayout>
                  <c:x val="2.7777777777777779E-3"/>
                  <c:y val="-9.5334564928221191E-2"/>
                </c:manualLayout>
              </c:layout>
              <c:spPr>
                <a:xfrm>
                  <a:off x="2782612" y="2344081"/>
                  <a:ext cx="1227842" cy="317114"/>
                </a:xfrm>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34058"/>
                        <a:gd name="adj2" fmla="val -109505"/>
                      </a:avLst>
                    </a:prstGeom>
                    <a:noFill/>
                    <a:ln>
                      <a:noFill/>
                    </a:ln>
                  </c15:spPr>
                  <c15:layout>
                    <c:manualLayout>
                      <c:w val="0.26855686789151356"/>
                      <c:h val="0.11902376786235054"/>
                    </c:manualLayout>
                  </c15:layout>
                </c:ext>
                <c:ext xmlns:c16="http://schemas.microsoft.com/office/drawing/2014/chart" uri="{C3380CC4-5D6E-409C-BE32-E72D297353CC}">
                  <c16:uniqueId val="{00000003-E350-4A4E-AC1D-E39B299B60F2}"/>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s-CO"/>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Hoja13!$A$76:$A$80</c:f>
              <c:strCache>
                <c:ptCount val="4"/>
                <c:pt idx="0">
                  <c:v>Reclamos Proceso</c:v>
                </c:pt>
                <c:pt idx="1">
                  <c:v>Queja Funcionario</c:v>
                </c:pt>
                <c:pt idx="2">
                  <c:v>Reclamo Servicio</c:v>
                </c:pt>
                <c:pt idx="3">
                  <c:v>Ambiental</c:v>
                </c:pt>
              </c:strCache>
              <c:extLst/>
            </c:strRef>
          </c:cat>
          <c:val>
            <c:numRef>
              <c:f>Hoja13!$B$76:$B$80</c:f>
              <c:numCache>
                <c:formatCode>General</c:formatCode>
                <c:ptCount val="4"/>
                <c:pt idx="0">
                  <c:v>76</c:v>
                </c:pt>
                <c:pt idx="1">
                  <c:v>45</c:v>
                </c:pt>
                <c:pt idx="2">
                  <c:v>95</c:v>
                </c:pt>
                <c:pt idx="3">
                  <c:v>0</c:v>
                </c:pt>
              </c:numCache>
              <c:extLst/>
            </c:numRef>
          </c:val>
          <c:extLst>
            <c:ext xmlns:c16="http://schemas.microsoft.com/office/drawing/2014/chart" uri="{C3380CC4-5D6E-409C-BE32-E72D297353CC}">
              <c16:uniqueId val="{0000000A-E350-4A4E-AC1D-E39B299B60F2}"/>
            </c:ext>
          </c:extLst>
        </c:ser>
        <c:dLbls>
          <c:showLegendKey val="0"/>
          <c:showVal val="0"/>
          <c:showCatName val="0"/>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Reversed" id="23">
  <a:schemeClr val="accent3"/>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244F8-0A10-4A59-BBAA-E337A21F65D4}" type="datetimeFigureOut">
              <a:rPr lang="es-CO" smtClean="0"/>
              <a:t>31/07/2018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67078D-9F98-4822-99A1-F2C3C0CF3982}" type="slidenum">
              <a:rPr lang="es-CO" smtClean="0"/>
              <a:t>‹Nº›</a:t>
            </a:fld>
            <a:endParaRPr lang="es-CO"/>
          </a:p>
        </p:txBody>
      </p:sp>
    </p:spTree>
    <p:extLst>
      <p:ext uri="{BB962C8B-B14F-4D97-AF65-F5344CB8AC3E}">
        <p14:creationId xmlns:p14="http://schemas.microsoft.com/office/powerpoint/2010/main" val="372042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a:t>
            </a:fld>
            <a:endParaRPr lang="es-CO" dirty="0"/>
          </a:p>
        </p:txBody>
      </p:sp>
    </p:spTree>
    <p:extLst>
      <p:ext uri="{BB962C8B-B14F-4D97-AF65-F5344CB8AC3E}">
        <p14:creationId xmlns:p14="http://schemas.microsoft.com/office/powerpoint/2010/main" val="216646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11</a:t>
            </a:fld>
            <a:endParaRPr lang="es-CO"/>
          </a:p>
        </p:txBody>
      </p:sp>
    </p:spTree>
    <p:extLst>
      <p:ext uri="{BB962C8B-B14F-4D97-AF65-F5344CB8AC3E}">
        <p14:creationId xmlns:p14="http://schemas.microsoft.com/office/powerpoint/2010/main" val="172739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12</a:t>
            </a:fld>
            <a:endParaRPr lang="es-CO"/>
          </a:p>
        </p:txBody>
      </p:sp>
    </p:spTree>
    <p:extLst>
      <p:ext uri="{BB962C8B-B14F-4D97-AF65-F5344CB8AC3E}">
        <p14:creationId xmlns:p14="http://schemas.microsoft.com/office/powerpoint/2010/main" val="565700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13</a:t>
            </a:fld>
            <a:endParaRPr lang="es-CO"/>
          </a:p>
        </p:txBody>
      </p:sp>
    </p:spTree>
    <p:extLst>
      <p:ext uri="{BB962C8B-B14F-4D97-AF65-F5344CB8AC3E}">
        <p14:creationId xmlns:p14="http://schemas.microsoft.com/office/powerpoint/2010/main" val="2834266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14</a:t>
            </a:fld>
            <a:endParaRPr lang="es-CO"/>
          </a:p>
        </p:txBody>
      </p:sp>
    </p:spTree>
    <p:extLst>
      <p:ext uri="{BB962C8B-B14F-4D97-AF65-F5344CB8AC3E}">
        <p14:creationId xmlns:p14="http://schemas.microsoft.com/office/powerpoint/2010/main" val="2814418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15</a:t>
            </a:fld>
            <a:endParaRPr lang="es-CO"/>
          </a:p>
        </p:txBody>
      </p:sp>
    </p:spTree>
    <p:extLst>
      <p:ext uri="{BB962C8B-B14F-4D97-AF65-F5344CB8AC3E}">
        <p14:creationId xmlns:p14="http://schemas.microsoft.com/office/powerpoint/2010/main" val="1852267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16</a:t>
            </a:fld>
            <a:endParaRPr lang="es-CO"/>
          </a:p>
        </p:txBody>
      </p:sp>
    </p:spTree>
    <p:extLst>
      <p:ext uri="{BB962C8B-B14F-4D97-AF65-F5344CB8AC3E}">
        <p14:creationId xmlns:p14="http://schemas.microsoft.com/office/powerpoint/2010/main" val="398746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17</a:t>
            </a:fld>
            <a:endParaRPr lang="es-CO"/>
          </a:p>
        </p:txBody>
      </p:sp>
    </p:spTree>
    <p:extLst>
      <p:ext uri="{BB962C8B-B14F-4D97-AF65-F5344CB8AC3E}">
        <p14:creationId xmlns:p14="http://schemas.microsoft.com/office/powerpoint/2010/main" val="135799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18</a:t>
            </a:fld>
            <a:endParaRPr lang="es-CO"/>
          </a:p>
        </p:txBody>
      </p:sp>
    </p:spTree>
    <p:extLst>
      <p:ext uri="{BB962C8B-B14F-4D97-AF65-F5344CB8AC3E}">
        <p14:creationId xmlns:p14="http://schemas.microsoft.com/office/powerpoint/2010/main" val="891164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19</a:t>
            </a:fld>
            <a:endParaRPr lang="es-CO"/>
          </a:p>
        </p:txBody>
      </p:sp>
    </p:spTree>
    <p:extLst>
      <p:ext uri="{BB962C8B-B14F-4D97-AF65-F5344CB8AC3E}">
        <p14:creationId xmlns:p14="http://schemas.microsoft.com/office/powerpoint/2010/main" val="4229377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20</a:t>
            </a:fld>
            <a:endParaRPr lang="es-CO"/>
          </a:p>
        </p:txBody>
      </p:sp>
    </p:spTree>
    <p:extLst>
      <p:ext uri="{BB962C8B-B14F-4D97-AF65-F5344CB8AC3E}">
        <p14:creationId xmlns:p14="http://schemas.microsoft.com/office/powerpoint/2010/main" val="296344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a:t>
            </a:fld>
            <a:endParaRPr lang="es-CO"/>
          </a:p>
        </p:txBody>
      </p:sp>
    </p:spTree>
    <p:extLst>
      <p:ext uri="{BB962C8B-B14F-4D97-AF65-F5344CB8AC3E}">
        <p14:creationId xmlns:p14="http://schemas.microsoft.com/office/powerpoint/2010/main" val="1684531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21</a:t>
            </a:fld>
            <a:endParaRPr lang="es-CO"/>
          </a:p>
        </p:txBody>
      </p:sp>
    </p:spTree>
    <p:extLst>
      <p:ext uri="{BB962C8B-B14F-4D97-AF65-F5344CB8AC3E}">
        <p14:creationId xmlns:p14="http://schemas.microsoft.com/office/powerpoint/2010/main" val="382679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22</a:t>
            </a:fld>
            <a:endParaRPr lang="es-CO"/>
          </a:p>
        </p:txBody>
      </p:sp>
    </p:spTree>
    <p:extLst>
      <p:ext uri="{BB962C8B-B14F-4D97-AF65-F5344CB8AC3E}">
        <p14:creationId xmlns:p14="http://schemas.microsoft.com/office/powerpoint/2010/main" val="3620995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23</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3</a:t>
            </a:fld>
            <a:endParaRPr lang="es-CO" dirty="0"/>
          </a:p>
        </p:txBody>
      </p:sp>
    </p:spTree>
    <p:extLst>
      <p:ext uri="{BB962C8B-B14F-4D97-AF65-F5344CB8AC3E}">
        <p14:creationId xmlns:p14="http://schemas.microsoft.com/office/powerpoint/2010/main" val="313523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4</a:t>
            </a:fld>
            <a:endParaRPr lang="es-CO" dirty="0"/>
          </a:p>
        </p:txBody>
      </p:sp>
    </p:spTree>
    <p:extLst>
      <p:ext uri="{BB962C8B-B14F-4D97-AF65-F5344CB8AC3E}">
        <p14:creationId xmlns:p14="http://schemas.microsoft.com/office/powerpoint/2010/main" val="635839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5</a:t>
            </a:fld>
            <a:endParaRPr lang="es-CO"/>
          </a:p>
        </p:txBody>
      </p:sp>
    </p:spTree>
    <p:extLst>
      <p:ext uri="{BB962C8B-B14F-4D97-AF65-F5344CB8AC3E}">
        <p14:creationId xmlns:p14="http://schemas.microsoft.com/office/powerpoint/2010/main" val="2557425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6</a:t>
            </a:fld>
            <a:endParaRPr lang="es-CO"/>
          </a:p>
        </p:txBody>
      </p:sp>
    </p:spTree>
    <p:extLst>
      <p:ext uri="{BB962C8B-B14F-4D97-AF65-F5344CB8AC3E}">
        <p14:creationId xmlns:p14="http://schemas.microsoft.com/office/powerpoint/2010/main" val="3584256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7</a:t>
            </a:fld>
            <a:endParaRPr lang="es-CO"/>
          </a:p>
        </p:txBody>
      </p:sp>
    </p:spTree>
    <p:extLst>
      <p:ext uri="{BB962C8B-B14F-4D97-AF65-F5344CB8AC3E}">
        <p14:creationId xmlns:p14="http://schemas.microsoft.com/office/powerpoint/2010/main" val="586733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9</a:t>
            </a:fld>
            <a:endParaRPr lang="es-CO"/>
          </a:p>
        </p:txBody>
      </p:sp>
    </p:spTree>
    <p:extLst>
      <p:ext uri="{BB962C8B-B14F-4D97-AF65-F5344CB8AC3E}">
        <p14:creationId xmlns:p14="http://schemas.microsoft.com/office/powerpoint/2010/main" val="3837905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10</a:t>
            </a:fld>
            <a:endParaRPr lang="es-CO"/>
          </a:p>
        </p:txBody>
      </p:sp>
    </p:spTree>
    <p:extLst>
      <p:ext uri="{BB962C8B-B14F-4D97-AF65-F5344CB8AC3E}">
        <p14:creationId xmlns:p14="http://schemas.microsoft.com/office/powerpoint/2010/main" val="2928511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775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2927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140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6166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64051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3167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4407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1420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1789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20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31/07/2018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25526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615DE-3D0F-4EE1-B1A7-DED8F4937CF5}" type="datetimeFigureOut">
              <a:rPr lang="es-CO" smtClean="0"/>
              <a:t>31/07/2018</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390E-A369-47C8-82AD-D961993E8F0F}" type="slidenum">
              <a:rPr lang="es-CO" smtClean="0"/>
              <a:t>‹Nº›</a:t>
            </a:fld>
            <a:endParaRPr lang="es-CO"/>
          </a:p>
        </p:txBody>
      </p:sp>
    </p:spTree>
    <p:extLst>
      <p:ext uri="{BB962C8B-B14F-4D97-AF65-F5344CB8AC3E}">
        <p14:creationId xmlns:p14="http://schemas.microsoft.com/office/powerpoint/2010/main" val="41116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chart" Target="../charts/chart9.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61088" y="307303"/>
            <a:ext cx="8784976" cy="646331"/>
          </a:xfrm>
          <a:prstGeom prst="rect">
            <a:avLst/>
          </a:prstGeom>
          <a:solidFill>
            <a:srgbClr val="0070C0"/>
          </a:solidFill>
        </p:spPr>
        <p:txBody>
          <a:bodyPr wrap="square" rtlCol="0">
            <a:spAutoFit/>
          </a:bodyPr>
          <a:lstStyle/>
          <a:p>
            <a:pPr algn="r"/>
            <a:r>
              <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rPr>
              <a:t>Unidad de Atencion al ciudadano</a:t>
            </a:r>
          </a:p>
        </p:txBody>
      </p:sp>
      <p:sp>
        <p:nvSpPr>
          <p:cNvPr id="9" name="8 CuadroTexto"/>
          <p:cNvSpPr txBox="1"/>
          <p:nvPr/>
        </p:nvSpPr>
        <p:spPr>
          <a:xfrm>
            <a:off x="1763687" y="5085185"/>
            <a:ext cx="7192917" cy="1015663"/>
          </a:xfrm>
          <a:prstGeom prst="rect">
            <a:avLst/>
          </a:prstGeom>
          <a:noFill/>
        </p:spPr>
        <p:txBody>
          <a:bodyPr wrap="square" rtlCol="0">
            <a:spAutoFit/>
          </a:bodyPr>
          <a:lstStyle/>
          <a:p>
            <a:r>
              <a:rPr lang="es-CO" sz="2000" b="1" dirty="0">
                <a:latin typeface="Verdana" panose="020B0604030504040204" pitchFamily="34" charset="0"/>
                <a:ea typeface="Verdana" panose="020B0604030504040204" pitchFamily="34" charset="0"/>
                <a:cs typeface="Verdana" panose="020B0604030504040204" pitchFamily="34" charset="0"/>
              </a:rPr>
              <a:t>Informe de Quejas y Reclamos </a:t>
            </a:r>
          </a:p>
          <a:p>
            <a:r>
              <a:rPr lang="es-CO" sz="2000" b="1" dirty="0">
                <a:latin typeface="Verdana" panose="020B0604030504040204" pitchFamily="34" charset="0"/>
                <a:ea typeface="Verdana" panose="020B0604030504040204" pitchFamily="34" charset="0"/>
                <a:cs typeface="Verdana" panose="020B0604030504040204" pitchFamily="34" charset="0"/>
              </a:rPr>
              <a:t>Segundo Trimestre de 2018</a:t>
            </a:r>
            <a:endParaRPr lang="es-CO" sz="3600" b="1" dirty="0">
              <a:latin typeface="Verdana" panose="020B0604030504040204" pitchFamily="34" charset="0"/>
              <a:ea typeface="Verdana" panose="020B0604030504040204" pitchFamily="34" charset="0"/>
              <a:cs typeface="Verdana" panose="020B0604030504040204" pitchFamily="34" charset="0"/>
            </a:endParaRPr>
          </a:p>
          <a:p>
            <a:r>
              <a:rPr lang="es-CO" sz="2000" b="1" dirty="0">
                <a:latin typeface="Verdana" panose="020B0604030504040204" pitchFamily="34" charset="0"/>
                <a:ea typeface="Verdana" panose="020B0604030504040204" pitchFamily="34" charset="0"/>
                <a:cs typeface="Verdana" panose="020B0604030504040204" pitchFamily="34" charset="0"/>
              </a:rPr>
              <a:t>Bogotá, julio 2018</a:t>
            </a:r>
          </a:p>
        </p:txBody>
      </p:sp>
      <p:pic>
        <p:nvPicPr>
          <p:cNvPr id="2" name="Imagen 1">
            <a:extLst>
              <a:ext uri="{FF2B5EF4-FFF2-40B4-BE49-F238E27FC236}">
                <a16:creationId xmlns:a16="http://schemas.microsoft.com/office/drawing/2014/main" id="{BB3B0197-3B5D-436A-B3CD-C8591E12E75C}"/>
              </a:ext>
            </a:extLst>
          </p:cNvPr>
          <p:cNvPicPr>
            <a:picLocks noChangeAspect="1"/>
          </p:cNvPicPr>
          <p:nvPr/>
        </p:nvPicPr>
        <p:blipFill>
          <a:blip r:embed="rId3"/>
          <a:stretch>
            <a:fillRect/>
          </a:stretch>
        </p:blipFill>
        <p:spPr>
          <a:xfrm>
            <a:off x="899592" y="1700808"/>
            <a:ext cx="6840760" cy="2028755"/>
          </a:xfrm>
          <a:prstGeom prst="rect">
            <a:avLst/>
          </a:prstGeom>
        </p:spPr>
      </p:pic>
      <p:pic>
        <p:nvPicPr>
          <p:cNvPr id="8" name="Imagen 7">
            <a:extLst>
              <a:ext uri="{FF2B5EF4-FFF2-40B4-BE49-F238E27FC236}">
                <a16:creationId xmlns:a16="http://schemas.microsoft.com/office/drawing/2014/main" id="{91190557-9A1A-4648-8F48-55BEDC38CE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05758" y="5866176"/>
            <a:ext cx="3279321" cy="469343"/>
          </a:xfrm>
          <a:prstGeom prst="rect">
            <a:avLst/>
          </a:prstGeom>
        </p:spPr>
      </p:pic>
      <p:pic>
        <p:nvPicPr>
          <p:cNvPr id="3" name="Imagen 2"/>
          <p:cNvPicPr>
            <a:picLocks noChangeAspect="1"/>
          </p:cNvPicPr>
          <p:nvPr/>
        </p:nvPicPr>
        <p:blipFill>
          <a:blip r:embed="rId5"/>
          <a:stretch>
            <a:fillRect/>
          </a:stretch>
        </p:blipFill>
        <p:spPr>
          <a:xfrm>
            <a:off x="0" y="-24582"/>
            <a:ext cx="1383792" cy="6858000"/>
          </a:xfrm>
          <a:prstGeom prst="rect">
            <a:avLst/>
          </a:prstGeom>
        </p:spPr>
      </p:pic>
    </p:spTree>
    <p:extLst>
      <p:ext uri="{BB962C8B-B14F-4D97-AF65-F5344CB8AC3E}">
        <p14:creationId xmlns:p14="http://schemas.microsoft.com/office/powerpoint/2010/main" val="1599667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7 Marcador de contenido"/>
          <p:cNvSpPr txBox="1">
            <a:spLocks/>
          </p:cNvSpPr>
          <p:nvPr/>
        </p:nvSpPr>
        <p:spPr bwMode="auto">
          <a:xfrm>
            <a:off x="5796136" y="2785486"/>
            <a:ext cx="2664296"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285750" indent="-285750">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marL="0" indent="0" algn="just" eaLnBrk="0" fontAlgn="base" hangingPunct="0">
              <a:lnSpc>
                <a:spcPct val="80000"/>
              </a:lnSpc>
              <a:spcBef>
                <a:spcPct val="50000"/>
              </a:spcBef>
              <a:spcAft>
                <a:spcPct val="0"/>
              </a:spcAft>
            </a:pPr>
            <a:r>
              <a:rPr lang="es-ES" altLang="es-CO" sz="1800" b="0" dirty="0">
                <a:solidFill>
                  <a:prstClr val="black"/>
                </a:solidFill>
                <a:latin typeface="Arial Narrow" panose="020B0606020202030204" pitchFamily="34" charset="0"/>
              </a:rPr>
              <a:t>De las 216 quejas y reclamos recibidas por el Ministerio de Educación Nacional, se puede observar que el porcentaje general de oportunidad en la respuesta para el segundo  trimestre de 2018, fue de un 80%</a:t>
            </a:r>
          </a:p>
        </p:txBody>
      </p:sp>
      <p:sp>
        <p:nvSpPr>
          <p:cNvPr id="5" name="4 Rectángulo"/>
          <p:cNvSpPr/>
          <p:nvPr/>
        </p:nvSpPr>
        <p:spPr>
          <a:xfrm>
            <a:off x="683568" y="230451"/>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Reclamos procesos MEN detalle de eje temático /dependencia</a:t>
            </a:r>
          </a:p>
        </p:txBody>
      </p:sp>
      <p:sp>
        <p:nvSpPr>
          <p:cNvPr id="6" name="5 Rectángulo"/>
          <p:cNvSpPr/>
          <p:nvPr/>
        </p:nvSpPr>
        <p:spPr>
          <a:xfrm>
            <a:off x="467544" y="362731"/>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Consolidado Quejas y Reclamos procesos MEN detalle</a:t>
            </a:r>
          </a:p>
        </p:txBody>
      </p:sp>
      <p:sp>
        <p:nvSpPr>
          <p:cNvPr id="8" name="7 Rectángulo"/>
          <p:cNvSpPr/>
          <p:nvPr/>
        </p:nvSpPr>
        <p:spPr>
          <a:xfrm>
            <a:off x="498337" y="425391"/>
            <a:ext cx="3600400" cy="369332"/>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Consolidado Quejas y Reclamos</a:t>
            </a:r>
          </a:p>
        </p:txBody>
      </p:sp>
      <p:sp>
        <p:nvSpPr>
          <p:cNvPr id="9" name="8 Rectángulo"/>
          <p:cNvSpPr/>
          <p:nvPr/>
        </p:nvSpPr>
        <p:spPr>
          <a:xfrm>
            <a:off x="4712947" y="378677"/>
            <a:ext cx="4572000" cy="646331"/>
          </a:xfrm>
          <a:prstGeom prst="rect">
            <a:avLst/>
          </a:prstGeom>
        </p:spPr>
        <p:txBody>
          <a:bodyPr>
            <a:spAutoFit/>
          </a:bodyPr>
          <a:lstStyle/>
          <a:p>
            <a:r>
              <a:rPr lang="es-CO" b="1" dirty="0">
                <a:solidFill>
                  <a:srgbClr val="0070C0"/>
                </a:solidFill>
              </a:rPr>
              <a:t>Análisis de resultados a la gestión de las Quejas, Reclamos</a:t>
            </a:r>
            <a:endParaRPr lang="es-CO" dirty="0">
              <a:solidFill>
                <a:srgbClr val="0070C0"/>
              </a:solidFill>
            </a:endParaRPr>
          </a:p>
        </p:txBody>
      </p:sp>
      <p:graphicFrame>
        <p:nvGraphicFramePr>
          <p:cNvPr id="11" name="Tabla 10">
            <a:extLst>
              <a:ext uri="{FF2B5EF4-FFF2-40B4-BE49-F238E27FC236}">
                <a16:creationId xmlns:a16="http://schemas.microsoft.com/office/drawing/2014/main" id="{B907A44B-1A0B-4979-960C-A6F9EC2CC301}"/>
              </a:ext>
            </a:extLst>
          </p:cNvPr>
          <p:cNvGraphicFramePr>
            <a:graphicFrameLocks noGrp="1"/>
          </p:cNvGraphicFramePr>
          <p:nvPr>
            <p:extLst>
              <p:ext uri="{D42A27DB-BD31-4B8C-83A1-F6EECF244321}">
                <p14:modId xmlns:p14="http://schemas.microsoft.com/office/powerpoint/2010/main" val="951836839"/>
              </p:ext>
            </p:extLst>
          </p:nvPr>
        </p:nvGraphicFramePr>
        <p:xfrm>
          <a:off x="683568" y="2805184"/>
          <a:ext cx="4784432" cy="1781175"/>
        </p:xfrm>
        <a:graphic>
          <a:graphicData uri="http://schemas.openxmlformats.org/drawingml/2006/table">
            <a:tbl>
              <a:tblPr/>
              <a:tblGrid>
                <a:gridCol w="1583580">
                  <a:extLst>
                    <a:ext uri="{9D8B030D-6E8A-4147-A177-3AD203B41FA5}">
                      <a16:colId xmlns:a16="http://schemas.microsoft.com/office/drawing/2014/main" val="676368572"/>
                    </a:ext>
                  </a:extLst>
                </a:gridCol>
                <a:gridCol w="1325265">
                  <a:extLst>
                    <a:ext uri="{9D8B030D-6E8A-4147-A177-3AD203B41FA5}">
                      <a16:colId xmlns:a16="http://schemas.microsoft.com/office/drawing/2014/main" val="1014665339"/>
                    </a:ext>
                  </a:extLst>
                </a:gridCol>
                <a:gridCol w="909716">
                  <a:extLst>
                    <a:ext uri="{9D8B030D-6E8A-4147-A177-3AD203B41FA5}">
                      <a16:colId xmlns:a16="http://schemas.microsoft.com/office/drawing/2014/main" val="525696782"/>
                    </a:ext>
                  </a:extLst>
                </a:gridCol>
                <a:gridCol w="965871">
                  <a:extLst>
                    <a:ext uri="{9D8B030D-6E8A-4147-A177-3AD203B41FA5}">
                      <a16:colId xmlns:a16="http://schemas.microsoft.com/office/drawing/2014/main" val="79905482"/>
                    </a:ext>
                  </a:extLst>
                </a:gridCol>
              </a:tblGrid>
              <a:tr h="714375">
                <a:tc>
                  <a:txBody>
                    <a:bodyPr/>
                    <a:lstStyle/>
                    <a:p>
                      <a:pPr algn="ctr" rtl="0" fontAlgn="ctr"/>
                      <a:r>
                        <a:rPr lang="es-CO" sz="1400" b="1" i="0" u="none" strike="noStrike">
                          <a:solidFill>
                            <a:srgbClr val="FFFFFF"/>
                          </a:solidFill>
                          <a:effectLst/>
                          <a:latin typeface="Calibri" panose="020F0502020204030204" pitchFamily="34" charset="0"/>
                        </a:rPr>
                        <a:t>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400" b="1" i="0" u="none" strike="noStrike">
                          <a:solidFill>
                            <a:srgbClr val="FFFFFF"/>
                          </a:solidFill>
                          <a:effectLst/>
                          <a:latin typeface="Calibri" panose="020F0502020204030204" pitchFamily="34" charset="0"/>
                        </a:rPr>
                        <a:t>% Oportunidad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400" b="1" i="0" u="none" strike="noStrike">
                          <a:solidFill>
                            <a:srgbClr val="FFFFFF"/>
                          </a:solidFill>
                          <a:effectLst/>
                          <a:latin typeface="Calibri" panose="020F0502020204030204" pitchFamily="34" charset="0"/>
                        </a:rPr>
                        <a:t>Finalizado a tiempo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400" b="1" i="0" u="none" strike="noStrike">
                          <a:solidFill>
                            <a:srgbClr val="FFFFFF"/>
                          </a:solidFill>
                          <a:effectLst/>
                          <a:latin typeface="Calibri" panose="020F0502020204030204" pitchFamily="34" charset="0"/>
                        </a:rPr>
                        <a:t>Finalizado fuera de tiempo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797681929"/>
                  </a:ext>
                </a:extLst>
              </a:tr>
              <a:tr h="266700">
                <a:tc>
                  <a:txBody>
                    <a:bodyPr/>
                    <a:lstStyle/>
                    <a:p>
                      <a:pPr algn="l" rtl="0" fontAlgn="b"/>
                      <a:r>
                        <a:rPr lang="es-CO" sz="1600" b="0" i="0" u="none" strike="noStrike" dirty="0">
                          <a:solidFill>
                            <a:srgbClr val="000000"/>
                          </a:solidFill>
                          <a:effectLst/>
                          <a:latin typeface="Calibri" panose="020F0502020204030204" pitchFamily="34" charset="0"/>
                        </a:rPr>
                        <a:t>Abril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2420495"/>
                  </a:ext>
                </a:extLst>
              </a:tr>
              <a:tr h="266700">
                <a:tc>
                  <a:txBody>
                    <a:bodyPr/>
                    <a:lstStyle/>
                    <a:p>
                      <a:pPr algn="l" rtl="0" fontAlgn="b"/>
                      <a:r>
                        <a:rPr lang="es-CO" sz="1600" b="0" i="0" u="none" strike="noStrike" dirty="0">
                          <a:solidFill>
                            <a:srgbClr val="000000"/>
                          </a:solidFill>
                          <a:effectLst/>
                          <a:latin typeface="Calibri" panose="020F0502020204030204" pitchFamily="34" charset="0"/>
                        </a:rPr>
                        <a:t>Mayo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239207"/>
                  </a:ext>
                </a:extLst>
              </a:tr>
              <a:tr h="266700">
                <a:tc>
                  <a:txBody>
                    <a:bodyPr/>
                    <a:lstStyle/>
                    <a:p>
                      <a:pPr algn="l" rtl="0" fontAlgn="b"/>
                      <a:r>
                        <a:rPr lang="es-CO" sz="1600" b="0" i="0" u="none" strike="noStrike" dirty="0">
                          <a:solidFill>
                            <a:srgbClr val="000000"/>
                          </a:solidFill>
                          <a:effectLst/>
                          <a:latin typeface="Calibri" panose="020F0502020204030204" pitchFamily="34" charset="0"/>
                        </a:rPr>
                        <a:t>Junio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88553"/>
                  </a:ext>
                </a:extLst>
              </a:tr>
              <a:tr h="266700">
                <a:tc>
                  <a:txBody>
                    <a:bodyPr/>
                    <a:lstStyle/>
                    <a:p>
                      <a:pPr algn="l" rtl="0" fontAlgn="b"/>
                      <a:r>
                        <a:rPr lang="es-CO" sz="16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659539"/>
                  </a:ext>
                </a:extLst>
              </a:tr>
            </a:tbl>
          </a:graphicData>
        </a:graphic>
      </p:graphicFrame>
      <p:pic>
        <p:nvPicPr>
          <p:cNvPr id="12" name="Imagen 11">
            <a:extLst>
              <a:ext uri="{FF2B5EF4-FFF2-40B4-BE49-F238E27FC236}">
                <a16:creationId xmlns:a16="http://schemas.microsoft.com/office/drawing/2014/main" id="{6D5CF79D-88CD-4FE2-8A84-363716080A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0" y="6176418"/>
            <a:ext cx="3279321" cy="469343"/>
          </a:xfrm>
          <a:prstGeom prst="rect">
            <a:avLst/>
          </a:prstGeom>
        </p:spPr>
      </p:pic>
      <p:sp>
        <p:nvSpPr>
          <p:cNvPr id="13" name="4 Rectángulo">
            <a:extLst>
              <a:ext uri="{FF2B5EF4-FFF2-40B4-BE49-F238E27FC236}">
                <a16:creationId xmlns:a16="http://schemas.microsoft.com/office/drawing/2014/main" id="{9F5678B0-0A6B-4846-9D67-52F7F631B3EA}"/>
              </a:ext>
            </a:extLst>
          </p:cNvPr>
          <p:cNvSpPr/>
          <p:nvPr/>
        </p:nvSpPr>
        <p:spPr>
          <a:xfrm>
            <a:off x="683568" y="378677"/>
            <a:ext cx="3600400" cy="707886"/>
          </a:xfrm>
          <a:prstGeom prst="rect">
            <a:avLst/>
          </a:prstGeom>
          <a:solidFill>
            <a:srgbClr val="0070C0"/>
          </a:solidFill>
        </p:spPr>
        <p:txBody>
          <a:bodyPr wrap="square">
            <a:spAutoFit/>
          </a:bodyPr>
          <a:lstStyle/>
          <a:p>
            <a:r>
              <a:rPr lang="es-CO" sz="2000" dirty="0">
                <a:solidFill>
                  <a:schemeClr val="bg1"/>
                </a:solidFill>
                <a:latin typeface="Arial" pitchFamily="34" charset="0"/>
                <a:ea typeface="Verdana" panose="020B0604030504040204" pitchFamily="34" charset="0"/>
                <a:cs typeface="Arial" pitchFamily="34" charset="0"/>
              </a:rPr>
              <a:t>Consolidado Quejas y Reclamos</a:t>
            </a:r>
          </a:p>
        </p:txBody>
      </p:sp>
    </p:spTree>
    <p:extLst>
      <p:ext uri="{BB962C8B-B14F-4D97-AF65-F5344CB8AC3E}">
        <p14:creationId xmlns:p14="http://schemas.microsoft.com/office/powerpoint/2010/main" val="752206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83968" y="839578"/>
            <a:ext cx="7305890" cy="400110"/>
          </a:xfrm>
          <a:prstGeom prst="rect">
            <a:avLst/>
          </a:prstGeom>
          <a:noFill/>
        </p:spPr>
        <p:txBody>
          <a:bodyPr wrap="square" rtlCol="0">
            <a:spAutoFit/>
          </a:bodyPr>
          <a:lstStyle/>
          <a:p>
            <a:pPr algn="r"/>
            <a:r>
              <a:rPr lang="es-CO" sz="2000" dirty="0">
                <a:solidFill>
                  <a:schemeClr val="bg1"/>
                </a:solidFill>
                <a:latin typeface="Arial" pitchFamily="34" charset="0"/>
                <a:ea typeface="Verdana" panose="020B0604030504040204" pitchFamily="34" charset="0"/>
                <a:cs typeface="Arial" pitchFamily="34" charset="0"/>
              </a:rPr>
              <a:t>Reclamos procesos MEN detalle de eje temático /dependencia</a:t>
            </a:r>
          </a:p>
        </p:txBody>
      </p:sp>
      <p:sp>
        <p:nvSpPr>
          <p:cNvPr id="6" name="5 Rectángulo"/>
          <p:cNvSpPr/>
          <p:nvPr/>
        </p:nvSpPr>
        <p:spPr>
          <a:xfrm>
            <a:off x="611560" y="162829"/>
            <a:ext cx="3816424" cy="646331"/>
          </a:xfrm>
          <a:prstGeom prst="rect">
            <a:avLst/>
          </a:prstGeom>
          <a:solidFill>
            <a:srgbClr val="0070C0"/>
          </a:solidFill>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Reclamos procesos por eje temático /dependencia</a:t>
            </a:r>
          </a:p>
        </p:txBody>
      </p:sp>
      <p:sp>
        <p:nvSpPr>
          <p:cNvPr id="9" name="8 Rectángulo"/>
          <p:cNvSpPr/>
          <p:nvPr/>
        </p:nvSpPr>
        <p:spPr>
          <a:xfrm>
            <a:off x="6234619" y="1589369"/>
            <a:ext cx="2510300" cy="4247317"/>
          </a:xfrm>
          <a:prstGeom prst="rect">
            <a:avLst/>
          </a:prstGeom>
        </p:spPr>
        <p:txBody>
          <a:bodyPr wrap="square">
            <a:spAutoFit/>
          </a:bodyPr>
          <a:lstStyle/>
          <a:p>
            <a:pPr algn="just"/>
            <a:endParaRPr lang="es-CO" dirty="0">
              <a:latin typeface="Arial Narrow" panose="020B0606020202030204" pitchFamily="34" charset="0"/>
            </a:endParaRPr>
          </a:p>
          <a:p>
            <a:pPr algn="just"/>
            <a:r>
              <a:rPr lang="es-CO" dirty="0">
                <a:latin typeface="Arial Narrow" panose="020B0606020202030204" pitchFamily="34" charset="0"/>
                <a:ea typeface="Verdana" panose="020B0604030504040204" pitchFamily="34" charset="0"/>
                <a:cs typeface="Verdana" panose="020B0604030504040204" pitchFamily="34" charset="0"/>
              </a:rPr>
              <a:t>En el segundo trimestre del 2018  se  presentaron 76 reclamos de procesos; 49 por demora en respuesta  a solicitud o consultas,21   por demora en las respuestas a derechos de petición, 5 por respuesta incompleta y 1 por demora en las respuestas a quejas contra servicios men</a:t>
            </a:r>
          </a:p>
          <a:p>
            <a:pPr algn="just"/>
            <a:endParaRPr lang="es-CO" dirty="0">
              <a:latin typeface="Arial Narrow" panose="020B0606020202030204" pitchFamily="34" charset="0"/>
              <a:ea typeface="Verdana" panose="020B0604030504040204" pitchFamily="34" charset="0"/>
              <a:cs typeface="Verdana" panose="020B0604030504040204" pitchFamily="34" charset="0"/>
            </a:endParaRPr>
          </a:p>
          <a:p>
            <a:pPr algn="just"/>
            <a:endParaRPr lang="es-CO" dirty="0">
              <a:latin typeface="Arial Narrow" panose="020B0606020202030204" pitchFamily="34" charset="0"/>
              <a:ea typeface="Verdana" panose="020B0604030504040204" pitchFamily="34" charset="0"/>
              <a:cs typeface="Verdana" panose="020B0604030504040204" pitchFamily="34" charset="0"/>
            </a:endParaRPr>
          </a:p>
          <a:p>
            <a:pPr algn="just"/>
            <a:endParaRPr lang="es-CO" dirty="0">
              <a:latin typeface="Arial Narrow" panose="020B0606020202030204" pitchFamily="34" charset="0"/>
              <a:ea typeface="Verdana" panose="020B0604030504040204" pitchFamily="34" charset="0"/>
              <a:cs typeface="Verdana" panose="020B0604030504040204" pitchFamily="34" charset="0"/>
            </a:endParaRPr>
          </a:p>
        </p:txBody>
      </p:sp>
      <p:sp>
        <p:nvSpPr>
          <p:cNvPr id="10" name="9 Rectángulo"/>
          <p:cNvSpPr/>
          <p:nvPr/>
        </p:nvSpPr>
        <p:spPr>
          <a:xfrm>
            <a:off x="4716016" y="123377"/>
            <a:ext cx="4572000" cy="646331"/>
          </a:xfrm>
          <a:prstGeom prst="rect">
            <a:avLst/>
          </a:prstGeom>
        </p:spPr>
        <p:txBody>
          <a:bodyPr>
            <a:spAutoFit/>
          </a:bodyPr>
          <a:lstStyle/>
          <a:p>
            <a:r>
              <a:rPr lang="es-CO" b="1" dirty="0">
                <a:solidFill>
                  <a:srgbClr val="0070C0"/>
                </a:solidFill>
              </a:rPr>
              <a:t>Análisis de resultados a la gestión de las Reclamos de procesos</a:t>
            </a:r>
            <a:endParaRPr lang="es-CO" dirty="0">
              <a:solidFill>
                <a:srgbClr val="0070C0"/>
              </a:solidFill>
            </a:endParaRPr>
          </a:p>
        </p:txBody>
      </p:sp>
      <p:pic>
        <p:nvPicPr>
          <p:cNvPr id="20" name="Imagen 19">
            <a:extLst>
              <a:ext uri="{FF2B5EF4-FFF2-40B4-BE49-F238E27FC236}">
                <a16:creationId xmlns:a16="http://schemas.microsoft.com/office/drawing/2014/main" id="{0F671685-02CE-4BBA-9E8D-156765FF83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08695" y="6296588"/>
            <a:ext cx="3279321" cy="469343"/>
          </a:xfrm>
          <a:prstGeom prst="rect">
            <a:avLst/>
          </a:prstGeom>
        </p:spPr>
      </p:pic>
      <p:graphicFrame>
        <p:nvGraphicFramePr>
          <p:cNvPr id="4" name="Tabla 3">
            <a:extLst>
              <a:ext uri="{FF2B5EF4-FFF2-40B4-BE49-F238E27FC236}">
                <a16:creationId xmlns:a16="http://schemas.microsoft.com/office/drawing/2014/main" id="{FD37A504-BD60-4B8B-AAEF-198F7366B12B}"/>
              </a:ext>
            </a:extLst>
          </p:cNvPr>
          <p:cNvGraphicFramePr>
            <a:graphicFrameLocks noGrp="1"/>
          </p:cNvGraphicFramePr>
          <p:nvPr>
            <p:extLst>
              <p:ext uri="{D42A27DB-BD31-4B8C-83A1-F6EECF244321}">
                <p14:modId xmlns:p14="http://schemas.microsoft.com/office/powerpoint/2010/main" val="509260676"/>
              </p:ext>
            </p:extLst>
          </p:nvPr>
        </p:nvGraphicFramePr>
        <p:xfrm>
          <a:off x="405645" y="1903277"/>
          <a:ext cx="5603050" cy="4236720"/>
        </p:xfrm>
        <a:graphic>
          <a:graphicData uri="http://schemas.openxmlformats.org/drawingml/2006/table">
            <a:tbl>
              <a:tblPr/>
              <a:tblGrid>
                <a:gridCol w="3670569">
                  <a:extLst>
                    <a:ext uri="{9D8B030D-6E8A-4147-A177-3AD203B41FA5}">
                      <a16:colId xmlns:a16="http://schemas.microsoft.com/office/drawing/2014/main" val="736090425"/>
                    </a:ext>
                  </a:extLst>
                </a:gridCol>
                <a:gridCol w="468827">
                  <a:extLst>
                    <a:ext uri="{9D8B030D-6E8A-4147-A177-3AD203B41FA5}">
                      <a16:colId xmlns:a16="http://schemas.microsoft.com/office/drawing/2014/main" val="494416578"/>
                    </a:ext>
                  </a:extLst>
                </a:gridCol>
                <a:gridCol w="365913">
                  <a:extLst>
                    <a:ext uri="{9D8B030D-6E8A-4147-A177-3AD203B41FA5}">
                      <a16:colId xmlns:a16="http://schemas.microsoft.com/office/drawing/2014/main" val="3596848851"/>
                    </a:ext>
                  </a:extLst>
                </a:gridCol>
                <a:gridCol w="343044">
                  <a:extLst>
                    <a:ext uri="{9D8B030D-6E8A-4147-A177-3AD203B41FA5}">
                      <a16:colId xmlns:a16="http://schemas.microsoft.com/office/drawing/2014/main" val="1998981502"/>
                    </a:ext>
                  </a:extLst>
                </a:gridCol>
                <a:gridCol w="754697">
                  <a:extLst>
                    <a:ext uri="{9D8B030D-6E8A-4147-A177-3AD203B41FA5}">
                      <a16:colId xmlns:a16="http://schemas.microsoft.com/office/drawing/2014/main" val="4068834247"/>
                    </a:ext>
                  </a:extLst>
                </a:gridCol>
              </a:tblGrid>
              <a:tr h="190500">
                <a:tc>
                  <a:txBody>
                    <a:bodyPr/>
                    <a:lstStyle/>
                    <a:p>
                      <a:pPr algn="l" fontAlgn="ctr"/>
                      <a:r>
                        <a:rPr lang="es-CO" sz="1100" b="1" i="0" u="none" strike="noStrike" dirty="0">
                          <a:solidFill>
                            <a:schemeClr val="bg1"/>
                          </a:solidFill>
                          <a:effectLst/>
                          <a:latin typeface="Calibri" panose="020F0502020204030204" pitchFamily="34" charset="0"/>
                        </a:rPr>
                        <a:t>Eje Temático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dirty="0">
                          <a:solidFill>
                            <a:schemeClr val="bg1"/>
                          </a:solidFill>
                          <a:effectLst/>
                          <a:latin typeface="Calibri" panose="020F0502020204030204" pitchFamily="34" charset="0"/>
                        </a:rPr>
                        <a:t>Abril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Mayo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Junio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76871454"/>
                  </a:ext>
                </a:extLst>
              </a:tr>
              <a:tr h="190500">
                <a:tc>
                  <a:txBody>
                    <a:bodyPr/>
                    <a:lstStyle/>
                    <a:p>
                      <a:pPr algn="l" fontAlgn="ctr"/>
                      <a:r>
                        <a:rPr lang="es-CO" sz="1100" b="1" i="0" u="none" strike="noStrike" dirty="0">
                          <a:solidFill>
                            <a:schemeClr val="bg1"/>
                          </a:solidFill>
                          <a:effectLst/>
                          <a:latin typeface="Calibri" panose="020F0502020204030204" pitchFamily="34" charset="0"/>
                        </a:rPr>
                        <a:t>DEMORA EN LAS RESPUESTAS A DERECHOS DE PETICION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dirty="0">
                          <a:solidFill>
                            <a:schemeClr val="bg1"/>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4056126222"/>
                  </a:ext>
                </a:extLst>
              </a:tr>
              <a:tr h="190500">
                <a:tc>
                  <a:txBody>
                    <a:bodyPr/>
                    <a:lstStyle/>
                    <a:p>
                      <a:pPr algn="l" fontAlgn="ctr"/>
                      <a:r>
                        <a:rPr lang="es-CO" sz="1100" b="0" i="0" u="none" strike="noStrike">
                          <a:solidFill>
                            <a:srgbClr val="000000"/>
                          </a:solidFill>
                          <a:effectLst/>
                          <a:latin typeface="Calibri" panose="020F0502020204030204" pitchFamily="34" charset="0"/>
                        </a:rPr>
                        <a:t>Dirección de Calidad Para la Educación Superior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9681662"/>
                  </a:ext>
                </a:extLst>
              </a:tr>
              <a:tr h="190500">
                <a:tc>
                  <a:txBody>
                    <a:bodyPr/>
                    <a:lstStyle/>
                    <a:p>
                      <a:pPr algn="l" fontAlgn="ctr"/>
                      <a:r>
                        <a:rPr lang="es-CO" sz="1100" b="0" i="0" u="none" strike="noStrike">
                          <a:solidFill>
                            <a:srgbClr val="000000"/>
                          </a:solidFill>
                          <a:effectLst/>
                          <a:latin typeface="Calibri" panose="020F0502020204030204" pitchFamily="34" charset="0"/>
                        </a:rPr>
                        <a:t>Grupo de Convalidaciones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8984255"/>
                  </a:ext>
                </a:extLst>
              </a:tr>
              <a:tr h="190500">
                <a:tc>
                  <a:txBody>
                    <a:bodyPr/>
                    <a:lstStyle/>
                    <a:p>
                      <a:pPr algn="l" fontAlgn="ctr"/>
                      <a:r>
                        <a:rPr lang="es-CO" sz="1100" b="0" i="0" u="none" strike="noStrike">
                          <a:solidFill>
                            <a:srgbClr val="000000"/>
                          </a:solidFill>
                          <a:effectLst/>
                          <a:latin typeface="Calibri" panose="020F0502020204030204" pitchFamily="34" charset="0"/>
                        </a:rPr>
                        <a:t>Subdirección de Acceso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8232453"/>
                  </a:ext>
                </a:extLst>
              </a:tr>
              <a:tr h="190500">
                <a:tc>
                  <a:txBody>
                    <a:bodyPr/>
                    <a:lstStyle/>
                    <a:p>
                      <a:pPr algn="l" fontAlgn="ctr"/>
                      <a:r>
                        <a:rPr lang="es-CO" sz="1100" b="0" i="0" u="none" strike="noStrike">
                          <a:solidFill>
                            <a:srgbClr val="000000"/>
                          </a:solidFill>
                          <a:effectLst/>
                          <a:latin typeface="Calibri" panose="020F0502020204030204" pitchFamily="34" charset="0"/>
                        </a:rPr>
                        <a:t>Subdirección de Aseguramiento de la Calidad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014643"/>
                  </a:ext>
                </a:extLst>
              </a:tr>
              <a:tr h="190500">
                <a:tc>
                  <a:txBody>
                    <a:bodyPr/>
                    <a:lstStyle/>
                    <a:p>
                      <a:pPr algn="l" fontAlgn="ctr"/>
                      <a:r>
                        <a:rPr lang="es-CO" sz="1100" b="1" i="0" u="none" strike="noStrike" dirty="0">
                          <a:solidFill>
                            <a:schemeClr val="bg1"/>
                          </a:solidFill>
                          <a:effectLst/>
                          <a:latin typeface="Calibri" panose="020F0502020204030204" pitchFamily="34" charset="0"/>
                        </a:rPr>
                        <a:t>DEMORA EN LAS RESPUESTAS A QUEJAS CONTRA SERVICIOS MEN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Abril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Mayo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Junio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dirty="0">
                          <a:solidFill>
                            <a:schemeClr val="bg1"/>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2625809"/>
                  </a:ext>
                </a:extLst>
              </a:tr>
              <a:tr h="190500">
                <a:tc>
                  <a:txBody>
                    <a:bodyPr/>
                    <a:lstStyle/>
                    <a:p>
                      <a:pPr algn="l" fontAlgn="ctr"/>
                      <a:r>
                        <a:rPr lang="es-CO" sz="1100" b="0" i="0" u="none" strike="noStrike">
                          <a:solidFill>
                            <a:srgbClr val="000000"/>
                          </a:solidFill>
                          <a:effectLst/>
                          <a:latin typeface="Calibri" panose="020F0502020204030204" pitchFamily="34" charset="0"/>
                        </a:rPr>
                        <a:t>Dirección de Calidad Preescolar, Básica y Media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2228696"/>
                  </a:ext>
                </a:extLst>
              </a:tr>
              <a:tr h="190500">
                <a:tc>
                  <a:txBody>
                    <a:bodyPr/>
                    <a:lstStyle/>
                    <a:p>
                      <a:pPr algn="l" fontAlgn="ctr"/>
                      <a:r>
                        <a:rPr lang="es-CO" sz="1100" b="1" i="0" u="none" strike="noStrike">
                          <a:solidFill>
                            <a:schemeClr val="bg1"/>
                          </a:solidFill>
                          <a:effectLst/>
                          <a:latin typeface="Calibri" panose="020F0502020204030204" pitchFamily="34" charset="0"/>
                        </a:rPr>
                        <a:t>DEMORA EN LAS RESPUESTAS A SOLICITUDES O CONSULTAS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Abril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Mayo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Junio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dirty="0">
                          <a:solidFill>
                            <a:schemeClr val="bg1"/>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4199968446"/>
                  </a:ext>
                </a:extLst>
              </a:tr>
              <a:tr h="190500">
                <a:tc>
                  <a:txBody>
                    <a:bodyPr/>
                    <a:lstStyle/>
                    <a:p>
                      <a:pPr algn="l" fontAlgn="ctr"/>
                      <a:r>
                        <a:rPr lang="es-CO" sz="1100" b="0" i="0" u="none" strike="noStrike">
                          <a:solidFill>
                            <a:srgbClr val="000000"/>
                          </a:solidFill>
                          <a:effectLst/>
                          <a:latin typeface="Calibri" panose="020F0502020204030204" pitchFamily="34" charset="0"/>
                        </a:rPr>
                        <a:t>Dirección de Calidad Para la Educación Superior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626664"/>
                  </a:ext>
                </a:extLst>
              </a:tr>
              <a:tr h="190500">
                <a:tc>
                  <a:txBody>
                    <a:bodyPr/>
                    <a:lstStyle/>
                    <a:p>
                      <a:pPr algn="l" fontAlgn="ctr"/>
                      <a:r>
                        <a:rPr lang="es-CO" sz="1100" b="0" i="0" u="none" strike="noStrike">
                          <a:solidFill>
                            <a:srgbClr val="000000"/>
                          </a:solidFill>
                          <a:effectLst/>
                          <a:latin typeface="Calibri" panose="020F0502020204030204" pitchFamily="34" charset="0"/>
                        </a:rPr>
                        <a:t>Dirección de Calidad Preescolar, Básica y Media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693063"/>
                  </a:ext>
                </a:extLst>
              </a:tr>
              <a:tr h="190500">
                <a:tc>
                  <a:txBody>
                    <a:bodyPr/>
                    <a:lstStyle/>
                    <a:p>
                      <a:pPr algn="l" fontAlgn="ctr"/>
                      <a:r>
                        <a:rPr lang="es-CO" sz="1100" b="0" i="0" u="none" strike="noStrike" dirty="0">
                          <a:solidFill>
                            <a:srgbClr val="000000"/>
                          </a:solidFill>
                          <a:effectLst/>
                          <a:latin typeface="Calibri" panose="020F0502020204030204" pitchFamily="34" charset="0"/>
                        </a:rPr>
                        <a:t>Dirección de Fomento de la Educación Superior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4427950"/>
                  </a:ext>
                </a:extLst>
              </a:tr>
              <a:tr h="190500">
                <a:tc>
                  <a:txBody>
                    <a:bodyPr/>
                    <a:lstStyle/>
                    <a:p>
                      <a:pPr algn="l" fontAlgn="ctr"/>
                      <a:r>
                        <a:rPr lang="es-CO" sz="1100" b="0" i="0" u="none" strike="noStrike" dirty="0">
                          <a:solidFill>
                            <a:srgbClr val="000000"/>
                          </a:solidFill>
                          <a:effectLst/>
                          <a:latin typeface="Calibri" panose="020F0502020204030204" pitchFamily="34" charset="0"/>
                        </a:rPr>
                        <a:t>Grupo de Convalidaciones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dirty="0">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3650288"/>
                  </a:ext>
                </a:extLst>
              </a:tr>
              <a:tr h="190500">
                <a:tc>
                  <a:txBody>
                    <a:bodyPr/>
                    <a:lstStyle/>
                    <a:p>
                      <a:pPr algn="l" fontAlgn="ctr"/>
                      <a:r>
                        <a:rPr lang="es-CO" sz="1100" b="1" i="0" u="none" strike="noStrike" dirty="0">
                          <a:solidFill>
                            <a:schemeClr val="bg1"/>
                          </a:solidFill>
                          <a:effectLst/>
                          <a:latin typeface="Calibri" panose="020F0502020204030204" pitchFamily="34" charset="0"/>
                        </a:rPr>
                        <a:t>RESPUESTA INCOMPLETA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Abril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Mayo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Junio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dirty="0">
                          <a:solidFill>
                            <a:schemeClr val="bg1"/>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85871157"/>
                  </a:ext>
                </a:extLst>
              </a:tr>
              <a:tr h="190500">
                <a:tc>
                  <a:txBody>
                    <a:bodyPr/>
                    <a:lstStyle/>
                    <a:p>
                      <a:pPr algn="l" fontAlgn="ctr"/>
                      <a:r>
                        <a:rPr lang="es-CO" sz="1100" b="0" i="0" u="none" strike="noStrike" dirty="0">
                          <a:solidFill>
                            <a:srgbClr val="000000"/>
                          </a:solidFill>
                          <a:effectLst/>
                          <a:latin typeface="Calibri" panose="020F0502020204030204" pitchFamily="34" charset="0"/>
                        </a:rPr>
                        <a:t>Dirección de Calidad Para la Educación Superior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2721164"/>
                  </a:ext>
                </a:extLst>
              </a:tr>
              <a:tr h="190500">
                <a:tc>
                  <a:txBody>
                    <a:bodyPr/>
                    <a:lstStyle/>
                    <a:p>
                      <a:pPr algn="l" fontAlgn="ctr"/>
                      <a:r>
                        <a:rPr lang="es-CO" sz="1100" b="0" i="0" u="none" strike="noStrike" dirty="0">
                          <a:solidFill>
                            <a:srgbClr val="000000"/>
                          </a:solidFill>
                          <a:effectLst/>
                          <a:latin typeface="Calibri" panose="020F0502020204030204" pitchFamily="34" charset="0"/>
                        </a:rPr>
                        <a:t>Dirección de Calidad Preescolar, Básica y Media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5163006"/>
                  </a:ext>
                </a:extLst>
              </a:tr>
              <a:tr h="190500">
                <a:tc>
                  <a:txBody>
                    <a:bodyPr/>
                    <a:lstStyle/>
                    <a:p>
                      <a:pPr algn="l" fontAlgn="ctr"/>
                      <a:r>
                        <a:rPr lang="es-CO" sz="1100" b="0" i="0" u="none" strike="noStrike" dirty="0">
                          <a:solidFill>
                            <a:srgbClr val="000000"/>
                          </a:solidFill>
                          <a:effectLst/>
                          <a:latin typeface="Calibri" panose="020F0502020204030204" pitchFamily="34" charset="0"/>
                        </a:rPr>
                        <a:t>Programa Todos a Aprender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200079"/>
                  </a:ext>
                </a:extLst>
              </a:tr>
              <a:tr h="190500">
                <a:tc>
                  <a:txBody>
                    <a:bodyPr/>
                    <a:lstStyle/>
                    <a:p>
                      <a:pPr algn="l" fontAlgn="ctr"/>
                      <a:r>
                        <a:rPr lang="es-CO" sz="1100" b="0" i="0" u="none" strike="noStrike" dirty="0">
                          <a:solidFill>
                            <a:srgbClr val="000000"/>
                          </a:solidFill>
                          <a:effectLst/>
                          <a:latin typeface="Calibri" panose="020F0502020204030204" pitchFamily="34" charset="0"/>
                        </a:rPr>
                        <a:t>Subdirección de Aseguramiento de la Calidad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850293"/>
                  </a:ext>
                </a:extLst>
              </a:tr>
              <a:tr h="190500">
                <a:tc>
                  <a:txBody>
                    <a:bodyPr/>
                    <a:lstStyle/>
                    <a:p>
                      <a:pPr algn="l" fontAlgn="ctr"/>
                      <a:r>
                        <a:rPr lang="es-CO" sz="1100" b="1" i="0" u="none" strike="noStrike" dirty="0">
                          <a:solidFill>
                            <a:schemeClr val="bg1"/>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a:solidFill>
                            <a:schemeClr val="bg1"/>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es-CO" sz="1100" b="1" i="0" u="none" strike="noStrike" dirty="0">
                          <a:solidFill>
                            <a:schemeClr val="bg1"/>
                          </a:solidFill>
                          <a:effectLst/>
                          <a:latin typeface="Calibri" panose="020F050202020403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848618542"/>
                  </a:ext>
                </a:extLst>
              </a:tr>
            </a:tbl>
          </a:graphicData>
        </a:graphic>
      </p:graphicFrame>
    </p:spTree>
    <p:extLst>
      <p:ext uri="{BB962C8B-B14F-4D97-AF65-F5344CB8AC3E}">
        <p14:creationId xmlns:p14="http://schemas.microsoft.com/office/powerpoint/2010/main" val="256032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716016" y="215709"/>
            <a:ext cx="4572000" cy="646331"/>
          </a:xfrm>
          <a:prstGeom prst="rect">
            <a:avLst/>
          </a:prstGeom>
        </p:spPr>
        <p:txBody>
          <a:bodyPr>
            <a:spAutoFit/>
          </a:bodyPr>
          <a:lstStyle/>
          <a:p>
            <a:r>
              <a:rPr lang="es-CO" b="1" dirty="0">
                <a:solidFill>
                  <a:srgbClr val="0070C0"/>
                </a:solidFill>
              </a:rPr>
              <a:t>Análisis de resultados a la gestión de las Reclamos de Servicios.</a:t>
            </a:r>
            <a:endParaRPr lang="es-CO" dirty="0">
              <a:solidFill>
                <a:srgbClr val="0070C0"/>
              </a:solidFill>
            </a:endParaRPr>
          </a:p>
        </p:txBody>
      </p:sp>
      <p:sp>
        <p:nvSpPr>
          <p:cNvPr id="2" name="1 Rectángulo"/>
          <p:cNvSpPr/>
          <p:nvPr/>
        </p:nvSpPr>
        <p:spPr>
          <a:xfrm>
            <a:off x="6229358" y="1150747"/>
            <a:ext cx="2736304" cy="5383012"/>
          </a:xfrm>
          <a:prstGeom prst="rect">
            <a:avLst/>
          </a:prstGeom>
        </p:spPr>
        <p:txBody>
          <a:bodyPr wrap="square">
            <a:spAutoFit/>
          </a:bodyPr>
          <a:lstStyle/>
          <a:p>
            <a:pPr marL="285750" indent="-285750" algn="just">
              <a:lnSpc>
                <a:spcPct val="80000"/>
              </a:lnSpc>
              <a:spcBef>
                <a:spcPct val="50000"/>
              </a:spcBef>
              <a:buBlip>
                <a:blip r:embed="rId3"/>
              </a:buBlip>
            </a:pPr>
            <a:r>
              <a:rPr lang="es-ES" altLang="es-CO" dirty="0">
                <a:latin typeface="Arial Narrow" panose="020B0606020202030204" pitchFamily="34" charset="0"/>
              </a:rPr>
              <a:t>En el segundo trimestre de 2018, se recibieron 95 reclamos contra  el  servicio  de  trámites, que  ofrece el Ministerio. </a:t>
            </a:r>
          </a:p>
          <a:p>
            <a:pPr marL="285750" indent="-285750" algn="just">
              <a:lnSpc>
                <a:spcPct val="80000"/>
              </a:lnSpc>
              <a:spcBef>
                <a:spcPct val="50000"/>
              </a:spcBef>
              <a:buBlip>
                <a:blip r:embed="rId3"/>
              </a:buBlip>
            </a:pPr>
            <a:r>
              <a:rPr lang="es-ES" altLang="es-CO" dirty="0">
                <a:latin typeface="Arial Narrow" panose="020B0606020202030204" pitchFamily="34" charset="0"/>
              </a:rPr>
              <a:t>La dependencia a la cual se le radicaron mas reclamos de servicios fue Dirección de Calidad para la Educación Superior con 85.</a:t>
            </a:r>
          </a:p>
          <a:p>
            <a:pPr marL="285750" indent="-285750" algn="just">
              <a:lnSpc>
                <a:spcPct val="80000"/>
              </a:lnSpc>
              <a:spcBef>
                <a:spcPct val="50000"/>
              </a:spcBef>
              <a:buBlip>
                <a:blip r:embed="rId3"/>
              </a:buBlip>
            </a:pPr>
            <a:r>
              <a:rPr lang="es-ES" altLang="es-CO" dirty="0">
                <a:latin typeface="Arial Narrow" panose="020B0606020202030204" pitchFamily="34" charset="0"/>
              </a:rPr>
              <a:t>Junio, fue el mes en el cual se recibió el mayor  número  de reclamos, con 38.</a:t>
            </a:r>
          </a:p>
          <a:p>
            <a:pPr marL="285750" indent="-285750" algn="just">
              <a:lnSpc>
                <a:spcPct val="80000"/>
              </a:lnSpc>
              <a:spcBef>
                <a:spcPct val="50000"/>
              </a:spcBef>
              <a:buBlip>
                <a:blip r:embed="rId3"/>
              </a:buBlip>
            </a:pPr>
            <a:r>
              <a:rPr lang="es-ES" dirty="0">
                <a:latin typeface="Arial Narrow" panose="020B0606020202030204" pitchFamily="34" charset="0"/>
              </a:rPr>
              <a:t>El mayor número de reclamos se presentó en el eje temático  </a:t>
            </a:r>
            <a:r>
              <a:rPr lang="es-CO" dirty="0">
                <a:latin typeface="Arial Narrow" panose="020B0606020202030204" pitchFamily="34" charset="0"/>
              </a:rPr>
              <a:t>Tramites de aseguramiento de calidad en educación superior -oportunidad, con un total de 83 casos</a:t>
            </a:r>
            <a:endParaRPr lang="es-ES" altLang="es-CO" dirty="0">
              <a:latin typeface="Arial Narrow" panose="020B0606020202030204" pitchFamily="34" charset="0"/>
            </a:endParaRPr>
          </a:p>
        </p:txBody>
      </p:sp>
      <p:sp>
        <p:nvSpPr>
          <p:cNvPr id="11" name="10 CuadroTexto"/>
          <p:cNvSpPr txBox="1"/>
          <p:nvPr/>
        </p:nvSpPr>
        <p:spPr>
          <a:xfrm>
            <a:off x="570498" y="332656"/>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pic>
        <p:nvPicPr>
          <p:cNvPr id="13" name="Imagen 12">
            <a:extLst>
              <a:ext uri="{FF2B5EF4-FFF2-40B4-BE49-F238E27FC236}">
                <a16:creationId xmlns:a16="http://schemas.microsoft.com/office/drawing/2014/main" id="{6BDFBEA5-1594-4F6B-AFAD-A7B6C62FD1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71545" y="6213979"/>
            <a:ext cx="3279321" cy="469343"/>
          </a:xfrm>
          <a:prstGeom prst="rect">
            <a:avLst/>
          </a:prstGeom>
        </p:spPr>
      </p:pic>
      <p:graphicFrame>
        <p:nvGraphicFramePr>
          <p:cNvPr id="4" name="Tabla 3">
            <a:extLst>
              <a:ext uri="{FF2B5EF4-FFF2-40B4-BE49-F238E27FC236}">
                <a16:creationId xmlns:a16="http://schemas.microsoft.com/office/drawing/2014/main" id="{F5B64424-7C43-40AF-AFC8-6C839A61E34A}"/>
              </a:ext>
            </a:extLst>
          </p:cNvPr>
          <p:cNvGraphicFramePr>
            <a:graphicFrameLocks noGrp="1"/>
          </p:cNvGraphicFramePr>
          <p:nvPr>
            <p:extLst>
              <p:ext uri="{D42A27DB-BD31-4B8C-83A1-F6EECF244321}">
                <p14:modId xmlns:p14="http://schemas.microsoft.com/office/powerpoint/2010/main" val="3173172288"/>
              </p:ext>
            </p:extLst>
          </p:nvPr>
        </p:nvGraphicFramePr>
        <p:xfrm>
          <a:off x="533104" y="1516088"/>
          <a:ext cx="5535910" cy="1552575"/>
        </p:xfrm>
        <a:graphic>
          <a:graphicData uri="http://schemas.openxmlformats.org/drawingml/2006/table">
            <a:tbl>
              <a:tblPr/>
              <a:tblGrid>
                <a:gridCol w="2958776">
                  <a:extLst>
                    <a:ext uri="{9D8B030D-6E8A-4147-A177-3AD203B41FA5}">
                      <a16:colId xmlns:a16="http://schemas.microsoft.com/office/drawing/2014/main" val="2230439603"/>
                    </a:ext>
                  </a:extLst>
                </a:gridCol>
                <a:gridCol w="648072">
                  <a:extLst>
                    <a:ext uri="{9D8B030D-6E8A-4147-A177-3AD203B41FA5}">
                      <a16:colId xmlns:a16="http://schemas.microsoft.com/office/drawing/2014/main" val="3725320081"/>
                    </a:ext>
                  </a:extLst>
                </a:gridCol>
                <a:gridCol w="648072">
                  <a:extLst>
                    <a:ext uri="{9D8B030D-6E8A-4147-A177-3AD203B41FA5}">
                      <a16:colId xmlns:a16="http://schemas.microsoft.com/office/drawing/2014/main" val="3688625678"/>
                    </a:ext>
                  </a:extLst>
                </a:gridCol>
                <a:gridCol w="714744">
                  <a:extLst>
                    <a:ext uri="{9D8B030D-6E8A-4147-A177-3AD203B41FA5}">
                      <a16:colId xmlns:a16="http://schemas.microsoft.com/office/drawing/2014/main" val="2884744345"/>
                    </a:ext>
                  </a:extLst>
                </a:gridCol>
                <a:gridCol w="566246">
                  <a:extLst>
                    <a:ext uri="{9D8B030D-6E8A-4147-A177-3AD203B41FA5}">
                      <a16:colId xmlns:a16="http://schemas.microsoft.com/office/drawing/2014/main" val="1528444039"/>
                    </a:ext>
                  </a:extLst>
                </a:gridCol>
              </a:tblGrid>
              <a:tr h="400050">
                <a:tc>
                  <a:txBody>
                    <a:bodyPr/>
                    <a:lstStyle/>
                    <a:p>
                      <a:pPr algn="l" rtl="0" fontAlgn="b"/>
                      <a:r>
                        <a:rPr lang="es-CO" sz="1200" b="1" i="0" u="none" strike="noStrike">
                          <a:solidFill>
                            <a:srgbClr val="FFFFFF"/>
                          </a:solidFill>
                          <a:effectLst/>
                          <a:latin typeface="Calibri" panose="020F0502020204030204" pitchFamily="34" charset="0"/>
                        </a:rPr>
                        <a:t>Etiquetas de fila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l" rtl="0" fontAlgn="b"/>
                      <a:r>
                        <a:rPr lang="es-CO" sz="1200" b="1" i="0" u="none" strike="noStrike">
                          <a:solidFill>
                            <a:srgbClr val="FFFFFF"/>
                          </a:solidFill>
                          <a:effectLst/>
                          <a:latin typeface="Calibri" panose="020F0502020204030204" pitchFamily="34" charset="0"/>
                        </a:rPr>
                        <a:t>Abril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CO" sz="1200" b="1" i="0" u="none" strike="noStrike">
                          <a:solidFill>
                            <a:srgbClr val="FFFFFF"/>
                          </a:solidFill>
                          <a:effectLst/>
                          <a:latin typeface="Calibri" panose="020F0502020204030204" pitchFamily="34" charset="0"/>
                        </a:rPr>
                        <a:t>Mayo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CO" sz="1200" b="1" i="0" u="none" strike="noStrike">
                          <a:solidFill>
                            <a:srgbClr val="FFFFFF"/>
                          </a:solidFill>
                          <a:effectLst/>
                          <a:latin typeface="Calibri" panose="020F0502020204030204" pitchFamily="34" charset="0"/>
                        </a:rPr>
                        <a:t>Junio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504918074"/>
                  </a:ext>
                </a:extLst>
              </a:tr>
              <a:tr h="190500">
                <a:tc>
                  <a:txBody>
                    <a:bodyPr/>
                    <a:lstStyle/>
                    <a:p>
                      <a:pPr algn="l" fontAlgn="b"/>
                      <a:r>
                        <a:rPr lang="es-CO" sz="1100" b="0" i="0" u="none" strike="noStrike">
                          <a:solidFill>
                            <a:srgbClr val="000000"/>
                          </a:solidFill>
                          <a:effectLst/>
                          <a:latin typeface="Calibri" panose="020F0502020204030204" pitchFamily="34" charset="0"/>
                        </a:rPr>
                        <a:t>Dirección de Calidad Para la Educación Superior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24</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974867"/>
                  </a:ext>
                </a:extLst>
              </a:tr>
              <a:tr h="190500">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4018794"/>
                  </a:ext>
                </a:extLst>
              </a:tr>
              <a:tr h="190500">
                <a:tc>
                  <a:txBody>
                    <a:bodyPr/>
                    <a:lstStyle/>
                    <a:p>
                      <a:pPr algn="l" fontAlgn="b"/>
                      <a:r>
                        <a:rPr lang="es-CO" sz="1100" b="0" i="0" u="none" strike="noStrike">
                          <a:solidFill>
                            <a:srgbClr val="000000"/>
                          </a:solidFill>
                          <a:effectLst/>
                          <a:latin typeface="Calibri" panose="020F0502020204030204" pitchFamily="34" charset="0"/>
                        </a:rPr>
                        <a:t>Oficina de Tecnología y Sistemas de Información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433888"/>
                  </a:ext>
                </a:extLst>
              </a:tr>
              <a:tr h="190500">
                <a:tc>
                  <a:txBody>
                    <a:bodyPr/>
                    <a:lstStyle/>
                    <a:p>
                      <a:pPr algn="l" fontAlgn="b"/>
                      <a:r>
                        <a:rPr lang="es-CO" sz="1100" b="0" i="0" u="none" strike="noStrike">
                          <a:solidFill>
                            <a:srgbClr val="000000"/>
                          </a:solidFill>
                          <a:effectLst/>
                          <a:latin typeface="Calibri" panose="020F0502020204030204" pitchFamily="34" charset="0"/>
                        </a:rPr>
                        <a:t>Subdirección de Inspección y Vigilancia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189006"/>
                  </a:ext>
                </a:extLst>
              </a:tr>
              <a:tr h="190500">
                <a:tc>
                  <a:txBody>
                    <a:bodyPr/>
                    <a:lstStyle/>
                    <a:p>
                      <a:pPr algn="l" fontAlgn="b"/>
                      <a:r>
                        <a:rPr lang="es-CO" sz="1100" b="0" i="0" u="none" strike="noStrike" dirty="0">
                          <a:solidFill>
                            <a:srgbClr val="000000"/>
                          </a:solidFill>
                          <a:effectLst/>
                          <a:latin typeface="Calibri" panose="020F0502020204030204" pitchFamily="34" charset="0"/>
                        </a:rPr>
                        <a:t>Unidad de Atención al Ciudadano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6120446"/>
                  </a:ext>
                </a:extLst>
              </a:tr>
              <a:tr h="200025">
                <a:tc>
                  <a:txBody>
                    <a:bodyPr/>
                    <a:lstStyle/>
                    <a:p>
                      <a:pPr algn="l" rtl="0" fontAlgn="b"/>
                      <a:r>
                        <a:rPr lang="es-CO" sz="12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200" b="1" i="0" u="none" strike="noStrike">
                          <a:solidFill>
                            <a:srgbClr val="FFFFFF"/>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200" b="1" i="0" u="none" strike="noStrike">
                          <a:solidFill>
                            <a:srgbClr val="FFFFFF"/>
                          </a:solidFill>
                          <a:effectLst/>
                          <a:latin typeface="Calibri" panose="020F0502020204030204" pitchFamily="34" charset="0"/>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200" b="1" i="0" u="none" strike="noStrike">
                          <a:solidFill>
                            <a:srgbClr val="FFFFFF"/>
                          </a:solidFill>
                          <a:effectLst/>
                          <a:latin typeface="Calibri" panose="020F050202020403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200" b="1" i="0" u="none" strike="noStrike" dirty="0">
                          <a:solidFill>
                            <a:srgbClr val="FFFFFF"/>
                          </a:solidFill>
                          <a:effectLst/>
                          <a:latin typeface="Calibri" panose="020F0502020204030204" pitchFamily="34" charset="0"/>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858045995"/>
                  </a:ext>
                </a:extLst>
              </a:tr>
            </a:tbl>
          </a:graphicData>
        </a:graphic>
      </p:graphicFrame>
      <p:graphicFrame>
        <p:nvGraphicFramePr>
          <p:cNvPr id="9" name="Tabla 8">
            <a:extLst>
              <a:ext uri="{FF2B5EF4-FFF2-40B4-BE49-F238E27FC236}">
                <a16:creationId xmlns:a16="http://schemas.microsoft.com/office/drawing/2014/main" id="{66306DA5-418D-4444-8201-D578FB4F85EF}"/>
              </a:ext>
            </a:extLst>
          </p:cNvPr>
          <p:cNvGraphicFramePr>
            <a:graphicFrameLocks noGrp="1"/>
          </p:cNvGraphicFramePr>
          <p:nvPr>
            <p:extLst>
              <p:ext uri="{D42A27DB-BD31-4B8C-83A1-F6EECF244321}">
                <p14:modId xmlns:p14="http://schemas.microsoft.com/office/powerpoint/2010/main" val="1984024311"/>
              </p:ext>
            </p:extLst>
          </p:nvPr>
        </p:nvGraphicFramePr>
        <p:xfrm>
          <a:off x="396079" y="3722711"/>
          <a:ext cx="5753107" cy="2025015"/>
        </p:xfrm>
        <a:graphic>
          <a:graphicData uri="http://schemas.openxmlformats.org/drawingml/2006/table">
            <a:tbl>
              <a:tblPr/>
              <a:tblGrid>
                <a:gridCol w="3752400">
                  <a:extLst>
                    <a:ext uri="{9D8B030D-6E8A-4147-A177-3AD203B41FA5}">
                      <a16:colId xmlns:a16="http://schemas.microsoft.com/office/drawing/2014/main" val="3702439139"/>
                    </a:ext>
                  </a:extLst>
                </a:gridCol>
                <a:gridCol w="498030">
                  <a:extLst>
                    <a:ext uri="{9D8B030D-6E8A-4147-A177-3AD203B41FA5}">
                      <a16:colId xmlns:a16="http://schemas.microsoft.com/office/drawing/2014/main" val="886588635"/>
                    </a:ext>
                  </a:extLst>
                </a:gridCol>
                <a:gridCol w="501555">
                  <a:extLst>
                    <a:ext uri="{9D8B030D-6E8A-4147-A177-3AD203B41FA5}">
                      <a16:colId xmlns:a16="http://schemas.microsoft.com/office/drawing/2014/main" val="2081706373"/>
                    </a:ext>
                  </a:extLst>
                </a:gridCol>
                <a:gridCol w="434398">
                  <a:extLst>
                    <a:ext uri="{9D8B030D-6E8A-4147-A177-3AD203B41FA5}">
                      <a16:colId xmlns:a16="http://schemas.microsoft.com/office/drawing/2014/main" val="280748316"/>
                    </a:ext>
                  </a:extLst>
                </a:gridCol>
                <a:gridCol w="566724">
                  <a:extLst>
                    <a:ext uri="{9D8B030D-6E8A-4147-A177-3AD203B41FA5}">
                      <a16:colId xmlns:a16="http://schemas.microsoft.com/office/drawing/2014/main" val="3029485545"/>
                    </a:ext>
                  </a:extLst>
                </a:gridCol>
              </a:tblGrid>
              <a:tr h="200025">
                <a:tc rowSpan="2">
                  <a:txBody>
                    <a:bodyPr/>
                    <a:lstStyle/>
                    <a:p>
                      <a:pPr algn="ctr" rtl="0" fontAlgn="ctr"/>
                      <a:r>
                        <a:rPr lang="es-CO" sz="1200" b="1" i="0" u="none" strike="noStrike">
                          <a:solidFill>
                            <a:srgbClr val="FFFFFF"/>
                          </a:solidFill>
                          <a:effectLst/>
                          <a:latin typeface="Calibri" panose="020F0502020204030204" pitchFamily="34" charset="0"/>
                        </a:rPr>
                        <a:t>Ejes Temáticos de reclamos de servicios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4">
                  <a:txBody>
                    <a:bodyPr/>
                    <a:lstStyle/>
                    <a:p>
                      <a:pPr algn="ctr" rtl="0" fontAlgn="b"/>
                      <a:r>
                        <a:rPr lang="es-CO" sz="1200" b="1" i="0" u="none" strike="noStrike">
                          <a:solidFill>
                            <a:srgbClr val="FFFFFF"/>
                          </a:solidFill>
                          <a:effectLst/>
                          <a:latin typeface="Calibri" panose="020F0502020204030204" pitchFamily="34" charset="0"/>
                        </a:rPr>
                        <a:t>Año 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297685489"/>
                  </a:ext>
                </a:extLst>
              </a:tr>
              <a:tr h="400050">
                <a:tc vMerge="1">
                  <a:txBody>
                    <a:bodyPr/>
                    <a:lstStyle/>
                    <a:p>
                      <a:endParaRPr lang="es-CO"/>
                    </a:p>
                  </a:txBody>
                  <a:tcPr/>
                </a:tc>
                <a:tc>
                  <a:txBody>
                    <a:bodyPr/>
                    <a:lstStyle/>
                    <a:p>
                      <a:pPr algn="l" rtl="0" fontAlgn="b"/>
                      <a:r>
                        <a:rPr lang="es-CO" sz="1200" b="1" i="0" u="none" strike="noStrike">
                          <a:solidFill>
                            <a:srgbClr val="FFFFFF"/>
                          </a:solidFill>
                          <a:effectLst/>
                          <a:latin typeface="Calibri" panose="020F0502020204030204" pitchFamily="34" charset="0"/>
                        </a:rPr>
                        <a:t>Abril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CO" sz="1200" b="1" i="0" u="none" strike="noStrike">
                          <a:solidFill>
                            <a:srgbClr val="FFFFFF"/>
                          </a:solidFill>
                          <a:effectLst/>
                          <a:latin typeface="Calibri" panose="020F0502020204030204" pitchFamily="34" charset="0"/>
                        </a:rPr>
                        <a:t>Mayo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CO" sz="1200" b="1" i="0" u="none" strike="noStrike">
                          <a:solidFill>
                            <a:srgbClr val="FFFFFF"/>
                          </a:solidFill>
                          <a:effectLst/>
                          <a:latin typeface="Calibri" panose="020F0502020204030204" pitchFamily="34" charset="0"/>
                        </a:rPr>
                        <a:t>Junio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CO" sz="12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031276683"/>
                  </a:ext>
                </a:extLst>
              </a:tr>
              <a:tr h="190500">
                <a:tc>
                  <a:txBody>
                    <a:bodyPr/>
                    <a:lstStyle/>
                    <a:p>
                      <a:pPr algn="l" fontAlgn="b"/>
                      <a:r>
                        <a:rPr lang="es-CO" sz="1100" b="0" i="0" u="none" strike="noStrike" dirty="0">
                          <a:solidFill>
                            <a:srgbClr val="000000"/>
                          </a:solidFill>
                          <a:effectLst/>
                          <a:latin typeface="Calibri" panose="020F0502020204030204" pitchFamily="34" charset="0"/>
                        </a:rPr>
                        <a:t>ASISTENCIA TÉCNICA – INDISPONIBILIDAD DE LA INFORMACIÓN Y APLICACIONES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6908744"/>
                  </a:ext>
                </a:extLst>
              </a:tr>
              <a:tr h="190500">
                <a:tc>
                  <a:txBody>
                    <a:bodyPr/>
                    <a:lstStyle/>
                    <a:p>
                      <a:pPr algn="l" fontAlgn="b"/>
                      <a:r>
                        <a:rPr lang="es-CO" sz="1100" b="0" i="0" u="none" strike="noStrike">
                          <a:solidFill>
                            <a:srgbClr val="000000"/>
                          </a:solidFill>
                          <a:effectLst/>
                          <a:latin typeface="Calibri" panose="020F0502020204030204" pitchFamily="34" charset="0"/>
                        </a:rPr>
                        <a:t>ASISTENCIA TÉCNICA -PERTINENCIA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8943586"/>
                  </a:ext>
                </a:extLst>
              </a:tr>
              <a:tr h="190500">
                <a:tc>
                  <a:txBody>
                    <a:bodyPr/>
                    <a:lstStyle/>
                    <a:p>
                      <a:pPr algn="l" fontAlgn="b"/>
                      <a:r>
                        <a:rPr lang="es-CO" sz="1100" b="0" i="0" u="none" strike="noStrike">
                          <a:solidFill>
                            <a:srgbClr val="000000"/>
                          </a:solidFill>
                          <a:effectLst/>
                          <a:latin typeface="Calibri" panose="020F0502020204030204" pitchFamily="34" charset="0"/>
                        </a:rPr>
                        <a:t>TRAMITES DE ASEGURAMIENTO DE CALIDAD EN EDUCACIÓN SUPERIOR- CULTURA DE SERVICIO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3831725"/>
                  </a:ext>
                </a:extLst>
              </a:tr>
              <a:tr h="190500">
                <a:tc>
                  <a:txBody>
                    <a:bodyPr/>
                    <a:lstStyle/>
                    <a:p>
                      <a:pPr algn="l" fontAlgn="b"/>
                      <a:r>
                        <a:rPr lang="es-CO" sz="1100" b="0" i="0" u="none" strike="noStrike" dirty="0">
                          <a:solidFill>
                            <a:srgbClr val="000000"/>
                          </a:solidFill>
                          <a:effectLst/>
                          <a:latin typeface="Calibri" panose="020F0502020204030204" pitchFamily="34" charset="0"/>
                        </a:rPr>
                        <a:t>TRAMITES DE ASEGURAMIENTO DE CALIDAD EN EDUCACIÓN SUPERIOR -OPORTUNIDAD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23</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155284"/>
                  </a:ext>
                </a:extLst>
              </a:tr>
              <a:tr h="200025">
                <a:tc>
                  <a:txBody>
                    <a:bodyPr/>
                    <a:lstStyle/>
                    <a:p>
                      <a:pPr algn="l" rtl="0" fontAlgn="b"/>
                      <a:r>
                        <a:rPr lang="es-CO" sz="12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dirty="0">
                          <a:solidFill>
                            <a:srgbClr val="FFFFFF"/>
                          </a:solidFill>
                          <a:effectLst/>
                          <a:latin typeface="Calibri" panose="020F050202020403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6570424"/>
                  </a:ext>
                </a:extLst>
              </a:tr>
            </a:tbl>
          </a:graphicData>
        </a:graphic>
      </p:graphicFrame>
    </p:spTree>
    <p:extLst>
      <p:ext uri="{BB962C8B-B14F-4D97-AF65-F5344CB8AC3E}">
        <p14:creationId xmlns:p14="http://schemas.microsoft.com/office/powerpoint/2010/main" val="2696156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7 Marcador de contenido"/>
          <p:cNvSpPr txBox="1">
            <a:spLocks/>
          </p:cNvSpPr>
          <p:nvPr/>
        </p:nvSpPr>
        <p:spPr bwMode="auto">
          <a:xfrm>
            <a:off x="6430305" y="2564904"/>
            <a:ext cx="2519106" cy="222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285750" indent="-285750">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marL="0" indent="0" algn="just">
              <a:lnSpc>
                <a:spcPct val="80000"/>
              </a:lnSpc>
              <a:spcBef>
                <a:spcPct val="50000"/>
              </a:spcBef>
            </a:pPr>
            <a:r>
              <a:rPr lang="es-CO" altLang="es-CO" sz="1800" b="0" dirty="0">
                <a:latin typeface="Arial Narrow" panose="020B0606020202030204" pitchFamily="34" charset="0"/>
              </a:rPr>
              <a:t>En el segundo trimestre del 2018 se presentaron 45 quejas contra servidores ,de los cuales el eje temático con mayor numero de quejas fue Irregularidades en el ejercicio de sus funciones</a:t>
            </a:r>
            <a:endParaRPr lang="es-ES" altLang="es-CO" sz="1800" dirty="0">
              <a:solidFill>
                <a:srgbClr val="800000"/>
              </a:solidFill>
              <a:latin typeface="Arial Narrow" panose="020B0606020202030204" pitchFamily="34" charset="0"/>
            </a:endParaRPr>
          </a:p>
          <a:p>
            <a:pPr marL="0" indent="0" algn="just">
              <a:lnSpc>
                <a:spcPct val="80000"/>
              </a:lnSpc>
              <a:spcBef>
                <a:spcPct val="50000"/>
              </a:spcBef>
            </a:pPr>
            <a:endParaRPr lang="es-ES" altLang="es-CO" sz="1800" dirty="0">
              <a:solidFill>
                <a:srgbClr val="800000"/>
              </a:solidFill>
              <a:latin typeface="Arial Narrow" panose="020B0606020202030204" pitchFamily="34" charset="0"/>
            </a:endParaRPr>
          </a:p>
        </p:txBody>
      </p:sp>
      <p:sp>
        <p:nvSpPr>
          <p:cNvPr id="5" name="4 CuadroTexto"/>
          <p:cNvSpPr txBox="1"/>
          <p:nvPr/>
        </p:nvSpPr>
        <p:spPr>
          <a:xfrm>
            <a:off x="611560" y="342806"/>
            <a:ext cx="3384376" cy="707886"/>
          </a:xfrm>
          <a:prstGeom prst="rect">
            <a:avLst/>
          </a:prstGeom>
          <a:solidFill>
            <a:srgbClr val="0070C0"/>
          </a:solidFill>
        </p:spPr>
        <p:txBody>
          <a:bodyPr wrap="square" rtlCol="0">
            <a:spAutoFit/>
          </a:bodyPr>
          <a:lstStyle/>
          <a:p>
            <a:r>
              <a:rPr lang="es-CO" sz="2000" dirty="0">
                <a:solidFill>
                  <a:schemeClr val="bg1"/>
                </a:solidFill>
                <a:latin typeface="Arial Narrow" panose="020B0606020202030204" pitchFamily="34" charset="0"/>
                <a:ea typeface="Verdana" panose="020B0604030504040204" pitchFamily="34" charset="0"/>
                <a:cs typeface="Arial" pitchFamily="34" charset="0"/>
              </a:rPr>
              <a:t>Quejas Servidores MEN Discriminado Eje Temático </a:t>
            </a:r>
          </a:p>
        </p:txBody>
      </p:sp>
      <p:sp>
        <p:nvSpPr>
          <p:cNvPr id="6" name="5 Rectángulo"/>
          <p:cNvSpPr/>
          <p:nvPr/>
        </p:nvSpPr>
        <p:spPr>
          <a:xfrm>
            <a:off x="4716016" y="309250"/>
            <a:ext cx="4572000" cy="646331"/>
          </a:xfrm>
          <a:prstGeom prst="rect">
            <a:avLst/>
          </a:prstGeom>
        </p:spPr>
        <p:txBody>
          <a:bodyPr>
            <a:spAutoFit/>
          </a:bodyPr>
          <a:lstStyle/>
          <a:p>
            <a:r>
              <a:rPr lang="es-CO" b="1" dirty="0">
                <a:solidFill>
                  <a:srgbClr val="0070C0"/>
                </a:solidFill>
              </a:rPr>
              <a:t>Análisis de resultados a la gestión de las Quejas </a:t>
            </a:r>
            <a:endParaRPr lang="es-CO" dirty="0">
              <a:solidFill>
                <a:srgbClr val="0070C0"/>
              </a:solidFill>
            </a:endParaRPr>
          </a:p>
        </p:txBody>
      </p:sp>
      <p:pic>
        <p:nvPicPr>
          <p:cNvPr id="10" name="Imagen 9">
            <a:extLst>
              <a:ext uri="{FF2B5EF4-FFF2-40B4-BE49-F238E27FC236}">
                <a16:creationId xmlns:a16="http://schemas.microsoft.com/office/drawing/2014/main" id="{0B5A0F73-A1E1-44A2-A9BE-CF2B450F5F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70090" y="5946806"/>
            <a:ext cx="3279321" cy="469343"/>
          </a:xfrm>
          <a:prstGeom prst="rect">
            <a:avLst/>
          </a:prstGeom>
        </p:spPr>
      </p:pic>
      <p:graphicFrame>
        <p:nvGraphicFramePr>
          <p:cNvPr id="4" name="Tabla 3">
            <a:extLst>
              <a:ext uri="{FF2B5EF4-FFF2-40B4-BE49-F238E27FC236}">
                <a16:creationId xmlns:a16="http://schemas.microsoft.com/office/drawing/2014/main" id="{777CF94A-5603-4AAD-8762-6F9D45E55CEF}"/>
              </a:ext>
            </a:extLst>
          </p:cNvPr>
          <p:cNvGraphicFramePr>
            <a:graphicFrameLocks noGrp="1"/>
          </p:cNvGraphicFramePr>
          <p:nvPr>
            <p:extLst>
              <p:ext uri="{D42A27DB-BD31-4B8C-83A1-F6EECF244321}">
                <p14:modId xmlns:p14="http://schemas.microsoft.com/office/powerpoint/2010/main" val="3656822256"/>
              </p:ext>
            </p:extLst>
          </p:nvPr>
        </p:nvGraphicFramePr>
        <p:xfrm>
          <a:off x="611560" y="2716571"/>
          <a:ext cx="5651500" cy="1524000"/>
        </p:xfrm>
        <a:graphic>
          <a:graphicData uri="http://schemas.openxmlformats.org/drawingml/2006/table">
            <a:tbl>
              <a:tblPr/>
              <a:tblGrid>
                <a:gridCol w="2349500">
                  <a:extLst>
                    <a:ext uri="{9D8B030D-6E8A-4147-A177-3AD203B41FA5}">
                      <a16:colId xmlns:a16="http://schemas.microsoft.com/office/drawing/2014/main" val="525909679"/>
                    </a:ext>
                  </a:extLst>
                </a:gridCol>
                <a:gridCol w="1244600">
                  <a:extLst>
                    <a:ext uri="{9D8B030D-6E8A-4147-A177-3AD203B41FA5}">
                      <a16:colId xmlns:a16="http://schemas.microsoft.com/office/drawing/2014/main" val="3246503866"/>
                    </a:ext>
                  </a:extLst>
                </a:gridCol>
                <a:gridCol w="381000">
                  <a:extLst>
                    <a:ext uri="{9D8B030D-6E8A-4147-A177-3AD203B41FA5}">
                      <a16:colId xmlns:a16="http://schemas.microsoft.com/office/drawing/2014/main" val="2128692293"/>
                    </a:ext>
                  </a:extLst>
                </a:gridCol>
                <a:gridCol w="838200">
                  <a:extLst>
                    <a:ext uri="{9D8B030D-6E8A-4147-A177-3AD203B41FA5}">
                      <a16:colId xmlns:a16="http://schemas.microsoft.com/office/drawing/2014/main" val="1088845939"/>
                    </a:ext>
                  </a:extLst>
                </a:gridCol>
                <a:gridCol w="838200">
                  <a:extLst>
                    <a:ext uri="{9D8B030D-6E8A-4147-A177-3AD203B41FA5}">
                      <a16:colId xmlns:a16="http://schemas.microsoft.com/office/drawing/2014/main" val="919437360"/>
                    </a:ext>
                  </a:extLst>
                </a:gridCol>
              </a:tblGrid>
              <a:tr h="190500">
                <a:tc gridSpan="5">
                  <a:txBody>
                    <a:bodyPr/>
                    <a:lstStyle/>
                    <a:p>
                      <a:pPr algn="ctr" rtl="0" fontAlgn="b"/>
                      <a:r>
                        <a:rPr lang="es-CO" sz="1100" b="1" i="0" u="none" strike="noStrike" dirty="0">
                          <a:solidFill>
                            <a:srgbClr val="FFFFFF"/>
                          </a:solidFill>
                          <a:effectLst/>
                          <a:latin typeface="Calibri" panose="020F0502020204030204" pitchFamily="34" charset="0"/>
                        </a:rPr>
                        <a:t>QUEJAS CONTRA SERVIDORES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278822030"/>
                  </a:ext>
                </a:extLst>
              </a:tr>
              <a:tr h="381000">
                <a:tc>
                  <a:txBody>
                    <a:bodyPr/>
                    <a:lstStyle/>
                    <a:p>
                      <a:pPr algn="ctr" rtl="0" fontAlgn="ctr"/>
                      <a:r>
                        <a:rPr lang="es-CO" sz="1100" b="1" i="0" u="none" strike="noStrike">
                          <a:solidFill>
                            <a:srgbClr val="FFFFFF"/>
                          </a:solidFill>
                          <a:effectLst/>
                          <a:latin typeface="Calibri" panose="020F0502020204030204" pitchFamily="34" charset="0"/>
                        </a:rPr>
                        <a:t>Eje tematico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a:solidFill>
                            <a:srgbClr val="FFFFFF"/>
                          </a:solidFill>
                          <a:effectLst/>
                          <a:latin typeface="Calibri" panose="020F0502020204030204" pitchFamily="34" charset="0"/>
                        </a:rPr>
                        <a:t>Abril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a:solidFill>
                            <a:srgbClr val="FFFFFF"/>
                          </a:solidFill>
                          <a:effectLst/>
                          <a:latin typeface="Calibri" panose="020F0502020204030204" pitchFamily="34" charset="0"/>
                        </a:rPr>
                        <a:t>Mayo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a:solidFill>
                            <a:srgbClr val="FFFFFF"/>
                          </a:solidFill>
                          <a:effectLst/>
                          <a:latin typeface="Calibri" panose="020F0502020204030204" pitchFamily="34" charset="0"/>
                        </a:rPr>
                        <a:t>Junio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232339039"/>
                  </a:ext>
                </a:extLst>
              </a:tr>
              <a:tr h="381000">
                <a:tc>
                  <a:txBody>
                    <a:bodyPr/>
                    <a:lstStyle/>
                    <a:p>
                      <a:pPr algn="l" rtl="0" fontAlgn="b"/>
                      <a:r>
                        <a:rPr lang="es-CO" sz="1100" b="0" i="0" u="none" strike="noStrike">
                          <a:solidFill>
                            <a:srgbClr val="000000"/>
                          </a:solidFill>
                          <a:effectLst/>
                          <a:latin typeface="Calibri" panose="020F0502020204030204" pitchFamily="34" charset="0"/>
                        </a:rPr>
                        <a:t>IRREGULARIDADES EN EL EJERCICIO DE  SUS  FUNCIONES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367054"/>
                  </a:ext>
                </a:extLst>
              </a:tr>
              <a:tr h="381000">
                <a:tc>
                  <a:txBody>
                    <a:bodyPr/>
                    <a:lstStyle/>
                    <a:p>
                      <a:pPr algn="l" rtl="0" fontAlgn="b"/>
                      <a:r>
                        <a:rPr lang="es-CO" sz="1100" b="0" i="0" u="none" strike="noStrike">
                          <a:solidFill>
                            <a:srgbClr val="000000"/>
                          </a:solidFill>
                          <a:effectLst/>
                          <a:latin typeface="Calibri" panose="020F0502020204030204" pitchFamily="34" charset="0"/>
                        </a:rPr>
                        <a:t>NEGLIGENCIA EN EL EJERCICIO DE SUS FUNCIONES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1361876"/>
                  </a:ext>
                </a:extLst>
              </a:tr>
              <a:tr h="190500">
                <a:tc>
                  <a:txBody>
                    <a:bodyPr/>
                    <a:lstStyle/>
                    <a:p>
                      <a:pPr algn="l"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100" b="1" i="0" u="none" strike="noStrike">
                          <a:solidFill>
                            <a:srgbClr val="FFFFFF"/>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100" b="1" i="0" u="none" strike="noStrike">
                          <a:solidFill>
                            <a:srgbClr val="FFFFFF"/>
                          </a:solidFill>
                          <a:effectLst/>
                          <a:latin typeface="Calibri" panose="020F0502020204030204" pitchFamily="34" charset="0"/>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100" b="1" i="0" u="none" strike="noStrike">
                          <a:solidFill>
                            <a:srgbClr val="FFFFFF"/>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100" b="1" i="0" u="none" strike="noStrike" dirty="0">
                          <a:solidFill>
                            <a:srgbClr val="FFFFFF"/>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276739899"/>
                  </a:ext>
                </a:extLst>
              </a:tr>
            </a:tbl>
          </a:graphicData>
        </a:graphic>
      </p:graphicFrame>
    </p:spTree>
    <p:extLst>
      <p:ext uri="{BB962C8B-B14F-4D97-AF65-F5344CB8AC3E}">
        <p14:creationId xmlns:p14="http://schemas.microsoft.com/office/powerpoint/2010/main" val="3083541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46499" y="2835864"/>
            <a:ext cx="2486718" cy="1200329"/>
          </a:xfrm>
          <a:prstGeom prst="rect">
            <a:avLst/>
          </a:prstGeom>
        </p:spPr>
        <p:txBody>
          <a:bodyPr wrap="square">
            <a:spAutoFit/>
          </a:bodyPr>
          <a:lstStyle/>
          <a:p>
            <a:pPr algn="just"/>
            <a:r>
              <a:rPr lang="es-ES" altLang="es-CO" dirty="0">
                <a:latin typeface="Arial Narrow" panose="020B0606020202030204" pitchFamily="34" charset="0"/>
              </a:rPr>
              <a:t>En el segundo trimestre de 2018 se recibieron 45 quejas contra servidores del Ministerio. </a:t>
            </a:r>
            <a:endParaRPr lang="es-CO" dirty="0">
              <a:latin typeface="Arial Narrow" panose="020B0606020202030204" pitchFamily="34" charset="0"/>
            </a:endParaRPr>
          </a:p>
        </p:txBody>
      </p:sp>
      <p:sp>
        <p:nvSpPr>
          <p:cNvPr id="8" name="7 CuadroTexto"/>
          <p:cNvSpPr txBox="1"/>
          <p:nvPr/>
        </p:nvSpPr>
        <p:spPr>
          <a:xfrm>
            <a:off x="658078" y="314495"/>
            <a:ext cx="3625889"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Consolidado Quejas y reclamos del Ministerio de Educación Nacional</a:t>
            </a:r>
          </a:p>
        </p:txBody>
      </p:sp>
      <p:sp>
        <p:nvSpPr>
          <p:cNvPr id="9" name="8 Rectángulo"/>
          <p:cNvSpPr/>
          <p:nvPr/>
        </p:nvSpPr>
        <p:spPr>
          <a:xfrm>
            <a:off x="4716016" y="261086"/>
            <a:ext cx="4572000" cy="646331"/>
          </a:xfrm>
          <a:prstGeom prst="rect">
            <a:avLst/>
          </a:prstGeom>
        </p:spPr>
        <p:txBody>
          <a:bodyPr>
            <a:spAutoFit/>
          </a:bodyPr>
          <a:lstStyle/>
          <a:p>
            <a:r>
              <a:rPr lang="es-CO" b="1" dirty="0">
                <a:solidFill>
                  <a:srgbClr val="0070C0"/>
                </a:solidFill>
              </a:rPr>
              <a:t>Análisis de resultados a la gestión de las Quejas </a:t>
            </a:r>
            <a:endParaRPr lang="es-CO" dirty="0">
              <a:solidFill>
                <a:srgbClr val="0070C0"/>
              </a:solidFill>
            </a:endParaRPr>
          </a:p>
        </p:txBody>
      </p:sp>
      <p:pic>
        <p:nvPicPr>
          <p:cNvPr id="11" name="Imagen 10">
            <a:extLst>
              <a:ext uri="{FF2B5EF4-FFF2-40B4-BE49-F238E27FC236}">
                <a16:creationId xmlns:a16="http://schemas.microsoft.com/office/drawing/2014/main" id="{F47B0E05-DD18-492C-97B4-8669AE38F1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6095895"/>
            <a:ext cx="3279321" cy="469343"/>
          </a:xfrm>
          <a:prstGeom prst="rect">
            <a:avLst/>
          </a:prstGeom>
        </p:spPr>
      </p:pic>
      <p:graphicFrame>
        <p:nvGraphicFramePr>
          <p:cNvPr id="4" name="Tabla 3">
            <a:extLst>
              <a:ext uri="{FF2B5EF4-FFF2-40B4-BE49-F238E27FC236}">
                <a16:creationId xmlns:a16="http://schemas.microsoft.com/office/drawing/2014/main" id="{7B8F239F-163E-4A9E-824C-D817186878BA}"/>
              </a:ext>
            </a:extLst>
          </p:cNvPr>
          <p:cNvGraphicFramePr>
            <a:graphicFrameLocks noGrp="1"/>
          </p:cNvGraphicFramePr>
          <p:nvPr>
            <p:extLst>
              <p:ext uri="{D42A27DB-BD31-4B8C-83A1-F6EECF244321}">
                <p14:modId xmlns:p14="http://schemas.microsoft.com/office/powerpoint/2010/main" val="1101928062"/>
              </p:ext>
            </p:extLst>
          </p:nvPr>
        </p:nvGraphicFramePr>
        <p:xfrm>
          <a:off x="675997" y="3020528"/>
          <a:ext cx="5651500" cy="952500"/>
        </p:xfrm>
        <a:graphic>
          <a:graphicData uri="http://schemas.openxmlformats.org/drawingml/2006/table">
            <a:tbl>
              <a:tblPr/>
              <a:tblGrid>
                <a:gridCol w="2349500">
                  <a:extLst>
                    <a:ext uri="{9D8B030D-6E8A-4147-A177-3AD203B41FA5}">
                      <a16:colId xmlns:a16="http://schemas.microsoft.com/office/drawing/2014/main" val="3444380256"/>
                    </a:ext>
                  </a:extLst>
                </a:gridCol>
                <a:gridCol w="1244600">
                  <a:extLst>
                    <a:ext uri="{9D8B030D-6E8A-4147-A177-3AD203B41FA5}">
                      <a16:colId xmlns:a16="http://schemas.microsoft.com/office/drawing/2014/main" val="4070521952"/>
                    </a:ext>
                  </a:extLst>
                </a:gridCol>
                <a:gridCol w="381000">
                  <a:extLst>
                    <a:ext uri="{9D8B030D-6E8A-4147-A177-3AD203B41FA5}">
                      <a16:colId xmlns:a16="http://schemas.microsoft.com/office/drawing/2014/main" val="706796224"/>
                    </a:ext>
                  </a:extLst>
                </a:gridCol>
                <a:gridCol w="838200">
                  <a:extLst>
                    <a:ext uri="{9D8B030D-6E8A-4147-A177-3AD203B41FA5}">
                      <a16:colId xmlns:a16="http://schemas.microsoft.com/office/drawing/2014/main" val="1966295308"/>
                    </a:ext>
                  </a:extLst>
                </a:gridCol>
                <a:gridCol w="838200">
                  <a:extLst>
                    <a:ext uri="{9D8B030D-6E8A-4147-A177-3AD203B41FA5}">
                      <a16:colId xmlns:a16="http://schemas.microsoft.com/office/drawing/2014/main" val="2533294152"/>
                    </a:ext>
                  </a:extLst>
                </a:gridCol>
              </a:tblGrid>
              <a:tr h="190500">
                <a:tc gridSpan="5">
                  <a:txBody>
                    <a:bodyPr/>
                    <a:lstStyle/>
                    <a:p>
                      <a:pPr algn="ctr" rtl="0" fontAlgn="b"/>
                      <a:r>
                        <a:rPr lang="es-CO" sz="1100" b="1" i="0" u="none" strike="noStrike">
                          <a:solidFill>
                            <a:srgbClr val="FFFFFF"/>
                          </a:solidFill>
                          <a:effectLst/>
                          <a:latin typeface="Calibri" panose="020F0502020204030204" pitchFamily="34" charset="0"/>
                        </a:rPr>
                        <a:t>QUEJAS CONTRA SERVIDORES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741154460"/>
                  </a:ext>
                </a:extLst>
              </a:tr>
              <a:tr h="381000">
                <a:tc>
                  <a:txBody>
                    <a:bodyPr/>
                    <a:lstStyle/>
                    <a:p>
                      <a:pPr algn="ctr" rtl="0" fontAlgn="ctr"/>
                      <a:r>
                        <a:rPr lang="es-CO" sz="1100" b="1" i="0" u="none" strike="noStrike">
                          <a:solidFill>
                            <a:srgbClr val="FFFFFF"/>
                          </a:solidFill>
                          <a:effectLst/>
                          <a:latin typeface="Calibri" panose="020F0502020204030204" pitchFamily="34" charset="0"/>
                        </a:rPr>
                        <a:t>Dependencia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a:solidFill>
                            <a:srgbClr val="FFFFFF"/>
                          </a:solidFill>
                          <a:effectLst/>
                          <a:latin typeface="Calibri" panose="020F0502020204030204" pitchFamily="34" charset="0"/>
                        </a:rPr>
                        <a:t>Abril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a:solidFill>
                            <a:srgbClr val="FFFFFF"/>
                          </a:solidFill>
                          <a:effectLst/>
                          <a:latin typeface="Calibri" panose="020F0502020204030204" pitchFamily="34" charset="0"/>
                        </a:rPr>
                        <a:t>Mayo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a:solidFill>
                            <a:srgbClr val="FFFFFF"/>
                          </a:solidFill>
                          <a:effectLst/>
                          <a:latin typeface="Calibri" panose="020F0502020204030204" pitchFamily="34" charset="0"/>
                        </a:rPr>
                        <a:t>Junio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421235558"/>
                  </a:ext>
                </a:extLst>
              </a:tr>
              <a:tr h="190500">
                <a:tc>
                  <a:txBody>
                    <a:bodyPr/>
                    <a:lstStyle/>
                    <a:p>
                      <a:pPr algn="l" rtl="0" fontAlgn="b"/>
                      <a:r>
                        <a:rPr lang="es-CO" sz="1100" b="0" i="0" u="none" strike="noStrike">
                          <a:solidFill>
                            <a:srgbClr val="000000"/>
                          </a:solidFill>
                          <a:effectLst/>
                          <a:latin typeface="Calibri" panose="020F0502020204030204" pitchFamily="34" charset="0"/>
                        </a:rPr>
                        <a:t>Grupo de Control Interno Disciplinario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CO" sz="1100" b="0" i="0" u="none" strike="noStrike">
                          <a:solidFill>
                            <a:srgbClr val="000000"/>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7466825"/>
                  </a:ext>
                </a:extLst>
              </a:tr>
              <a:tr h="190500">
                <a:tc>
                  <a:txBody>
                    <a:bodyPr/>
                    <a:lstStyle/>
                    <a:p>
                      <a:pPr algn="l"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100" b="1" i="0" u="none" strike="noStrike">
                          <a:solidFill>
                            <a:srgbClr val="FFFFFF"/>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100" b="1" i="0" u="none" strike="noStrike">
                          <a:solidFill>
                            <a:srgbClr val="FFFFFF"/>
                          </a:solidFill>
                          <a:effectLst/>
                          <a:latin typeface="Calibri" panose="020F0502020204030204" pitchFamily="34" charset="0"/>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100" b="1" i="0" u="none" strike="noStrike">
                          <a:solidFill>
                            <a:srgbClr val="FFFFFF"/>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rtl="0" fontAlgn="b"/>
                      <a:r>
                        <a:rPr lang="es-CO" sz="1100" b="1" i="0" u="none" strike="noStrike" dirty="0">
                          <a:solidFill>
                            <a:srgbClr val="FFFFFF"/>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54226378"/>
                  </a:ext>
                </a:extLst>
              </a:tr>
            </a:tbl>
          </a:graphicData>
        </a:graphic>
      </p:graphicFrame>
    </p:spTree>
    <p:extLst>
      <p:ext uri="{BB962C8B-B14F-4D97-AF65-F5344CB8AC3E}">
        <p14:creationId xmlns:p14="http://schemas.microsoft.com/office/powerpoint/2010/main" val="170005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txBox="1">
            <a:spLocks/>
          </p:cNvSpPr>
          <p:nvPr/>
        </p:nvSpPr>
        <p:spPr>
          <a:xfrm>
            <a:off x="577098" y="1016732"/>
            <a:ext cx="7772400" cy="9001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buSzPct val="125000"/>
              <a:defRPr/>
            </a:pPr>
            <a:endParaRPr lang="es-ES" sz="1800" b="1" u="sng" dirty="0">
              <a:solidFill>
                <a:schemeClr val="tx1"/>
              </a:solidFill>
              <a:latin typeface="Arial Narrow" panose="020B0606020202030204" pitchFamily="34" charset="0"/>
              <a:cs typeface="Arial" pitchFamily="34" charset="0"/>
            </a:endParaRPr>
          </a:p>
          <a:p>
            <a:pPr>
              <a:buSzPct val="125000"/>
              <a:defRPr/>
            </a:pPr>
            <a:r>
              <a:rPr lang="es-ES" sz="1800" b="1" u="sng" dirty="0">
                <a:solidFill>
                  <a:schemeClr val="tx1"/>
                </a:solidFill>
                <a:latin typeface="Arial Narrow" panose="020B0606020202030204" pitchFamily="34" charset="0"/>
                <a:cs typeface="Arial" pitchFamily="34" charset="0"/>
              </a:rPr>
              <a:t>Porcentaje de oportunidad</a:t>
            </a:r>
          </a:p>
          <a:p>
            <a:pPr algn="just">
              <a:buSzPct val="125000"/>
              <a:defRPr/>
            </a:pPr>
            <a:r>
              <a:rPr lang="es-CO" sz="1800" dirty="0">
                <a:solidFill>
                  <a:schemeClr val="tx1"/>
                </a:solidFill>
                <a:latin typeface="Arial Narrow" panose="020B0606020202030204" pitchFamily="34" charset="0"/>
                <a:cs typeface="Arial" pitchFamily="34" charset="0"/>
              </a:rPr>
              <a:t>En el segundo trimestre del 2018, se evidencio una disminución en el numero de las quejas y reclamos radicados ante el Ministerio de Educación Nacional, con respecto al mismo trimestre del año 2017 ya que se paso de 1226 quejas y reclamos a 216 en el segundo trimestre de 2018.</a:t>
            </a:r>
            <a:endParaRPr lang="es-CO" sz="1800" dirty="0">
              <a:solidFill>
                <a:srgbClr val="FF0000"/>
              </a:solidFill>
              <a:latin typeface="Arial Narrow" panose="020B0606020202030204" pitchFamily="34" charset="0"/>
              <a:cs typeface="Arial" pitchFamily="34" charset="0"/>
            </a:endParaRPr>
          </a:p>
          <a:p>
            <a:pPr algn="just">
              <a:buSzPct val="125000"/>
              <a:defRPr/>
            </a:pPr>
            <a:r>
              <a:rPr lang="es-CO" sz="1800" dirty="0">
                <a:solidFill>
                  <a:schemeClr val="tx1"/>
                </a:solidFill>
                <a:latin typeface="Arial Narrow" panose="020B0606020202030204" pitchFamily="34" charset="0"/>
                <a:cs typeface="Arial" pitchFamily="34" charset="0"/>
              </a:rPr>
              <a:t>El porcentaje general de oportunidad de respuesta a las quejas fue del 80%,  es decir que de las 216 quejas 172 fueron contestadas a  tiempo y  44 de manera extemporánea, estas últimas, en su gran mayoría corresponden a reclamos servicios. </a:t>
            </a:r>
          </a:p>
          <a:p>
            <a:pPr algn="just">
              <a:buSzPct val="125000"/>
              <a:defRPr/>
            </a:pPr>
            <a:r>
              <a:rPr lang="es-ES" sz="1800" dirty="0">
                <a:solidFill>
                  <a:schemeClr val="tx1"/>
                </a:solidFill>
                <a:latin typeface="Arial Narrow" panose="020B0606020202030204" pitchFamily="34" charset="0"/>
                <a:cs typeface="Arial" pitchFamily="34" charset="0"/>
              </a:rPr>
              <a:t>A partir del análisis realizado, las quejas recibidas en el segundo trimestre de 2018 para el MEN  se distribuyeron por tipo así:</a:t>
            </a:r>
          </a:p>
          <a:p>
            <a:pPr algn="l">
              <a:buSzPct val="125000"/>
              <a:defRPr/>
            </a:pPr>
            <a:endParaRPr lang="es-ES" sz="1800" dirty="0">
              <a:solidFill>
                <a:schemeClr val="tx1"/>
              </a:solidFill>
              <a:latin typeface="Arial Narrow" panose="020B0606020202030204" pitchFamily="34" charset="0"/>
              <a:cs typeface="Arial" pitchFamily="34" charset="0"/>
            </a:endParaRPr>
          </a:p>
        </p:txBody>
      </p:sp>
      <p:sp>
        <p:nvSpPr>
          <p:cNvPr id="8" name="2 Marcador de contenido"/>
          <p:cNvSpPr txBox="1">
            <a:spLocks/>
          </p:cNvSpPr>
          <p:nvPr/>
        </p:nvSpPr>
        <p:spPr>
          <a:xfrm>
            <a:off x="546889" y="5000834"/>
            <a:ext cx="7772400" cy="18732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SzPct val="125000"/>
              <a:defRPr/>
            </a:pPr>
            <a:r>
              <a:rPr lang="es-ES" sz="1800" dirty="0">
                <a:solidFill>
                  <a:schemeClr val="tx1"/>
                </a:solidFill>
                <a:latin typeface="Arial Narrow" panose="020B0606020202030204" pitchFamily="34" charset="0"/>
                <a:ea typeface="Verdana" pitchFamily="34" charset="0"/>
                <a:cs typeface="Verdana" pitchFamily="34" charset="0"/>
              </a:rPr>
              <a:t>      45 corresponden a quejas contra funcionarios </a:t>
            </a:r>
            <a:r>
              <a:rPr lang="es-CO" sz="1800" dirty="0">
                <a:solidFill>
                  <a:schemeClr val="tx1"/>
                </a:solidFill>
                <a:latin typeface="Arial Narrow" panose="020B0606020202030204" pitchFamily="34" charset="0"/>
                <a:ea typeface="Verdana" pitchFamily="34" charset="0"/>
                <a:cs typeface="Verdana" pitchFamily="34" charset="0"/>
              </a:rPr>
              <a:t>y  tuvieron un 100</a:t>
            </a:r>
            <a:r>
              <a:rPr lang="es-ES" sz="1800" dirty="0">
                <a:solidFill>
                  <a:schemeClr val="tx1"/>
                </a:solidFill>
                <a:latin typeface="Arial Narrow" panose="020B0606020202030204" pitchFamily="34" charset="0"/>
                <a:ea typeface="Verdana" pitchFamily="34" charset="0"/>
                <a:cs typeface="Verdana" pitchFamily="34" charset="0"/>
              </a:rPr>
              <a:t>% </a:t>
            </a:r>
            <a:r>
              <a:rPr lang="es-CO" sz="1800" dirty="0">
                <a:solidFill>
                  <a:schemeClr val="tx1"/>
                </a:solidFill>
                <a:latin typeface="Arial Narrow" panose="020B0606020202030204" pitchFamily="34" charset="0"/>
                <a:ea typeface="Verdana" pitchFamily="34" charset="0"/>
                <a:cs typeface="Verdana" pitchFamily="34" charset="0"/>
              </a:rPr>
              <a:t>en oportunidad</a:t>
            </a:r>
            <a:endParaRPr lang="es-ES" sz="1800" dirty="0">
              <a:solidFill>
                <a:schemeClr val="tx1"/>
              </a:solidFill>
              <a:latin typeface="Arial Narrow" panose="020B0606020202030204" pitchFamily="34" charset="0"/>
              <a:ea typeface="Verdana" pitchFamily="34" charset="0"/>
              <a:cs typeface="Verdana" pitchFamily="34" charset="0"/>
            </a:endParaRPr>
          </a:p>
          <a:p>
            <a:pPr algn="l">
              <a:buSzPct val="125000"/>
              <a:defRPr/>
            </a:pPr>
            <a:r>
              <a:rPr lang="es-ES" sz="1800" dirty="0">
                <a:solidFill>
                  <a:schemeClr val="tx1"/>
                </a:solidFill>
                <a:latin typeface="Arial Narrow" panose="020B0606020202030204" pitchFamily="34" charset="0"/>
                <a:ea typeface="Verdana" pitchFamily="34" charset="0"/>
                <a:cs typeface="Verdana" pitchFamily="34" charset="0"/>
              </a:rPr>
              <a:t>      95 corresponden a reclamos de servicios </a:t>
            </a:r>
            <a:r>
              <a:rPr lang="es-CO" sz="1800" dirty="0">
                <a:solidFill>
                  <a:schemeClr val="tx1"/>
                </a:solidFill>
                <a:latin typeface="Arial Narrow" panose="020B0606020202030204" pitchFamily="34" charset="0"/>
                <a:ea typeface="Verdana" pitchFamily="34" charset="0"/>
                <a:cs typeface="Verdana" pitchFamily="34" charset="0"/>
              </a:rPr>
              <a:t>y  tuvieron un </a:t>
            </a:r>
            <a:r>
              <a:rPr lang="es-ES" sz="1800" dirty="0">
                <a:solidFill>
                  <a:schemeClr val="tx1"/>
                </a:solidFill>
                <a:latin typeface="Arial Narrow" panose="020B0606020202030204" pitchFamily="34" charset="0"/>
                <a:ea typeface="Verdana" pitchFamily="34" charset="0"/>
                <a:cs typeface="Verdana" pitchFamily="34" charset="0"/>
              </a:rPr>
              <a:t>94%  </a:t>
            </a:r>
            <a:r>
              <a:rPr lang="es-CO" sz="1800" dirty="0">
                <a:solidFill>
                  <a:schemeClr val="tx1"/>
                </a:solidFill>
                <a:latin typeface="Arial Narrow" panose="020B0606020202030204" pitchFamily="34" charset="0"/>
                <a:ea typeface="Verdana" pitchFamily="34" charset="0"/>
                <a:cs typeface="Verdana" pitchFamily="34" charset="0"/>
              </a:rPr>
              <a:t>en oportunidad</a:t>
            </a:r>
          </a:p>
          <a:p>
            <a:pPr algn="l">
              <a:buSzPct val="125000"/>
              <a:defRPr/>
            </a:pPr>
            <a:r>
              <a:rPr lang="es-CO" sz="2000" dirty="0">
                <a:solidFill>
                  <a:schemeClr val="tx1"/>
                </a:solidFill>
                <a:latin typeface="Arial Narrow" panose="020B0606020202030204" pitchFamily="34" charset="0"/>
                <a:ea typeface="Verdana" pitchFamily="34" charset="0"/>
                <a:cs typeface="Verdana" pitchFamily="34" charset="0"/>
              </a:rPr>
              <a:t>      </a:t>
            </a:r>
            <a:r>
              <a:rPr lang="es-CO" sz="1800" dirty="0">
                <a:solidFill>
                  <a:schemeClr val="tx1"/>
                </a:solidFill>
                <a:latin typeface="Arial Narrow" panose="020B0606020202030204" pitchFamily="34" charset="0"/>
                <a:ea typeface="Verdana" pitchFamily="34" charset="0"/>
                <a:cs typeface="Verdana" pitchFamily="34" charset="0"/>
              </a:rPr>
              <a:t>76 corresponden a reclamos frente a procesos y  tuvieron un  51 % en oportunidad</a:t>
            </a:r>
          </a:p>
          <a:p>
            <a:pPr algn="l">
              <a:buSzPct val="125000"/>
              <a:defRPr/>
            </a:pPr>
            <a:endParaRPr lang="es-ES" sz="1800" dirty="0">
              <a:solidFill>
                <a:schemeClr val="tx1"/>
              </a:solidFill>
              <a:latin typeface="Arial Narrow" panose="020B0606020202030204" pitchFamily="34" charset="0"/>
              <a:ea typeface="Verdana" pitchFamily="34" charset="0"/>
              <a:cs typeface="Verdana" pitchFamily="34" charset="0"/>
            </a:endParaRPr>
          </a:p>
          <a:p>
            <a:pPr algn="l">
              <a:buSzPct val="125000"/>
              <a:defRPr/>
            </a:pPr>
            <a:endParaRPr lang="es-ES" sz="1800" dirty="0">
              <a:solidFill>
                <a:schemeClr val="tx1"/>
              </a:solidFill>
              <a:latin typeface="Arial Narrow" panose="020B0606020202030204" pitchFamily="34" charset="0"/>
              <a:ea typeface="Verdana" pitchFamily="34" charset="0"/>
              <a:cs typeface="Verdana" pitchFamily="34" charset="0"/>
            </a:endParaRPr>
          </a:p>
          <a:p>
            <a:pPr algn="l">
              <a:buSzPct val="125000"/>
              <a:defRPr/>
            </a:pPr>
            <a:endParaRPr lang="es-ES" sz="2000" dirty="0">
              <a:solidFill>
                <a:schemeClr val="tx1"/>
              </a:solidFill>
              <a:latin typeface="Arial Narrow" panose="020B0606020202030204" pitchFamily="34" charset="0"/>
            </a:endParaRPr>
          </a:p>
        </p:txBody>
      </p:sp>
      <p:sp>
        <p:nvSpPr>
          <p:cNvPr id="10" name="9 CuadroTexto"/>
          <p:cNvSpPr txBox="1"/>
          <p:nvPr/>
        </p:nvSpPr>
        <p:spPr>
          <a:xfrm>
            <a:off x="534200" y="260648"/>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sp>
        <p:nvSpPr>
          <p:cNvPr id="11" name="10 Rectángulo"/>
          <p:cNvSpPr/>
          <p:nvPr/>
        </p:nvSpPr>
        <p:spPr>
          <a:xfrm>
            <a:off x="4716016" y="260648"/>
            <a:ext cx="4572000" cy="646331"/>
          </a:xfrm>
          <a:prstGeom prst="rect">
            <a:avLst/>
          </a:prstGeom>
        </p:spPr>
        <p:txBody>
          <a:bodyPr>
            <a:spAutoFit/>
          </a:bodyPr>
          <a:lstStyle/>
          <a:p>
            <a:r>
              <a:rPr lang="es-CO" b="1" dirty="0">
                <a:solidFill>
                  <a:srgbClr val="0070C0"/>
                </a:solidFill>
              </a:rPr>
              <a:t>Análisis de resultados a la gestión de las Reclamos servicios</a:t>
            </a:r>
            <a:endParaRPr lang="es-CO" dirty="0">
              <a:solidFill>
                <a:srgbClr val="0070C0"/>
              </a:solidFill>
            </a:endParaRPr>
          </a:p>
        </p:txBody>
      </p:sp>
      <p:pic>
        <p:nvPicPr>
          <p:cNvPr id="12" name="Imagen 11">
            <a:extLst>
              <a:ext uri="{FF2B5EF4-FFF2-40B4-BE49-F238E27FC236}">
                <a16:creationId xmlns:a16="http://schemas.microsoft.com/office/drawing/2014/main" id="{B36E1D5D-8C26-44E8-98A0-9F7628D81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0" y="6165304"/>
            <a:ext cx="3279321" cy="469343"/>
          </a:xfrm>
          <a:prstGeom prst="rect">
            <a:avLst/>
          </a:prstGeom>
        </p:spPr>
      </p:pic>
      <p:pic>
        <p:nvPicPr>
          <p:cNvPr id="3" name="Gráfico 2" descr="Usuario">
            <a:extLst>
              <a:ext uri="{FF2B5EF4-FFF2-40B4-BE49-F238E27FC236}">
                <a16:creationId xmlns:a16="http://schemas.microsoft.com/office/drawing/2014/main" id="{BDAA4C2C-D28F-42AD-977D-D0DAA1992E3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098" y="5000834"/>
            <a:ext cx="313184" cy="313184"/>
          </a:xfrm>
          <a:prstGeom prst="rect">
            <a:avLst/>
          </a:prstGeom>
        </p:spPr>
      </p:pic>
      <p:pic>
        <p:nvPicPr>
          <p:cNvPr id="13" name="Gráfico 12" descr="Usuario">
            <a:extLst>
              <a:ext uri="{FF2B5EF4-FFF2-40B4-BE49-F238E27FC236}">
                <a16:creationId xmlns:a16="http://schemas.microsoft.com/office/drawing/2014/main" id="{610A00DB-C680-4DE6-83F4-D1170F9D838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098" y="5349980"/>
            <a:ext cx="313184" cy="313184"/>
          </a:xfrm>
          <a:prstGeom prst="rect">
            <a:avLst/>
          </a:prstGeom>
        </p:spPr>
      </p:pic>
      <p:pic>
        <p:nvPicPr>
          <p:cNvPr id="14" name="Gráfico 13" descr="Usuario">
            <a:extLst>
              <a:ext uri="{FF2B5EF4-FFF2-40B4-BE49-F238E27FC236}">
                <a16:creationId xmlns:a16="http://schemas.microsoft.com/office/drawing/2014/main" id="{BE4A8271-47BD-413E-A39D-7677F6CA8E0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098" y="5697503"/>
            <a:ext cx="313184" cy="313184"/>
          </a:xfrm>
          <a:prstGeom prst="rect">
            <a:avLst/>
          </a:prstGeom>
        </p:spPr>
      </p:pic>
    </p:spTree>
    <p:extLst>
      <p:ext uri="{BB962C8B-B14F-4D97-AF65-F5344CB8AC3E}">
        <p14:creationId xmlns:p14="http://schemas.microsoft.com/office/powerpoint/2010/main" val="3890858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716016" y="378986"/>
            <a:ext cx="4572000" cy="646331"/>
          </a:xfrm>
          <a:prstGeom prst="rect">
            <a:avLst/>
          </a:prstGeom>
        </p:spPr>
        <p:txBody>
          <a:bodyPr>
            <a:spAutoFit/>
          </a:bodyPr>
          <a:lstStyle/>
          <a:p>
            <a:r>
              <a:rPr lang="es-CO" b="1" dirty="0">
                <a:solidFill>
                  <a:srgbClr val="0070C0"/>
                </a:solidFill>
              </a:rPr>
              <a:t>Análisis de resultados a la gestión de las Quejas y Reclamos</a:t>
            </a:r>
            <a:endParaRPr lang="es-CO" dirty="0">
              <a:solidFill>
                <a:srgbClr val="0070C0"/>
              </a:solidFill>
            </a:endParaRPr>
          </a:p>
        </p:txBody>
      </p:sp>
      <p:sp>
        <p:nvSpPr>
          <p:cNvPr id="2" name="1 Rectángulo"/>
          <p:cNvSpPr/>
          <p:nvPr/>
        </p:nvSpPr>
        <p:spPr>
          <a:xfrm>
            <a:off x="5453844" y="1672568"/>
            <a:ext cx="3096344" cy="2862322"/>
          </a:xfrm>
          <a:prstGeom prst="rect">
            <a:avLst/>
          </a:prstGeom>
        </p:spPr>
        <p:txBody>
          <a:bodyPr wrap="square">
            <a:spAutoFit/>
          </a:bodyPr>
          <a:lstStyle/>
          <a:p>
            <a:pPr>
              <a:defRPr/>
            </a:pPr>
            <a:endParaRPr lang="es-ES" dirty="0">
              <a:latin typeface="Arial Narrow" panose="020B0606020202030204" pitchFamily="34" charset="0"/>
            </a:endParaRPr>
          </a:p>
          <a:p>
            <a:pPr algn="just">
              <a:defRPr/>
            </a:pPr>
            <a:endParaRPr lang="es-ES" dirty="0">
              <a:latin typeface="Arial Narrow" panose="020B0606020202030204" pitchFamily="34" charset="0"/>
            </a:endParaRPr>
          </a:p>
          <a:p>
            <a:pPr marL="285750" indent="-285750" algn="just">
              <a:buBlip>
                <a:blip r:embed="rId3"/>
              </a:buBlip>
              <a:defRPr/>
            </a:pPr>
            <a:r>
              <a:rPr lang="es-CO" dirty="0">
                <a:latin typeface="Arial Narrow" panose="020B0606020202030204" pitchFamily="34" charset="0"/>
              </a:rPr>
              <a:t>Se observa que en el segundo trimestre de 2018, las quejas y reclamos correspondientes al Ministerio de Educación Nacional tuvieron una disminución de 1363 quejas comparado con el segundo trimestre del año 2018</a:t>
            </a:r>
          </a:p>
        </p:txBody>
      </p:sp>
      <p:sp>
        <p:nvSpPr>
          <p:cNvPr id="10" name="9 CuadroTexto"/>
          <p:cNvSpPr txBox="1"/>
          <p:nvPr/>
        </p:nvSpPr>
        <p:spPr>
          <a:xfrm>
            <a:off x="611560" y="378986"/>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pic>
        <p:nvPicPr>
          <p:cNvPr id="13" name="Imagen 12">
            <a:extLst>
              <a:ext uri="{FF2B5EF4-FFF2-40B4-BE49-F238E27FC236}">
                <a16:creationId xmlns:a16="http://schemas.microsoft.com/office/drawing/2014/main" id="{E514FAE6-93F2-430B-B234-EDB6395C24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8966" y="6093296"/>
            <a:ext cx="3279321" cy="469343"/>
          </a:xfrm>
          <a:prstGeom prst="rect">
            <a:avLst/>
          </a:prstGeom>
        </p:spPr>
      </p:pic>
      <p:graphicFrame>
        <p:nvGraphicFramePr>
          <p:cNvPr id="8" name="Tabla 7">
            <a:extLst>
              <a:ext uri="{FF2B5EF4-FFF2-40B4-BE49-F238E27FC236}">
                <a16:creationId xmlns:a16="http://schemas.microsoft.com/office/drawing/2014/main" id="{A85852E1-F16A-4759-AA7D-539174E91C70}"/>
              </a:ext>
            </a:extLst>
          </p:cNvPr>
          <p:cNvGraphicFramePr>
            <a:graphicFrameLocks noGrp="1"/>
          </p:cNvGraphicFramePr>
          <p:nvPr>
            <p:extLst>
              <p:ext uri="{D42A27DB-BD31-4B8C-83A1-F6EECF244321}">
                <p14:modId xmlns:p14="http://schemas.microsoft.com/office/powerpoint/2010/main" val="3230749254"/>
              </p:ext>
            </p:extLst>
          </p:nvPr>
        </p:nvGraphicFramePr>
        <p:xfrm>
          <a:off x="1064032" y="4245794"/>
          <a:ext cx="4318000" cy="2200275"/>
        </p:xfrm>
        <a:graphic>
          <a:graphicData uri="http://schemas.openxmlformats.org/drawingml/2006/table">
            <a:tbl>
              <a:tblPr/>
              <a:tblGrid>
                <a:gridCol w="1790700">
                  <a:extLst>
                    <a:ext uri="{9D8B030D-6E8A-4147-A177-3AD203B41FA5}">
                      <a16:colId xmlns:a16="http://schemas.microsoft.com/office/drawing/2014/main" val="964344689"/>
                    </a:ext>
                  </a:extLst>
                </a:gridCol>
                <a:gridCol w="1498600">
                  <a:extLst>
                    <a:ext uri="{9D8B030D-6E8A-4147-A177-3AD203B41FA5}">
                      <a16:colId xmlns:a16="http://schemas.microsoft.com/office/drawing/2014/main" val="1443997759"/>
                    </a:ext>
                  </a:extLst>
                </a:gridCol>
                <a:gridCol w="1028700">
                  <a:extLst>
                    <a:ext uri="{9D8B030D-6E8A-4147-A177-3AD203B41FA5}">
                      <a16:colId xmlns:a16="http://schemas.microsoft.com/office/drawing/2014/main" val="1983063035"/>
                    </a:ext>
                  </a:extLst>
                </a:gridCol>
              </a:tblGrid>
              <a:tr h="276225">
                <a:tc rowSpan="2">
                  <a:txBody>
                    <a:bodyPr/>
                    <a:lstStyle/>
                    <a:p>
                      <a:pPr algn="ctr" rtl="0"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1" i="0" u="none" strike="noStrike" dirty="0">
                          <a:solidFill>
                            <a:srgbClr val="FFFFFF"/>
                          </a:solidFill>
                          <a:effectLst/>
                          <a:latin typeface="Calibri" panose="020F0502020204030204" pitchFamily="34" charset="0"/>
                        </a:rPr>
                        <a:t>Año 2017</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1" i="0" u="none" strike="noStrike">
                          <a:solidFill>
                            <a:srgbClr val="FFFFFF"/>
                          </a:solidFill>
                          <a:effectLst/>
                          <a:latin typeface="Calibri" panose="020F0502020204030204" pitchFamily="34" charset="0"/>
                        </a:rPr>
                        <a:t>Año 2018</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2509867477"/>
                  </a:ext>
                </a:extLst>
              </a:tr>
              <a:tr h="542925">
                <a:tc vMerge="1">
                  <a:txBody>
                    <a:bodyPr/>
                    <a:lstStyle/>
                    <a:p>
                      <a:endParaRPr lang="es-CO"/>
                    </a:p>
                  </a:txBody>
                  <a:tcPr/>
                </a:tc>
                <a:tc>
                  <a:txBody>
                    <a:bodyPr/>
                    <a:lstStyle/>
                    <a:p>
                      <a:pPr algn="ctr" rtl="0" fontAlgn="ctr"/>
                      <a:r>
                        <a:rPr lang="es-CO" sz="1200" b="1" i="0" u="none" strike="noStrike" dirty="0">
                          <a:solidFill>
                            <a:srgbClr val="FFFFFF"/>
                          </a:solidFill>
                          <a:effectLst/>
                          <a:latin typeface="Calibri" panose="020F0502020204030204" pitchFamily="34" charset="0"/>
                        </a:rPr>
                        <a:t>2° Trimestre</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s-CO" sz="1200" b="1" i="0" u="none" strike="noStrike" kern="1200" dirty="0">
                          <a:solidFill>
                            <a:srgbClr val="FFFFFF"/>
                          </a:solidFill>
                          <a:effectLst/>
                          <a:latin typeface="Calibri" panose="020F0502020204030204" pitchFamily="34" charset="0"/>
                          <a:ea typeface="+mn-ea"/>
                          <a:cs typeface="+mn-cs"/>
                        </a:rPr>
                        <a:t>2° Trimestre</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3842542975"/>
                  </a:ext>
                </a:extLst>
              </a:tr>
              <a:tr h="276225">
                <a:tc>
                  <a:txBody>
                    <a:bodyPr/>
                    <a:lstStyle/>
                    <a:p>
                      <a:pPr algn="l" rtl="0" fontAlgn="b"/>
                      <a:r>
                        <a:rPr lang="es-CO" sz="1400" b="0" i="0" u="none" strike="noStrike">
                          <a:solidFill>
                            <a:srgbClr val="000000"/>
                          </a:solidFill>
                          <a:effectLst/>
                          <a:latin typeface="Arial Narrow" panose="020B0606020202030204" pitchFamily="34" charset="0"/>
                        </a:rPr>
                        <a:t>Reclamos Proceso</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264</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76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820573974"/>
                  </a:ext>
                </a:extLst>
              </a:tr>
              <a:tr h="276225">
                <a:tc>
                  <a:txBody>
                    <a:bodyPr/>
                    <a:lstStyle/>
                    <a:p>
                      <a:pPr algn="l" rtl="0" fontAlgn="b"/>
                      <a:r>
                        <a:rPr lang="es-CO" sz="1400" b="0" i="0" u="none" strike="noStrike" dirty="0">
                          <a:solidFill>
                            <a:srgbClr val="000000"/>
                          </a:solidFill>
                          <a:effectLst/>
                          <a:latin typeface="Arial Narrow" panose="020B0606020202030204" pitchFamily="34" charset="0"/>
                        </a:rPr>
                        <a:t>Queja Funcionario</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46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45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675341122"/>
                  </a:ext>
                </a:extLst>
              </a:tr>
              <a:tr h="276225">
                <a:tc>
                  <a:txBody>
                    <a:bodyPr/>
                    <a:lstStyle/>
                    <a:p>
                      <a:pPr algn="l" rtl="0" fontAlgn="b"/>
                      <a:r>
                        <a:rPr lang="es-CO" sz="1400" b="0" i="0" u="none" strike="noStrike">
                          <a:solidFill>
                            <a:srgbClr val="000000"/>
                          </a:solidFill>
                          <a:effectLst/>
                          <a:latin typeface="Arial Narrow" panose="020B0606020202030204" pitchFamily="34" charset="0"/>
                        </a:rPr>
                        <a:t>Reclamo Servicio</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1269</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95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204610865"/>
                  </a:ext>
                </a:extLst>
              </a:tr>
              <a:tr h="276225">
                <a:tc>
                  <a:txBody>
                    <a:bodyPr/>
                    <a:lstStyle/>
                    <a:p>
                      <a:pPr algn="l" rtl="0" fontAlgn="b"/>
                      <a:r>
                        <a:rPr lang="es-CO" sz="1400" b="0" i="0" u="none" strike="noStrike">
                          <a:solidFill>
                            <a:srgbClr val="000000"/>
                          </a:solidFill>
                          <a:effectLst/>
                          <a:latin typeface="Arial Narrow" panose="020B0606020202030204" pitchFamily="34" charset="0"/>
                        </a:rPr>
                        <a:t>Ambiental</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517315445"/>
                  </a:ext>
                </a:extLst>
              </a:tr>
              <a:tr h="276225">
                <a:tc>
                  <a:txBody>
                    <a:bodyPr/>
                    <a:lstStyle/>
                    <a:p>
                      <a:pPr algn="ctr" rtl="0" fontAlgn="b"/>
                      <a:r>
                        <a:rPr lang="es-CO" sz="1200" b="1" i="0" u="none" strike="noStrike">
                          <a:solidFill>
                            <a:srgbClr val="FFFFFF"/>
                          </a:solidFill>
                          <a:effectLst/>
                          <a:latin typeface="Arial Narrow" panose="020B0606020202030204" pitchFamily="34" charset="0"/>
                        </a:rPr>
                        <a:t>Total</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0" i="0" u="none" strike="noStrike" dirty="0">
                          <a:solidFill>
                            <a:srgbClr val="FFFFFF"/>
                          </a:solidFill>
                          <a:effectLst/>
                          <a:latin typeface="Calibri" panose="020F0502020204030204" pitchFamily="34" charset="0"/>
                        </a:rPr>
                        <a:t>1579</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0" i="0" u="none" strike="noStrike" dirty="0">
                          <a:solidFill>
                            <a:srgbClr val="FFFFFF"/>
                          </a:solidFill>
                          <a:effectLst/>
                          <a:latin typeface="Calibri" panose="020F0502020204030204" pitchFamily="34" charset="0"/>
                        </a:rPr>
                        <a:t>216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1203701750"/>
                  </a:ext>
                </a:extLst>
              </a:tr>
            </a:tbl>
          </a:graphicData>
        </a:graphic>
      </p:graphicFrame>
      <p:graphicFrame>
        <p:nvGraphicFramePr>
          <p:cNvPr id="9" name="Gráfico 8">
            <a:extLst>
              <a:ext uri="{FF2B5EF4-FFF2-40B4-BE49-F238E27FC236}">
                <a16:creationId xmlns:a16="http://schemas.microsoft.com/office/drawing/2014/main" id="{20BF9AB5-FEB8-4C34-9A4C-96E3BCF6AC41}"/>
              </a:ext>
            </a:extLst>
          </p:cNvPr>
          <p:cNvGraphicFramePr>
            <a:graphicFrameLocks/>
          </p:cNvGraphicFramePr>
          <p:nvPr>
            <p:extLst>
              <p:ext uri="{D42A27DB-BD31-4B8C-83A1-F6EECF244321}">
                <p14:modId xmlns:p14="http://schemas.microsoft.com/office/powerpoint/2010/main" val="1102259975"/>
              </p:ext>
            </p:extLst>
          </p:nvPr>
        </p:nvGraphicFramePr>
        <p:xfrm>
          <a:off x="881844" y="1502594"/>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30512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716016" y="394251"/>
            <a:ext cx="4572000" cy="646331"/>
          </a:xfrm>
          <a:prstGeom prst="rect">
            <a:avLst/>
          </a:prstGeom>
        </p:spPr>
        <p:txBody>
          <a:bodyPr>
            <a:spAutoFit/>
          </a:bodyPr>
          <a:lstStyle/>
          <a:p>
            <a:r>
              <a:rPr lang="es-CO" b="1" dirty="0">
                <a:solidFill>
                  <a:srgbClr val="0070C0"/>
                </a:solidFill>
              </a:rPr>
              <a:t>Análisis de resultados a la gestión de las Quejas, Reclamos</a:t>
            </a:r>
            <a:endParaRPr lang="es-CO" dirty="0">
              <a:solidFill>
                <a:srgbClr val="0070C0"/>
              </a:solidFill>
            </a:endParaRPr>
          </a:p>
        </p:txBody>
      </p:sp>
      <p:sp>
        <p:nvSpPr>
          <p:cNvPr id="2" name="1 Rectángulo"/>
          <p:cNvSpPr/>
          <p:nvPr/>
        </p:nvSpPr>
        <p:spPr>
          <a:xfrm>
            <a:off x="6627994" y="2267972"/>
            <a:ext cx="2123728" cy="1754326"/>
          </a:xfrm>
          <a:prstGeom prst="rect">
            <a:avLst/>
          </a:prstGeom>
        </p:spPr>
        <p:txBody>
          <a:bodyPr wrap="square">
            <a:spAutoFit/>
          </a:bodyPr>
          <a:lstStyle/>
          <a:p>
            <a:pPr algn="just">
              <a:buSzPct val="125000"/>
              <a:defRPr/>
            </a:pPr>
            <a:r>
              <a:rPr lang="es-ES" dirty="0">
                <a:latin typeface="Arial Narrow" panose="020B0606020202030204" pitchFamily="34" charset="0"/>
                <a:cs typeface="Arial" pitchFamily="34" charset="0"/>
              </a:rPr>
              <a:t>En el segundo trimestre del 2018 se recibieron 76 reclamos frente a 274 reclamos recibidos el mismo trimestre del 2017</a:t>
            </a:r>
            <a:r>
              <a:rPr lang="es-CO" dirty="0">
                <a:latin typeface="Arial Narrow" panose="020B0606020202030204" pitchFamily="34" charset="0"/>
                <a:cs typeface="Arial" pitchFamily="34" charset="0"/>
              </a:rPr>
              <a:t>.</a:t>
            </a:r>
          </a:p>
        </p:txBody>
      </p:sp>
      <p:sp>
        <p:nvSpPr>
          <p:cNvPr id="11" name="10 CuadroTexto"/>
          <p:cNvSpPr txBox="1"/>
          <p:nvPr/>
        </p:nvSpPr>
        <p:spPr>
          <a:xfrm>
            <a:off x="767903" y="394251"/>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4" name="Tabla 3">
            <a:extLst>
              <a:ext uri="{FF2B5EF4-FFF2-40B4-BE49-F238E27FC236}">
                <a16:creationId xmlns:a16="http://schemas.microsoft.com/office/drawing/2014/main" id="{C86D213F-6BE9-4AFB-8FC5-96F5176877F0}"/>
              </a:ext>
            </a:extLst>
          </p:cNvPr>
          <p:cNvGraphicFramePr>
            <a:graphicFrameLocks noGrp="1"/>
          </p:cNvGraphicFramePr>
          <p:nvPr>
            <p:extLst>
              <p:ext uri="{D42A27DB-BD31-4B8C-83A1-F6EECF244321}">
                <p14:modId xmlns:p14="http://schemas.microsoft.com/office/powerpoint/2010/main" val="2520362749"/>
              </p:ext>
            </p:extLst>
          </p:nvPr>
        </p:nvGraphicFramePr>
        <p:xfrm>
          <a:off x="827584" y="4653136"/>
          <a:ext cx="5401774" cy="1053465"/>
        </p:xfrm>
        <a:graphic>
          <a:graphicData uri="http://schemas.openxmlformats.org/drawingml/2006/table">
            <a:tbl>
              <a:tblPr/>
              <a:tblGrid>
                <a:gridCol w="2240148">
                  <a:extLst>
                    <a:ext uri="{9D8B030D-6E8A-4147-A177-3AD203B41FA5}">
                      <a16:colId xmlns:a16="http://schemas.microsoft.com/office/drawing/2014/main" val="3842852456"/>
                    </a:ext>
                  </a:extLst>
                </a:gridCol>
                <a:gridCol w="1874733">
                  <a:extLst>
                    <a:ext uri="{9D8B030D-6E8A-4147-A177-3AD203B41FA5}">
                      <a16:colId xmlns:a16="http://schemas.microsoft.com/office/drawing/2014/main" val="1092732730"/>
                    </a:ext>
                  </a:extLst>
                </a:gridCol>
                <a:gridCol w="1286893">
                  <a:extLst>
                    <a:ext uri="{9D8B030D-6E8A-4147-A177-3AD203B41FA5}">
                      <a16:colId xmlns:a16="http://schemas.microsoft.com/office/drawing/2014/main" val="1044076657"/>
                    </a:ext>
                  </a:extLst>
                </a:gridCol>
              </a:tblGrid>
              <a:tr h="266700">
                <a:tc rowSpan="2">
                  <a:txBody>
                    <a:bodyPr/>
                    <a:lstStyle/>
                    <a:p>
                      <a:pPr algn="ctr" rtl="0"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600" b="1" i="0" u="none" strike="noStrike" dirty="0">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600" b="1" i="0" u="none" strike="noStrike">
                          <a:solidFill>
                            <a:srgbClr val="FFFFFF"/>
                          </a:solidFill>
                          <a:effectLst/>
                          <a:latin typeface="Calibri" panose="020F0502020204030204" pitchFamily="34" charset="0"/>
                        </a:rPr>
                        <a:t>Año 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930502414"/>
                  </a:ext>
                </a:extLst>
              </a:tr>
              <a:tr h="533400">
                <a:tc vMerge="1">
                  <a:txBody>
                    <a:bodyPr/>
                    <a:lstStyle/>
                    <a:p>
                      <a:endParaRPr lang="es-CO"/>
                    </a:p>
                  </a:txBody>
                  <a:tcPr/>
                </a:tc>
                <a:tc>
                  <a:txBody>
                    <a:bodyPr/>
                    <a:lstStyle/>
                    <a:p>
                      <a:pPr algn="ctr" rtl="0" fontAlgn="ctr"/>
                      <a:r>
                        <a:rPr lang="es-CO" sz="1200" b="1" i="0" u="none" strike="noStrike" dirty="0">
                          <a:solidFill>
                            <a:srgbClr val="FFFFFF"/>
                          </a:solidFill>
                          <a:effectLst/>
                          <a:latin typeface="Calibri" panose="020F0502020204030204" pitchFamily="34" charset="0"/>
                        </a:rPr>
                        <a:t>2°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600" b="1" i="0" u="none" strike="noStrike" dirty="0">
                          <a:solidFill>
                            <a:srgbClr val="FFFFFF"/>
                          </a:solidFill>
                          <a:effectLst/>
                          <a:latin typeface="Calibri" panose="020F0502020204030204" pitchFamily="34" charset="0"/>
                        </a:rPr>
                        <a:t>2°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68087267"/>
                  </a:ext>
                </a:extLst>
              </a:tr>
              <a:tr h="208012">
                <a:tc>
                  <a:txBody>
                    <a:bodyPr/>
                    <a:lstStyle/>
                    <a:p>
                      <a:pPr algn="l" rtl="0" fontAlgn="b"/>
                      <a:r>
                        <a:rPr lang="es-CO" sz="1400" b="0" i="0" u="none" strike="noStrike" dirty="0">
                          <a:solidFill>
                            <a:srgbClr val="000000"/>
                          </a:solidFill>
                          <a:effectLst/>
                          <a:latin typeface="Arial Narrow" panose="020B0606020202030204" pitchFamily="34" charset="0"/>
                        </a:rPr>
                        <a:t>Reclamos Proceso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274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5725765"/>
                  </a:ext>
                </a:extLst>
              </a:tr>
            </a:tbl>
          </a:graphicData>
        </a:graphic>
      </p:graphicFrame>
      <p:pic>
        <p:nvPicPr>
          <p:cNvPr id="12" name="Imagen 11">
            <a:extLst>
              <a:ext uri="{FF2B5EF4-FFF2-40B4-BE49-F238E27FC236}">
                <a16:creationId xmlns:a16="http://schemas.microsoft.com/office/drawing/2014/main" id="{C0CA36B4-118C-4248-805C-EDAC3A2CFC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6164138"/>
            <a:ext cx="3279321" cy="469343"/>
          </a:xfrm>
          <a:prstGeom prst="rect">
            <a:avLst/>
          </a:prstGeom>
        </p:spPr>
      </p:pic>
      <p:graphicFrame>
        <p:nvGraphicFramePr>
          <p:cNvPr id="8" name="Gráfico 7">
            <a:extLst>
              <a:ext uri="{FF2B5EF4-FFF2-40B4-BE49-F238E27FC236}">
                <a16:creationId xmlns:a16="http://schemas.microsoft.com/office/drawing/2014/main" id="{D35BB66C-2F88-461F-8140-898162BBF0A6}"/>
              </a:ext>
            </a:extLst>
          </p:cNvPr>
          <p:cNvGraphicFramePr>
            <a:graphicFrameLocks/>
          </p:cNvGraphicFramePr>
          <p:nvPr>
            <p:extLst>
              <p:ext uri="{D42A27DB-BD31-4B8C-83A1-F6EECF244321}">
                <p14:modId xmlns:p14="http://schemas.microsoft.com/office/powerpoint/2010/main" val="501113082"/>
              </p:ext>
            </p:extLst>
          </p:nvPr>
        </p:nvGraphicFramePr>
        <p:xfrm>
          <a:off x="1043608" y="1452399"/>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24034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429350"/>
            <a:ext cx="4572000" cy="646331"/>
          </a:xfrm>
          <a:prstGeom prst="rect">
            <a:avLst/>
          </a:prstGeom>
        </p:spPr>
        <p:txBody>
          <a:bodyPr>
            <a:spAutoFit/>
          </a:bodyPr>
          <a:lstStyle/>
          <a:p>
            <a:r>
              <a:rPr lang="es-CO" b="1" dirty="0">
                <a:solidFill>
                  <a:srgbClr val="0070C0"/>
                </a:solidFill>
              </a:rPr>
              <a:t>Análisis de resultados a la gestión de las Reclamos servicios</a:t>
            </a:r>
            <a:endParaRPr lang="es-CO" dirty="0">
              <a:solidFill>
                <a:srgbClr val="0070C0"/>
              </a:solidFill>
            </a:endParaRPr>
          </a:p>
        </p:txBody>
      </p:sp>
      <p:sp>
        <p:nvSpPr>
          <p:cNvPr id="2" name="1 Rectángulo"/>
          <p:cNvSpPr/>
          <p:nvPr/>
        </p:nvSpPr>
        <p:spPr>
          <a:xfrm>
            <a:off x="6372200" y="2852936"/>
            <a:ext cx="2304255" cy="2031325"/>
          </a:xfrm>
          <a:prstGeom prst="rect">
            <a:avLst/>
          </a:prstGeom>
        </p:spPr>
        <p:txBody>
          <a:bodyPr wrap="square">
            <a:spAutoFit/>
          </a:bodyPr>
          <a:lstStyle/>
          <a:p>
            <a:pPr algn="just">
              <a:buSzPct val="125000"/>
              <a:defRPr/>
            </a:pPr>
            <a:r>
              <a:rPr lang="es-ES" dirty="0">
                <a:latin typeface="Arial Narrow" panose="020B0606020202030204" pitchFamily="34" charset="0"/>
                <a:cs typeface="Arial" pitchFamily="34" charset="0"/>
              </a:rPr>
              <a:t>Se presentaron 95 reclamos en el segundo trimestre, evidenciando un aumento de 1174 quejas comparado con el mismo trimestre del año 2017.</a:t>
            </a:r>
          </a:p>
        </p:txBody>
      </p:sp>
      <p:sp>
        <p:nvSpPr>
          <p:cNvPr id="10" name="9 CuadroTexto"/>
          <p:cNvSpPr txBox="1"/>
          <p:nvPr/>
        </p:nvSpPr>
        <p:spPr>
          <a:xfrm>
            <a:off x="539552" y="429351"/>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7" name="Tabla 6">
            <a:extLst>
              <a:ext uri="{FF2B5EF4-FFF2-40B4-BE49-F238E27FC236}">
                <a16:creationId xmlns:a16="http://schemas.microsoft.com/office/drawing/2014/main" id="{93CBC4BD-A90D-4763-80FD-19EBA841319E}"/>
              </a:ext>
            </a:extLst>
          </p:cNvPr>
          <p:cNvGraphicFramePr>
            <a:graphicFrameLocks noGrp="1"/>
          </p:cNvGraphicFramePr>
          <p:nvPr>
            <p:extLst>
              <p:ext uri="{D42A27DB-BD31-4B8C-83A1-F6EECF244321}">
                <p14:modId xmlns:p14="http://schemas.microsoft.com/office/powerpoint/2010/main" val="1121336744"/>
              </p:ext>
            </p:extLst>
          </p:nvPr>
        </p:nvGraphicFramePr>
        <p:xfrm>
          <a:off x="1056539" y="4884261"/>
          <a:ext cx="5031965" cy="769456"/>
        </p:xfrm>
        <a:graphic>
          <a:graphicData uri="http://schemas.openxmlformats.org/drawingml/2006/table">
            <a:tbl>
              <a:tblPr/>
              <a:tblGrid>
                <a:gridCol w="2086785">
                  <a:extLst>
                    <a:ext uri="{9D8B030D-6E8A-4147-A177-3AD203B41FA5}">
                      <a16:colId xmlns:a16="http://schemas.microsoft.com/office/drawing/2014/main" val="1200414318"/>
                    </a:ext>
                  </a:extLst>
                </a:gridCol>
                <a:gridCol w="1746388">
                  <a:extLst>
                    <a:ext uri="{9D8B030D-6E8A-4147-A177-3AD203B41FA5}">
                      <a16:colId xmlns:a16="http://schemas.microsoft.com/office/drawing/2014/main" val="2916290923"/>
                    </a:ext>
                  </a:extLst>
                </a:gridCol>
                <a:gridCol w="1198792">
                  <a:extLst>
                    <a:ext uri="{9D8B030D-6E8A-4147-A177-3AD203B41FA5}">
                      <a16:colId xmlns:a16="http://schemas.microsoft.com/office/drawing/2014/main" val="2652598596"/>
                    </a:ext>
                  </a:extLst>
                </a:gridCol>
              </a:tblGrid>
              <a:tr h="266700">
                <a:tc rowSpan="2">
                  <a:txBody>
                    <a:bodyPr/>
                    <a:lstStyle/>
                    <a:p>
                      <a:pPr algn="ctr" rtl="0"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dirty="0">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dirty="0">
                          <a:solidFill>
                            <a:srgbClr val="FFFFFF"/>
                          </a:solidFill>
                          <a:effectLst/>
                          <a:latin typeface="Calibri" panose="020F0502020204030204" pitchFamily="34" charset="0"/>
                        </a:rPr>
                        <a:t>Año 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4273139161"/>
                  </a:ext>
                </a:extLst>
              </a:tr>
              <a:tr h="236056">
                <a:tc vMerge="1">
                  <a:txBody>
                    <a:bodyPr/>
                    <a:lstStyle/>
                    <a:p>
                      <a:endParaRPr lang="es-CO"/>
                    </a:p>
                  </a:txBody>
                  <a:tcPr/>
                </a:tc>
                <a:tc>
                  <a:txBody>
                    <a:bodyPr/>
                    <a:lstStyle/>
                    <a:p>
                      <a:pPr algn="ctr" rtl="0" fontAlgn="ctr"/>
                      <a:r>
                        <a:rPr lang="es-CO" sz="1200" b="1" i="0" u="none" strike="noStrike" dirty="0">
                          <a:solidFill>
                            <a:srgbClr val="FFFFFF"/>
                          </a:solidFill>
                          <a:effectLst/>
                          <a:latin typeface="Calibri" panose="020F0502020204030204" pitchFamily="34" charset="0"/>
                        </a:rPr>
                        <a:t>2°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dirty="0">
                          <a:solidFill>
                            <a:srgbClr val="FFFFFF"/>
                          </a:solidFill>
                          <a:effectLst/>
                          <a:latin typeface="Calibri" panose="020F0502020204030204" pitchFamily="34" charset="0"/>
                        </a:rPr>
                        <a:t>2°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548389869"/>
                  </a:ext>
                </a:extLst>
              </a:tr>
              <a:tr h="266700">
                <a:tc>
                  <a:txBody>
                    <a:bodyPr/>
                    <a:lstStyle/>
                    <a:p>
                      <a:pPr algn="l" rtl="0" fontAlgn="b"/>
                      <a:r>
                        <a:rPr lang="es-CO" sz="1400" b="0" i="0" u="none" strike="noStrike">
                          <a:solidFill>
                            <a:srgbClr val="000000"/>
                          </a:solidFill>
                          <a:effectLst/>
                          <a:latin typeface="Arial Narrow" panose="020B0606020202030204" pitchFamily="34" charset="0"/>
                        </a:rPr>
                        <a:t>Reclamo Servicio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1269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0424237"/>
                  </a:ext>
                </a:extLst>
              </a:tr>
            </a:tbl>
          </a:graphicData>
        </a:graphic>
      </p:graphicFrame>
      <p:pic>
        <p:nvPicPr>
          <p:cNvPr id="13" name="Imagen 12">
            <a:extLst>
              <a:ext uri="{FF2B5EF4-FFF2-40B4-BE49-F238E27FC236}">
                <a16:creationId xmlns:a16="http://schemas.microsoft.com/office/drawing/2014/main" id="{6F84CF62-1BDB-4367-A2E6-D57317589D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4819" y="6159383"/>
            <a:ext cx="3279321" cy="469343"/>
          </a:xfrm>
          <a:prstGeom prst="rect">
            <a:avLst/>
          </a:prstGeom>
        </p:spPr>
      </p:pic>
      <p:graphicFrame>
        <p:nvGraphicFramePr>
          <p:cNvPr id="8" name="Gráfico 7">
            <a:extLst>
              <a:ext uri="{FF2B5EF4-FFF2-40B4-BE49-F238E27FC236}">
                <a16:creationId xmlns:a16="http://schemas.microsoft.com/office/drawing/2014/main" id="{6483644F-5FA4-445F-BB0D-9F68842AF008}"/>
              </a:ext>
            </a:extLst>
          </p:cNvPr>
          <p:cNvGraphicFramePr>
            <a:graphicFrameLocks/>
          </p:cNvGraphicFramePr>
          <p:nvPr>
            <p:extLst>
              <p:ext uri="{D42A27DB-BD31-4B8C-83A1-F6EECF244321}">
                <p14:modId xmlns:p14="http://schemas.microsoft.com/office/powerpoint/2010/main" val="3210612925"/>
              </p:ext>
            </p:extLst>
          </p:nvPr>
        </p:nvGraphicFramePr>
        <p:xfrm>
          <a:off x="827584" y="175758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10337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4716016" y="449597"/>
            <a:ext cx="4572000" cy="646331"/>
          </a:xfrm>
          <a:prstGeom prst="rect">
            <a:avLst/>
          </a:prstGeom>
        </p:spPr>
        <p:txBody>
          <a:bodyPr>
            <a:spAutoFit/>
          </a:bodyPr>
          <a:lstStyle/>
          <a:p>
            <a:r>
              <a:rPr lang="es-CO" b="1" dirty="0">
                <a:solidFill>
                  <a:srgbClr val="0070C0"/>
                </a:solidFill>
              </a:rPr>
              <a:t>Análisis de resultados a la gestión de las Quejas</a:t>
            </a:r>
            <a:endParaRPr lang="es-CO" dirty="0">
              <a:solidFill>
                <a:srgbClr val="0070C0"/>
              </a:solidFill>
            </a:endParaRPr>
          </a:p>
        </p:txBody>
      </p:sp>
      <p:sp>
        <p:nvSpPr>
          <p:cNvPr id="2" name="1 Rectángulo"/>
          <p:cNvSpPr/>
          <p:nvPr/>
        </p:nvSpPr>
        <p:spPr>
          <a:xfrm>
            <a:off x="6372200" y="1984459"/>
            <a:ext cx="1986169" cy="1477328"/>
          </a:xfrm>
          <a:prstGeom prst="rect">
            <a:avLst/>
          </a:prstGeom>
        </p:spPr>
        <p:txBody>
          <a:bodyPr wrap="square">
            <a:spAutoFit/>
          </a:bodyPr>
          <a:lstStyle/>
          <a:p>
            <a:pPr algn="just">
              <a:buSzPct val="125000"/>
              <a:defRPr/>
            </a:pPr>
            <a:r>
              <a:rPr lang="es-ES" dirty="0">
                <a:latin typeface="Arial Narrow" panose="020B0606020202030204" pitchFamily="34" charset="0"/>
                <a:cs typeface="Arial" pitchFamily="34" charset="0"/>
              </a:rPr>
              <a:t>En el segundo trimestre del 2018 se presentaron 45 quejas contra funcionarios.</a:t>
            </a:r>
          </a:p>
        </p:txBody>
      </p:sp>
      <p:sp>
        <p:nvSpPr>
          <p:cNvPr id="12" name="11 CuadroTexto"/>
          <p:cNvSpPr txBox="1"/>
          <p:nvPr/>
        </p:nvSpPr>
        <p:spPr>
          <a:xfrm>
            <a:off x="354305" y="126432"/>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sp>
        <p:nvSpPr>
          <p:cNvPr id="14" name="13 CuadroTexto"/>
          <p:cNvSpPr txBox="1"/>
          <p:nvPr/>
        </p:nvSpPr>
        <p:spPr>
          <a:xfrm>
            <a:off x="544874" y="480223"/>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4" name="Tabla 3">
            <a:extLst>
              <a:ext uri="{FF2B5EF4-FFF2-40B4-BE49-F238E27FC236}">
                <a16:creationId xmlns:a16="http://schemas.microsoft.com/office/drawing/2014/main" id="{7DE332C1-3839-4B94-AB0B-97225F626EB1}"/>
              </a:ext>
            </a:extLst>
          </p:cNvPr>
          <p:cNvGraphicFramePr>
            <a:graphicFrameLocks noGrp="1"/>
          </p:cNvGraphicFramePr>
          <p:nvPr>
            <p:extLst>
              <p:ext uri="{D42A27DB-BD31-4B8C-83A1-F6EECF244321}">
                <p14:modId xmlns:p14="http://schemas.microsoft.com/office/powerpoint/2010/main" val="1068285656"/>
              </p:ext>
            </p:extLst>
          </p:nvPr>
        </p:nvGraphicFramePr>
        <p:xfrm>
          <a:off x="847180" y="4947624"/>
          <a:ext cx="4804940" cy="764300"/>
        </p:xfrm>
        <a:graphic>
          <a:graphicData uri="http://schemas.openxmlformats.org/drawingml/2006/table">
            <a:tbl>
              <a:tblPr/>
              <a:tblGrid>
                <a:gridCol w="1992637">
                  <a:extLst>
                    <a:ext uri="{9D8B030D-6E8A-4147-A177-3AD203B41FA5}">
                      <a16:colId xmlns:a16="http://schemas.microsoft.com/office/drawing/2014/main" val="2888109677"/>
                    </a:ext>
                  </a:extLst>
                </a:gridCol>
                <a:gridCol w="1667597">
                  <a:extLst>
                    <a:ext uri="{9D8B030D-6E8A-4147-A177-3AD203B41FA5}">
                      <a16:colId xmlns:a16="http://schemas.microsoft.com/office/drawing/2014/main" val="3495545351"/>
                    </a:ext>
                  </a:extLst>
                </a:gridCol>
                <a:gridCol w="1144706">
                  <a:extLst>
                    <a:ext uri="{9D8B030D-6E8A-4147-A177-3AD203B41FA5}">
                      <a16:colId xmlns:a16="http://schemas.microsoft.com/office/drawing/2014/main" val="2281975514"/>
                    </a:ext>
                  </a:extLst>
                </a:gridCol>
              </a:tblGrid>
              <a:tr h="266700">
                <a:tc rowSpan="2">
                  <a:txBody>
                    <a:bodyPr/>
                    <a:lstStyle/>
                    <a:p>
                      <a:pPr algn="ctr" rtl="0" fontAlgn="ctr"/>
                      <a:r>
                        <a:rPr lang="es-CO" sz="1200" b="1" i="0" u="none" strike="noStrike">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dirty="0">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Año 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282771653"/>
                  </a:ext>
                </a:extLst>
              </a:tr>
              <a:tr h="230900">
                <a:tc vMerge="1">
                  <a:txBody>
                    <a:bodyPr/>
                    <a:lstStyle/>
                    <a:p>
                      <a:endParaRPr lang="es-CO"/>
                    </a:p>
                  </a:txBody>
                  <a:tcPr/>
                </a:tc>
                <a:tc>
                  <a:txBody>
                    <a:bodyPr/>
                    <a:lstStyle/>
                    <a:p>
                      <a:pPr algn="ctr" rtl="0" fontAlgn="ctr"/>
                      <a:r>
                        <a:rPr lang="es-CO" sz="1200" b="1" i="0" u="none" strike="noStrike" dirty="0">
                          <a:solidFill>
                            <a:srgbClr val="FFFFFF"/>
                          </a:solidFill>
                          <a:effectLst/>
                          <a:latin typeface="Calibri" panose="020F0502020204030204" pitchFamily="34" charset="0"/>
                        </a:rPr>
                        <a:t>2°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dirty="0">
                          <a:solidFill>
                            <a:srgbClr val="FFFFFF"/>
                          </a:solidFill>
                          <a:effectLst/>
                          <a:latin typeface="Calibri" panose="020F0502020204030204" pitchFamily="34" charset="0"/>
                        </a:rPr>
                        <a:t>2°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948141205"/>
                  </a:ext>
                </a:extLst>
              </a:tr>
              <a:tr h="266700">
                <a:tc>
                  <a:txBody>
                    <a:bodyPr/>
                    <a:lstStyle/>
                    <a:p>
                      <a:pPr algn="l" rtl="0" fontAlgn="b"/>
                      <a:r>
                        <a:rPr lang="es-CO" sz="1400" b="0" i="0" u="none" strike="noStrike">
                          <a:solidFill>
                            <a:srgbClr val="000000"/>
                          </a:solidFill>
                          <a:effectLst/>
                          <a:latin typeface="Arial Narrow" panose="020B0606020202030204" pitchFamily="34" charset="0"/>
                        </a:rPr>
                        <a:t>Queja Funcionario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9371167"/>
                  </a:ext>
                </a:extLst>
              </a:tr>
            </a:tbl>
          </a:graphicData>
        </a:graphic>
      </p:graphicFrame>
      <p:pic>
        <p:nvPicPr>
          <p:cNvPr id="16" name="Imagen 15">
            <a:extLst>
              <a:ext uri="{FF2B5EF4-FFF2-40B4-BE49-F238E27FC236}">
                <a16:creationId xmlns:a16="http://schemas.microsoft.com/office/drawing/2014/main" id="{DC490CB1-7642-4F47-9F08-455B1E2037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0" y="6183510"/>
            <a:ext cx="3279321" cy="469343"/>
          </a:xfrm>
          <a:prstGeom prst="rect">
            <a:avLst/>
          </a:prstGeom>
        </p:spPr>
      </p:pic>
      <p:graphicFrame>
        <p:nvGraphicFramePr>
          <p:cNvPr id="9" name="Gráfico 8">
            <a:extLst>
              <a:ext uri="{FF2B5EF4-FFF2-40B4-BE49-F238E27FC236}">
                <a16:creationId xmlns:a16="http://schemas.microsoft.com/office/drawing/2014/main" id="{087D52B5-1BE1-44FC-B707-58C0038D638C}"/>
              </a:ext>
            </a:extLst>
          </p:cNvPr>
          <p:cNvGraphicFramePr>
            <a:graphicFrameLocks/>
          </p:cNvGraphicFramePr>
          <p:nvPr>
            <p:extLst>
              <p:ext uri="{D42A27DB-BD31-4B8C-83A1-F6EECF244321}">
                <p14:modId xmlns:p14="http://schemas.microsoft.com/office/powerpoint/2010/main" val="2443409813"/>
              </p:ext>
            </p:extLst>
          </p:nvPr>
        </p:nvGraphicFramePr>
        <p:xfrm>
          <a:off x="1187624" y="156751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816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1259632" y="1772816"/>
            <a:ext cx="7292620" cy="1188873"/>
          </a:xfrm>
          <a:prstGeom prst="homePlat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b="1" dirty="0">
                <a:solidFill>
                  <a:srgbClr val="0070C0"/>
                </a:solidFill>
              </a:rPr>
              <a:t>QUEJA: </a:t>
            </a:r>
            <a:r>
              <a:rPr lang="es-CO" dirty="0">
                <a:solidFill>
                  <a:srgbClr val="0070C0"/>
                </a:solidFill>
              </a:rPr>
              <a:t>Es la manifestación de protesta, censura, descontento o inconformidad que formula una persona en relación con una conducta que considera irregular de uno o varios servidores públicos en desarrollo de sus funciones </a:t>
            </a:r>
          </a:p>
        </p:txBody>
      </p:sp>
      <p:sp>
        <p:nvSpPr>
          <p:cNvPr id="5" name="4 Pentágono"/>
          <p:cNvSpPr/>
          <p:nvPr/>
        </p:nvSpPr>
        <p:spPr>
          <a:xfrm>
            <a:off x="1259631" y="3789040"/>
            <a:ext cx="7285345" cy="1224136"/>
          </a:xfrm>
          <a:prstGeom prst="homePlat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b="1" dirty="0">
                <a:solidFill>
                  <a:srgbClr val="0070C0"/>
                </a:solidFill>
              </a:rPr>
              <a:t>RECLAMO:  </a:t>
            </a:r>
            <a:r>
              <a:rPr lang="es-CO" dirty="0">
                <a:solidFill>
                  <a:srgbClr val="0070C0"/>
                </a:solidFill>
              </a:rPr>
              <a:t>Es el derecho que tiene otra persona de exigir , reivindicar o demandar una solución, ya sea por motivo general o particular, referente a la prestación indebida de un servicio o a la falta de atención de una solicitud</a:t>
            </a:r>
          </a:p>
        </p:txBody>
      </p:sp>
      <p:sp>
        <p:nvSpPr>
          <p:cNvPr id="12" name="11 Rectángulo"/>
          <p:cNvSpPr/>
          <p:nvPr/>
        </p:nvSpPr>
        <p:spPr>
          <a:xfrm>
            <a:off x="4211960" y="240114"/>
            <a:ext cx="4572000" cy="646331"/>
          </a:xfrm>
          <a:prstGeom prst="rect">
            <a:avLst/>
          </a:prstGeom>
        </p:spPr>
        <p:txBody>
          <a:bodyPr>
            <a:spAutoFit/>
          </a:bodyPr>
          <a:lstStyle/>
          <a:p>
            <a:r>
              <a:rPr lang="es-CO" b="1" dirty="0">
                <a:solidFill>
                  <a:srgbClr val="0070C0"/>
                </a:solidFill>
              </a:rPr>
              <a:t>Análisis de resultados a la gestión de las Quejas, Reclamos y Sugerencias</a:t>
            </a:r>
            <a:endParaRPr lang="es-CO" dirty="0">
              <a:solidFill>
                <a:srgbClr val="0070C0"/>
              </a:solidFill>
            </a:endParaRPr>
          </a:p>
        </p:txBody>
      </p:sp>
      <p:pic>
        <p:nvPicPr>
          <p:cNvPr id="8" name="Imagen 7">
            <a:extLst>
              <a:ext uri="{FF2B5EF4-FFF2-40B4-BE49-F238E27FC236}">
                <a16:creationId xmlns:a16="http://schemas.microsoft.com/office/drawing/2014/main" id="{9F67D464-B41A-4E56-8092-AB762575EA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6093296"/>
            <a:ext cx="3279321" cy="469343"/>
          </a:xfrm>
          <a:prstGeom prst="rect">
            <a:avLst/>
          </a:prstGeom>
        </p:spPr>
      </p:pic>
      <p:pic>
        <p:nvPicPr>
          <p:cNvPr id="2" name="Imagen 1"/>
          <p:cNvPicPr>
            <a:picLocks noChangeAspect="1"/>
          </p:cNvPicPr>
          <p:nvPr/>
        </p:nvPicPr>
        <p:blipFill>
          <a:blip r:embed="rId4"/>
          <a:stretch>
            <a:fillRect/>
          </a:stretch>
        </p:blipFill>
        <p:spPr>
          <a:xfrm>
            <a:off x="-26293" y="0"/>
            <a:ext cx="1383792" cy="6858000"/>
          </a:xfrm>
          <a:prstGeom prst="rect">
            <a:avLst/>
          </a:prstGeom>
        </p:spPr>
      </p:pic>
    </p:spTree>
    <p:extLst>
      <p:ext uri="{BB962C8B-B14F-4D97-AF65-F5344CB8AC3E}">
        <p14:creationId xmlns:p14="http://schemas.microsoft.com/office/powerpoint/2010/main" val="1276765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123377"/>
            <a:ext cx="4572000" cy="646331"/>
          </a:xfrm>
          <a:prstGeom prst="rect">
            <a:avLst/>
          </a:prstGeom>
        </p:spPr>
        <p:txBody>
          <a:bodyPr>
            <a:spAutoFit/>
          </a:bodyPr>
          <a:lstStyle/>
          <a:p>
            <a:r>
              <a:rPr lang="es-CO" b="1" dirty="0">
                <a:solidFill>
                  <a:srgbClr val="0070C0"/>
                </a:solidFill>
              </a:rPr>
              <a:t>Análisis de resultados a la gestión de las Quejas, Reclamos</a:t>
            </a:r>
            <a:endParaRPr lang="es-CO" dirty="0">
              <a:solidFill>
                <a:srgbClr val="0070C0"/>
              </a:solidFill>
            </a:endParaRPr>
          </a:p>
        </p:txBody>
      </p:sp>
      <p:sp>
        <p:nvSpPr>
          <p:cNvPr id="2" name="1 Rectángulo"/>
          <p:cNvSpPr/>
          <p:nvPr/>
        </p:nvSpPr>
        <p:spPr>
          <a:xfrm>
            <a:off x="5314471" y="1024037"/>
            <a:ext cx="3375090" cy="5078313"/>
          </a:xfrm>
          <a:prstGeom prst="rect">
            <a:avLst/>
          </a:prstGeom>
        </p:spPr>
        <p:txBody>
          <a:bodyPr wrap="square">
            <a:spAutoFit/>
          </a:bodyPr>
          <a:lstStyle/>
          <a:p>
            <a:pPr algn="just"/>
            <a:r>
              <a:rPr lang="es-CO" dirty="0">
                <a:latin typeface="Arial Narrow" panose="020B0606020202030204" pitchFamily="34" charset="0"/>
              </a:rPr>
              <a:t>Las quejas se encuentran agrupadas así: </a:t>
            </a:r>
          </a:p>
          <a:p>
            <a:pPr algn="just"/>
            <a:endParaRPr lang="es-CO" dirty="0">
              <a:latin typeface="Arial Narrow" panose="020B0606020202030204" pitchFamily="34" charset="0"/>
            </a:endParaRPr>
          </a:p>
          <a:p>
            <a:pPr marL="285750" indent="-285750" algn="just">
              <a:buBlip>
                <a:blip r:embed="rId3"/>
              </a:buBlip>
            </a:pPr>
            <a:r>
              <a:rPr lang="es-CO" dirty="0">
                <a:latin typeface="Arial Narrow" panose="020B0606020202030204" pitchFamily="34" charset="0"/>
              </a:rPr>
              <a:t>Reclamos de servicios</a:t>
            </a:r>
          </a:p>
          <a:p>
            <a:pPr marL="285750" indent="-285750" algn="just">
              <a:buBlip>
                <a:blip r:embed="rId3"/>
              </a:buBlip>
            </a:pPr>
            <a:r>
              <a:rPr lang="es-CO" dirty="0">
                <a:latin typeface="Arial Narrow" panose="020B0606020202030204" pitchFamily="34" charset="0"/>
              </a:rPr>
              <a:t>Quejas procesos</a:t>
            </a:r>
          </a:p>
          <a:p>
            <a:pPr marL="285750" indent="-285750" algn="just">
              <a:buBlip>
                <a:blip r:embed="rId3"/>
              </a:buBlip>
            </a:pPr>
            <a:r>
              <a:rPr lang="es-CO" dirty="0">
                <a:latin typeface="Arial Narrow" panose="020B0606020202030204" pitchFamily="34" charset="0"/>
              </a:rPr>
              <a:t>Quejas hacia  funcionarios</a:t>
            </a:r>
          </a:p>
          <a:p>
            <a:pPr algn="just"/>
            <a:endParaRPr lang="es-CO" dirty="0">
              <a:latin typeface="Arial Narrow" panose="020B0606020202030204" pitchFamily="34" charset="0"/>
            </a:endParaRPr>
          </a:p>
          <a:p>
            <a:pPr algn="just"/>
            <a:r>
              <a:rPr lang="es-CO" dirty="0">
                <a:latin typeface="Arial Narrow" panose="020B0606020202030204" pitchFamily="34" charset="0"/>
              </a:rPr>
              <a:t>El ítem mas afectado es el de reclamos servicios, con 95, que equivalen al  44 % del total </a:t>
            </a:r>
          </a:p>
          <a:p>
            <a:pPr algn="just"/>
            <a:endParaRPr lang="es-CO" dirty="0">
              <a:latin typeface="Arial Narrow" panose="020B0606020202030204" pitchFamily="34" charset="0"/>
            </a:endParaRPr>
          </a:p>
          <a:p>
            <a:pPr algn="just"/>
            <a:r>
              <a:rPr lang="es-CO" dirty="0">
                <a:latin typeface="Arial Narrow" panose="020B0606020202030204" pitchFamily="34" charset="0"/>
              </a:rPr>
              <a:t>Siguen las reclamos contra procesos con 76 , que equivalen al 35% del total.</a:t>
            </a:r>
          </a:p>
          <a:p>
            <a:pPr algn="just"/>
            <a:endParaRPr lang="es-CO" dirty="0">
              <a:latin typeface="Arial Narrow" panose="020B0606020202030204" pitchFamily="34" charset="0"/>
            </a:endParaRPr>
          </a:p>
          <a:p>
            <a:pPr algn="just"/>
            <a:r>
              <a:rPr lang="es-CO" dirty="0">
                <a:latin typeface="Arial Narrow" panose="020B0606020202030204" pitchFamily="34" charset="0"/>
              </a:rPr>
              <a:t>Y las quejas contra funcionarios que cuentan con 45, que equivalen al 21% del total de procesos interpuestos</a:t>
            </a:r>
          </a:p>
        </p:txBody>
      </p:sp>
      <p:sp>
        <p:nvSpPr>
          <p:cNvPr id="9" name="8 CuadroTexto"/>
          <p:cNvSpPr txBox="1"/>
          <p:nvPr/>
        </p:nvSpPr>
        <p:spPr>
          <a:xfrm>
            <a:off x="683568" y="218685"/>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pic>
        <p:nvPicPr>
          <p:cNvPr id="10" name="Imagen 9">
            <a:extLst>
              <a:ext uri="{FF2B5EF4-FFF2-40B4-BE49-F238E27FC236}">
                <a16:creationId xmlns:a16="http://schemas.microsoft.com/office/drawing/2014/main" id="{574DAF12-C93F-4CA7-82BD-70E1F42EC77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0112" y="6130622"/>
            <a:ext cx="3279321" cy="469343"/>
          </a:xfrm>
          <a:prstGeom prst="rect">
            <a:avLst/>
          </a:prstGeom>
        </p:spPr>
      </p:pic>
      <p:graphicFrame>
        <p:nvGraphicFramePr>
          <p:cNvPr id="8" name="Tabla 7">
            <a:extLst>
              <a:ext uri="{FF2B5EF4-FFF2-40B4-BE49-F238E27FC236}">
                <a16:creationId xmlns:a16="http://schemas.microsoft.com/office/drawing/2014/main" id="{88EB1A5B-752E-4893-91A6-A651E6509391}"/>
              </a:ext>
            </a:extLst>
          </p:cNvPr>
          <p:cNvGraphicFramePr>
            <a:graphicFrameLocks noGrp="1"/>
          </p:cNvGraphicFramePr>
          <p:nvPr>
            <p:extLst>
              <p:ext uri="{D42A27DB-BD31-4B8C-83A1-F6EECF244321}">
                <p14:modId xmlns:p14="http://schemas.microsoft.com/office/powerpoint/2010/main" val="324669139"/>
              </p:ext>
            </p:extLst>
          </p:nvPr>
        </p:nvGraphicFramePr>
        <p:xfrm>
          <a:off x="787000" y="4509120"/>
          <a:ext cx="4108528" cy="2130195"/>
        </p:xfrm>
        <a:graphic>
          <a:graphicData uri="http://schemas.openxmlformats.org/drawingml/2006/table">
            <a:tbl>
              <a:tblPr/>
              <a:tblGrid>
                <a:gridCol w="2609470">
                  <a:extLst>
                    <a:ext uri="{9D8B030D-6E8A-4147-A177-3AD203B41FA5}">
                      <a16:colId xmlns:a16="http://schemas.microsoft.com/office/drawing/2014/main" val="964344689"/>
                    </a:ext>
                  </a:extLst>
                </a:gridCol>
                <a:gridCol w="1499058">
                  <a:extLst>
                    <a:ext uri="{9D8B030D-6E8A-4147-A177-3AD203B41FA5}">
                      <a16:colId xmlns:a16="http://schemas.microsoft.com/office/drawing/2014/main" val="1983063035"/>
                    </a:ext>
                  </a:extLst>
                </a:gridCol>
              </a:tblGrid>
              <a:tr h="267427">
                <a:tc rowSpan="2">
                  <a:txBody>
                    <a:bodyPr/>
                    <a:lstStyle/>
                    <a:p>
                      <a:pPr algn="ctr" rtl="0"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1" i="0" u="none" strike="noStrike">
                          <a:solidFill>
                            <a:srgbClr val="FFFFFF"/>
                          </a:solidFill>
                          <a:effectLst/>
                          <a:latin typeface="Calibri" panose="020F0502020204030204" pitchFamily="34" charset="0"/>
                        </a:rPr>
                        <a:t>Año 2018</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2509867477"/>
                  </a:ext>
                </a:extLst>
              </a:tr>
              <a:tr h="525633">
                <a:tc vMerge="1">
                  <a:txBody>
                    <a:bodyPr/>
                    <a:lstStyle/>
                    <a:p>
                      <a:endParaRPr lang="es-CO"/>
                    </a:p>
                  </a:txBody>
                  <a:tcPr/>
                </a:tc>
                <a:tc>
                  <a:txBody>
                    <a:bodyPr/>
                    <a:lstStyle/>
                    <a:p>
                      <a:pPr marL="0" algn="ctr" defTabSz="914400" rtl="0" eaLnBrk="1" fontAlgn="ctr" latinLnBrk="0" hangingPunct="1"/>
                      <a:r>
                        <a:rPr lang="es-CO" sz="1200" b="1" i="0" u="none" strike="noStrike" kern="1200" dirty="0">
                          <a:solidFill>
                            <a:srgbClr val="FFFFFF"/>
                          </a:solidFill>
                          <a:effectLst/>
                          <a:latin typeface="Calibri" panose="020F0502020204030204" pitchFamily="34" charset="0"/>
                          <a:ea typeface="+mn-ea"/>
                          <a:cs typeface="+mn-cs"/>
                        </a:rPr>
                        <a:t>2° Trimestre</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3842542975"/>
                  </a:ext>
                </a:extLst>
              </a:tr>
              <a:tr h="267427">
                <a:tc>
                  <a:txBody>
                    <a:bodyPr/>
                    <a:lstStyle/>
                    <a:p>
                      <a:pPr algn="l" rtl="0" fontAlgn="b"/>
                      <a:r>
                        <a:rPr lang="es-CO" sz="1400" b="0" i="0" u="none" strike="noStrike">
                          <a:solidFill>
                            <a:srgbClr val="000000"/>
                          </a:solidFill>
                          <a:effectLst/>
                          <a:latin typeface="Arial Narrow" panose="020B0606020202030204" pitchFamily="34" charset="0"/>
                        </a:rPr>
                        <a:t>Reclamos Proceso</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76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820573974"/>
                  </a:ext>
                </a:extLst>
              </a:tr>
              <a:tr h="267427">
                <a:tc>
                  <a:txBody>
                    <a:bodyPr/>
                    <a:lstStyle/>
                    <a:p>
                      <a:pPr algn="l" rtl="0" fontAlgn="b"/>
                      <a:r>
                        <a:rPr lang="es-CO" sz="1400" b="0" i="0" u="none" strike="noStrike" dirty="0">
                          <a:solidFill>
                            <a:srgbClr val="000000"/>
                          </a:solidFill>
                          <a:effectLst/>
                          <a:latin typeface="Arial Narrow" panose="020B0606020202030204" pitchFamily="34" charset="0"/>
                        </a:rPr>
                        <a:t>Queja Funcionario</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45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675341122"/>
                  </a:ext>
                </a:extLst>
              </a:tr>
              <a:tr h="267427">
                <a:tc>
                  <a:txBody>
                    <a:bodyPr/>
                    <a:lstStyle/>
                    <a:p>
                      <a:pPr algn="l" rtl="0" fontAlgn="b"/>
                      <a:r>
                        <a:rPr lang="es-CO" sz="1400" b="0" i="0" u="none" strike="noStrike">
                          <a:solidFill>
                            <a:srgbClr val="000000"/>
                          </a:solidFill>
                          <a:effectLst/>
                          <a:latin typeface="Arial Narrow" panose="020B0606020202030204" pitchFamily="34" charset="0"/>
                        </a:rPr>
                        <a:t>Reclamo Servicio</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95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204610865"/>
                  </a:ext>
                </a:extLst>
              </a:tr>
              <a:tr h="267427">
                <a:tc>
                  <a:txBody>
                    <a:bodyPr/>
                    <a:lstStyle/>
                    <a:p>
                      <a:pPr algn="l" rtl="0" fontAlgn="b"/>
                      <a:r>
                        <a:rPr lang="es-CO" sz="1400" b="0" i="0" u="none" strike="noStrike">
                          <a:solidFill>
                            <a:srgbClr val="000000"/>
                          </a:solidFill>
                          <a:effectLst/>
                          <a:latin typeface="Arial Narrow" panose="020B0606020202030204" pitchFamily="34" charset="0"/>
                        </a:rPr>
                        <a:t>Ambiental</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517315445"/>
                  </a:ext>
                </a:extLst>
              </a:tr>
              <a:tr h="267427">
                <a:tc>
                  <a:txBody>
                    <a:bodyPr/>
                    <a:lstStyle/>
                    <a:p>
                      <a:pPr algn="ctr" rtl="0" fontAlgn="b"/>
                      <a:r>
                        <a:rPr lang="es-CO" sz="1200" b="1" i="0" u="none" strike="noStrike">
                          <a:solidFill>
                            <a:srgbClr val="FFFFFF"/>
                          </a:solidFill>
                          <a:effectLst/>
                          <a:latin typeface="Arial Narrow" panose="020B0606020202030204" pitchFamily="34" charset="0"/>
                        </a:rPr>
                        <a:t>Total</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0" i="0" u="none" strike="noStrike" dirty="0">
                          <a:solidFill>
                            <a:srgbClr val="FFFFFF"/>
                          </a:solidFill>
                          <a:effectLst/>
                          <a:latin typeface="Calibri" panose="020F0502020204030204" pitchFamily="34" charset="0"/>
                        </a:rPr>
                        <a:t>216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1203701750"/>
                  </a:ext>
                </a:extLst>
              </a:tr>
            </a:tbl>
          </a:graphicData>
        </a:graphic>
      </p:graphicFrame>
      <p:graphicFrame>
        <p:nvGraphicFramePr>
          <p:cNvPr id="12" name="Gráfico 11">
            <a:extLst>
              <a:ext uri="{FF2B5EF4-FFF2-40B4-BE49-F238E27FC236}">
                <a16:creationId xmlns:a16="http://schemas.microsoft.com/office/drawing/2014/main" id="{862CAFFA-D1CD-4259-837F-08B98F6CE113}"/>
              </a:ext>
            </a:extLst>
          </p:cNvPr>
          <p:cNvGraphicFramePr>
            <a:graphicFrameLocks/>
          </p:cNvGraphicFramePr>
          <p:nvPr>
            <p:extLst>
              <p:ext uri="{D42A27DB-BD31-4B8C-83A1-F6EECF244321}">
                <p14:modId xmlns:p14="http://schemas.microsoft.com/office/powerpoint/2010/main" val="2709949876"/>
              </p:ext>
            </p:extLst>
          </p:nvPr>
        </p:nvGraphicFramePr>
        <p:xfrm>
          <a:off x="682343" y="1484784"/>
          <a:ext cx="4572000" cy="266429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01389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372223"/>
            <a:ext cx="4572000" cy="646331"/>
          </a:xfrm>
          <a:prstGeom prst="rect">
            <a:avLst/>
          </a:prstGeom>
        </p:spPr>
        <p:txBody>
          <a:bodyPr>
            <a:spAutoFit/>
          </a:bodyPr>
          <a:lstStyle/>
          <a:p>
            <a:r>
              <a:rPr lang="es-CO" b="1" dirty="0">
                <a:solidFill>
                  <a:srgbClr val="0070C0"/>
                </a:solidFill>
              </a:rPr>
              <a:t>Análisis de resultados a la gestión de las Quejas, Reclamos</a:t>
            </a:r>
            <a:endParaRPr lang="es-CO" dirty="0">
              <a:solidFill>
                <a:srgbClr val="0070C0"/>
              </a:solidFill>
            </a:endParaRPr>
          </a:p>
        </p:txBody>
      </p:sp>
      <p:sp>
        <p:nvSpPr>
          <p:cNvPr id="2" name="1 Rectángulo"/>
          <p:cNvSpPr/>
          <p:nvPr/>
        </p:nvSpPr>
        <p:spPr>
          <a:xfrm>
            <a:off x="5580112" y="2565133"/>
            <a:ext cx="3087057" cy="2862322"/>
          </a:xfrm>
          <a:prstGeom prst="rect">
            <a:avLst/>
          </a:prstGeom>
        </p:spPr>
        <p:txBody>
          <a:bodyPr wrap="square">
            <a:spAutoFit/>
          </a:bodyPr>
          <a:lstStyle/>
          <a:p>
            <a:pPr algn="just"/>
            <a:endParaRPr lang="es-CO" dirty="0">
              <a:latin typeface="Arial Narrow" panose="020B0606020202030204" pitchFamily="34" charset="0"/>
            </a:endParaRPr>
          </a:p>
          <a:p>
            <a:pPr algn="just"/>
            <a:r>
              <a:rPr lang="es-CO" dirty="0">
                <a:latin typeface="Arial Narrow" panose="020B0606020202030204" pitchFamily="34" charset="0"/>
              </a:rPr>
              <a:t>El mes en el cual se recepcionaron mas quejas fue en Mayo con un total de 98 , de las cuales 180 fueron recepcionadas vía web</a:t>
            </a: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p:txBody>
      </p:sp>
      <p:sp>
        <p:nvSpPr>
          <p:cNvPr id="9" name="8 CuadroTexto"/>
          <p:cNvSpPr txBox="1"/>
          <p:nvPr/>
        </p:nvSpPr>
        <p:spPr>
          <a:xfrm>
            <a:off x="683568" y="372223"/>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pic>
        <p:nvPicPr>
          <p:cNvPr id="11" name="Imagen 10">
            <a:extLst>
              <a:ext uri="{FF2B5EF4-FFF2-40B4-BE49-F238E27FC236}">
                <a16:creationId xmlns:a16="http://schemas.microsoft.com/office/drawing/2014/main" id="{047412FA-CA7A-4231-BC02-7F52D3E704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6113352"/>
            <a:ext cx="3279321" cy="469343"/>
          </a:xfrm>
          <a:prstGeom prst="rect">
            <a:avLst/>
          </a:prstGeom>
        </p:spPr>
      </p:pic>
      <p:graphicFrame>
        <p:nvGraphicFramePr>
          <p:cNvPr id="4" name="Tabla 3">
            <a:extLst>
              <a:ext uri="{FF2B5EF4-FFF2-40B4-BE49-F238E27FC236}">
                <a16:creationId xmlns:a16="http://schemas.microsoft.com/office/drawing/2014/main" id="{7753DEDD-7908-4E2E-88A9-F22CB48126F7}"/>
              </a:ext>
            </a:extLst>
          </p:cNvPr>
          <p:cNvGraphicFramePr>
            <a:graphicFrameLocks noGrp="1"/>
          </p:cNvGraphicFramePr>
          <p:nvPr>
            <p:extLst>
              <p:ext uri="{D42A27DB-BD31-4B8C-83A1-F6EECF244321}">
                <p14:modId xmlns:p14="http://schemas.microsoft.com/office/powerpoint/2010/main" val="3275790318"/>
              </p:ext>
            </p:extLst>
          </p:nvPr>
        </p:nvGraphicFramePr>
        <p:xfrm>
          <a:off x="1259632" y="4513152"/>
          <a:ext cx="3860799" cy="1600200"/>
        </p:xfrm>
        <a:graphic>
          <a:graphicData uri="http://schemas.openxmlformats.org/drawingml/2006/table">
            <a:tbl>
              <a:tblPr/>
              <a:tblGrid>
                <a:gridCol w="1243577">
                  <a:extLst>
                    <a:ext uri="{9D8B030D-6E8A-4147-A177-3AD203B41FA5}">
                      <a16:colId xmlns:a16="http://schemas.microsoft.com/office/drawing/2014/main" val="3257243615"/>
                    </a:ext>
                  </a:extLst>
                </a:gridCol>
                <a:gridCol w="1065923">
                  <a:extLst>
                    <a:ext uri="{9D8B030D-6E8A-4147-A177-3AD203B41FA5}">
                      <a16:colId xmlns:a16="http://schemas.microsoft.com/office/drawing/2014/main" val="3050550840"/>
                    </a:ext>
                  </a:extLst>
                </a:gridCol>
                <a:gridCol w="675719">
                  <a:extLst>
                    <a:ext uri="{9D8B030D-6E8A-4147-A177-3AD203B41FA5}">
                      <a16:colId xmlns:a16="http://schemas.microsoft.com/office/drawing/2014/main" val="1669575055"/>
                    </a:ext>
                  </a:extLst>
                </a:gridCol>
                <a:gridCol w="875580">
                  <a:extLst>
                    <a:ext uri="{9D8B030D-6E8A-4147-A177-3AD203B41FA5}">
                      <a16:colId xmlns:a16="http://schemas.microsoft.com/office/drawing/2014/main" val="3322573328"/>
                    </a:ext>
                  </a:extLst>
                </a:gridCol>
              </a:tblGrid>
              <a:tr h="800100">
                <a:tc>
                  <a:txBody>
                    <a:bodyPr/>
                    <a:lstStyle/>
                    <a:p>
                      <a:pPr algn="ctr" rtl="0" fontAlgn="ctr"/>
                      <a:r>
                        <a:rPr lang="es-CO" sz="1200" b="1" i="0" u="none" strike="noStrike">
                          <a:solidFill>
                            <a:srgbClr val="FFFFFF"/>
                          </a:solidFill>
                          <a:effectLst/>
                          <a:latin typeface="Calibri" panose="020F0502020204030204" pitchFamily="34" charset="0"/>
                        </a:rPr>
                        <a:t>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Física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Web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244710398"/>
                  </a:ext>
                </a:extLst>
              </a:tr>
              <a:tr h="200025">
                <a:tc>
                  <a:txBody>
                    <a:bodyPr/>
                    <a:lstStyle/>
                    <a:p>
                      <a:pPr algn="ctr" fontAlgn="b"/>
                      <a:r>
                        <a:rPr lang="es-CO" sz="1200" b="0" i="0" u="none" strike="noStrike">
                          <a:solidFill>
                            <a:srgbClr val="000000"/>
                          </a:solidFill>
                          <a:effectLst/>
                          <a:latin typeface="Calibri" panose="020F0502020204030204" pitchFamily="34" charset="0"/>
                        </a:rPr>
                        <a:t>Abril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200" b="0" i="0" u="none" strike="noStrike">
                          <a:solidFill>
                            <a:srgbClr val="000000"/>
                          </a:solidFill>
                          <a:effectLst/>
                          <a:latin typeface="Calibri" panose="020F050202020403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464532"/>
                  </a:ext>
                </a:extLst>
              </a:tr>
              <a:tr h="200025">
                <a:tc>
                  <a:txBody>
                    <a:bodyPr/>
                    <a:lstStyle/>
                    <a:p>
                      <a:pPr algn="ctr" fontAlgn="b"/>
                      <a:r>
                        <a:rPr lang="es-CO" sz="1200" b="0" i="0" u="none" strike="noStrike">
                          <a:solidFill>
                            <a:srgbClr val="000000"/>
                          </a:solidFill>
                          <a:effectLst/>
                          <a:latin typeface="Calibri" panose="020F0502020204030204" pitchFamily="34" charset="0"/>
                        </a:rPr>
                        <a:t>Mayo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200" b="0" i="0" u="none" strike="noStrike">
                          <a:solidFill>
                            <a:srgbClr val="000000"/>
                          </a:solidFill>
                          <a:effectLst/>
                          <a:latin typeface="Calibri" panose="020F050202020403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745071"/>
                  </a:ext>
                </a:extLst>
              </a:tr>
              <a:tr h="200025">
                <a:tc>
                  <a:txBody>
                    <a:bodyPr/>
                    <a:lstStyle/>
                    <a:p>
                      <a:pPr algn="ctr" fontAlgn="b"/>
                      <a:r>
                        <a:rPr lang="es-CO" sz="1200" b="0" i="0" u="none" strike="noStrike">
                          <a:solidFill>
                            <a:srgbClr val="000000"/>
                          </a:solidFill>
                          <a:effectLst/>
                          <a:latin typeface="Calibri" panose="020F0502020204030204" pitchFamily="34" charset="0"/>
                        </a:rPr>
                        <a:t>Junio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1200" b="0" i="0" u="none" strike="noStrike">
                          <a:solidFill>
                            <a:srgbClr val="000000"/>
                          </a:solidFill>
                          <a:effectLst/>
                          <a:latin typeface="Calibri" panose="020F050202020403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155730"/>
                  </a:ext>
                </a:extLst>
              </a:tr>
              <a:tr h="200025">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dirty="0">
                          <a:solidFill>
                            <a:srgbClr val="FFFFFF"/>
                          </a:solidFill>
                          <a:effectLst/>
                          <a:latin typeface="Calibri" panose="020F0502020204030204" pitchFamily="34" charset="0"/>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4218057408"/>
                  </a:ext>
                </a:extLst>
              </a:tr>
            </a:tbl>
          </a:graphicData>
        </a:graphic>
      </p:graphicFrame>
      <p:graphicFrame>
        <p:nvGraphicFramePr>
          <p:cNvPr id="10" name="Gráfico 9">
            <a:extLst>
              <a:ext uri="{FF2B5EF4-FFF2-40B4-BE49-F238E27FC236}">
                <a16:creationId xmlns:a16="http://schemas.microsoft.com/office/drawing/2014/main" id="{B19A039B-085B-45B3-A558-B863F555C859}"/>
              </a:ext>
            </a:extLst>
          </p:cNvPr>
          <p:cNvGraphicFramePr>
            <a:graphicFrameLocks/>
          </p:cNvGraphicFramePr>
          <p:nvPr>
            <p:extLst>
              <p:ext uri="{D42A27DB-BD31-4B8C-83A1-F6EECF244321}">
                <p14:modId xmlns:p14="http://schemas.microsoft.com/office/powerpoint/2010/main" val="1575256451"/>
              </p:ext>
            </p:extLst>
          </p:nvPr>
        </p:nvGraphicFramePr>
        <p:xfrm>
          <a:off x="904031" y="148478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5026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5" y="388647"/>
            <a:ext cx="4572000" cy="646331"/>
          </a:xfrm>
          <a:prstGeom prst="rect">
            <a:avLst/>
          </a:prstGeom>
        </p:spPr>
        <p:txBody>
          <a:bodyPr>
            <a:spAutoFit/>
          </a:bodyPr>
          <a:lstStyle/>
          <a:p>
            <a:r>
              <a:rPr lang="es-CO" b="1" dirty="0">
                <a:solidFill>
                  <a:srgbClr val="0070C0"/>
                </a:solidFill>
              </a:rPr>
              <a:t>Análisis de resultados a la gestión de las Quejas, Reclamos</a:t>
            </a:r>
            <a:endParaRPr lang="es-CO" dirty="0">
              <a:solidFill>
                <a:srgbClr val="0070C0"/>
              </a:solidFill>
            </a:endParaRPr>
          </a:p>
        </p:txBody>
      </p:sp>
      <p:sp>
        <p:nvSpPr>
          <p:cNvPr id="2" name="1 Rectángulo"/>
          <p:cNvSpPr/>
          <p:nvPr/>
        </p:nvSpPr>
        <p:spPr>
          <a:xfrm>
            <a:off x="5458487" y="1844824"/>
            <a:ext cx="3087057" cy="3139321"/>
          </a:xfrm>
          <a:prstGeom prst="rect">
            <a:avLst/>
          </a:prstGeom>
        </p:spPr>
        <p:txBody>
          <a:bodyPr wrap="square">
            <a:spAutoFit/>
          </a:bodyPr>
          <a:lstStyle/>
          <a:p>
            <a:pPr algn="just"/>
            <a:r>
              <a:rPr lang="es-CO" dirty="0">
                <a:latin typeface="Arial Narrow" panose="020B0606020202030204" pitchFamily="34" charset="0"/>
              </a:rPr>
              <a:t>En el segundo trimestre del 2018 se recibieron 216 quejas de las cuales 180 fueron recepcionadas vía web y 36 físicas.</a:t>
            </a: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a:p>
            <a:pPr algn="just"/>
            <a:r>
              <a:rPr lang="es-CO" dirty="0">
                <a:latin typeface="Arial Narrow" panose="020B0606020202030204" pitchFamily="34" charset="0"/>
              </a:rPr>
              <a:t>El tipo de queja que mas se recepcionó tipo web fue reclamos servicios con un total de 94 quejas</a:t>
            </a: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p:txBody>
      </p:sp>
      <p:sp>
        <p:nvSpPr>
          <p:cNvPr id="9" name="8 CuadroTexto"/>
          <p:cNvSpPr txBox="1"/>
          <p:nvPr/>
        </p:nvSpPr>
        <p:spPr>
          <a:xfrm>
            <a:off x="736272" y="376187"/>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pic>
        <p:nvPicPr>
          <p:cNvPr id="10" name="Imagen 9">
            <a:extLst>
              <a:ext uri="{FF2B5EF4-FFF2-40B4-BE49-F238E27FC236}">
                <a16:creationId xmlns:a16="http://schemas.microsoft.com/office/drawing/2014/main" id="{0578B647-F0C1-4882-B1F3-883C3CC8F1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58486" y="6101588"/>
            <a:ext cx="3279321" cy="469343"/>
          </a:xfrm>
          <a:prstGeom prst="rect">
            <a:avLst/>
          </a:prstGeom>
        </p:spPr>
      </p:pic>
      <p:graphicFrame>
        <p:nvGraphicFramePr>
          <p:cNvPr id="6" name="Tabla 5">
            <a:extLst>
              <a:ext uri="{FF2B5EF4-FFF2-40B4-BE49-F238E27FC236}">
                <a16:creationId xmlns:a16="http://schemas.microsoft.com/office/drawing/2014/main" id="{7B19B313-2C32-4FB2-B1CD-1D96767AE9B6}"/>
              </a:ext>
            </a:extLst>
          </p:cNvPr>
          <p:cNvGraphicFramePr>
            <a:graphicFrameLocks noGrp="1"/>
          </p:cNvGraphicFramePr>
          <p:nvPr>
            <p:extLst>
              <p:ext uri="{D42A27DB-BD31-4B8C-83A1-F6EECF244321}">
                <p14:modId xmlns:p14="http://schemas.microsoft.com/office/powerpoint/2010/main" val="1394846640"/>
              </p:ext>
            </p:extLst>
          </p:nvPr>
        </p:nvGraphicFramePr>
        <p:xfrm>
          <a:off x="780187" y="4382521"/>
          <a:ext cx="4508500" cy="1200150"/>
        </p:xfrm>
        <a:graphic>
          <a:graphicData uri="http://schemas.openxmlformats.org/drawingml/2006/table">
            <a:tbl>
              <a:tblPr/>
              <a:tblGrid>
                <a:gridCol w="1790700">
                  <a:extLst>
                    <a:ext uri="{9D8B030D-6E8A-4147-A177-3AD203B41FA5}">
                      <a16:colId xmlns:a16="http://schemas.microsoft.com/office/drawing/2014/main" val="4117526902"/>
                    </a:ext>
                  </a:extLst>
                </a:gridCol>
                <a:gridCol w="673100">
                  <a:extLst>
                    <a:ext uri="{9D8B030D-6E8A-4147-A177-3AD203B41FA5}">
                      <a16:colId xmlns:a16="http://schemas.microsoft.com/office/drawing/2014/main" val="2441375648"/>
                    </a:ext>
                  </a:extLst>
                </a:gridCol>
                <a:gridCol w="736600">
                  <a:extLst>
                    <a:ext uri="{9D8B030D-6E8A-4147-A177-3AD203B41FA5}">
                      <a16:colId xmlns:a16="http://schemas.microsoft.com/office/drawing/2014/main" val="734963551"/>
                    </a:ext>
                  </a:extLst>
                </a:gridCol>
                <a:gridCol w="1308100">
                  <a:extLst>
                    <a:ext uri="{9D8B030D-6E8A-4147-A177-3AD203B41FA5}">
                      <a16:colId xmlns:a16="http://schemas.microsoft.com/office/drawing/2014/main" val="947364549"/>
                    </a:ext>
                  </a:extLst>
                </a:gridCol>
              </a:tblGrid>
              <a:tr h="200025">
                <a:tc>
                  <a:txBody>
                    <a:bodyPr/>
                    <a:lstStyle/>
                    <a:p>
                      <a:pPr algn="ctr" rtl="0" fontAlgn="ctr"/>
                      <a:r>
                        <a:rPr lang="es-CO" sz="1200" b="1" i="0" u="none" strike="noStrike">
                          <a:solidFill>
                            <a:srgbClr val="FFFFFF"/>
                          </a:solidFill>
                          <a:effectLst/>
                          <a:latin typeface="Calibri" panose="020F0502020204030204" pitchFamily="34" charset="0"/>
                        </a:rPr>
                        <a:t>TIPO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Física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Web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498916446"/>
                  </a:ext>
                </a:extLst>
              </a:tr>
              <a:tr h="400050">
                <a:tc>
                  <a:txBody>
                    <a:bodyPr/>
                    <a:lstStyle/>
                    <a:p>
                      <a:pPr algn="l" rtl="0" fontAlgn="b"/>
                      <a:r>
                        <a:rPr lang="es-CO" sz="1200" b="0" i="0" u="none" strike="noStrike">
                          <a:solidFill>
                            <a:srgbClr val="000000"/>
                          </a:solidFill>
                          <a:effectLst/>
                          <a:latin typeface="Calibri" panose="020F0502020204030204" pitchFamily="34" charset="0"/>
                        </a:rPr>
                        <a:t>QUEJAS FUNCIONARIOS MEN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760672"/>
                  </a:ext>
                </a:extLst>
              </a:tr>
              <a:tr h="200025">
                <a:tc>
                  <a:txBody>
                    <a:bodyPr/>
                    <a:lstStyle/>
                    <a:p>
                      <a:pPr algn="l" rtl="0" fontAlgn="b"/>
                      <a:r>
                        <a:rPr lang="es-CO" sz="1200" b="0" i="0" u="none" strike="noStrike">
                          <a:solidFill>
                            <a:srgbClr val="000000"/>
                          </a:solidFill>
                          <a:effectLst/>
                          <a:latin typeface="Calibri" panose="020F0502020204030204" pitchFamily="34" charset="0"/>
                        </a:rPr>
                        <a:t>QUEJAS PROCESOS MEN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4036096"/>
                  </a:ext>
                </a:extLst>
              </a:tr>
              <a:tr h="200025">
                <a:tc>
                  <a:txBody>
                    <a:bodyPr/>
                    <a:lstStyle/>
                    <a:p>
                      <a:pPr algn="l" rtl="0" fontAlgn="b"/>
                      <a:r>
                        <a:rPr lang="es-CO" sz="1200" b="0" i="0" u="none" strike="noStrike">
                          <a:solidFill>
                            <a:srgbClr val="000000"/>
                          </a:solidFill>
                          <a:effectLst/>
                          <a:latin typeface="Calibri" panose="020F0502020204030204" pitchFamily="34" charset="0"/>
                        </a:rPr>
                        <a:t>RECLAMOS SERVICIOS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8616019"/>
                  </a:ext>
                </a:extLst>
              </a:tr>
              <a:tr h="200025">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dirty="0">
                          <a:solidFill>
                            <a:srgbClr val="FFFFFF"/>
                          </a:solidFill>
                          <a:effectLst/>
                          <a:latin typeface="Calibri" panose="020F0502020204030204" pitchFamily="34" charset="0"/>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809622191"/>
                  </a:ext>
                </a:extLst>
              </a:tr>
            </a:tbl>
          </a:graphicData>
        </a:graphic>
      </p:graphicFrame>
      <p:graphicFrame>
        <p:nvGraphicFramePr>
          <p:cNvPr id="12" name="Gráfico 11">
            <a:extLst>
              <a:ext uri="{FF2B5EF4-FFF2-40B4-BE49-F238E27FC236}">
                <a16:creationId xmlns:a16="http://schemas.microsoft.com/office/drawing/2014/main" id="{B4B8A254-D44A-45A0-9BEA-11343216143F}"/>
              </a:ext>
            </a:extLst>
          </p:cNvPr>
          <p:cNvGraphicFramePr>
            <a:graphicFrameLocks/>
          </p:cNvGraphicFramePr>
          <p:nvPr>
            <p:extLst>
              <p:ext uri="{D42A27DB-BD31-4B8C-83A1-F6EECF244321}">
                <p14:modId xmlns:p14="http://schemas.microsoft.com/office/powerpoint/2010/main" val="3157729506"/>
              </p:ext>
            </p:extLst>
          </p:nvPr>
        </p:nvGraphicFramePr>
        <p:xfrm>
          <a:off x="620270" y="1360853"/>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41069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881413"/>
            <a:ext cx="8280920" cy="6247864"/>
          </a:xfrm>
          <a:prstGeom prst="rect">
            <a:avLst/>
          </a:prstGeom>
        </p:spPr>
        <p:txBody>
          <a:bodyPr wrap="square">
            <a:spAutoFit/>
          </a:bodyPr>
          <a:lstStyle/>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solidFill>
                  <a:srgbClr val="0070C0"/>
                </a:solidFill>
                <a:latin typeface="Arial Narrow" panose="020B0606020202030204" pitchFamily="34" charset="0"/>
                <a:cs typeface="Arial" pitchFamily="34" charset="0"/>
              </a:rPr>
              <a:t>ACCIONES  REALIZADAS PARA LA ATENCION OPORTUNA DE LAS QUEJAS</a:t>
            </a:r>
          </a:p>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De las 216 quejas radicadas en el segundo trimestre, 44 no fueron atendidas oportunamente, lo cual llevó a obtener un  porcentaje de cumplimiento del indicador del 80%</a:t>
            </a:r>
          </a:p>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Para este trimestre se presento una reducción considerable en el numero de quejas radicadas, esto como consecuencia de la gestión realizada ante las áreas, con la socialización del procedimiento de PQRS, y la capacitación que sobre la normatividad vigente se ha efectuado en todo el ministerio. </a:t>
            </a:r>
          </a:p>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Se trabajo conjuntamente con las áreas para hacer un seguimiento a las peticiones y quejas, logrando aumentar el porcentaje de oportunidad. </a:t>
            </a:r>
          </a:p>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Desde las áreas técnicas se han atendido con mayor cuidado las respuesta dadas y se han realizado planes de contingencia para adelantar los trámites y </a:t>
            </a:r>
            <a:r>
              <a:rPr lang="es-ES" sz="2000" dirty="0" err="1">
                <a:latin typeface="Arial Narrow" panose="020B0606020202030204" pitchFamily="34" charset="0"/>
                <a:cs typeface="Arial" pitchFamily="34" charset="0"/>
              </a:rPr>
              <a:t>asi</a:t>
            </a:r>
            <a:r>
              <a:rPr lang="es-ES" sz="2000" dirty="0">
                <a:latin typeface="Arial Narrow" panose="020B0606020202030204" pitchFamily="34" charset="0"/>
                <a:cs typeface="Arial" pitchFamily="34" charset="0"/>
              </a:rPr>
              <a:t> reducir el numero de quejas. </a:t>
            </a:r>
          </a:p>
          <a:p>
            <a:pPr marL="457200" indent="-457200" algn="just">
              <a:buSzPct val="125000"/>
              <a:buFont typeface="+mj-lt"/>
              <a:buAutoNum type="arabicPeriod"/>
              <a:defRPr/>
            </a:pPr>
            <a:endParaRPr lang="es-ES" sz="2000" dirty="0">
              <a:latin typeface="Arial Narrow" panose="020B0606020202030204" pitchFamily="34" charset="0"/>
              <a:cs typeface="Arial" pitchFamily="34" charset="0"/>
            </a:endParaRPr>
          </a:p>
          <a:p>
            <a:pPr algn="just">
              <a:buSzPct val="125000"/>
              <a:defRPr/>
            </a:pPr>
            <a:endParaRPr lang="es-ES" sz="2000" dirty="0">
              <a:latin typeface="Arial Narrow" panose="020B0606020202030204" pitchFamily="34" charset="0"/>
              <a:cs typeface="Arial" pitchFamily="34" charset="0"/>
            </a:endParaRPr>
          </a:p>
        </p:txBody>
      </p:sp>
      <p:sp>
        <p:nvSpPr>
          <p:cNvPr id="7" name="6 Rectángulo"/>
          <p:cNvSpPr/>
          <p:nvPr/>
        </p:nvSpPr>
        <p:spPr>
          <a:xfrm>
            <a:off x="4538069" y="313757"/>
            <a:ext cx="4572000" cy="646331"/>
          </a:xfrm>
          <a:prstGeom prst="rect">
            <a:avLst/>
          </a:prstGeom>
        </p:spPr>
        <p:txBody>
          <a:bodyPr>
            <a:spAutoFit/>
          </a:bodyPr>
          <a:lstStyle/>
          <a:p>
            <a:r>
              <a:rPr lang="es-CO" b="1" dirty="0">
                <a:solidFill>
                  <a:srgbClr val="0070C0"/>
                </a:solidFill>
              </a:rPr>
              <a:t>Conclusiones de los resultados a la gestión de las Quejas, Reclamos</a:t>
            </a:r>
            <a:endParaRPr lang="es-CO" dirty="0">
              <a:solidFill>
                <a:srgbClr val="0070C0"/>
              </a:solidFill>
            </a:endParaRPr>
          </a:p>
        </p:txBody>
      </p:sp>
      <p:sp>
        <p:nvSpPr>
          <p:cNvPr id="9" name="8 CuadroTexto"/>
          <p:cNvSpPr txBox="1"/>
          <p:nvPr/>
        </p:nvSpPr>
        <p:spPr>
          <a:xfrm>
            <a:off x="611560" y="348795"/>
            <a:ext cx="3241080"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pic>
        <p:nvPicPr>
          <p:cNvPr id="10" name="Imagen 9">
            <a:extLst>
              <a:ext uri="{FF2B5EF4-FFF2-40B4-BE49-F238E27FC236}">
                <a16:creationId xmlns:a16="http://schemas.microsoft.com/office/drawing/2014/main" id="{F20CC03F-D055-4ACC-97EA-7B0C3EB8BE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9945" y="5949280"/>
            <a:ext cx="3279321" cy="469343"/>
          </a:xfrm>
          <a:prstGeom prst="rect">
            <a:avLst/>
          </a:prstGeom>
        </p:spPr>
      </p:pic>
    </p:spTree>
    <p:extLst>
      <p:ext uri="{BB962C8B-B14F-4D97-AF65-F5344CB8AC3E}">
        <p14:creationId xmlns:p14="http://schemas.microsoft.com/office/powerpoint/2010/main" val="349226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549747" y="216266"/>
            <a:ext cx="3097064"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Sector Educativo</a:t>
            </a:r>
          </a:p>
        </p:txBody>
      </p:sp>
      <p:sp>
        <p:nvSpPr>
          <p:cNvPr id="3" name="2 CuadroTexto"/>
          <p:cNvSpPr txBox="1"/>
          <p:nvPr/>
        </p:nvSpPr>
        <p:spPr>
          <a:xfrm>
            <a:off x="526415" y="3177433"/>
            <a:ext cx="8208912" cy="523220"/>
          </a:xfrm>
          <a:prstGeom prst="rect">
            <a:avLst/>
          </a:prstGeom>
          <a:noFill/>
        </p:spPr>
        <p:txBody>
          <a:bodyPr wrap="square" rtlCol="0">
            <a:spAutoFit/>
          </a:bodyPr>
          <a:lstStyle/>
          <a:p>
            <a:r>
              <a:rPr lang="es-CO" sz="1400" dirty="0">
                <a:latin typeface="Verdana" panose="020B0604030504040204" pitchFamily="34" charset="0"/>
                <a:ea typeface="Verdana" panose="020B0604030504040204" pitchFamily="34" charset="0"/>
                <a:cs typeface="Verdana" panose="020B0604030504040204" pitchFamily="34" charset="0"/>
              </a:rPr>
              <a:t>Para el 2 trimestre de 2018 se recibieron 1121 quejas disminuyendo un 48,7% en comparación con el mismo periodo de tiempo del año 2017</a:t>
            </a:r>
          </a:p>
        </p:txBody>
      </p:sp>
      <p:sp>
        <p:nvSpPr>
          <p:cNvPr id="4" name="3 Rectángulo"/>
          <p:cNvSpPr/>
          <p:nvPr/>
        </p:nvSpPr>
        <p:spPr>
          <a:xfrm>
            <a:off x="4163327" y="261584"/>
            <a:ext cx="4572000" cy="646331"/>
          </a:xfrm>
          <a:prstGeom prst="rect">
            <a:avLst/>
          </a:prstGeom>
        </p:spPr>
        <p:txBody>
          <a:bodyPr>
            <a:spAutoFit/>
          </a:bodyPr>
          <a:lstStyle/>
          <a:p>
            <a:r>
              <a:rPr lang="es-CO" b="1" dirty="0">
                <a:solidFill>
                  <a:srgbClr val="0070C0"/>
                </a:solidFill>
              </a:rPr>
              <a:t>Análisis de resultados a la gestión de las Quejas, Reclamos</a:t>
            </a:r>
            <a:endParaRPr lang="es-CO" dirty="0">
              <a:solidFill>
                <a:srgbClr val="0070C0"/>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255797248"/>
              </p:ext>
            </p:extLst>
          </p:nvPr>
        </p:nvGraphicFramePr>
        <p:xfrm>
          <a:off x="947488" y="1037013"/>
          <a:ext cx="6643003" cy="1769745"/>
        </p:xfrm>
        <a:graphic>
          <a:graphicData uri="http://schemas.openxmlformats.org/drawingml/2006/table">
            <a:tbl>
              <a:tblPr/>
              <a:tblGrid>
                <a:gridCol w="3919330">
                  <a:extLst>
                    <a:ext uri="{9D8B030D-6E8A-4147-A177-3AD203B41FA5}">
                      <a16:colId xmlns:a16="http://schemas.microsoft.com/office/drawing/2014/main" val="20000"/>
                    </a:ext>
                  </a:extLst>
                </a:gridCol>
                <a:gridCol w="1310768">
                  <a:extLst>
                    <a:ext uri="{9D8B030D-6E8A-4147-A177-3AD203B41FA5}">
                      <a16:colId xmlns:a16="http://schemas.microsoft.com/office/drawing/2014/main" val="20005"/>
                    </a:ext>
                  </a:extLst>
                </a:gridCol>
                <a:gridCol w="1412905">
                  <a:extLst>
                    <a:ext uri="{9D8B030D-6E8A-4147-A177-3AD203B41FA5}">
                      <a16:colId xmlns:a16="http://schemas.microsoft.com/office/drawing/2014/main" val="1111537195"/>
                    </a:ext>
                  </a:extLst>
                </a:gridCol>
              </a:tblGrid>
              <a:tr h="130681">
                <a:tc rowSpan="2">
                  <a:txBody>
                    <a:bodyPr/>
                    <a:lstStyle/>
                    <a:p>
                      <a:pPr algn="ctr" fontAlgn="b"/>
                      <a:r>
                        <a:rPr lang="es-CO" sz="1400" b="1" i="0" u="none" strike="noStrike" dirty="0">
                          <a:solidFill>
                            <a:srgbClr val="FFFFFF"/>
                          </a:solidFill>
                          <a:effectLst/>
                          <a:latin typeface="Arial Narrow" panose="020B0606020202030204" pitchFamily="34" charset="0"/>
                        </a:rPr>
                        <a:t>Ejes temáticos Quejas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fontAlgn="b"/>
                      <a:r>
                        <a:rPr lang="es-CO" sz="1400" b="1" i="0" u="none" strike="noStrike" dirty="0">
                          <a:solidFill>
                            <a:srgbClr val="FFFFFF"/>
                          </a:solidFill>
                          <a:effectLst/>
                          <a:latin typeface="Arial Narrow" panose="020B0606020202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fontAlgn="b"/>
                      <a:r>
                        <a:rPr lang="es-CO" sz="1400" b="1" i="0" u="none" strike="noStrike" dirty="0">
                          <a:solidFill>
                            <a:srgbClr val="FFFFFF"/>
                          </a:solidFill>
                          <a:effectLst/>
                          <a:latin typeface="Arial Narrow" panose="020B0606020202030204" pitchFamily="34" charset="0"/>
                        </a:rPr>
                        <a:t>2018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09550">
                <a:tc vMerge="1">
                  <a:txBody>
                    <a:bodyPr/>
                    <a:lstStyle/>
                    <a:p>
                      <a:endParaRPr lang="es-CO"/>
                    </a:p>
                  </a:txBody>
                  <a:tcPr/>
                </a:tc>
                <a:tc>
                  <a:txBody>
                    <a:bodyPr/>
                    <a:lstStyle/>
                    <a:p>
                      <a:pPr marL="0" algn="ctr" defTabSz="914400" rtl="0" eaLnBrk="1" fontAlgn="b" latinLnBrk="0" hangingPunct="1"/>
                      <a:r>
                        <a:rPr lang="es-CO" sz="1100" b="1" i="0" u="none" strike="noStrike" kern="1200" dirty="0">
                          <a:solidFill>
                            <a:srgbClr val="FFFFFF"/>
                          </a:solidFill>
                          <a:effectLst/>
                          <a:latin typeface="Arial Narrow" panose="020B0606020202030204" pitchFamily="34" charset="0"/>
                          <a:ea typeface="+mn-ea"/>
                          <a:cs typeface="+mn-cs"/>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O" sz="1100" b="1" i="0" u="none" strike="noStrike" kern="1200" dirty="0">
                          <a:solidFill>
                            <a:srgbClr val="FFFFFF"/>
                          </a:solidFill>
                          <a:effectLst/>
                          <a:latin typeface="Arial Narrow" panose="020B0606020202030204" pitchFamily="34" charset="0"/>
                          <a:ea typeface="+mn-ea"/>
                          <a:cs typeface="+mn-cs"/>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209550">
                <a:tc>
                  <a:txBody>
                    <a:bodyPr/>
                    <a:lstStyle/>
                    <a:p>
                      <a:pPr algn="l" fontAlgn="b"/>
                      <a:r>
                        <a:rPr lang="es-CO" sz="1400" b="0" i="0" u="none" strike="noStrike" dirty="0">
                          <a:solidFill>
                            <a:srgbClr val="000000"/>
                          </a:solidFill>
                          <a:effectLst/>
                          <a:latin typeface="Arial Narrow" panose="020B0606020202030204" pitchFamily="34" charset="0"/>
                        </a:rPr>
                        <a:t>Instituciones de Educación Superior</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256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b" latinLnBrk="0" hangingPunct="1"/>
                      <a:r>
                        <a:rPr lang="es-CO" sz="1400" b="0" i="0" u="none" strike="noStrike" kern="1200" dirty="0">
                          <a:solidFill>
                            <a:schemeClr val="tx1"/>
                          </a:solidFill>
                          <a:effectLst/>
                          <a:latin typeface="Arial Narrow" panose="020B0606020202030204" pitchFamily="34" charset="0"/>
                          <a:ea typeface="+mn-ea"/>
                          <a:cs typeface="+mn-cs"/>
                        </a:rPr>
                        <a:t>426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209550">
                <a:tc>
                  <a:txBody>
                    <a:bodyPr/>
                    <a:lstStyle/>
                    <a:p>
                      <a:pPr algn="l" fontAlgn="b"/>
                      <a:r>
                        <a:rPr lang="es-CO" sz="1400" b="0" i="0" u="none" strike="noStrike">
                          <a:solidFill>
                            <a:srgbClr val="000000"/>
                          </a:solidFill>
                          <a:effectLst/>
                          <a:latin typeface="Arial Narrow" panose="020B0606020202030204" pitchFamily="34" charset="0"/>
                        </a:rPr>
                        <a:t>Ministerio de Educación Nacional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1579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chemeClr val="tx1"/>
                          </a:solidFill>
                          <a:effectLst/>
                          <a:latin typeface="Arial Narrow" panose="020B0606020202030204" pitchFamily="34" charset="0"/>
                        </a:rPr>
                        <a:t>216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209550">
                <a:tc>
                  <a:txBody>
                    <a:bodyPr/>
                    <a:lstStyle/>
                    <a:p>
                      <a:pPr algn="l" fontAlgn="b"/>
                      <a:r>
                        <a:rPr lang="es-CO" sz="1400" b="0" i="0" u="none" strike="noStrike">
                          <a:solidFill>
                            <a:srgbClr val="000000"/>
                          </a:solidFill>
                          <a:effectLst/>
                          <a:latin typeface="Arial Narrow" panose="020B0606020202030204" pitchFamily="34" charset="0"/>
                        </a:rPr>
                        <a:t>Secretarias de Educación</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197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chemeClr val="tx1"/>
                          </a:solidFill>
                          <a:effectLst/>
                          <a:latin typeface="Arial Narrow" panose="020B0606020202030204" pitchFamily="34" charset="0"/>
                        </a:rPr>
                        <a:t>88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209550">
                <a:tc>
                  <a:txBody>
                    <a:bodyPr/>
                    <a:lstStyle/>
                    <a:p>
                      <a:pPr algn="l" fontAlgn="b"/>
                      <a:r>
                        <a:rPr lang="es-CO" sz="1400" b="0" i="0" u="none" strike="noStrike" dirty="0">
                          <a:solidFill>
                            <a:srgbClr val="000000"/>
                          </a:solidFill>
                          <a:effectLst/>
                          <a:latin typeface="Arial Narrow" panose="020B0606020202030204" pitchFamily="34" charset="0"/>
                        </a:rPr>
                        <a:t>Establecimientos Educativos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144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chemeClr val="tx1"/>
                          </a:solidFill>
                          <a:effectLst/>
                          <a:latin typeface="Arial Narrow" panose="020B0606020202030204" pitchFamily="34" charset="0"/>
                        </a:rPr>
                        <a:t>272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209550">
                <a:tc>
                  <a:txBody>
                    <a:bodyPr/>
                    <a:lstStyle/>
                    <a:p>
                      <a:pPr algn="l" fontAlgn="b"/>
                      <a:r>
                        <a:rPr lang="es-CO" sz="1400" b="0" i="0" u="none" strike="noStrike">
                          <a:solidFill>
                            <a:srgbClr val="000000"/>
                          </a:solidFill>
                          <a:effectLst/>
                          <a:latin typeface="Arial Narrow" panose="020B0606020202030204" pitchFamily="34" charset="0"/>
                        </a:rPr>
                        <a:t>Otras Entidades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127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chemeClr val="tx1"/>
                          </a:solidFill>
                          <a:effectLst/>
                          <a:latin typeface="Arial Narrow" panose="020B0606020202030204" pitchFamily="34" charset="0"/>
                        </a:rPr>
                        <a:t>119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209550">
                <a:tc>
                  <a:txBody>
                    <a:bodyPr/>
                    <a:lstStyle/>
                    <a:p>
                      <a:pPr algn="ctr" fontAlgn="b"/>
                      <a:r>
                        <a:rPr lang="es-CO" sz="1400" b="1" i="0" u="none" strike="noStrike" dirty="0">
                          <a:solidFill>
                            <a:srgbClr val="FFFFFF"/>
                          </a:solidFill>
                          <a:effectLst/>
                          <a:latin typeface="Arial Narrow" panose="020B0606020202030204" pitchFamily="34" charset="0"/>
                        </a:rPr>
                        <a:t>TOTAL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fontAlgn="b"/>
                      <a:r>
                        <a:rPr lang="es-CO" sz="1400" b="1" i="0" u="none" strike="noStrike" dirty="0">
                          <a:solidFill>
                            <a:srgbClr val="FFFFFF"/>
                          </a:solidFill>
                          <a:effectLst/>
                          <a:latin typeface="Arial Narrow" panose="020B0606020202030204" pitchFamily="34" charset="0"/>
                        </a:rPr>
                        <a:t>2304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fontAlgn="b"/>
                      <a:r>
                        <a:rPr lang="es-CO" sz="1400" b="1" i="0" u="none" strike="noStrike" dirty="0">
                          <a:solidFill>
                            <a:srgbClr val="FFFFFF"/>
                          </a:solidFill>
                          <a:effectLst/>
                          <a:latin typeface="Arial Narrow" panose="020B0606020202030204" pitchFamily="34" charset="0"/>
                        </a:rPr>
                        <a:t>1121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0007"/>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38438914"/>
              </p:ext>
            </p:extLst>
          </p:nvPr>
        </p:nvGraphicFramePr>
        <p:xfrm>
          <a:off x="803471" y="4019243"/>
          <a:ext cx="6787020" cy="1737360"/>
        </p:xfrm>
        <a:graphic>
          <a:graphicData uri="http://schemas.openxmlformats.org/drawingml/2006/table">
            <a:tbl>
              <a:tblPr/>
              <a:tblGrid>
                <a:gridCol w="4301561">
                  <a:extLst>
                    <a:ext uri="{9D8B030D-6E8A-4147-A177-3AD203B41FA5}">
                      <a16:colId xmlns:a16="http://schemas.microsoft.com/office/drawing/2014/main" val="20000"/>
                    </a:ext>
                  </a:extLst>
                </a:gridCol>
                <a:gridCol w="1315830">
                  <a:extLst>
                    <a:ext uri="{9D8B030D-6E8A-4147-A177-3AD203B41FA5}">
                      <a16:colId xmlns:a16="http://schemas.microsoft.com/office/drawing/2014/main" val="20005"/>
                    </a:ext>
                  </a:extLst>
                </a:gridCol>
                <a:gridCol w="1169629">
                  <a:extLst>
                    <a:ext uri="{9D8B030D-6E8A-4147-A177-3AD203B41FA5}">
                      <a16:colId xmlns:a16="http://schemas.microsoft.com/office/drawing/2014/main" val="16293409"/>
                    </a:ext>
                  </a:extLst>
                </a:gridCol>
              </a:tblGrid>
              <a:tr h="209550">
                <a:tc rowSpan="2">
                  <a:txBody>
                    <a:bodyPr/>
                    <a:lstStyle/>
                    <a:p>
                      <a:pPr algn="ctr" fontAlgn="b"/>
                      <a:r>
                        <a:rPr lang="es-CO" sz="1400" b="1" i="0" u="none" strike="noStrike" dirty="0">
                          <a:solidFill>
                            <a:srgbClr val="FFFFFF"/>
                          </a:solidFill>
                          <a:effectLst/>
                          <a:latin typeface="Arial Narrow" panose="020B0606020202030204" pitchFamily="34" charset="0"/>
                        </a:rPr>
                        <a:t>Documentos MEN</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fontAlgn="b"/>
                      <a:r>
                        <a:rPr lang="es-CO" sz="1400" b="1" i="0" u="none" strike="noStrike" dirty="0">
                          <a:solidFill>
                            <a:srgbClr val="FFFFFF"/>
                          </a:solidFill>
                          <a:effectLst/>
                          <a:latin typeface="Arial Narrow" panose="020B0606020202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fontAlgn="b"/>
                      <a:r>
                        <a:rPr lang="es-CO" sz="1400" b="1" i="0" u="none" strike="noStrike" dirty="0">
                          <a:solidFill>
                            <a:srgbClr val="FFFFFF"/>
                          </a:solidFill>
                          <a:effectLst/>
                          <a:latin typeface="Arial Narrow" panose="020B0606020202030204" pitchFamily="34" charset="0"/>
                        </a:rPr>
                        <a:t>2018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0">
                <a:tc vMerge="1">
                  <a:txBody>
                    <a:bodyPr/>
                    <a:lstStyle/>
                    <a:p>
                      <a:endParaRPr lang="es-CO"/>
                    </a:p>
                  </a:txBody>
                  <a:tcPr/>
                </a:tc>
                <a:tc>
                  <a:txBody>
                    <a:bodyPr/>
                    <a:lstStyle/>
                    <a:p>
                      <a:pPr algn="ctr" fontAlgn="b"/>
                      <a:r>
                        <a:rPr lang="es-CO" sz="1100" b="1" i="0" u="none" strike="noStrike" dirty="0">
                          <a:solidFill>
                            <a:srgbClr val="FFFFFF"/>
                          </a:solidFill>
                          <a:effectLst/>
                          <a:latin typeface="Arial Narrow" panose="020B0606020202030204" pitchFamily="34" charset="0"/>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O" sz="1100" b="1" i="0" u="none" strike="noStrike" dirty="0">
                          <a:solidFill>
                            <a:srgbClr val="FFFFFF"/>
                          </a:solidFill>
                          <a:effectLst/>
                          <a:latin typeface="Arial Narrow" panose="020B0606020202030204" pitchFamily="34" charset="0"/>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209550">
                <a:tc>
                  <a:txBody>
                    <a:bodyPr/>
                    <a:lstStyle/>
                    <a:p>
                      <a:pPr algn="l" fontAlgn="b"/>
                      <a:r>
                        <a:rPr lang="es-CO" sz="1400" b="0" i="0" u="none" strike="noStrike" dirty="0">
                          <a:solidFill>
                            <a:srgbClr val="000000"/>
                          </a:solidFill>
                          <a:effectLst/>
                          <a:latin typeface="Arial Narrow" panose="020B0606020202030204" pitchFamily="34" charset="0"/>
                        </a:rPr>
                        <a:t>Total documentos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64.301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b" latinLnBrk="0" hangingPunct="1"/>
                      <a:r>
                        <a:rPr lang="es-CO" sz="1400" b="0" i="0" u="none" strike="noStrike" kern="1200" dirty="0">
                          <a:solidFill>
                            <a:srgbClr val="000000"/>
                          </a:solidFill>
                          <a:effectLst/>
                          <a:latin typeface="Arial Narrow" panose="020B0606020202030204" pitchFamily="34" charset="0"/>
                          <a:ea typeface="+mn-ea"/>
                          <a:cs typeface="+mn-cs"/>
                        </a:rPr>
                        <a:t>76,257 </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209550">
                <a:tc>
                  <a:txBody>
                    <a:bodyPr/>
                    <a:lstStyle/>
                    <a:p>
                      <a:pPr algn="l" fontAlgn="b"/>
                      <a:r>
                        <a:rPr lang="es-CO" sz="1400" b="0" i="0" u="none" strike="noStrike">
                          <a:solidFill>
                            <a:srgbClr val="000000"/>
                          </a:solidFill>
                          <a:effectLst/>
                          <a:latin typeface="Arial Narrow" panose="020B0606020202030204" pitchFamily="34" charset="0"/>
                        </a:rPr>
                        <a:t>% oportunidad respuesta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87%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93,6%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209550">
                <a:tc>
                  <a:txBody>
                    <a:bodyPr/>
                    <a:lstStyle/>
                    <a:p>
                      <a:pPr algn="l" fontAlgn="b"/>
                      <a:r>
                        <a:rPr lang="es-CO" sz="1400" b="0" i="0" u="none" strike="noStrike" dirty="0">
                          <a:solidFill>
                            <a:srgbClr val="000000"/>
                          </a:solidFill>
                          <a:effectLst/>
                          <a:latin typeface="Arial Narrow" panose="020B0606020202030204" pitchFamily="34" charset="0"/>
                        </a:rPr>
                        <a:t>Total quejas del sector educativo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1.889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1121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209550">
                <a:tc>
                  <a:txBody>
                    <a:bodyPr/>
                    <a:lstStyle/>
                    <a:p>
                      <a:pPr algn="l" fontAlgn="b"/>
                      <a:r>
                        <a:rPr lang="es-CO" sz="1400" b="0" i="0" u="none" strike="noStrike">
                          <a:solidFill>
                            <a:srgbClr val="000000"/>
                          </a:solidFill>
                          <a:effectLst/>
                          <a:latin typeface="Arial Narrow" panose="020B0606020202030204" pitchFamily="34" charset="0"/>
                        </a:rPr>
                        <a:t>% oportunidad en la respuesta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74,00%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96%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209550">
                <a:tc>
                  <a:txBody>
                    <a:bodyPr/>
                    <a:lstStyle/>
                    <a:p>
                      <a:pPr algn="l" fontAlgn="b"/>
                      <a:r>
                        <a:rPr lang="es-CO" sz="1400" b="0" i="0" u="none" strike="noStrike" dirty="0">
                          <a:solidFill>
                            <a:srgbClr val="000000"/>
                          </a:solidFill>
                          <a:effectLst/>
                          <a:latin typeface="Arial Narrow" panose="020B0606020202030204" pitchFamily="34" charset="0"/>
                        </a:rPr>
                        <a:t>Total quejas MEN</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1.226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Arial Narrow" panose="020B0606020202030204" pitchFamily="34" charset="0"/>
                        </a:rPr>
                        <a:t>216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209550">
                <a:tc>
                  <a:txBody>
                    <a:bodyPr/>
                    <a:lstStyle/>
                    <a:p>
                      <a:pPr algn="l" fontAlgn="b"/>
                      <a:r>
                        <a:rPr lang="es-CO" sz="1400" b="0" i="0" u="none" strike="noStrike">
                          <a:solidFill>
                            <a:srgbClr val="000000"/>
                          </a:solidFill>
                          <a:effectLst/>
                          <a:latin typeface="Arial Narrow" panose="020B0606020202030204" pitchFamily="34" charset="0"/>
                        </a:rPr>
                        <a:t>% de oportunidad en la respuesta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65%</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Arial Narrow" panose="020B0606020202030204" pitchFamily="34" charset="0"/>
                        </a:rPr>
                        <a:t>80%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10" name="Imagen 9">
            <a:extLst>
              <a:ext uri="{FF2B5EF4-FFF2-40B4-BE49-F238E27FC236}">
                <a16:creationId xmlns:a16="http://schemas.microsoft.com/office/drawing/2014/main" id="{751B0234-3492-44EB-9975-072FC247D3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0" y="6246501"/>
            <a:ext cx="3279321" cy="469343"/>
          </a:xfrm>
          <a:prstGeom prst="rect">
            <a:avLst/>
          </a:prstGeom>
        </p:spPr>
      </p:pic>
    </p:spTree>
    <p:extLst>
      <p:ext uri="{BB962C8B-B14F-4D97-AF65-F5344CB8AC3E}">
        <p14:creationId xmlns:p14="http://schemas.microsoft.com/office/powerpoint/2010/main" val="343909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3131073"/>
            <a:ext cx="1510347" cy="707886"/>
          </a:xfrm>
          <a:prstGeom prst="rect">
            <a:avLst/>
          </a:prstGeom>
          <a:noFill/>
        </p:spPr>
        <p:txBody>
          <a:bodyPr wrap="square" rtlCol="0">
            <a:spAutoFit/>
          </a:bodyPr>
          <a:lstStyle/>
          <a:p>
            <a:r>
              <a:rPr lang="es-CO" sz="2000" dirty="0">
                <a:solidFill>
                  <a:schemeClr val="bg1"/>
                </a:solidFill>
                <a:latin typeface="Arial" pitchFamily="34" charset="0"/>
                <a:ea typeface="Verdana" panose="020B0604030504040204" pitchFamily="34" charset="0"/>
                <a:cs typeface="Arial" pitchFamily="34" charset="0"/>
              </a:rPr>
              <a:t>Detalle</a:t>
            </a:r>
            <a:r>
              <a:rPr lang="es-CO" sz="2000" dirty="0">
                <a:solidFill>
                  <a:schemeClr val="bg1"/>
                </a:solidFill>
                <a:latin typeface="Verdana" panose="020B0604030504040204" pitchFamily="34" charset="0"/>
                <a:ea typeface="Verdana" panose="020B0604030504040204" pitchFamily="34" charset="0"/>
                <a:cs typeface="Verdana" panose="020B0604030504040204" pitchFamily="34" charset="0"/>
              </a:rPr>
              <a:t> por  entidad</a:t>
            </a:r>
          </a:p>
        </p:txBody>
      </p:sp>
      <p:sp>
        <p:nvSpPr>
          <p:cNvPr id="8" name="7 Rectángulo"/>
          <p:cNvSpPr/>
          <p:nvPr/>
        </p:nvSpPr>
        <p:spPr>
          <a:xfrm>
            <a:off x="366560" y="5747689"/>
            <a:ext cx="6523314" cy="369332"/>
          </a:xfrm>
          <a:prstGeom prst="rect">
            <a:avLst/>
          </a:prstGeom>
        </p:spPr>
        <p:txBody>
          <a:bodyPr wrap="square">
            <a:spAutoFit/>
          </a:bodyPr>
          <a:lstStyle/>
          <a:p>
            <a:pPr algn="just"/>
            <a:endParaRPr lang="es-CO" dirty="0">
              <a:solidFill>
                <a:schemeClr val="tx1">
                  <a:lumMod val="75000"/>
                  <a:lumOff val="25000"/>
                </a:schemeClr>
              </a:solidFill>
            </a:endParaRPr>
          </a:p>
        </p:txBody>
      </p:sp>
      <p:sp>
        <p:nvSpPr>
          <p:cNvPr id="13" name="Text Box 5"/>
          <p:cNvSpPr txBox="1">
            <a:spLocks noChangeArrowheads="1"/>
          </p:cNvSpPr>
          <p:nvPr/>
        </p:nvSpPr>
        <p:spPr bwMode="auto">
          <a:xfrm>
            <a:off x="422385" y="5307569"/>
            <a:ext cx="8274050" cy="88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85750" indent="-285750">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just">
              <a:lnSpc>
                <a:spcPct val="80000"/>
              </a:lnSpc>
              <a:spcBef>
                <a:spcPct val="50000"/>
              </a:spcBef>
              <a:buFontTx/>
              <a:buBlip>
                <a:blip r:embed="rId3"/>
              </a:buBlip>
            </a:pPr>
            <a:r>
              <a:rPr lang="es-CO" altLang="es-CO" sz="1600" b="0" dirty="0">
                <a:cs typeface="Arial" pitchFamily="34" charset="0"/>
              </a:rPr>
              <a:t>Por entidades, el mayor volumen de quejas recibidas en el segundo  trimestre del 2018, fue para Instituciones de Educación Superior con 426 quejas con una participación del 38% seguidas por Establecimiento Educativos con 272 quejas y con una participación del 24%. </a:t>
            </a:r>
            <a:endParaRPr lang="es-ES" altLang="es-CO" sz="1600" b="0" dirty="0">
              <a:cs typeface="Arial" pitchFamily="34" charset="0"/>
            </a:endParaRPr>
          </a:p>
        </p:txBody>
      </p:sp>
      <p:sp>
        <p:nvSpPr>
          <p:cNvPr id="2" name="1 Rectángulo"/>
          <p:cNvSpPr/>
          <p:nvPr/>
        </p:nvSpPr>
        <p:spPr>
          <a:xfrm>
            <a:off x="4319766" y="211880"/>
            <a:ext cx="4301532" cy="646331"/>
          </a:xfrm>
          <a:prstGeom prst="rect">
            <a:avLst/>
          </a:prstGeom>
        </p:spPr>
        <p:txBody>
          <a:bodyPr wrap="square">
            <a:spAutoFit/>
          </a:bodyPr>
          <a:lstStyle/>
          <a:p>
            <a:r>
              <a:rPr lang="es-CO" b="1" dirty="0">
                <a:solidFill>
                  <a:srgbClr val="0070C0"/>
                </a:solidFill>
              </a:rPr>
              <a:t>Análisis de resultados a la gestión de las Quejas, Reclamos</a:t>
            </a:r>
            <a:endParaRPr lang="es-CO" dirty="0">
              <a:solidFill>
                <a:srgbClr val="0070C0"/>
              </a:solidFill>
            </a:endParaRPr>
          </a:p>
        </p:txBody>
      </p:sp>
      <p:pic>
        <p:nvPicPr>
          <p:cNvPr id="10" name="Imagen 9">
            <a:extLst>
              <a:ext uri="{FF2B5EF4-FFF2-40B4-BE49-F238E27FC236}">
                <a16:creationId xmlns:a16="http://schemas.microsoft.com/office/drawing/2014/main" id="{2472576C-F0F6-45AD-80A4-FAD01CBA9D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0112" y="6301237"/>
            <a:ext cx="3279321" cy="469343"/>
          </a:xfrm>
          <a:prstGeom prst="rect">
            <a:avLst/>
          </a:prstGeom>
        </p:spPr>
      </p:pic>
      <p:graphicFrame>
        <p:nvGraphicFramePr>
          <p:cNvPr id="9" name="Gráfico 8">
            <a:extLst>
              <a:ext uri="{FF2B5EF4-FFF2-40B4-BE49-F238E27FC236}">
                <a16:creationId xmlns:a16="http://schemas.microsoft.com/office/drawing/2014/main" id="{0E202D29-0284-4E2B-894B-E64AF4B316B5}"/>
              </a:ext>
            </a:extLst>
          </p:cNvPr>
          <p:cNvGraphicFramePr>
            <a:graphicFrameLocks/>
          </p:cNvGraphicFramePr>
          <p:nvPr>
            <p:extLst>
              <p:ext uri="{D42A27DB-BD31-4B8C-83A1-F6EECF244321}">
                <p14:modId xmlns:p14="http://schemas.microsoft.com/office/powerpoint/2010/main" val="2773864137"/>
              </p:ext>
            </p:extLst>
          </p:nvPr>
        </p:nvGraphicFramePr>
        <p:xfrm>
          <a:off x="1043608" y="1196752"/>
          <a:ext cx="5814392" cy="404002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581120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716016" y="123377"/>
            <a:ext cx="4572000" cy="646331"/>
          </a:xfrm>
          <a:prstGeom prst="rect">
            <a:avLst/>
          </a:prstGeom>
        </p:spPr>
        <p:txBody>
          <a:bodyPr>
            <a:spAutoFit/>
          </a:bodyPr>
          <a:lstStyle/>
          <a:p>
            <a:r>
              <a:rPr lang="es-CO" b="1" dirty="0">
                <a:solidFill>
                  <a:srgbClr val="0070C0"/>
                </a:solidFill>
              </a:rPr>
              <a:t>Análisis de resultados a la gestión de las Quejas, Reclamos</a:t>
            </a:r>
            <a:endParaRPr lang="es-CO" dirty="0">
              <a:solidFill>
                <a:srgbClr val="0070C0"/>
              </a:solidFill>
            </a:endParaRPr>
          </a:p>
        </p:txBody>
      </p:sp>
      <p:sp>
        <p:nvSpPr>
          <p:cNvPr id="13" name="5 CuadroTexto">
            <a:extLst>
              <a:ext uri="{FF2B5EF4-FFF2-40B4-BE49-F238E27FC236}">
                <a16:creationId xmlns:a16="http://schemas.microsoft.com/office/drawing/2014/main" id="{2E52CF45-C8E4-45E9-92A3-7B33AFD1FC46}"/>
              </a:ext>
            </a:extLst>
          </p:cNvPr>
          <p:cNvSpPr txBox="1"/>
          <p:nvPr/>
        </p:nvSpPr>
        <p:spPr>
          <a:xfrm>
            <a:off x="549747" y="216266"/>
            <a:ext cx="3097064"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Establecimientos Educativos</a:t>
            </a:r>
          </a:p>
        </p:txBody>
      </p:sp>
      <p:pic>
        <p:nvPicPr>
          <p:cNvPr id="15" name="Imagen 14">
            <a:extLst>
              <a:ext uri="{FF2B5EF4-FFF2-40B4-BE49-F238E27FC236}">
                <a16:creationId xmlns:a16="http://schemas.microsoft.com/office/drawing/2014/main" id="{412B5F7A-1DE6-4F41-9502-45348A9FF9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08695" y="6238803"/>
            <a:ext cx="3279321" cy="469343"/>
          </a:xfrm>
          <a:prstGeom prst="rect">
            <a:avLst/>
          </a:prstGeom>
        </p:spPr>
      </p:pic>
      <p:sp>
        <p:nvSpPr>
          <p:cNvPr id="16" name="2 Rectángulo">
            <a:extLst>
              <a:ext uri="{FF2B5EF4-FFF2-40B4-BE49-F238E27FC236}">
                <a16:creationId xmlns:a16="http://schemas.microsoft.com/office/drawing/2014/main" id="{2FFA99FE-0D22-4815-93AF-A7D6674C09B6}"/>
              </a:ext>
            </a:extLst>
          </p:cNvPr>
          <p:cNvSpPr/>
          <p:nvPr/>
        </p:nvSpPr>
        <p:spPr>
          <a:xfrm>
            <a:off x="6395756" y="1136325"/>
            <a:ext cx="2575487" cy="3831818"/>
          </a:xfrm>
          <a:prstGeom prst="rect">
            <a:avLst/>
          </a:prstGeom>
        </p:spPr>
        <p:txBody>
          <a:bodyPr wrap="square">
            <a:spAutoFit/>
          </a:bodyPr>
          <a:lstStyle/>
          <a:p>
            <a:pPr marL="285750" indent="-285750" algn="just">
              <a:lnSpc>
                <a:spcPct val="80000"/>
              </a:lnSpc>
              <a:spcBef>
                <a:spcPct val="50000"/>
              </a:spcBef>
              <a:buBlip>
                <a:blip r:embed="rId4"/>
              </a:buBlip>
            </a:pPr>
            <a:r>
              <a:rPr lang="es-ES" altLang="es-CO" dirty="0">
                <a:latin typeface="Arial Narrow" panose="020B0606020202030204" pitchFamily="34" charset="0"/>
                <a:ea typeface="Verdana" panose="020B0604030504040204" pitchFamily="34" charset="0"/>
                <a:cs typeface="Verdana" panose="020B0604030504040204" pitchFamily="34" charset="0"/>
              </a:rPr>
              <a:t>Se presentaron 272 quejas en el segundo trimestre del 2018</a:t>
            </a:r>
          </a:p>
          <a:p>
            <a:pPr marL="285750" indent="-285750" algn="just">
              <a:lnSpc>
                <a:spcPct val="80000"/>
              </a:lnSpc>
              <a:spcBef>
                <a:spcPct val="50000"/>
              </a:spcBef>
              <a:buBlip>
                <a:blip r:embed="rId4"/>
              </a:buBlip>
            </a:pPr>
            <a:r>
              <a:rPr lang="es-ES" altLang="es-CO" dirty="0">
                <a:latin typeface="Arial Narrow" panose="020B0606020202030204" pitchFamily="34" charset="0"/>
                <a:ea typeface="Verdana" panose="020B0604030504040204" pitchFamily="34" charset="0"/>
                <a:cs typeface="Verdana" panose="020B0604030504040204" pitchFamily="34" charset="0"/>
              </a:rPr>
              <a:t>Se obtuvo un aumento de 109 quejas con relación al segundo trimestre de 2018.</a:t>
            </a:r>
          </a:p>
          <a:p>
            <a:pPr marL="285750" indent="-285750">
              <a:lnSpc>
                <a:spcPct val="80000"/>
              </a:lnSpc>
              <a:spcBef>
                <a:spcPct val="50000"/>
              </a:spcBef>
              <a:buBlip>
                <a:blip r:embed="rId4"/>
              </a:buBlip>
            </a:pPr>
            <a:r>
              <a:rPr lang="es-ES" altLang="es-CO" dirty="0">
                <a:latin typeface="Arial Narrow" panose="020B0606020202030204" pitchFamily="34" charset="0"/>
                <a:ea typeface="Verdana" panose="020B0604030504040204" pitchFamily="34" charset="0"/>
                <a:cs typeface="Verdana" panose="020B0604030504040204" pitchFamily="34" charset="0"/>
              </a:rPr>
              <a:t>El eje temático que tuvo mayor numero de quejas fue </a:t>
            </a:r>
            <a:r>
              <a:rPr lang="es-CO" altLang="es-CO" dirty="0">
                <a:latin typeface="Arial Narrow" panose="020B0606020202030204" pitchFamily="34" charset="0"/>
                <a:ea typeface="Verdana" panose="020B0604030504040204" pitchFamily="34" charset="0"/>
                <a:cs typeface="Verdana" panose="020B0604030504040204" pitchFamily="34" charset="0"/>
              </a:rPr>
              <a:t>Actuaciones Administrativas Relacionadas con Planta de Personal</a:t>
            </a:r>
            <a:r>
              <a:rPr lang="es-ES" altLang="es-CO" dirty="0">
                <a:latin typeface="Arial Narrow" panose="020B0606020202030204" pitchFamily="34" charset="0"/>
                <a:ea typeface="Verdana" panose="020B0604030504040204" pitchFamily="34" charset="0"/>
                <a:cs typeface="Verdana" panose="020B0604030504040204" pitchFamily="34" charset="0"/>
              </a:rPr>
              <a:t>, c</a:t>
            </a:r>
            <a:r>
              <a:rPr lang="es-CO" altLang="es-CO" dirty="0">
                <a:latin typeface="Arial Narrow" panose="020B0606020202030204" pitchFamily="34" charset="0"/>
                <a:ea typeface="Verdana" panose="020B0604030504040204" pitchFamily="34" charset="0"/>
                <a:cs typeface="Verdana" panose="020B0604030504040204" pitchFamily="34" charset="0"/>
              </a:rPr>
              <a:t>on un total de 152 quejas</a:t>
            </a:r>
          </a:p>
          <a:p>
            <a:pPr marL="285750" indent="-285750" algn="just">
              <a:lnSpc>
                <a:spcPct val="80000"/>
              </a:lnSpc>
              <a:spcBef>
                <a:spcPct val="50000"/>
              </a:spcBef>
              <a:buBlip>
                <a:blip r:embed="rId4"/>
              </a:buBlip>
            </a:pPr>
            <a:endParaRPr lang="es-ES" altLang="es-CO" dirty="0">
              <a:latin typeface="Arial Narrow" panose="020B0606020202030204" pitchFamily="34" charset="0"/>
              <a:ea typeface="Verdana" panose="020B0604030504040204" pitchFamily="34" charset="0"/>
              <a:cs typeface="Verdana" panose="020B0604030504040204" pitchFamily="34" charset="0"/>
            </a:endParaRPr>
          </a:p>
        </p:txBody>
      </p:sp>
      <p:graphicFrame>
        <p:nvGraphicFramePr>
          <p:cNvPr id="4" name="Tabla 3">
            <a:extLst>
              <a:ext uri="{FF2B5EF4-FFF2-40B4-BE49-F238E27FC236}">
                <a16:creationId xmlns:a16="http://schemas.microsoft.com/office/drawing/2014/main" id="{4F8AFBBA-B0C3-4E3D-8752-9349B519B17A}"/>
              </a:ext>
            </a:extLst>
          </p:cNvPr>
          <p:cNvGraphicFramePr>
            <a:graphicFrameLocks noGrp="1"/>
          </p:cNvGraphicFramePr>
          <p:nvPr>
            <p:extLst>
              <p:ext uri="{D42A27DB-BD31-4B8C-83A1-F6EECF244321}">
                <p14:modId xmlns:p14="http://schemas.microsoft.com/office/powerpoint/2010/main" val="1450967658"/>
              </p:ext>
            </p:extLst>
          </p:nvPr>
        </p:nvGraphicFramePr>
        <p:xfrm>
          <a:off x="656256" y="3695984"/>
          <a:ext cx="5741392" cy="2777490"/>
        </p:xfrm>
        <a:graphic>
          <a:graphicData uri="http://schemas.openxmlformats.org/drawingml/2006/table">
            <a:tbl>
              <a:tblPr/>
              <a:tblGrid>
                <a:gridCol w="4009826">
                  <a:extLst>
                    <a:ext uri="{9D8B030D-6E8A-4147-A177-3AD203B41FA5}">
                      <a16:colId xmlns:a16="http://schemas.microsoft.com/office/drawing/2014/main" val="1665498531"/>
                    </a:ext>
                  </a:extLst>
                </a:gridCol>
                <a:gridCol w="865783">
                  <a:extLst>
                    <a:ext uri="{9D8B030D-6E8A-4147-A177-3AD203B41FA5}">
                      <a16:colId xmlns:a16="http://schemas.microsoft.com/office/drawing/2014/main" val="107766574"/>
                    </a:ext>
                  </a:extLst>
                </a:gridCol>
                <a:gridCol w="865783">
                  <a:extLst>
                    <a:ext uri="{9D8B030D-6E8A-4147-A177-3AD203B41FA5}">
                      <a16:colId xmlns:a16="http://schemas.microsoft.com/office/drawing/2014/main" val="1399255554"/>
                    </a:ext>
                  </a:extLst>
                </a:gridCol>
              </a:tblGrid>
              <a:tr h="163386">
                <a:tc rowSpan="2">
                  <a:txBody>
                    <a:bodyPr/>
                    <a:lstStyle/>
                    <a:p>
                      <a:pPr algn="ctr" rtl="0" fontAlgn="ctr"/>
                      <a:r>
                        <a:rPr lang="es-CO" sz="1100" b="1" i="0" u="none" strike="noStrike" dirty="0">
                          <a:solidFill>
                            <a:srgbClr val="FFFFFF"/>
                          </a:solidFill>
                          <a:effectLst/>
                          <a:latin typeface="Calibri" panose="020F0502020204030204" pitchFamily="34" charset="0"/>
                        </a:rPr>
                        <a:t>Ejes Temáticos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CO" sz="1100" b="0" i="0" u="none" strike="noStrike" dirty="0">
                          <a:solidFill>
                            <a:srgbClr val="FFFFFF"/>
                          </a:solidFill>
                          <a:effectLst/>
                          <a:latin typeface="Calibri" panose="020F0502020204030204" pitchFamily="34" charset="0"/>
                        </a:rPr>
                        <a:t>2017</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CO" sz="1100" b="0" i="0" u="none" strike="noStrike" dirty="0">
                          <a:solidFill>
                            <a:srgbClr val="FFFFFF"/>
                          </a:solidFill>
                          <a:effectLst/>
                          <a:latin typeface="Calibri" panose="020F0502020204030204" pitchFamily="34" charset="0"/>
                        </a:rPr>
                        <a:t>2018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848955069"/>
                  </a:ext>
                </a:extLst>
              </a:tr>
              <a:tr h="163386">
                <a:tc vMerge="1">
                  <a:txBody>
                    <a:bodyPr/>
                    <a:lstStyle/>
                    <a:p>
                      <a:endParaRPr lang="es-CO"/>
                    </a:p>
                  </a:txBody>
                  <a:tcPr/>
                </a:tc>
                <a:tc>
                  <a:txBody>
                    <a:bodyPr/>
                    <a:lstStyle/>
                    <a:p>
                      <a:pPr algn="ctr" rtl="0" fontAlgn="b"/>
                      <a:r>
                        <a:rPr lang="es-CO" sz="1100" b="1" i="0" u="none" strike="noStrike" dirty="0">
                          <a:solidFill>
                            <a:srgbClr val="FFFFFF"/>
                          </a:solidFill>
                          <a:effectLst/>
                          <a:latin typeface="Calibri" panose="020F0502020204030204" pitchFamily="34" charset="0"/>
                        </a:rPr>
                        <a:t>2° Trimestre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CO" sz="1100" b="1" i="0" u="none" strike="noStrike" dirty="0">
                          <a:solidFill>
                            <a:srgbClr val="FFFFFF"/>
                          </a:solidFill>
                          <a:effectLst/>
                          <a:latin typeface="Calibri" panose="020F0502020204030204" pitchFamily="34" charset="0"/>
                        </a:rPr>
                        <a:t>2° Trimestre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4087428558"/>
                  </a:ext>
                </a:extLst>
              </a:tr>
              <a:tr h="163386">
                <a:tc>
                  <a:txBody>
                    <a:bodyPr/>
                    <a:lstStyle/>
                    <a:p>
                      <a:pPr algn="l" rtl="0" fontAlgn="b"/>
                      <a:r>
                        <a:rPr lang="es-CO" sz="1100" b="0" i="0" u="none" strike="noStrike">
                          <a:solidFill>
                            <a:srgbClr val="000000"/>
                          </a:solidFill>
                          <a:effectLst/>
                          <a:latin typeface="Calibri" panose="020F0502020204030204" pitchFamily="34" charset="0"/>
                        </a:rPr>
                        <a:t>Maltrato Alumnos y Acoso Alumnos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9012094"/>
                  </a:ext>
                </a:extLst>
              </a:tr>
              <a:tr h="627190">
                <a:tc>
                  <a:txBody>
                    <a:bodyPr/>
                    <a:lstStyle/>
                    <a:p>
                      <a:pPr algn="l" rtl="0" fontAlgn="b"/>
                      <a:r>
                        <a:rPr lang="es-CO" sz="1100" b="0" i="0" u="none" strike="noStrike">
                          <a:solidFill>
                            <a:srgbClr val="000000"/>
                          </a:solidFill>
                          <a:effectLst/>
                          <a:latin typeface="Calibri" panose="020F0502020204030204" pitchFamily="34" charset="0"/>
                        </a:rPr>
                        <a:t>Calidad: Aspectos Académicos, Bibliotecas, Centros de Practica, Formación de Docentes, Numero de Docentes, Plan de Estudios, Tutorías, Dificultades para Grado, Evaluación y Promoción de Estudiantes.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1138333"/>
                  </a:ext>
                </a:extLst>
              </a:tr>
              <a:tr h="163386">
                <a:tc>
                  <a:txBody>
                    <a:bodyPr/>
                    <a:lstStyle/>
                    <a:p>
                      <a:pPr algn="l" rtl="0" fontAlgn="b"/>
                      <a:r>
                        <a:rPr lang="es-CO" sz="1100" b="0" i="0" u="none" strike="noStrike">
                          <a:solidFill>
                            <a:srgbClr val="000000"/>
                          </a:solidFill>
                          <a:effectLst/>
                          <a:latin typeface="Calibri" panose="020F0502020204030204" pitchFamily="34" charset="0"/>
                        </a:rPr>
                        <a:t>Malos Manejos de Recursos Financieros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875524"/>
                  </a:ext>
                </a:extLst>
              </a:tr>
              <a:tr h="627190">
                <a:tc>
                  <a:txBody>
                    <a:bodyPr/>
                    <a:lstStyle/>
                    <a:p>
                      <a:pPr algn="l" rtl="0" fontAlgn="b"/>
                      <a:r>
                        <a:rPr lang="es-CO" sz="1100" b="0" i="0" u="none" strike="noStrike">
                          <a:solidFill>
                            <a:srgbClr val="000000"/>
                          </a:solidFill>
                          <a:effectLst/>
                          <a:latin typeface="Calibri" panose="020F0502020204030204" pitchFamily="34" charset="0"/>
                        </a:rPr>
                        <a:t>Costos Educativos, Incrementos de Tarifas Superiores a lo Autorizado, Cobros de Transporte, Alimentación, Alojamiento, Otros Cobros Periódicos, Cobro de Bonos, Cobros Asociación de Padres de Familia, Listas de Textos, Uniformes o Útiles, Derechos Pecuniarios. Gratuidad.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4278138"/>
                  </a:ext>
                </a:extLst>
              </a:tr>
              <a:tr h="163386">
                <a:tc>
                  <a:txBody>
                    <a:bodyPr/>
                    <a:lstStyle/>
                    <a:p>
                      <a:pPr algn="l" rtl="0" fontAlgn="b"/>
                      <a:r>
                        <a:rPr lang="es-CO" sz="1100" b="0" i="0" u="none" strike="noStrike" dirty="0">
                          <a:solidFill>
                            <a:srgbClr val="000000"/>
                          </a:solidFill>
                          <a:effectLst/>
                          <a:latin typeface="Calibri" panose="020F0502020204030204" pitchFamily="34" charset="0"/>
                        </a:rPr>
                        <a:t>Actuaciones Administrativas Relacionadas con Planta de Personal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986622"/>
                  </a:ext>
                </a:extLst>
              </a:tr>
              <a:tr h="163386">
                <a:tc>
                  <a:txBody>
                    <a:bodyPr/>
                    <a:lstStyle/>
                    <a:p>
                      <a:pPr algn="l" rtl="0" fontAlgn="b"/>
                      <a:r>
                        <a:rPr lang="es-CO" sz="1100" b="0" i="0" u="none" strike="noStrike">
                          <a:solidFill>
                            <a:srgbClr val="000000"/>
                          </a:solidFill>
                          <a:effectLst/>
                          <a:latin typeface="Calibri" panose="020F0502020204030204" pitchFamily="34" charset="0"/>
                        </a:rPr>
                        <a:t>Otro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856164"/>
                  </a:ext>
                </a:extLst>
              </a:tr>
              <a:tr h="163386">
                <a:tc>
                  <a:txBody>
                    <a:bodyPr/>
                    <a:lstStyle/>
                    <a:p>
                      <a:pPr algn="l" rtl="0" fontAlgn="b"/>
                      <a:r>
                        <a:rPr lang="es-CO" sz="1100" b="0" i="0" u="none" strike="noStrike">
                          <a:solidFill>
                            <a:srgbClr val="000000"/>
                          </a:solidFill>
                          <a:effectLst/>
                          <a:latin typeface="Calibri" panose="020F0502020204030204" pitchFamily="34" charset="0"/>
                        </a:rPr>
                        <a:t>Infraestructura Física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7778992"/>
                  </a:ext>
                </a:extLst>
              </a:tr>
              <a:tr h="163386">
                <a:tc>
                  <a:txBody>
                    <a:bodyPr/>
                    <a:lstStyle/>
                    <a:p>
                      <a:pPr algn="ctr" rtl="0" fontAlgn="ctr"/>
                      <a:r>
                        <a:rPr lang="es-CO" sz="1100" b="1" i="0" u="none" strike="noStrike">
                          <a:solidFill>
                            <a:srgbClr val="FFFFFF"/>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dirty="0">
                          <a:solidFill>
                            <a:srgbClr val="FFFFFF"/>
                          </a:solidFill>
                          <a:effectLst/>
                          <a:latin typeface="Calibri" panose="020F0502020204030204" pitchFamily="34" charset="0"/>
                        </a:rPr>
                        <a:t>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100" b="1" i="0" u="none" strike="noStrike" dirty="0">
                          <a:solidFill>
                            <a:srgbClr val="FFFFFF"/>
                          </a:solidFill>
                          <a:effectLst/>
                          <a:latin typeface="Calibri" panose="020F0502020204030204" pitchFamily="34" charset="0"/>
                        </a:rPr>
                        <a:t>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51578533"/>
                  </a:ext>
                </a:extLst>
              </a:tr>
            </a:tbl>
          </a:graphicData>
        </a:graphic>
      </p:graphicFrame>
      <p:graphicFrame>
        <p:nvGraphicFramePr>
          <p:cNvPr id="10" name="Gráfico 9">
            <a:extLst>
              <a:ext uri="{FF2B5EF4-FFF2-40B4-BE49-F238E27FC236}">
                <a16:creationId xmlns:a16="http://schemas.microsoft.com/office/drawing/2014/main" id="{86C705C0-1C69-47BD-B093-4811A58FD210}"/>
              </a:ext>
            </a:extLst>
          </p:cNvPr>
          <p:cNvGraphicFramePr>
            <a:graphicFrameLocks/>
          </p:cNvGraphicFramePr>
          <p:nvPr>
            <p:extLst>
              <p:ext uri="{D42A27DB-BD31-4B8C-83A1-F6EECF244321}">
                <p14:modId xmlns:p14="http://schemas.microsoft.com/office/powerpoint/2010/main" val="3321845524"/>
              </p:ext>
            </p:extLst>
          </p:nvPr>
        </p:nvGraphicFramePr>
        <p:xfrm>
          <a:off x="715518" y="1044555"/>
          <a:ext cx="497205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6266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4283968" y="116632"/>
            <a:ext cx="4572000" cy="646331"/>
          </a:xfrm>
          <a:prstGeom prst="rect">
            <a:avLst/>
          </a:prstGeom>
        </p:spPr>
        <p:txBody>
          <a:bodyPr>
            <a:spAutoFit/>
          </a:bodyPr>
          <a:lstStyle/>
          <a:p>
            <a:r>
              <a:rPr lang="es-CO" b="1" dirty="0">
                <a:solidFill>
                  <a:srgbClr val="0070C0"/>
                </a:solidFill>
              </a:rPr>
              <a:t>Análisis de resultados a la gestión de las Quejas, Reclamos</a:t>
            </a:r>
            <a:endParaRPr lang="es-CO" dirty="0">
              <a:solidFill>
                <a:srgbClr val="0070C0"/>
              </a:solidFill>
            </a:endParaRPr>
          </a:p>
        </p:txBody>
      </p:sp>
      <p:sp>
        <p:nvSpPr>
          <p:cNvPr id="3" name="2 Rectángulo"/>
          <p:cNvSpPr/>
          <p:nvPr/>
        </p:nvSpPr>
        <p:spPr>
          <a:xfrm>
            <a:off x="6582564" y="866159"/>
            <a:ext cx="2282990" cy="4136517"/>
          </a:xfrm>
          <a:prstGeom prst="rect">
            <a:avLst/>
          </a:prstGeom>
        </p:spPr>
        <p:txBody>
          <a:bodyPr wrap="square">
            <a:spAutoFit/>
          </a:bodyPr>
          <a:lstStyle/>
          <a:p>
            <a:pPr marL="285750" indent="-285750" algn="just" eaLnBrk="0" fontAlgn="base" hangingPunct="0">
              <a:lnSpc>
                <a:spcPct val="80000"/>
              </a:lnSpc>
              <a:spcBef>
                <a:spcPct val="50000"/>
              </a:spcBef>
              <a:spcAft>
                <a:spcPct val="0"/>
              </a:spcAft>
              <a:buBlip>
                <a:blip r:embed="rId3"/>
              </a:buBlip>
            </a:pP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Para las Secretarías de Educación, se presentaron 88 quejas en el segundo trimestre de 2018, </a:t>
            </a:r>
          </a:p>
          <a:p>
            <a:pPr marL="285750" indent="-285750" algn="just" eaLnBrk="0" fontAlgn="base" hangingPunct="0">
              <a:lnSpc>
                <a:spcPct val="80000"/>
              </a:lnSpc>
              <a:spcBef>
                <a:spcPct val="50000"/>
              </a:spcBef>
              <a:spcAft>
                <a:spcPct val="0"/>
              </a:spcAft>
              <a:buBlip>
                <a:blip r:embed="rId3"/>
              </a:buBlip>
            </a:pP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Teniendo una disminución de 111 quejas con respecto al segundo trimestre del año 2017,</a:t>
            </a:r>
          </a:p>
          <a:p>
            <a:pPr marL="285750" indent="-285750" algn="just" eaLnBrk="0" fontAlgn="base" hangingPunct="0">
              <a:lnSpc>
                <a:spcPct val="80000"/>
              </a:lnSpc>
              <a:spcBef>
                <a:spcPct val="50000"/>
              </a:spcBef>
              <a:spcAft>
                <a:spcPct val="0"/>
              </a:spcAft>
              <a:buBlip>
                <a:blip r:embed="rId3"/>
              </a:buBlip>
            </a:pP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El eje temático  con mayor numero de quejas fue </a:t>
            </a:r>
            <a:r>
              <a:rPr lang="es-CO" altLang="es-CO" dirty="0">
                <a:solidFill>
                  <a:srgbClr val="000000"/>
                </a:solidFill>
                <a:latin typeface="Arial Narrow" panose="020B0606020202030204" pitchFamily="34" charset="0"/>
                <a:ea typeface="Verdana" panose="020B0604030504040204" pitchFamily="34" charset="0"/>
                <a:cs typeface="Verdana" panose="020B0604030504040204" pitchFamily="34" charset="0"/>
              </a:rPr>
              <a:t>Organización de plantas de personal </a:t>
            </a: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con un total de 35 quejas</a:t>
            </a:r>
          </a:p>
        </p:txBody>
      </p:sp>
      <p:sp>
        <p:nvSpPr>
          <p:cNvPr id="15" name="5 CuadroTexto">
            <a:extLst>
              <a:ext uri="{FF2B5EF4-FFF2-40B4-BE49-F238E27FC236}">
                <a16:creationId xmlns:a16="http://schemas.microsoft.com/office/drawing/2014/main" id="{7E384F0B-090F-427D-A32B-CA790E2A4946}"/>
              </a:ext>
            </a:extLst>
          </p:cNvPr>
          <p:cNvSpPr txBox="1"/>
          <p:nvPr/>
        </p:nvSpPr>
        <p:spPr>
          <a:xfrm>
            <a:off x="865698" y="227058"/>
            <a:ext cx="3097064" cy="942437"/>
          </a:xfrm>
          <a:prstGeom prst="rect">
            <a:avLst/>
          </a:prstGeom>
          <a:solidFill>
            <a:srgbClr val="0070C0"/>
          </a:solidFill>
        </p:spPr>
        <p:txBody>
          <a:bodyPr wrap="square" rtlCol="0">
            <a:spAutoFit/>
          </a:bodyPr>
          <a:lstStyle/>
          <a:p>
            <a:pPr>
              <a:defRPr sz="1862" b="0" i="0" u="none" strike="noStrike" kern="1200" spc="0" baseline="0">
                <a:solidFill>
                  <a:prstClr val="black">
                    <a:lumMod val="65000"/>
                    <a:lumOff val="35000"/>
                  </a:prstClr>
                </a:solidFill>
                <a:latin typeface="+mn-lt"/>
                <a:ea typeface="+mn-ea"/>
                <a:cs typeface="+mn-cs"/>
              </a:defRPr>
            </a:pPr>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a:t>
            </a:r>
            <a:r>
              <a:rPr lang="es-CO" sz="1862" b="1" dirty="0">
                <a:solidFill>
                  <a:schemeClr val="bg1"/>
                </a:solidFill>
                <a:latin typeface="Arial Narrow" panose="020B0606020202030204" pitchFamily="34" charset="0"/>
                <a:ea typeface="Verdana" panose="020B0604030504040204" pitchFamily="34" charset="0"/>
                <a:cs typeface="Arial" pitchFamily="34" charset="0"/>
              </a:rPr>
              <a:t>Secretarias de Educación</a:t>
            </a:r>
          </a:p>
          <a:p>
            <a:endParaRPr lang="es-CO" b="1" dirty="0">
              <a:solidFill>
                <a:schemeClr val="bg1"/>
              </a:solidFill>
              <a:latin typeface="Arial Narrow" panose="020B0606020202030204" pitchFamily="34" charset="0"/>
              <a:ea typeface="Verdana" panose="020B0604030504040204" pitchFamily="34" charset="0"/>
              <a:cs typeface="Arial" pitchFamily="34" charset="0"/>
            </a:endParaRPr>
          </a:p>
        </p:txBody>
      </p:sp>
      <p:pic>
        <p:nvPicPr>
          <p:cNvPr id="16" name="Imagen 15">
            <a:extLst>
              <a:ext uri="{FF2B5EF4-FFF2-40B4-BE49-F238E27FC236}">
                <a16:creationId xmlns:a16="http://schemas.microsoft.com/office/drawing/2014/main" id="{9F5BD6D3-2197-4E10-AAD6-A3B502DA1A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6136" y="6420036"/>
            <a:ext cx="3279321" cy="469343"/>
          </a:xfrm>
          <a:prstGeom prst="rect">
            <a:avLst/>
          </a:prstGeom>
        </p:spPr>
      </p:pic>
      <p:graphicFrame>
        <p:nvGraphicFramePr>
          <p:cNvPr id="7" name="Tabla 6">
            <a:extLst>
              <a:ext uri="{FF2B5EF4-FFF2-40B4-BE49-F238E27FC236}">
                <a16:creationId xmlns:a16="http://schemas.microsoft.com/office/drawing/2014/main" id="{1286646A-EF7A-4672-A725-51A57B3DD5C7}"/>
              </a:ext>
            </a:extLst>
          </p:cNvPr>
          <p:cNvGraphicFramePr>
            <a:graphicFrameLocks noGrp="1"/>
          </p:cNvGraphicFramePr>
          <p:nvPr>
            <p:extLst>
              <p:ext uri="{D42A27DB-BD31-4B8C-83A1-F6EECF244321}">
                <p14:modId xmlns:p14="http://schemas.microsoft.com/office/powerpoint/2010/main" val="1998559062"/>
              </p:ext>
            </p:extLst>
          </p:nvPr>
        </p:nvGraphicFramePr>
        <p:xfrm>
          <a:off x="787015" y="3809476"/>
          <a:ext cx="5687214" cy="2731770"/>
        </p:xfrm>
        <a:graphic>
          <a:graphicData uri="http://schemas.openxmlformats.org/drawingml/2006/table">
            <a:tbl>
              <a:tblPr/>
              <a:tblGrid>
                <a:gridCol w="4270794">
                  <a:extLst>
                    <a:ext uri="{9D8B030D-6E8A-4147-A177-3AD203B41FA5}">
                      <a16:colId xmlns:a16="http://schemas.microsoft.com/office/drawing/2014/main" val="2883106798"/>
                    </a:ext>
                  </a:extLst>
                </a:gridCol>
                <a:gridCol w="708210">
                  <a:extLst>
                    <a:ext uri="{9D8B030D-6E8A-4147-A177-3AD203B41FA5}">
                      <a16:colId xmlns:a16="http://schemas.microsoft.com/office/drawing/2014/main" val="2774899513"/>
                    </a:ext>
                  </a:extLst>
                </a:gridCol>
                <a:gridCol w="708210">
                  <a:extLst>
                    <a:ext uri="{9D8B030D-6E8A-4147-A177-3AD203B41FA5}">
                      <a16:colId xmlns:a16="http://schemas.microsoft.com/office/drawing/2014/main" val="1441890006"/>
                    </a:ext>
                  </a:extLst>
                </a:gridCol>
              </a:tblGrid>
              <a:tr h="190500">
                <a:tc rowSpan="2">
                  <a:txBody>
                    <a:bodyPr/>
                    <a:lstStyle/>
                    <a:p>
                      <a:pPr algn="ctr" rtl="0" fontAlgn="ctr"/>
                      <a:r>
                        <a:rPr lang="es-CO" sz="1200" b="1" i="0" u="none" strike="noStrike">
                          <a:solidFill>
                            <a:srgbClr val="FFFFFF"/>
                          </a:solidFill>
                          <a:effectLst/>
                          <a:latin typeface="Arial Narrow" panose="020B0606020202030204" pitchFamily="34" charset="0"/>
                        </a:rPr>
                        <a:t>Ejes Temáticos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CO" sz="1000" b="1" i="0" u="none" strike="noStrike">
                          <a:solidFill>
                            <a:srgbClr val="FFFFFF"/>
                          </a:solidFill>
                          <a:effectLst/>
                          <a:latin typeface="Arial Narrow" panose="020B060602020203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CO" sz="1000" b="1" i="0" u="none" strike="noStrike">
                          <a:solidFill>
                            <a:srgbClr val="FFFFFF"/>
                          </a:solidFill>
                          <a:effectLst/>
                          <a:latin typeface="Arial Narrow" panose="020B060602020203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879732961"/>
                  </a:ext>
                </a:extLst>
              </a:tr>
              <a:tr h="190500">
                <a:tc vMerge="1">
                  <a:txBody>
                    <a:bodyPr/>
                    <a:lstStyle/>
                    <a:p>
                      <a:endParaRPr lang="es-CO"/>
                    </a:p>
                  </a:txBody>
                  <a:tcPr/>
                </a:tc>
                <a:tc>
                  <a:txBody>
                    <a:bodyPr/>
                    <a:lstStyle/>
                    <a:p>
                      <a:pPr algn="ctr" rtl="0" fontAlgn="b"/>
                      <a:r>
                        <a:rPr lang="es-CO" sz="1000" b="1" i="0" u="none" strike="noStrike">
                          <a:solidFill>
                            <a:srgbClr val="FFFFFF"/>
                          </a:solidFill>
                          <a:effectLst/>
                          <a:latin typeface="Arial Narrow" panose="020B0606020202030204" pitchFamily="34" charset="0"/>
                        </a:rPr>
                        <a:t>2° Trimestre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CO" sz="1000" b="1" i="0" u="none" strike="noStrike">
                          <a:solidFill>
                            <a:srgbClr val="FFFFFF"/>
                          </a:solidFill>
                          <a:effectLst/>
                          <a:latin typeface="Arial Narrow" panose="020B0606020202030204" pitchFamily="34" charset="0"/>
                        </a:rPr>
                        <a:t>2° Trimestre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192867980"/>
                  </a:ext>
                </a:extLst>
              </a:tr>
              <a:tr h="400050">
                <a:tc>
                  <a:txBody>
                    <a:bodyPr/>
                    <a:lstStyle/>
                    <a:p>
                      <a:pPr algn="l" rtl="0" fontAlgn="b"/>
                      <a:r>
                        <a:rPr lang="es-CO" sz="1200" b="0" i="0" u="none" strike="noStrike">
                          <a:solidFill>
                            <a:srgbClr val="000000"/>
                          </a:solidFill>
                          <a:effectLst/>
                          <a:latin typeface="Calibri" panose="020F0502020204030204" pitchFamily="34" charset="0"/>
                        </a:rPr>
                        <a:t>Organización de Plantas de Personal Directivo Docente, Docente y Administrativo, Concurso Docente, Acoso Laboral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1321376"/>
                  </a:ext>
                </a:extLst>
              </a:tr>
              <a:tr h="200025">
                <a:tc>
                  <a:txBody>
                    <a:bodyPr/>
                    <a:lstStyle/>
                    <a:p>
                      <a:pPr algn="l" rtl="0" fontAlgn="b"/>
                      <a:r>
                        <a:rPr lang="es-CO" sz="1200" b="0" i="0" u="none" strike="noStrike">
                          <a:solidFill>
                            <a:srgbClr val="000000"/>
                          </a:solidFill>
                          <a:effectLst/>
                          <a:latin typeface="Calibri" panose="020F0502020204030204" pitchFamily="34" charset="0"/>
                        </a:rPr>
                        <a:t>Otros: Aquellas que no Tienen Relación con Ninguno de los Anteriores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571125"/>
                  </a:ext>
                </a:extLst>
              </a:tr>
              <a:tr h="200025">
                <a:tc>
                  <a:txBody>
                    <a:bodyPr/>
                    <a:lstStyle/>
                    <a:p>
                      <a:pPr algn="l" rtl="0" fontAlgn="b"/>
                      <a:r>
                        <a:rPr lang="es-CO" sz="1200" b="0" i="0" u="none" strike="noStrike">
                          <a:solidFill>
                            <a:srgbClr val="000000"/>
                          </a:solidFill>
                          <a:effectLst/>
                          <a:latin typeface="Calibri" panose="020F0502020204030204" pitchFamily="34" charset="0"/>
                        </a:rPr>
                        <a:t>Nivelación Salarial, Pago de Salarios, Primas Entre Otros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4003344"/>
                  </a:ext>
                </a:extLst>
              </a:tr>
              <a:tr h="200025">
                <a:tc>
                  <a:txBody>
                    <a:bodyPr/>
                    <a:lstStyle/>
                    <a:p>
                      <a:pPr algn="l" rtl="0" fontAlgn="b"/>
                      <a:r>
                        <a:rPr lang="es-CO" sz="1200" b="0" i="0" u="none" strike="noStrike">
                          <a:solidFill>
                            <a:srgbClr val="000000"/>
                          </a:solidFill>
                          <a:effectLst/>
                          <a:latin typeface="Calibri" panose="020F0502020204030204" pitchFamily="34" charset="0"/>
                        </a:rPr>
                        <a:t>Quejas por Prestaciones Sociales y Servicios de Salud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9272950"/>
                  </a:ext>
                </a:extLst>
              </a:tr>
              <a:tr h="200025">
                <a:tc>
                  <a:txBody>
                    <a:bodyPr/>
                    <a:lstStyle/>
                    <a:p>
                      <a:pPr algn="l" rtl="0" fontAlgn="b"/>
                      <a:r>
                        <a:rPr lang="es-CO" sz="1200" b="0" i="0" u="none" strike="noStrike">
                          <a:solidFill>
                            <a:srgbClr val="000000"/>
                          </a:solidFill>
                          <a:effectLst/>
                          <a:latin typeface="Calibri" panose="020F0502020204030204" pitchFamily="34" charset="0"/>
                        </a:rPr>
                        <a:t>Malos Manejos de Recursos Financieros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2223883"/>
                  </a:ext>
                </a:extLst>
              </a:tr>
              <a:tr h="200025">
                <a:tc>
                  <a:txBody>
                    <a:bodyPr/>
                    <a:lstStyle/>
                    <a:p>
                      <a:pPr algn="l" rtl="0" fontAlgn="b"/>
                      <a:r>
                        <a:rPr lang="es-CO" sz="1200" b="0" i="0" u="none" strike="noStrike">
                          <a:solidFill>
                            <a:srgbClr val="000000"/>
                          </a:solidFill>
                          <a:effectLst/>
                          <a:latin typeface="Calibri" panose="020F0502020204030204" pitchFamily="34" charset="0"/>
                        </a:rPr>
                        <a:t>Ampliacion de Cobertura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2843663"/>
                  </a:ext>
                </a:extLst>
              </a:tr>
              <a:tr h="200025">
                <a:tc>
                  <a:txBody>
                    <a:bodyPr/>
                    <a:lstStyle/>
                    <a:p>
                      <a:pPr algn="l" rtl="0" fontAlgn="b"/>
                      <a:r>
                        <a:rPr lang="es-CO" sz="1200" b="0" i="0" u="none" strike="noStrike">
                          <a:solidFill>
                            <a:srgbClr val="000000"/>
                          </a:solidFill>
                          <a:effectLst/>
                          <a:latin typeface="Calibri" panose="020F0502020204030204" pitchFamily="34" charset="0"/>
                        </a:rPr>
                        <a:t>Falta de Infraestructura o Infraestructura Deficiente en Instituciones Educativas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7449121"/>
                  </a:ext>
                </a:extLst>
              </a:tr>
              <a:tr h="200025">
                <a:tc>
                  <a:txBody>
                    <a:bodyPr/>
                    <a:lstStyle/>
                    <a:p>
                      <a:pPr algn="l" rtl="0" fontAlgn="b"/>
                      <a:r>
                        <a:rPr lang="es-CO" sz="1200" b="0" i="0" u="none" strike="noStrike">
                          <a:solidFill>
                            <a:srgbClr val="000000"/>
                          </a:solidFill>
                          <a:effectLst/>
                          <a:latin typeface="Calibri" panose="020F0502020204030204" pitchFamily="34" charset="0"/>
                        </a:rPr>
                        <a:t>Banco de  Oferentes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5187071"/>
                  </a:ext>
                </a:extLst>
              </a:tr>
              <a:tr h="200025">
                <a:tc>
                  <a:txBody>
                    <a:bodyPr/>
                    <a:lstStyle/>
                    <a:p>
                      <a:pPr algn="ctr" rtl="0" fontAlgn="b"/>
                      <a:r>
                        <a:rPr lang="es-CO" sz="1200" b="1" i="0" u="none" strike="noStrike">
                          <a:solidFill>
                            <a:srgbClr val="FFFFFF"/>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a:solidFill>
                            <a:srgbClr val="FFFFFF"/>
                          </a:solidFill>
                          <a:effectLst/>
                          <a:latin typeface="Calibri" panose="020F0502020204030204" pitchFamily="34" charset="0"/>
                        </a:rPr>
                        <a:t>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es-CO" sz="1200" b="1" i="0" u="none" strike="noStrike" dirty="0">
                          <a:solidFill>
                            <a:srgbClr val="FFFFFF"/>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317105898"/>
                  </a:ext>
                </a:extLst>
              </a:tr>
            </a:tbl>
          </a:graphicData>
        </a:graphic>
      </p:graphicFrame>
      <p:graphicFrame>
        <p:nvGraphicFramePr>
          <p:cNvPr id="12" name="Gráfico 11">
            <a:extLst>
              <a:ext uri="{FF2B5EF4-FFF2-40B4-BE49-F238E27FC236}">
                <a16:creationId xmlns:a16="http://schemas.microsoft.com/office/drawing/2014/main" id="{E499CD90-733F-4FCF-A3F6-1DF83F3F6CCE}"/>
              </a:ext>
            </a:extLst>
          </p:cNvPr>
          <p:cNvGraphicFramePr>
            <a:graphicFrameLocks/>
          </p:cNvGraphicFramePr>
          <p:nvPr>
            <p:extLst>
              <p:ext uri="{D42A27DB-BD31-4B8C-83A1-F6EECF244321}">
                <p14:modId xmlns:p14="http://schemas.microsoft.com/office/powerpoint/2010/main" val="1007019226"/>
              </p:ext>
            </p:extLst>
          </p:nvPr>
        </p:nvGraphicFramePr>
        <p:xfrm>
          <a:off x="916843" y="1181624"/>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84882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499992" y="262389"/>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sp>
        <p:nvSpPr>
          <p:cNvPr id="11" name="10 CuadroTexto"/>
          <p:cNvSpPr txBox="1"/>
          <p:nvPr/>
        </p:nvSpPr>
        <p:spPr>
          <a:xfrm>
            <a:off x="614868" y="122959"/>
            <a:ext cx="3097064"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 Establecimientos Educativos</a:t>
            </a:r>
          </a:p>
        </p:txBody>
      </p:sp>
      <p:sp>
        <p:nvSpPr>
          <p:cNvPr id="9" name="5 CuadroTexto">
            <a:extLst>
              <a:ext uri="{FF2B5EF4-FFF2-40B4-BE49-F238E27FC236}">
                <a16:creationId xmlns:a16="http://schemas.microsoft.com/office/drawing/2014/main" id="{3A439FE1-2CF1-4E9B-8EA5-19AF3359CEB5}"/>
              </a:ext>
            </a:extLst>
          </p:cNvPr>
          <p:cNvSpPr txBox="1"/>
          <p:nvPr/>
        </p:nvSpPr>
        <p:spPr>
          <a:xfrm>
            <a:off x="549747" y="216266"/>
            <a:ext cx="3097064" cy="646331"/>
          </a:xfrm>
          <a:prstGeom prst="rect">
            <a:avLst/>
          </a:prstGeom>
          <a:solidFill>
            <a:srgbClr val="0070C0"/>
          </a:solid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Instituciones de Educación Superior</a:t>
            </a:r>
          </a:p>
        </p:txBody>
      </p:sp>
      <p:pic>
        <p:nvPicPr>
          <p:cNvPr id="16" name="Imagen 15">
            <a:extLst>
              <a:ext uri="{FF2B5EF4-FFF2-40B4-BE49-F238E27FC236}">
                <a16:creationId xmlns:a16="http://schemas.microsoft.com/office/drawing/2014/main" id="{E375BDF3-4298-43DA-8703-A530977E01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11374" y="6237312"/>
            <a:ext cx="3279321" cy="469343"/>
          </a:xfrm>
          <a:prstGeom prst="rect">
            <a:avLst/>
          </a:prstGeom>
        </p:spPr>
      </p:pic>
      <p:sp>
        <p:nvSpPr>
          <p:cNvPr id="17" name="6 Rectángulo">
            <a:extLst>
              <a:ext uri="{FF2B5EF4-FFF2-40B4-BE49-F238E27FC236}">
                <a16:creationId xmlns:a16="http://schemas.microsoft.com/office/drawing/2014/main" id="{57384D55-65E0-4C0B-B103-64A082CA8D7B}"/>
              </a:ext>
            </a:extLst>
          </p:cNvPr>
          <p:cNvSpPr/>
          <p:nvPr/>
        </p:nvSpPr>
        <p:spPr>
          <a:xfrm>
            <a:off x="6084168" y="1268760"/>
            <a:ext cx="2520280" cy="4358116"/>
          </a:xfrm>
          <a:prstGeom prst="rect">
            <a:avLst/>
          </a:prstGeom>
        </p:spPr>
        <p:txBody>
          <a:bodyPr wrap="square">
            <a:spAutoFit/>
          </a:bodyPr>
          <a:lstStyle/>
          <a:p>
            <a:pPr marL="285750" indent="-285750" algn="just">
              <a:lnSpc>
                <a:spcPct val="80000"/>
              </a:lnSpc>
              <a:spcBef>
                <a:spcPct val="50000"/>
              </a:spcBef>
              <a:buBlip>
                <a:blip r:embed="rId4"/>
              </a:buBlip>
              <a:defRPr/>
            </a:pPr>
            <a:r>
              <a:rPr lang="es-ES" dirty="0">
                <a:latin typeface="Arial Narrow" panose="020B0606020202030204" pitchFamily="34" charset="0"/>
              </a:rPr>
              <a:t>Para las Instituciones de Educación Superior, se presentaron 426 quejas en el segundo trimestre de 2018. </a:t>
            </a:r>
          </a:p>
          <a:p>
            <a:pPr marL="285750" indent="-285750" algn="just">
              <a:lnSpc>
                <a:spcPct val="80000"/>
              </a:lnSpc>
              <a:spcBef>
                <a:spcPct val="50000"/>
              </a:spcBef>
              <a:buBlip>
                <a:blip r:embed="rId4"/>
              </a:buBlip>
              <a:defRPr/>
            </a:pPr>
            <a:r>
              <a:rPr lang="es-ES" altLang="es-CO" dirty="0">
                <a:latin typeface="Arial Narrow" panose="020B0606020202030204" pitchFamily="34" charset="0"/>
                <a:ea typeface="Verdana" panose="020B0604030504040204" pitchFamily="34" charset="0"/>
                <a:cs typeface="Verdana" panose="020B0604030504040204" pitchFamily="34" charset="0"/>
              </a:rPr>
              <a:t>Se obtuvo un aumento de 170 quejas con relación al segundo trimestre de 2018 </a:t>
            </a:r>
          </a:p>
          <a:p>
            <a:pPr marL="285750" indent="-285750" algn="just">
              <a:lnSpc>
                <a:spcPct val="80000"/>
              </a:lnSpc>
              <a:spcBef>
                <a:spcPct val="50000"/>
              </a:spcBef>
              <a:buBlip>
                <a:blip r:embed="rId4"/>
              </a:buBlip>
              <a:defRPr/>
            </a:pPr>
            <a:r>
              <a:rPr lang="es-ES" dirty="0">
                <a:latin typeface="Arial Narrow" panose="020B0606020202030204" pitchFamily="34" charset="0"/>
              </a:rPr>
              <a:t>El mayor número de quejas  se presentó en los criterios relacionados con la calidad (aspectos académicos, bibliotecas, planes de estudios, entre otros), con un total de 318</a:t>
            </a:r>
          </a:p>
        </p:txBody>
      </p:sp>
      <p:graphicFrame>
        <p:nvGraphicFramePr>
          <p:cNvPr id="3" name="Tabla 2">
            <a:extLst>
              <a:ext uri="{FF2B5EF4-FFF2-40B4-BE49-F238E27FC236}">
                <a16:creationId xmlns:a16="http://schemas.microsoft.com/office/drawing/2014/main" id="{DBF3422C-E5C3-477B-B2E6-1A373FC1DCE3}"/>
              </a:ext>
            </a:extLst>
          </p:cNvPr>
          <p:cNvGraphicFramePr>
            <a:graphicFrameLocks noGrp="1"/>
          </p:cNvGraphicFramePr>
          <p:nvPr>
            <p:extLst>
              <p:ext uri="{D42A27DB-BD31-4B8C-83A1-F6EECF244321}">
                <p14:modId xmlns:p14="http://schemas.microsoft.com/office/powerpoint/2010/main" val="958864043"/>
              </p:ext>
            </p:extLst>
          </p:nvPr>
        </p:nvGraphicFramePr>
        <p:xfrm>
          <a:off x="899592" y="3960130"/>
          <a:ext cx="4610099" cy="2268054"/>
        </p:xfrm>
        <a:graphic>
          <a:graphicData uri="http://schemas.openxmlformats.org/drawingml/2006/table">
            <a:tbl>
              <a:tblPr/>
              <a:tblGrid>
                <a:gridCol w="3147432">
                  <a:extLst>
                    <a:ext uri="{9D8B030D-6E8A-4147-A177-3AD203B41FA5}">
                      <a16:colId xmlns:a16="http://schemas.microsoft.com/office/drawing/2014/main" val="3239976467"/>
                    </a:ext>
                  </a:extLst>
                </a:gridCol>
                <a:gridCol w="713883">
                  <a:extLst>
                    <a:ext uri="{9D8B030D-6E8A-4147-A177-3AD203B41FA5}">
                      <a16:colId xmlns:a16="http://schemas.microsoft.com/office/drawing/2014/main" val="1431848219"/>
                    </a:ext>
                  </a:extLst>
                </a:gridCol>
                <a:gridCol w="748784">
                  <a:extLst>
                    <a:ext uri="{9D8B030D-6E8A-4147-A177-3AD203B41FA5}">
                      <a16:colId xmlns:a16="http://schemas.microsoft.com/office/drawing/2014/main" val="3131218694"/>
                    </a:ext>
                  </a:extLst>
                </a:gridCol>
              </a:tblGrid>
              <a:tr h="190500">
                <a:tc rowSpan="2">
                  <a:txBody>
                    <a:bodyPr/>
                    <a:lstStyle/>
                    <a:p>
                      <a:pPr algn="ctr" fontAlgn="b"/>
                      <a:r>
                        <a:rPr lang="es-CO" sz="1100" b="1" i="0" u="none" strike="noStrike">
                          <a:solidFill>
                            <a:srgbClr val="FFFFFF"/>
                          </a:solidFill>
                          <a:effectLst/>
                          <a:latin typeface="Calibri" panose="020F0502020204030204" pitchFamily="34" charset="0"/>
                        </a:rPr>
                        <a:t>Ejes Temáticos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s-CO" sz="11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s-CO" sz="1100" b="1" i="0" u="none" strike="noStrike">
                          <a:solidFill>
                            <a:srgbClr val="FFFFFF"/>
                          </a:solidFill>
                          <a:effectLst/>
                          <a:latin typeface="Calibri" panose="020F0502020204030204" pitchFamily="34" charset="0"/>
                        </a:rPr>
                        <a:t>Año 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605179210"/>
                  </a:ext>
                </a:extLst>
              </a:tr>
              <a:tr h="190500">
                <a:tc vMerge="1">
                  <a:txBody>
                    <a:bodyPr/>
                    <a:lstStyle/>
                    <a:p>
                      <a:endParaRPr lang="es-CO"/>
                    </a:p>
                  </a:txBody>
                  <a:tcPr/>
                </a:tc>
                <a:tc>
                  <a:txBody>
                    <a:bodyPr/>
                    <a:lstStyle/>
                    <a:p>
                      <a:pPr algn="ctr" fontAlgn="b"/>
                      <a:r>
                        <a:rPr lang="es-CO" sz="1000" b="1" i="0" u="none" strike="noStrike">
                          <a:solidFill>
                            <a:srgbClr val="FFFFFF"/>
                          </a:solidFill>
                          <a:effectLst/>
                          <a:latin typeface="Calibri" panose="020F0502020204030204" pitchFamily="34" charset="0"/>
                        </a:rPr>
                        <a:t>2° Trimestre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CO" sz="1000" b="1" i="0" u="none" strike="noStrike">
                          <a:solidFill>
                            <a:srgbClr val="FFFFFF"/>
                          </a:solidFill>
                          <a:effectLst/>
                          <a:latin typeface="Calibri" panose="020F0502020204030204" pitchFamily="34" charset="0"/>
                        </a:rPr>
                        <a:t>2° Trimestre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64751948"/>
                  </a:ext>
                </a:extLst>
              </a:tr>
              <a:tr h="744054">
                <a:tc>
                  <a:txBody>
                    <a:bodyPr/>
                    <a:lstStyle/>
                    <a:p>
                      <a:pPr algn="l" fontAlgn="ctr"/>
                      <a:r>
                        <a:rPr lang="es-CO" sz="1100" b="0" i="0" u="none" strike="noStrike" dirty="0">
                          <a:solidFill>
                            <a:srgbClr val="000000"/>
                          </a:solidFill>
                          <a:effectLst/>
                          <a:latin typeface="Calibri" panose="020F0502020204030204" pitchFamily="34" charset="0"/>
                        </a:rPr>
                        <a:t>IES Calidad: Bibliotecas, Centros de Práctica, formación de Docentes, Modificación de Registro Calificado, numero de docentes, Plan de Estudios, </a:t>
                      </a:r>
                      <a:r>
                        <a:rPr lang="es-CO" sz="1100" b="0" i="0" u="none" strike="noStrike" dirty="0" err="1">
                          <a:solidFill>
                            <a:srgbClr val="000000"/>
                          </a:solidFill>
                          <a:effectLst/>
                          <a:latin typeface="Calibri" panose="020F0502020204030204" pitchFamily="34" charset="0"/>
                        </a:rPr>
                        <a:t>Tutorias</a:t>
                      </a:r>
                      <a:r>
                        <a:rPr lang="es-CO" sz="1100" b="0" i="0" u="none" strike="noStrike" dirty="0">
                          <a:solidFill>
                            <a:srgbClr val="000000"/>
                          </a:solidFill>
                          <a:effectLst/>
                          <a:latin typeface="Calibri" panose="020F0502020204030204" pitchFamily="34" charset="0"/>
                        </a:rPr>
                        <a:t>, Dificultad para  grado, Maltratos, Directivos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318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0024778"/>
                  </a:ext>
                </a:extLst>
              </a:tr>
              <a:tr h="762000">
                <a:tc>
                  <a:txBody>
                    <a:bodyPr/>
                    <a:lstStyle/>
                    <a:p>
                      <a:pPr algn="l" fontAlgn="ctr"/>
                      <a:r>
                        <a:rPr lang="es-CO" sz="1100" b="0" i="0" u="none" strike="noStrike" dirty="0">
                          <a:solidFill>
                            <a:srgbClr val="000000"/>
                          </a:solidFill>
                          <a:effectLst/>
                          <a:latin typeface="Calibri" panose="020F0502020204030204" pitchFamily="34" charset="0"/>
                        </a:rPr>
                        <a:t>IES Pecuniarios:  Cobros no contemplados, costos de matricula, Devolución de dineros, matricula extraordinaria, servicio medico, asistencial, derechos de  grado.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7000706"/>
                  </a:ext>
                </a:extLst>
              </a:tr>
              <a:tr h="190500">
                <a:tc>
                  <a:txBody>
                    <a:bodyPr/>
                    <a:lstStyle/>
                    <a:p>
                      <a:pPr algn="l" fontAlgn="b"/>
                      <a:r>
                        <a:rPr lang="es-CO" sz="1100" b="0" i="0" u="none" strike="noStrike" dirty="0">
                          <a:solidFill>
                            <a:srgbClr val="000000"/>
                          </a:solidFill>
                          <a:effectLst/>
                          <a:latin typeface="Calibri" panose="020F0502020204030204" pitchFamily="34" charset="0"/>
                        </a:rPr>
                        <a:t>Quejas contra instituciones de </a:t>
                      </a:r>
                      <a:r>
                        <a:rPr lang="es-CO" sz="1100" b="0" i="0" u="none" strike="noStrike" dirty="0" err="1">
                          <a:solidFill>
                            <a:srgbClr val="000000"/>
                          </a:solidFill>
                          <a:effectLst/>
                          <a:latin typeface="Calibri" panose="020F0502020204030204" pitchFamily="34" charset="0"/>
                        </a:rPr>
                        <a:t>educacion</a:t>
                      </a:r>
                      <a:r>
                        <a:rPr lang="es-CO" sz="1100" b="0" i="0" u="none" strike="noStrike" dirty="0">
                          <a:solidFill>
                            <a:srgbClr val="000000"/>
                          </a:solidFill>
                          <a:effectLst/>
                          <a:latin typeface="Calibri" panose="020F0502020204030204" pitchFamily="34" charset="0"/>
                        </a:rPr>
                        <a:t> superior</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2412918"/>
                  </a:ext>
                </a:extLst>
              </a:tr>
              <a:tr h="190500">
                <a:tc>
                  <a:txBody>
                    <a:bodyPr/>
                    <a:lstStyle/>
                    <a:p>
                      <a:pPr algn="ctr" fontAlgn="ctr"/>
                      <a:r>
                        <a:rPr lang="es-CO" sz="1100" b="0" i="0" u="none" strike="noStrike">
                          <a:solidFill>
                            <a:srgbClr val="FFFFFF"/>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s-CO" sz="1100" b="1" i="0" u="none" strike="noStrike">
                          <a:solidFill>
                            <a:srgbClr val="FFFFFF"/>
                          </a:solidFill>
                          <a:effectLst/>
                          <a:latin typeface="Calibri" panose="020F0502020204030204" pitchFamily="34" charset="0"/>
                        </a:rPr>
                        <a:t>256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s-CO" sz="1100" b="1" i="0" u="none" strike="noStrike" dirty="0">
                          <a:solidFill>
                            <a:srgbClr val="FFFFFF"/>
                          </a:solidFill>
                          <a:effectLst/>
                          <a:latin typeface="Calibri" panose="020F0502020204030204" pitchFamily="34" charset="0"/>
                        </a:rPr>
                        <a:t>426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356706076"/>
                  </a:ext>
                </a:extLst>
              </a:tr>
            </a:tbl>
          </a:graphicData>
        </a:graphic>
      </p:graphicFrame>
      <p:graphicFrame>
        <p:nvGraphicFramePr>
          <p:cNvPr id="13" name="Gráfico 12">
            <a:extLst>
              <a:ext uri="{FF2B5EF4-FFF2-40B4-BE49-F238E27FC236}">
                <a16:creationId xmlns:a16="http://schemas.microsoft.com/office/drawing/2014/main" id="{5AE8CEA5-BFBE-409B-AB6A-834B396E2D6B}"/>
              </a:ext>
            </a:extLst>
          </p:cNvPr>
          <p:cNvGraphicFramePr>
            <a:graphicFrameLocks/>
          </p:cNvGraphicFramePr>
          <p:nvPr>
            <p:extLst>
              <p:ext uri="{D42A27DB-BD31-4B8C-83A1-F6EECF244321}">
                <p14:modId xmlns:p14="http://schemas.microsoft.com/office/powerpoint/2010/main" val="1687007836"/>
              </p:ext>
            </p:extLst>
          </p:nvPr>
        </p:nvGraphicFramePr>
        <p:xfrm>
          <a:off x="937691" y="1239425"/>
          <a:ext cx="4572000" cy="258127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6331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1"/>
            <a:ext cx="1381453" cy="6858000"/>
          </a:xfrm>
        </p:spPr>
      </p:pic>
      <p:pic>
        <p:nvPicPr>
          <p:cNvPr id="12" name="Imagen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4679" y="5426554"/>
            <a:ext cx="3279321" cy="469343"/>
          </a:xfrm>
          <a:prstGeom prst="rect">
            <a:avLst/>
          </a:prstGeom>
        </p:spPr>
      </p:pic>
      <p:sp>
        <p:nvSpPr>
          <p:cNvPr id="9" name="5 CuadroTexto">
            <a:extLst>
              <a:ext uri="{FF2B5EF4-FFF2-40B4-BE49-F238E27FC236}">
                <a16:creationId xmlns:a16="http://schemas.microsoft.com/office/drawing/2014/main" id="{4FE6CFB5-61B1-4FE4-9FCF-EF927414C2D3}"/>
              </a:ext>
            </a:extLst>
          </p:cNvPr>
          <p:cNvSpPr txBox="1"/>
          <p:nvPr/>
        </p:nvSpPr>
        <p:spPr>
          <a:xfrm>
            <a:off x="971599" y="2941941"/>
            <a:ext cx="8011843" cy="954107"/>
          </a:xfrm>
          <a:prstGeom prst="rect">
            <a:avLst/>
          </a:prstGeom>
          <a:noFill/>
        </p:spPr>
        <p:txBody>
          <a:bodyPr wrap="square" rtlCol="0">
            <a:spAutoFit/>
          </a:bodyPr>
          <a:lstStyle/>
          <a:p>
            <a:pPr algn="ctr">
              <a:defRPr/>
            </a:pPr>
            <a:r>
              <a:rPr lang="es-ES" sz="2800" dirty="0">
                <a:solidFill>
                  <a:srgbClr val="0070C0"/>
                </a:solidFill>
                <a:latin typeface="Arial MT"/>
                <a:ea typeface="Verdana" pitchFamily="34" charset="0"/>
                <a:cs typeface="Verdana" pitchFamily="34" charset="0"/>
              </a:rPr>
              <a:t>Informe Detallado de Quejas y Reclamos Ministerio de Educación Nacional</a:t>
            </a:r>
          </a:p>
        </p:txBody>
      </p:sp>
    </p:spTree>
    <p:extLst>
      <p:ext uri="{BB962C8B-B14F-4D97-AF65-F5344CB8AC3E}">
        <p14:creationId xmlns:p14="http://schemas.microsoft.com/office/powerpoint/2010/main" val="1502639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940151" y="1989491"/>
            <a:ext cx="2843808" cy="3139321"/>
          </a:xfrm>
          <a:prstGeom prst="rect">
            <a:avLst/>
          </a:prstGeom>
        </p:spPr>
        <p:txBody>
          <a:bodyPr wrap="square">
            <a:spAutoFit/>
          </a:bodyPr>
          <a:lstStyle/>
          <a:p>
            <a:pPr>
              <a:defRPr/>
            </a:pPr>
            <a:r>
              <a:rPr lang="es-ES" dirty="0">
                <a:latin typeface="Arial Narrow" panose="020B0606020202030204" pitchFamily="34" charset="0"/>
              </a:rPr>
              <a:t>En el segundo trimestre de 2018, se evidencia una disminución de </a:t>
            </a:r>
            <a:r>
              <a:rPr lang="es-ES" b="1" dirty="0">
                <a:latin typeface="Arial Narrow" panose="020B0606020202030204" pitchFamily="34" charset="0"/>
              </a:rPr>
              <a:t>1363</a:t>
            </a:r>
            <a:r>
              <a:rPr lang="es-ES" dirty="0">
                <a:latin typeface="Arial Narrow" panose="020B0606020202030204" pitchFamily="34" charset="0"/>
              </a:rPr>
              <a:t> quejas con relación al mismo periodo del 2017. </a:t>
            </a:r>
          </a:p>
          <a:p>
            <a:pPr>
              <a:defRPr/>
            </a:pPr>
            <a:endParaRPr lang="es-ES" dirty="0">
              <a:latin typeface="Arial Narrow" panose="020B0606020202030204" pitchFamily="34" charset="0"/>
            </a:endParaRPr>
          </a:p>
          <a:p>
            <a:pPr>
              <a:defRPr/>
            </a:pPr>
            <a:r>
              <a:rPr lang="es-ES" dirty="0">
                <a:latin typeface="Arial Narrow" panose="020B0606020202030204" pitchFamily="34" charset="0"/>
              </a:rPr>
              <a:t>Se recibieron 216 de las cuales, las más frecuentes fueron reclamos contra servicios, con un total de 95 quejas.</a:t>
            </a:r>
          </a:p>
        </p:txBody>
      </p:sp>
      <p:sp>
        <p:nvSpPr>
          <p:cNvPr id="5" name="4 Rectángulo"/>
          <p:cNvSpPr/>
          <p:nvPr/>
        </p:nvSpPr>
        <p:spPr>
          <a:xfrm>
            <a:off x="683568" y="378677"/>
            <a:ext cx="3600400" cy="707886"/>
          </a:xfrm>
          <a:prstGeom prst="rect">
            <a:avLst/>
          </a:prstGeom>
          <a:solidFill>
            <a:srgbClr val="0070C0"/>
          </a:solidFill>
        </p:spPr>
        <p:txBody>
          <a:bodyPr wrap="square">
            <a:spAutoFit/>
          </a:bodyPr>
          <a:lstStyle/>
          <a:p>
            <a:r>
              <a:rPr lang="es-CO" sz="2000" dirty="0">
                <a:solidFill>
                  <a:schemeClr val="bg1"/>
                </a:solidFill>
                <a:latin typeface="Arial" pitchFamily="34" charset="0"/>
                <a:ea typeface="Verdana" panose="020B0604030504040204" pitchFamily="34" charset="0"/>
                <a:cs typeface="Arial" pitchFamily="34" charset="0"/>
              </a:rPr>
              <a:t>Consolidado Quejas y Reclamos</a:t>
            </a:r>
          </a:p>
        </p:txBody>
      </p:sp>
      <p:sp>
        <p:nvSpPr>
          <p:cNvPr id="8" name="7 Rectángulo"/>
          <p:cNvSpPr/>
          <p:nvPr/>
        </p:nvSpPr>
        <p:spPr>
          <a:xfrm>
            <a:off x="4712947" y="378677"/>
            <a:ext cx="4572000" cy="646331"/>
          </a:xfrm>
          <a:prstGeom prst="rect">
            <a:avLst/>
          </a:prstGeom>
        </p:spPr>
        <p:txBody>
          <a:bodyPr>
            <a:spAutoFit/>
          </a:bodyPr>
          <a:lstStyle/>
          <a:p>
            <a:r>
              <a:rPr lang="es-CO" b="1" dirty="0">
                <a:solidFill>
                  <a:srgbClr val="0070C0"/>
                </a:solidFill>
              </a:rPr>
              <a:t>Análisis de resultados a la gestión de las Quejas, Reclamos</a:t>
            </a:r>
            <a:endParaRPr lang="es-CO" dirty="0">
              <a:solidFill>
                <a:srgbClr val="0070C0"/>
              </a:solidFill>
            </a:endParaRPr>
          </a:p>
        </p:txBody>
      </p:sp>
      <p:graphicFrame>
        <p:nvGraphicFramePr>
          <p:cNvPr id="10" name="Tabla 9">
            <a:extLst>
              <a:ext uri="{FF2B5EF4-FFF2-40B4-BE49-F238E27FC236}">
                <a16:creationId xmlns:a16="http://schemas.microsoft.com/office/drawing/2014/main" id="{57190FD5-FFA1-425A-9E23-AB64A5C01165}"/>
              </a:ext>
            </a:extLst>
          </p:cNvPr>
          <p:cNvGraphicFramePr>
            <a:graphicFrameLocks noGrp="1"/>
          </p:cNvGraphicFramePr>
          <p:nvPr>
            <p:extLst>
              <p:ext uri="{D42A27DB-BD31-4B8C-83A1-F6EECF244321}">
                <p14:modId xmlns:p14="http://schemas.microsoft.com/office/powerpoint/2010/main" val="2453461959"/>
              </p:ext>
            </p:extLst>
          </p:nvPr>
        </p:nvGraphicFramePr>
        <p:xfrm>
          <a:off x="1115616" y="2463541"/>
          <a:ext cx="4318000" cy="2200275"/>
        </p:xfrm>
        <a:graphic>
          <a:graphicData uri="http://schemas.openxmlformats.org/drawingml/2006/table">
            <a:tbl>
              <a:tblPr/>
              <a:tblGrid>
                <a:gridCol w="1790700">
                  <a:extLst>
                    <a:ext uri="{9D8B030D-6E8A-4147-A177-3AD203B41FA5}">
                      <a16:colId xmlns:a16="http://schemas.microsoft.com/office/drawing/2014/main" val="964344689"/>
                    </a:ext>
                  </a:extLst>
                </a:gridCol>
                <a:gridCol w="1498600">
                  <a:extLst>
                    <a:ext uri="{9D8B030D-6E8A-4147-A177-3AD203B41FA5}">
                      <a16:colId xmlns:a16="http://schemas.microsoft.com/office/drawing/2014/main" val="1443997759"/>
                    </a:ext>
                  </a:extLst>
                </a:gridCol>
                <a:gridCol w="1028700">
                  <a:extLst>
                    <a:ext uri="{9D8B030D-6E8A-4147-A177-3AD203B41FA5}">
                      <a16:colId xmlns:a16="http://schemas.microsoft.com/office/drawing/2014/main" val="1983063035"/>
                    </a:ext>
                  </a:extLst>
                </a:gridCol>
              </a:tblGrid>
              <a:tr h="276225">
                <a:tc rowSpan="2">
                  <a:txBody>
                    <a:bodyPr/>
                    <a:lstStyle/>
                    <a:p>
                      <a:pPr algn="ctr" rtl="0"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1" i="0" u="none" strike="noStrike" dirty="0">
                          <a:solidFill>
                            <a:srgbClr val="FFFFFF"/>
                          </a:solidFill>
                          <a:effectLst/>
                          <a:latin typeface="Calibri" panose="020F0502020204030204" pitchFamily="34" charset="0"/>
                        </a:rPr>
                        <a:t>Año 2017</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1" i="0" u="none" strike="noStrike">
                          <a:solidFill>
                            <a:srgbClr val="FFFFFF"/>
                          </a:solidFill>
                          <a:effectLst/>
                          <a:latin typeface="Calibri" panose="020F0502020204030204" pitchFamily="34" charset="0"/>
                        </a:rPr>
                        <a:t>Año 2018</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2509867477"/>
                  </a:ext>
                </a:extLst>
              </a:tr>
              <a:tr h="542925">
                <a:tc vMerge="1">
                  <a:txBody>
                    <a:bodyPr/>
                    <a:lstStyle/>
                    <a:p>
                      <a:endParaRPr lang="es-CO"/>
                    </a:p>
                  </a:txBody>
                  <a:tcPr/>
                </a:tc>
                <a:tc>
                  <a:txBody>
                    <a:bodyPr/>
                    <a:lstStyle/>
                    <a:p>
                      <a:pPr algn="ctr" rtl="0" fontAlgn="ctr"/>
                      <a:r>
                        <a:rPr lang="es-CO" sz="1200" b="1" i="0" u="none" strike="noStrike" dirty="0">
                          <a:solidFill>
                            <a:srgbClr val="FFFFFF"/>
                          </a:solidFill>
                          <a:effectLst/>
                          <a:latin typeface="Calibri" panose="020F0502020204030204" pitchFamily="34" charset="0"/>
                        </a:rPr>
                        <a:t>2° Trimestre</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s-CO" sz="1200" b="1" i="0" u="none" strike="noStrike" kern="1200" dirty="0">
                          <a:solidFill>
                            <a:srgbClr val="FFFFFF"/>
                          </a:solidFill>
                          <a:effectLst/>
                          <a:latin typeface="Calibri" panose="020F0502020204030204" pitchFamily="34" charset="0"/>
                          <a:ea typeface="+mn-ea"/>
                          <a:cs typeface="+mn-cs"/>
                        </a:rPr>
                        <a:t>2° Trimestre</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3842542975"/>
                  </a:ext>
                </a:extLst>
              </a:tr>
              <a:tr h="276225">
                <a:tc>
                  <a:txBody>
                    <a:bodyPr/>
                    <a:lstStyle/>
                    <a:p>
                      <a:pPr algn="l" rtl="0" fontAlgn="b"/>
                      <a:r>
                        <a:rPr lang="es-CO" sz="1400" b="0" i="0" u="none" strike="noStrike">
                          <a:solidFill>
                            <a:srgbClr val="000000"/>
                          </a:solidFill>
                          <a:effectLst/>
                          <a:latin typeface="Arial Narrow" panose="020B0606020202030204" pitchFamily="34" charset="0"/>
                        </a:rPr>
                        <a:t>Reclamos Proceso</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264</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76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820573974"/>
                  </a:ext>
                </a:extLst>
              </a:tr>
              <a:tr h="276225">
                <a:tc>
                  <a:txBody>
                    <a:bodyPr/>
                    <a:lstStyle/>
                    <a:p>
                      <a:pPr algn="l" rtl="0" fontAlgn="b"/>
                      <a:r>
                        <a:rPr lang="es-CO" sz="1400" b="0" i="0" u="none" strike="noStrike" dirty="0">
                          <a:solidFill>
                            <a:srgbClr val="000000"/>
                          </a:solidFill>
                          <a:effectLst/>
                          <a:latin typeface="Arial Narrow" panose="020B0606020202030204" pitchFamily="34" charset="0"/>
                        </a:rPr>
                        <a:t>Queja Funcionario</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46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45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675341122"/>
                  </a:ext>
                </a:extLst>
              </a:tr>
              <a:tr h="276225">
                <a:tc>
                  <a:txBody>
                    <a:bodyPr/>
                    <a:lstStyle/>
                    <a:p>
                      <a:pPr algn="l" rtl="0" fontAlgn="b"/>
                      <a:r>
                        <a:rPr lang="es-CO" sz="1400" b="0" i="0" u="none" strike="noStrike">
                          <a:solidFill>
                            <a:srgbClr val="000000"/>
                          </a:solidFill>
                          <a:effectLst/>
                          <a:latin typeface="Arial Narrow" panose="020B0606020202030204" pitchFamily="34" charset="0"/>
                        </a:rPr>
                        <a:t>Reclamo Servicio</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1269</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95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204610865"/>
                  </a:ext>
                </a:extLst>
              </a:tr>
              <a:tr h="276225">
                <a:tc>
                  <a:txBody>
                    <a:bodyPr/>
                    <a:lstStyle/>
                    <a:p>
                      <a:pPr algn="l" rtl="0" fontAlgn="b"/>
                      <a:r>
                        <a:rPr lang="es-CO" sz="1400" b="0" i="0" u="none" strike="noStrike">
                          <a:solidFill>
                            <a:srgbClr val="000000"/>
                          </a:solidFill>
                          <a:effectLst/>
                          <a:latin typeface="Arial Narrow" panose="020B0606020202030204" pitchFamily="34" charset="0"/>
                        </a:rPr>
                        <a:t>Ambiental</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6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517315445"/>
                  </a:ext>
                </a:extLst>
              </a:tr>
              <a:tr h="276225">
                <a:tc>
                  <a:txBody>
                    <a:bodyPr/>
                    <a:lstStyle/>
                    <a:p>
                      <a:pPr algn="ctr" rtl="0" fontAlgn="b"/>
                      <a:r>
                        <a:rPr lang="es-CO" sz="1200" b="1" i="0" u="none" strike="noStrike">
                          <a:solidFill>
                            <a:srgbClr val="FFFFFF"/>
                          </a:solidFill>
                          <a:effectLst/>
                          <a:latin typeface="Arial Narrow" panose="020B0606020202030204" pitchFamily="34" charset="0"/>
                        </a:rPr>
                        <a:t>Total</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0" i="0" u="none" strike="noStrike" dirty="0">
                          <a:solidFill>
                            <a:srgbClr val="FFFFFF"/>
                          </a:solidFill>
                          <a:effectLst/>
                          <a:latin typeface="Calibri" panose="020F0502020204030204" pitchFamily="34" charset="0"/>
                        </a:rPr>
                        <a:t>1579</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ctr"/>
                      <a:r>
                        <a:rPr lang="es-CO" sz="1600" b="0" i="0" u="none" strike="noStrike" dirty="0">
                          <a:solidFill>
                            <a:srgbClr val="FFFFFF"/>
                          </a:solidFill>
                          <a:effectLst/>
                          <a:latin typeface="Calibri" panose="020F0502020204030204" pitchFamily="34" charset="0"/>
                        </a:rPr>
                        <a:t>216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1203701750"/>
                  </a:ext>
                </a:extLst>
              </a:tr>
            </a:tbl>
          </a:graphicData>
        </a:graphic>
      </p:graphicFrame>
      <p:pic>
        <p:nvPicPr>
          <p:cNvPr id="11" name="Imagen 10">
            <a:extLst>
              <a:ext uri="{FF2B5EF4-FFF2-40B4-BE49-F238E27FC236}">
                <a16:creationId xmlns:a16="http://schemas.microsoft.com/office/drawing/2014/main" id="{E0C8206F-F9DC-4A28-82C2-B80B3E06F1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2395" y="6093296"/>
            <a:ext cx="3279321" cy="469343"/>
          </a:xfrm>
          <a:prstGeom prst="rect">
            <a:avLst/>
          </a:prstGeom>
        </p:spPr>
      </p:pic>
    </p:spTree>
    <p:extLst>
      <p:ext uri="{BB962C8B-B14F-4D97-AF65-F5344CB8AC3E}">
        <p14:creationId xmlns:p14="http://schemas.microsoft.com/office/powerpoint/2010/main" val="3722181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16330</TotalTime>
  <Words>2565</Words>
  <Application>Microsoft Office PowerPoint</Application>
  <PresentationFormat>Presentación en pantalla (4:3)</PresentationFormat>
  <Paragraphs>611</Paragraphs>
  <Slides>23</Slides>
  <Notes>22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23</vt:i4>
      </vt:variant>
    </vt:vector>
  </HeadingPairs>
  <TitlesOfParts>
    <vt:vector size="30" baseType="lpstr">
      <vt:lpstr>ＭＳ Ｐゴシック</vt:lpstr>
      <vt:lpstr>Arial</vt:lpstr>
      <vt:lpstr>Arial MT</vt:lpstr>
      <vt:lpstr>Arial Narrow</vt:lpstr>
      <vt:lpstr>Calibri</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Dora Ines Ojeda Roncancio</cp:lastModifiedBy>
  <cp:revision>666</cp:revision>
  <dcterms:created xsi:type="dcterms:W3CDTF">2014-10-20T16:00:02Z</dcterms:created>
  <dcterms:modified xsi:type="dcterms:W3CDTF">2018-07-31T19:07:06Z</dcterms:modified>
</cp:coreProperties>
</file>