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17.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18.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19.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notesSlides/notesSlide20.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notesSlides/notesSlide21.xml" ContentType="application/vnd.openxmlformats-officedocument.presentationml.notesSlide+xml"/>
  <Override PartName="/ppt/charts/chart10.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0.xml" ContentType="application/vnd.openxmlformats-officedocument.themeOverride+xml"/>
  <Override PartName="/ppt/notesSlides/notesSlide22.xml" ContentType="application/vnd.openxmlformats-officedocument.presentationml.notesSlide+xml"/>
  <Override PartName="/ppt/charts/chart11.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30" r:id="rId3"/>
    <p:sldId id="262" r:id="rId4"/>
    <p:sldId id="258" r:id="rId5"/>
    <p:sldId id="341" r:id="rId6"/>
    <p:sldId id="339" r:id="rId7"/>
    <p:sldId id="340" r:id="rId8"/>
    <p:sldId id="356" r:id="rId9"/>
    <p:sldId id="364" r:id="rId10"/>
    <p:sldId id="365" r:id="rId11"/>
    <p:sldId id="363" r:id="rId12"/>
    <p:sldId id="349" r:id="rId13"/>
    <p:sldId id="360" r:id="rId14"/>
    <p:sldId id="359" r:id="rId15"/>
    <p:sldId id="366" r:id="rId16"/>
    <p:sldId id="367" r:id="rId17"/>
    <p:sldId id="368" r:id="rId18"/>
    <p:sldId id="369" r:id="rId19"/>
    <p:sldId id="370" r:id="rId20"/>
    <p:sldId id="371" r:id="rId21"/>
    <p:sldId id="376" r:id="rId22"/>
    <p:sldId id="377" r:id="rId23"/>
    <p:sldId id="372" r:id="rId24"/>
    <p:sldId id="373" r:id="rId25"/>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2251" autoAdjust="0"/>
  </p:normalViewPr>
  <p:slideViewPr>
    <p:cSldViewPr>
      <p:cViewPr varScale="1">
        <p:scale>
          <a:sx n="83" d="100"/>
          <a:sy n="83" d="100"/>
        </p:scale>
        <p:origin x="165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9903023233206961E-2"/>
          <c:y val="3.2714595421320887E-2"/>
          <c:w val="0.76382681963195986"/>
          <c:h val="0.87230259112326869"/>
        </c:manualLayout>
      </c:layout>
      <c:barChart>
        <c:barDir val="col"/>
        <c:grouping val="clustered"/>
        <c:varyColors val="0"/>
        <c:ser>
          <c:idx val="0"/>
          <c:order val="0"/>
          <c:spPr>
            <a:solidFill>
              <a:srgbClr val="0000FF"/>
            </a:solidFill>
          </c:spPr>
          <c:invertIfNegative val="0"/>
          <c:dLbls>
            <c:dLbl>
              <c:idx val="1"/>
              <c:layout>
                <c:manualLayout>
                  <c:x val="-3.9506172839505809E-3"/>
                  <c:y val="-3.8305695692685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4F-425D-9F07-09AD32A9C91C}"/>
                </c:ext>
              </c:extLst>
            </c:dLbl>
            <c:spPr>
              <a:noFill/>
              <a:ln>
                <a:noFill/>
              </a:ln>
              <a:effectLst/>
            </c:spPr>
            <c:txPr>
              <a:bodyPr/>
              <a:lstStyle/>
              <a:p>
                <a:pPr>
                  <a:defRPr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PARETO!$A$3:$A$7</c:f>
              <c:strCache>
                <c:ptCount val="5"/>
                <c:pt idx="0">
                  <c:v>Ministerio de Educación Nacional</c:v>
                </c:pt>
                <c:pt idx="1">
                  <c:v>Instituciones de Educación Superior</c:v>
                </c:pt>
                <c:pt idx="2">
                  <c:v>Secretarias de Educación</c:v>
                </c:pt>
                <c:pt idx="3">
                  <c:v>Otras Entidades</c:v>
                </c:pt>
                <c:pt idx="4">
                  <c:v>Establecimientos Educativos</c:v>
                </c:pt>
              </c:strCache>
            </c:strRef>
          </c:cat>
          <c:val>
            <c:numRef>
              <c:f>PARETO!$B$3:$B$7</c:f>
              <c:numCache>
                <c:formatCode>General</c:formatCode>
                <c:ptCount val="5"/>
                <c:pt idx="0">
                  <c:v>1579</c:v>
                </c:pt>
                <c:pt idx="1">
                  <c:v>256</c:v>
                </c:pt>
                <c:pt idx="2">
                  <c:v>199</c:v>
                </c:pt>
                <c:pt idx="3">
                  <c:v>106</c:v>
                </c:pt>
                <c:pt idx="4">
                  <c:v>163</c:v>
                </c:pt>
              </c:numCache>
            </c:numRef>
          </c:val>
          <c:extLst>
            <c:ext xmlns:c16="http://schemas.microsoft.com/office/drawing/2014/chart" uri="{C3380CC4-5D6E-409C-BE32-E72D297353CC}">
              <c16:uniqueId val="{00000001-A84F-425D-9F07-09AD32A9C91C}"/>
            </c:ext>
          </c:extLst>
        </c:ser>
        <c:ser>
          <c:idx val="1"/>
          <c:order val="1"/>
          <c:invertIfNegative val="0"/>
          <c:cat>
            <c:strRef>
              <c:f>PARETO!$A$3:$A$7</c:f>
              <c:strCache>
                <c:ptCount val="5"/>
                <c:pt idx="0">
                  <c:v>Ministerio de Educación Nacional</c:v>
                </c:pt>
                <c:pt idx="1">
                  <c:v>Instituciones de Educación Superior</c:v>
                </c:pt>
                <c:pt idx="2">
                  <c:v>Secretarias de Educación</c:v>
                </c:pt>
                <c:pt idx="3">
                  <c:v>Otras Entidades</c:v>
                </c:pt>
                <c:pt idx="4">
                  <c:v>Establecimientos Educativos</c:v>
                </c:pt>
              </c:strCache>
            </c:strRef>
          </c:cat>
          <c:val>
            <c:numRef>
              <c:f>PARETO!$C$2:$C$7</c:f>
            </c:numRef>
          </c:val>
          <c:extLst>
            <c:ext xmlns:c16="http://schemas.microsoft.com/office/drawing/2014/chart" uri="{C3380CC4-5D6E-409C-BE32-E72D297353CC}">
              <c16:uniqueId val="{00000002-A84F-425D-9F07-09AD32A9C91C}"/>
            </c:ext>
          </c:extLst>
        </c:ser>
        <c:ser>
          <c:idx val="2"/>
          <c:order val="2"/>
          <c:invertIfNegative val="0"/>
          <c:cat>
            <c:strRef>
              <c:f>PARETO!$A$3:$A$7</c:f>
              <c:strCache>
                <c:ptCount val="5"/>
                <c:pt idx="0">
                  <c:v>Ministerio de Educación Nacional</c:v>
                </c:pt>
                <c:pt idx="1">
                  <c:v>Instituciones de Educación Superior</c:v>
                </c:pt>
                <c:pt idx="2">
                  <c:v>Secretarias de Educación</c:v>
                </c:pt>
                <c:pt idx="3">
                  <c:v>Otras Entidades</c:v>
                </c:pt>
                <c:pt idx="4">
                  <c:v>Establecimientos Educativos</c:v>
                </c:pt>
              </c:strCache>
            </c:strRef>
          </c:cat>
          <c:val>
            <c:numRef>
              <c:f>PARETO!$D$2:$D$7</c:f>
            </c:numRef>
          </c:val>
          <c:extLst>
            <c:ext xmlns:c16="http://schemas.microsoft.com/office/drawing/2014/chart" uri="{C3380CC4-5D6E-409C-BE32-E72D297353CC}">
              <c16:uniqueId val="{00000003-A84F-425D-9F07-09AD32A9C91C}"/>
            </c:ext>
          </c:extLst>
        </c:ser>
        <c:dLbls>
          <c:showLegendKey val="0"/>
          <c:showVal val="0"/>
          <c:showCatName val="0"/>
          <c:showSerName val="0"/>
          <c:showPercent val="0"/>
          <c:showBubbleSize val="0"/>
        </c:dLbls>
        <c:gapWidth val="150"/>
        <c:axId val="159616000"/>
        <c:axId val="44072080"/>
      </c:barChart>
      <c:lineChart>
        <c:grouping val="stacked"/>
        <c:varyColors val="0"/>
        <c:ser>
          <c:idx val="3"/>
          <c:order val="3"/>
          <c:spPr>
            <a:ln>
              <a:solidFill>
                <a:srgbClr val="FF0000"/>
              </a:solidFill>
            </a:ln>
          </c:spPr>
          <c:marker>
            <c:symbol val="none"/>
          </c:marker>
          <c:dLbls>
            <c:dLbl>
              <c:idx val="0"/>
              <c:layout>
                <c:manualLayout>
                  <c:x val="1.9032760430669413E-2"/>
                  <c:y val="-4.2116294031424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84F-425D-9F07-09AD32A9C91C}"/>
                </c:ext>
              </c:extLst>
            </c:dLbl>
            <c:dLbl>
              <c:idx val="1"/>
              <c:layout>
                <c:manualLayout>
                  <c:x val="2.3401708716429982E-2"/>
                  <c:y val="-4.5124600747955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84F-425D-9F07-09AD32A9C91C}"/>
                </c:ext>
              </c:extLst>
            </c:dLbl>
            <c:dLbl>
              <c:idx val="2"/>
              <c:layout>
                <c:manualLayout>
                  <c:x val="1.5569672876269037E-3"/>
                  <c:y val="-3.3091373881833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84F-425D-9F07-09AD32A9C91C}"/>
                </c:ext>
              </c:extLst>
            </c:dLbl>
            <c:dLbl>
              <c:idx val="3"/>
              <c:layout>
                <c:manualLayout>
                  <c:x val="1.5569672876267894E-3"/>
                  <c:y val="-5.11412141810157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84F-425D-9F07-09AD32A9C91C}"/>
                </c:ext>
              </c:extLst>
            </c:dLbl>
            <c:spPr>
              <a:noFill/>
              <a:ln>
                <a:noFill/>
              </a:ln>
              <a:effectLst/>
            </c:spPr>
            <c:txPr>
              <a:bodyPr/>
              <a:lstStyle/>
              <a:p>
                <a:pPr>
                  <a:defRPr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PARETO!$A$2:$A$7</c:f>
              <c:strCache>
                <c:ptCount val="6"/>
                <c:pt idx="1">
                  <c:v>Ministerio de Educación Nacional</c:v>
                </c:pt>
                <c:pt idx="2">
                  <c:v>Instituciones de Educación Superior</c:v>
                </c:pt>
                <c:pt idx="3">
                  <c:v>Secretarias de Educación</c:v>
                </c:pt>
                <c:pt idx="4">
                  <c:v>Otras Entidades</c:v>
                </c:pt>
                <c:pt idx="5">
                  <c:v>Establecimientos Educativos</c:v>
                </c:pt>
              </c:strCache>
            </c:strRef>
          </c:cat>
          <c:val>
            <c:numRef>
              <c:f>PARETO!$E$3:$E$7</c:f>
              <c:numCache>
                <c:formatCode>0%</c:formatCode>
                <c:ptCount val="5"/>
                <c:pt idx="0">
                  <c:v>0.68562744246634821</c:v>
                </c:pt>
                <c:pt idx="1">
                  <c:v>0.79678679982631351</c:v>
                </c:pt>
                <c:pt idx="2">
                  <c:v>0.88319583152409897</c:v>
                </c:pt>
                <c:pt idx="3">
                  <c:v>0.92922275293095957</c:v>
                </c:pt>
                <c:pt idx="4">
                  <c:v>1</c:v>
                </c:pt>
              </c:numCache>
            </c:numRef>
          </c:val>
          <c:smooth val="0"/>
          <c:extLst>
            <c:ext xmlns:c16="http://schemas.microsoft.com/office/drawing/2014/chart" uri="{C3380CC4-5D6E-409C-BE32-E72D297353CC}">
              <c16:uniqueId val="{00000008-A84F-425D-9F07-09AD32A9C91C}"/>
            </c:ext>
          </c:extLst>
        </c:ser>
        <c:dLbls>
          <c:showLegendKey val="0"/>
          <c:showVal val="0"/>
          <c:showCatName val="0"/>
          <c:showSerName val="0"/>
          <c:showPercent val="0"/>
          <c:showBubbleSize val="0"/>
        </c:dLbls>
        <c:marker val="1"/>
        <c:smooth val="0"/>
        <c:axId val="265855920"/>
        <c:axId val="159776832"/>
      </c:lineChart>
      <c:catAx>
        <c:axId val="159616000"/>
        <c:scaling>
          <c:orientation val="minMax"/>
        </c:scaling>
        <c:delete val="0"/>
        <c:axPos val="b"/>
        <c:numFmt formatCode="General" sourceLinked="0"/>
        <c:majorTickMark val="out"/>
        <c:minorTickMark val="none"/>
        <c:tickLblPos val="nextTo"/>
        <c:spPr>
          <a:ln>
            <a:solidFill>
              <a:schemeClr val="tx1"/>
            </a:solidFill>
          </a:ln>
        </c:spPr>
        <c:txPr>
          <a:bodyPr rot="0" vert="horz"/>
          <a:lstStyle/>
          <a:p>
            <a:pPr>
              <a:defRPr sz="900" b="0">
                <a:latin typeface="Arial Narrow" pitchFamily="34" charset="0"/>
              </a:defRPr>
            </a:pPr>
            <a:endParaRPr lang="es-CO"/>
          </a:p>
        </c:txPr>
        <c:crossAx val="44072080"/>
        <c:crosses val="autoZero"/>
        <c:auto val="1"/>
        <c:lblAlgn val="ctr"/>
        <c:lblOffset val="100"/>
        <c:noMultiLvlLbl val="0"/>
      </c:catAx>
      <c:valAx>
        <c:axId val="44072080"/>
        <c:scaling>
          <c:orientation val="minMax"/>
        </c:scaling>
        <c:delete val="0"/>
        <c:axPos val="l"/>
        <c:majorGridlines>
          <c:spPr>
            <a:ln>
              <a:solidFill>
                <a:schemeClr val="bg1">
                  <a:lumMod val="95000"/>
                </a:schemeClr>
              </a:solidFill>
            </a:ln>
          </c:spPr>
        </c:majorGridlines>
        <c:numFmt formatCode="General" sourceLinked="1"/>
        <c:majorTickMark val="out"/>
        <c:minorTickMark val="none"/>
        <c:tickLblPos val="nextTo"/>
        <c:spPr>
          <a:ln>
            <a:solidFill>
              <a:schemeClr val="tx1"/>
            </a:solidFill>
          </a:ln>
        </c:spPr>
        <c:crossAx val="159616000"/>
        <c:crosses val="autoZero"/>
        <c:crossBetween val="between"/>
      </c:valAx>
      <c:valAx>
        <c:axId val="159776832"/>
        <c:scaling>
          <c:orientation val="minMax"/>
        </c:scaling>
        <c:delete val="0"/>
        <c:axPos val="r"/>
        <c:numFmt formatCode="0%" sourceLinked="1"/>
        <c:majorTickMark val="out"/>
        <c:minorTickMark val="none"/>
        <c:tickLblPos val="nextTo"/>
        <c:spPr>
          <a:ln>
            <a:solidFill>
              <a:schemeClr val="tx1"/>
            </a:solidFill>
          </a:ln>
        </c:spPr>
        <c:crossAx val="265855920"/>
        <c:crosses val="max"/>
        <c:crossBetween val="between"/>
      </c:valAx>
      <c:catAx>
        <c:axId val="265855920"/>
        <c:scaling>
          <c:orientation val="minMax"/>
        </c:scaling>
        <c:delete val="1"/>
        <c:axPos val="b"/>
        <c:numFmt formatCode="General" sourceLinked="1"/>
        <c:majorTickMark val="out"/>
        <c:minorTickMark val="none"/>
        <c:tickLblPos val="nextTo"/>
        <c:crossAx val="159776832"/>
        <c:crosses val="autoZero"/>
        <c:auto val="1"/>
        <c:lblAlgn val="ctr"/>
        <c:lblOffset val="100"/>
        <c:noMultiLvlLbl val="0"/>
      </c:catAx>
    </c:plotArea>
    <c:legend>
      <c:legendPos val="r"/>
      <c:overlay val="0"/>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[INFORMES QUEJAS 2 trimerste 2017.xlsx]men!Tabla dinámica7</c:name>
    <c:fmtId val="9"/>
  </c:pivotSource>
  <c:chart>
    <c:autoTitleDeleted val="0"/>
    <c:pivotFmts>
      <c:pivotFmt>
        <c:idx val="0"/>
        <c:spPr>
          <a:solidFill>
            <a:srgbClr val="FF0000"/>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1A1AF6"/>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rgbClr val="92D050"/>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rgbClr val="3CE865"/>
          </a:solidFill>
          <a:ln>
            <a:noFill/>
          </a:ln>
          <a:effectLst/>
          <a:sp3d/>
        </c:spPr>
        <c:dLbl>
          <c:idx val="0"/>
          <c:layout>
            <c:manualLayout>
              <c:x val="2.2222222222222119E-2"/>
              <c:y val="-9.2592592592592813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3CE865"/>
          </a:solidFill>
          <a:ln>
            <a:noFill/>
          </a:ln>
          <a:effectLst/>
          <a:sp3d/>
        </c:spPr>
        <c:dLbl>
          <c:idx val="0"/>
          <c:layout>
            <c:manualLayout>
              <c:x val="1.1111111111111112E-2"/>
              <c:y val="-2.777777777777777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3CE865"/>
          </a:solidFill>
          <a:ln>
            <a:noFill/>
          </a:ln>
          <a:effectLst/>
          <a:sp3d/>
        </c:spPr>
        <c:dLbl>
          <c:idx val="0"/>
          <c:layout>
            <c:manualLayout>
              <c:x val="8.3333333333332309E-3"/>
              <c:y val="-3.240740740740744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3CE865"/>
          </a:solidFill>
          <a:ln>
            <a:noFill/>
          </a:ln>
          <a:effectLst/>
          <a:sp3d/>
        </c:spPr>
      </c:pivotFmt>
      <c:pivotFmt>
        <c:idx val="8"/>
        <c:spPr>
          <a:solidFill>
            <a:srgbClr val="1A1AF6"/>
          </a:solidFill>
          <a:ln>
            <a:noFill/>
          </a:ln>
          <a:effectLst/>
          <a:sp3d/>
        </c:spPr>
      </c:pivotFmt>
      <c:pivotFmt>
        <c:idx val="9"/>
        <c:spPr>
          <a:solidFill>
            <a:srgbClr val="1A1AF6"/>
          </a:solidFill>
          <a:ln>
            <a:noFill/>
          </a:ln>
          <a:effectLst/>
          <a:sp3d/>
        </c:spPr>
        <c:marker>
          <c:symbol val="none"/>
        </c:marker>
      </c:pivotFmt>
      <c:pivotFmt>
        <c:idx val="10"/>
        <c:spPr>
          <a:solidFill>
            <a:srgbClr val="3CE865"/>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3CE865"/>
          </a:solidFill>
          <a:ln>
            <a:noFill/>
          </a:ln>
          <a:effectLst/>
          <a:sp3d/>
        </c:spPr>
        <c:dLbl>
          <c:idx val="0"/>
          <c:layout>
            <c:manualLayout>
              <c:x val="8.3333333333332309E-3"/>
              <c:y val="-3.240740740740744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3CE865"/>
          </a:solidFill>
          <a:ln>
            <a:noFill/>
          </a:ln>
          <a:effectLst/>
          <a:sp3d/>
        </c:spPr>
        <c:dLbl>
          <c:idx val="0"/>
          <c:layout>
            <c:manualLayout>
              <c:x val="1.1111111111111112E-2"/>
              <c:y val="-2.777777777777777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3CE865"/>
          </a:solidFill>
          <a:ln>
            <a:noFill/>
          </a:ln>
          <a:effectLst/>
          <a:sp3d/>
        </c:spPr>
        <c:dLbl>
          <c:idx val="0"/>
          <c:layout>
            <c:manualLayout>
              <c:x val="2.2222222222222119E-2"/>
              <c:y val="-9.2592592592592813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1A1AF6"/>
          </a:solidFill>
          <a:ln>
            <a:noFill/>
          </a:ln>
          <a:effectLst/>
          <a:sp3d/>
        </c:spPr>
        <c:marker>
          <c:symbol val="none"/>
        </c:marker>
      </c:pivotFmt>
      <c:pivotFmt>
        <c:idx val="15"/>
        <c:spPr>
          <a:solidFill>
            <a:srgbClr val="3CE865"/>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3CE865"/>
          </a:solidFill>
          <a:ln>
            <a:noFill/>
          </a:ln>
          <a:effectLst/>
          <a:sp3d/>
        </c:spPr>
        <c:dLbl>
          <c:idx val="0"/>
          <c:layout>
            <c:manualLayout>
              <c:x val="8.3333333333332309E-3"/>
              <c:y val="-3.240740740740744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7"/>
        <c:spPr>
          <a:solidFill>
            <a:srgbClr val="3CE865"/>
          </a:solidFill>
          <a:ln>
            <a:noFill/>
          </a:ln>
          <a:effectLst/>
          <a:sp3d/>
        </c:spPr>
        <c:dLbl>
          <c:idx val="0"/>
          <c:layout>
            <c:manualLayout>
              <c:x val="1.1111111111111112E-2"/>
              <c:y val="-2.777777777777777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3CE865"/>
          </a:solidFill>
          <a:ln>
            <a:noFill/>
          </a:ln>
          <a:effectLst/>
          <a:sp3d/>
        </c:spPr>
        <c:dLbl>
          <c:idx val="0"/>
          <c:layout>
            <c:manualLayout>
              <c:x val="2.2222222222222119E-2"/>
              <c:y val="-9.2592592592592813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s>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men!$B$244:$B$245</c:f>
              <c:strCache>
                <c:ptCount val="1"/>
                <c:pt idx="0">
                  <c:v>Física</c:v>
                </c:pt>
              </c:strCache>
            </c:strRef>
          </c:tx>
          <c:spPr>
            <a:solidFill>
              <a:srgbClr val="1A1AF6"/>
            </a:solidFill>
            <a:ln>
              <a:noFill/>
            </a:ln>
            <a:effectLst/>
            <a:sp3d/>
          </c:spPr>
          <c:invertIfNegative val="0"/>
          <c:cat>
            <c:strRef>
              <c:f>men!$A$246:$A$249</c:f>
              <c:strCache>
                <c:ptCount val="3"/>
                <c:pt idx="0">
                  <c:v>ABRIL</c:v>
                </c:pt>
                <c:pt idx="1">
                  <c:v>MAYO</c:v>
                </c:pt>
                <c:pt idx="2">
                  <c:v>JUNIO</c:v>
                </c:pt>
              </c:strCache>
            </c:strRef>
          </c:cat>
          <c:val>
            <c:numRef>
              <c:f>men!$B$246:$B$249</c:f>
              <c:numCache>
                <c:formatCode>General</c:formatCode>
                <c:ptCount val="3"/>
                <c:pt idx="0">
                  <c:v>43</c:v>
                </c:pt>
                <c:pt idx="1">
                  <c:v>41</c:v>
                </c:pt>
                <c:pt idx="2">
                  <c:v>32</c:v>
                </c:pt>
              </c:numCache>
            </c:numRef>
          </c:val>
          <c:extLst>
            <c:ext xmlns:c16="http://schemas.microsoft.com/office/drawing/2014/chart" uri="{C3380CC4-5D6E-409C-BE32-E72D297353CC}">
              <c16:uniqueId val="{00000000-9CD1-4131-A007-E363D183DAED}"/>
            </c:ext>
          </c:extLst>
        </c:ser>
        <c:ser>
          <c:idx val="1"/>
          <c:order val="1"/>
          <c:tx>
            <c:strRef>
              <c:f>men!$C$244:$C$245</c:f>
              <c:strCache>
                <c:ptCount val="1"/>
                <c:pt idx="0">
                  <c:v>Web</c:v>
                </c:pt>
              </c:strCache>
            </c:strRef>
          </c:tx>
          <c:spPr>
            <a:solidFill>
              <a:srgbClr val="3CE865"/>
            </a:solidFill>
            <a:ln>
              <a:noFill/>
            </a:ln>
            <a:effectLst/>
            <a:sp3d/>
          </c:spPr>
          <c:invertIfNegative val="0"/>
          <c:dLbls>
            <c:dLbl>
              <c:idx val="0"/>
              <c:layout>
                <c:manualLayout>
                  <c:x val="8.3333333333332309E-3"/>
                  <c:y val="-3.2407407407407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D1-4131-A007-E363D183DAED}"/>
                </c:ext>
              </c:extLst>
            </c:dLbl>
            <c:dLbl>
              <c:idx val="1"/>
              <c:layout>
                <c:manualLayout>
                  <c:x val="1.1111111111111112E-2"/>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D1-4131-A007-E363D183DAED}"/>
                </c:ext>
              </c:extLst>
            </c:dLbl>
            <c:dLbl>
              <c:idx val="2"/>
              <c:layout>
                <c:manualLayout>
                  <c:x val="2.2222222222222119E-2"/>
                  <c:y val="-9.2592592592592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D1-4131-A007-E363D183DAE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men!$A$246:$A$249</c:f>
              <c:strCache>
                <c:ptCount val="3"/>
                <c:pt idx="0">
                  <c:v>ABRIL</c:v>
                </c:pt>
                <c:pt idx="1">
                  <c:v>MAYO</c:v>
                </c:pt>
                <c:pt idx="2">
                  <c:v>JUNIO</c:v>
                </c:pt>
              </c:strCache>
            </c:strRef>
          </c:cat>
          <c:val>
            <c:numRef>
              <c:f>men!$C$246:$C$249</c:f>
              <c:numCache>
                <c:formatCode>General</c:formatCode>
                <c:ptCount val="3"/>
                <c:pt idx="0">
                  <c:v>414</c:v>
                </c:pt>
                <c:pt idx="1">
                  <c:v>502</c:v>
                </c:pt>
                <c:pt idx="2">
                  <c:v>548</c:v>
                </c:pt>
              </c:numCache>
            </c:numRef>
          </c:val>
          <c:extLst>
            <c:ext xmlns:c16="http://schemas.microsoft.com/office/drawing/2014/chart" uri="{C3380CC4-5D6E-409C-BE32-E72D297353CC}">
              <c16:uniqueId val="{00000004-9CD1-4131-A007-E363D183DAED}"/>
            </c:ext>
          </c:extLst>
        </c:ser>
        <c:dLbls>
          <c:showLegendKey val="0"/>
          <c:showVal val="0"/>
          <c:showCatName val="0"/>
          <c:showSerName val="0"/>
          <c:showPercent val="0"/>
          <c:showBubbleSize val="0"/>
        </c:dLbls>
        <c:gapWidth val="150"/>
        <c:shape val="box"/>
        <c:axId val="281944528"/>
        <c:axId val="281945088"/>
        <c:axId val="0"/>
      </c:bar3DChart>
      <c:catAx>
        <c:axId val="2819445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81945088"/>
        <c:crosses val="autoZero"/>
        <c:auto val="1"/>
        <c:lblAlgn val="ctr"/>
        <c:lblOffset val="100"/>
        <c:noMultiLvlLbl val="0"/>
      </c:catAx>
      <c:valAx>
        <c:axId val="281945088"/>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819445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[INFORMES QUEJAS 2 trimerste 2017.xlsx]men!Tabla dinámica5</c:name>
    <c:fmtId val="5"/>
  </c:pivotSource>
  <c:chart>
    <c:autoTitleDeleted val="0"/>
    <c:pivotFmts>
      <c:pivotFmt>
        <c:idx val="0"/>
        <c:spPr>
          <a:solidFill>
            <a:srgbClr val="1A1AF6"/>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FF0000"/>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rgbClr val="FF0000"/>
          </a:solidFill>
          <a:ln>
            <a:noFill/>
          </a:ln>
          <a:effectLst/>
          <a:sp3d/>
        </c:spPr>
        <c:dLbl>
          <c:idx val="0"/>
          <c:layout>
            <c:manualLayout>
              <c:x val="3.0555555555555555E-2"/>
              <c:y val="-1.851851851851853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rgbClr val="FF0000"/>
          </a:solidFill>
          <a:ln>
            <a:noFill/>
          </a:ln>
          <a:effectLst/>
          <a:sp3d/>
        </c:spPr>
        <c:dLbl>
          <c:idx val="0"/>
          <c:layout>
            <c:manualLayout>
              <c:x val="1.6666666666666666E-2"/>
              <c:y val="-1.851851851851860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0000"/>
          </a:solidFill>
          <a:ln>
            <a:noFill/>
          </a:ln>
          <a:effectLst/>
          <a:sp3d/>
        </c:spPr>
        <c:dLbl>
          <c:idx val="0"/>
          <c:layout>
            <c:manualLayout>
              <c:x val="2.2222222222222171E-2"/>
              <c:y val="-2.777777777777777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1A1AF6"/>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FF0000"/>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FF0000"/>
          </a:solidFill>
          <a:ln>
            <a:noFill/>
          </a:ln>
          <a:effectLst/>
          <a:sp3d/>
        </c:spPr>
        <c:dLbl>
          <c:idx val="0"/>
          <c:layout>
            <c:manualLayout>
              <c:x val="2.2222222222222171E-2"/>
              <c:y val="-2.777777777777777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FF0000"/>
          </a:solidFill>
          <a:ln>
            <a:noFill/>
          </a:ln>
          <a:effectLst/>
          <a:sp3d/>
        </c:spPr>
        <c:dLbl>
          <c:idx val="0"/>
          <c:layout>
            <c:manualLayout>
              <c:x val="1.6666666666666666E-2"/>
              <c:y val="-1.851851851851860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9"/>
        <c:spPr>
          <a:solidFill>
            <a:srgbClr val="FF0000"/>
          </a:solidFill>
          <a:ln>
            <a:noFill/>
          </a:ln>
          <a:effectLst/>
          <a:sp3d/>
        </c:spPr>
        <c:dLbl>
          <c:idx val="0"/>
          <c:layout>
            <c:manualLayout>
              <c:x val="3.0555555555555555E-2"/>
              <c:y val="-1.851851851851853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1A1AF6"/>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FF0000"/>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0000"/>
          </a:solidFill>
          <a:ln>
            <a:noFill/>
          </a:ln>
          <a:effectLst/>
          <a:sp3d/>
        </c:spPr>
        <c:dLbl>
          <c:idx val="0"/>
          <c:layout>
            <c:manualLayout>
              <c:x val="2.2222222222222171E-2"/>
              <c:y val="-2.777777777777777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a:sp3d/>
        </c:spPr>
        <c:dLbl>
          <c:idx val="0"/>
          <c:layout>
            <c:manualLayout>
              <c:x val="1.6666666666666666E-2"/>
              <c:y val="-1.851851851851860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FF0000"/>
          </a:solidFill>
          <a:ln>
            <a:noFill/>
          </a:ln>
          <a:effectLst/>
          <a:sp3d/>
        </c:spPr>
        <c:dLbl>
          <c:idx val="0"/>
          <c:layout>
            <c:manualLayout>
              <c:x val="3.0555555555555555E-2"/>
              <c:y val="-1.851851851851853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s>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men!$B$235:$B$236</c:f>
              <c:strCache>
                <c:ptCount val="1"/>
                <c:pt idx="0">
                  <c:v>Física</c:v>
                </c:pt>
              </c:strCache>
            </c:strRef>
          </c:tx>
          <c:spPr>
            <a:solidFill>
              <a:srgbClr val="1A1AF6"/>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men!$A$237:$A$240</c:f>
              <c:strCache>
                <c:ptCount val="3"/>
                <c:pt idx="0">
                  <c:v>QUEJAS FUNCIONARIOS MEN</c:v>
                </c:pt>
                <c:pt idx="1">
                  <c:v>QUEJAS PROCESOS MEN</c:v>
                </c:pt>
                <c:pt idx="2">
                  <c:v>RECLAMOS SERVICIOS</c:v>
                </c:pt>
              </c:strCache>
            </c:strRef>
          </c:cat>
          <c:val>
            <c:numRef>
              <c:f>men!$B$237:$B$240</c:f>
              <c:numCache>
                <c:formatCode>General</c:formatCode>
                <c:ptCount val="3"/>
                <c:pt idx="0">
                  <c:v>9</c:v>
                </c:pt>
                <c:pt idx="1">
                  <c:v>12</c:v>
                </c:pt>
                <c:pt idx="2">
                  <c:v>95</c:v>
                </c:pt>
              </c:numCache>
            </c:numRef>
          </c:val>
          <c:extLst>
            <c:ext xmlns:c16="http://schemas.microsoft.com/office/drawing/2014/chart" uri="{C3380CC4-5D6E-409C-BE32-E72D297353CC}">
              <c16:uniqueId val="{00000000-430E-490A-B409-E1D9F25861F7}"/>
            </c:ext>
          </c:extLst>
        </c:ser>
        <c:ser>
          <c:idx val="1"/>
          <c:order val="1"/>
          <c:tx>
            <c:strRef>
              <c:f>men!$C$235:$C$236</c:f>
              <c:strCache>
                <c:ptCount val="1"/>
                <c:pt idx="0">
                  <c:v>Web</c:v>
                </c:pt>
              </c:strCache>
            </c:strRef>
          </c:tx>
          <c:spPr>
            <a:solidFill>
              <a:srgbClr val="FF0000"/>
            </a:solidFill>
            <a:ln>
              <a:noFill/>
            </a:ln>
            <a:effectLst/>
            <a:sp3d/>
          </c:spPr>
          <c:invertIfNegative val="0"/>
          <c:dLbls>
            <c:dLbl>
              <c:idx val="0"/>
              <c:layout>
                <c:manualLayout>
                  <c:x val="2.2222222222222171E-2"/>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30E-490A-B409-E1D9F25861F7}"/>
                </c:ext>
              </c:extLst>
            </c:dLbl>
            <c:dLbl>
              <c:idx val="1"/>
              <c:layout>
                <c:manualLayout>
                  <c:x val="1.6666666666666666E-2"/>
                  <c:y val="-1.85185185185186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0E-490A-B409-E1D9F25861F7}"/>
                </c:ext>
              </c:extLst>
            </c:dLbl>
            <c:dLbl>
              <c:idx val="2"/>
              <c:layout>
                <c:manualLayout>
                  <c:x val="3.0555555555555555E-2"/>
                  <c:y val="-1.85185185185185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0E-490A-B409-E1D9F25861F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men!$A$237:$A$240</c:f>
              <c:strCache>
                <c:ptCount val="3"/>
                <c:pt idx="0">
                  <c:v>QUEJAS FUNCIONARIOS MEN</c:v>
                </c:pt>
                <c:pt idx="1">
                  <c:v>QUEJAS PROCESOS MEN</c:v>
                </c:pt>
                <c:pt idx="2">
                  <c:v>RECLAMOS SERVICIOS</c:v>
                </c:pt>
              </c:strCache>
            </c:strRef>
          </c:cat>
          <c:val>
            <c:numRef>
              <c:f>men!$C$237:$C$240</c:f>
              <c:numCache>
                <c:formatCode>General</c:formatCode>
                <c:ptCount val="3"/>
                <c:pt idx="0">
                  <c:v>38</c:v>
                </c:pt>
                <c:pt idx="1">
                  <c:v>252</c:v>
                </c:pt>
                <c:pt idx="2">
                  <c:v>1174</c:v>
                </c:pt>
              </c:numCache>
            </c:numRef>
          </c:val>
          <c:extLst>
            <c:ext xmlns:c16="http://schemas.microsoft.com/office/drawing/2014/chart" uri="{C3380CC4-5D6E-409C-BE32-E72D297353CC}">
              <c16:uniqueId val="{00000004-430E-490A-B409-E1D9F25861F7}"/>
            </c:ext>
          </c:extLst>
        </c:ser>
        <c:dLbls>
          <c:showLegendKey val="0"/>
          <c:showVal val="0"/>
          <c:showCatName val="0"/>
          <c:showSerName val="0"/>
          <c:showPercent val="0"/>
          <c:showBubbleSize val="0"/>
        </c:dLbls>
        <c:gapWidth val="150"/>
        <c:shape val="box"/>
        <c:axId val="315961856"/>
        <c:axId val="315962416"/>
        <c:axId val="0"/>
      </c:bar3DChart>
      <c:catAx>
        <c:axId val="3159618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315962416"/>
        <c:crosses val="autoZero"/>
        <c:auto val="1"/>
        <c:lblAlgn val="ctr"/>
        <c:lblOffset val="100"/>
        <c:noMultiLvlLbl val="0"/>
      </c:catAx>
      <c:valAx>
        <c:axId val="315962416"/>
        <c:scaling>
          <c:orientation val="minMax"/>
        </c:scaling>
        <c:delete val="0"/>
        <c:axPos val="l"/>
        <c:majorGridlines>
          <c:spPr>
            <a:ln w="9525" cap="flat" cmpd="sng" algn="ctr">
              <a:solidFill>
                <a:sysClr val="window" lastClr="FFFFFF">
                  <a:lumMod val="95000"/>
                </a:sys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159618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manualLayout>
          <c:layoutTarget val="inner"/>
          <c:xMode val="edge"/>
          <c:yMode val="edge"/>
          <c:x val="8.607174103237096E-2"/>
          <c:y val="5.1400554097404488E-2"/>
          <c:w val="0.72777559055118102"/>
          <c:h val="0.89719889180519097"/>
        </c:manualLayout>
      </c:layout>
      <c:bar3DChart>
        <c:barDir val="col"/>
        <c:grouping val="clustered"/>
        <c:varyColors val="0"/>
        <c:ser>
          <c:idx val="0"/>
          <c:order val="0"/>
          <c:tx>
            <c:strRef>
              <c:f>'td instituciones educativas'!$B$75:$B$76</c:f>
              <c:strCache>
                <c:ptCount val="2"/>
                <c:pt idx="0">
                  <c:v>Año 2016</c:v>
                </c:pt>
                <c:pt idx="1">
                  <c:v>2° Trimestre</c:v>
                </c:pt>
              </c:strCache>
            </c:strRef>
          </c:tx>
          <c:spPr>
            <a:solidFill>
              <a:srgbClr val="1A1AF6"/>
            </a:solidFill>
          </c:spPr>
          <c:invertIfNegative val="0"/>
          <c:dLbls>
            <c:dLbl>
              <c:idx val="2"/>
              <c:layout>
                <c:manualLayout>
                  <c:x val="1.6666666666666666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2A-43E9-89CE-317F33C66D30}"/>
                </c:ext>
              </c:extLst>
            </c:dLbl>
            <c:spPr>
              <a:noFill/>
              <a:ln>
                <a:noFill/>
              </a:ln>
              <a:effectLst/>
            </c:spPr>
            <c:txPr>
              <a:bodyPr/>
              <a:lstStyle/>
              <a:p>
                <a:pPr>
                  <a:defRPr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'td instituciones educativas'!$A$77:$A$79</c:f>
              <c:strCache>
                <c:ptCount val="3"/>
                <c:pt idx="0">
                  <c:v>IES Calidad: Bibliotecas, Centros de Prática, formación de Docentes, Modificación de Registro Calificado, numero de docentes, Plan de Estudios, Tutorias, Dificultad para  grado, Maltratos.</c:v>
                </c:pt>
                <c:pt idx="1">
                  <c:v>IES Pecuniarios:  Cobros no contemplados, costos de matricula, Devolución de dineros, matricula extraordinaria, servicio medico, asistencial, derechos de  grado.</c:v>
                </c:pt>
                <c:pt idx="2">
                  <c:v>Infraestructura Física y Administrativa.</c:v>
                </c:pt>
              </c:strCache>
            </c:strRef>
          </c:cat>
          <c:val>
            <c:numRef>
              <c:f>'td instituciones educativas'!$B$77:$B$79</c:f>
              <c:numCache>
                <c:formatCode>General</c:formatCode>
                <c:ptCount val="3"/>
                <c:pt idx="0">
                  <c:v>357</c:v>
                </c:pt>
                <c:pt idx="1">
                  <c:v>102</c:v>
                </c:pt>
                <c:pt idx="2">
                  <c:v>2</c:v>
                </c:pt>
              </c:numCache>
            </c:numRef>
          </c:val>
          <c:extLst>
            <c:ext xmlns:c16="http://schemas.microsoft.com/office/drawing/2014/chart" uri="{C3380CC4-5D6E-409C-BE32-E72D297353CC}">
              <c16:uniqueId val="{00000001-132A-43E9-89CE-317F33C66D30}"/>
            </c:ext>
          </c:extLst>
        </c:ser>
        <c:ser>
          <c:idx val="1"/>
          <c:order val="1"/>
          <c:tx>
            <c:strRef>
              <c:f>'td instituciones educativas'!$C$75:$C$76</c:f>
              <c:strCache>
                <c:ptCount val="2"/>
                <c:pt idx="0">
                  <c:v>Año 2017</c:v>
                </c:pt>
                <c:pt idx="1">
                  <c:v>2° Trimestre</c:v>
                </c:pt>
              </c:strCache>
            </c:strRef>
          </c:tx>
          <c:spPr>
            <a:solidFill>
              <a:srgbClr val="FF0000"/>
            </a:solidFill>
          </c:spPr>
          <c:invertIfNegative val="0"/>
          <c:dLbls>
            <c:dLbl>
              <c:idx val="0"/>
              <c:layout>
                <c:manualLayout>
                  <c:x val="1.666666666666666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2A-43E9-89CE-317F33C66D30}"/>
                </c:ext>
              </c:extLst>
            </c:dLbl>
            <c:dLbl>
              <c:idx val="1"/>
              <c:layout>
                <c:manualLayout>
                  <c:x val="2.5000000000000001E-2"/>
                  <c:y val="-1.3888888888888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2A-43E9-89CE-317F33C66D30}"/>
                </c:ext>
              </c:extLst>
            </c:dLbl>
            <c:dLbl>
              <c:idx val="2"/>
              <c:layout>
                <c:manualLayout>
                  <c:x val="1.3888888888888888E-2"/>
                  <c:y val="-3.7037037037037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2A-43E9-89CE-317F33C66D30}"/>
                </c:ext>
              </c:extLst>
            </c:dLbl>
            <c:spPr>
              <a:noFill/>
              <a:ln>
                <a:noFill/>
              </a:ln>
              <a:effectLst/>
            </c:spPr>
            <c:txPr>
              <a:bodyPr/>
              <a:lstStyle/>
              <a:p>
                <a:pPr>
                  <a:defRPr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'td instituciones educativas'!$A$77:$A$79</c:f>
              <c:strCache>
                <c:ptCount val="3"/>
                <c:pt idx="0">
                  <c:v>IES Calidad: Bibliotecas, Centros de Prática, formación de Docentes, Modificación de Registro Calificado, numero de docentes, Plan de Estudios, Tutorias, Dificultad para  grado, Maltratos.</c:v>
                </c:pt>
                <c:pt idx="1">
                  <c:v>IES Pecuniarios:  Cobros no contemplados, costos de matricula, Devolución de dineros, matricula extraordinaria, servicio medico, asistencial, derechos de  grado.</c:v>
                </c:pt>
                <c:pt idx="2">
                  <c:v>Infraestructura Física y Administrativa.</c:v>
                </c:pt>
              </c:strCache>
            </c:strRef>
          </c:cat>
          <c:val>
            <c:numRef>
              <c:f>'td instituciones educativas'!$C$77:$C$79</c:f>
              <c:numCache>
                <c:formatCode>General</c:formatCode>
                <c:ptCount val="3"/>
                <c:pt idx="0">
                  <c:v>255</c:v>
                </c:pt>
                <c:pt idx="1">
                  <c:v>1</c:v>
                </c:pt>
                <c:pt idx="2">
                  <c:v>0</c:v>
                </c:pt>
              </c:numCache>
            </c:numRef>
          </c:val>
          <c:extLst>
            <c:ext xmlns:c16="http://schemas.microsoft.com/office/drawing/2014/chart" uri="{C3380CC4-5D6E-409C-BE32-E72D297353CC}">
              <c16:uniqueId val="{00000005-132A-43E9-89CE-317F33C66D30}"/>
            </c:ext>
          </c:extLst>
        </c:ser>
        <c:dLbls>
          <c:showLegendKey val="0"/>
          <c:showVal val="0"/>
          <c:showCatName val="0"/>
          <c:showSerName val="0"/>
          <c:showPercent val="0"/>
          <c:showBubbleSize val="0"/>
        </c:dLbls>
        <c:gapWidth val="150"/>
        <c:shape val="box"/>
        <c:axId val="265858720"/>
        <c:axId val="265859280"/>
        <c:axId val="0"/>
      </c:bar3DChart>
      <c:catAx>
        <c:axId val="265858720"/>
        <c:scaling>
          <c:orientation val="minMax"/>
        </c:scaling>
        <c:delete val="1"/>
        <c:axPos val="b"/>
        <c:numFmt formatCode="General" sourceLinked="0"/>
        <c:majorTickMark val="out"/>
        <c:minorTickMark val="none"/>
        <c:tickLblPos val="nextTo"/>
        <c:crossAx val="265859280"/>
        <c:crosses val="autoZero"/>
        <c:auto val="1"/>
        <c:lblAlgn val="ctr"/>
        <c:lblOffset val="100"/>
        <c:noMultiLvlLbl val="0"/>
      </c:catAx>
      <c:valAx>
        <c:axId val="265859280"/>
        <c:scaling>
          <c:orientation val="minMax"/>
        </c:scaling>
        <c:delete val="0"/>
        <c:axPos val="l"/>
        <c:majorGridlines>
          <c:spPr>
            <a:ln>
              <a:noFill/>
            </a:ln>
          </c:spPr>
        </c:majorGridlines>
        <c:numFmt formatCode="General" sourceLinked="1"/>
        <c:majorTickMark val="out"/>
        <c:minorTickMark val="none"/>
        <c:tickLblPos val="nextTo"/>
        <c:crossAx val="265858720"/>
        <c:crosses val="autoZero"/>
        <c:crossBetween val="between"/>
      </c:valAx>
    </c:plotArea>
    <c:legend>
      <c:legendPos val="r"/>
      <c:layout>
        <c:manualLayout>
          <c:xMode val="edge"/>
          <c:yMode val="edge"/>
          <c:x val="0.78884733158355214"/>
          <c:y val="0.25424577136191312"/>
          <c:w val="0.20004155730533682"/>
          <c:h val="0.35724919801691457"/>
        </c:manualLayout>
      </c:layout>
      <c:overlay val="0"/>
      <c:txPr>
        <a:bodyPr/>
        <a:lstStyle/>
        <a:p>
          <a:pPr>
            <a:defRPr sz="1200"/>
          </a:pPr>
          <a:endParaRPr lang="es-CO"/>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manualLayout>
          <c:layoutTarget val="inner"/>
          <c:xMode val="edge"/>
          <c:yMode val="edge"/>
          <c:x val="4.4018389421067589E-2"/>
          <c:y val="0.1928951751406941"/>
          <c:w val="0.79872517846097268"/>
          <c:h val="0.77086910275199982"/>
        </c:manualLayout>
      </c:layout>
      <c:bar3DChart>
        <c:barDir val="col"/>
        <c:grouping val="clustered"/>
        <c:varyColors val="0"/>
        <c:ser>
          <c:idx val="0"/>
          <c:order val="0"/>
          <c:tx>
            <c:strRef>
              <c:f>'SECRETARIAS DE EDUCACION'!$B$15:$B$16</c:f>
              <c:strCache>
                <c:ptCount val="2"/>
                <c:pt idx="0">
                  <c:v>2016</c:v>
                </c:pt>
                <c:pt idx="1">
                  <c:v>2° Trimestre</c:v>
                </c:pt>
              </c:strCache>
            </c:strRef>
          </c:tx>
          <c:spPr>
            <a:solidFill>
              <a:srgbClr val="1A1AF6"/>
            </a:solidFill>
          </c:spPr>
          <c:invertIfNegative val="0"/>
          <c:dLbls>
            <c:dLbl>
              <c:idx val="7"/>
              <c:layout>
                <c:manualLayout>
                  <c:x val="4.3254933765882672E-3"/>
                  <c:y val="-3.9408866995073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5B-4875-9072-34767EF44ADF}"/>
                </c:ext>
              </c:extLst>
            </c:dLbl>
            <c:spPr>
              <a:noFill/>
              <a:ln>
                <a:noFill/>
              </a:ln>
              <a:effectLst/>
            </c:spPr>
            <c:txPr>
              <a:bodyPr/>
              <a:lstStyle/>
              <a:p>
                <a:pPr>
                  <a:defRPr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'SECRETARIAS DE EDUCACION'!$A$17:$A$24</c:f>
              <c:strCache>
                <c:ptCount val="8"/>
                <c:pt idx="0">
                  <c:v>Organización de Plantas de Personal Directivo Docente, Docente y Administrativo, Concurso Docente, Acoso Laboral</c:v>
                </c:pt>
                <c:pt idx="1">
                  <c:v>Otros: Aquellas que no Tienen Relación con Niguno de los Anteriores</c:v>
                </c:pt>
                <c:pt idx="2">
                  <c:v>Nivelación Salarial, Pago de Salarios, Primas Entre Otros</c:v>
                </c:pt>
                <c:pt idx="3">
                  <c:v>Quejas por Prestaciones Sociales y Servicios de Salud</c:v>
                </c:pt>
                <c:pt idx="4">
                  <c:v>Malos Manejos de Recursos Financieros</c:v>
                </c:pt>
                <c:pt idx="5">
                  <c:v>Ampliacion de Cobertura</c:v>
                </c:pt>
                <c:pt idx="6">
                  <c:v>Falta de Infraestructura o Infraestructura Deficiente en Instituciones Educativas</c:v>
                </c:pt>
                <c:pt idx="7">
                  <c:v>Banco de  Oferentes</c:v>
                </c:pt>
              </c:strCache>
            </c:strRef>
          </c:cat>
          <c:val>
            <c:numRef>
              <c:f>'SECRETARIAS DE EDUCACION'!$B$17:$B$24</c:f>
              <c:numCache>
                <c:formatCode>#,##0</c:formatCode>
                <c:ptCount val="8"/>
                <c:pt idx="0">
                  <c:v>47</c:v>
                </c:pt>
                <c:pt idx="1">
                  <c:v>12</c:v>
                </c:pt>
                <c:pt idx="2">
                  <c:v>8</c:v>
                </c:pt>
                <c:pt idx="3">
                  <c:v>0</c:v>
                </c:pt>
                <c:pt idx="4">
                  <c:v>6</c:v>
                </c:pt>
                <c:pt idx="5">
                  <c:v>2</c:v>
                </c:pt>
                <c:pt idx="6">
                  <c:v>6</c:v>
                </c:pt>
                <c:pt idx="7">
                  <c:v>12</c:v>
                </c:pt>
              </c:numCache>
            </c:numRef>
          </c:val>
          <c:extLst>
            <c:ext xmlns:c16="http://schemas.microsoft.com/office/drawing/2014/chart" uri="{C3380CC4-5D6E-409C-BE32-E72D297353CC}">
              <c16:uniqueId val="{00000001-2F5B-4875-9072-34767EF44ADF}"/>
            </c:ext>
          </c:extLst>
        </c:ser>
        <c:ser>
          <c:idx val="1"/>
          <c:order val="1"/>
          <c:tx>
            <c:strRef>
              <c:f>'SECRETARIAS DE EDUCACION'!$C$15:$C$16</c:f>
              <c:strCache>
                <c:ptCount val="2"/>
                <c:pt idx="0">
                  <c:v>2017</c:v>
                </c:pt>
                <c:pt idx="1">
                  <c:v>2° Trimestre</c:v>
                </c:pt>
              </c:strCache>
            </c:strRef>
          </c:tx>
          <c:spPr>
            <a:solidFill>
              <a:srgbClr val="FF0000"/>
            </a:solidFill>
          </c:spPr>
          <c:invertIfNegative val="0"/>
          <c:dLbls>
            <c:dLbl>
              <c:idx val="0"/>
              <c:layout>
                <c:manualLayout>
                  <c:x val="6.4882400648824008E-3"/>
                  <c:y val="-1.64203612479474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F5B-4875-9072-34767EF44ADF}"/>
                </c:ext>
              </c:extLst>
            </c:dLbl>
            <c:dLbl>
              <c:idx val="1"/>
              <c:layout>
                <c:manualLayout>
                  <c:x val="5.406866720735334E-3"/>
                  <c:y val="-2.6272577996715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5B-4875-9072-34767EF44ADF}"/>
                </c:ext>
              </c:extLst>
            </c:dLbl>
            <c:dLbl>
              <c:idx val="2"/>
              <c:layout>
                <c:manualLayout>
                  <c:x val="4.3254933765882672E-3"/>
                  <c:y val="-2.62725779967159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F5B-4875-9072-34767EF44ADF}"/>
                </c:ext>
              </c:extLst>
            </c:dLbl>
            <c:dLbl>
              <c:idx val="3"/>
              <c:layout>
                <c:manualLayout>
                  <c:x val="3.2441200324412004E-3"/>
                  <c:y val="-3.9408866995073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F5B-4875-9072-34767EF44ADF}"/>
                </c:ext>
              </c:extLst>
            </c:dLbl>
            <c:dLbl>
              <c:idx val="4"/>
              <c:layout>
                <c:manualLayout>
                  <c:x val="5.406866720735334E-3"/>
                  <c:y val="-9.8522167487684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F5B-4875-9072-34767EF44ADF}"/>
                </c:ext>
              </c:extLst>
            </c:dLbl>
            <c:dLbl>
              <c:idx val="5"/>
              <c:layout>
                <c:manualLayout>
                  <c:x val="9.7323600973235214E-3"/>
                  <c:y val="-4.59770114942528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F5B-4875-9072-34767EF44ADF}"/>
                </c:ext>
              </c:extLst>
            </c:dLbl>
            <c:dLbl>
              <c:idx val="6"/>
              <c:layout>
                <c:manualLayout>
                  <c:x val="1.1895106785617735E-2"/>
                  <c:y val="-3.9408866995073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F5B-4875-9072-34767EF44ADF}"/>
                </c:ext>
              </c:extLst>
            </c:dLbl>
            <c:dLbl>
              <c:idx val="7"/>
              <c:layout>
                <c:manualLayout>
                  <c:x val="6.4882400648824008E-3"/>
                  <c:y val="-3.2840722495894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F5B-4875-9072-34767EF44ADF}"/>
                </c:ext>
              </c:extLst>
            </c:dLbl>
            <c:spPr>
              <a:noFill/>
              <a:ln>
                <a:noFill/>
              </a:ln>
              <a:effectLst/>
            </c:spPr>
            <c:txPr>
              <a:bodyPr/>
              <a:lstStyle/>
              <a:p>
                <a:pPr>
                  <a:defRPr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'SECRETARIAS DE EDUCACION'!$A$17:$A$24</c:f>
              <c:strCache>
                <c:ptCount val="8"/>
                <c:pt idx="0">
                  <c:v>Organización de Plantas de Personal Directivo Docente, Docente y Administrativo, Concurso Docente, Acoso Laboral</c:v>
                </c:pt>
                <c:pt idx="1">
                  <c:v>Otros: Aquellas que no Tienen Relación con Niguno de los Anteriores</c:v>
                </c:pt>
                <c:pt idx="2">
                  <c:v>Nivelación Salarial, Pago de Salarios, Primas Entre Otros</c:v>
                </c:pt>
                <c:pt idx="3">
                  <c:v>Quejas por Prestaciones Sociales y Servicios de Salud</c:v>
                </c:pt>
                <c:pt idx="4">
                  <c:v>Malos Manejos de Recursos Financieros</c:v>
                </c:pt>
                <c:pt idx="5">
                  <c:v>Ampliacion de Cobertura</c:v>
                </c:pt>
                <c:pt idx="6">
                  <c:v>Falta de Infraestructura o Infraestructura Deficiente en Instituciones Educativas</c:v>
                </c:pt>
                <c:pt idx="7">
                  <c:v>Banco de  Oferentes</c:v>
                </c:pt>
              </c:strCache>
            </c:strRef>
          </c:cat>
          <c:val>
            <c:numRef>
              <c:f>'SECRETARIAS DE EDUCACION'!$C$17:$C$24</c:f>
              <c:numCache>
                <c:formatCode>#,##0</c:formatCode>
                <c:ptCount val="8"/>
                <c:pt idx="0">
                  <c:v>62</c:v>
                </c:pt>
                <c:pt idx="1">
                  <c:v>22</c:v>
                </c:pt>
                <c:pt idx="2">
                  <c:v>52</c:v>
                </c:pt>
                <c:pt idx="3">
                  <c:v>27</c:v>
                </c:pt>
                <c:pt idx="4">
                  <c:v>30</c:v>
                </c:pt>
                <c:pt idx="5">
                  <c:v>2</c:v>
                </c:pt>
                <c:pt idx="6">
                  <c:v>1</c:v>
                </c:pt>
                <c:pt idx="7">
                  <c:v>3</c:v>
                </c:pt>
              </c:numCache>
            </c:numRef>
          </c:val>
          <c:extLst>
            <c:ext xmlns:c16="http://schemas.microsoft.com/office/drawing/2014/chart" uri="{C3380CC4-5D6E-409C-BE32-E72D297353CC}">
              <c16:uniqueId val="{0000000A-2F5B-4875-9072-34767EF44ADF}"/>
            </c:ext>
          </c:extLst>
        </c:ser>
        <c:dLbls>
          <c:showLegendKey val="0"/>
          <c:showVal val="0"/>
          <c:showCatName val="0"/>
          <c:showSerName val="0"/>
          <c:showPercent val="0"/>
          <c:showBubbleSize val="0"/>
        </c:dLbls>
        <c:gapWidth val="150"/>
        <c:shape val="box"/>
        <c:axId val="266165328"/>
        <c:axId val="266165888"/>
        <c:axId val="0"/>
      </c:bar3DChart>
      <c:catAx>
        <c:axId val="266165328"/>
        <c:scaling>
          <c:orientation val="minMax"/>
        </c:scaling>
        <c:delete val="1"/>
        <c:axPos val="b"/>
        <c:numFmt formatCode="General" sourceLinked="0"/>
        <c:majorTickMark val="out"/>
        <c:minorTickMark val="none"/>
        <c:tickLblPos val="nextTo"/>
        <c:crossAx val="266165888"/>
        <c:crosses val="autoZero"/>
        <c:auto val="1"/>
        <c:lblAlgn val="ctr"/>
        <c:lblOffset val="100"/>
        <c:noMultiLvlLbl val="0"/>
      </c:catAx>
      <c:valAx>
        <c:axId val="266165888"/>
        <c:scaling>
          <c:orientation val="minMax"/>
        </c:scaling>
        <c:delete val="0"/>
        <c:axPos val="l"/>
        <c:majorGridlines>
          <c:spPr>
            <a:ln>
              <a:noFill/>
            </a:ln>
          </c:spPr>
        </c:majorGridlines>
        <c:numFmt formatCode="#,##0" sourceLinked="1"/>
        <c:majorTickMark val="out"/>
        <c:minorTickMark val="none"/>
        <c:tickLblPos val="nextTo"/>
        <c:spPr>
          <a:ln>
            <a:solidFill>
              <a:schemeClr val="accent1"/>
            </a:solidFill>
          </a:ln>
        </c:spPr>
        <c:crossAx val="266165328"/>
        <c:crosses val="autoZero"/>
        <c:crossBetween val="between"/>
      </c:valAx>
    </c:plotArea>
    <c:legend>
      <c:legendPos val="r"/>
      <c:layout>
        <c:manualLayout>
          <c:xMode val="edge"/>
          <c:yMode val="edge"/>
          <c:x val="0.70346543624722069"/>
          <c:y val="0.42139953737147745"/>
          <c:w val="0.1521608907166859"/>
          <c:h val="0.11803580501140638"/>
        </c:manualLayout>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'td establecimientos educat'!$B$30:$B$31</c:f>
              <c:strCache>
                <c:ptCount val="2"/>
                <c:pt idx="0">
                  <c:v>2016</c:v>
                </c:pt>
                <c:pt idx="1">
                  <c:v>2° Trimestre</c:v>
                </c:pt>
              </c:strCache>
            </c:strRef>
          </c:tx>
          <c:spPr>
            <a:solidFill>
              <a:srgbClr val="1A1AF6"/>
            </a:solidFill>
          </c:spPr>
          <c:invertIfNegative val="0"/>
          <c:dLbls>
            <c:spPr>
              <a:noFill/>
              <a:ln>
                <a:noFill/>
              </a:ln>
              <a:effectLst/>
            </c:spPr>
            <c:txPr>
              <a:bodyPr/>
              <a:lstStyle/>
              <a:p>
                <a:pPr>
                  <a:defRPr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'td establecimientos educat'!$A$32:$A$38</c:f>
              <c:strCache>
                <c:ptCount val="7"/>
                <c:pt idx="0">
                  <c:v>Maltrato Alumnos y Acoso Alumnos</c:v>
                </c:pt>
                <c:pt idx="1">
                  <c:v>Calidad: Aspectos Academicos, Bibliotecas, Centros de Practica, Formacion de Docentes, Numero de Docentes, Plan de Estudios, Tutorias, Dificultades para Grado, Evaluacion y Promocion de Estudiantes.</c:v>
                </c:pt>
                <c:pt idx="2">
                  <c:v>Malos Manejos de Recursos Financieros</c:v>
                </c:pt>
                <c:pt idx="3">
                  <c:v>Costos Educativos, Incrementos de Tarifas Superiores a lo Autorizado, Cobros de Transporte, Alimentacion, Alojamiento, Otros Cobros Periodicos, Cobro de Bonos, Cobros Asociacion de Padres de Familia, Listas de Textos, Uniformes o Utiles, Derechos Pecuniar</c:v>
                </c:pt>
                <c:pt idx="4">
                  <c:v>Actuaciones Administrativas Relacionadas con Planta de Personal</c:v>
                </c:pt>
                <c:pt idx="5">
                  <c:v>Otro</c:v>
                </c:pt>
                <c:pt idx="6">
                  <c:v>Infraestructura Fisica</c:v>
                </c:pt>
              </c:strCache>
            </c:strRef>
          </c:cat>
          <c:val>
            <c:numRef>
              <c:f>'td establecimientos educat'!$B$32:$B$38</c:f>
              <c:numCache>
                <c:formatCode>General</c:formatCode>
                <c:ptCount val="7"/>
                <c:pt idx="0" formatCode="#,##0">
                  <c:v>21</c:v>
                </c:pt>
                <c:pt idx="1">
                  <c:v>127</c:v>
                </c:pt>
                <c:pt idx="2" formatCode="#,##0">
                  <c:v>1</c:v>
                </c:pt>
                <c:pt idx="3">
                  <c:v>26</c:v>
                </c:pt>
                <c:pt idx="4">
                  <c:v>2</c:v>
                </c:pt>
                <c:pt idx="5">
                  <c:v>1</c:v>
                </c:pt>
                <c:pt idx="6">
                  <c:v>0</c:v>
                </c:pt>
              </c:numCache>
            </c:numRef>
          </c:val>
          <c:extLst>
            <c:ext xmlns:c16="http://schemas.microsoft.com/office/drawing/2014/chart" uri="{C3380CC4-5D6E-409C-BE32-E72D297353CC}">
              <c16:uniqueId val="{00000000-7939-4103-9028-63B372D9E40A}"/>
            </c:ext>
          </c:extLst>
        </c:ser>
        <c:ser>
          <c:idx val="1"/>
          <c:order val="1"/>
          <c:tx>
            <c:strRef>
              <c:f>'td establecimientos educat'!$C$30:$C$31</c:f>
              <c:strCache>
                <c:ptCount val="2"/>
                <c:pt idx="0">
                  <c:v>2017</c:v>
                </c:pt>
                <c:pt idx="1">
                  <c:v>2° Trimestre</c:v>
                </c:pt>
              </c:strCache>
            </c:strRef>
          </c:tx>
          <c:spPr>
            <a:solidFill>
              <a:srgbClr val="FF0000"/>
            </a:solidFill>
          </c:spPr>
          <c:invertIfNegative val="0"/>
          <c:dLbls>
            <c:spPr>
              <a:noFill/>
              <a:ln>
                <a:noFill/>
              </a:ln>
              <a:effectLst/>
            </c:spPr>
            <c:txPr>
              <a:bodyPr/>
              <a:lstStyle/>
              <a:p>
                <a:pPr>
                  <a:defRPr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'td establecimientos educat'!$A$32:$A$38</c:f>
              <c:strCache>
                <c:ptCount val="7"/>
                <c:pt idx="0">
                  <c:v>Maltrato Alumnos y Acoso Alumnos</c:v>
                </c:pt>
                <c:pt idx="1">
                  <c:v>Calidad: Aspectos Academicos, Bibliotecas, Centros de Practica, Formacion de Docentes, Numero de Docentes, Plan de Estudios, Tutorias, Dificultades para Grado, Evaluacion y Promocion de Estudiantes.</c:v>
                </c:pt>
                <c:pt idx="2">
                  <c:v>Malos Manejos de Recursos Financieros</c:v>
                </c:pt>
                <c:pt idx="3">
                  <c:v>Costos Educativos, Incrementos de Tarifas Superiores a lo Autorizado, Cobros de Transporte, Alimentacion, Alojamiento, Otros Cobros Periodicos, Cobro de Bonos, Cobros Asociacion de Padres de Familia, Listas de Textos, Uniformes o Utiles, Derechos Pecuniar</c:v>
                </c:pt>
                <c:pt idx="4">
                  <c:v>Actuaciones Administrativas Relacionadas con Planta de Personal</c:v>
                </c:pt>
                <c:pt idx="5">
                  <c:v>Otro</c:v>
                </c:pt>
                <c:pt idx="6">
                  <c:v>Infraestructura Fisica</c:v>
                </c:pt>
              </c:strCache>
            </c:strRef>
          </c:cat>
          <c:val>
            <c:numRef>
              <c:f>'td establecimientos educat'!$C$32:$C$38</c:f>
              <c:numCache>
                <c:formatCode>General</c:formatCode>
                <c:ptCount val="7"/>
                <c:pt idx="0" formatCode="#,##0">
                  <c:v>24</c:v>
                </c:pt>
                <c:pt idx="1">
                  <c:v>43</c:v>
                </c:pt>
                <c:pt idx="2" formatCode="#,##0">
                  <c:v>11</c:v>
                </c:pt>
                <c:pt idx="3">
                  <c:v>23</c:v>
                </c:pt>
                <c:pt idx="4">
                  <c:v>51</c:v>
                </c:pt>
                <c:pt idx="5">
                  <c:v>7</c:v>
                </c:pt>
                <c:pt idx="6">
                  <c:v>4</c:v>
                </c:pt>
              </c:numCache>
            </c:numRef>
          </c:val>
          <c:extLst>
            <c:ext xmlns:c16="http://schemas.microsoft.com/office/drawing/2014/chart" uri="{C3380CC4-5D6E-409C-BE32-E72D297353CC}">
              <c16:uniqueId val="{00000001-7939-4103-9028-63B372D9E40A}"/>
            </c:ext>
          </c:extLst>
        </c:ser>
        <c:dLbls>
          <c:showLegendKey val="0"/>
          <c:showVal val="0"/>
          <c:showCatName val="0"/>
          <c:showSerName val="0"/>
          <c:showPercent val="0"/>
          <c:showBubbleSize val="0"/>
        </c:dLbls>
        <c:gapWidth val="150"/>
        <c:shape val="box"/>
        <c:axId val="266168688"/>
        <c:axId val="266169248"/>
        <c:axId val="0"/>
      </c:bar3DChart>
      <c:catAx>
        <c:axId val="266168688"/>
        <c:scaling>
          <c:orientation val="minMax"/>
        </c:scaling>
        <c:delete val="1"/>
        <c:axPos val="b"/>
        <c:numFmt formatCode="General" sourceLinked="0"/>
        <c:majorTickMark val="out"/>
        <c:minorTickMark val="none"/>
        <c:tickLblPos val="nextTo"/>
        <c:crossAx val="266169248"/>
        <c:crosses val="autoZero"/>
        <c:auto val="1"/>
        <c:lblAlgn val="ctr"/>
        <c:lblOffset val="100"/>
        <c:noMultiLvlLbl val="0"/>
      </c:catAx>
      <c:valAx>
        <c:axId val="266169248"/>
        <c:scaling>
          <c:orientation val="minMax"/>
        </c:scaling>
        <c:delete val="0"/>
        <c:axPos val="l"/>
        <c:majorGridlines>
          <c:spPr>
            <a:ln>
              <a:noFill/>
            </a:ln>
          </c:spPr>
        </c:majorGridlines>
        <c:numFmt formatCode="#,##0" sourceLinked="1"/>
        <c:majorTickMark val="out"/>
        <c:minorTickMark val="none"/>
        <c:tickLblPos val="nextTo"/>
        <c:crossAx val="266168688"/>
        <c:crosses val="autoZero"/>
        <c:crossBetween val="between"/>
      </c:valAx>
    </c:plotArea>
    <c:legend>
      <c:legendPos val="r"/>
      <c:layout>
        <c:manualLayout>
          <c:xMode val="edge"/>
          <c:yMode val="edge"/>
          <c:x val="0.82128188253699985"/>
          <c:y val="0.44562925992144986"/>
          <c:w val="0.17635493514372669"/>
          <c:h val="0.13036988174331746"/>
        </c:manualLayout>
      </c:layout>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manualLayout>
          <c:layoutTarget val="inner"/>
          <c:xMode val="edge"/>
          <c:yMode val="edge"/>
          <c:x val="0.10145623055081962"/>
          <c:y val="5.0084165067962538E-2"/>
          <c:w val="0.86775498990221267"/>
          <c:h val="0.89983166986407492"/>
        </c:manualLayout>
      </c:layout>
      <c:bar3DChart>
        <c:barDir val="col"/>
        <c:grouping val="clustered"/>
        <c:varyColors val="0"/>
        <c:ser>
          <c:idx val="0"/>
          <c:order val="0"/>
          <c:tx>
            <c:strRef>
              <c:f>men!$B$12:$B$13</c:f>
              <c:strCache>
                <c:ptCount val="2"/>
                <c:pt idx="0">
                  <c:v>Año 2016</c:v>
                </c:pt>
                <c:pt idx="1">
                  <c:v>2° Trimestre</c:v>
                </c:pt>
              </c:strCache>
            </c:strRef>
          </c:tx>
          <c:spPr>
            <a:solidFill>
              <a:srgbClr val="1A1AF6"/>
            </a:solidFill>
          </c:spPr>
          <c:invertIfNegative val="0"/>
          <c:dLbls>
            <c:dLbl>
              <c:idx val="0"/>
              <c:layout>
                <c:manualLayout>
                  <c:x val="1.4767932489451477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B0-43B4-8ABD-A9BB8883D452}"/>
                </c:ext>
              </c:extLst>
            </c:dLbl>
            <c:dLbl>
              <c:idx val="1"/>
              <c:layout>
                <c:manualLayout>
                  <c:x val="4.7592836195931723E-3"/>
                  <c:y val="-2.314814650369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B0-43B4-8ABD-A9BB8883D452}"/>
                </c:ext>
              </c:extLst>
            </c:dLbl>
            <c:dLbl>
              <c:idx val="2"/>
              <c:layout>
                <c:manualLayout>
                  <c:x val="-8.9455292567610784E-3"/>
                  <c:y val="-1.8518801364401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5B0-43B4-8ABD-A9BB8883D452}"/>
                </c:ext>
              </c:extLst>
            </c:dLbl>
            <c:dLbl>
              <c:idx val="3"/>
              <c:layout>
                <c:manualLayout>
                  <c:x val="1.0548523206751054E-2"/>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5B0-43B4-8ABD-A9BB8883D45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men!$A$14:$A$17</c:f>
              <c:strCache>
                <c:ptCount val="4"/>
                <c:pt idx="0">
                  <c:v>Reclamos Proceso</c:v>
                </c:pt>
                <c:pt idx="1">
                  <c:v>Queja Funcionario</c:v>
                </c:pt>
                <c:pt idx="2">
                  <c:v>Reclamo Servicio</c:v>
                </c:pt>
                <c:pt idx="3">
                  <c:v>Ambiental</c:v>
                </c:pt>
              </c:strCache>
            </c:strRef>
          </c:cat>
          <c:val>
            <c:numRef>
              <c:f>men!$B$14:$B$17</c:f>
              <c:numCache>
                <c:formatCode>General</c:formatCode>
                <c:ptCount val="4"/>
                <c:pt idx="0">
                  <c:v>156</c:v>
                </c:pt>
                <c:pt idx="1">
                  <c:v>37</c:v>
                </c:pt>
                <c:pt idx="2">
                  <c:v>260</c:v>
                </c:pt>
                <c:pt idx="3">
                  <c:v>0</c:v>
                </c:pt>
              </c:numCache>
            </c:numRef>
          </c:val>
          <c:extLst>
            <c:ext xmlns:c16="http://schemas.microsoft.com/office/drawing/2014/chart" uri="{C3380CC4-5D6E-409C-BE32-E72D297353CC}">
              <c16:uniqueId val="{00000004-F5B0-43B4-8ABD-A9BB8883D452}"/>
            </c:ext>
          </c:extLst>
        </c:ser>
        <c:ser>
          <c:idx val="1"/>
          <c:order val="1"/>
          <c:tx>
            <c:strRef>
              <c:f>men!$C$12:$C$13</c:f>
              <c:strCache>
                <c:ptCount val="2"/>
                <c:pt idx="0">
                  <c:v>Año 2017</c:v>
                </c:pt>
                <c:pt idx="1">
                  <c:v>2° Trimestre</c:v>
                </c:pt>
              </c:strCache>
            </c:strRef>
          </c:tx>
          <c:spPr>
            <a:solidFill>
              <a:srgbClr val="FF0000"/>
            </a:solidFill>
          </c:spPr>
          <c:invertIfNegative val="0"/>
          <c:dLbls>
            <c:dLbl>
              <c:idx val="0"/>
              <c:layout>
                <c:manualLayout>
                  <c:x val="2.1603780723823265E-2"/>
                  <c:y val="-4.62962930073906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B0-43B4-8ABD-A9BB8883D452}"/>
                </c:ext>
              </c:extLst>
            </c:dLbl>
            <c:dLbl>
              <c:idx val="1"/>
              <c:layout>
                <c:manualLayout>
                  <c:x val="9.5019814799265669E-3"/>
                  <c:y val="-1.83998087593477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B0-43B4-8ABD-A9BB8883D452}"/>
                </c:ext>
              </c:extLst>
            </c:dLbl>
            <c:dLbl>
              <c:idx val="2"/>
              <c:layout>
                <c:manualLayout>
                  <c:x val="1.8987341772151899E-2"/>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5B0-43B4-8ABD-A9BB8883D452}"/>
                </c:ext>
              </c:extLst>
            </c:dLbl>
            <c:dLbl>
              <c:idx val="3"/>
              <c:layout>
                <c:manualLayout>
                  <c:x val="1.8987341772151899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5B0-43B4-8ABD-A9BB8883D45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men!$A$14:$A$17</c:f>
              <c:strCache>
                <c:ptCount val="4"/>
                <c:pt idx="0">
                  <c:v>Reclamos Proceso</c:v>
                </c:pt>
                <c:pt idx="1">
                  <c:v>Queja Funcionario</c:v>
                </c:pt>
                <c:pt idx="2">
                  <c:v>Reclamo Servicio</c:v>
                </c:pt>
                <c:pt idx="3">
                  <c:v>Ambiental</c:v>
                </c:pt>
              </c:strCache>
            </c:strRef>
          </c:cat>
          <c:val>
            <c:numRef>
              <c:f>men!$C$14:$C$17</c:f>
              <c:numCache>
                <c:formatCode>General</c:formatCode>
                <c:ptCount val="4"/>
                <c:pt idx="0">
                  <c:v>264</c:v>
                </c:pt>
                <c:pt idx="1">
                  <c:v>46</c:v>
                </c:pt>
                <c:pt idx="2">
                  <c:v>1269</c:v>
                </c:pt>
                <c:pt idx="3">
                  <c:v>0</c:v>
                </c:pt>
              </c:numCache>
            </c:numRef>
          </c:val>
          <c:extLst>
            <c:ext xmlns:c16="http://schemas.microsoft.com/office/drawing/2014/chart" uri="{C3380CC4-5D6E-409C-BE32-E72D297353CC}">
              <c16:uniqueId val="{00000009-F5B0-43B4-8ABD-A9BB8883D452}"/>
            </c:ext>
          </c:extLst>
        </c:ser>
        <c:dLbls>
          <c:showLegendKey val="0"/>
          <c:showVal val="0"/>
          <c:showCatName val="0"/>
          <c:showSerName val="0"/>
          <c:showPercent val="0"/>
          <c:showBubbleSize val="0"/>
        </c:dLbls>
        <c:gapWidth val="150"/>
        <c:shape val="box"/>
        <c:axId val="219441696"/>
        <c:axId val="219445616"/>
        <c:axId val="0"/>
      </c:bar3DChart>
      <c:catAx>
        <c:axId val="219441696"/>
        <c:scaling>
          <c:orientation val="minMax"/>
        </c:scaling>
        <c:delete val="1"/>
        <c:axPos val="b"/>
        <c:numFmt formatCode="General" sourceLinked="0"/>
        <c:majorTickMark val="out"/>
        <c:minorTickMark val="none"/>
        <c:tickLblPos val="nextTo"/>
        <c:crossAx val="219445616"/>
        <c:crosses val="autoZero"/>
        <c:auto val="1"/>
        <c:lblAlgn val="ctr"/>
        <c:lblOffset val="100"/>
        <c:noMultiLvlLbl val="0"/>
      </c:catAx>
      <c:valAx>
        <c:axId val="219445616"/>
        <c:scaling>
          <c:orientation val="minMax"/>
        </c:scaling>
        <c:delete val="0"/>
        <c:axPos val="l"/>
        <c:majorGridlines>
          <c:spPr>
            <a:ln>
              <a:noFill/>
            </a:ln>
          </c:spPr>
        </c:majorGridlines>
        <c:numFmt formatCode="General" sourceLinked="1"/>
        <c:majorTickMark val="out"/>
        <c:minorTickMark val="none"/>
        <c:tickLblPos val="nextTo"/>
        <c:crossAx val="219441696"/>
        <c:crosses val="autoZero"/>
        <c:crossBetween val="between"/>
      </c:valAx>
    </c:plotArea>
    <c:legend>
      <c:legendPos val="r"/>
      <c:layout>
        <c:manualLayout>
          <c:xMode val="edge"/>
          <c:yMode val="edge"/>
          <c:x val="0.77502784583499196"/>
          <c:y val="0.3291569888974572"/>
          <c:w val="0.22220252144970276"/>
          <c:h val="0.33266354112757401"/>
        </c:manualLayout>
      </c:layout>
      <c:overlay val="0"/>
      <c:txPr>
        <a:bodyPr/>
        <a:lstStyle/>
        <a:p>
          <a:pPr>
            <a:defRPr sz="900"/>
          </a:pPr>
          <a:endParaRPr lang="es-CO"/>
        </a:p>
      </c:txPr>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7.1988407699037624E-2"/>
          <c:y val="0.1772619360771005"/>
          <c:w val="0.8304238280455617"/>
          <c:h val="0.74565265638635014"/>
        </c:manualLayout>
      </c:layout>
      <c:bar3DChart>
        <c:barDir val="col"/>
        <c:grouping val="clustered"/>
        <c:varyColors val="0"/>
        <c:ser>
          <c:idx val="0"/>
          <c:order val="0"/>
          <c:tx>
            <c:strRef>
              <c:f>men!$A$39</c:f>
              <c:strCache>
                <c:ptCount val="1"/>
                <c:pt idx="0">
                  <c:v>Reclamos Proceso</c:v>
                </c:pt>
              </c:strCache>
            </c:strRef>
          </c:tx>
          <c:invertIfNegative val="0"/>
          <c:dPt>
            <c:idx val="0"/>
            <c:invertIfNegative val="0"/>
            <c:bubble3D val="0"/>
            <c:spPr>
              <a:solidFill>
                <a:srgbClr val="1A1AF6"/>
              </a:solidFill>
            </c:spPr>
            <c:extLst>
              <c:ext xmlns:c16="http://schemas.microsoft.com/office/drawing/2014/chart" uri="{C3380CC4-5D6E-409C-BE32-E72D297353CC}">
                <c16:uniqueId val="{00000001-D0EA-4B4E-894C-261CA21F8733}"/>
              </c:ext>
            </c:extLst>
          </c:dPt>
          <c:dPt>
            <c:idx val="1"/>
            <c:invertIfNegative val="0"/>
            <c:bubble3D val="0"/>
            <c:spPr>
              <a:solidFill>
                <a:srgbClr val="FF0000"/>
              </a:solidFill>
            </c:spPr>
            <c:extLst>
              <c:ext xmlns:c16="http://schemas.microsoft.com/office/drawing/2014/chart" uri="{C3380CC4-5D6E-409C-BE32-E72D297353CC}">
                <c16:uniqueId val="{00000003-D0EA-4B4E-894C-261CA21F8733}"/>
              </c:ext>
            </c:extLst>
          </c:dPt>
          <c:dLbls>
            <c:dLbl>
              <c:idx val="0"/>
              <c:layout>
                <c:manualLayout>
                  <c:x val="3.3333333333333333E-2"/>
                  <c:y val="-3.79146856547481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EA-4B4E-894C-261CA21F8733}"/>
                </c:ext>
              </c:extLst>
            </c:dLbl>
            <c:dLbl>
              <c:idx val="1"/>
              <c:layout>
                <c:manualLayout>
                  <c:x val="2.5000000000000001E-2"/>
                  <c:y val="-2.94891999536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0EA-4B4E-894C-261CA21F8733}"/>
                </c:ext>
              </c:extLst>
            </c:dLbl>
            <c:spPr>
              <a:noFill/>
              <a:ln>
                <a:noFill/>
              </a:ln>
              <a:effectLst/>
            </c:spPr>
            <c:txPr>
              <a:bodyPr/>
              <a:lstStyle/>
              <a:p>
                <a:pPr>
                  <a:defRPr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men!$B$37:$C$38</c:f>
              <c:multiLvlStrCache>
                <c:ptCount val="2"/>
                <c:lvl>
                  <c:pt idx="0">
                    <c:v>2° Trimestre</c:v>
                  </c:pt>
                  <c:pt idx="1">
                    <c:v>2° Trimestre</c:v>
                  </c:pt>
                </c:lvl>
                <c:lvl>
                  <c:pt idx="0">
                    <c:v>Año 2016</c:v>
                  </c:pt>
                  <c:pt idx="1">
                    <c:v>Año 2017</c:v>
                  </c:pt>
                </c:lvl>
              </c:multiLvlStrCache>
            </c:multiLvlStrRef>
          </c:cat>
          <c:val>
            <c:numRef>
              <c:f>men!$B$39:$C$39</c:f>
              <c:numCache>
                <c:formatCode>General</c:formatCode>
                <c:ptCount val="2"/>
                <c:pt idx="0">
                  <c:v>156</c:v>
                </c:pt>
                <c:pt idx="1">
                  <c:v>264</c:v>
                </c:pt>
              </c:numCache>
            </c:numRef>
          </c:val>
          <c:extLst>
            <c:ext xmlns:c16="http://schemas.microsoft.com/office/drawing/2014/chart" uri="{C3380CC4-5D6E-409C-BE32-E72D297353CC}">
              <c16:uniqueId val="{00000004-D0EA-4B4E-894C-261CA21F8733}"/>
            </c:ext>
          </c:extLst>
        </c:ser>
        <c:dLbls>
          <c:showLegendKey val="0"/>
          <c:showVal val="0"/>
          <c:showCatName val="0"/>
          <c:showSerName val="0"/>
          <c:showPercent val="0"/>
          <c:showBubbleSize val="0"/>
        </c:dLbls>
        <c:gapWidth val="150"/>
        <c:shape val="box"/>
        <c:axId val="284639440"/>
        <c:axId val="284640000"/>
        <c:axId val="0"/>
      </c:bar3DChart>
      <c:catAx>
        <c:axId val="284639440"/>
        <c:scaling>
          <c:orientation val="minMax"/>
        </c:scaling>
        <c:delete val="1"/>
        <c:axPos val="b"/>
        <c:numFmt formatCode="General" sourceLinked="0"/>
        <c:majorTickMark val="out"/>
        <c:minorTickMark val="none"/>
        <c:tickLblPos val="nextTo"/>
        <c:crossAx val="284640000"/>
        <c:crosses val="autoZero"/>
        <c:auto val="1"/>
        <c:lblAlgn val="ctr"/>
        <c:lblOffset val="100"/>
        <c:noMultiLvlLbl val="0"/>
      </c:catAx>
      <c:valAx>
        <c:axId val="284640000"/>
        <c:scaling>
          <c:orientation val="minMax"/>
        </c:scaling>
        <c:delete val="0"/>
        <c:axPos val="l"/>
        <c:majorGridlines>
          <c:spPr>
            <a:ln>
              <a:noFill/>
            </a:ln>
          </c:spPr>
        </c:majorGridlines>
        <c:numFmt formatCode="General" sourceLinked="1"/>
        <c:majorTickMark val="out"/>
        <c:minorTickMark val="none"/>
        <c:tickLblPos val="nextTo"/>
        <c:crossAx val="284639440"/>
        <c:crosses val="autoZero"/>
        <c:crossBetween val="between"/>
      </c:valAx>
    </c:plotArea>
    <c:legend>
      <c:legendPos val="r"/>
      <c:layout>
        <c:manualLayout>
          <c:xMode val="edge"/>
          <c:yMode val="edge"/>
          <c:x val="0.78011158823544169"/>
          <c:y val="0.2743707595541503"/>
          <c:w val="0.21988845144356955"/>
          <c:h val="0.31649997834344473"/>
        </c:manualLayout>
      </c:layout>
      <c:overlay val="0"/>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7.1988407699037624E-2"/>
          <c:y val="0.1772619360771005"/>
          <c:w val="0.81608674305005524"/>
          <c:h val="0.73259208295040423"/>
        </c:manualLayout>
      </c:layout>
      <c:bar3DChart>
        <c:barDir val="col"/>
        <c:grouping val="clustered"/>
        <c:varyColors val="0"/>
        <c:ser>
          <c:idx val="0"/>
          <c:order val="0"/>
          <c:tx>
            <c:strRef>
              <c:f>men!$A$58</c:f>
              <c:strCache>
                <c:ptCount val="1"/>
                <c:pt idx="0">
                  <c:v>Reclamo Servicio</c:v>
                </c:pt>
              </c:strCache>
            </c:strRef>
          </c:tx>
          <c:invertIfNegative val="0"/>
          <c:dPt>
            <c:idx val="0"/>
            <c:invertIfNegative val="0"/>
            <c:bubble3D val="0"/>
            <c:spPr>
              <a:solidFill>
                <a:srgbClr val="1A1AF6"/>
              </a:solidFill>
            </c:spPr>
            <c:extLst>
              <c:ext xmlns:c16="http://schemas.microsoft.com/office/drawing/2014/chart" uri="{C3380CC4-5D6E-409C-BE32-E72D297353CC}">
                <c16:uniqueId val="{00000001-4F01-4A81-A41D-3F7866A80665}"/>
              </c:ext>
            </c:extLst>
          </c:dPt>
          <c:dPt>
            <c:idx val="1"/>
            <c:invertIfNegative val="0"/>
            <c:bubble3D val="0"/>
            <c:spPr>
              <a:solidFill>
                <a:srgbClr val="FF0000"/>
              </a:solidFill>
            </c:spPr>
            <c:extLst>
              <c:ext xmlns:c16="http://schemas.microsoft.com/office/drawing/2014/chart" uri="{C3380CC4-5D6E-409C-BE32-E72D297353CC}">
                <c16:uniqueId val="{00000003-4F01-4A81-A41D-3F7866A80665}"/>
              </c:ext>
            </c:extLst>
          </c:dPt>
          <c:dLbls>
            <c:dLbl>
              <c:idx val="0"/>
              <c:layout>
                <c:manualLayout>
                  <c:x val="3.3333333333333333E-2"/>
                  <c:y val="-6.31911427579135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01-4A81-A41D-3F7866A80665}"/>
                </c:ext>
              </c:extLst>
            </c:dLbl>
            <c:dLbl>
              <c:idx val="1"/>
              <c:layout>
                <c:manualLayout>
                  <c:x val="3.888888888888889E-2"/>
                  <c:y val="-4.6340171355803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F01-4A81-A41D-3F7866A8066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men!$B$56:$C$57</c:f>
              <c:multiLvlStrCache>
                <c:ptCount val="2"/>
                <c:lvl>
                  <c:pt idx="0">
                    <c:v>2° Trimestre</c:v>
                  </c:pt>
                  <c:pt idx="1">
                    <c:v>2° Trimestre</c:v>
                  </c:pt>
                </c:lvl>
                <c:lvl>
                  <c:pt idx="0">
                    <c:v>Año 2016</c:v>
                  </c:pt>
                  <c:pt idx="1">
                    <c:v>Año 2017</c:v>
                  </c:pt>
                </c:lvl>
              </c:multiLvlStrCache>
            </c:multiLvlStrRef>
          </c:cat>
          <c:val>
            <c:numRef>
              <c:f>men!$B$58:$C$58</c:f>
              <c:numCache>
                <c:formatCode>General</c:formatCode>
                <c:ptCount val="2"/>
                <c:pt idx="0">
                  <c:v>260</c:v>
                </c:pt>
                <c:pt idx="1">
                  <c:v>1269</c:v>
                </c:pt>
              </c:numCache>
            </c:numRef>
          </c:val>
          <c:extLst>
            <c:ext xmlns:c16="http://schemas.microsoft.com/office/drawing/2014/chart" uri="{C3380CC4-5D6E-409C-BE32-E72D297353CC}">
              <c16:uniqueId val="{00000004-4F01-4A81-A41D-3F7866A80665}"/>
            </c:ext>
          </c:extLst>
        </c:ser>
        <c:dLbls>
          <c:showLegendKey val="0"/>
          <c:showVal val="0"/>
          <c:showCatName val="0"/>
          <c:showSerName val="0"/>
          <c:showPercent val="0"/>
          <c:showBubbleSize val="0"/>
        </c:dLbls>
        <c:gapWidth val="150"/>
        <c:shape val="box"/>
        <c:axId val="284642240"/>
        <c:axId val="284642800"/>
        <c:axId val="0"/>
      </c:bar3DChart>
      <c:catAx>
        <c:axId val="284642240"/>
        <c:scaling>
          <c:orientation val="minMax"/>
        </c:scaling>
        <c:delete val="1"/>
        <c:axPos val="b"/>
        <c:numFmt formatCode="General" sourceLinked="0"/>
        <c:majorTickMark val="out"/>
        <c:minorTickMark val="none"/>
        <c:tickLblPos val="nextTo"/>
        <c:crossAx val="284642800"/>
        <c:crosses val="autoZero"/>
        <c:auto val="1"/>
        <c:lblAlgn val="ctr"/>
        <c:lblOffset val="100"/>
        <c:noMultiLvlLbl val="0"/>
      </c:catAx>
      <c:valAx>
        <c:axId val="284642800"/>
        <c:scaling>
          <c:orientation val="minMax"/>
        </c:scaling>
        <c:delete val="0"/>
        <c:axPos val="l"/>
        <c:majorGridlines>
          <c:spPr>
            <a:ln>
              <a:noFill/>
            </a:ln>
          </c:spPr>
        </c:majorGridlines>
        <c:numFmt formatCode="General" sourceLinked="1"/>
        <c:majorTickMark val="out"/>
        <c:minorTickMark val="none"/>
        <c:tickLblPos val="nextTo"/>
        <c:crossAx val="284642240"/>
        <c:crosses val="autoZero"/>
        <c:crossBetween val="between"/>
      </c:valAx>
    </c:plotArea>
    <c:legend>
      <c:legendPos val="r"/>
      <c:layout>
        <c:manualLayout>
          <c:xMode val="edge"/>
          <c:yMode val="edge"/>
          <c:x val="0.76344488188976389"/>
          <c:y val="0.26157815981421473"/>
          <c:w val="0.21988845144356955"/>
          <c:h val="0.32929252788786012"/>
        </c:manualLayout>
      </c:layout>
      <c:overlay val="0"/>
    </c:legend>
    <c:plotVisOnly val="1"/>
    <c:dispBlanksAs val="gap"/>
    <c:showDLblsOverMax val="0"/>
  </c:chart>
  <c:txPr>
    <a:bodyPr/>
    <a:lstStyle/>
    <a:p>
      <a:pPr>
        <a:defRPr sz="1200"/>
      </a:pPr>
      <a:endParaRPr lang="es-CO"/>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7.1988407699037624E-2"/>
          <c:y val="0.1772619360771005"/>
          <c:w val="0.87454214054914003"/>
          <c:h val="0.76775027999891898"/>
        </c:manualLayout>
      </c:layout>
      <c:bar3DChart>
        <c:barDir val="col"/>
        <c:grouping val="clustered"/>
        <c:varyColors val="0"/>
        <c:ser>
          <c:idx val="0"/>
          <c:order val="0"/>
          <c:tx>
            <c:strRef>
              <c:f>men!$A$24</c:f>
              <c:strCache>
                <c:ptCount val="1"/>
                <c:pt idx="0">
                  <c:v>Queja Funcionario</c:v>
                </c:pt>
              </c:strCache>
            </c:strRef>
          </c:tx>
          <c:invertIfNegative val="0"/>
          <c:dPt>
            <c:idx val="0"/>
            <c:invertIfNegative val="0"/>
            <c:bubble3D val="0"/>
            <c:spPr>
              <a:solidFill>
                <a:srgbClr val="1A1AF6"/>
              </a:solidFill>
            </c:spPr>
            <c:extLst>
              <c:ext xmlns:c16="http://schemas.microsoft.com/office/drawing/2014/chart" uri="{C3380CC4-5D6E-409C-BE32-E72D297353CC}">
                <c16:uniqueId val="{00000001-EAE5-49D8-B066-140FDD96F53D}"/>
              </c:ext>
            </c:extLst>
          </c:dPt>
          <c:dPt>
            <c:idx val="1"/>
            <c:invertIfNegative val="0"/>
            <c:bubble3D val="0"/>
            <c:spPr>
              <a:solidFill>
                <a:srgbClr val="FF0000"/>
              </a:solidFill>
            </c:spPr>
            <c:extLst>
              <c:ext xmlns:c16="http://schemas.microsoft.com/office/drawing/2014/chart" uri="{C3380CC4-5D6E-409C-BE32-E72D297353CC}">
                <c16:uniqueId val="{00000003-EAE5-49D8-B066-140FDD96F53D}"/>
              </c:ext>
            </c:extLst>
          </c:dPt>
          <c:dLbls>
            <c:dLbl>
              <c:idx val="0"/>
              <c:layout>
                <c:manualLayout>
                  <c:x val="2.5000000000000001E-2"/>
                  <c:y val="-3.79146856547481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E5-49D8-B066-140FDD96F53D}"/>
                </c:ext>
              </c:extLst>
            </c:dLbl>
            <c:dLbl>
              <c:idx val="1"/>
              <c:layout>
                <c:manualLayout>
                  <c:x val="3.6111111111111108E-2"/>
                  <c:y val="-4.6340171355803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E5-49D8-B066-140FDD96F53D}"/>
                </c:ext>
              </c:extLst>
            </c:dLbl>
            <c:spPr>
              <a:noFill/>
              <a:ln>
                <a:noFill/>
              </a:ln>
              <a:effectLst/>
            </c:spPr>
            <c:txPr>
              <a:bodyPr/>
              <a:lstStyle/>
              <a:p>
                <a:pPr>
                  <a:defRPr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men!$B$22:$C$23</c:f>
              <c:multiLvlStrCache>
                <c:ptCount val="2"/>
                <c:lvl>
                  <c:pt idx="0">
                    <c:v>2° Trimestre</c:v>
                  </c:pt>
                  <c:pt idx="1">
                    <c:v>2° Trimestre</c:v>
                  </c:pt>
                </c:lvl>
                <c:lvl>
                  <c:pt idx="0">
                    <c:v>Año 2016</c:v>
                  </c:pt>
                  <c:pt idx="1">
                    <c:v>Año 2017</c:v>
                  </c:pt>
                </c:lvl>
              </c:multiLvlStrCache>
            </c:multiLvlStrRef>
          </c:cat>
          <c:val>
            <c:numRef>
              <c:f>men!$B$24:$C$24</c:f>
              <c:numCache>
                <c:formatCode>General</c:formatCode>
                <c:ptCount val="2"/>
                <c:pt idx="0">
                  <c:v>37</c:v>
                </c:pt>
                <c:pt idx="1">
                  <c:v>46</c:v>
                </c:pt>
              </c:numCache>
            </c:numRef>
          </c:val>
          <c:extLst>
            <c:ext xmlns:c16="http://schemas.microsoft.com/office/drawing/2014/chart" uri="{C3380CC4-5D6E-409C-BE32-E72D297353CC}">
              <c16:uniqueId val="{00000004-EAE5-49D8-B066-140FDD96F53D}"/>
            </c:ext>
          </c:extLst>
        </c:ser>
        <c:dLbls>
          <c:showLegendKey val="0"/>
          <c:showVal val="0"/>
          <c:showCatName val="0"/>
          <c:showSerName val="0"/>
          <c:showPercent val="0"/>
          <c:showBubbleSize val="0"/>
        </c:dLbls>
        <c:gapWidth val="150"/>
        <c:shape val="box"/>
        <c:axId val="284645040"/>
        <c:axId val="281938928"/>
        <c:axId val="0"/>
      </c:bar3DChart>
      <c:catAx>
        <c:axId val="284645040"/>
        <c:scaling>
          <c:orientation val="minMax"/>
        </c:scaling>
        <c:delete val="1"/>
        <c:axPos val="b"/>
        <c:numFmt formatCode="General" sourceLinked="0"/>
        <c:majorTickMark val="out"/>
        <c:minorTickMark val="none"/>
        <c:tickLblPos val="nextTo"/>
        <c:crossAx val="281938928"/>
        <c:crosses val="autoZero"/>
        <c:auto val="1"/>
        <c:lblAlgn val="ctr"/>
        <c:lblOffset val="100"/>
        <c:noMultiLvlLbl val="0"/>
      </c:catAx>
      <c:valAx>
        <c:axId val="281938928"/>
        <c:scaling>
          <c:orientation val="minMax"/>
        </c:scaling>
        <c:delete val="0"/>
        <c:axPos val="l"/>
        <c:majorGridlines>
          <c:spPr>
            <a:ln>
              <a:noFill/>
            </a:ln>
          </c:spPr>
        </c:majorGridlines>
        <c:numFmt formatCode="General" sourceLinked="1"/>
        <c:majorTickMark val="out"/>
        <c:minorTickMark val="none"/>
        <c:tickLblPos val="nextTo"/>
        <c:spPr>
          <a:ln>
            <a:solidFill>
              <a:schemeClr val="tx1"/>
            </a:solidFill>
          </a:ln>
        </c:spPr>
        <c:crossAx val="284645040"/>
        <c:crosses val="autoZero"/>
        <c:crossBetween val="between"/>
      </c:valAx>
    </c:plotArea>
    <c:legend>
      <c:legendPos val="r"/>
      <c:layout>
        <c:manualLayout>
          <c:xMode val="edge"/>
          <c:yMode val="edge"/>
          <c:x val="0.76344488188976389"/>
          <c:y val="0.26157815981421473"/>
          <c:w val="0.21988845144356955"/>
          <c:h val="0.32929252788786012"/>
        </c:manualLayout>
      </c:layout>
      <c:overlay val="0"/>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Año 2017 2° Trimestre</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men!$B$75:$B$76</c:f>
              <c:strCache>
                <c:ptCount val="2"/>
                <c:pt idx="0">
                  <c:v>Año 2017</c:v>
                </c:pt>
                <c:pt idx="1">
                  <c:v>2° Trimestre</c:v>
                </c:pt>
              </c:strCache>
            </c:strRef>
          </c:tx>
          <c:explosion val="25"/>
          <c:dPt>
            <c:idx val="0"/>
            <c:bubble3D val="0"/>
            <c:spPr>
              <a:solidFill>
                <a:srgbClr val="1A1AF6"/>
              </a:solidFill>
            </c:spPr>
            <c:extLst>
              <c:ext xmlns:c16="http://schemas.microsoft.com/office/drawing/2014/chart" uri="{C3380CC4-5D6E-409C-BE32-E72D297353CC}">
                <c16:uniqueId val="{00000001-A5CF-4B74-8A58-02FCE5E4B27E}"/>
              </c:ext>
            </c:extLst>
          </c:dPt>
          <c:dPt>
            <c:idx val="1"/>
            <c:bubble3D val="0"/>
            <c:spPr>
              <a:solidFill>
                <a:srgbClr val="3CE865"/>
              </a:solidFill>
            </c:spPr>
            <c:extLst>
              <c:ext xmlns:c16="http://schemas.microsoft.com/office/drawing/2014/chart" uri="{C3380CC4-5D6E-409C-BE32-E72D297353CC}">
                <c16:uniqueId val="{00000003-A5CF-4B74-8A58-02FCE5E4B27E}"/>
              </c:ext>
            </c:extLst>
          </c:dPt>
          <c:dPt>
            <c:idx val="2"/>
            <c:bubble3D val="0"/>
            <c:spPr>
              <a:solidFill>
                <a:srgbClr val="00FFFF"/>
              </a:solidFill>
            </c:spPr>
            <c:extLst>
              <c:ext xmlns:c16="http://schemas.microsoft.com/office/drawing/2014/chart" uri="{C3380CC4-5D6E-409C-BE32-E72D297353CC}">
                <c16:uniqueId val="{00000005-A5CF-4B74-8A58-02FCE5E4B27E}"/>
              </c:ext>
            </c:extLst>
          </c:dPt>
          <c:dPt>
            <c:idx val="4"/>
            <c:bubble3D val="0"/>
            <c:spPr>
              <a:solidFill>
                <a:srgbClr val="3CE865"/>
              </a:solidFill>
            </c:spPr>
            <c:extLst>
              <c:ext xmlns:c16="http://schemas.microsoft.com/office/drawing/2014/chart" uri="{C3380CC4-5D6E-409C-BE32-E72D297353CC}">
                <c16:uniqueId val="{00000007-A5CF-4B74-8A58-02FCE5E4B27E}"/>
              </c:ext>
            </c:extLst>
          </c:dPt>
          <c:dLbls>
            <c:dLbl>
              <c:idx val="0"/>
              <c:layout>
                <c:manualLayout>
                  <c:x val="0.18180804751165594"/>
                  <c:y val="2.500284040776170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5CF-4B74-8A58-02FCE5E4B27E}"/>
                </c:ext>
              </c:extLst>
            </c:dLbl>
            <c:dLbl>
              <c:idx val="1"/>
              <c:layout>
                <c:manualLayout>
                  <c:x val="3.6841678841256421E-2"/>
                  <c:y val="0.1739890479402122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5CF-4B74-8A58-02FCE5E4B27E}"/>
                </c:ext>
              </c:extLst>
            </c:dLbl>
            <c:dLbl>
              <c:idx val="2"/>
              <c:layout>
                <c:manualLayout>
                  <c:x val="-0.13789720034995626"/>
                  <c:y val="2.063283756197142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5CF-4B74-8A58-02FCE5E4B27E}"/>
                </c:ext>
              </c:extLst>
            </c:dLbl>
            <c:dLbl>
              <c:idx val="3"/>
              <c:layout>
                <c:manualLayout>
                  <c:x val="-7.3236054728223143E-2"/>
                  <c:y val="5.607258459148720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A5CF-4B74-8A58-02FCE5E4B27E}"/>
                </c:ext>
              </c:extLst>
            </c:dLbl>
            <c:dLbl>
              <c:idx val="4"/>
              <c:layout>
                <c:manualLayout>
                  <c:x val="-4.5498578302712159E-2"/>
                  <c:y val="-0.1999861475648877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5CF-4B74-8A58-02FCE5E4B27E}"/>
                </c:ext>
              </c:extLst>
            </c:dLbl>
            <c:spPr>
              <a:noFill/>
              <a:ln>
                <a:noFill/>
              </a:ln>
              <a:effectLst/>
            </c:spPr>
            <c:txPr>
              <a:bodyPr/>
              <a:lstStyle/>
              <a:p>
                <a:pPr>
                  <a:defRPr b="1"/>
                </a:pPr>
                <a:endParaRPr lang="es-CO"/>
              </a:p>
            </c:txPr>
            <c:showLegendKey val="0"/>
            <c:showVal val="0"/>
            <c:showCatName val="1"/>
            <c:showSerName val="0"/>
            <c:showPercent val="1"/>
            <c:showBubbleSize val="0"/>
            <c:showLeaderLines val="1"/>
            <c:extLst>
              <c:ext xmlns:c15="http://schemas.microsoft.com/office/drawing/2012/chart" uri="{CE6537A1-D6FC-4f65-9D91-7224C49458BB}"/>
            </c:extLst>
          </c:dLbls>
          <c:cat>
            <c:strRef>
              <c:f>men!$A$77:$A$81</c:f>
              <c:strCache>
                <c:ptCount val="5"/>
                <c:pt idx="0">
                  <c:v>Reclamos Proceso</c:v>
                </c:pt>
                <c:pt idx="1">
                  <c:v>Queja Funcionario</c:v>
                </c:pt>
                <c:pt idx="2">
                  <c:v>Reclamo Servicio</c:v>
                </c:pt>
                <c:pt idx="3">
                  <c:v>Ambiental</c:v>
                </c:pt>
                <c:pt idx="4">
                  <c:v>Total</c:v>
                </c:pt>
              </c:strCache>
            </c:strRef>
          </c:cat>
          <c:val>
            <c:numRef>
              <c:f>men!$B$77:$B$80</c:f>
              <c:numCache>
                <c:formatCode>General</c:formatCode>
                <c:ptCount val="4"/>
                <c:pt idx="0">
                  <c:v>264</c:v>
                </c:pt>
                <c:pt idx="1">
                  <c:v>46</c:v>
                </c:pt>
                <c:pt idx="2">
                  <c:v>1269</c:v>
                </c:pt>
                <c:pt idx="3">
                  <c:v>0</c:v>
                </c:pt>
              </c:numCache>
            </c:numRef>
          </c:val>
          <c:extLst>
            <c:ext xmlns:c16="http://schemas.microsoft.com/office/drawing/2014/chart" uri="{C3380CC4-5D6E-409C-BE32-E72D297353CC}">
              <c16:uniqueId val="{00000009-A5CF-4B74-8A58-02FCE5E4B27E}"/>
            </c:ext>
          </c:extLst>
        </c:ser>
        <c:ser>
          <c:idx val="1"/>
          <c:order val="1"/>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men!$B$13</c:f>
              <c:strCache>
                <c:ptCount val="1"/>
                <c:pt idx="0">
                  <c:v>2° Trimestre</c:v>
                </c:pt>
              </c:strCache>
            </c:strRef>
          </c:cat>
          <c:val>
            <c:numRef>
              <c:f>men!$C$13</c:f>
              <c:numCache>
                <c:formatCode>General</c:formatCode>
                <c:ptCount val="1"/>
                <c:pt idx="0">
                  <c:v>0</c:v>
                </c:pt>
              </c:numCache>
            </c:numRef>
          </c:val>
          <c:extLst>
            <c:ext xmlns:c16="http://schemas.microsoft.com/office/drawing/2014/chart" uri="{C3380CC4-5D6E-409C-BE32-E72D297353CC}">
              <c16:uniqueId val="{0000000A-A5CF-4B74-8A58-02FCE5E4B27E}"/>
            </c:ext>
          </c:extLst>
        </c:ser>
        <c:dLbls>
          <c:showLegendKey val="0"/>
          <c:showVal val="0"/>
          <c:showCatName val="1"/>
          <c:showSerName val="0"/>
          <c:showPercent val="1"/>
          <c:showBubbleSize val="0"/>
          <c:showLeaderLines val="1"/>
        </c:dLbls>
      </c:pie3DChart>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6244F8-0A10-4A59-BBAA-E337A21F65D4}" type="datetimeFigureOut">
              <a:rPr lang="es-CO" smtClean="0"/>
              <a:t>5/10/2017</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67078D-9F98-4822-99A1-F2C3C0CF3982}" type="slidenum">
              <a:rPr lang="es-CO" smtClean="0"/>
              <a:t>‹Nº›</a:t>
            </a:fld>
            <a:endParaRPr lang="es-CO"/>
          </a:p>
        </p:txBody>
      </p:sp>
    </p:spTree>
    <p:extLst>
      <p:ext uri="{BB962C8B-B14F-4D97-AF65-F5344CB8AC3E}">
        <p14:creationId xmlns:p14="http://schemas.microsoft.com/office/powerpoint/2010/main" val="372042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3367078D-9F98-4822-99A1-F2C3C0CF3982}" type="slidenum">
              <a:rPr lang="es-CO" smtClean="0"/>
              <a:t>1</a:t>
            </a:fld>
            <a:endParaRPr lang="es-CO" dirty="0"/>
          </a:p>
        </p:txBody>
      </p:sp>
    </p:spTree>
    <p:extLst>
      <p:ext uri="{BB962C8B-B14F-4D97-AF65-F5344CB8AC3E}">
        <p14:creationId xmlns:p14="http://schemas.microsoft.com/office/powerpoint/2010/main" val="2166461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10</a:t>
            </a:fld>
            <a:endParaRPr lang="es-CO"/>
          </a:p>
        </p:txBody>
      </p:sp>
    </p:spTree>
    <p:extLst>
      <p:ext uri="{BB962C8B-B14F-4D97-AF65-F5344CB8AC3E}">
        <p14:creationId xmlns:p14="http://schemas.microsoft.com/office/powerpoint/2010/main" val="2928511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11</a:t>
            </a:fld>
            <a:endParaRPr lang="es-CO"/>
          </a:p>
        </p:txBody>
      </p:sp>
    </p:spTree>
    <p:extLst>
      <p:ext uri="{BB962C8B-B14F-4D97-AF65-F5344CB8AC3E}">
        <p14:creationId xmlns:p14="http://schemas.microsoft.com/office/powerpoint/2010/main" val="1727395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12</a:t>
            </a:fld>
            <a:endParaRPr lang="es-CO"/>
          </a:p>
        </p:txBody>
      </p:sp>
    </p:spTree>
    <p:extLst>
      <p:ext uri="{BB962C8B-B14F-4D97-AF65-F5344CB8AC3E}">
        <p14:creationId xmlns:p14="http://schemas.microsoft.com/office/powerpoint/2010/main" val="565700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13</a:t>
            </a:fld>
            <a:endParaRPr lang="es-CO"/>
          </a:p>
        </p:txBody>
      </p:sp>
    </p:spTree>
    <p:extLst>
      <p:ext uri="{BB962C8B-B14F-4D97-AF65-F5344CB8AC3E}">
        <p14:creationId xmlns:p14="http://schemas.microsoft.com/office/powerpoint/2010/main" val="2834266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14</a:t>
            </a:fld>
            <a:endParaRPr lang="es-CO"/>
          </a:p>
        </p:txBody>
      </p:sp>
    </p:spTree>
    <p:extLst>
      <p:ext uri="{BB962C8B-B14F-4D97-AF65-F5344CB8AC3E}">
        <p14:creationId xmlns:p14="http://schemas.microsoft.com/office/powerpoint/2010/main" val="2814418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3367078D-9F98-4822-99A1-F2C3C0CF3982}" type="slidenum">
              <a:rPr lang="es-CO" smtClean="0"/>
              <a:t>15</a:t>
            </a:fld>
            <a:endParaRPr lang="es-CO"/>
          </a:p>
        </p:txBody>
      </p:sp>
    </p:spTree>
    <p:extLst>
      <p:ext uri="{BB962C8B-B14F-4D97-AF65-F5344CB8AC3E}">
        <p14:creationId xmlns:p14="http://schemas.microsoft.com/office/powerpoint/2010/main" val="1852267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16</a:t>
            </a:fld>
            <a:endParaRPr lang="es-CO"/>
          </a:p>
        </p:txBody>
      </p:sp>
    </p:spTree>
    <p:extLst>
      <p:ext uri="{BB962C8B-B14F-4D97-AF65-F5344CB8AC3E}">
        <p14:creationId xmlns:p14="http://schemas.microsoft.com/office/powerpoint/2010/main" val="398746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17</a:t>
            </a:fld>
            <a:endParaRPr lang="es-CO"/>
          </a:p>
        </p:txBody>
      </p:sp>
    </p:spTree>
    <p:extLst>
      <p:ext uri="{BB962C8B-B14F-4D97-AF65-F5344CB8AC3E}">
        <p14:creationId xmlns:p14="http://schemas.microsoft.com/office/powerpoint/2010/main" val="135799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18</a:t>
            </a:fld>
            <a:endParaRPr lang="es-CO"/>
          </a:p>
        </p:txBody>
      </p:sp>
    </p:spTree>
    <p:extLst>
      <p:ext uri="{BB962C8B-B14F-4D97-AF65-F5344CB8AC3E}">
        <p14:creationId xmlns:p14="http://schemas.microsoft.com/office/powerpoint/2010/main" val="891164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19</a:t>
            </a:fld>
            <a:endParaRPr lang="es-CO"/>
          </a:p>
        </p:txBody>
      </p:sp>
    </p:spTree>
    <p:extLst>
      <p:ext uri="{BB962C8B-B14F-4D97-AF65-F5344CB8AC3E}">
        <p14:creationId xmlns:p14="http://schemas.microsoft.com/office/powerpoint/2010/main" val="422937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2</a:t>
            </a:fld>
            <a:endParaRPr lang="es-CO"/>
          </a:p>
        </p:txBody>
      </p:sp>
    </p:spTree>
    <p:extLst>
      <p:ext uri="{BB962C8B-B14F-4D97-AF65-F5344CB8AC3E}">
        <p14:creationId xmlns:p14="http://schemas.microsoft.com/office/powerpoint/2010/main" val="1684531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20</a:t>
            </a:fld>
            <a:endParaRPr lang="es-CO"/>
          </a:p>
        </p:txBody>
      </p:sp>
    </p:spTree>
    <p:extLst>
      <p:ext uri="{BB962C8B-B14F-4D97-AF65-F5344CB8AC3E}">
        <p14:creationId xmlns:p14="http://schemas.microsoft.com/office/powerpoint/2010/main" val="296344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21</a:t>
            </a:fld>
            <a:endParaRPr lang="es-CO"/>
          </a:p>
        </p:txBody>
      </p:sp>
    </p:spTree>
    <p:extLst>
      <p:ext uri="{BB962C8B-B14F-4D97-AF65-F5344CB8AC3E}">
        <p14:creationId xmlns:p14="http://schemas.microsoft.com/office/powerpoint/2010/main" val="382679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22</a:t>
            </a:fld>
            <a:endParaRPr lang="es-CO"/>
          </a:p>
        </p:txBody>
      </p:sp>
    </p:spTree>
    <p:extLst>
      <p:ext uri="{BB962C8B-B14F-4D97-AF65-F5344CB8AC3E}">
        <p14:creationId xmlns:p14="http://schemas.microsoft.com/office/powerpoint/2010/main" val="3620995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23</a:t>
            </a:fld>
            <a:endParaRPr lang="es-CO"/>
          </a:p>
        </p:txBody>
      </p:sp>
    </p:spTree>
    <p:extLst>
      <p:ext uri="{BB962C8B-B14F-4D97-AF65-F5344CB8AC3E}">
        <p14:creationId xmlns:p14="http://schemas.microsoft.com/office/powerpoint/2010/main" val="2462163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24</a:t>
            </a:fld>
            <a:endParaRPr lang="es-CO"/>
          </a:p>
        </p:txBody>
      </p:sp>
    </p:spTree>
    <p:extLst>
      <p:ext uri="{BB962C8B-B14F-4D97-AF65-F5344CB8AC3E}">
        <p14:creationId xmlns:p14="http://schemas.microsoft.com/office/powerpoint/2010/main" val="246216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3367078D-9F98-4822-99A1-F2C3C0CF3982}" type="slidenum">
              <a:rPr lang="es-CO" smtClean="0"/>
              <a:t>3</a:t>
            </a:fld>
            <a:endParaRPr lang="es-CO" dirty="0"/>
          </a:p>
        </p:txBody>
      </p:sp>
    </p:spTree>
    <p:extLst>
      <p:ext uri="{BB962C8B-B14F-4D97-AF65-F5344CB8AC3E}">
        <p14:creationId xmlns:p14="http://schemas.microsoft.com/office/powerpoint/2010/main" val="313523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3367078D-9F98-4822-99A1-F2C3C0CF3982}" type="slidenum">
              <a:rPr lang="es-CO" smtClean="0"/>
              <a:t>4</a:t>
            </a:fld>
            <a:endParaRPr lang="es-CO" dirty="0"/>
          </a:p>
        </p:txBody>
      </p:sp>
    </p:spTree>
    <p:extLst>
      <p:ext uri="{BB962C8B-B14F-4D97-AF65-F5344CB8AC3E}">
        <p14:creationId xmlns:p14="http://schemas.microsoft.com/office/powerpoint/2010/main" val="635839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5</a:t>
            </a:fld>
            <a:endParaRPr lang="es-CO"/>
          </a:p>
        </p:txBody>
      </p:sp>
    </p:spTree>
    <p:extLst>
      <p:ext uri="{BB962C8B-B14F-4D97-AF65-F5344CB8AC3E}">
        <p14:creationId xmlns:p14="http://schemas.microsoft.com/office/powerpoint/2010/main" val="255742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6</a:t>
            </a:fld>
            <a:endParaRPr lang="es-CO"/>
          </a:p>
        </p:txBody>
      </p:sp>
    </p:spTree>
    <p:extLst>
      <p:ext uri="{BB962C8B-B14F-4D97-AF65-F5344CB8AC3E}">
        <p14:creationId xmlns:p14="http://schemas.microsoft.com/office/powerpoint/2010/main" val="3584256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7</a:t>
            </a:fld>
            <a:endParaRPr lang="es-CO"/>
          </a:p>
        </p:txBody>
      </p:sp>
    </p:spTree>
    <p:extLst>
      <p:ext uri="{BB962C8B-B14F-4D97-AF65-F5344CB8AC3E}">
        <p14:creationId xmlns:p14="http://schemas.microsoft.com/office/powerpoint/2010/main" val="586733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8</a:t>
            </a:fld>
            <a:endParaRPr lang="es-CO"/>
          </a:p>
        </p:txBody>
      </p:sp>
    </p:spTree>
    <p:extLst>
      <p:ext uri="{BB962C8B-B14F-4D97-AF65-F5344CB8AC3E}">
        <p14:creationId xmlns:p14="http://schemas.microsoft.com/office/powerpoint/2010/main" val="2203737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3367078D-9F98-4822-99A1-F2C3C0CF3982}" type="slidenum">
              <a:rPr lang="es-CO" smtClean="0"/>
              <a:t>9</a:t>
            </a:fld>
            <a:endParaRPr lang="es-CO"/>
          </a:p>
        </p:txBody>
      </p:sp>
    </p:spTree>
    <p:extLst>
      <p:ext uri="{BB962C8B-B14F-4D97-AF65-F5344CB8AC3E}">
        <p14:creationId xmlns:p14="http://schemas.microsoft.com/office/powerpoint/2010/main" val="3837905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57A615DE-3D0F-4EE1-B1A7-DED8F4937CF5}" type="datetimeFigureOut">
              <a:rPr lang="es-CO" smtClean="0"/>
              <a:t>5/10/2017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307750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57A615DE-3D0F-4EE1-B1A7-DED8F4937CF5}" type="datetimeFigureOut">
              <a:rPr lang="es-CO" smtClean="0"/>
              <a:t>5/10/2017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429273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57A615DE-3D0F-4EE1-B1A7-DED8F4937CF5}" type="datetimeFigureOut">
              <a:rPr lang="es-CO" smtClean="0"/>
              <a:t>5/10/2017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414099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57A615DE-3D0F-4EE1-B1A7-DED8F4937CF5}" type="datetimeFigureOut">
              <a:rPr lang="es-CO" smtClean="0"/>
              <a:t>5/10/2017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2616694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57A615DE-3D0F-4EE1-B1A7-DED8F4937CF5}" type="datetimeFigureOut">
              <a:rPr lang="es-CO" smtClean="0"/>
              <a:t>5/10/2017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164051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57A615DE-3D0F-4EE1-B1A7-DED8F4937CF5}" type="datetimeFigureOut">
              <a:rPr lang="es-CO" smtClean="0"/>
              <a:t>5/10/2017</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331675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57A615DE-3D0F-4EE1-B1A7-DED8F4937CF5}" type="datetimeFigureOut">
              <a:rPr lang="es-CO" smtClean="0"/>
              <a:t>5/10/2017</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244075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57A615DE-3D0F-4EE1-B1A7-DED8F4937CF5}" type="datetimeFigureOut">
              <a:rPr lang="es-CO" smtClean="0"/>
              <a:t>5/10/2017</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3014200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7A615DE-3D0F-4EE1-B1A7-DED8F4937CF5}" type="datetimeFigureOut">
              <a:rPr lang="es-CO" smtClean="0"/>
              <a:t>5/10/2017</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3178901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7A615DE-3D0F-4EE1-B1A7-DED8F4937CF5}" type="datetimeFigureOut">
              <a:rPr lang="es-CO" smtClean="0"/>
              <a:t>5/10/2017</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1201024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7A615DE-3D0F-4EE1-B1A7-DED8F4937CF5}" type="datetimeFigureOut">
              <a:rPr lang="es-CO" smtClean="0"/>
              <a:t>5/10/2017</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C186390E-A369-47C8-82AD-D961993E8F0F}" type="slidenum">
              <a:rPr lang="es-CO" smtClean="0"/>
              <a:t>‹Nº›</a:t>
            </a:fld>
            <a:endParaRPr lang="es-CO"/>
          </a:p>
        </p:txBody>
      </p:sp>
    </p:spTree>
    <p:extLst>
      <p:ext uri="{BB962C8B-B14F-4D97-AF65-F5344CB8AC3E}">
        <p14:creationId xmlns:p14="http://schemas.microsoft.com/office/powerpoint/2010/main" val="3255269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615DE-3D0F-4EE1-B1A7-DED8F4937CF5}" type="datetimeFigureOut">
              <a:rPr lang="es-CO" smtClean="0"/>
              <a:t>5/10/2017</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6390E-A369-47C8-82AD-D961993E8F0F}" type="slidenum">
              <a:rPr lang="es-CO" smtClean="0"/>
              <a:t>‹Nº›</a:t>
            </a:fld>
            <a:endParaRPr lang="es-CO"/>
          </a:p>
        </p:txBody>
      </p:sp>
    </p:spTree>
    <p:extLst>
      <p:ext uri="{BB962C8B-B14F-4D97-AF65-F5344CB8AC3E}">
        <p14:creationId xmlns:p14="http://schemas.microsoft.com/office/powerpoint/2010/main" val="4111642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gi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image" Target="../media/image5.png"/><Relationship Id="rId4" Type="http://schemas.openxmlformats.org/officeDocument/2006/relationships/image" Target="../media/image8.gif"/></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image" Target="../media/image5.png"/><Relationship Id="rId4" Type="http://schemas.openxmlformats.org/officeDocument/2006/relationships/image" Target="../media/image8.gif"/></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chart" Target="../charts/chart10.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5.png"/><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5.png"/><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5.png"/><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l="15259" t="17295" r="16983" b="33645"/>
          <a:stretch/>
        </p:blipFill>
        <p:spPr bwMode="auto">
          <a:xfrm>
            <a:off x="-15766" y="283175"/>
            <a:ext cx="9159766" cy="666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161088" y="307303"/>
            <a:ext cx="8784976" cy="646331"/>
          </a:xfrm>
          <a:prstGeom prst="rect">
            <a:avLst/>
          </a:prstGeom>
          <a:noFill/>
        </p:spPr>
        <p:txBody>
          <a:bodyPr wrap="square" rtlCol="0">
            <a:spAutoFit/>
          </a:bodyPr>
          <a:lstStyle/>
          <a:p>
            <a:pPr algn="r"/>
            <a:r>
              <a:rPr lang="es-CO" sz="3600" b="1" dirty="0">
                <a:solidFill>
                  <a:schemeClr val="bg1"/>
                </a:solidFill>
                <a:latin typeface="Verdana" panose="020B0604030504040204" pitchFamily="34" charset="0"/>
                <a:ea typeface="Verdana" panose="020B0604030504040204" pitchFamily="34" charset="0"/>
                <a:cs typeface="Verdana" panose="020B0604030504040204" pitchFamily="34" charset="0"/>
              </a:rPr>
              <a:t>Unidad de Atencion al ciudadano</a:t>
            </a:r>
          </a:p>
        </p:txBody>
      </p:sp>
      <p:grpSp>
        <p:nvGrpSpPr>
          <p:cNvPr id="43" name="42 Grupo"/>
          <p:cNvGrpSpPr/>
          <p:nvPr/>
        </p:nvGrpSpPr>
        <p:grpSpPr>
          <a:xfrm>
            <a:off x="6189257" y="6093296"/>
            <a:ext cx="2919247" cy="757382"/>
            <a:chOff x="6189257" y="6093296"/>
            <a:chExt cx="2919247" cy="757382"/>
          </a:xfrm>
        </p:grpSpPr>
        <p:pic>
          <p:nvPicPr>
            <p:cNvPr id="40" name="39 Imagen"/>
            <p:cNvPicPr>
              <a:picLocks noChangeAspect="1"/>
            </p:cNvPicPr>
            <p:nvPr/>
          </p:nvPicPr>
          <p:blipFill rotWithShape="1">
            <a:blip r:embed="rId4" cstate="print">
              <a:extLst>
                <a:ext uri="{28A0092B-C50C-407E-A947-70E740481C1C}">
                  <a14:useLocalDpi xmlns:a14="http://schemas.microsoft.com/office/drawing/2010/main" val="0"/>
                </a:ext>
              </a:extLst>
            </a:blip>
            <a:srcRect l="80014" t="81187" r="3385" b="5008"/>
            <a:stretch/>
          </p:blipFill>
          <p:spPr>
            <a:xfrm>
              <a:off x="7590492" y="6093296"/>
              <a:ext cx="1518012" cy="757382"/>
            </a:xfrm>
            <a:prstGeom prst="rect">
              <a:avLst/>
            </a:prstGeom>
          </p:spPr>
        </p:pic>
        <p:pic>
          <p:nvPicPr>
            <p:cNvPr id="42" name="41 Imagen"/>
            <p:cNvPicPr>
              <a:picLocks noChangeAspect="1"/>
            </p:cNvPicPr>
            <p:nvPr/>
          </p:nvPicPr>
          <p:blipFill rotWithShape="1">
            <a:blip r:embed="rId5" cstate="print">
              <a:extLst>
                <a:ext uri="{28A0092B-C50C-407E-A947-70E740481C1C}">
                  <a14:useLocalDpi xmlns:a14="http://schemas.microsoft.com/office/drawing/2010/main" val="0"/>
                </a:ext>
              </a:extLst>
            </a:blip>
            <a:srcRect l="8610" t="34023" r="7437" b="38391"/>
            <a:stretch/>
          </p:blipFill>
          <p:spPr>
            <a:xfrm>
              <a:off x="6189257" y="6294092"/>
              <a:ext cx="1401235" cy="355790"/>
            </a:xfrm>
            <a:prstGeom prst="rect">
              <a:avLst/>
            </a:prstGeom>
          </p:spPr>
        </p:pic>
      </p:grpSp>
      <p:sp>
        <p:nvSpPr>
          <p:cNvPr id="9" name="8 CuadroTexto"/>
          <p:cNvSpPr txBox="1"/>
          <p:nvPr/>
        </p:nvSpPr>
        <p:spPr>
          <a:xfrm>
            <a:off x="171629" y="5085185"/>
            <a:ext cx="8784976" cy="1015663"/>
          </a:xfrm>
          <a:prstGeom prst="rect">
            <a:avLst/>
          </a:prstGeom>
          <a:noFill/>
        </p:spPr>
        <p:txBody>
          <a:bodyPr wrap="square" rtlCol="0">
            <a:spAutoFit/>
          </a:bodyPr>
          <a:lstStyle/>
          <a:p>
            <a:r>
              <a:rPr lang="es-CO" sz="2000" b="1" dirty="0">
                <a:latin typeface="Verdana" panose="020B0604030504040204" pitchFamily="34" charset="0"/>
                <a:ea typeface="Verdana" panose="020B0604030504040204" pitchFamily="34" charset="0"/>
                <a:cs typeface="Verdana" panose="020B0604030504040204" pitchFamily="34" charset="0"/>
              </a:rPr>
              <a:t>Informe de Quejas y Reclamos </a:t>
            </a:r>
          </a:p>
          <a:p>
            <a:r>
              <a:rPr lang="es-CO" sz="2000" b="1" dirty="0">
                <a:latin typeface="Verdana" panose="020B0604030504040204" pitchFamily="34" charset="0"/>
                <a:ea typeface="Verdana" panose="020B0604030504040204" pitchFamily="34" charset="0"/>
                <a:cs typeface="Verdana" panose="020B0604030504040204" pitchFamily="34" charset="0"/>
              </a:rPr>
              <a:t>Segundo Trimestre de 2017</a:t>
            </a:r>
            <a:endParaRPr lang="es-CO" sz="3600" b="1" dirty="0">
              <a:latin typeface="Verdana" panose="020B0604030504040204" pitchFamily="34" charset="0"/>
              <a:ea typeface="Verdana" panose="020B0604030504040204" pitchFamily="34" charset="0"/>
              <a:cs typeface="Verdana" panose="020B0604030504040204" pitchFamily="34" charset="0"/>
            </a:endParaRPr>
          </a:p>
          <a:p>
            <a:pPr algn="just"/>
            <a:r>
              <a:rPr lang="es-CO" sz="2000" b="1" dirty="0">
                <a:latin typeface="Verdana" panose="020B0604030504040204" pitchFamily="34" charset="0"/>
                <a:ea typeface="Verdana" panose="020B0604030504040204" pitchFamily="34" charset="0"/>
                <a:cs typeface="Verdana" panose="020B0604030504040204" pitchFamily="34" charset="0"/>
              </a:rPr>
              <a:t>Bogotá, Julio 2017</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1124743"/>
            <a:ext cx="7776864" cy="396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66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Marcador de contenido"/>
          <p:cNvSpPr txBox="1">
            <a:spLocks/>
          </p:cNvSpPr>
          <p:nvPr/>
        </p:nvSpPr>
        <p:spPr bwMode="auto">
          <a:xfrm>
            <a:off x="5796136" y="2785486"/>
            <a:ext cx="2664296"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285750" indent="-285750">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marL="0" indent="0" algn="just" eaLnBrk="0" fontAlgn="base" hangingPunct="0">
              <a:lnSpc>
                <a:spcPct val="80000"/>
              </a:lnSpc>
              <a:spcBef>
                <a:spcPct val="50000"/>
              </a:spcBef>
              <a:spcAft>
                <a:spcPct val="0"/>
              </a:spcAft>
            </a:pPr>
            <a:r>
              <a:rPr lang="es-ES" altLang="es-CO" sz="1800" b="0" dirty="0">
                <a:solidFill>
                  <a:prstClr val="black"/>
                </a:solidFill>
                <a:latin typeface="Arial Narrow" panose="020B0606020202030204" pitchFamily="34" charset="0"/>
              </a:rPr>
              <a:t>De las 1579 quejas y reclamos recibidas para el Ministerio de Educación Nacional, se puede observar que el porcentaje general de oportunidad en la respuesta para el segundo  trimestre de 2017, fue de un 64%</a:t>
            </a:r>
          </a:p>
        </p:txBody>
      </p:sp>
      <p:sp>
        <p:nvSpPr>
          <p:cNvPr id="5" name="4 Rectángulo"/>
          <p:cNvSpPr/>
          <p:nvPr/>
        </p:nvSpPr>
        <p:spPr>
          <a:xfrm>
            <a:off x="683568" y="230451"/>
            <a:ext cx="3600400" cy="646331"/>
          </a:xfrm>
          <a:prstGeom prst="rect">
            <a:avLst/>
          </a:prstGeom>
        </p:spPr>
        <p:txBody>
          <a:bodyPr wrap="square">
            <a:spAutoFit/>
          </a:bodyPr>
          <a:lstStyle/>
          <a:p>
            <a:r>
              <a:rPr lang="es-CO" dirty="0">
                <a:solidFill>
                  <a:schemeClr val="bg1"/>
                </a:solidFill>
                <a:latin typeface="Arial" pitchFamily="34" charset="0"/>
                <a:ea typeface="Verdana" panose="020B0604030504040204" pitchFamily="34" charset="0"/>
                <a:cs typeface="Arial" pitchFamily="34" charset="0"/>
              </a:rPr>
              <a:t>Reclamos procesos MEN detalle de eje temático /dependencia</a:t>
            </a:r>
          </a:p>
        </p:txBody>
      </p:sp>
      <p:sp>
        <p:nvSpPr>
          <p:cNvPr id="6" name="5 Rectángulo"/>
          <p:cNvSpPr/>
          <p:nvPr/>
        </p:nvSpPr>
        <p:spPr>
          <a:xfrm>
            <a:off x="467544" y="362731"/>
            <a:ext cx="3600400" cy="646331"/>
          </a:xfrm>
          <a:prstGeom prst="rect">
            <a:avLst/>
          </a:prstGeom>
        </p:spPr>
        <p:txBody>
          <a:bodyPr wrap="square">
            <a:spAutoFit/>
          </a:bodyPr>
          <a:lstStyle/>
          <a:p>
            <a:r>
              <a:rPr lang="es-CO" dirty="0">
                <a:solidFill>
                  <a:schemeClr val="bg1"/>
                </a:solidFill>
                <a:latin typeface="Arial" pitchFamily="34" charset="0"/>
                <a:ea typeface="Verdana" panose="020B0604030504040204" pitchFamily="34" charset="0"/>
                <a:cs typeface="Arial" pitchFamily="34" charset="0"/>
              </a:rPr>
              <a:t>Consolidado Quejas y Reclamos procesos MEN detalle</a:t>
            </a:r>
          </a:p>
        </p:txBody>
      </p:sp>
      <p:pic>
        <p:nvPicPr>
          <p:cNvPr id="7" name="Picture 1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59" t="17295" r="16983" b="33645"/>
          <a:stretch/>
        </p:blipFill>
        <p:spPr bwMode="auto">
          <a:xfrm>
            <a:off x="435640" y="425391"/>
            <a:ext cx="3632304"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498337" y="425391"/>
            <a:ext cx="3600400" cy="369332"/>
          </a:xfrm>
          <a:prstGeom prst="rect">
            <a:avLst/>
          </a:prstGeom>
        </p:spPr>
        <p:txBody>
          <a:bodyPr wrap="square">
            <a:spAutoFit/>
          </a:bodyPr>
          <a:lstStyle/>
          <a:p>
            <a:r>
              <a:rPr lang="es-CO" dirty="0">
                <a:solidFill>
                  <a:schemeClr val="bg1"/>
                </a:solidFill>
                <a:latin typeface="Arial" pitchFamily="34" charset="0"/>
                <a:ea typeface="Verdana" panose="020B0604030504040204" pitchFamily="34" charset="0"/>
                <a:cs typeface="Arial" pitchFamily="34" charset="0"/>
              </a:rPr>
              <a:t>Consolidado Quejas y Reclamos</a:t>
            </a:r>
          </a:p>
        </p:txBody>
      </p:sp>
      <p:sp>
        <p:nvSpPr>
          <p:cNvPr id="9" name="8 Rectángulo"/>
          <p:cNvSpPr/>
          <p:nvPr/>
        </p:nvSpPr>
        <p:spPr>
          <a:xfrm>
            <a:off x="4712947" y="378677"/>
            <a:ext cx="4572000" cy="646331"/>
          </a:xfrm>
          <a:prstGeom prst="rect">
            <a:avLst/>
          </a:prstGeom>
        </p:spPr>
        <p:txBody>
          <a:bodyPr>
            <a:spAutoFit/>
          </a:bodyPr>
          <a:lstStyle/>
          <a:p>
            <a:r>
              <a:rPr lang="es-CO" b="1" dirty="0">
                <a:solidFill>
                  <a:schemeClr val="accent2">
                    <a:lumMod val="50000"/>
                  </a:schemeClr>
                </a:solidFill>
              </a:rPr>
              <a:t>Análisis de resultados a la gestión de las Quejas, Reclamos</a:t>
            </a:r>
            <a:endParaRPr lang="es-CO" dirty="0">
              <a:solidFill>
                <a:schemeClr val="accent2">
                  <a:lumMod val="50000"/>
                </a:schemeClr>
              </a:solidFill>
            </a:endParaRP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58"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a 1"/>
          <p:cNvGraphicFramePr>
            <a:graphicFrameLocks noGrp="1"/>
          </p:cNvGraphicFramePr>
          <p:nvPr>
            <p:extLst>
              <p:ext uri="{D42A27DB-BD31-4B8C-83A1-F6EECF244321}">
                <p14:modId xmlns:p14="http://schemas.microsoft.com/office/powerpoint/2010/main" val="1407481656"/>
              </p:ext>
            </p:extLst>
          </p:nvPr>
        </p:nvGraphicFramePr>
        <p:xfrm>
          <a:off x="899592" y="3015104"/>
          <a:ext cx="4305301" cy="1405890"/>
        </p:xfrm>
        <a:graphic>
          <a:graphicData uri="http://schemas.openxmlformats.org/drawingml/2006/table">
            <a:tbl>
              <a:tblPr/>
              <a:tblGrid>
                <a:gridCol w="785662">
                  <a:extLst>
                    <a:ext uri="{9D8B030D-6E8A-4147-A177-3AD203B41FA5}">
                      <a16:colId xmlns:a16="http://schemas.microsoft.com/office/drawing/2014/main" val="20000"/>
                    </a:ext>
                  </a:extLst>
                </a:gridCol>
                <a:gridCol w="1039101">
                  <a:extLst>
                    <a:ext uri="{9D8B030D-6E8A-4147-A177-3AD203B41FA5}">
                      <a16:colId xmlns:a16="http://schemas.microsoft.com/office/drawing/2014/main" val="20001"/>
                    </a:ext>
                  </a:extLst>
                </a:gridCol>
                <a:gridCol w="911541">
                  <a:extLst>
                    <a:ext uri="{9D8B030D-6E8A-4147-A177-3AD203B41FA5}">
                      <a16:colId xmlns:a16="http://schemas.microsoft.com/office/drawing/2014/main" val="20002"/>
                    </a:ext>
                  </a:extLst>
                </a:gridCol>
                <a:gridCol w="704135">
                  <a:extLst>
                    <a:ext uri="{9D8B030D-6E8A-4147-A177-3AD203B41FA5}">
                      <a16:colId xmlns:a16="http://schemas.microsoft.com/office/drawing/2014/main" val="20003"/>
                    </a:ext>
                  </a:extLst>
                </a:gridCol>
                <a:gridCol w="864862">
                  <a:extLst>
                    <a:ext uri="{9D8B030D-6E8A-4147-A177-3AD203B41FA5}">
                      <a16:colId xmlns:a16="http://schemas.microsoft.com/office/drawing/2014/main" val="20004"/>
                    </a:ext>
                  </a:extLst>
                </a:gridCol>
              </a:tblGrid>
              <a:tr h="514350">
                <a:tc>
                  <a:txBody>
                    <a:bodyPr/>
                    <a:lstStyle/>
                    <a:p>
                      <a:pPr algn="ctr" fontAlgn="ctr"/>
                      <a:r>
                        <a:rPr lang="es-CO" sz="1400" b="1" i="0" u="none" strike="noStrike">
                          <a:solidFill>
                            <a:srgbClr val="FFFFFF"/>
                          </a:solidFill>
                          <a:effectLst/>
                          <a:latin typeface="Calibri" panose="020F0502020204030204" pitchFamily="34" charset="0"/>
                        </a:rPr>
                        <a:t>Mes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 Oportunidad</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Finalizado a tiempo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Finalizado fuera de tiempo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Total</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0"/>
                  </a:ext>
                </a:extLst>
              </a:tr>
              <a:tr h="190500">
                <a:tc>
                  <a:txBody>
                    <a:bodyPr/>
                    <a:lstStyle/>
                    <a:p>
                      <a:pPr algn="l" fontAlgn="b"/>
                      <a:r>
                        <a:rPr lang="es-CO" sz="1400" b="0" i="0" u="none" strike="noStrike">
                          <a:solidFill>
                            <a:srgbClr val="000000"/>
                          </a:solidFill>
                          <a:effectLst/>
                          <a:latin typeface="Calibri" panose="020F0502020204030204" pitchFamily="34" charset="0"/>
                        </a:rPr>
                        <a:t>Abril</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20%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92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365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457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90500">
                <a:tc>
                  <a:txBody>
                    <a:bodyPr/>
                    <a:lstStyle/>
                    <a:p>
                      <a:pPr algn="l" fontAlgn="b"/>
                      <a:r>
                        <a:rPr lang="es-CO" sz="1400" b="0" i="0" u="none" strike="noStrike">
                          <a:solidFill>
                            <a:srgbClr val="000000"/>
                          </a:solidFill>
                          <a:effectLst/>
                          <a:latin typeface="Calibri" panose="020F0502020204030204" pitchFamily="34" charset="0"/>
                        </a:rPr>
                        <a:t>Mayo</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78%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422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121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543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90500">
                <a:tc>
                  <a:txBody>
                    <a:bodyPr/>
                    <a:lstStyle/>
                    <a:p>
                      <a:pPr algn="l" fontAlgn="b"/>
                      <a:r>
                        <a:rPr lang="es-CO" sz="1400" b="0" i="0" u="none" strike="noStrike">
                          <a:solidFill>
                            <a:srgbClr val="000000"/>
                          </a:solidFill>
                          <a:effectLst/>
                          <a:latin typeface="Calibri" panose="020F0502020204030204" pitchFamily="34" charset="0"/>
                        </a:rPr>
                        <a:t>Junio</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86%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500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79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579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90500">
                <a:tc>
                  <a:txBody>
                    <a:bodyPr/>
                    <a:lstStyle/>
                    <a:p>
                      <a:pPr algn="l" fontAlgn="b"/>
                      <a:r>
                        <a:rPr lang="es-CO" sz="1400" b="0" i="0" u="none" strike="noStrike">
                          <a:solidFill>
                            <a:srgbClr val="000000"/>
                          </a:solidFill>
                          <a:effectLst/>
                          <a:latin typeface="Calibri" panose="020F0502020204030204" pitchFamily="34" charset="0"/>
                        </a:rPr>
                        <a:t>Total</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64%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1014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565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dirty="0">
                          <a:solidFill>
                            <a:srgbClr val="000000"/>
                          </a:solidFill>
                          <a:effectLst/>
                          <a:latin typeface="Calibri" panose="020F0502020204030204" pitchFamily="34" charset="0"/>
                        </a:rPr>
                        <a:t>1579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52206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8"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83968" y="839578"/>
            <a:ext cx="7305890" cy="400110"/>
          </a:xfrm>
          <a:prstGeom prst="rect">
            <a:avLst/>
          </a:prstGeom>
          <a:noFill/>
        </p:spPr>
        <p:txBody>
          <a:bodyPr wrap="square" rtlCol="0">
            <a:spAutoFit/>
          </a:bodyPr>
          <a:lstStyle/>
          <a:p>
            <a:pPr algn="r"/>
            <a:r>
              <a:rPr lang="es-CO" sz="2000" dirty="0">
                <a:solidFill>
                  <a:schemeClr val="bg1"/>
                </a:solidFill>
                <a:latin typeface="Arial" pitchFamily="34" charset="0"/>
                <a:ea typeface="Verdana" panose="020B0604030504040204" pitchFamily="34" charset="0"/>
                <a:cs typeface="Arial" pitchFamily="34" charset="0"/>
              </a:rPr>
              <a:t>Reclamos procesos MEN detalle de eje temático /dependencia</a:t>
            </a:r>
          </a:p>
        </p:txBody>
      </p:sp>
      <p:pic>
        <p:nvPicPr>
          <p:cNvPr id="5" name="Picture 1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59" t="17295" r="16983" b="33645"/>
          <a:stretch/>
        </p:blipFill>
        <p:spPr bwMode="auto">
          <a:xfrm>
            <a:off x="546889" y="86435"/>
            <a:ext cx="3737079" cy="60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683568" y="46365"/>
            <a:ext cx="3600400" cy="646331"/>
          </a:xfrm>
          <a:prstGeom prst="rect">
            <a:avLst/>
          </a:prstGeom>
        </p:spPr>
        <p:txBody>
          <a:bodyPr wrap="square">
            <a:spAutoFit/>
          </a:bodyPr>
          <a:lstStyle/>
          <a:p>
            <a:r>
              <a:rPr lang="es-CO" dirty="0">
                <a:solidFill>
                  <a:schemeClr val="bg1"/>
                </a:solidFill>
                <a:latin typeface="Arial" pitchFamily="34" charset="0"/>
                <a:ea typeface="Verdana" panose="020B0604030504040204" pitchFamily="34" charset="0"/>
                <a:cs typeface="Arial" pitchFamily="34" charset="0"/>
              </a:rPr>
              <a:t>Reclamos procesos por eje temático /dependencia</a:t>
            </a:r>
          </a:p>
        </p:txBody>
      </p:sp>
      <p:sp>
        <p:nvSpPr>
          <p:cNvPr id="9" name="8 Rectángulo"/>
          <p:cNvSpPr/>
          <p:nvPr/>
        </p:nvSpPr>
        <p:spPr>
          <a:xfrm>
            <a:off x="6234619" y="1589369"/>
            <a:ext cx="2510300" cy="4247317"/>
          </a:xfrm>
          <a:prstGeom prst="rect">
            <a:avLst/>
          </a:prstGeom>
        </p:spPr>
        <p:txBody>
          <a:bodyPr wrap="square">
            <a:spAutoFit/>
          </a:bodyPr>
          <a:lstStyle/>
          <a:p>
            <a:pPr algn="just"/>
            <a:endParaRPr lang="es-CO" dirty="0">
              <a:latin typeface="Arial Narrow" panose="020B0606020202030204" pitchFamily="34" charset="0"/>
            </a:endParaRPr>
          </a:p>
          <a:p>
            <a:pPr algn="just"/>
            <a:r>
              <a:rPr lang="es-CO" dirty="0">
                <a:latin typeface="Arial Narrow" panose="020B0606020202030204" pitchFamily="34" charset="0"/>
                <a:ea typeface="Verdana" panose="020B0604030504040204" pitchFamily="34" charset="0"/>
                <a:cs typeface="Verdana" panose="020B0604030504040204" pitchFamily="34" charset="0"/>
              </a:rPr>
              <a:t>En el segundo trimestre del 2017  se  presentaron 264 reclamos de procesos; 216 por demora en respuesta  a solicitud o consultas, 3 por respuesta incompleta ,40   por demora en las respuestas a derechos de petición. Y 5 por demoras en las respuestas a quejas contra servidores del MEN</a:t>
            </a:r>
          </a:p>
          <a:p>
            <a:pPr algn="just"/>
            <a:endParaRPr lang="es-CO" dirty="0">
              <a:latin typeface="Arial Narrow" panose="020B0606020202030204" pitchFamily="34" charset="0"/>
              <a:ea typeface="Verdana" panose="020B0604030504040204" pitchFamily="34" charset="0"/>
              <a:cs typeface="Verdana" panose="020B0604030504040204" pitchFamily="34" charset="0"/>
            </a:endParaRPr>
          </a:p>
          <a:p>
            <a:pPr algn="just"/>
            <a:endParaRPr lang="es-CO" dirty="0">
              <a:latin typeface="Arial Narrow" panose="020B0606020202030204" pitchFamily="34" charset="0"/>
              <a:ea typeface="Verdana" panose="020B0604030504040204" pitchFamily="34" charset="0"/>
              <a:cs typeface="Verdana" panose="020B0604030504040204" pitchFamily="34" charset="0"/>
            </a:endParaRPr>
          </a:p>
          <a:p>
            <a:pPr algn="just"/>
            <a:endParaRPr lang="es-CO" dirty="0">
              <a:latin typeface="Arial Narrow" panose="020B0606020202030204" pitchFamily="34" charset="0"/>
              <a:ea typeface="Verdana" panose="020B0604030504040204" pitchFamily="34" charset="0"/>
              <a:cs typeface="Verdana" panose="020B0604030504040204" pitchFamily="34" charset="0"/>
            </a:endParaRPr>
          </a:p>
        </p:txBody>
      </p:sp>
      <p:sp>
        <p:nvSpPr>
          <p:cNvPr id="10" name="9 Rectángulo"/>
          <p:cNvSpPr/>
          <p:nvPr/>
        </p:nvSpPr>
        <p:spPr>
          <a:xfrm>
            <a:off x="4716016" y="123377"/>
            <a:ext cx="4572000" cy="646331"/>
          </a:xfrm>
          <a:prstGeom prst="rect">
            <a:avLst/>
          </a:prstGeom>
        </p:spPr>
        <p:txBody>
          <a:bodyPr>
            <a:spAutoFit/>
          </a:bodyPr>
          <a:lstStyle/>
          <a:p>
            <a:r>
              <a:rPr lang="es-CO" b="1" dirty="0">
                <a:solidFill>
                  <a:schemeClr val="accent2">
                    <a:lumMod val="50000"/>
                  </a:schemeClr>
                </a:solidFill>
              </a:rPr>
              <a:t>Análisis de resultados a la gestión de las Reclamos de procesos</a:t>
            </a:r>
            <a:endParaRPr lang="es-CO" dirty="0">
              <a:solidFill>
                <a:schemeClr val="accent2">
                  <a:lumMod val="50000"/>
                </a:schemeClr>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165620253"/>
              </p:ext>
            </p:extLst>
          </p:nvPr>
        </p:nvGraphicFramePr>
        <p:xfrm>
          <a:off x="201205" y="732766"/>
          <a:ext cx="5295900" cy="2127908"/>
        </p:xfrm>
        <a:graphic>
          <a:graphicData uri="http://schemas.openxmlformats.org/drawingml/2006/table">
            <a:tbl>
              <a:tblPr/>
              <a:tblGrid>
                <a:gridCol w="3115460">
                  <a:extLst>
                    <a:ext uri="{9D8B030D-6E8A-4147-A177-3AD203B41FA5}">
                      <a16:colId xmlns:a16="http://schemas.microsoft.com/office/drawing/2014/main" val="20000"/>
                    </a:ext>
                  </a:extLst>
                </a:gridCol>
                <a:gridCol w="432048">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740280">
                  <a:extLst>
                    <a:ext uri="{9D8B030D-6E8A-4147-A177-3AD203B41FA5}">
                      <a16:colId xmlns:a16="http://schemas.microsoft.com/office/drawing/2014/main" val="20004"/>
                    </a:ext>
                  </a:extLst>
                </a:gridCol>
              </a:tblGrid>
              <a:tr h="164643">
                <a:tc gridSpan="5">
                  <a:txBody>
                    <a:bodyPr/>
                    <a:lstStyle/>
                    <a:p>
                      <a:pPr algn="ctr" fontAlgn="b"/>
                      <a:r>
                        <a:rPr lang="es-CO" sz="1000" b="1" i="0" u="none" strike="noStrike" dirty="0">
                          <a:solidFill>
                            <a:srgbClr val="FFFFFF"/>
                          </a:solidFill>
                          <a:effectLst/>
                          <a:latin typeface="Calibri" panose="020F0502020204030204" pitchFamily="34" charset="0"/>
                        </a:rPr>
                        <a:t>Eje Temático: Demora en las respuestas a Solicitudes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64643">
                <a:tc>
                  <a:txBody>
                    <a:bodyPr/>
                    <a:lstStyle/>
                    <a:p>
                      <a:pPr algn="l" fontAlgn="b"/>
                      <a:r>
                        <a:rPr lang="es-CO" sz="1000" b="1" i="0" u="none" strike="noStrike">
                          <a:solidFill>
                            <a:srgbClr val="FFFFFF"/>
                          </a:solidFill>
                          <a:effectLst/>
                          <a:latin typeface="Calibri" panose="020F0502020204030204" pitchFamily="34" charset="0"/>
                        </a:rPr>
                        <a:t>Dependencias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b"/>
                      <a:r>
                        <a:rPr lang="es-CO" sz="1000" b="1" i="0" u="none" strike="noStrike">
                          <a:solidFill>
                            <a:srgbClr val="FFFFFF"/>
                          </a:solidFill>
                          <a:effectLst/>
                          <a:latin typeface="Calibri" panose="020F0502020204030204" pitchFamily="34" charset="0"/>
                        </a:rPr>
                        <a:t>ABRIL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b"/>
                      <a:r>
                        <a:rPr lang="es-CO" sz="1000" b="1" i="0" u="none" strike="noStrike">
                          <a:solidFill>
                            <a:srgbClr val="FFFFFF"/>
                          </a:solidFill>
                          <a:effectLst/>
                          <a:latin typeface="Calibri" panose="020F0502020204030204" pitchFamily="34" charset="0"/>
                        </a:rPr>
                        <a:t>MAYO</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b"/>
                      <a:r>
                        <a:rPr lang="es-CO" sz="1000" b="1" i="0" u="none" strike="noStrike">
                          <a:solidFill>
                            <a:srgbClr val="FFFFFF"/>
                          </a:solidFill>
                          <a:effectLst/>
                          <a:latin typeface="Calibri" panose="020F0502020204030204" pitchFamily="34" charset="0"/>
                        </a:rPr>
                        <a:t>JUNIO</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b"/>
                      <a:r>
                        <a:rPr lang="es-CO" sz="1000" b="1" i="0" u="none" strike="noStrike">
                          <a:solidFill>
                            <a:srgbClr val="FFFFFF"/>
                          </a:solidFill>
                          <a:effectLst/>
                          <a:latin typeface="Calibri" panose="020F0502020204030204" pitchFamily="34" charset="0"/>
                        </a:rPr>
                        <a:t>Total general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extLst>
                  <a:ext uri="{0D108BD9-81ED-4DB2-BD59-A6C34878D82A}">
                    <a16:rowId xmlns:a16="http://schemas.microsoft.com/office/drawing/2014/main" val="10001"/>
                  </a:ext>
                </a:extLst>
              </a:tr>
              <a:tr h="164643">
                <a:tc>
                  <a:txBody>
                    <a:bodyPr/>
                    <a:lstStyle/>
                    <a:p>
                      <a:pPr algn="l" fontAlgn="b"/>
                      <a:r>
                        <a:rPr lang="es-CO" sz="1000" b="0" i="0" u="none" strike="noStrike">
                          <a:solidFill>
                            <a:srgbClr val="000000"/>
                          </a:solidFill>
                          <a:effectLst/>
                          <a:latin typeface="Calibri" panose="020F0502020204030204" pitchFamily="34" charset="0"/>
                        </a:rPr>
                        <a:t>Dirección de Calidad Preescolar, Básica y Media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26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33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58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164643">
                <a:tc>
                  <a:txBody>
                    <a:bodyPr/>
                    <a:lstStyle/>
                    <a:p>
                      <a:pPr algn="l" fontAlgn="b"/>
                      <a:r>
                        <a:rPr lang="es-CO" sz="1000" b="0" i="0" u="none" strike="noStrike">
                          <a:solidFill>
                            <a:srgbClr val="000000"/>
                          </a:solidFill>
                          <a:effectLst/>
                          <a:latin typeface="Calibri" panose="020F0502020204030204" pitchFamily="34" charset="0"/>
                        </a:rPr>
                        <a:t>Grupo de Convalidaciones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47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47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164643">
                <a:tc>
                  <a:txBody>
                    <a:bodyPr/>
                    <a:lstStyle/>
                    <a:p>
                      <a:pPr algn="l" fontAlgn="b"/>
                      <a:r>
                        <a:rPr lang="es-CO" sz="1000" b="0" i="0" u="none" strike="noStrike">
                          <a:solidFill>
                            <a:srgbClr val="000000"/>
                          </a:solidFill>
                          <a:effectLst/>
                          <a:latin typeface="Calibri" panose="020F0502020204030204" pitchFamily="34" charset="0"/>
                        </a:rPr>
                        <a:t>Grupo de Convalidaciones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40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r h="149270">
                <a:tc>
                  <a:txBody>
                    <a:bodyPr/>
                    <a:lstStyle/>
                    <a:p>
                      <a:pPr algn="l" fontAlgn="b"/>
                      <a:r>
                        <a:rPr lang="es-CO" sz="1000" b="0" i="0" u="none" strike="noStrike" dirty="0">
                          <a:solidFill>
                            <a:srgbClr val="000000"/>
                          </a:solidFill>
                          <a:effectLst/>
                          <a:latin typeface="Calibri" panose="020F0502020204030204" pitchFamily="34" charset="0"/>
                        </a:rPr>
                        <a:t>Subdirección de Recursos Humanos del Sector Educación</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r h="164643">
                <a:tc>
                  <a:txBody>
                    <a:bodyPr/>
                    <a:lstStyle/>
                    <a:p>
                      <a:pPr algn="l" fontAlgn="b"/>
                      <a:r>
                        <a:rPr lang="es-CO" sz="1000" b="0" i="0" u="none" strike="noStrike">
                          <a:solidFill>
                            <a:srgbClr val="000000"/>
                          </a:solidFill>
                          <a:effectLst/>
                          <a:latin typeface="Calibri" panose="020F0502020204030204" pitchFamily="34" charset="0"/>
                        </a:rPr>
                        <a:t>Dirección de Fomento de la Educación Superior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6"/>
                  </a:ext>
                </a:extLst>
              </a:tr>
              <a:tr h="164643">
                <a:tc>
                  <a:txBody>
                    <a:bodyPr/>
                    <a:lstStyle/>
                    <a:p>
                      <a:pPr algn="l" fontAlgn="b"/>
                      <a:r>
                        <a:rPr lang="es-CO" sz="1000" b="0" i="0" u="none" strike="noStrike">
                          <a:solidFill>
                            <a:srgbClr val="000000"/>
                          </a:solidFill>
                          <a:effectLst/>
                          <a:latin typeface="Calibri" panose="020F0502020204030204" pitchFamily="34" charset="0"/>
                        </a:rPr>
                        <a:t>Oficina de Tecnología y Sistemas de la Información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7"/>
                  </a:ext>
                </a:extLst>
              </a:tr>
              <a:tr h="164643">
                <a:tc>
                  <a:txBody>
                    <a:bodyPr/>
                    <a:lstStyle/>
                    <a:p>
                      <a:pPr algn="l" fontAlgn="b"/>
                      <a:r>
                        <a:rPr lang="es-CO" sz="1000" b="0" i="0" u="none" strike="noStrike">
                          <a:solidFill>
                            <a:srgbClr val="000000"/>
                          </a:solidFill>
                          <a:effectLst/>
                          <a:latin typeface="Calibri" panose="020F0502020204030204" pitchFamily="34" charset="0"/>
                        </a:rPr>
                        <a:t>Oficina Asesora Planeación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8"/>
                  </a:ext>
                </a:extLst>
              </a:tr>
              <a:tr h="164643">
                <a:tc>
                  <a:txBody>
                    <a:bodyPr/>
                    <a:lstStyle/>
                    <a:p>
                      <a:pPr algn="l" fontAlgn="b"/>
                      <a:r>
                        <a:rPr lang="es-CO" sz="1000" b="0" i="0" u="none" strike="noStrike">
                          <a:solidFill>
                            <a:srgbClr val="000000"/>
                          </a:solidFill>
                          <a:effectLst/>
                          <a:latin typeface="Calibri" panose="020F0502020204030204" pitchFamily="34" charset="0"/>
                        </a:rPr>
                        <a:t>Oficina Asesora Jurídica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9"/>
                  </a:ext>
                </a:extLst>
              </a:tr>
              <a:tr h="319553">
                <a:tc>
                  <a:txBody>
                    <a:bodyPr/>
                    <a:lstStyle/>
                    <a:p>
                      <a:pPr algn="l" fontAlgn="b"/>
                      <a:r>
                        <a:rPr lang="es-CO" sz="1000" b="0" i="0" u="none" strike="noStrike" dirty="0">
                          <a:solidFill>
                            <a:srgbClr val="000000"/>
                          </a:solidFill>
                          <a:effectLst/>
                          <a:latin typeface="Calibri" panose="020F0502020204030204" pitchFamily="34" charset="0"/>
                        </a:rPr>
                        <a:t>Subdirección de Referentes y Evaluación de la Calidad Educativa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0"/>
                  </a:ext>
                </a:extLst>
              </a:tr>
              <a:tr h="164643">
                <a:tc>
                  <a:txBody>
                    <a:bodyPr/>
                    <a:lstStyle/>
                    <a:p>
                      <a:pPr algn="l" fontAlgn="b"/>
                      <a:r>
                        <a:rPr lang="es-CO" sz="1000" b="1" i="0" u="none" strike="noStrike">
                          <a:solidFill>
                            <a:srgbClr val="FFFFFF"/>
                          </a:solidFill>
                          <a:effectLst/>
                          <a:latin typeface="Calibri" panose="020F0502020204030204" pitchFamily="34" charset="0"/>
                        </a:rPr>
                        <a:t>Total general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b"/>
                      <a:r>
                        <a:rPr lang="es-CO" sz="1000" b="1" i="0" u="none" strike="noStrike">
                          <a:solidFill>
                            <a:srgbClr val="FFFFFF"/>
                          </a:solidFill>
                          <a:effectLst/>
                          <a:latin typeface="Calibri" panose="020F0502020204030204" pitchFamily="34" charset="0"/>
                        </a:rPr>
                        <a:t>39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b"/>
                      <a:r>
                        <a:rPr lang="es-CO" sz="1000" b="1" i="0" u="none" strike="noStrike">
                          <a:solidFill>
                            <a:srgbClr val="FFFFFF"/>
                          </a:solidFill>
                          <a:effectLst/>
                          <a:latin typeface="Calibri" panose="020F0502020204030204" pitchFamily="34" charset="0"/>
                        </a:rPr>
                        <a:t>89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b"/>
                      <a:r>
                        <a:rPr lang="es-CO" sz="1000" b="1" i="0" u="none" strike="noStrike">
                          <a:solidFill>
                            <a:srgbClr val="FFFFFF"/>
                          </a:solidFill>
                          <a:effectLst/>
                          <a:latin typeface="Calibri" panose="020F0502020204030204" pitchFamily="34" charset="0"/>
                        </a:rPr>
                        <a:t>88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b"/>
                      <a:r>
                        <a:rPr lang="es-CO" sz="1000" b="1" i="0" u="none" strike="noStrike" dirty="0">
                          <a:solidFill>
                            <a:srgbClr val="FFFFFF"/>
                          </a:solidFill>
                          <a:effectLst/>
                          <a:latin typeface="Calibri" panose="020F0502020204030204" pitchFamily="34" charset="0"/>
                        </a:rPr>
                        <a:t>216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extLst>
                  <a:ext uri="{0D108BD9-81ED-4DB2-BD59-A6C34878D82A}">
                    <a16:rowId xmlns:a16="http://schemas.microsoft.com/office/drawing/2014/main" val="10011"/>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90204859"/>
              </p:ext>
            </p:extLst>
          </p:nvPr>
        </p:nvGraphicFramePr>
        <p:xfrm>
          <a:off x="201206" y="2920547"/>
          <a:ext cx="5295899" cy="792480"/>
        </p:xfrm>
        <a:graphic>
          <a:graphicData uri="http://schemas.openxmlformats.org/drawingml/2006/table">
            <a:tbl>
              <a:tblPr/>
              <a:tblGrid>
                <a:gridCol w="3440072">
                  <a:extLst>
                    <a:ext uri="{9D8B030D-6E8A-4147-A177-3AD203B41FA5}">
                      <a16:colId xmlns:a16="http://schemas.microsoft.com/office/drawing/2014/main" val="20000"/>
                    </a:ext>
                  </a:extLst>
                </a:gridCol>
                <a:gridCol w="633697">
                  <a:extLst>
                    <a:ext uri="{9D8B030D-6E8A-4147-A177-3AD203B41FA5}">
                      <a16:colId xmlns:a16="http://schemas.microsoft.com/office/drawing/2014/main" val="20001"/>
                    </a:ext>
                  </a:extLst>
                </a:gridCol>
                <a:gridCol w="618609">
                  <a:extLst>
                    <a:ext uri="{9D8B030D-6E8A-4147-A177-3AD203B41FA5}">
                      <a16:colId xmlns:a16="http://schemas.microsoft.com/office/drawing/2014/main" val="20002"/>
                    </a:ext>
                  </a:extLst>
                </a:gridCol>
                <a:gridCol w="603521">
                  <a:extLst>
                    <a:ext uri="{9D8B030D-6E8A-4147-A177-3AD203B41FA5}">
                      <a16:colId xmlns:a16="http://schemas.microsoft.com/office/drawing/2014/main" val="20003"/>
                    </a:ext>
                  </a:extLst>
                </a:gridCol>
              </a:tblGrid>
              <a:tr h="190500">
                <a:tc gridSpan="4">
                  <a:txBody>
                    <a:bodyPr/>
                    <a:lstStyle/>
                    <a:p>
                      <a:pPr algn="ctr" fontAlgn="b"/>
                      <a:r>
                        <a:rPr lang="es-CO" sz="1100" b="1" i="0" u="none" strike="noStrike">
                          <a:solidFill>
                            <a:srgbClr val="FFFFFF"/>
                          </a:solidFill>
                          <a:effectLst/>
                          <a:latin typeface="Calibri" panose="020F0502020204030204" pitchFamily="34" charset="0"/>
                        </a:rPr>
                        <a:t>Eje Temático: Respuesta Incompleta</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19075">
                <a:tc>
                  <a:txBody>
                    <a:bodyPr/>
                    <a:lstStyle/>
                    <a:p>
                      <a:pPr algn="l" fontAlgn="b"/>
                      <a:r>
                        <a:rPr lang="es-CO" sz="1100" b="1" i="0" u="none" strike="noStrike">
                          <a:solidFill>
                            <a:srgbClr val="FFFFFF"/>
                          </a:solidFill>
                          <a:effectLst/>
                          <a:latin typeface="Calibri" panose="020F0502020204030204" pitchFamily="34" charset="0"/>
                        </a:rPr>
                        <a:t>Dependencias</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ABRIL</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JUNIO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800" b="1" i="0" u="none" strike="noStrike">
                          <a:solidFill>
                            <a:srgbClr val="FFFFFF"/>
                          </a:solidFill>
                          <a:effectLst/>
                          <a:latin typeface="Calibri" panose="020F0502020204030204" pitchFamily="34" charset="0"/>
                        </a:rPr>
                        <a:t>Total general</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extLst>
                  <a:ext uri="{0D108BD9-81ED-4DB2-BD59-A6C34878D82A}">
                    <a16:rowId xmlns:a16="http://schemas.microsoft.com/office/drawing/2014/main" val="10001"/>
                  </a:ext>
                </a:extLst>
              </a:tr>
              <a:tr h="190500">
                <a:tc>
                  <a:txBody>
                    <a:bodyPr/>
                    <a:lstStyle/>
                    <a:p>
                      <a:pPr algn="l" fontAlgn="b"/>
                      <a:r>
                        <a:rPr lang="es-CO" sz="1200" b="0" i="0" u="none" strike="noStrike" dirty="0">
                          <a:solidFill>
                            <a:srgbClr val="000000"/>
                          </a:solidFill>
                          <a:effectLst/>
                          <a:latin typeface="Calibri" panose="020F0502020204030204" pitchFamily="34" charset="0"/>
                        </a:rPr>
                        <a:t>Grupo de Convalidaciones</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Calibri" panose="020F0502020204030204" pitchFamily="34" charset="0"/>
                        </a:rPr>
                        <a:t>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Calibri" panose="020F0502020204030204" pitchFamily="34" charset="0"/>
                        </a:rPr>
                        <a:t>3</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es-CO" sz="1100" b="1" i="0" u="none" strike="noStrike">
                          <a:solidFill>
                            <a:srgbClr val="FFFFFF"/>
                          </a:solidFill>
                          <a:effectLst/>
                          <a:latin typeface="Calibri" panose="020F0502020204030204" pitchFamily="34" charset="0"/>
                        </a:rPr>
                        <a:t>Total general</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100" b="1" i="0" u="none" strike="noStrike" dirty="0">
                          <a:solidFill>
                            <a:srgbClr val="FFFFFF"/>
                          </a:solidFill>
                          <a:effectLst/>
                          <a:latin typeface="Calibri" panose="020F0502020204030204" pitchFamily="34" charset="0"/>
                        </a:rPr>
                        <a:t>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extLst>
                  <a:ext uri="{0D108BD9-81ED-4DB2-BD59-A6C34878D82A}">
                    <a16:rowId xmlns:a16="http://schemas.microsoft.com/office/drawing/2014/main" val="10003"/>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1967372672"/>
              </p:ext>
            </p:extLst>
          </p:nvPr>
        </p:nvGraphicFramePr>
        <p:xfrm>
          <a:off x="201205" y="3772900"/>
          <a:ext cx="5295900" cy="1487805"/>
        </p:xfrm>
        <a:graphic>
          <a:graphicData uri="http://schemas.openxmlformats.org/drawingml/2006/table">
            <a:tbl>
              <a:tblPr/>
              <a:tblGrid>
                <a:gridCol w="2900817">
                  <a:extLst>
                    <a:ext uri="{9D8B030D-6E8A-4147-A177-3AD203B41FA5}">
                      <a16:colId xmlns:a16="http://schemas.microsoft.com/office/drawing/2014/main" val="20000"/>
                    </a:ext>
                  </a:extLst>
                </a:gridCol>
                <a:gridCol w="534361">
                  <a:extLst>
                    <a:ext uri="{9D8B030D-6E8A-4147-A177-3AD203B41FA5}">
                      <a16:colId xmlns:a16="http://schemas.microsoft.com/office/drawing/2014/main" val="20001"/>
                    </a:ext>
                  </a:extLst>
                </a:gridCol>
                <a:gridCol w="515277">
                  <a:extLst>
                    <a:ext uri="{9D8B030D-6E8A-4147-A177-3AD203B41FA5}">
                      <a16:colId xmlns:a16="http://schemas.microsoft.com/office/drawing/2014/main" val="20002"/>
                    </a:ext>
                  </a:extLst>
                </a:gridCol>
                <a:gridCol w="505735">
                  <a:extLst>
                    <a:ext uri="{9D8B030D-6E8A-4147-A177-3AD203B41FA5}">
                      <a16:colId xmlns:a16="http://schemas.microsoft.com/office/drawing/2014/main" val="20003"/>
                    </a:ext>
                  </a:extLst>
                </a:gridCol>
                <a:gridCol w="839710">
                  <a:extLst>
                    <a:ext uri="{9D8B030D-6E8A-4147-A177-3AD203B41FA5}">
                      <a16:colId xmlns:a16="http://schemas.microsoft.com/office/drawing/2014/main" val="20004"/>
                    </a:ext>
                  </a:extLst>
                </a:gridCol>
              </a:tblGrid>
              <a:tr h="190500">
                <a:tc gridSpan="5">
                  <a:txBody>
                    <a:bodyPr/>
                    <a:lstStyle/>
                    <a:p>
                      <a:pPr algn="ctr" fontAlgn="b"/>
                      <a:r>
                        <a:rPr lang="es-CO" sz="1100" b="1" i="0" u="none" strike="noStrike" dirty="0">
                          <a:solidFill>
                            <a:srgbClr val="FFFFFF"/>
                          </a:solidFill>
                          <a:effectLst/>
                          <a:latin typeface="Calibri" panose="020F0502020204030204" pitchFamily="34" charset="0"/>
                        </a:rPr>
                        <a:t>Eje Temático: Demora en las respuestas a Derechos de petición</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90500">
                <a:tc>
                  <a:txBody>
                    <a:bodyPr/>
                    <a:lstStyle/>
                    <a:p>
                      <a:pPr algn="l" fontAlgn="b"/>
                      <a:r>
                        <a:rPr lang="es-CO" sz="1100" b="1" i="0" u="none" strike="noStrike" dirty="0">
                          <a:solidFill>
                            <a:srgbClr val="FFFFFF"/>
                          </a:solidFill>
                          <a:effectLst/>
                          <a:latin typeface="Calibri" panose="020F0502020204030204" pitchFamily="34" charset="0"/>
                        </a:rPr>
                        <a:t>Dependencias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ABRIL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MAYO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JUNIO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Total general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extLst>
                  <a:ext uri="{0D108BD9-81ED-4DB2-BD59-A6C34878D82A}">
                    <a16:rowId xmlns:a16="http://schemas.microsoft.com/office/drawing/2014/main" val="10001"/>
                  </a:ext>
                </a:extLst>
              </a:tr>
              <a:tr h="190500">
                <a:tc>
                  <a:txBody>
                    <a:bodyPr/>
                    <a:lstStyle/>
                    <a:p>
                      <a:pPr algn="l" fontAlgn="b"/>
                      <a:r>
                        <a:rPr lang="es-CO" sz="1100" b="0" i="0" u="none" strike="noStrike">
                          <a:solidFill>
                            <a:srgbClr val="000000"/>
                          </a:solidFill>
                          <a:effectLst/>
                          <a:latin typeface="Calibri" panose="020F0502020204030204" pitchFamily="34" charset="0"/>
                        </a:rPr>
                        <a:t>Grupo de Convalidaciones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32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es-CO" sz="1100" b="0" i="0" u="none" strike="noStrike" dirty="0">
                          <a:solidFill>
                            <a:srgbClr val="000000"/>
                          </a:solidFill>
                          <a:effectLst/>
                          <a:latin typeface="Calibri" panose="020F0502020204030204" pitchFamily="34" charset="0"/>
                        </a:rPr>
                        <a:t>Subdirección de Aseguramiento de la Calidad</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l" fontAlgn="b"/>
                      <a:r>
                        <a:rPr lang="es-CO" sz="1100" b="0" i="0" u="none" strike="noStrike">
                          <a:solidFill>
                            <a:srgbClr val="000000"/>
                          </a:solidFill>
                          <a:effectLst/>
                          <a:latin typeface="Calibri" panose="020F0502020204030204" pitchFamily="34" charset="0"/>
                        </a:rPr>
                        <a:t>Subdirección de Referentes y Evaluación de la Calidad Educativa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l" fontAlgn="b"/>
                      <a:r>
                        <a:rPr lang="es-CO" sz="900" b="0" i="0" u="none" strike="noStrike">
                          <a:solidFill>
                            <a:srgbClr val="000000"/>
                          </a:solidFill>
                          <a:effectLst/>
                          <a:latin typeface="Calibri" panose="020F0502020204030204" pitchFamily="34" charset="0"/>
                        </a:rPr>
                        <a:t>Subdirección de Recursos Humanos del Sector Educación</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l" fontAlgn="b"/>
                      <a:r>
                        <a:rPr lang="es-CO" sz="1100" b="1" i="0" u="none" strike="noStrike">
                          <a:solidFill>
                            <a:srgbClr val="FFFFFF"/>
                          </a:solidFill>
                          <a:effectLst/>
                          <a:latin typeface="Calibri" panose="020F0502020204030204" pitchFamily="34" charset="0"/>
                        </a:rPr>
                        <a:t>Total general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ctr"/>
                      <a:r>
                        <a:rPr lang="es-CO" sz="1100" b="1" i="0" u="none" strike="noStrike" dirty="0">
                          <a:solidFill>
                            <a:srgbClr val="FFFFFF"/>
                          </a:solidFill>
                          <a:effectLst/>
                          <a:latin typeface="Calibri" panose="020F0502020204030204" pitchFamily="34" charset="0"/>
                        </a:rPr>
                        <a:t>40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extLst>
                  <a:ext uri="{0D108BD9-81ED-4DB2-BD59-A6C34878D82A}">
                    <a16:rowId xmlns:a16="http://schemas.microsoft.com/office/drawing/2014/main" val="10006"/>
                  </a:ext>
                </a:extLst>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1683135164"/>
              </p:ext>
            </p:extLst>
          </p:nvPr>
        </p:nvGraphicFramePr>
        <p:xfrm>
          <a:off x="201205" y="5295900"/>
          <a:ext cx="5295900" cy="1562100"/>
        </p:xfrm>
        <a:graphic>
          <a:graphicData uri="http://schemas.openxmlformats.org/drawingml/2006/table">
            <a:tbl>
              <a:tblPr/>
              <a:tblGrid>
                <a:gridCol w="28956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tblGrid>
              <a:tr h="190500">
                <a:tc gridSpan="5">
                  <a:txBody>
                    <a:bodyPr/>
                    <a:lstStyle/>
                    <a:p>
                      <a:pPr algn="ctr" fontAlgn="b"/>
                      <a:r>
                        <a:rPr lang="es-CO" sz="1100" b="1" i="0" u="none" strike="noStrike" dirty="0">
                          <a:solidFill>
                            <a:srgbClr val="FFFFFF"/>
                          </a:solidFill>
                          <a:effectLst/>
                          <a:latin typeface="Calibri" panose="020F0502020204030204" pitchFamily="34" charset="0"/>
                        </a:rPr>
                        <a:t>Eje Temático: Demora en las respuestas a quejas contra servidores del MEN</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90500">
                <a:tc>
                  <a:txBody>
                    <a:bodyPr/>
                    <a:lstStyle/>
                    <a:p>
                      <a:pPr algn="l" fontAlgn="b"/>
                      <a:r>
                        <a:rPr lang="es-CO" sz="1100" b="1" i="0" u="none" strike="noStrike">
                          <a:solidFill>
                            <a:srgbClr val="FFFFFF"/>
                          </a:solidFill>
                          <a:effectLst/>
                          <a:latin typeface="Calibri" panose="020F0502020204030204" pitchFamily="34" charset="0"/>
                        </a:rPr>
                        <a:t>Dependencias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ABRIL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dirty="0">
                          <a:solidFill>
                            <a:srgbClr val="FFFFFF"/>
                          </a:solidFill>
                          <a:effectLst/>
                          <a:latin typeface="Calibri" panose="020F0502020204030204" pitchFamily="34" charset="0"/>
                        </a:rPr>
                        <a:t>MAYO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JUNIO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Total general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1"/>
                  </a:ext>
                </a:extLst>
              </a:tr>
              <a:tr h="190500">
                <a:tc>
                  <a:txBody>
                    <a:bodyPr/>
                    <a:lstStyle/>
                    <a:p>
                      <a:pPr algn="l" fontAlgn="b"/>
                      <a:r>
                        <a:rPr lang="es-CO" sz="1100" b="0" i="0" u="none" strike="noStrike" dirty="0">
                          <a:solidFill>
                            <a:srgbClr val="000000"/>
                          </a:solidFill>
                          <a:effectLst/>
                          <a:latin typeface="Calibri" panose="020F0502020204030204" pitchFamily="34" charset="0"/>
                        </a:rPr>
                        <a:t>Grupo de Convalidaciones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Calibri" panose="020F0502020204030204" pitchFamily="34" charset="0"/>
                        </a:rPr>
                        <a:t>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00025">
                <a:tc>
                  <a:txBody>
                    <a:bodyPr/>
                    <a:lstStyle/>
                    <a:p>
                      <a:pPr algn="l" fontAlgn="b"/>
                      <a:r>
                        <a:rPr lang="es-CO" sz="1100" b="0" i="0" u="none" strike="noStrike">
                          <a:solidFill>
                            <a:srgbClr val="000000"/>
                          </a:solidFill>
                          <a:effectLst/>
                          <a:latin typeface="Calibri" panose="020F0502020204030204" pitchFamily="34" charset="0"/>
                        </a:rPr>
                        <a:t>Dirección de Calidad Para la Educación Superior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dirty="0">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dirty="0">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Calibri" panose="020F0502020204030204" pitchFamily="34" charset="0"/>
                        </a:rPr>
                        <a:t>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00025">
                <a:tc>
                  <a:txBody>
                    <a:bodyPr/>
                    <a:lstStyle/>
                    <a:p>
                      <a:pPr algn="l" fontAlgn="b"/>
                      <a:r>
                        <a:rPr lang="es-CO" sz="1100" b="0" i="0" u="none" strike="noStrike">
                          <a:solidFill>
                            <a:srgbClr val="000000"/>
                          </a:solidFill>
                          <a:effectLst/>
                          <a:latin typeface="Calibri" panose="020F0502020204030204" pitchFamily="34" charset="0"/>
                        </a:rPr>
                        <a:t>Subdirección Monitoreo y Control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Calibri" panose="020F0502020204030204" pitchFamily="34" charset="0"/>
                        </a:rPr>
                        <a:t>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00025">
                <a:tc>
                  <a:txBody>
                    <a:bodyPr/>
                    <a:lstStyle/>
                    <a:p>
                      <a:pPr algn="l" fontAlgn="b"/>
                      <a:r>
                        <a:rPr lang="es-CO" sz="1100" b="0" i="0" u="none" strike="noStrike">
                          <a:solidFill>
                            <a:srgbClr val="000000"/>
                          </a:solidFill>
                          <a:effectLst/>
                          <a:latin typeface="Calibri" panose="020F0502020204030204" pitchFamily="34" charset="0"/>
                        </a:rPr>
                        <a:t>Dirección de Calidad Preescolar, Básica y Media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Calibri" panose="020F0502020204030204" pitchFamily="34" charset="0"/>
                        </a:rPr>
                        <a:t>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00025">
                <a:tc>
                  <a:txBody>
                    <a:bodyPr/>
                    <a:lstStyle/>
                    <a:p>
                      <a:pPr algn="l" fontAlgn="b"/>
                      <a:r>
                        <a:rPr lang="es-CO" sz="1100" b="0" i="0" u="none" strike="noStrike">
                          <a:solidFill>
                            <a:srgbClr val="000000"/>
                          </a:solidFill>
                          <a:effectLst/>
                          <a:latin typeface="Calibri" panose="020F0502020204030204" pitchFamily="34" charset="0"/>
                        </a:rPr>
                        <a:t>Subdirección de Fomento de Competencias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Calibri" panose="020F0502020204030204" pitchFamily="34" charset="0"/>
                        </a:rPr>
                        <a:t>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90500">
                <a:tc>
                  <a:txBody>
                    <a:bodyPr/>
                    <a:lstStyle/>
                    <a:p>
                      <a:pPr algn="l" fontAlgn="b"/>
                      <a:r>
                        <a:rPr lang="es-CO" sz="1100" b="1" i="0" u="none" strike="noStrike">
                          <a:solidFill>
                            <a:srgbClr val="FFFFFF"/>
                          </a:solidFill>
                          <a:effectLst/>
                          <a:latin typeface="Calibri" panose="020F0502020204030204" pitchFamily="34" charset="0"/>
                        </a:rPr>
                        <a:t>Total general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dirty="0">
                          <a:solidFill>
                            <a:srgbClr val="FFFFFF"/>
                          </a:solidFill>
                          <a:effectLst/>
                          <a:latin typeface="Calibri" panose="020F0502020204030204" pitchFamily="34" charset="0"/>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560323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8"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4716016" y="215709"/>
            <a:ext cx="4572000" cy="646331"/>
          </a:xfrm>
          <a:prstGeom prst="rect">
            <a:avLst/>
          </a:prstGeom>
        </p:spPr>
        <p:txBody>
          <a:bodyPr>
            <a:spAutoFit/>
          </a:bodyPr>
          <a:lstStyle/>
          <a:p>
            <a:r>
              <a:rPr lang="es-CO" b="1" dirty="0">
                <a:solidFill>
                  <a:schemeClr val="accent2">
                    <a:lumMod val="50000"/>
                  </a:schemeClr>
                </a:solidFill>
              </a:rPr>
              <a:t>Análisis de resultados a la gestión de las Reclamos de Servicios.</a:t>
            </a:r>
            <a:endParaRPr lang="es-CO" dirty="0">
              <a:solidFill>
                <a:schemeClr val="accent2">
                  <a:lumMod val="50000"/>
                </a:schemeClr>
              </a:solidFill>
            </a:endParaRPr>
          </a:p>
        </p:txBody>
      </p:sp>
      <p:sp>
        <p:nvSpPr>
          <p:cNvPr id="2" name="1 Rectángulo"/>
          <p:cNvSpPr/>
          <p:nvPr/>
        </p:nvSpPr>
        <p:spPr>
          <a:xfrm>
            <a:off x="6229358" y="1150747"/>
            <a:ext cx="2736304" cy="5161413"/>
          </a:xfrm>
          <a:prstGeom prst="rect">
            <a:avLst/>
          </a:prstGeom>
        </p:spPr>
        <p:txBody>
          <a:bodyPr wrap="square">
            <a:spAutoFit/>
          </a:bodyPr>
          <a:lstStyle/>
          <a:p>
            <a:pPr marL="285750" indent="-285750" algn="just">
              <a:lnSpc>
                <a:spcPct val="80000"/>
              </a:lnSpc>
              <a:spcBef>
                <a:spcPct val="50000"/>
              </a:spcBef>
              <a:buBlip>
                <a:blip r:embed="rId4"/>
              </a:buBlip>
            </a:pPr>
            <a:r>
              <a:rPr lang="es-ES" altLang="es-CO" dirty="0">
                <a:latin typeface="Arial Narrow" panose="020B0606020202030204" pitchFamily="34" charset="0"/>
              </a:rPr>
              <a:t>En el segundo trimestre de 2017, se recibieron 1269 reclamos contra  el  servicio  de  trámites, que  ofrece el Ministerio. </a:t>
            </a:r>
          </a:p>
          <a:p>
            <a:pPr marL="285750" indent="-285750" algn="just">
              <a:lnSpc>
                <a:spcPct val="80000"/>
              </a:lnSpc>
              <a:spcBef>
                <a:spcPct val="50000"/>
              </a:spcBef>
              <a:buBlip>
                <a:blip r:embed="rId4"/>
              </a:buBlip>
            </a:pPr>
            <a:r>
              <a:rPr lang="es-ES" altLang="es-CO" dirty="0">
                <a:latin typeface="Arial Narrow" panose="020B0606020202030204" pitchFamily="34" charset="0"/>
              </a:rPr>
              <a:t>La dependencia a la cual se le radicaron mas reclamos de servicios fue Grupo de Convalidaciones</a:t>
            </a:r>
          </a:p>
          <a:p>
            <a:pPr marL="285750" indent="-285750" algn="just">
              <a:lnSpc>
                <a:spcPct val="80000"/>
              </a:lnSpc>
              <a:spcBef>
                <a:spcPct val="50000"/>
              </a:spcBef>
              <a:buBlip>
                <a:blip r:embed="rId4"/>
              </a:buBlip>
            </a:pPr>
            <a:r>
              <a:rPr lang="es-ES" altLang="es-CO" dirty="0">
                <a:latin typeface="Arial Narrow" panose="020B0606020202030204" pitchFamily="34" charset="0"/>
              </a:rPr>
              <a:t>junio, fue el mes en el cual se recibió el mayor  número  de reclamos, con 473.</a:t>
            </a:r>
          </a:p>
          <a:p>
            <a:pPr marL="285750" indent="-285750" algn="just">
              <a:lnSpc>
                <a:spcPct val="80000"/>
              </a:lnSpc>
              <a:spcBef>
                <a:spcPct val="50000"/>
              </a:spcBef>
              <a:buBlip>
                <a:blip r:embed="rId4"/>
              </a:buBlip>
              <a:defRPr/>
            </a:pPr>
            <a:r>
              <a:rPr lang="es-ES" dirty="0">
                <a:latin typeface="Arial Narrow" panose="020B0606020202030204" pitchFamily="34" charset="0"/>
              </a:rPr>
              <a:t>El mayor número de reclamos se presentó en el eje temático  </a:t>
            </a:r>
            <a:r>
              <a:rPr lang="es-CO" dirty="0">
                <a:latin typeface="Arial Narrow" panose="020B0606020202030204" pitchFamily="34" charset="0"/>
              </a:rPr>
              <a:t>Tramites de aseguramiento de calidad en educación superior –(convalidaciones) oportunidad, con un total de 1244 casos</a:t>
            </a:r>
            <a:endParaRPr lang="es-ES" dirty="0">
              <a:latin typeface="Arial Narrow" panose="020B0606020202030204" pitchFamily="34" charset="0"/>
            </a:endParaRPr>
          </a:p>
        </p:txBody>
      </p:sp>
      <p:pic>
        <p:nvPicPr>
          <p:cNvPr id="10" name="Picture 1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59" t="17295" r="16983" b="33645"/>
          <a:stretch/>
        </p:blipFill>
        <p:spPr bwMode="auto">
          <a:xfrm>
            <a:off x="546889" y="230451"/>
            <a:ext cx="3233023" cy="60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546889" y="179451"/>
            <a:ext cx="3241080"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Quejas y reclamos del Ministerio de Educación Nacional</a:t>
            </a:r>
          </a:p>
        </p:txBody>
      </p:sp>
      <p:graphicFrame>
        <p:nvGraphicFramePr>
          <p:cNvPr id="7" name="Tabla 6"/>
          <p:cNvGraphicFramePr>
            <a:graphicFrameLocks noGrp="1"/>
          </p:cNvGraphicFramePr>
          <p:nvPr>
            <p:extLst>
              <p:ext uri="{D42A27DB-BD31-4B8C-83A1-F6EECF244321}">
                <p14:modId xmlns:p14="http://schemas.microsoft.com/office/powerpoint/2010/main" val="1826854365"/>
              </p:ext>
            </p:extLst>
          </p:nvPr>
        </p:nvGraphicFramePr>
        <p:xfrm>
          <a:off x="237797" y="1236137"/>
          <a:ext cx="5842000" cy="2209800"/>
        </p:xfrm>
        <a:graphic>
          <a:graphicData uri="http://schemas.openxmlformats.org/drawingml/2006/table">
            <a:tbl>
              <a:tblPr/>
              <a:tblGrid>
                <a:gridCol w="2998745">
                  <a:extLst>
                    <a:ext uri="{9D8B030D-6E8A-4147-A177-3AD203B41FA5}">
                      <a16:colId xmlns:a16="http://schemas.microsoft.com/office/drawing/2014/main" val="20000"/>
                    </a:ext>
                  </a:extLst>
                </a:gridCol>
                <a:gridCol w="736200">
                  <a:extLst>
                    <a:ext uri="{9D8B030D-6E8A-4147-A177-3AD203B41FA5}">
                      <a16:colId xmlns:a16="http://schemas.microsoft.com/office/drawing/2014/main" val="20001"/>
                    </a:ext>
                  </a:extLst>
                </a:gridCol>
                <a:gridCol w="583883">
                  <a:extLst>
                    <a:ext uri="{9D8B030D-6E8A-4147-A177-3AD203B41FA5}">
                      <a16:colId xmlns:a16="http://schemas.microsoft.com/office/drawing/2014/main" val="20002"/>
                    </a:ext>
                  </a:extLst>
                </a:gridCol>
                <a:gridCol w="685427">
                  <a:extLst>
                    <a:ext uri="{9D8B030D-6E8A-4147-A177-3AD203B41FA5}">
                      <a16:colId xmlns:a16="http://schemas.microsoft.com/office/drawing/2014/main" val="20003"/>
                    </a:ext>
                  </a:extLst>
                </a:gridCol>
                <a:gridCol w="837745">
                  <a:extLst>
                    <a:ext uri="{9D8B030D-6E8A-4147-A177-3AD203B41FA5}">
                      <a16:colId xmlns:a16="http://schemas.microsoft.com/office/drawing/2014/main" val="20004"/>
                    </a:ext>
                  </a:extLst>
                </a:gridCol>
              </a:tblGrid>
              <a:tr h="190500">
                <a:tc>
                  <a:txBody>
                    <a:bodyPr/>
                    <a:lstStyle/>
                    <a:p>
                      <a:pPr algn="l" fontAlgn="b"/>
                      <a:r>
                        <a:rPr lang="es-CO" sz="1400" b="1" i="0" u="none" strike="noStrike" dirty="0">
                          <a:solidFill>
                            <a:srgbClr val="FFFFFF"/>
                          </a:solidFill>
                          <a:effectLst/>
                          <a:latin typeface="Calibri" panose="020F0502020204030204" pitchFamily="34" charset="0"/>
                        </a:rPr>
                        <a:t>Etiquetas de fila</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ABRIL</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MAYO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JUNIO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Total general</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extLst>
                  <a:ext uri="{0D108BD9-81ED-4DB2-BD59-A6C34878D82A}">
                    <a16:rowId xmlns:a16="http://schemas.microsoft.com/office/drawing/2014/main" val="10000"/>
                  </a:ext>
                </a:extLst>
              </a:tr>
              <a:tr h="190500">
                <a:tc>
                  <a:txBody>
                    <a:bodyPr/>
                    <a:lstStyle/>
                    <a:p>
                      <a:pPr algn="l" fontAlgn="b"/>
                      <a:r>
                        <a:rPr lang="es-CO" sz="1400" b="0" i="0" u="none" strike="noStrike">
                          <a:solidFill>
                            <a:srgbClr val="000000"/>
                          </a:solidFill>
                          <a:effectLst/>
                          <a:latin typeface="Calibri" panose="020F0502020204030204" pitchFamily="34" charset="0"/>
                        </a:rPr>
                        <a:t>Grupo de Convalidaciones</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362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352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334</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1048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es-CO" sz="1400" b="0" i="0" u="none" strike="noStrike">
                          <a:solidFill>
                            <a:srgbClr val="000000"/>
                          </a:solidFill>
                          <a:effectLst/>
                          <a:latin typeface="Calibri" panose="020F0502020204030204" pitchFamily="34" charset="0"/>
                        </a:rPr>
                        <a:t>Subdirección de Inspección y Vigilancia</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 </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es-CO" sz="1400" b="0" i="0" u="none" strike="noStrike" dirty="0">
                          <a:solidFill>
                            <a:srgbClr val="000000"/>
                          </a:solidFill>
                          <a:effectLst/>
                          <a:latin typeface="Calibri" panose="020F0502020204030204" pitchFamily="34" charset="0"/>
                        </a:rPr>
                        <a:t>Oficina Asesora Planeación Finanzas</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 </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l" fontAlgn="b"/>
                      <a:r>
                        <a:rPr lang="es-CO" sz="1400" b="0" i="0" u="none" strike="noStrike">
                          <a:solidFill>
                            <a:srgbClr val="000000"/>
                          </a:solidFill>
                          <a:effectLst/>
                          <a:latin typeface="Calibri" panose="020F0502020204030204" pitchFamily="34" charset="0"/>
                        </a:rPr>
                        <a:t>Grupo de Convalidaciones </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80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136</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216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l" fontAlgn="b"/>
                      <a:r>
                        <a:rPr lang="es-CO" sz="1400" b="0" i="0" u="none" strike="noStrike">
                          <a:solidFill>
                            <a:srgbClr val="000000"/>
                          </a:solidFill>
                          <a:effectLst/>
                          <a:latin typeface="Calibri" panose="020F0502020204030204" pitchFamily="34" charset="0"/>
                        </a:rPr>
                        <a:t>Dirección de Calidad Para la Educación Superior</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1</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l" fontAlgn="b"/>
                      <a:r>
                        <a:rPr lang="es-CO" sz="1400" b="0" i="0" u="none" strike="noStrike">
                          <a:solidFill>
                            <a:srgbClr val="000000"/>
                          </a:solidFill>
                          <a:effectLst/>
                          <a:latin typeface="Calibri" panose="020F0502020204030204" pitchFamily="34" charset="0"/>
                        </a:rPr>
                        <a:t>Oficina Asesora Jurídica</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2</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l" fontAlgn="b"/>
                      <a:r>
                        <a:rPr lang="es-CO" sz="1400" b="1" i="0" u="none" strike="noStrike">
                          <a:solidFill>
                            <a:srgbClr val="FFFFFF"/>
                          </a:solidFill>
                          <a:effectLst/>
                          <a:latin typeface="Calibri" panose="020F0502020204030204" pitchFamily="34" charset="0"/>
                        </a:rPr>
                        <a:t>Total general</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364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432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473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dirty="0">
                          <a:solidFill>
                            <a:srgbClr val="FFFFFF"/>
                          </a:solidFill>
                          <a:effectLst/>
                          <a:latin typeface="Calibri" panose="020F0502020204030204" pitchFamily="34" charset="0"/>
                        </a:rPr>
                        <a:t>1269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extLst>
                  <a:ext uri="{0D108BD9-81ED-4DB2-BD59-A6C34878D82A}">
                    <a16:rowId xmlns:a16="http://schemas.microsoft.com/office/drawing/2014/main" val="10007"/>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397866642"/>
              </p:ext>
            </p:extLst>
          </p:nvPr>
        </p:nvGraphicFramePr>
        <p:xfrm>
          <a:off x="237797" y="3604610"/>
          <a:ext cx="5842001" cy="3072765"/>
        </p:xfrm>
        <a:graphic>
          <a:graphicData uri="http://schemas.openxmlformats.org/drawingml/2006/table">
            <a:tbl>
              <a:tblPr/>
              <a:tblGrid>
                <a:gridCol w="3002007">
                  <a:extLst>
                    <a:ext uri="{9D8B030D-6E8A-4147-A177-3AD203B41FA5}">
                      <a16:colId xmlns:a16="http://schemas.microsoft.com/office/drawing/2014/main" val="20000"/>
                    </a:ext>
                  </a:extLst>
                </a:gridCol>
                <a:gridCol w="733824">
                  <a:extLst>
                    <a:ext uri="{9D8B030D-6E8A-4147-A177-3AD203B41FA5}">
                      <a16:colId xmlns:a16="http://schemas.microsoft.com/office/drawing/2014/main" val="20001"/>
                    </a:ext>
                  </a:extLst>
                </a:gridCol>
                <a:gridCol w="581341">
                  <a:extLst>
                    <a:ext uri="{9D8B030D-6E8A-4147-A177-3AD203B41FA5}">
                      <a16:colId xmlns:a16="http://schemas.microsoft.com/office/drawing/2014/main" val="20002"/>
                    </a:ext>
                  </a:extLst>
                </a:gridCol>
                <a:gridCol w="686173">
                  <a:extLst>
                    <a:ext uri="{9D8B030D-6E8A-4147-A177-3AD203B41FA5}">
                      <a16:colId xmlns:a16="http://schemas.microsoft.com/office/drawing/2014/main" val="20003"/>
                    </a:ext>
                  </a:extLst>
                </a:gridCol>
                <a:gridCol w="838656">
                  <a:extLst>
                    <a:ext uri="{9D8B030D-6E8A-4147-A177-3AD203B41FA5}">
                      <a16:colId xmlns:a16="http://schemas.microsoft.com/office/drawing/2014/main" val="20004"/>
                    </a:ext>
                  </a:extLst>
                </a:gridCol>
              </a:tblGrid>
              <a:tr h="190500">
                <a:tc rowSpan="2">
                  <a:txBody>
                    <a:bodyPr/>
                    <a:lstStyle/>
                    <a:p>
                      <a:pPr algn="ctr" fontAlgn="ctr"/>
                      <a:r>
                        <a:rPr lang="es-CO" sz="1400" b="0" i="0" u="none" strike="noStrike">
                          <a:solidFill>
                            <a:srgbClr val="FFFFFF"/>
                          </a:solidFill>
                          <a:effectLst/>
                          <a:latin typeface="Calibri" panose="020F0502020204030204" pitchFamily="34" charset="0"/>
                        </a:rPr>
                        <a:t>Ejes Temáticos de reclamos de servicios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gridSpan="4">
                  <a:txBody>
                    <a:bodyPr/>
                    <a:lstStyle/>
                    <a:p>
                      <a:pPr algn="ctr" fontAlgn="b"/>
                      <a:r>
                        <a:rPr lang="es-CO" sz="1400" b="0" i="0" u="none" strike="noStrike">
                          <a:solidFill>
                            <a:srgbClr val="FFFFFF"/>
                          </a:solidFill>
                          <a:effectLst/>
                          <a:latin typeface="Calibri" panose="020F0502020204030204" pitchFamily="34" charset="0"/>
                        </a:rPr>
                        <a:t>Año 2017</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90500">
                <a:tc vMerge="1">
                  <a:txBody>
                    <a:bodyPr/>
                    <a:lstStyle/>
                    <a:p>
                      <a:endParaRPr lang="es-CO"/>
                    </a:p>
                  </a:txBody>
                  <a:tcPr/>
                </a:tc>
                <a:tc>
                  <a:txBody>
                    <a:bodyPr/>
                    <a:lstStyle/>
                    <a:p>
                      <a:pPr algn="ctr" fontAlgn="b"/>
                      <a:r>
                        <a:rPr lang="es-CO" sz="1400" b="1" i="0" u="none" strike="noStrike">
                          <a:solidFill>
                            <a:srgbClr val="FFFFFF"/>
                          </a:solidFill>
                          <a:effectLst/>
                          <a:latin typeface="Calibri" panose="020F0502020204030204" pitchFamily="34" charset="0"/>
                        </a:rPr>
                        <a:t>ABRIL</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b"/>
                      <a:r>
                        <a:rPr lang="es-CO" sz="1400" b="1" i="0" u="none" strike="noStrike">
                          <a:solidFill>
                            <a:srgbClr val="FFFFFF"/>
                          </a:solidFill>
                          <a:effectLst/>
                          <a:latin typeface="Calibri" panose="020F0502020204030204" pitchFamily="34" charset="0"/>
                        </a:rPr>
                        <a:t>MAYO</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b"/>
                      <a:r>
                        <a:rPr lang="es-CO" sz="1400" b="1" i="0" u="none" strike="noStrike">
                          <a:solidFill>
                            <a:srgbClr val="FFFFFF"/>
                          </a:solidFill>
                          <a:effectLst/>
                          <a:latin typeface="Calibri" panose="020F0502020204030204" pitchFamily="34" charset="0"/>
                        </a:rPr>
                        <a:t>JUNIO</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b"/>
                      <a:r>
                        <a:rPr lang="es-CO" sz="1400" b="1" i="0" u="none" strike="noStrike">
                          <a:solidFill>
                            <a:srgbClr val="FFFFFF"/>
                          </a:solidFill>
                          <a:effectLst/>
                          <a:latin typeface="Calibri" panose="020F0502020204030204" pitchFamily="34" charset="0"/>
                        </a:rPr>
                        <a:t>Total general</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extLst>
                  <a:ext uri="{0D108BD9-81ED-4DB2-BD59-A6C34878D82A}">
                    <a16:rowId xmlns:a16="http://schemas.microsoft.com/office/drawing/2014/main" val="10001"/>
                  </a:ext>
                </a:extLst>
              </a:tr>
              <a:tr h="381000">
                <a:tc>
                  <a:txBody>
                    <a:bodyPr/>
                    <a:lstStyle/>
                    <a:p>
                      <a:pPr algn="l" fontAlgn="b"/>
                      <a:r>
                        <a:rPr lang="es-CO" sz="1400" b="0" i="0" u="none" strike="noStrike">
                          <a:solidFill>
                            <a:srgbClr val="000000"/>
                          </a:solidFill>
                          <a:effectLst/>
                          <a:latin typeface="Calibri" panose="020F0502020204030204" pitchFamily="34" charset="0"/>
                        </a:rPr>
                        <a:t>tramites de aseguramiento de calidad en educación superior -oportunidad</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361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426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457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1244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algn="l" fontAlgn="b"/>
                      <a:r>
                        <a:rPr lang="es-CO" sz="1400" b="0" i="0" u="none" strike="noStrike">
                          <a:solidFill>
                            <a:srgbClr val="000000"/>
                          </a:solidFill>
                          <a:effectLst/>
                          <a:latin typeface="Calibri" panose="020F0502020204030204" pitchFamily="34" charset="0"/>
                        </a:rPr>
                        <a:t>tramites de aseguramiento de calidad en educación superior- eficacia del trámite</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381000">
                <a:tc>
                  <a:txBody>
                    <a:bodyPr/>
                    <a:lstStyle/>
                    <a:p>
                      <a:pPr algn="l" fontAlgn="b"/>
                      <a:r>
                        <a:rPr lang="es-CO" sz="1400" b="0" i="0" u="none" strike="noStrike">
                          <a:solidFill>
                            <a:srgbClr val="000000"/>
                          </a:solidFill>
                          <a:effectLst/>
                          <a:latin typeface="Calibri" panose="020F0502020204030204" pitchFamily="34" charset="0"/>
                        </a:rPr>
                        <a:t>tramites de aseguramiento de calidad en educación superior- cultura de servicio</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l" fontAlgn="b"/>
                      <a:r>
                        <a:rPr lang="es-CO" sz="1400" b="0" i="0" u="none" strike="noStrike">
                          <a:solidFill>
                            <a:srgbClr val="000000"/>
                          </a:solidFill>
                          <a:effectLst/>
                          <a:latin typeface="Calibri" panose="020F0502020204030204" pitchFamily="34" charset="0"/>
                        </a:rPr>
                        <a:t>asistencia técnica -pertinencia</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algn="l" fontAlgn="b"/>
                      <a:r>
                        <a:rPr lang="es-CO" sz="1400" b="0" i="0" u="none" strike="noStrike">
                          <a:solidFill>
                            <a:srgbClr val="000000"/>
                          </a:solidFill>
                          <a:effectLst/>
                          <a:latin typeface="Calibri" panose="020F0502020204030204" pitchFamily="34" charset="0"/>
                        </a:rPr>
                        <a:t>suministro y divulgacion de informacion- oportunidad</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l" fontAlgn="b"/>
                      <a:r>
                        <a:rPr lang="es-CO" sz="1400" b="0" i="0" u="none" strike="noStrike">
                          <a:solidFill>
                            <a:srgbClr val="000000"/>
                          </a:solidFill>
                          <a:effectLst/>
                          <a:latin typeface="Calibri" panose="020F0502020204030204" pitchFamily="34" charset="0"/>
                        </a:rPr>
                        <a:t>asistencia técnica -oportunidad</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7"/>
                  </a:ext>
                </a:extLst>
              </a:tr>
              <a:tr h="190500">
                <a:tc>
                  <a:txBody>
                    <a:bodyPr/>
                    <a:lstStyle/>
                    <a:p>
                      <a:pPr algn="l" fontAlgn="b"/>
                      <a:r>
                        <a:rPr lang="es-CO" sz="1400" b="1" i="0" u="none" strike="noStrike">
                          <a:solidFill>
                            <a:srgbClr val="FFFFFF"/>
                          </a:solidFill>
                          <a:effectLst/>
                          <a:latin typeface="Calibri" panose="020F0502020204030204" pitchFamily="34" charset="0"/>
                        </a:rPr>
                        <a:t>Total general</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364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432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473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dirty="0">
                          <a:solidFill>
                            <a:srgbClr val="FFFFFF"/>
                          </a:solidFill>
                          <a:effectLst/>
                          <a:latin typeface="Calibri" panose="020F0502020204030204" pitchFamily="34" charset="0"/>
                        </a:rPr>
                        <a:t>1269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96156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Marcador de contenido"/>
          <p:cNvSpPr txBox="1">
            <a:spLocks/>
          </p:cNvSpPr>
          <p:nvPr/>
        </p:nvSpPr>
        <p:spPr bwMode="auto">
          <a:xfrm>
            <a:off x="6430305" y="2564904"/>
            <a:ext cx="2519106" cy="222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285750" indent="-285750">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marL="0" indent="0" algn="just">
              <a:lnSpc>
                <a:spcPct val="80000"/>
              </a:lnSpc>
              <a:spcBef>
                <a:spcPct val="50000"/>
              </a:spcBef>
            </a:pPr>
            <a:r>
              <a:rPr lang="es-CO" altLang="es-CO" sz="1800" b="0" dirty="0">
                <a:latin typeface="Arial Narrow" panose="020B0606020202030204" pitchFamily="34" charset="0"/>
              </a:rPr>
              <a:t>En el segundo trimestre del 2017 se presentaron 46 quejas contra servidores ,de los cuales el eje temático con mayor numero de quejas fue Negligencia en el ejercicio de sus funciones</a:t>
            </a:r>
            <a:endParaRPr lang="es-ES" altLang="es-CO" sz="1800" dirty="0">
              <a:solidFill>
                <a:srgbClr val="800000"/>
              </a:solidFill>
              <a:latin typeface="Arial Narrow" panose="020B0606020202030204" pitchFamily="34" charset="0"/>
            </a:endParaRPr>
          </a:p>
          <a:p>
            <a:pPr marL="0" indent="0" algn="just">
              <a:lnSpc>
                <a:spcPct val="80000"/>
              </a:lnSpc>
              <a:spcBef>
                <a:spcPct val="50000"/>
              </a:spcBef>
            </a:pPr>
            <a:endParaRPr lang="es-ES" altLang="es-CO" sz="1800" dirty="0">
              <a:solidFill>
                <a:srgbClr val="800000"/>
              </a:solidFill>
              <a:latin typeface="Arial Narrow" panose="020B0606020202030204" pitchFamily="34" charset="0"/>
            </a:endParaRPr>
          </a:p>
        </p:txBody>
      </p:sp>
      <p:pic>
        <p:nvPicPr>
          <p:cNvPr id="4"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l="15259" t="17295" r="16983" b="33645"/>
          <a:stretch/>
        </p:blipFill>
        <p:spPr bwMode="auto">
          <a:xfrm>
            <a:off x="611560" y="280947"/>
            <a:ext cx="3672408" cy="83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11560" y="342806"/>
            <a:ext cx="3384376" cy="707886"/>
          </a:xfrm>
          <a:prstGeom prst="rect">
            <a:avLst/>
          </a:prstGeom>
          <a:noFill/>
        </p:spPr>
        <p:txBody>
          <a:bodyPr wrap="square" rtlCol="0">
            <a:spAutoFit/>
          </a:bodyPr>
          <a:lstStyle/>
          <a:p>
            <a:r>
              <a:rPr lang="es-CO" sz="2000" dirty="0">
                <a:solidFill>
                  <a:schemeClr val="bg1"/>
                </a:solidFill>
                <a:latin typeface="Arial Narrow" panose="020B0606020202030204" pitchFamily="34" charset="0"/>
                <a:ea typeface="Verdana" panose="020B0604030504040204" pitchFamily="34" charset="0"/>
                <a:cs typeface="Arial" pitchFamily="34" charset="0"/>
              </a:rPr>
              <a:t>Quejas Servidores MEN Discriminado Eje Temático </a:t>
            </a:r>
          </a:p>
        </p:txBody>
      </p:sp>
      <p:sp>
        <p:nvSpPr>
          <p:cNvPr id="6" name="5 Rectángulo"/>
          <p:cNvSpPr/>
          <p:nvPr/>
        </p:nvSpPr>
        <p:spPr>
          <a:xfrm>
            <a:off x="4716016" y="309250"/>
            <a:ext cx="4572000" cy="646331"/>
          </a:xfrm>
          <a:prstGeom prst="rect">
            <a:avLst/>
          </a:prstGeom>
        </p:spPr>
        <p:txBody>
          <a:bodyPr>
            <a:spAutoFit/>
          </a:bodyPr>
          <a:lstStyle/>
          <a:p>
            <a:r>
              <a:rPr lang="es-CO" b="1" dirty="0">
                <a:solidFill>
                  <a:schemeClr val="accent2">
                    <a:lumMod val="50000"/>
                  </a:schemeClr>
                </a:solidFill>
              </a:rPr>
              <a:t>Análisis de resultados a la gestión de las Quejas </a:t>
            </a:r>
            <a:endParaRPr lang="es-CO" dirty="0">
              <a:solidFill>
                <a:schemeClr val="accent2">
                  <a:lumMod val="50000"/>
                </a:schemeClr>
              </a:solidFill>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58"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a 1"/>
          <p:cNvGraphicFramePr>
            <a:graphicFrameLocks noGrp="1"/>
          </p:cNvGraphicFramePr>
          <p:nvPr>
            <p:extLst>
              <p:ext uri="{D42A27DB-BD31-4B8C-83A1-F6EECF244321}">
                <p14:modId xmlns:p14="http://schemas.microsoft.com/office/powerpoint/2010/main" val="110623554"/>
              </p:ext>
            </p:extLst>
          </p:nvPr>
        </p:nvGraphicFramePr>
        <p:xfrm>
          <a:off x="215385" y="2782216"/>
          <a:ext cx="5976664" cy="1754505"/>
        </p:xfrm>
        <a:graphic>
          <a:graphicData uri="http://schemas.openxmlformats.org/drawingml/2006/table">
            <a:tbl>
              <a:tblPr/>
              <a:tblGrid>
                <a:gridCol w="2880320">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tblGrid>
              <a:tr h="190500">
                <a:tc gridSpan="5">
                  <a:txBody>
                    <a:bodyPr/>
                    <a:lstStyle/>
                    <a:p>
                      <a:pPr algn="ctr" fontAlgn="b"/>
                      <a:r>
                        <a:rPr lang="es-CO" sz="1400" b="1" i="0" u="none" strike="noStrike">
                          <a:solidFill>
                            <a:srgbClr val="FFFFFF"/>
                          </a:solidFill>
                          <a:effectLst/>
                          <a:latin typeface="Calibri" panose="020F0502020204030204" pitchFamily="34" charset="0"/>
                        </a:rPr>
                        <a:t>QUEJAS CONTRA SERVIDORES</a:t>
                      </a:r>
                    </a:p>
                  </a:txBody>
                  <a:tcPr marL="9525" marR="9525" marT="9525" marB="0" anchor="b">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90500">
                <a:tc>
                  <a:txBody>
                    <a:bodyPr/>
                    <a:lstStyle/>
                    <a:p>
                      <a:pPr algn="ctr" fontAlgn="ctr"/>
                      <a:r>
                        <a:rPr lang="es-CO" sz="1400" b="1" i="0" u="none" strike="noStrike">
                          <a:solidFill>
                            <a:srgbClr val="FFFFFF"/>
                          </a:solidFill>
                          <a:effectLst/>
                          <a:latin typeface="Calibri" panose="020F0502020204030204" pitchFamily="34" charset="0"/>
                        </a:rPr>
                        <a:t>Eje tematico 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ABRIL</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MAYO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JUNIO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Total general</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1"/>
                  </a:ext>
                </a:extLst>
              </a:tr>
              <a:tr h="190500">
                <a:tc>
                  <a:txBody>
                    <a:bodyPr/>
                    <a:lstStyle/>
                    <a:p>
                      <a:pPr algn="l" fontAlgn="b"/>
                      <a:r>
                        <a:rPr lang="es-CO" sz="1400" b="0" i="0" u="none" strike="noStrike">
                          <a:solidFill>
                            <a:srgbClr val="000000"/>
                          </a:solidFill>
                          <a:effectLst/>
                          <a:latin typeface="Calibri" panose="020F0502020204030204" pitchFamily="34" charset="0"/>
                        </a:rPr>
                        <a:t>negligencia en el ejercicio de sus funciones</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23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12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35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90500">
                <a:tc>
                  <a:txBody>
                    <a:bodyPr/>
                    <a:lstStyle/>
                    <a:p>
                      <a:pPr algn="l" fontAlgn="b"/>
                      <a:r>
                        <a:rPr lang="es-CO" sz="1400" b="0" i="0" u="none" strike="noStrike">
                          <a:solidFill>
                            <a:srgbClr val="000000"/>
                          </a:solidFill>
                          <a:effectLst/>
                          <a:latin typeface="Calibri" panose="020F0502020204030204" pitchFamily="34" charset="0"/>
                        </a:rPr>
                        <a:t>irregularidades en el ejercicio de  sus  funciones</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400" b="0" i="0" u="none" strike="noStrike">
                          <a:solidFill>
                            <a:srgbClr val="000000"/>
                          </a:solidFill>
                          <a:effectLst/>
                          <a:latin typeface="Calibri" panose="020F0502020204030204" pitchFamily="34" charset="0"/>
                        </a:rPr>
                        <a:t>11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90500">
                <a:tc>
                  <a:txBody>
                    <a:bodyPr/>
                    <a:lstStyle/>
                    <a:p>
                      <a:pPr algn="l" fontAlgn="b"/>
                      <a:r>
                        <a:rPr lang="es-CO" sz="1400" b="1" i="0" u="none" strike="noStrike">
                          <a:solidFill>
                            <a:srgbClr val="FFFFFF"/>
                          </a:solidFill>
                          <a:effectLst/>
                          <a:latin typeface="Calibri" panose="020F0502020204030204" pitchFamily="34" charset="0"/>
                        </a:rPr>
                        <a:t>CORRUPCION</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27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18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400" b="1" i="0" u="none" strike="noStrike" dirty="0">
                          <a:solidFill>
                            <a:srgbClr val="FFFFFF"/>
                          </a:solidFill>
                          <a:effectLst/>
                          <a:latin typeface="Calibri" panose="020F0502020204030204" pitchFamily="34" charset="0"/>
                        </a:rPr>
                        <a:t>46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83541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6446499" y="2143367"/>
            <a:ext cx="2486718" cy="2585323"/>
          </a:xfrm>
          <a:prstGeom prst="rect">
            <a:avLst/>
          </a:prstGeom>
        </p:spPr>
        <p:txBody>
          <a:bodyPr wrap="square">
            <a:spAutoFit/>
          </a:bodyPr>
          <a:lstStyle/>
          <a:p>
            <a:pPr algn="just"/>
            <a:r>
              <a:rPr lang="es-ES" altLang="es-CO" dirty="0">
                <a:latin typeface="Arial Narrow" panose="020B0606020202030204" pitchFamily="34" charset="0"/>
              </a:rPr>
              <a:t>En el segundo trimestre de 2017 se recibieron 46 quejas contra servidores del Ministerio. La dependencia de la cual se generó el mayor  número  de quejas, fue grupo de convalidaciones con un total de  35 quejas. </a:t>
            </a:r>
            <a:endParaRPr lang="es-CO" dirty="0">
              <a:latin typeface="Arial Narrow" panose="020B0606020202030204" pitchFamily="34" charset="0"/>
            </a:endParaRPr>
          </a:p>
        </p:txBody>
      </p:sp>
      <p:pic>
        <p:nvPicPr>
          <p:cNvPr id="7" name="Picture 1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59" t="17295" r="16983" b="33645"/>
          <a:stretch/>
        </p:blipFill>
        <p:spPr bwMode="auto">
          <a:xfrm>
            <a:off x="362362" y="277958"/>
            <a:ext cx="3233023" cy="60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374719" y="241668"/>
            <a:ext cx="3241080" cy="923330"/>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Consolidado Quejas y reclamos del Ministerio de Educación Nacional</a:t>
            </a:r>
          </a:p>
        </p:txBody>
      </p:sp>
      <p:sp>
        <p:nvSpPr>
          <p:cNvPr id="9" name="8 Rectángulo"/>
          <p:cNvSpPr/>
          <p:nvPr/>
        </p:nvSpPr>
        <p:spPr>
          <a:xfrm>
            <a:off x="4716016" y="123377"/>
            <a:ext cx="4572000" cy="646331"/>
          </a:xfrm>
          <a:prstGeom prst="rect">
            <a:avLst/>
          </a:prstGeom>
        </p:spPr>
        <p:txBody>
          <a:bodyPr>
            <a:spAutoFit/>
          </a:bodyPr>
          <a:lstStyle/>
          <a:p>
            <a:r>
              <a:rPr lang="es-CO" b="1" dirty="0">
                <a:solidFill>
                  <a:schemeClr val="accent2">
                    <a:lumMod val="50000"/>
                  </a:schemeClr>
                </a:solidFill>
              </a:rPr>
              <a:t>Análisis de resultados a la gestión de las Quejas </a:t>
            </a:r>
            <a:endParaRPr lang="es-CO" dirty="0">
              <a:solidFill>
                <a:schemeClr val="accent2">
                  <a:lumMod val="50000"/>
                </a:schemeClr>
              </a:solidFill>
            </a:endParaRP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58"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a 1"/>
          <p:cNvGraphicFramePr>
            <a:graphicFrameLocks noGrp="1"/>
          </p:cNvGraphicFramePr>
          <p:nvPr>
            <p:extLst>
              <p:ext uri="{D42A27DB-BD31-4B8C-83A1-F6EECF244321}">
                <p14:modId xmlns:p14="http://schemas.microsoft.com/office/powerpoint/2010/main" val="2651794275"/>
              </p:ext>
            </p:extLst>
          </p:nvPr>
        </p:nvGraphicFramePr>
        <p:xfrm>
          <a:off x="158757" y="1960605"/>
          <a:ext cx="6070601" cy="2781714"/>
        </p:xfrm>
        <a:graphic>
          <a:graphicData uri="http://schemas.openxmlformats.org/drawingml/2006/table">
            <a:tbl>
              <a:tblPr/>
              <a:tblGrid>
                <a:gridCol w="3549147">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651997">
                  <a:extLst>
                    <a:ext uri="{9D8B030D-6E8A-4147-A177-3AD203B41FA5}">
                      <a16:colId xmlns:a16="http://schemas.microsoft.com/office/drawing/2014/main" val="20003"/>
                    </a:ext>
                  </a:extLst>
                </a:gridCol>
                <a:gridCol w="789337">
                  <a:extLst>
                    <a:ext uri="{9D8B030D-6E8A-4147-A177-3AD203B41FA5}">
                      <a16:colId xmlns:a16="http://schemas.microsoft.com/office/drawing/2014/main" val="20004"/>
                    </a:ext>
                  </a:extLst>
                </a:gridCol>
              </a:tblGrid>
              <a:tr h="285750">
                <a:tc>
                  <a:txBody>
                    <a:bodyPr/>
                    <a:lstStyle/>
                    <a:p>
                      <a:pPr algn="ctr" fontAlgn="ctr"/>
                      <a:r>
                        <a:rPr lang="es-CO" sz="1400" b="1" i="0" u="none" strike="noStrike" dirty="0">
                          <a:solidFill>
                            <a:srgbClr val="FFFFFF"/>
                          </a:solidFill>
                          <a:effectLst/>
                          <a:latin typeface="Calibri" panose="020F0502020204030204" pitchFamily="34" charset="0"/>
                        </a:rPr>
                        <a:t>Dependencia donde se genero la queja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ABRIL</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MAYO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dirty="0">
                          <a:solidFill>
                            <a:srgbClr val="FFFFFF"/>
                          </a:solidFill>
                          <a:effectLst/>
                          <a:latin typeface="Calibri" panose="020F0502020204030204" pitchFamily="34" charset="0"/>
                        </a:rPr>
                        <a:t>JUNIO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Total</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extLst>
                  <a:ext uri="{0D108BD9-81ED-4DB2-BD59-A6C34878D82A}">
                    <a16:rowId xmlns:a16="http://schemas.microsoft.com/office/drawing/2014/main" val="10000"/>
                  </a:ext>
                </a:extLst>
              </a:tr>
              <a:tr h="276639">
                <a:tc>
                  <a:txBody>
                    <a:bodyPr/>
                    <a:lstStyle/>
                    <a:p>
                      <a:pPr algn="l" fontAlgn="b"/>
                      <a:r>
                        <a:rPr lang="es-CO" sz="1400" b="0" i="0" u="none" strike="noStrike" dirty="0">
                          <a:solidFill>
                            <a:srgbClr val="000000"/>
                          </a:solidFill>
                          <a:effectLst/>
                          <a:latin typeface="Calibri" panose="020F0502020204030204" pitchFamily="34" charset="0"/>
                        </a:rPr>
                        <a:t>Dirección de fortalecimiento gestión territorial</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r h="180975">
                <a:tc>
                  <a:txBody>
                    <a:bodyPr/>
                    <a:lstStyle/>
                    <a:p>
                      <a:pPr algn="l" fontAlgn="b"/>
                      <a:r>
                        <a:rPr lang="es-CO" sz="1400" b="0" i="0" u="none" strike="noStrike" dirty="0">
                          <a:solidFill>
                            <a:srgbClr val="000000"/>
                          </a:solidFill>
                          <a:effectLst/>
                          <a:latin typeface="Calibri" panose="020F0502020204030204" pitchFamily="34" charset="0"/>
                        </a:rPr>
                        <a:t>Grupo de convalidaciones</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35</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180975">
                <a:tc>
                  <a:txBody>
                    <a:bodyPr/>
                    <a:lstStyle/>
                    <a:p>
                      <a:pPr algn="l" fontAlgn="b"/>
                      <a:r>
                        <a:rPr lang="es-CO" sz="1400" b="0" i="0" u="none" strike="noStrike" dirty="0">
                          <a:solidFill>
                            <a:srgbClr val="000000"/>
                          </a:solidFill>
                          <a:effectLst/>
                          <a:latin typeface="Calibri" panose="020F0502020204030204" pitchFamily="34" charset="0"/>
                        </a:rPr>
                        <a:t>Oficina asesora jurídica</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80975">
                <a:tc>
                  <a:txBody>
                    <a:bodyPr/>
                    <a:lstStyle/>
                    <a:p>
                      <a:pPr algn="l" fontAlgn="b"/>
                      <a:r>
                        <a:rPr lang="es-CO" sz="1400" b="0" i="0" u="none" strike="noStrike" dirty="0">
                          <a:solidFill>
                            <a:srgbClr val="000000"/>
                          </a:solidFill>
                          <a:effectLst/>
                          <a:latin typeface="Calibri" panose="020F0502020204030204" pitchFamily="34" charset="0"/>
                        </a:rPr>
                        <a:t>Programa todos a aprender</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5"/>
                  </a:ext>
                </a:extLst>
              </a:tr>
              <a:tr h="180975">
                <a:tc>
                  <a:txBody>
                    <a:bodyPr/>
                    <a:lstStyle/>
                    <a:p>
                      <a:pPr algn="l" fontAlgn="b"/>
                      <a:r>
                        <a:rPr lang="es-CO" sz="1400" b="0" i="0" u="none" strike="noStrike" dirty="0">
                          <a:solidFill>
                            <a:srgbClr val="000000"/>
                          </a:solidFill>
                          <a:effectLst/>
                          <a:latin typeface="Calibri" panose="020F0502020204030204" pitchFamily="34" charset="0"/>
                        </a:rPr>
                        <a:t>Secretaría general</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6"/>
                  </a:ext>
                </a:extLst>
              </a:tr>
              <a:tr h="180975">
                <a:tc>
                  <a:txBody>
                    <a:bodyPr/>
                    <a:lstStyle/>
                    <a:p>
                      <a:pPr algn="l" fontAlgn="b"/>
                      <a:r>
                        <a:rPr lang="es-CO" sz="1400" b="0" i="0" u="none" strike="noStrike" dirty="0">
                          <a:solidFill>
                            <a:srgbClr val="000000"/>
                          </a:solidFill>
                          <a:effectLst/>
                          <a:latin typeface="Calibri" panose="020F0502020204030204" pitchFamily="34" charset="0"/>
                        </a:rPr>
                        <a:t>Subdirección de aseguramiento de la calidad</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7"/>
                  </a:ext>
                </a:extLst>
              </a:tr>
              <a:tr h="180975">
                <a:tc>
                  <a:txBody>
                    <a:bodyPr/>
                    <a:lstStyle/>
                    <a:p>
                      <a:pPr algn="l" fontAlgn="b"/>
                      <a:r>
                        <a:rPr lang="es-CO" sz="1400" b="0" i="0" u="none" strike="noStrike" dirty="0">
                          <a:solidFill>
                            <a:srgbClr val="000000"/>
                          </a:solidFill>
                          <a:effectLst/>
                          <a:latin typeface="Calibri" panose="020F0502020204030204" pitchFamily="34" charset="0"/>
                        </a:rPr>
                        <a:t>Subdirección de gestión administrativa</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8"/>
                  </a:ext>
                </a:extLst>
              </a:tr>
              <a:tr h="180975">
                <a:tc>
                  <a:txBody>
                    <a:bodyPr/>
                    <a:lstStyle/>
                    <a:p>
                      <a:pPr algn="l" fontAlgn="b"/>
                      <a:r>
                        <a:rPr lang="es-CO" sz="1400" b="0" i="0" u="none" strike="noStrike" dirty="0">
                          <a:solidFill>
                            <a:srgbClr val="000000"/>
                          </a:solidFill>
                          <a:effectLst/>
                          <a:latin typeface="Calibri" panose="020F0502020204030204" pitchFamily="34" charset="0"/>
                        </a:rPr>
                        <a:t>Subdirección de permanencia</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9"/>
                  </a:ext>
                </a:extLst>
              </a:tr>
              <a:tr h="180975">
                <a:tc>
                  <a:txBody>
                    <a:bodyPr/>
                    <a:lstStyle/>
                    <a:p>
                      <a:pPr algn="l" fontAlgn="b"/>
                      <a:r>
                        <a:rPr lang="es-CO" sz="1400" b="0" i="0" u="none" strike="noStrike" dirty="0">
                          <a:solidFill>
                            <a:srgbClr val="000000"/>
                          </a:solidFill>
                          <a:effectLst/>
                          <a:latin typeface="Calibri" panose="020F0502020204030204" pitchFamily="34" charset="0"/>
                        </a:rPr>
                        <a:t>Viceministerio de educación preescolar, básica y media</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ctr" fontAlgn="ctr"/>
                      <a:r>
                        <a:rPr lang="es-CO" sz="1400" b="1" i="0" u="none" strike="noStrike">
                          <a:solidFill>
                            <a:srgbClr val="FFFFFF"/>
                          </a:solidFill>
                          <a:effectLst/>
                          <a:latin typeface="Calibri" panose="020F0502020204030204" pitchFamily="34" charset="0"/>
                        </a:rPr>
                        <a:t>TOTAL</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27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18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dirty="0">
                          <a:solidFill>
                            <a:srgbClr val="FFFFFF"/>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dirty="0">
                          <a:solidFill>
                            <a:srgbClr val="FFFFFF"/>
                          </a:solidFill>
                          <a:effectLst/>
                          <a:latin typeface="Calibri" panose="020F0502020204030204" pitchFamily="34" charset="0"/>
                        </a:rPr>
                        <a:t>46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700052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6189257" y="6093296"/>
            <a:ext cx="2919247" cy="757382"/>
            <a:chOff x="6189257" y="6093296"/>
            <a:chExt cx="2919247" cy="757382"/>
          </a:xfrm>
        </p:grpSpPr>
        <p:pic>
          <p:nvPicPr>
            <p:cNvPr id="5" name="4 Imagen"/>
            <p:cNvPicPr>
              <a:picLocks noChangeAspect="1"/>
            </p:cNvPicPr>
            <p:nvPr/>
          </p:nvPicPr>
          <p:blipFill rotWithShape="1">
            <a:blip r:embed="rId3" cstate="print">
              <a:extLst>
                <a:ext uri="{28A0092B-C50C-407E-A947-70E740481C1C}">
                  <a14:useLocalDpi xmlns:a14="http://schemas.microsoft.com/office/drawing/2010/main" val="0"/>
                </a:ext>
              </a:extLst>
            </a:blip>
            <a:srcRect l="80014" t="81187" r="3385" b="5008"/>
            <a:stretch/>
          </p:blipFill>
          <p:spPr>
            <a:xfrm>
              <a:off x="7590492" y="6093296"/>
              <a:ext cx="1518012" cy="757382"/>
            </a:xfrm>
            <a:prstGeom prst="rect">
              <a:avLst/>
            </a:prstGeom>
          </p:spPr>
        </p:pic>
        <p:pic>
          <p:nvPicPr>
            <p:cNvPr id="6" name="5 Imagen"/>
            <p:cNvPicPr>
              <a:picLocks noChangeAspect="1"/>
            </p:cNvPicPr>
            <p:nvPr/>
          </p:nvPicPr>
          <p:blipFill rotWithShape="1">
            <a:blip r:embed="rId4" cstate="print">
              <a:extLst>
                <a:ext uri="{28A0092B-C50C-407E-A947-70E740481C1C}">
                  <a14:useLocalDpi xmlns:a14="http://schemas.microsoft.com/office/drawing/2010/main" val="0"/>
                </a:ext>
              </a:extLst>
            </a:blip>
            <a:srcRect l="8610" t="34023" r="7437" b="38391"/>
            <a:stretch/>
          </p:blipFill>
          <p:spPr>
            <a:xfrm>
              <a:off x="6189257" y="6294092"/>
              <a:ext cx="1401235" cy="355790"/>
            </a:xfrm>
            <a:prstGeom prst="rect">
              <a:avLst/>
            </a:prstGeom>
          </p:spPr>
        </p:pic>
      </p:grpSp>
      <p:sp>
        <p:nvSpPr>
          <p:cNvPr id="7" name="2 Marcador de contenido"/>
          <p:cNvSpPr txBox="1">
            <a:spLocks/>
          </p:cNvSpPr>
          <p:nvPr/>
        </p:nvSpPr>
        <p:spPr>
          <a:xfrm>
            <a:off x="577098" y="1016732"/>
            <a:ext cx="7772400" cy="9001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buSzPct val="125000"/>
              <a:defRPr/>
            </a:pPr>
            <a:r>
              <a:rPr lang="es-ES" sz="1800" b="1" u="sng" dirty="0">
                <a:solidFill>
                  <a:schemeClr val="tx1"/>
                </a:solidFill>
                <a:latin typeface="Arial Narrow" panose="020B0606020202030204" pitchFamily="34" charset="0"/>
                <a:cs typeface="Arial" pitchFamily="34" charset="0"/>
              </a:rPr>
              <a:t>Porcentaje de oportunidad</a:t>
            </a:r>
          </a:p>
          <a:p>
            <a:pPr algn="just">
              <a:buSzPct val="125000"/>
              <a:defRPr/>
            </a:pPr>
            <a:r>
              <a:rPr lang="es-CO" sz="1800" dirty="0">
                <a:solidFill>
                  <a:schemeClr val="tx1"/>
                </a:solidFill>
                <a:latin typeface="Arial Narrow" panose="020B0606020202030204" pitchFamily="34" charset="0"/>
                <a:cs typeface="Arial" pitchFamily="34" charset="0"/>
              </a:rPr>
              <a:t>En el segundo trimestre de 2017, las quejas y reclamos presentadas ante el Ministerio de Educación Nacional tuvieron un aumento significativo paso de 453 quejas en el segundo trimestre del  2016 a 1579 en el segundo trimestre  del 2017,  es decir que se  tuvo un aumento del 2485%</a:t>
            </a:r>
          </a:p>
          <a:p>
            <a:pPr algn="just">
              <a:buSzPct val="125000"/>
              <a:defRPr/>
            </a:pPr>
            <a:endParaRPr lang="es-CO" sz="1800" dirty="0">
              <a:solidFill>
                <a:schemeClr val="tx1"/>
              </a:solidFill>
              <a:latin typeface="Arial Narrow" panose="020B0606020202030204" pitchFamily="34" charset="0"/>
              <a:cs typeface="Arial" pitchFamily="34" charset="0"/>
            </a:endParaRPr>
          </a:p>
          <a:p>
            <a:pPr algn="just">
              <a:buSzPct val="125000"/>
              <a:defRPr/>
            </a:pPr>
            <a:r>
              <a:rPr lang="es-CO" sz="1800" dirty="0">
                <a:solidFill>
                  <a:schemeClr val="tx1"/>
                </a:solidFill>
                <a:latin typeface="Arial Narrow" panose="020B0606020202030204" pitchFamily="34" charset="0"/>
                <a:cs typeface="Arial" pitchFamily="34" charset="0"/>
              </a:rPr>
              <a:t>El porcentaje general de oportunidad de respuesta a las quejas fue del 64,17%,  es decir que de las 1579 quejas 1013 fueron contestadas a  tiempo y  566 de manera extemporánea, estas últimas, en su gran mayoría corresponden a reclamos servicios, por lo que requieren de  un procedimiento más complejo que el de una petición en sentido genérico. </a:t>
            </a:r>
          </a:p>
          <a:p>
            <a:pPr algn="just">
              <a:buSzPct val="125000"/>
              <a:defRPr/>
            </a:pPr>
            <a:r>
              <a:rPr lang="es-ES" sz="1800" dirty="0">
                <a:solidFill>
                  <a:schemeClr val="tx1"/>
                </a:solidFill>
                <a:latin typeface="Arial Narrow" panose="020B0606020202030204" pitchFamily="34" charset="0"/>
                <a:cs typeface="Arial" pitchFamily="34" charset="0"/>
              </a:rPr>
              <a:t>A partir del análisis realizado, las quejas recibidas en el segundo trimestre para el MEN  se distribuyeron por tipo así:</a:t>
            </a:r>
          </a:p>
          <a:p>
            <a:pPr algn="l">
              <a:buSzPct val="125000"/>
              <a:defRPr/>
            </a:pPr>
            <a:endParaRPr lang="es-ES" sz="1800" dirty="0">
              <a:solidFill>
                <a:schemeClr val="tx1"/>
              </a:solidFill>
              <a:latin typeface="Arial Narrow" panose="020B0606020202030204" pitchFamily="34" charset="0"/>
              <a:cs typeface="Arial" pitchFamily="34" charset="0"/>
            </a:endParaRPr>
          </a:p>
        </p:txBody>
      </p:sp>
      <p:sp>
        <p:nvSpPr>
          <p:cNvPr id="8" name="2 Marcador de contenido"/>
          <p:cNvSpPr txBox="1">
            <a:spLocks/>
          </p:cNvSpPr>
          <p:nvPr/>
        </p:nvSpPr>
        <p:spPr>
          <a:xfrm>
            <a:off x="546889" y="5000834"/>
            <a:ext cx="7772400" cy="18732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SzPct val="125000"/>
              <a:buFont typeface="Arial" pitchFamily="34" charset="0"/>
              <a:buBlip>
                <a:blip r:embed="rId5"/>
              </a:buBlip>
              <a:defRPr/>
            </a:pPr>
            <a:r>
              <a:rPr lang="es-ES" sz="1800" dirty="0">
                <a:solidFill>
                  <a:schemeClr val="tx1"/>
                </a:solidFill>
                <a:latin typeface="Arial Narrow" panose="020B0606020202030204" pitchFamily="34" charset="0"/>
                <a:ea typeface="Verdana" pitchFamily="34" charset="0"/>
                <a:cs typeface="Verdana" pitchFamily="34" charset="0"/>
              </a:rPr>
              <a:t>46 corresponden a quejas contra funcionarios </a:t>
            </a:r>
            <a:r>
              <a:rPr lang="es-CO" sz="1800" dirty="0">
                <a:solidFill>
                  <a:schemeClr val="tx1"/>
                </a:solidFill>
                <a:latin typeface="Arial Narrow" panose="020B0606020202030204" pitchFamily="34" charset="0"/>
                <a:ea typeface="Verdana" pitchFamily="34" charset="0"/>
                <a:cs typeface="Verdana" pitchFamily="34" charset="0"/>
              </a:rPr>
              <a:t>y  tuvieron un 85</a:t>
            </a:r>
            <a:r>
              <a:rPr lang="es-ES" sz="1800" dirty="0">
                <a:solidFill>
                  <a:schemeClr val="tx1"/>
                </a:solidFill>
                <a:latin typeface="Arial Narrow" panose="020B0606020202030204" pitchFamily="34" charset="0"/>
                <a:ea typeface="Verdana" pitchFamily="34" charset="0"/>
                <a:cs typeface="Verdana" pitchFamily="34" charset="0"/>
              </a:rPr>
              <a:t>% </a:t>
            </a:r>
            <a:r>
              <a:rPr lang="es-CO" sz="1800" dirty="0">
                <a:solidFill>
                  <a:schemeClr val="tx1"/>
                </a:solidFill>
                <a:latin typeface="Arial Narrow" panose="020B0606020202030204" pitchFamily="34" charset="0"/>
                <a:ea typeface="Verdana" pitchFamily="34" charset="0"/>
                <a:cs typeface="Verdana" pitchFamily="34" charset="0"/>
              </a:rPr>
              <a:t>en oportunidad</a:t>
            </a:r>
            <a:endParaRPr lang="es-ES" sz="1800" dirty="0">
              <a:solidFill>
                <a:schemeClr val="tx1"/>
              </a:solidFill>
              <a:latin typeface="Arial Narrow" panose="020B0606020202030204" pitchFamily="34" charset="0"/>
              <a:ea typeface="Verdana" pitchFamily="34" charset="0"/>
              <a:cs typeface="Verdana" pitchFamily="34" charset="0"/>
            </a:endParaRPr>
          </a:p>
          <a:p>
            <a:pPr algn="l">
              <a:buSzPct val="125000"/>
              <a:buBlip>
                <a:blip r:embed="rId6"/>
              </a:buBlip>
              <a:defRPr/>
            </a:pPr>
            <a:r>
              <a:rPr lang="es-ES" sz="1800" dirty="0">
                <a:solidFill>
                  <a:schemeClr val="tx1"/>
                </a:solidFill>
                <a:latin typeface="Arial Narrow" panose="020B0606020202030204" pitchFamily="34" charset="0"/>
                <a:ea typeface="Verdana" pitchFamily="34" charset="0"/>
                <a:cs typeface="Verdana" pitchFamily="34" charset="0"/>
              </a:rPr>
              <a:t> 1269 corresponden a reclamos de servicios </a:t>
            </a:r>
            <a:r>
              <a:rPr lang="es-CO" sz="1800" dirty="0">
                <a:solidFill>
                  <a:schemeClr val="tx1"/>
                </a:solidFill>
                <a:latin typeface="Arial Narrow" panose="020B0606020202030204" pitchFamily="34" charset="0"/>
                <a:ea typeface="Verdana" pitchFamily="34" charset="0"/>
                <a:cs typeface="Verdana" pitchFamily="34" charset="0"/>
              </a:rPr>
              <a:t>y  tuvieron un </a:t>
            </a:r>
            <a:r>
              <a:rPr lang="es-ES" sz="1800" dirty="0">
                <a:solidFill>
                  <a:schemeClr val="tx1"/>
                </a:solidFill>
                <a:latin typeface="Arial Narrow" panose="020B0606020202030204" pitchFamily="34" charset="0"/>
                <a:ea typeface="Verdana" pitchFamily="34" charset="0"/>
                <a:cs typeface="Verdana" pitchFamily="34" charset="0"/>
              </a:rPr>
              <a:t>68%  </a:t>
            </a:r>
            <a:r>
              <a:rPr lang="es-CO" sz="1800" dirty="0">
                <a:solidFill>
                  <a:schemeClr val="tx1"/>
                </a:solidFill>
                <a:latin typeface="Arial Narrow" panose="020B0606020202030204" pitchFamily="34" charset="0"/>
                <a:ea typeface="Verdana" pitchFamily="34" charset="0"/>
                <a:cs typeface="Verdana" pitchFamily="34" charset="0"/>
              </a:rPr>
              <a:t>en oportunidad</a:t>
            </a:r>
          </a:p>
          <a:p>
            <a:pPr algn="l">
              <a:buSzPct val="125000"/>
              <a:buBlip>
                <a:blip r:embed="rId6"/>
              </a:buBlip>
              <a:defRPr/>
            </a:pPr>
            <a:r>
              <a:rPr lang="es-CO" sz="2000" dirty="0">
                <a:solidFill>
                  <a:schemeClr val="tx1"/>
                </a:solidFill>
                <a:latin typeface="Arial Narrow" panose="020B0606020202030204" pitchFamily="34" charset="0"/>
                <a:ea typeface="Verdana" pitchFamily="34" charset="0"/>
                <a:cs typeface="Verdana" pitchFamily="34" charset="0"/>
              </a:rPr>
              <a:t>264 </a:t>
            </a:r>
            <a:r>
              <a:rPr lang="es-CO" sz="1800" dirty="0">
                <a:solidFill>
                  <a:schemeClr val="tx1"/>
                </a:solidFill>
                <a:latin typeface="Arial Narrow" panose="020B0606020202030204" pitchFamily="34" charset="0"/>
                <a:ea typeface="Verdana" pitchFamily="34" charset="0"/>
                <a:cs typeface="Verdana" pitchFamily="34" charset="0"/>
              </a:rPr>
              <a:t>corresponden a reclamos frente a procesos y  tuvieron un  40 % en oportunidad</a:t>
            </a:r>
          </a:p>
          <a:p>
            <a:pPr algn="l">
              <a:buSzPct val="125000"/>
              <a:defRPr/>
            </a:pPr>
            <a:endParaRPr lang="es-ES" sz="1800" dirty="0">
              <a:solidFill>
                <a:schemeClr val="tx1"/>
              </a:solidFill>
              <a:latin typeface="Arial Narrow" panose="020B0606020202030204" pitchFamily="34" charset="0"/>
              <a:ea typeface="Verdana" pitchFamily="34" charset="0"/>
              <a:cs typeface="Verdana" pitchFamily="34" charset="0"/>
            </a:endParaRPr>
          </a:p>
          <a:p>
            <a:pPr algn="l">
              <a:buSzPct val="125000"/>
              <a:buBlip>
                <a:blip r:embed="rId6"/>
              </a:buBlip>
              <a:defRPr/>
            </a:pPr>
            <a:endParaRPr lang="es-ES" sz="1800" dirty="0">
              <a:solidFill>
                <a:schemeClr val="tx1"/>
              </a:solidFill>
              <a:latin typeface="Arial Narrow" panose="020B0606020202030204" pitchFamily="34" charset="0"/>
              <a:ea typeface="Verdana" pitchFamily="34" charset="0"/>
              <a:cs typeface="Verdana" pitchFamily="34" charset="0"/>
            </a:endParaRPr>
          </a:p>
          <a:p>
            <a:pPr algn="l">
              <a:buSzPct val="125000"/>
              <a:defRPr/>
            </a:pPr>
            <a:endParaRPr lang="es-ES" sz="2000" dirty="0">
              <a:solidFill>
                <a:schemeClr val="tx1"/>
              </a:solidFill>
              <a:latin typeface="Arial Narrow" panose="020B0606020202030204" pitchFamily="34" charset="0"/>
            </a:endParaRPr>
          </a:p>
        </p:txBody>
      </p:sp>
      <p:pic>
        <p:nvPicPr>
          <p:cNvPr id="9" name="Picture 1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259" t="17295" r="16983" b="33645"/>
          <a:stretch/>
        </p:blipFill>
        <p:spPr bwMode="auto">
          <a:xfrm>
            <a:off x="546889" y="394720"/>
            <a:ext cx="3233023" cy="61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514642" y="326765"/>
            <a:ext cx="3241080"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Quejas y reclamos del Ministerio de Educación Nacional</a:t>
            </a:r>
          </a:p>
        </p:txBody>
      </p:sp>
      <p:sp>
        <p:nvSpPr>
          <p:cNvPr id="11" name="10 Rectángulo"/>
          <p:cNvSpPr/>
          <p:nvPr/>
        </p:nvSpPr>
        <p:spPr>
          <a:xfrm>
            <a:off x="4716016" y="260648"/>
            <a:ext cx="4572000" cy="646331"/>
          </a:xfrm>
          <a:prstGeom prst="rect">
            <a:avLst/>
          </a:prstGeom>
        </p:spPr>
        <p:txBody>
          <a:bodyPr>
            <a:spAutoFit/>
          </a:bodyPr>
          <a:lstStyle/>
          <a:p>
            <a:r>
              <a:rPr lang="es-CO" b="1" dirty="0">
                <a:solidFill>
                  <a:schemeClr val="accent2">
                    <a:lumMod val="50000"/>
                  </a:schemeClr>
                </a:solidFill>
              </a:rPr>
              <a:t>Análisis de resultados a la gestión de las Reclamos servicios</a:t>
            </a:r>
            <a:endParaRPr lang="es-CO" dirty="0">
              <a:solidFill>
                <a:schemeClr val="accent2">
                  <a:lumMod val="50000"/>
                </a:schemeClr>
              </a:solidFill>
            </a:endParaRPr>
          </a:p>
        </p:txBody>
      </p:sp>
    </p:spTree>
    <p:extLst>
      <p:ext uri="{BB962C8B-B14F-4D97-AF65-F5344CB8AC3E}">
        <p14:creationId xmlns:p14="http://schemas.microsoft.com/office/powerpoint/2010/main" val="3890858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4716016" y="123377"/>
            <a:ext cx="4572000" cy="646331"/>
          </a:xfrm>
          <a:prstGeom prst="rect">
            <a:avLst/>
          </a:prstGeom>
        </p:spPr>
        <p:txBody>
          <a:bodyPr>
            <a:spAutoFit/>
          </a:bodyPr>
          <a:lstStyle/>
          <a:p>
            <a:r>
              <a:rPr lang="es-CO" b="1" dirty="0">
                <a:solidFill>
                  <a:schemeClr val="accent2">
                    <a:lumMod val="50000"/>
                  </a:schemeClr>
                </a:solidFill>
              </a:rPr>
              <a:t>Análisis de resultados a la gestión de las Quejas y Reclamos</a:t>
            </a:r>
            <a:endParaRPr lang="es-CO" dirty="0">
              <a:solidFill>
                <a:schemeClr val="accent2">
                  <a:lumMod val="50000"/>
                </a:schemeClr>
              </a:solidFill>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6088987"/>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453844" y="1672568"/>
            <a:ext cx="3096344" cy="3139321"/>
          </a:xfrm>
          <a:prstGeom prst="rect">
            <a:avLst/>
          </a:prstGeom>
        </p:spPr>
        <p:txBody>
          <a:bodyPr wrap="square">
            <a:spAutoFit/>
          </a:bodyPr>
          <a:lstStyle/>
          <a:p>
            <a:pPr>
              <a:defRPr/>
            </a:pPr>
            <a:endParaRPr lang="es-ES" dirty="0">
              <a:latin typeface="Arial Narrow" panose="020B0606020202030204" pitchFamily="34" charset="0"/>
            </a:endParaRPr>
          </a:p>
          <a:p>
            <a:pPr algn="just">
              <a:defRPr/>
            </a:pPr>
            <a:endParaRPr lang="es-ES" dirty="0">
              <a:latin typeface="Arial Narrow" panose="020B0606020202030204" pitchFamily="34" charset="0"/>
            </a:endParaRPr>
          </a:p>
          <a:p>
            <a:pPr marL="285750" indent="-285750" algn="just">
              <a:buBlip>
                <a:blip r:embed="rId4"/>
              </a:buBlip>
              <a:defRPr/>
            </a:pPr>
            <a:r>
              <a:rPr lang="es-CO" dirty="0">
                <a:latin typeface="Arial Narrow" panose="020B0606020202030204" pitchFamily="34" charset="0"/>
              </a:rPr>
              <a:t>Se observa que en el segundo trimestre de 2017, las quejas y reclamos correspondientes al Ministerio de Educación Nacional tuvieron un aumento de 1126 que corresponde a un aumento del 2485%, comparado con el segundo trimestre del año 2017</a:t>
            </a:r>
          </a:p>
        </p:txBody>
      </p:sp>
      <p:pic>
        <p:nvPicPr>
          <p:cNvPr id="9" name="Picture 1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59" t="17295" r="16983" b="33645"/>
          <a:stretch/>
        </p:blipFill>
        <p:spPr bwMode="auto">
          <a:xfrm>
            <a:off x="546889" y="230451"/>
            <a:ext cx="3233023" cy="60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538832" y="210415"/>
            <a:ext cx="3241080"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Quejas y reclamos del Ministerio de Educación Nacional</a:t>
            </a:r>
          </a:p>
        </p:txBody>
      </p:sp>
      <p:graphicFrame>
        <p:nvGraphicFramePr>
          <p:cNvPr id="4" name="Tabla 3"/>
          <p:cNvGraphicFramePr>
            <a:graphicFrameLocks noGrp="1"/>
          </p:cNvGraphicFramePr>
          <p:nvPr>
            <p:extLst>
              <p:ext uri="{D42A27DB-BD31-4B8C-83A1-F6EECF244321}">
                <p14:modId xmlns:p14="http://schemas.microsoft.com/office/powerpoint/2010/main" val="154837880"/>
              </p:ext>
            </p:extLst>
          </p:nvPr>
        </p:nvGraphicFramePr>
        <p:xfrm>
          <a:off x="683568" y="4486194"/>
          <a:ext cx="4032448" cy="1665795"/>
        </p:xfrm>
        <a:graphic>
          <a:graphicData uri="http://schemas.openxmlformats.org/drawingml/2006/table">
            <a:tbl>
              <a:tblPr/>
              <a:tblGrid>
                <a:gridCol w="1830091">
                  <a:extLst>
                    <a:ext uri="{9D8B030D-6E8A-4147-A177-3AD203B41FA5}">
                      <a16:colId xmlns:a16="http://schemas.microsoft.com/office/drawing/2014/main" val="20000"/>
                    </a:ext>
                  </a:extLst>
                </a:gridCol>
                <a:gridCol w="1026847">
                  <a:extLst>
                    <a:ext uri="{9D8B030D-6E8A-4147-A177-3AD203B41FA5}">
                      <a16:colId xmlns:a16="http://schemas.microsoft.com/office/drawing/2014/main" val="20001"/>
                    </a:ext>
                  </a:extLst>
                </a:gridCol>
                <a:gridCol w="1175510">
                  <a:extLst>
                    <a:ext uri="{9D8B030D-6E8A-4147-A177-3AD203B41FA5}">
                      <a16:colId xmlns:a16="http://schemas.microsoft.com/office/drawing/2014/main" val="20002"/>
                    </a:ext>
                  </a:extLst>
                </a:gridCol>
              </a:tblGrid>
              <a:tr h="238950">
                <a:tc rowSpan="2">
                  <a:txBody>
                    <a:bodyPr/>
                    <a:lstStyle/>
                    <a:p>
                      <a:pPr algn="ctr" fontAlgn="ctr"/>
                      <a:r>
                        <a:rPr lang="es-CO" sz="1100" b="1" i="0" u="none" strike="noStrike" dirty="0">
                          <a:solidFill>
                            <a:srgbClr val="FFFFFF"/>
                          </a:solidFill>
                          <a:effectLst/>
                          <a:latin typeface="Arial Narrow" panose="020B0606020202030204" pitchFamily="34" charset="0"/>
                        </a:rPr>
                        <a:t>Tipo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dirty="0">
                          <a:solidFill>
                            <a:srgbClr val="FFFFFF"/>
                          </a:solidFill>
                          <a:effectLst/>
                          <a:latin typeface="Calibri" panose="020F0502020204030204" pitchFamily="34" charset="0"/>
                        </a:rPr>
                        <a:t>Año 2016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dirty="0">
                          <a:solidFill>
                            <a:srgbClr val="FFFFFF"/>
                          </a:solidFill>
                          <a:effectLst/>
                          <a:latin typeface="Calibri" panose="020F0502020204030204" pitchFamily="34" charset="0"/>
                        </a:rPr>
                        <a:t>Año 2017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0"/>
                  </a:ext>
                </a:extLst>
              </a:tr>
              <a:tr h="190500">
                <a:tc vMerge="1">
                  <a:txBody>
                    <a:bodyPr/>
                    <a:lstStyle/>
                    <a:p>
                      <a:endParaRPr lang="es-CO"/>
                    </a:p>
                  </a:txBody>
                  <a:tcPr/>
                </a:tc>
                <a:tc>
                  <a:txBody>
                    <a:bodyPr/>
                    <a:lstStyle/>
                    <a:p>
                      <a:pPr algn="ctr" fontAlgn="ctr"/>
                      <a:r>
                        <a:rPr lang="es-CO" sz="1100" b="1" i="0" u="none" strike="noStrike">
                          <a:solidFill>
                            <a:srgbClr val="FFFFFF"/>
                          </a:solidFill>
                          <a:effectLst/>
                          <a:latin typeface="Calibri" panose="020F0502020204030204" pitchFamily="34" charset="0"/>
                        </a:rPr>
                        <a:t>2° Trimestre</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2° Trimestre</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1"/>
                  </a:ext>
                </a:extLst>
              </a:tr>
              <a:tr h="190500">
                <a:tc>
                  <a:txBody>
                    <a:bodyPr/>
                    <a:lstStyle/>
                    <a:p>
                      <a:pPr algn="l" fontAlgn="b"/>
                      <a:r>
                        <a:rPr lang="es-CO" sz="1400" b="0" i="0" u="none" strike="noStrike" dirty="0">
                          <a:solidFill>
                            <a:srgbClr val="000000"/>
                          </a:solidFill>
                          <a:effectLst/>
                          <a:latin typeface="Arial Narrow" panose="020B0606020202030204" pitchFamily="34" charset="0"/>
                        </a:rPr>
                        <a:t>Reclamos Proceso</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dirty="0">
                          <a:solidFill>
                            <a:srgbClr val="000000"/>
                          </a:solidFill>
                          <a:effectLst/>
                          <a:latin typeface="Calibri" panose="020F0502020204030204" pitchFamily="34" charset="0"/>
                        </a:rPr>
                        <a:t>156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a:solidFill>
                            <a:srgbClr val="000000"/>
                          </a:solidFill>
                          <a:effectLst/>
                          <a:latin typeface="Calibri" panose="020F0502020204030204" pitchFamily="34" charset="0"/>
                        </a:rPr>
                        <a:t>264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90500">
                <a:tc>
                  <a:txBody>
                    <a:bodyPr/>
                    <a:lstStyle/>
                    <a:p>
                      <a:pPr algn="l" fontAlgn="b"/>
                      <a:r>
                        <a:rPr lang="es-CO" sz="1400" b="0" i="0" u="none" strike="noStrike" dirty="0">
                          <a:solidFill>
                            <a:srgbClr val="000000"/>
                          </a:solidFill>
                          <a:effectLst/>
                          <a:latin typeface="Arial Narrow" panose="020B0606020202030204" pitchFamily="34" charset="0"/>
                        </a:rPr>
                        <a:t>Queja Funcionario</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a:solidFill>
                            <a:srgbClr val="000000"/>
                          </a:solidFill>
                          <a:effectLst/>
                          <a:latin typeface="Calibri" panose="020F0502020204030204" pitchFamily="34" charset="0"/>
                        </a:rPr>
                        <a:t>37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dirty="0">
                          <a:solidFill>
                            <a:srgbClr val="000000"/>
                          </a:solidFill>
                          <a:effectLst/>
                          <a:latin typeface="Calibri" panose="020F0502020204030204" pitchFamily="34" charset="0"/>
                        </a:rPr>
                        <a:t>46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190500">
                <a:tc>
                  <a:txBody>
                    <a:bodyPr/>
                    <a:lstStyle/>
                    <a:p>
                      <a:pPr algn="l" fontAlgn="b"/>
                      <a:r>
                        <a:rPr lang="es-CO" sz="1400" b="0" i="0" u="none" strike="noStrike" dirty="0">
                          <a:solidFill>
                            <a:srgbClr val="000000"/>
                          </a:solidFill>
                          <a:effectLst/>
                          <a:latin typeface="Arial Narrow" panose="020B0606020202030204" pitchFamily="34" charset="0"/>
                        </a:rPr>
                        <a:t>Reclamo Servicio</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a:solidFill>
                            <a:srgbClr val="000000"/>
                          </a:solidFill>
                          <a:effectLst/>
                          <a:latin typeface="Calibri" panose="020F0502020204030204" pitchFamily="34" charset="0"/>
                        </a:rPr>
                        <a:t>260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dirty="0">
                          <a:solidFill>
                            <a:srgbClr val="000000"/>
                          </a:solidFill>
                          <a:effectLst/>
                          <a:latin typeface="Calibri" panose="020F0502020204030204" pitchFamily="34" charset="0"/>
                        </a:rPr>
                        <a:t>1269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190500">
                <a:tc>
                  <a:txBody>
                    <a:bodyPr/>
                    <a:lstStyle/>
                    <a:p>
                      <a:pPr algn="l" fontAlgn="b"/>
                      <a:r>
                        <a:rPr lang="es-CO" sz="1400" b="0" i="0" u="none" strike="noStrike" dirty="0">
                          <a:solidFill>
                            <a:srgbClr val="000000"/>
                          </a:solidFill>
                          <a:effectLst/>
                          <a:latin typeface="Arial Narrow" panose="020B0606020202030204" pitchFamily="34" charset="0"/>
                        </a:rPr>
                        <a:t>Ambiental</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dirty="0">
                          <a:solidFill>
                            <a:srgbClr val="000000"/>
                          </a:solidFill>
                          <a:effectLst/>
                          <a:latin typeface="Calibri" panose="020F0502020204030204" pitchFamily="34" charset="0"/>
                        </a:rPr>
                        <a:t>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190500">
                <a:tc>
                  <a:txBody>
                    <a:bodyPr/>
                    <a:lstStyle/>
                    <a:p>
                      <a:pPr algn="ctr" fontAlgn="b"/>
                      <a:r>
                        <a:rPr lang="es-CO" sz="1200" b="1" i="0" u="none" strike="noStrike" dirty="0">
                          <a:solidFill>
                            <a:srgbClr val="FFFFFF"/>
                          </a:solidFill>
                          <a:effectLst/>
                          <a:latin typeface="Arial Narrow" panose="020B0606020202030204" pitchFamily="34" charset="0"/>
                        </a:rPr>
                        <a:t>Total</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453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400" b="1" i="0" u="none" strike="noStrike" dirty="0">
                          <a:solidFill>
                            <a:srgbClr val="FFFFFF"/>
                          </a:solidFill>
                          <a:effectLst/>
                          <a:latin typeface="Calibri" panose="020F0502020204030204" pitchFamily="34" charset="0"/>
                        </a:rPr>
                        <a:t>1579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6"/>
                  </a:ext>
                </a:extLst>
              </a:tr>
            </a:tbl>
          </a:graphicData>
        </a:graphic>
      </p:graphicFrame>
      <p:graphicFrame>
        <p:nvGraphicFramePr>
          <p:cNvPr id="11" name="1 Gráfico"/>
          <p:cNvGraphicFramePr>
            <a:graphicFrameLocks/>
          </p:cNvGraphicFramePr>
          <p:nvPr>
            <p:extLst>
              <p:ext uri="{D42A27DB-BD31-4B8C-83A1-F6EECF244321}">
                <p14:modId xmlns:p14="http://schemas.microsoft.com/office/powerpoint/2010/main" val="128887339"/>
              </p:ext>
            </p:extLst>
          </p:nvPr>
        </p:nvGraphicFramePr>
        <p:xfrm>
          <a:off x="490683" y="1412776"/>
          <a:ext cx="4513365" cy="28153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830512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4716016" y="123377"/>
            <a:ext cx="4572000" cy="646331"/>
          </a:xfrm>
          <a:prstGeom prst="rect">
            <a:avLst/>
          </a:prstGeom>
        </p:spPr>
        <p:txBody>
          <a:bodyPr>
            <a:spAutoFit/>
          </a:bodyPr>
          <a:lstStyle/>
          <a:p>
            <a:r>
              <a:rPr lang="es-CO" b="1" dirty="0">
                <a:solidFill>
                  <a:schemeClr val="accent2">
                    <a:lumMod val="50000"/>
                  </a:schemeClr>
                </a:solidFill>
              </a:rPr>
              <a:t>Análisis de resultados a la gestión de las Quejas, Reclamos</a:t>
            </a:r>
            <a:endParaRPr lang="es-CO" dirty="0">
              <a:solidFill>
                <a:schemeClr val="accent2">
                  <a:lumMod val="50000"/>
                </a:schemeClr>
              </a:solidFill>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8"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6627994" y="2267972"/>
            <a:ext cx="2123728" cy="2031325"/>
          </a:xfrm>
          <a:prstGeom prst="rect">
            <a:avLst/>
          </a:prstGeom>
        </p:spPr>
        <p:txBody>
          <a:bodyPr wrap="square">
            <a:spAutoFit/>
          </a:bodyPr>
          <a:lstStyle/>
          <a:p>
            <a:pPr algn="just">
              <a:buSzPct val="125000"/>
              <a:defRPr/>
            </a:pPr>
            <a:r>
              <a:rPr lang="es-ES" dirty="0">
                <a:latin typeface="Arial Narrow" panose="020B0606020202030204" pitchFamily="34" charset="0"/>
                <a:cs typeface="Arial" pitchFamily="34" charset="0"/>
              </a:rPr>
              <a:t>En el segundo trimestre del 2017 se dio un aumento de (108) reclamos en los procesos comparado con el mismo trimestre del 2016</a:t>
            </a:r>
            <a:r>
              <a:rPr lang="es-CO" dirty="0">
                <a:latin typeface="Arial Narrow" panose="020B0606020202030204" pitchFamily="34" charset="0"/>
                <a:cs typeface="Arial" pitchFamily="34" charset="0"/>
              </a:rPr>
              <a:t>.</a:t>
            </a:r>
          </a:p>
        </p:txBody>
      </p:sp>
      <p:pic>
        <p:nvPicPr>
          <p:cNvPr id="10" name="Picture 1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59" t="17295" r="16983" b="33645"/>
          <a:stretch/>
        </p:blipFill>
        <p:spPr bwMode="auto">
          <a:xfrm>
            <a:off x="546889" y="230451"/>
            <a:ext cx="3233023" cy="60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538832" y="258753"/>
            <a:ext cx="3241080"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Quejas y reclamos del Ministerio de Educación Nacional</a:t>
            </a:r>
          </a:p>
        </p:txBody>
      </p:sp>
      <p:graphicFrame>
        <p:nvGraphicFramePr>
          <p:cNvPr id="3" name="Tabla 2"/>
          <p:cNvGraphicFramePr>
            <a:graphicFrameLocks noGrp="1"/>
          </p:cNvGraphicFramePr>
          <p:nvPr>
            <p:extLst>
              <p:ext uri="{D42A27DB-BD31-4B8C-83A1-F6EECF244321}">
                <p14:modId xmlns:p14="http://schemas.microsoft.com/office/powerpoint/2010/main" val="3718468140"/>
              </p:ext>
            </p:extLst>
          </p:nvPr>
        </p:nvGraphicFramePr>
        <p:xfrm>
          <a:off x="739475" y="4823799"/>
          <a:ext cx="4025111" cy="699135"/>
        </p:xfrm>
        <a:graphic>
          <a:graphicData uri="http://schemas.openxmlformats.org/drawingml/2006/table">
            <a:tbl>
              <a:tblPr/>
              <a:tblGrid>
                <a:gridCol w="1623574">
                  <a:extLst>
                    <a:ext uri="{9D8B030D-6E8A-4147-A177-3AD203B41FA5}">
                      <a16:colId xmlns:a16="http://schemas.microsoft.com/office/drawing/2014/main" val="20000"/>
                    </a:ext>
                  </a:extLst>
                </a:gridCol>
                <a:gridCol w="1234593">
                  <a:extLst>
                    <a:ext uri="{9D8B030D-6E8A-4147-A177-3AD203B41FA5}">
                      <a16:colId xmlns:a16="http://schemas.microsoft.com/office/drawing/2014/main" val="20001"/>
                    </a:ext>
                  </a:extLst>
                </a:gridCol>
                <a:gridCol w="1166944">
                  <a:extLst>
                    <a:ext uri="{9D8B030D-6E8A-4147-A177-3AD203B41FA5}">
                      <a16:colId xmlns:a16="http://schemas.microsoft.com/office/drawing/2014/main" val="20002"/>
                    </a:ext>
                  </a:extLst>
                </a:gridCol>
              </a:tblGrid>
              <a:tr h="190500">
                <a:tc rowSpan="2">
                  <a:txBody>
                    <a:bodyPr/>
                    <a:lstStyle/>
                    <a:p>
                      <a:pPr algn="ctr" fontAlgn="ctr"/>
                      <a:r>
                        <a:rPr lang="es-CO" sz="1200" b="1" i="0" u="none" strike="noStrike" dirty="0">
                          <a:solidFill>
                            <a:srgbClr val="FFFFFF"/>
                          </a:solidFill>
                          <a:effectLst/>
                          <a:latin typeface="Arial Narrow" panose="020B0606020202030204" pitchFamily="34" charset="0"/>
                        </a:rPr>
                        <a:t>Tipo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600" b="1" i="0" u="none" strike="noStrike">
                          <a:solidFill>
                            <a:srgbClr val="FFFFFF"/>
                          </a:solidFill>
                          <a:effectLst/>
                          <a:latin typeface="Calibri" panose="020F0502020204030204" pitchFamily="34" charset="0"/>
                        </a:rPr>
                        <a:t>Año 2016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600" b="1" i="0" u="none" strike="noStrike">
                          <a:solidFill>
                            <a:srgbClr val="FFFFFF"/>
                          </a:solidFill>
                          <a:effectLst/>
                          <a:latin typeface="Calibri" panose="020F0502020204030204" pitchFamily="34" charset="0"/>
                        </a:rPr>
                        <a:t>Año 2017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extLst>
                  <a:ext uri="{0D108BD9-81ED-4DB2-BD59-A6C34878D82A}">
                    <a16:rowId xmlns:a16="http://schemas.microsoft.com/office/drawing/2014/main" val="10000"/>
                  </a:ext>
                </a:extLst>
              </a:tr>
              <a:tr h="190500">
                <a:tc vMerge="1">
                  <a:txBody>
                    <a:bodyPr/>
                    <a:lstStyle/>
                    <a:p>
                      <a:endParaRPr lang="es-CO"/>
                    </a:p>
                  </a:txBody>
                  <a:tcPr/>
                </a:tc>
                <a:tc>
                  <a:txBody>
                    <a:bodyPr/>
                    <a:lstStyle/>
                    <a:p>
                      <a:pPr algn="ctr" fontAlgn="ctr"/>
                      <a:r>
                        <a:rPr lang="es-CO" sz="1200" b="1" i="0" u="none" strike="noStrike">
                          <a:solidFill>
                            <a:srgbClr val="FFFFFF"/>
                          </a:solidFill>
                          <a:effectLst/>
                          <a:latin typeface="Calibri" panose="020F0502020204030204" pitchFamily="34" charset="0"/>
                        </a:rPr>
                        <a:t>2° Trimestre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200" b="1" i="0" u="none" strike="noStrike">
                          <a:solidFill>
                            <a:srgbClr val="FFFFFF"/>
                          </a:solidFill>
                          <a:effectLst/>
                          <a:latin typeface="Calibri" panose="020F0502020204030204" pitchFamily="34" charset="0"/>
                        </a:rPr>
                        <a:t>2° Trimestre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extLst>
                  <a:ext uri="{0D108BD9-81ED-4DB2-BD59-A6C34878D82A}">
                    <a16:rowId xmlns:a16="http://schemas.microsoft.com/office/drawing/2014/main" val="10001"/>
                  </a:ext>
                </a:extLst>
              </a:tr>
              <a:tr h="202302">
                <a:tc>
                  <a:txBody>
                    <a:bodyPr/>
                    <a:lstStyle/>
                    <a:p>
                      <a:pPr algn="l" fontAlgn="b"/>
                      <a:r>
                        <a:rPr lang="es-CO" sz="1600" b="0" i="0" u="none" strike="noStrike" dirty="0">
                          <a:solidFill>
                            <a:srgbClr val="000000"/>
                          </a:solidFill>
                          <a:effectLst/>
                          <a:latin typeface="Arial Narrow" panose="020B0606020202030204" pitchFamily="34" charset="0"/>
                        </a:rPr>
                        <a:t>Reclamos Proceso</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r>
                        <a:rPr lang="es-CO" sz="1600" b="0" i="0" u="none" strike="noStrike">
                          <a:solidFill>
                            <a:srgbClr val="000000"/>
                          </a:solidFill>
                          <a:effectLst/>
                          <a:latin typeface="Calibri" panose="020F0502020204030204" pitchFamily="34" charset="0"/>
                        </a:rPr>
                        <a:t>156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r>
                        <a:rPr lang="es-CO" sz="1600" b="0" i="0" u="none" strike="noStrike" dirty="0">
                          <a:solidFill>
                            <a:srgbClr val="000000"/>
                          </a:solidFill>
                          <a:effectLst/>
                          <a:latin typeface="Calibri" panose="020F0502020204030204" pitchFamily="34" charset="0"/>
                        </a:rPr>
                        <a:t>264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5 Gráfico"/>
          <p:cNvGraphicFramePr>
            <a:graphicFrameLocks/>
          </p:cNvGraphicFramePr>
          <p:nvPr>
            <p:extLst>
              <p:ext uri="{D42A27DB-BD31-4B8C-83A1-F6EECF244321}">
                <p14:modId xmlns:p14="http://schemas.microsoft.com/office/powerpoint/2010/main" val="3634335486"/>
              </p:ext>
            </p:extLst>
          </p:nvPr>
        </p:nvGraphicFramePr>
        <p:xfrm>
          <a:off x="548602" y="1674822"/>
          <a:ext cx="4671470" cy="29783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24034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716016" y="123377"/>
            <a:ext cx="4572000" cy="646331"/>
          </a:xfrm>
          <a:prstGeom prst="rect">
            <a:avLst/>
          </a:prstGeom>
        </p:spPr>
        <p:txBody>
          <a:bodyPr>
            <a:spAutoFit/>
          </a:bodyPr>
          <a:lstStyle/>
          <a:p>
            <a:r>
              <a:rPr lang="es-CO" b="1" dirty="0">
                <a:solidFill>
                  <a:schemeClr val="accent2">
                    <a:lumMod val="50000"/>
                  </a:schemeClr>
                </a:solidFill>
              </a:rPr>
              <a:t>Análisis de resultados a la gestión de las Reclamos servicios</a:t>
            </a:r>
            <a:endParaRPr lang="es-CO" dirty="0">
              <a:solidFill>
                <a:schemeClr val="accent2">
                  <a:lumMod val="50000"/>
                </a:schemeClr>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8"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6372200" y="2852936"/>
            <a:ext cx="2304255" cy="2031325"/>
          </a:xfrm>
          <a:prstGeom prst="rect">
            <a:avLst/>
          </a:prstGeom>
        </p:spPr>
        <p:txBody>
          <a:bodyPr wrap="square">
            <a:spAutoFit/>
          </a:bodyPr>
          <a:lstStyle/>
          <a:p>
            <a:pPr algn="just">
              <a:buSzPct val="125000"/>
              <a:defRPr/>
            </a:pPr>
            <a:r>
              <a:rPr lang="es-ES" dirty="0">
                <a:latin typeface="Arial Narrow" panose="020B0606020202030204" pitchFamily="34" charset="0"/>
                <a:cs typeface="Arial" pitchFamily="34" charset="0"/>
              </a:rPr>
              <a:t>Se presentaron 1269 reclamos en el segundo trimestre, evidenciando un aumento de 1009 quejas comparado con el mismo trimestre del año 2016.</a:t>
            </a:r>
          </a:p>
        </p:txBody>
      </p:sp>
      <p:pic>
        <p:nvPicPr>
          <p:cNvPr id="9" name="Picture 1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59" t="17295" r="16983" b="33645"/>
          <a:stretch/>
        </p:blipFill>
        <p:spPr bwMode="auto">
          <a:xfrm>
            <a:off x="546889" y="366438"/>
            <a:ext cx="3233023" cy="61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551189" y="222422"/>
            <a:ext cx="3241080"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Quejas y reclamos del Ministerio de Educación Nacional</a:t>
            </a:r>
          </a:p>
        </p:txBody>
      </p:sp>
      <p:graphicFrame>
        <p:nvGraphicFramePr>
          <p:cNvPr id="7" name="Tabla 6"/>
          <p:cNvGraphicFramePr>
            <a:graphicFrameLocks noGrp="1"/>
          </p:cNvGraphicFramePr>
          <p:nvPr>
            <p:extLst>
              <p:ext uri="{D42A27DB-BD31-4B8C-83A1-F6EECF244321}">
                <p14:modId xmlns:p14="http://schemas.microsoft.com/office/powerpoint/2010/main" val="3877578518"/>
              </p:ext>
            </p:extLst>
          </p:nvPr>
        </p:nvGraphicFramePr>
        <p:xfrm>
          <a:off x="755576" y="4970680"/>
          <a:ext cx="4104456" cy="769437"/>
        </p:xfrm>
        <a:graphic>
          <a:graphicData uri="http://schemas.openxmlformats.org/drawingml/2006/table">
            <a:tbl>
              <a:tblPr/>
              <a:tblGrid>
                <a:gridCol w="136815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tblGrid>
              <a:tr h="190500">
                <a:tc rowSpan="2">
                  <a:txBody>
                    <a:bodyPr/>
                    <a:lstStyle/>
                    <a:p>
                      <a:pPr algn="ctr" fontAlgn="ctr"/>
                      <a:r>
                        <a:rPr lang="es-CO" sz="1100" b="1" i="0" u="none" strike="noStrike" dirty="0">
                          <a:solidFill>
                            <a:srgbClr val="FFFFFF"/>
                          </a:solidFill>
                          <a:effectLst/>
                          <a:latin typeface="Arial Narrow" panose="020B0606020202030204" pitchFamily="34" charset="0"/>
                        </a:rPr>
                        <a:t>Tipo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Año 2016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400" b="1" i="0" u="none" strike="noStrike">
                          <a:solidFill>
                            <a:srgbClr val="FFFFFF"/>
                          </a:solidFill>
                          <a:effectLst/>
                          <a:latin typeface="Calibri" panose="020F0502020204030204" pitchFamily="34" charset="0"/>
                        </a:rPr>
                        <a:t>Año 2017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extLst>
                  <a:ext uri="{0D108BD9-81ED-4DB2-BD59-A6C34878D82A}">
                    <a16:rowId xmlns:a16="http://schemas.microsoft.com/office/drawing/2014/main" val="10000"/>
                  </a:ext>
                </a:extLst>
              </a:tr>
              <a:tr h="323667">
                <a:tc vMerge="1">
                  <a:txBody>
                    <a:bodyPr/>
                    <a:lstStyle/>
                    <a:p>
                      <a:endParaRPr lang="es-CO"/>
                    </a:p>
                  </a:txBody>
                  <a:tcPr/>
                </a:tc>
                <a:tc>
                  <a:txBody>
                    <a:bodyPr/>
                    <a:lstStyle/>
                    <a:p>
                      <a:pPr algn="ctr" fontAlgn="ctr"/>
                      <a:r>
                        <a:rPr lang="es-CO" sz="1100" b="1" i="0" u="none" strike="noStrike" dirty="0">
                          <a:solidFill>
                            <a:srgbClr val="FFFFFF"/>
                          </a:solidFill>
                          <a:effectLst/>
                          <a:latin typeface="Calibri" panose="020F0502020204030204" pitchFamily="34" charset="0"/>
                        </a:rPr>
                        <a:t>1° Trimestre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ctr"/>
                      <a:r>
                        <a:rPr lang="es-CO" sz="1100" b="1" i="0" u="none" strike="noStrike" dirty="0">
                          <a:solidFill>
                            <a:srgbClr val="FFFFFF"/>
                          </a:solidFill>
                          <a:effectLst/>
                          <a:latin typeface="Calibri" panose="020F0502020204030204" pitchFamily="34" charset="0"/>
                        </a:rPr>
                        <a:t>1° Trimestre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extLst>
                  <a:ext uri="{0D108BD9-81ED-4DB2-BD59-A6C34878D82A}">
                    <a16:rowId xmlns:a16="http://schemas.microsoft.com/office/drawing/2014/main" val="10001"/>
                  </a:ext>
                </a:extLst>
              </a:tr>
              <a:tr h="190500">
                <a:tc>
                  <a:txBody>
                    <a:bodyPr/>
                    <a:lstStyle/>
                    <a:p>
                      <a:pPr algn="l" fontAlgn="b"/>
                      <a:r>
                        <a:rPr lang="es-CO" sz="1100" b="0" i="0" u="none" strike="noStrike">
                          <a:solidFill>
                            <a:srgbClr val="000000"/>
                          </a:solidFill>
                          <a:effectLst/>
                          <a:latin typeface="Arial Narrow" panose="020B0606020202030204" pitchFamily="34" charset="0"/>
                        </a:rPr>
                        <a:t>Reclamo Servicio</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r>
                        <a:rPr lang="es-CO" sz="1400" b="0" i="0" u="none" strike="noStrike" dirty="0">
                          <a:solidFill>
                            <a:srgbClr val="000000"/>
                          </a:solidFill>
                          <a:effectLst/>
                          <a:latin typeface="Calibri" panose="020F0502020204030204" pitchFamily="34" charset="0"/>
                        </a:rPr>
                        <a:t>260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r>
                        <a:rPr lang="es-CO" sz="1400" b="0" i="0" u="none" strike="noStrike" dirty="0">
                          <a:solidFill>
                            <a:srgbClr val="000000"/>
                          </a:solidFill>
                          <a:effectLst/>
                          <a:latin typeface="Calibri" panose="020F0502020204030204" pitchFamily="34" charset="0"/>
                        </a:rPr>
                        <a:t>1269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6 Gráfico"/>
          <p:cNvGraphicFramePr>
            <a:graphicFrameLocks/>
          </p:cNvGraphicFramePr>
          <p:nvPr>
            <p:extLst>
              <p:ext uri="{D42A27DB-BD31-4B8C-83A1-F6EECF244321}">
                <p14:modId xmlns:p14="http://schemas.microsoft.com/office/powerpoint/2010/main" val="2846885313"/>
              </p:ext>
            </p:extLst>
          </p:nvPr>
        </p:nvGraphicFramePr>
        <p:xfrm>
          <a:off x="749497" y="1772815"/>
          <a:ext cx="4464496" cy="29868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10337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8"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4716016" y="123377"/>
            <a:ext cx="4572000" cy="646331"/>
          </a:xfrm>
          <a:prstGeom prst="rect">
            <a:avLst/>
          </a:prstGeom>
        </p:spPr>
        <p:txBody>
          <a:bodyPr>
            <a:spAutoFit/>
          </a:bodyPr>
          <a:lstStyle/>
          <a:p>
            <a:r>
              <a:rPr lang="es-CO" b="1" dirty="0">
                <a:solidFill>
                  <a:schemeClr val="accent2">
                    <a:lumMod val="50000"/>
                  </a:schemeClr>
                </a:solidFill>
              </a:rPr>
              <a:t>Análisis de resultados a la gestión de las Quejas</a:t>
            </a:r>
            <a:endParaRPr lang="es-CO" dirty="0">
              <a:solidFill>
                <a:schemeClr val="accent2">
                  <a:lumMod val="50000"/>
                </a:schemeClr>
              </a:solidFill>
            </a:endParaRPr>
          </a:p>
        </p:txBody>
      </p:sp>
      <p:sp>
        <p:nvSpPr>
          <p:cNvPr id="2" name="1 Rectángulo"/>
          <p:cNvSpPr/>
          <p:nvPr/>
        </p:nvSpPr>
        <p:spPr>
          <a:xfrm>
            <a:off x="6372200" y="1984459"/>
            <a:ext cx="1986169" cy="2862322"/>
          </a:xfrm>
          <a:prstGeom prst="rect">
            <a:avLst/>
          </a:prstGeom>
        </p:spPr>
        <p:txBody>
          <a:bodyPr wrap="square">
            <a:spAutoFit/>
          </a:bodyPr>
          <a:lstStyle/>
          <a:p>
            <a:pPr algn="just">
              <a:buSzPct val="125000"/>
              <a:defRPr/>
            </a:pPr>
            <a:r>
              <a:rPr lang="es-ES" dirty="0">
                <a:latin typeface="Arial Narrow" panose="020B0606020202030204" pitchFamily="34" charset="0"/>
                <a:cs typeface="Arial" pitchFamily="34" charset="0"/>
              </a:rPr>
              <a:t>En el segundo trimestre del 2017 se presentaron 46 quejas contra funcionarios, las cuales aumentaron  en 9 quejas comparado con el mismo trimestre del año 2016 </a:t>
            </a:r>
          </a:p>
        </p:txBody>
      </p:sp>
      <p:sp>
        <p:nvSpPr>
          <p:cNvPr id="12" name="11 CuadroTexto"/>
          <p:cNvSpPr txBox="1"/>
          <p:nvPr/>
        </p:nvSpPr>
        <p:spPr>
          <a:xfrm>
            <a:off x="354305" y="126432"/>
            <a:ext cx="3241080"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Quejas y reclamos del Ministerio de Educación Nacional</a:t>
            </a:r>
          </a:p>
        </p:txBody>
      </p:sp>
      <p:pic>
        <p:nvPicPr>
          <p:cNvPr id="13" name="Picture 1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59" t="17295" r="16983" b="33645"/>
          <a:stretch/>
        </p:blipFill>
        <p:spPr bwMode="auto">
          <a:xfrm>
            <a:off x="544653" y="230451"/>
            <a:ext cx="3233023" cy="60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CuadroTexto"/>
          <p:cNvSpPr txBox="1"/>
          <p:nvPr/>
        </p:nvSpPr>
        <p:spPr>
          <a:xfrm>
            <a:off x="536596" y="190381"/>
            <a:ext cx="3241080"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Quejas y reclamos del Ministerio de Educación Nacional</a:t>
            </a:r>
          </a:p>
        </p:txBody>
      </p:sp>
      <p:graphicFrame>
        <p:nvGraphicFramePr>
          <p:cNvPr id="3" name="Tabla 2"/>
          <p:cNvGraphicFramePr>
            <a:graphicFrameLocks noGrp="1"/>
          </p:cNvGraphicFramePr>
          <p:nvPr>
            <p:extLst>
              <p:ext uri="{D42A27DB-BD31-4B8C-83A1-F6EECF244321}">
                <p14:modId xmlns:p14="http://schemas.microsoft.com/office/powerpoint/2010/main" val="2549694646"/>
              </p:ext>
            </p:extLst>
          </p:nvPr>
        </p:nvGraphicFramePr>
        <p:xfrm>
          <a:off x="994178" y="4846781"/>
          <a:ext cx="3960440" cy="796351"/>
        </p:xfrm>
        <a:graphic>
          <a:graphicData uri="http://schemas.openxmlformats.org/drawingml/2006/table">
            <a:tbl>
              <a:tblPr/>
              <a:tblGrid>
                <a:gridCol w="1597488">
                  <a:extLst>
                    <a:ext uri="{9D8B030D-6E8A-4147-A177-3AD203B41FA5}">
                      <a16:colId xmlns:a16="http://schemas.microsoft.com/office/drawing/2014/main" val="20000"/>
                    </a:ext>
                  </a:extLst>
                </a:gridCol>
                <a:gridCol w="1214757">
                  <a:extLst>
                    <a:ext uri="{9D8B030D-6E8A-4147-A177-3AD203B41FA5}">
                      <a16:colId xmlns:a16="http://schemas.microsoft.com/office/drawing/2014/main" val="20001"/>
                    </a:ext>
                  </a:extLst>
                </a:gridCol>
                <a:gridCol w="1148195">
                  <a:extLst>
                    <a:ext uri="{9D8B030D-6E8A-4147-A177-3AD203B41FA5}">
                      <a16:colId xmlns:a16="http://schemas.microsoft.com/office/drawing/2014/main" val="20002"/>
                    </a:ext>
                  </a:extLst>
                </a:gridCol>
              </a:tblGrid>
              <a:tr h="190500">
                <a:tc rowSpan="2">
                  <a:txBody>
                    <a:bodyPr/>
                    <a:lstStyle/>
                    <a:p>
                      <a:pPr algn="ctr" fontAlgn="ctr"/>
                      <a:r>
                        <a:rPr lang="es-CO" sz="1200" b="1" i="0" u="none" strike="noStrike" dirty="0">
                          <a:solidFill>
                            <a:srgbClr val="FFFFFF"/>
                          </a:solidFill>
                          <a:effectLst/>
                          <a:latin typeface="Arial Narrow" panose="020B0606020202030204" pitchFamily="34" charset="0"/>
                        </a:rPr>
                        <a:t>Tipo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ctr"/>
                      <a:r>
                        <a:rPr lang="es-CO" sz="1600" b="1" i="0" u="none" strike="noStrike">
                          <a:solidFill>
                            <a:srgbClr val="FFFFFF"/>
                          </a:solidFill>
                          <a:effectLst/>
                          <a:latin typeface="Calibri" panose="020F0502020204030204" pitchFamily="34" charset="0"/>
                        </a:rPr>
                        <a:t>Año 2016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ctr"/>
                      <a:r>
                        <a:rPr lang="es-CO" sz="1600" b="1" i="0" u="none" strike="noStrike">
                          <a:solidFill>
                            <a:srgbClr val="FFFFFF"/>
                          </a:solidFill>
                          <a:effectLst/>
                          <a:latin typeface="Calibri" panose="020F0502020204030204" pitchFamily="34" charset="0"/>
                        </a:rPr>
                        <a:t>Año 2017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extLst>
                  <a:ext uri="{0D108BD9-81ED-4DB2-BD59-A6C34878D82A}">
                    <a16:rowId xmlns:a16="http://schemas.microsoft.com/office/drawing/2014/main" val="10000"/>
                  </a:ext>
                </a:extLst>
              </a:tr>
              <a:tr h="289621">
                <a:tc vMerge="1">
                  <a:txBody>
                    <a:bodyPr/>
                    <a:lstStyle/>
                    <a:p>
                      <a:endParaRPr lang="es-CO"/>
                    </a:p>
                  </a:txBody>
                  <a:tcPr/>
                </a:tc>
                <a:tc>
                  <a:txBody>
                    <a:bodyPr/>
                    <a:lstStyle/>
                    <a:p>
                      <a:pPr algn="ctr" fontAlgn="ctr"/>
                      <a:r>
                        <a:rPr lang="es-CO" sz="1200" b="1" i="0" u="none" strike="noStrike">
                          <a:solidFill>
                            <a:srgbClr val="FFFFFF"/>
                          </a:solidFill>
                          <a:effectLst/>
                          <a:latin typeface="Calibri" panose="020F0502020204030204" pitchFamily="34" charset="0"/>
                        </a:rPr>
                        <a:t>2° Trimestre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a:txBody>
                    <a:bodyPr/>
                    <a:lstStyle/>
                    <a:p>
                      <a:pPr algn="ctr" fontAlgn="ctr"/>
                      <a:r>
                        <a:rPr lang="es-CO" sz="1200" b="1" i="0" u="none" strike="noStrike">
                          <a:solidFill>
                            <a:srgbClr val="FFFFFF"/>
                          </a:solidFill>
                          <a:effectLst/>
                          <a:latin typeface="Calibri" panose="020F0502020204030204" pitchFamily="34" charset="0"/>
                        </a:rPr>
                        <a:t>2° Trimestre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extLst>
                  <a:ext uri="{0D108BD9-81ED-4DB2-BD59-A6C34878D82A}">
                    <a16:rowId xmlns:a16="http://schemas.microsoft.com/office/drawing/2014/main" val="10001"/>
                  </a:ext>
                </a:extLst>
              </a:tr>
              <a:tr h="190500">
                <a:tc>
                  <a:txBody>
                    <a:bodyPr/>
                    <a:lstStyle/>
                    <a:p>
                      <a:pPr algn="l" fontAlgn="b"/>
                      <a:r>
                        <a:rPr lang="es-CO" sz="1600" b="0" i="0" u="none" strike="noStrike" dirty="0">
                          <a:solidFill>
                            <a:srgbClr val="000000"/>
                          </a:solidFill>
                          <a:effectLst/>
                          <a:latin typeface="Arial Narrow" panose="020B0606020202030204" pitchFamily="34" charset="0"/>
                        </a:rPr>
                        <a:t>Queja Funcionario</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ctr" fontAlgn="ctr"/>
                      <a:r>
                        <a:rPr lang="es-CO" sz="1600" b="0" i="0" u="none" strike="noStrike">
                          <a:solidFill>
                            <a:srgbClr val="000000"/>
                          </a:solidFill>
                          <a:effectLst/>
                          <a:latin typeface="Calibri" panose="020F0502020204030204" pitchFamily="34" charset="0"/>
                        </a:rPr>
                        <a:t>37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ctr" fontAlgn="ctr"/>
                      <a:r>
                        <a:rPr lang="es-CO" sz="1600" b="0" i="0" u="none" strike="noStrike" dirty="0">
                          <a:solidFill>
                            <a:srgbClr val="000000"/>
                          </a:solidFill>
                          <a:effectLst/>
                          <a:latin typeface="Calibri" panose="020F0502020204030204" pitchFamily="34" charset="0"/>
                        </a:rPr>
                        <a:t>46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5" name="4 Gráfico"/>
          <p:cNvGraphicFramePr>
            <a:graphicFrameLocks/>
          </p:cNvGraphicFramePr>
          <p:nvPr>
            <p:extLst>
              <p:ext uri="{D42A27DB-BD31-4B8C-83A1-F6EECF244321}">
                <p14:modId xmlns:p14="http://schemas.microsoft.com/office/powerpoint/2010/main" val="198805522"/>
              </p:ext>
            </p:extLst>
          </p:nvPr>
        </p:nvGraphicFramePr>
        <p:xfrm>
          <a:off x="979765" y="1844824"/>
          <a:ext cx="3947445" cy="266429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8164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Pentágono"/>
          <p:cNvSpPr/>
          <p:nvPr/>
        </p:nvSpPr>
        <p:spPr>
          <a:xfrm>
            <a:off x="559364" y="1772816"/>
            <a:ext cx="7992888" cy="1188873"/>
          </a:xfrm>
          <a:prstGeom prst="homePlat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b="1" dirty="0">
                <a:solidFill>
                  <a:schemeClr val="accent2">
                    <a:lumMod val="50000"/>
                  </a:schemeClr>
                </a:solidFill>
              </a:rPr>
              <a:t>QUEJA: </a:t>
            </a:r>
            <a:r>
              <a:rPr lang="es-CO" dirty="0">
                <a:solidFill>
                  <a:schemeClr val="tx1"/>
                </a:solidFill>
              </a:rPr>
              <a:t>Es la manifestación de protesta, censura, descontento o inconformidad que formula una persona en relación con una conducta que considera irregular de uno o varios servidores públicos en desarrollo de sus funciones </a:t>
            </a:r>
          </a:p>
        </p:txBody>
      </p:sp>
      <p:sp>
        <p:nvSpPr>
          <p:cNvPr id="5" name="4 Pentágono"/>
          <p:cNvSpPr/>
          <p:nvPr/>
        </p:nvSpPr>
        <p:spPr>
          <a:xfrm>
            <a:off x="552089" y="3789040"/>
            <a:ext cx="7992888" cy="1224136"/>
          </a:xfrm>
          <a:prstGeom prst="homePlat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b="1" dirty="0">
                <a:solidFill>
                  <a:schemeClr val="accent2">
                    <a:lumMod val="50000"/>
                  </a:schemeClr>
                </a:solidFill>
              </a:rPr>
              <a:t>RECLAMO:  </a:t>
            </a:r>
            <a:r>
              <a:rPr lang="es-CO" dirty="0">
                <a:solidFill>
                  <a:schemeClr val="tx1"/>
                </a:solidFill>
              </a:rPr>
              <a:t>Es el derecho que tiene otra persona de exigir , reivindicar o demandar una solución, ya sea por motivo general o particular, referente a la prestación indebida de un servicio o a la falta de atención de una solicitud</a:t>
            </a:r>
          </a:p>
        </p:txBody>
      </p:sp>
      <p:grpSp>
        <p:nvGrpSpPr>
          <p:cNvPr id="9" name="8 Grupo"/>
          <p:cNvGrpSpPr/>
          <p:nvPr/>
        </p:nvGrpSpPr>
        <p:grpSpPr>
          <a:xfrm>
            <a:off x="6189257" y="6093296"/>
            <a:ext cx="2919247" cy="757382"/>
            <a:chOff x="6189257" y="6093296"/>
            <a:chExt cx="2919247" cy="757382"/>
          </a:xfrm>
        </p:grpSpPr>
        <p:pic>
          <p:nvPicPr>
            <p:cNvPr id="10" name="9 Imagen"/>
            <p:cNvPicPr>
              <a:picLocks noChangeAspect="1"/>
            </p:cNvPicPr>
            <p:nvPr/>
          </p:nvPicPr>
          <p:blipFill rotWithShape="1">
            <a:blip r:embed="rId3" cstate="print">
              <a:extLst>
                <a:ext uri="{28A0092B-C50C-407E-A947-70E740481C1C}">
                  <a14:useLocalDpi xmlns:a14="http://schemas.microsoft.com/office/drawing/2010/main" val="0"/>
                </a:ext>
              </a:extLst>
            </a:blip>
            <a:srcRect l="80014" t="81187" r="3385" b="5008"/>
            <a:stretch/>
          </p:blipFill>
          <p:spPr>
            <a:xfrm>
              <a:off x="7590492" y="6093296"/>
              <a:ext cx="1518012" cy="757382"/>
            </a:xfrm>
            <a:prstGeom prst="rect">
              <a:avLst/>
            </a:prstGeom>
          </p:spPr>
        </p:pic>
        <p:pic>
          <p:nvPicPr>
            <p:cNvPr id="11" name="10 Imagen"/>
            <p:cNvPicPr>
              <a:picLocks noChangeAspect="1"/>
            </p:cNvPicPr>
            <p:nvPr/>
          </p:nvPicPr>
          <p:blipFill rotWithShape="1">
            <a:blip r:embed="rId4" cstate="print">
              <a:extLst>
                <a:ext uri="{28A0092B-C50C-407E-A947-70E740481C1C}">
                  <a14:useLocalDpi xmlns:a14="http://schemas.microsoft.com/office/drawing/2010/main" val="0"/>
                </a:ext>
              </a:extLst>
            </a:blip>
            <a:srcRect l="8610" t="34023" r="7437" b="38391"/>
            <a:stretch/>
          </p:blipFill>
          <p:spPr>
            <a:xfrm>
              <a:off x="6189257" y="6294092"/>
              <a:ext cx="1401235" cy="355790"/>
            </a:xfrm>
            <a:prstGeom prst="rect">
              <a:avLst/>
            </a:prstGeom>
          </p:spPr>
        </p:pic>
      </p:grpSp>
      <p:sp>
        <p:nvSpPr>
          <p:cNvPr id="12" name="11 Rectángulo"/>
          <p:cNvSpPr/>
          <p:nvPr/>
        </p:nvSpPr>
        <p:spPr>
          <a:xfrm>
            <a:off x="4211960" y="240114"/>
            <a:ext cx="4572000" cy="646331"/>
          </a:xfrm>
          <a:prstGeom prst="rect">
            <a:avLst/>
          </a:prstGeom>
        </p:spPr>
        <p:txBody>
          <a:bodyPr>
            <a:spAutoFit/>
          </a:bodyPr>
          <a:lstStyle/>
          <a:p>
            <a:r>
              <a:rPr lang="es-CO" b="1" dirty="0">
                <a:solidFill>
                  <a:schemeClr val="accent2">
                    <a:lumMod val="50000"/>
                  </a:schemeClr>
                </a:solidFill>
              </a:rPr>
              <a:t>Análisis de resultados a la gestión de las Quejas, Reclamos y Sugerencias</a:t>
            </a:r>
            <a:endParaRPr lang="es-CO" dirty="0">
              <a:solidFill>
                <a:schemeClr val="accent2">
                  <a:lumMod val="50000"/>
                </a:schemeClr>
              </a:solidFill>
            </a:endParaRPr>
          </a:p>
        </p:txBody>
      </p:sp>
    </p:spTree>
    <p:extLst>
      <p:ext uri="{BB962C8B-B14F-4D97-AF65-F5344CB8AC3E}">
        <p14:creationId xmlns:p14="http://schemas.microsoft.com/office/powerpoint/2010/main" val="1276765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716016" y="123377"/>
            <a:ext cx="4572000" cy="646331"/>
          </a:xfrm>
          <a:prstGeom prst="rect">
            <a:avLst/>
          </a:prstGeom>
        </p:spPr>
        <p:txBody>
          <a:bodyPr>
            <a:spAutoFit/>
          </a:bodyPr>
          <a:lstStyle/>
          <a:p>
            <a:r>
              <a:rPr lang="es-CO" b="1" dirty="0">
                <a:solidFill>
                  <a:schemeClr val="accent2">
                    <a:lumMod val="50000"/>
                  </a:schemeClr>
                </a:solidFill>
              </a:rPr>
              <a:t>Análisis de resultados a la gestión de las Quejas, Reclamos</a:t>
            </a:r>
            <a:endParaRPr lang="es-CO" dirty="0">
              <a:solidFill>
                <a:schemeClr val="accent2">
                  <a:lumMod val="50000"/>
                </a:schemeClr>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8"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314471" y="1024037"/>
            <a:ext cx="3375090" cy="5078313"/>
          </a:xfrm>
          <a:prstGeom prst="rect">
            <a:avLst/>
          </a:prstGeom>
        </p:spPr>
        <p:txBody>
          <a:bodyPr wrap="square">
            <a:spAutoFit/>
          </a:bodyPr>
          <a:lstStyle/>
          <a:p>
            <a:pPr algn="just"/>
            <a:r>
              <a:rPr lang="es-CO" dirty="0">
                <a:latin typeface="Arial Narrow" panose="020B0606020202030204" pitchFamily="34" charset="0"/>
              </a:rPr>
              <a:t>Las quejas se encuentran agrupadas así: </a:t>
            </a:r>
          </a:p>
          <a:p>
            <a:pPr algn="just"/>
            <a:endParaRPr lang="es-CO" dirty="0">
              <a:latin typeface="Arial Narrow" panose="020B0606020202030204" pitchFamily="34" charset="0"/>
            </a:endParaRPr>
          </a:p>
          <a:p>
            <a:pPr marL="285750" indent="-285750" algn="just">
              <a:buBlip>
                <a:blip r:embed="rId4"/>
              </a:buBlip>
            </a:pPr>
            <a:r>
              <a:rPr lang="es-CO" dirty="0">
                <a:latin typeface="Arial Narrow" panose="020B0606020202030204" pitchFamily="34" charset="0"/>
              </a:rPr>
              <a:t>Reclamos de servicios</a:t>
            </a:r>
          </a:p>
          <a:p>
            <a:pPr marL="285750" indent="-285750" algn="just">
              <a:buBlip>
                <a:blip r:embed="rId4"/>
              </a:buBlip>
            </a:pPr>
            <a:r>
              <a:rPr lang="es-CO" dirty="0">
                <a:latin typeface="Arial Narrow" panose="020B0606020202030204" pitchFamily="34" charset="0"/>
              </a:rPr>
              <a:t>Quejas procesos</a:t>
            </a:r>
          </a:p>
          <a:p>
            <a:pPr marL="285750" indent="-285750" algn="just">
              <a:buBlip>
                <a:blip r:embed="rId4"/>
              </a:buBlip>
            </a:pPr>
            <a:r>
              <a:rPr lang="es-CO" dirty="0">
                <a:latin typeface="Arial Narrow" panose="020B0606020202030204" pitchFamily="34" charset="0"/>
              </a:rPr>
              <a:t>Quejas hacia  funcionarios</a:t>
            </a:r>
          </a:p>
          <a:p>
            <a:pPr algn="just"/>
            <a:endParaRPr lang="es-CO" dirty="0">
              <a:latin typeface="Arial Narrow" panose="020B0606020202030204" pitchFamily="34" charset="0"/>
            </a:endParaRPr>
          </a:p>
          <a:p>
            <a:pPr algn="just"/>
            <a:r>
              <a:rPr lang="es-CO" dirty="0">
                <a:latin typeface="Arial Narrow" panose="020B0606020202030204" pitchFamily="34" charset="0"/>
              </a:rPr>
              <a:t>El ítem mas afectado es el de reclamos servicios, con 1269, que equivalen al  80 % del total </a:t>
            </a:r>
          </a:p>
          <a:p>
            <a:pPr algn="just"/>
            <a:endParaRPr lang="es-CO" dirty="0">
              <a:latin typeface="Arial Narrow" panose="020B0606020202030204" pitchFamily="34" charset="0"/>
            </a:endParaRPr>
          </a:p>
          <a:p>
            <a:pPr algn="just"/>
            <a:r>
              <a:rPr lang="es-CO" dirty="0">
                <a:latin typeface="Arial Narrow" panose="020B0606020202030204" pitchFamily="34" charset="0"/>
              </a:rPr>
              <a:t>Siguen las quejas contra procesos con 264 , que equivalen al 17% del total.</a:t>
            </a:r>
          </a:p>
          <a:p>
            <a:pPr algn="just"/>
            <a:endParaRPr lang="es-CO" dirty="0">
              <a:latin typeface="Arial Narrow" panose="020B0606020202030204" pitchFamily="34" charset="0"/>
            </a:endParaRPr>
          </a:p>
          <a:p>
            <a:pPr algn="just"/>
            <a:r>
              <a:rPr lang="es-CO" dirty="0">
                <a:latin typeface="Arial Narrow" panose="020B0606020202030204" pitchFamily="34" charset="0"/>
              </a:rPr>
              <a:t>Y las quejas de procesos que cuentan con 46, que equivalen al 3% del total de procesos interpuestos</a:t>
            </a:r>
          </a:p>
        </p:txBody>
      </p:sp>
      <p:pic>
        <p:nvPicPr>
          <p:cNvPr id="8" name="Picture 1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59" t="17295" r="16983" b="33645"/>
          <a:stretch/>
        </p:blipFill>
        <p:spPr bwMode="auto">
          <a:xfrm>
            <a:off x="546889" y="230451"/>
            <a:ext cx="3233023" cy="60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46889" y="210415"/>
            <a:ext cx="3241080"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Quejas y reclamos del Ministerio de Educación Nacional</a:t>
            </a:r>
          </a:p>
        </p:txBody>
      </p:sp>
      <p:graphicFrame>
        <p:nvGraphicFramePr>
          <p:cNvPr id="3" name="Tabla 2"/>
          <p:cNvGraphicFramePr>
            <a:graphicFrameLocks noGrp="1"/>
          </p:cNvGraphicFramePr>
          <p:nvPr>
            <p:extLst>
              <p:ext uri="{D42A27DB-BD31-4B8C-83A1-F6EECF244321}">
                <p14:modId xmlns:p14="http://schemas.microsoft.com/office/powerpoint/2010/main" val="301765136"/>
              </p:ext>
            </p:extLst>
          </p:nvPr>
        </p:nvGraphicFramePr>
        <p:xfrm>
          <a:off x="899592" y="4581128"/>
          <a:ext cx="3456384" cy="1773555"/>
        </p:xfrm>
        <a:graphic>
          <a:graphicData uri="http://schemas.openxmlformats.org/drawingml/2006/table">
            <a:tbl>
              <a:tblPr/>
              <a:tblGrid>
                <a:gridCol w="2160240">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tblGrid>
              <a:tr h="190500">
                <a:tc rowSpan="2">
                  <a:txBody>
                    <a:bodyPr/>
                    <a:lstStyle/>
                    <a:p>
                      <a:pPr algn="ctr" fontAlgn="ctr"/>
                      <a:r>
                        <a:rPr lang="es-CO" sz="1200" b="1" i="0" u="none" strike="noStrike" dirty="0">
                          <a:solidFill>
                            <a:srgbClr val="FFFFFF"/>
                          </a:solidFill>
                          <a:effectLst/>
                          <a:latin typeface="Arial Narrow" panose="020B0606020202030204" pitchFamily="34" charset="0"/>
                        </a:rPr>
                        <a:t>Tipo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600" b="1" i="0" u="none" strike="noStrike">
                          <a:solidFill>
                            <a:srgbClr val="FFFFFF"/>
                          </a:solidFill>
                          <a:effectLst/>
                          <a:latin typeface="Calibri" panose="020F0502020204030204" pitchFamily="34" charset="0"/>
                        </a:rPr>
                        <a:t>Año 2017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0"/>
                  </a:ext>
                </a:extLst>
              </a:tr>
              <a:tr h="190500">
                <a:tc vMerge="1">
                  <a:txBody>
                    <a:bodyPr/>
                    <a:lstStyle/>
                    <a:p>
                      <a:endParaRPr lang="es-CO"/>
                    </a:p>
                  </a:txBody>
                  <a:tcPr/>
                </a:tc>
                <a:tc>
                  <a:txBody>
                    <a:bodyPr/>
                    <a:lstStyle/>
                    <a:p>
                      <a:pPr algn="ctr" fontAlgn="ctr"/>
                      <a:r>
                        <a:rPr lang="es-CO" sz="1400" b="1" i="0" u="none" strike="noStrike" dirty="0">
                          <a:solidFill>
                            <a:srgbClr val="FFFFFF"/>
                          </a:solidFill>
                          <a:effectLst/>
                          <a:latin typeface="Calibri" panose="020F0502020204030204" pitchFamily="34" charset="0"/>
                        </a:rPr>
                        <a:t>2° Trimestre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1"/>
                  </a:ext>
                </a:extLst>
              </a:tr>
              <a:tr h="190500">
                <a:tc>
                  <a:txBody>
                    <a:bodyPr/>
                    <a:lstStyle/>
                    <a:p>
                      <a:pPr algn="l" fontAlgn="b"/>
                      <a:r>
                        <a:rPr lang="es-CO" sz="1600" b="0" i="0" u="none" strike="noStrike" dirty="0">
                          <a:solidFill>
                            <a:srgbClr val="000000"/>
                          </a:solidFill>
                          <a:effectLst/>
                          <a:latin typeface="Arial Narrow" panose="020B0606020202030204" pitchFamily="34" charset="0"/>
                        </a:rPr>
                        <a:t>Reclamos Proceso</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a:solidFill>
                            <a:srgbClr val="000000"/>
                          </a:solidFill>
                          <a:effectLst/>
                          <a:latin typeface="Calibri" panose="020F0502020204030204" pitchFamily="34" charset="0"/>
                        </a:rPr>
                        <a:t>264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90500">
                <a:tc>
                  <a:txBody>
                    <a:bodyPr/>
                    <a:lstStyle/>
                    <a:p>
                      <a:pPr algn="l" fontAlgn="b"/>
                      <a:r>
                        <a:rPr lang="es-CO" sz="1600" b="0" i="0" u="none" strike="noStrike" dirty="0">
                          <a:solidFill>
                            <a:srgbClr val="000000"/>
                          </a:solidFill>
                          <a:effectLst/>
                          <a:latin typeface="Arial Narrow" panose="020B0606020202030204" pitchFamily="34" charset="0"/>
                        </a:rPr>
                        <a:t>Queja Funcionario</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dirty="0">
                          <a:solidFill>
                            <a:srgbClr val="000000"/>
                          </a:solidFill>
                          <a:effectLst/>
                          <a:latin typeface="Calibri" panose="020F0502020204030204" pitchFamily="34" charset="0"/>
                        </a:rPr>
                        <a:t>46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190500">
                <a:tc>
                  <a:txBody>
                    <a:bodyPr/>
                    <a:lstStyle/>
                    <a:p>
                      <a:pPr algn="l" fontAlgn="b"/>
                      <a:r>
                        <a:rPr lang="es-CO" sz="1600" b="0" i="0" u="none" strike="noStrike" dirty="0">
                          <a:solidFill>
                            <a:srgbClr val="000000"/>
                          </a:solidFill>
                          <a:effectLst/>
                          <a:latin typeface="Arial Narrow" panose="020B0606020202030204" pitchFamily="34" charset="0"/>
                        </a:rPr>
                        <a:t>Reclamo Servicio</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a:solidFill>
                            <a:srgbClr val="000000"/>
                          </a:solidFill>
                          <a:effectLst/>
                          <a:latin typeface="Calibri" panose="020F0502020204030204" pitchFamily="34" charset="0"/>
                        </a:rPr>
                        <a:t>1269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190500">
                <a:tc>
                  <a:txBody>
                    <a:bodyPr/>
                    <a:lstStyle/>
                    <a:p>
                      <a:pPr algn="l" fontAlgn="b"/>
                      <a:r>
                        <a:rPr lang="es-CO" sz="1600" b="0" i="0" u="none" strike="noStrike" dirty="0">
                          <a:solidFill>
                            <a:srgbClr val="000000"/>
                          </a:solidFill>
                          <a:effectLst/>
                          <a:latin typeface="Arial Narrow" panose="020B0606020202030204" pitchFamily="34" charset="0"/>
                        </a:rPr>
                        <a:t>Ambiental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dirty="0">
                          <a:solidFill>
                            <a:srgbClr val="000000"/>
                          </a:solidFill>
                          <a:effectLst/>
                          <a:latin typeface="Calibri" panose="020F0502020204030204"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190500">
                <a:tc>
                  <a:txBody>
                    <a:bodyPr/>
                    <a:lstStyle/>
                    <a:p>
                      <a:pPr algn="ctr" fontAlgn="b"/>
                      <a:r>
                        <a:rPr lang="es-CO" sz="1800" b="1" i="0" u="none" strike="noStrike" dirty="0">
                          <a:solidFill>
                            <a:srgbClr val="FFFFFF"/>
                          </a:solidFill>
                          <a:effectLst/>
                          <a:latin typeface="Arial Narrow" panose="020B0606020202030204" pitchFamily="34" charset="0"/>
                        </a:rPr>
                        <a:t>Total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600" b="1" i="0" u="none" strike="noStrike" dirty="0">
                          <a:solidFill>
                            <a:srgbClr val="FFFFFF"/>
                          </a:solidFill>
                          <a:effectLst/>
                          <a:latin typeface="Calibri" panose="020F0502020204030204" pitchFamily="34" charset="0"/>
                        </a:rPr>
                        <a:t>1579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6"/>
                  </a:ext>
                </a:extLst>
              </a:tr>
            </a:tbl>
          </a:graphicData>
        </a:graphic>
      </p:graphicFrame>
      <p:graphicFrame>
        <p:nvGraphicFramePr>
          <p:cNvPr id="11" name="7 Gráfico"/>
          <p:cNvGraphicFramePr>
            <a:graphicFrameLocks/>
          </p:cNvGraphicFramePr>
          <p:nvPr>
            <p:extLst>
              <p:ext uri="{D42A27DB-BD31-4B8C-83A1-F6EECF244321}">
                <p14:modId xmlns:p14="http://schemas.microsoft.com/office/powerpoint/2010/main" val="629009966"/>
              </p:ext>
            </p:extLst>
          </p:nvPr>
        </p:nvGraphicFramePr>
        <p:xfrm>
          <a:off x="546890" y="1298386"/>
          <a:ext cx="4169126" cy="289571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01389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716016" y="123377"/>
            <a:ext cx="4572000" cy="646331"/>
          </a:xfrm>
          <a:prstGeom prst="rect">
            <a:avLst/>
          </a:prstGeom>
        </p:spPr>
        <p:txBody>
          <a:bodyPr>
            <a:spAutoFit/>
          </a:bodyPr>
          <a:lstStyle/>
          <a:p>
            <a:r>
              <a:rPr lang="es-CO" b="1" dirty="0">
                <a:solidFill>
                  <a:schemeClr val="accent2">
                    <a:lumMod val="50000"/>
                  </a:schemeClr>
                </a:solidFill>
              </a:rPr>
              <a:t>Análisis de resultados a la gestión de las Quejas, Reclamos</a:t>
            </a:r>
            <a:endParaRPr lang="es-CO" dirty="0">
              <a:solidFill>
                <a:schemeClr val="accent2">
                  <a:lumMod val="50000"/>
                </a:schemeClr>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8"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724128" y="2565134"/>
            <a:ext cx="3087057" cy="4247317"/>
          </a:xfrm>
          <a:prstGeom prst="rect">
            <a:avLst/>
          </a:prstGeom>
        </p:spPr>
        <p:txBody>
          <a:bodyPr wrap="square">
            <a:spAutoFit/>
          </a:bodyPr>
          <a:lstStyle/>
          <a:p>
            <a:pPr algn="just"/>
            <a:r>
              <a:rPr lang="es-CO" dirty="0">
                <a:latin typeface="Arial Narrow" panose="020B0606020202030204" pitchFamily="34" charset="0"/>
              </a:rPr>
              <a:t>Las 1579 quejas y reclamos  se  recibieron en el Ministerio de  Educación Nacional ingresaron por  el canal  virtual 1464 y 115 en físico.</a:t>
            </a:r>
          </a:p>
          <a:p>
            <a:pPr algn="just"/>
            <a:endParaRPr lang="es-CO" dirty="0">
              <a:latin typeface="Arial Narrow" panose="020B0606020202030204" pitchFamily="34" charset="0"/>
            </a:endParaRPr>
          </a:p>
          <a:p>
            <a:pPr algn="just"/>
            <a:r>
              <a:rPr lang="es-CO" dirty="0">
                <a:latin typeface="Arial Narrow" panose="020B0606020202030204" pitchFamily="34" charset="0"/>
              </a:rPr>
              <a:t>El mes en el cual se recepcionaron mas quejas fue en junio con un total de 579 , de las cuales 548 fueron recepcionadas vía web</a:t>
            </a:r>
          </a:p>
          <a:p>
            <a:pPr algn="just"/>
            <a:endParaRPr lang="es-CO" dirty="0">
              <a:latin typeface="Arial Narrow" panose="020B0606020202030204" pitchFamily="34" charset="0"/>
            </a:endParaRPr>
          </a:p>
          <a:p>
            <a:pPr algn="just"/>
            <a:endParaRPr lang="es-CO" dirty="0">
              <a:latin typeface="Arial Narrow" panose="020B0606020202030204" pitchFamily="34" charset="0"/>
            </a:endParaRPr>
          </a:p>
          <a:p>
            <a:pPr algn="just"/>
            <a:endParaRPr lang="es-CO" dirty="0">
              <a:latin typeface="Arial Narrow" panose="020B0606020202030204" pitchFamily="34" charset="0"/>
            </a:endParaRPr>
          </a:p>
          <a:p>
            <a:pPr algn="just"/>
            <a:endParaRPr lang="es-CO" dirty="0">
              <a:latin typeface="Arial Narrow" panose="020B0606020202030204" pitchFamily="34" charset="0"/>
            </a:endParaRPr>
          </a:p>
        </p:txBody>
      </p:sp>
      <p:pic>
        <p:nvPicPr>
          <p:cNvPr id="8" name="Picture 1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59" t="17295" r="16983" b="33645"/>
          <a:stretch/>
        </p:blipFill>
        <p:spPr bwMode="auto">
          <a:xfrm>
            <a:off x="546889" y="230451"/>
            <a:ext cx="3953103" cy="60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24249" y="190381"/>
            <a:ext cx="3975743"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Canal de recepción de Quejas y reclamos </a:t>
            </a:r>
            <a:r>
              <a:rPr lang="es-CO" b="1" dirty="0">
                <a:solidFill>
                  <a:schemeClr val="bg1"/>
                </a:solidFill>
              </a:rPr>
              <a:t>del Ministerio de Educación Nacional</a:t>
            </a:r>
          </a:p>
        </p:txBody>
      </p:sp>
      <p:graphicFrame>
        <p:nvGraphicFramePr>
          <p:cNvPr id="11" name="Gráfico 10"/>
          <p:cNvGraphicFramePr>
            <a:graphicFrameLocks/>
          </p:cNvGraphicFramePr>
          <p:nvPr>
            <p:extLst>
              <p:ext uri="{D42A27DB-BD31-4B8C-83A1-F6EECF244321}">
                <p14:modId xmlns:p14="http://schemas.microsoft.com/office/powerpoint/2010/main" val="247687124"/>
              </p:ext>
            </p:extLst>
          </p:nvPr>
        </p:nvGraphicFramePr>
        <p:xfrm>
          <a:off x="827584" y="1484784"/>
          <a:ext cx="4571999"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230807290"/>
              </p:ext>
            </p:extLst>
          </p:nvPr>
        </p:nvGraphicFramePr>
        <p:xfrm>
          <a:off x="524249" y="4638355"/>
          <a:ext cx="4673182" cy="1449705"/>
        </p:xfrm>
        <a:graphic>
          <a:graphicData uri="http://schemas.openxmlformats.org/drawingml/2006/table">
            <a:tbl>
              <a:tblPr/>
              <a:tblGrid>
                <a:gridCol w="1067172">
                  <a:extLst>
                    <a:ext uri="{9D8B030D-6E8A-4147-A177-3AD203B41FA5}">
                      <a16:colId xmlns:a16="http://schemas.microsoft.com/office/drawing/2014/main" val="20000"/>
                    </a:ext>
                  </a:extLst>
                </a:gridCol>
                <a:gridCol w="1411422">
                  <a:extLst>
                    <a:ext uri="{9D8B030D-6E8A-4147-A177-3AD203B41FA5}">
                      <a16:colId xmlns:a16="http://schemas.microsoft.com/office/drawing/2014/main" val="20001"/>
                    </a:ext>
                  </a:extLst>
                </a:gridCol>
                <a:gridCol w="1019837">
                  <a:extLst>
                    <a:ext uri="{9D8B030D-6E8A-4147-A177-3AD203B41FA5}">
                      <a16:colId xmlns:a16="http://schemas.microsoft.com/office/drawing/2014/main" val="20002"/>
                    </a:ext>
                  </a:extLst>
                </a:gridCol>
                <a:gridCol w="1174751">
                  <a:extLst>
                    <a:ext uri="{9D8B030D-6E8A-4147-A177-3AD203B41FA5}">
                      <a16:colId xmlns:a16="http://schemas.microsoft.com/office/drawing/2014/main" val="20003"/>
                    </a:ext>
                  </a:extLst>
                </a:gridCol>
              </a:tblGrid>
              <a:tr h="257175">
                <a:tc>
                  <a:txBody>
                    <a:bodyPr/>
                    <a:lstStyle/>
                    <a:p>
                      <a:pPr algn="ctr" rtl="0" fontAlgn="ctr"/>
                      <a:r>
                        <a:rPr lang="es-CO" sz="1800" b="1" i="0" u="none" strike="noStrike">
                          <a:solidFill>
                            <a:srgbClr val="FFFFFF"/>
                          </a:solidFill>
                          <a:effectLst/>
                          <a:latin typeface="Calibri" panose="020F0502020204030204" pitchFamily="34" charset="0"/>
                        </a:rPr>
                        <a:t>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2523"/>
                    </a:solidFill>
                  </a:tcPr>
                </a:tc>
                <a:tc>
                  <a:txBody>
                    <a:bodyPr/>
                    <a:lstStyle/>
                    <a:p>
                      <a:pPr algn="ctr" rtl="0" fontAlgn="ctr"/>
                      <a:r>
                        <a:rPr lang="es-CO" sz="1800" b="1" i="0" u="none" strike="noStrike">
                          <a:solidFill>
                            <a:srgbClr val="FFFFFF"/>
                          </a:solidFill>
                          <a:effectLst/>
                          <a:latin typeface="Calibri" panose="020F0502020204030204" pitchFamily="34" charset="0"/>
                        </a:rPr>
                        <a:t>Física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2523"/>
                    </a:solidFill>
                  </a:tcPr>
                </a:tc>
                <a:tc>
                  <a:txBody>
                    <a:bodyPr/>
                    <a:lstStyle/>
                    <a:p>
                      <a:pPr algn="ctr" rtl="0" fontAlgn="ctr"/>
                      <a:r>
                        <a:rPr lang="es-CO" sz="1800" b="1" i="0" u="none" strike="noStrike">
                          <a:solidFill>
                            <a:srgbClr val="FFFFFF"/>
                          </a:solidFill>
                          <a:effectLst/>
                          <a:latin typeface="Calibri" panose="020F0502020204030204" pitchFamily="34" charset="0"/>
                        </a:rPr>
                        <a:t>Web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2523"/>
                    </a:solidFill>
                  </a:tcPr>
                </a:tc>
                <a:tc>
                  <a:txBody>
                    <a:bodyPr/>
                    <a:lstStyle/>
                    <a:p>
                      <a:pPr algn="ctr" rtl="0" fontAlgn="ctr"/>
                      <a:r>
                        <a:rPr lang="es-CO" sz="1800" b="1" i="0" u="none" strike="noStrike">
                          <a:solidFill>
                            <a:srgbClr val="FFFFFF"/>
                          </a:solidFill>
                          <a:effectLst/>
                          <a:latin typeface="Calibri" panose="020F0502020204030204" pitchFamily="34" charset="0"/>
                        </a:rPr>
                        <a:t>Total general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2523"/>
                    </a:solidFill>
                  </a:tcPr>
                </a:tc>
                <a:extLst>
                  <a:ext uri="{0D108BD9-81ED-4DB2-BD59-A6C34878D82A}">
                    <a16:rowId xmlns:a16="http://schemas.microsoft.com/office/drawing/2014/main" val="10000"/>
                  </a:ext>
                </a:extLst>
              </a:tr>
              <a:tr h="190500">
                <a:tc>
                  <a:txBody>
                    <a:bodyPr/>
                    <a:lstStyle/>
                    <a:p>
                      <a:pPr algn="l" fontAlgn="b"/>
                      <a:r>
                        <a:rPr lang="es-CO" sz="1400" b="0" i="0" u="none" strike="noStrike">
                          <a:solidFill>
                            <a:srgbClr val="000000"/>
                          </a:solidFill>
                          <a:effectLst/>
                          <a:latin typeface="Calibri" panose="020F0502020204030204" pitchFamily="34" charset="0"/>
                        </a:rPr>
                        <a:t>ABRIL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414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es-CO" sz="1400" b="0" i="0" u="none" strike="noStrike">
                          <a:solidFill>
                            <a:srgbClr val="000000"/>
                          </a:solidFill>
                          <a:effectLst/>
                          <a:latin typeface="Calibri" panose="020F0502020204030204" pitchFamily="34" charset="0"/>
                        </a:rPr>
                        <a:t>MAYO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502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543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es-CO" sz="1400" b="0" i="0" u="none" strike="noStrike">
                          <a:solidFill>
                            <a:srgbClr val="000000"/>
                          </a:solidFill>
                          <a:effectLst/>
                          <a:latin typeface="Calibri" panose="020F0502020204030204" pitchFamily="34" charset="0"/>
                        </a:rPr>
                        <a:t>JUNIO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548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579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ctr" rtl="0" fontAlgn="ctr"/>
                      <a:r>
                        <a:rPr lang="es-CO" sz="1400" b="1" i="0" u="none" strike="noStrike">
                          <a:solidFill>
                            <a:srgbClr val="FFFFFF"/>
                          </a:solidFill>
                          <a:effectLst/>
                          <a:latin typeface="Calibri" panose="020F0502020204030204" pitchFamily="34" charset="0"/>
                        </a:rPr>
                        <a:t>Total general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32523"/>
                    </a:solidFill>
                  </a:tcPr>
                </a:tc>
                <a:tc>
                  <a:txBody>
                    <a:bodyPr/>
                    <a:lstStyle/>
                    <a:p>
                      <a:pPr algn="ctr" rtl="0" fontAlgn="ctr"/>
                      <a:r>
                        <a:rPr lang="es-CO" sz="1100" b="1" i="0" u="none" strike="noStrike">
                          <a:solidFill>
                            <a:srgbClr val="FFFFFF"/>
                          </a:solidFill>
                          <a:effectLst/>
                          <a:latin typeface="Calibri" panose="020F0502020204030204"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32523"/>
                    </a:solidFill>
                  </a:tcPr>
                </a:tc>
                <a:tc>
                  <a:txBody>
                    <a:bodyPr/>
                    <a:lstStyle/>
                    <a:p>
                      <a:pPr algn="ctr" rtl="0" fontAlgn="ctr"/>
                      <a:r>
                        <a:rPr lang="es-CO" sz="1100" b="1" i="0" u="none" strike="noStrike">
                          <a:solidFill>
                            <a:srgbClr val="FFFFFF"/>
                          </a:solidFill>
                          <a:effectLst/>
                          <a:latin typeface="Calibri" panose="020F0502020204030204" pitchFamily="34" charset="0"/>
                        </a:rPr>
                        <a:t>1464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32523"/>
                    </a:solidFill>
                  </a:tcPr>
                </a:tc>
                <a:tc>
                  <a:txBody>
                    <a:bodyPr/>
                    <a:lstStyle/>
                    <a:p>
                      <a:pPr algn="ctr" rtl="0" fontAlgn="ctr"/>
                      <a:r>
                        <a:rPr lang="es-CO" sz="1100" b="1" i="0" u="none" strike="noStrike" dirty="0">
                          <a:solidFill>
                            <a:srgbClr val="FFFFFF"/>
                          </a:solidFill>
                          <a:effectLst/>
                          <a:latin typeface="Calibri" panose="020F0502020204030204" pitchFamily="34" charset="0"/>
                        </a:rPr>
                        <a:t>1579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32523"/>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5026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716016" y="123377"/>
            <a:ext cx="4572000" cy="646331"/>
          </a:xfrm>
          <a:prstGeom prst="rect">
            <a:avLst/>
          </a:prstGeom>
        </p:spPr>
        <p:txBody>
          <a:bodyPr>
            <a:spAutoFit/>
          </a:bodyPr>
          <a:lstStyle/>
          <a:p>
            <a:r>
              <a:rPr lang="es-CO" b="1" dirty="0">
                <a:solidFill>
                  <a:schemeClr val="accent2">
                    <a:lumMod val="50000"/>
                  </a:schemeClr>
                </a:solidFill>
              </a:rPr>
              <a:t>Análisis de resultados a la gestión de las Quejas, Reclamos</a:t>
            </a:r>
            <a:endParaRPr lang="es-CO" dirty="0">
              <a:solidFill>
                <a:schemeClr val="accent2">
                  <a:lumMod val="50000"/>
                </a:schemeClr>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8"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458487" y="1844824"/>
            <a:ext cx="3087057" cy="3416320"/>
          </a:xfrm>
          <a:prstGeom prst="rect">
            <a:avLst/>
          </a:prstGeom>
        </p:spPr>
        <p:txBody>
          <a:bodyPr wrap="square">
            <a:spAutoFit/>
          </a:bodyPr>
          <a:lstStyle/>
          <a:p>
            <a:pPr algn="just"/>
            <a:r>
              <a:rPr lang="es-CO" dirty="0">
                <a:latin typeface="Arial Narrow" panose="020B0606020202030204" pitchFamily="34" charset="0"/>
              </a:rPr>
              <a:t>En el segundo trimestre del 2017 se recibieron 1579 quejas de las cuales 1464 fueron recepcionadas vía web y 115 físicas.</a:t>
            </a:r>
          </a:p>
          <a:p>
            <a:pPr algn="just"/>
            <a:endParaRPr lang="es-CO" dirty="0">
              <a:latin typeface="Arial Narrow" panose="020B0606020202030204" pitchFamily="34" charset="0"/>
            </a:endParaRPr>
          </a:p>
          <a:p>
            <a:pPr algn="just"/>
            <a:endParaRPr lang="es-CO" dirty="0">
              <a:latin typeface="Arial Narrow" panose="020B0606020202030204" pitchFamily="34" charset="0"/>
            </a:endParaRPr>
          </a:p>
          <a:p>
            <a:pPr algn="just"/>
            <a:r>
              <a:rPr lang="es-CO" dirty="0">
                <a:latin typeface="Arial Narrow" panose="020B0606020202030204" pitchFamily="34" charset="0"/>
              </a:rPr>
              <a:t>El tipo de queja que mas se recepcionó tipo web fue reclamos servicios con un total de 1269 quejas</a:t>
            </a:r>
          </a:p>
          <a:p>
            <a:pPr algn="just"/>
            <a:endParaRPr lang="es-CO" dirty="0">
              <a:latin typeface="Arial Narrow" panose="020B0606020202030204" pitchFamily="34" charset="0"/>
            </a:endParaRPr>
          </a:p>
          <a:p>
            <a:pPr algn="just"/>
            <a:endParaRPr lang="es-CO" dirty="0">
              <a:latin typeface="Arial Narrow" panose="020B0606020202030204" pitchFamily="34" charset="0"/>
            </a:endParaRPr>
          </a:p>
        </p:txBody>
      </p:sp>
      <p:pic>
        <p:nvPicPr>
          <p:cNvPr id="8" name="Picture 1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59" t="17295" r="16983" b="33645"/>
          <a:stretch/>
        </p:blipFill>
        <p:spPr bwMode="auto">
          <a:xfrm>
            <a:off x="546889" y="230451"/>
            <a:ext cx="4025111" cy="881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46889" y="265324"/>
            <a:ext cx="3809087" cy="923330"/>
          </a:xfrm>
          <a:prstGeom prst="rect">
            <a:avLst/>
          </a:prstGeom>
          <a:noFill/>
        </p:spPr>
        <p:txBody>
          <a:bodyPr wrap="square" rtlCol="0">
            <a:spAutoFit/>
          </a:bodyPr>
          <a:lstStyle/>
          <a:p>
            <a:r>
              <a:rPr lang="es-CO" b="1" dirty="0">
                <a:solidFill>
                  <a:schemeClr val="bg1"/>
                </a:solidFill>
              </a:rPr>
              <a:t>Canal de recepción de quejas y reclamos del Ministerio de </a:t>
            </a:r>
            <a:r>
              <a:rPr lang="es-CO" b="1" dirty="0">
                <a:solidFill>
                  <a:schemeClr val="bg1"/>
                </a:solidFill>
                <a:latin typeface="Arial Narrow" panose="020B0606020202030204" pitchFamily="34" charset="0"/>
                <a:ea typeface="Verdana" panose="020B0604030504040204" pitchFamily="34" charset="0"/>
                <a:cs typeface="Arial" pitchFamily="34" charset="0"/>
              </a:rPr>
              <a:t>Educación Nacional</a:t>
            </a:r>
          </a:p>
        </p:txBody>
      </p:sp>
      <p:graphicFrame>
        <p:nvGraphicFramePr>
          <p:cNvPr id="10" name="Gráfico 9"/>
          <p:cNvGraphicFramePr>
            <a:graphicFrameLocks/>
          </p:cNvGraphicFramePr>
          <p:nvPr>
            <p:extLst>
              <p:ext uri="{D42A27DB-BD31-4B8C-83A1-F6EECF244321}">
                <p14:modId xmlns:p14="http://schemas.microsoft.com/office/powerpoint/2010/main" val="100210301"/>
              </p:ext>
            </p:extLst>
          </p:nvPr>
        </p:nvGraphicFramePr>
        <p:xfrm>
          <a:off x="520840" y="1412775"/>
          <a:ext cx="4572000" cy="300589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a 2"/>
          <p:cNvGraphicFramePr>
            <a:graphicFrameLocks noGrp="1"/>
          </p:cNvGraphicFramePr>
          <p:nvPr>
            <p:extLst>
              <p:ext uri="{D42A27DB-BD31-4B8C-83A1-F6EECF244321}">
                <p14:modId xmlns:p14="http://schemas.microsoft.com/office/powerpoint/2010/main" val="3832998718"/>
              </p:ext>
            </p:extLst>
          </p:nvPr>
        </p:nvGraphicFramePr>
        <p:xfrm>
          <a:off x="546889" y="4761081"/>
          <a:ext cx="4203700" cy="1236345"/>
        </p:xfrm>
        <a:graphic>
          <a:graphicData uri="http://schemas.openxmlformats.org/drawingml/2006/table">
            <a:tbl>
              <a:tblPr/>
              <a:tblGrid>
                <a:gridCol w="1648847">
                  <a:extLst>
                    <a:ext uri="{9D8B030D-6E8A-4147-A177-3AD203B41FA5}">
                      <a16:colId xmlns:a16="http://schemas.microsoft.com/office/drawing/2014/main" val="20000"/>
                    </a:ext>
                  </a:extLst>
                </a:gridCol>
                <a:gridCol w="939264">
                  <a:extLst>
                    <a:ext uri="{9D8B030D-6E8A-4147-A177-3AD203B41FA5}">
                      <a16:colId xmlns:a16="http://schemas.microsoft.com/office/drawing/2014/main" val="20001"/>
                    </a:ext>
                  </a:extLst>
                </a:gridCol>
                <a:gridCol w="750774">
                  <a:extLst>
                    <a:ext uri="{9D8B030D-6E8A-4147-A177-3AD203B41FA5}">
                      <a16:colId xmlns:a16="http://schemas.microsoft.com/office/drawing/2014/main" val="20002"/>
                    </a:ext>
                  </a:extLst>
                </a:gridCol>
                <a:gridCol w="864815">
                  <a:extLst>
                    <a:ext uri="{9D8B030D-6E8A-4147-A177-3AD203B41FA5}">
                      <a16:colId xmlns:a16="http://schemas.microsoft.com/office/drawing/2014/main" val="20003"/>
                    </a:ext>
                  </a:extLst>
                </a:gridCol>
              </a:tblGrid>
              <a:tr h="238125">
                <a:tc>
                  <a:txBody>
                    <a:bodyPr/>
                    <a:lstStyle/>
                    <a:p>
                      <a:pPr algn="ctr" rtl="0" fontAlgn="ctr"/>
                      <a:r>
                        <a:rPr lang="es-CO" sz="1600" b="1" i="0" u="none" strike="noStrike" dirty="0">
                          <a:solidFill>
                            <a:srgbClr val="FFFFFF"/>
                          </a:solidFill>
                          <a:effectLst/>
                          <a:latin typeface="Calibri" panose="020F0502020204030204" pitchFamily="34" charset="0"/>
                        </a:rPr>
                        <a:t>TIPO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rtl="0" fontAlgn="ctr"/>
                      <a:r>
                        <a:rPr lang="es-CO" sz="1600" b="1" i="0" u="none" strike="noStrike" dirty="0">
                          <a:solidFill>
                            <a:srgbClr val="FFFFFF"/>
                          </a:solidFill>
                          <a:effectLst/>
                          <a:latin typeface="Calibri" panose="020F0502020204030204" pitchFamily="34" charset="0"/>
                        </a:rPr>
                        <a:t>Física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rtl="0" fontAlgn="ctr"/>
                      <a:r>
                        <a:rPr lang="es-CO" sz="1600" b="1" i="0" u="none" strike="noStrike" dirty="0">
                          <a:solidFill>
                            <a:srgbClr val="FFFFFF"/>
                          </a:solidFill>
                          <a:effectLst/>
                          <a:latin typeface="Calibri" panose="020F0502020204030204" pitchFamily="34" charset="0"/>
                        </a:rPr>
                        <a:t>Web</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rtl="0" fontAlgn="ctr"/>
                      <a:r>
                        <a:rPr lang="es-CO" sz="1200" b="1" i="0" u="none" strike="noStrike" dirty="0">
                          <a:solidFill>
                            <a:srgbClr val="FFFFFF"/>
                          </a:solidFill>
                          <a:effectLst/>
                          <a:latin typeface="Calibri" panose="020F0502020204030204" pitchFamily="34" charset="0"/>
                        </a:rPr>
                        <a:t>Total general</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0"/>
                  </a:ext>
                </a:extLst>
              </a:tr>
              <a:tr h="190500">
                <a:tc>
                  <a:txBody>
                    <a:bodyPr/>
                    <a:lstStyle/>
                    <a:p>
                      <a:pPr algn="l" fontAlgn="b"/>
                      <a:r>
                        <a:rPr lang="es-CO" sz="1050" b="0" i="0" u="none" strike="noStrike" dirty="0">
                          <a:solidFill>
                            <a:srgbClr val="000000"/>
                          </a:solidFill>
                          <a:effectLst/>
                          <a:latin typeface="Calibri" panose="020F0502020204030204" pitchFamily="34" charset="0"/>
                        </a:rPr>
                        <a:t>QUEJAS FUNCIONARIOS MEN</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Calibri" panose="020F0502020204030204" pitchFamily="34" charset="0"/>
                        </a:rPr>
                        <a:t>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Calibri" panose="020F0502020204030204" pitchFamily="34" charset="0"/>
                        </a:rPr>
                        <a:t>38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Calibri" panose="020F0502020204030204" pitchFamily="34" charset="0"/>
                        </a:rPr>
                        <a:t>46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90500">
                <a:tc>
                  <a:txBody>
                    <a:bodyPr/>
                    <a:lstStyle/>
                    <a:p>
                      <a:pPr algn="l" fontAlgn="b"/>
                      <a:r>
                        <a:rPr lang="es-CO" sz="1050" b="0" i="0" u="none" strike="noStrike">
                          <a:solidFill>
                            <a:srgbClr val="000000"/>
                          </a:solidFill>
                          <a:effectLst/>
                          <a:latin typeface="Calibri" panose="020F0502020204030204" pitchFamily="34" charset="0"/>
                        </a:rPr>
                        <a:t>QUEJAS PROCESOS MEN</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Calibri" panose="020F0502020204030204" pitchFamily="34" charset="0"/>
                        </a:rPr>
                        <a:t>12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Calibri" panose="020F0502020204030204" pitchFamily="34" charset="0"/>
                        </a:rPr>
                        <a:t>252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Calibri" panose="020F0502020204030204" pitchFamily="34" charset="0"/>
                        </a:rPr>
                        <a:t>264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90500">
                <a:tc>
                  <a:txBody>
                    <a:bodyPr/>
                    <a:lstStyle/>
                    <a:p>
                      <a:pPr algn="l" fontAlgn="b"/>
                      <a:r>
                        <a:rPr lang="es-CO" sz="1050" b="0" i="0" u="none" strike="noStrike">
                          <a:solidFill>
                            <a:srgbClr val="000000"/>
                          </a:solidFill>
                          <a:effectLst/>
                          <a:latin typeface="Calibri" panose="020F0502020204030204" pitchFamily="34" charset="0"/>
                        </a:rPr>
                        <a:t>RECLAMOS SERVICIOS</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Calibri" panose="020F0502020204030204" pitchFamily="34" charset="0"/>
                        </a:rPr>
                        <a:t>95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Calibri" panose="020F0502020204030204" pitchFamily="34" charset="0"/>
                        </a:rPr>
                        <a:t>1174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Calibri" panose="020F0502020204030204" pitchFamily="34" charset="0"/>
                        </a:rPr>
                        <a:t>1269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90500">
                <a:tc>
                  <a:txBody>
                    <a:bodyPr/>
                    <a:lstStyle/>
                    <a:p>
                      <a:pPr algn="ctr" rtl="0" fontAlgn="ctr"/>
                      <a:r>
                        <a:rPr lang="es-CO" sz="1400" b="1" i="0" u="none" strike="noStrike">
                          <a:solidFill>
                            <a:srgbClr val="FFFFFF"/>
                          </a:solidFill>
                          <a:effectLst/>
                          <a:latin typeface="Calibri" panose="020F0502020204030204" pitchFamily="34" charset="0"/>
                        </a:rPr>
                        <a:t>Total general</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632523"/>
                    </a:solidFill>
                  </a:tcPr>
                </a:tc>
                <a:tc>
                  <a:txBody>
                    <a:bodyPr/>
                    <a:lstStyle/>
                    <a:p>
                      <a:pPr algn="ctr" rtl="0" fontAlgn="ctr"/>
                      <a:r>
                        <a:rPr lang="es-CO" sz="1100" b="1" i="0" u="none" strike="noStrike">
                          <a:solidFill>
                            <a:srgbClr val="FFFFFF"/>
                          </a:solidFill>
                          <a:effectLst/>
                          <a:latin typeface="Calibri" panose="020F0502020204030204" pitchFamily="34" charset="0"/>
                        </a:rPr>
                        <a:t>115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632523"/>
                    </a:solidFill>
                  </a:tcPr>
                </a:tc>
                <a:tc>
                  <a:txBody>
                    <a:bodyPr/>
                    <a:lstStyle/>
                    <a:p>
                      <a:pPr algn="ctr" rtl="0" fontAlgn="ctr"/>
                      <a:r>
                        <a:rPr lang="es-CO" sz="1100" b="1" i="0" u="none" strike="noStrike">
                          <a:solidFill>
                            <a:srgbClr val="FFFFFF"/>
                          </a:solidFill>
                          <a:effectLst/>
                          <a:latin typeface="Calibri" panose="020F0502020204030204" pitchFamily="34" charset="0"/>
                        </a:rPr>
                        <a:t>1464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632523"/>
                    </a:solidFill>
                  </a:tcPr>
                </a:tc>
                <a:tc>
                  <a:txBody>
                    <a:bodyPr/>
                    <a:lstStyle/>
                    <a:p>
                      <a:pPr algn="ctr" rtl="0" fontAlgn="ctr"/>
                      <a:r>
                        <a:rPr lang="es-CO" sz="1100" b="1" i="0" u="none" strike="noStrike" dirty="0">
                          <a:solidFill>
                            <a:srgbClr val="FFFFFF"/>
                          </a:solidFill>
                          <a:effectLst/>
                          <a:latin typeface="Calibri" panose="020F0502020204030204" pitchFamily="34" charset="0"/>
                        </a:rPr>
                        <a:t>1579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41069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67544" y="881413"/>
            <a:ext cx="8280920" cy="5632311"/>
          </a:xfrm>
          <a:prstGeom prst="rect">
            <a:avLst/>
          </a:prstGeom>
        </p:spPr>
        <p:txBody>
          <a:bodyPr wrap="square">
            <a:spAutoFit/>
          </a:bodyPr>
          <a:lstStyle/>
          <a:p>
            <a:pPr algn="just">
              <a:buSzPct val="125000"/>
              <a:defRPr/>
            </a:pPr>
            <a:endParaRPr lang="es-ES" sz="2000" dirty="0">
              <a:latin typeface="Arial Narrow" panose="020B0606020202030204" pitchFamily="34" charset="0"/>
              <a:cs typeface="Arial" pitchFamily="34" charset="0"/>
            </a:endParaRPr>
          </a:p>
          <a:p>
            <a:pPr algn="just">
              <a:buSzPct val="125000"/>
              <a:defRPr/>
            </a:pPr>
            <a:r>
              <a:rPr lang="es-ES" sz="2000" dirty="0">
                <a:latin typeface="Arial Narrow" panose="020B0606020202030204" pitchFamily="34" charset="0"/>
                <a:cs typeface="Arial" pitchFamily="34" charset="0"/>
              </a:rPr>
              <a:t>Quinientas sesenta y seis (566) de las quejas y reclamos no fueron atendidas oportunamente, lo cual llevó a disminuir el porcentaje de cumplimiento del indicador, en un 35,84%</a:t>
            </a:r>
          </a:p>
          <a:p>
            <a:pPr algn="just">
              <a:buSzPct val="125000"/>
              <a:defRPr/>
            </a:pPr>
            <a:endParaRPr lang="es-ES" sz="2000" dirty="0">
              <a:latin typeface="Arial Narrow" panose="020B0606020202030204" pitchFamily="34" charset="0"/>
              <a:cs typeface="Arial" pitchFamily="34" charset="0"/>
            </a:endParaRPr>
          </a:p>
          <a:p>
            <a:pPr algn="just">
              <a:buSzPct val="125000"/>
              <a:defRPr/>
            </a:pPr>
            <a:r>
              <a:rPr lang="es-ES" sz="2000" dirty="0">
                <a:latin typeface="Arial Narrow" panose="020B0606020202030204" pitchFamily="34" charset="0"/>
                <a:cs typeface="Arial" pitchFamily="34" charset="0"/>
              </a:rPr>
              <a:t>Esta  baja  del  indicador  se  debió  a los  siguientes factores: </a:t>
            </a:r>
          </a:p>
          <a:p>
            <a:pPr algn="just">
              <a:buSzPct val="125000"/>
              <a:defRPr/>
            </a:pPr>
            <a:endParaRPr lang="es-ES" sz="2000" dirty="0">
              <a:latin typeface="Arial Narrow" panose="020B0606020202030204" pitchFamily="34" charset="0"/>
              <a:cs typeface="Arial" pitchFamily="34" charset="0"/>
            </a:endParaRPr>
          </a:p>
          <a:p>
            <a:pPr marL="457200" indent="-457200" algn="just">
              <a:buSzPct val="125000"/>
              <a:buFont typeface="+mj-lt"/>
              <a:buAutoNum type="arabicPeriod"/>
              <a:defRPr/>
            </a:pPr>
            <a:r>
              <a:rPr lang="es-ES" sz="2000" dirty="0">
                <a:latin typeface="Arial Narrow" panose="020B0606020202030204" pitchFamily="34" charset="0"/>
                <a:cs typeface="Arial" pitchFamily="34" charset="0"/>
              </a:rPr>
              <a:t>Debido al  retraso  en el trámite de  convalidaciones de educación superior, los  ciudadanos,  manifestaron sus reclamos para que se les  atendiera el tramite y  la  decisión que  se  tomo fue  el de  contratar profesionales para darle prioridad a los  tramites de convalidaciones.</a:t>
            </a:r>
          </a:p>
          <a:p>
            <a:pPr marL="457200" indent="-457200" algn="just">
              <a:buSzPct val="125000"/>
              <a:buFont typeface="+mj-lt"/>
              <a:buAutoNum type="arabicPeriod"/>
              <a:defRPr/>
            </a:pPr>
            <a:endParaRPr lang="es-ES" sz="2000" dirty="0">
              <a:latin typeface="Arial Narrow" panose="020B0606020202030204" pitchFamily="34" charset="0"/>
              <a:cs typeface="Arial" pitchFamily="34" charset="0"/>
            </a:endParaRPr>
          </a:p>
          <a:p>
            <a:pPr marL="457200" indent="-457200" algn="just">
              <a:buSzPct val="125000"/>
              <a:buFont typeface="+mj-lt"/>
              <a:buAutoNum type="arabicPeriod"/>
              <a:defRPr/>
            </a:pPr>
            <a:r>
              <a:rPr lang="es-ES" sz="2000" dirty="0">
                <a:latin typeface="Arial Narrow" panose="020B0606020202030204" pitchFamily="34" charset="0"/>
                <a:cs typeface="Arial" pitchFamily="34" charset="0"/>
              </a:rPr>
              <a:t>Se incrementaron las  quejas por  que no  se le  dio respuesta  a la  petición de información inicial </a:t>
            </a:r>
          </a:p>
          <a:p>
            <a:pPr marL="457200" indent="-457200" algn="just">
              <a:buSzPct val="125000"/>
              <a:buFont typeface="+mj-lt"/>
              <a:buAutoNum type="arabicPeriod"/>
              <a:defRPr/>
            </a:pPr>
            <a:endParaRPr lang="es-ES" sz="2000" dirty="0">
              <a:latin typeface="Arial Narrow" panose="020B0606020202030204" pitchFamily="34" charset="0"/>
              <a:cs typeface="Arial" pitchFamily="34" charset="0"/>
            </a:endParaRPr>
          </a:p>
          <a:p>
            <a:pPr marL="457200" indent="-457200" algn="just">
              <a:buSzPct val="125000"/>
              <a:buFont typeface="+mj-lt"/>
              <a:buAutoNum type="arabicPeriod"/>
              <a:defRPr/>
            </a:pPr>
            <a:r>
              <a:rPr lang="es-ES" sz="2000" dirty="0">
                <a:latin typeface="Arial Narrow" panose="020B0606020202030204" pitchFamily="34" charset="0"/>
                <a:cs typeface="Arial" pitchFamily="34" charset="0"/>
              </a:rPr>
              <a:t>Solamente se tiene una  persona  aprobando las  PQRS lo  que conlleva a  disminuir  el porcentaje de oportunidad en la  atención.</a:t>
            </a:r>
          </a:p>
          <a:p>
            <a:pPr algn="just">
              <a:buSzPct val="125000"/>
              <a:defRPr/>
            </a:pPr>
            <a:endParaRPr lang="es-ES" sz="2000" dirty="0">
              <a:latin typeface="Arial Narrow" panose="020B0606020202030204" pitchFamily="34" charset="0"/>
              <a:cs typeface="Arial" pitchFamily="34" charset="0"/>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8"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4538069" y="313757"/>
            <a:ext cx="4572000" cy="646331"/>
          </a:xfrm>
          <a:prstGeom prst="rect">
            <a:avLst/>
          </a:prstGeom>
        </p:spPr>
        <p:txBody>
          <a:bodyPr>
            <a:spAutoFit/>
          </a:bodyPr>
          <a:lstStyle/>
          <a:p>
            <a:r>
              <a:rPr lang="es-CO" b="1" dirty="0">
                <a:solidFill>
                  <a:schemeClr val="accent2">
                    <a:lumMod val="50000"/>
                  </a:schemeClr>
                </a:solidFill>
              </a:rPr>
              <a:t>Conclusiones de los resultados a la gestión de las Quejas, Reclamos</a:t>
            </a:r>
            <a:endParaRPr lang="es-CO" dirty="0">
              <a:solidFill>
                <a:schemeClr val="accent2">
                  <a:lumMod val="50000"/>
                </a:schemeClr>
              </a:solidFill>
            </a:endParaRPr>
          </a:p>
        </p:txBody>
      </p:sp>
      <p:pic>
        <p:nvPicPr>
          <p:cNvPr id="8" name="Picture 1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59" t="17295" r="16983" b="33645"/>
          <a:stretch/>
        </p:blipFill>
        <p:spPr bwMode="auto">
          <a:xfrm>
            <a:off x="550741" y="353827"/>
            <a:ext cx="3233023" cy="60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50741" y="292633"/>
            <a:ext cx="3241080"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Quejas y reclamos del Ministerio de Educación Nacional</a:t>
            </a:r>
          </a:p>
        </p:txBody>
      </p:sp>
    </p:spTree>
    <p:extLst>
      <p:ext uri="{BB962C8B-B14F-4D97-AF65-F5344CB8AC3E}">
        <p14:creationId xmlns:p14="http://schemas.microsoft.com/office/powerpoint/2010/main" val="3492266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01664" y="1282363"/>
            <a:ext cx="7702783" cy="5232202"/>
          </a:xfrm>
          <a:prstGeom prst="rect">
            <a:avLst/>
          </a:prstGeom>
        </p:spPr>
        <p:txBody>
          <a:bodyPr wrap="square">
            <a:spAutoFit/>
          </a:bodyPr>
          <a:lstStyle/>
          <a:p>
            <a:pPr algn="ctr">
              <a:buSzPct val="125000"/>
              <a:defRPr/>
            </a:pPr>
            <a:r>
              <a:rPr lang="es-ES" sz="2800" dirty="0">
                <a:latin typeface="Arial Narrow" panose="020B0606020202030204" pitchFamily="34" charset="0"/>
                <a:cs typeface="Arial" pitchFamily="34" charset="0"/>
              </a:rPr>
              <a:t>ACCIONES  REALIZADAS PARA LA ATENCION OPORTUNA DE LAS QUEJAS</a:t>
            </a:r>
          </a:p>
          <a:p>
            <a:pPr algn="just">
              <a:buSzPct val="125000"/>
              <a:defRPr/>
            </a:pPr>
            <a:endParaRPr lang="es-ES" dirty="0">
              <a:latin typeface="Arial Narrow" panose="020B0606020202030204" pitchFamily="34" charset="0"/>
              <a:cs typeface="Arial" pitchFamily="34" charset="0"/>
            </a:endParaRPr>
          </a:p>
          <a:p>
            <a:pPr algn="just">
              <a:buSzPct val="125000"/>
              <a:defRPr/>
            </a:pPr>
            <a:r>
              <a:rPr lang="es-ES" sz="2000" dirty="0">
                <a:latin typeface="Arial Narrow" panose="020B0606020202030204" pitchFamily="34" charset="0"/>
                <a:cs typeface="Arial" pitchFamily="34" charset="0"/>
              </a:rPr>
              <a:t>Se realizó reunión con la subdirección de aseguramiento de la calidad, oficina de desarrollo organizacional y la unidad de atención al ciudadano, se establecieron las siguientes acciones a realizar</a:t>
            </a:r>
          </a:p>
          <a:p>
            <a:pPr algn="just">
              <a:buSzPct val="125000"/>
              <a:defRPr/>
            </a:pPr>
            <a:endParaRPr lang="es-ES" sz="2000" dirty="0">
              <a:latin typeface="Arial Narrow" panose="020B0606020202030204" pitchFamily="34" charset="0"/>
              <a:cs typeface="Arial" pitchFamily="34" charset="0"/>
            </a:endParaRPr>
          </a:p>
          <a:p>
            <a:pPr marL="457200" indent="-457200" algn="just">
              <a:buSzPct val="125000"/>
              <a:buAutoNum type="arabicPeriod"/>
              <a:defRPr/>
            </a:pPr>
            <a:r>
              <a:rPr lang="es-ES" sz="2000" dirty="0">
                <a:latin typeface="Arial Narrow" panose="020B0606020202030204" pitchFamily="34" charset="0"/>
                <a:cs typeface="Arial" pitchFamily="34" charset="0"/>
              </a:rPr>
              <a:t>Se envió una comunicación a los ciudadanos que tenían el tramite en mora presentando excusas, informando la fecha probable en que iba a salir el tramite  y explicando las razones por las cuales el tramite no se realizo</a:t>
            </a:r>
          </a:p>
          <a:p>
            <a:pPr marL="457200" indent="-457200" algn="just">
              <a:buSzPct val="125000"/>
              <a:buAutoNum type="arabicPeriod"/>
              <a:defRPr/>
            </a:pPr>
            <a:r>
              <a:rPr lang="es-ES" sz="2000" dirty="0">
                <a:latin typeface="Arial Narrow" panose="020B0606020202030204" pitchFamily="34" charset="0"/>
                <a:cs typeface="Arial" pitchFamily="34" charset="0"/>
              </a:rPr>
              <a:t>Se contrataron 21 profesionales en la subdirección de aseguramiento , grupo de convalidaciones para atender el trámite de convalidaciones</a:t>
            </a:r>
          </a:p>
          <a:p>
            <a:pPr marL="457200" indent="-457200" algn="just">
              <a:buSzPct val="125000"/>
              <a:buAutoNum type="arabicPeriod"/>
              <a:defRPr/>
            </a:pPr>
            <a:r>
              <a:rPr lang="es-ES" sz="2000" dirty="0">
                <a:latin typeface="Arial Narrow" panose="020B0606020202030204" pitchFamily="34" charset="0"/>
                <a:cs typeface="Arial" pitchFamily="34" charset="0"/>
              </a:rPr>
              <a:t>Se han  tramitado 7107 convalidaciones  de  Enero a junio,  superando la  cantidad de  tramites  total del año 2015. </a:t>
            </a:r>
          </a:p>
          <a:p>
            <a:pPr marL="457200" indent="-457200" algn="just">
              <a:buSzPct val="125000"/>
              <a:buAutoNum type="arabicPeriod"/>
              <a:defRPr/>
            </a:pPr>
            <a:endParaRPr lang="es-ES" sz="2000" dirty="0">
              <a:latin typeface="Arial Narrow" panose="020B0606020202030204" pitchFamily="34" charset="0"/>
              <a:cs typeface="Arial" pitchFamily="34" charset="0"/>
            </a:endParaRPr>
          </a:p>
          <a:p>
            <a:pPr algn="just">
              <a:buSzPct val="125000"/>
              <a:defRPr/>
            </a:pPr>
            <a:endParaRPr lang="es-ES" sz="2000" dirty="0">
              <a:latin typeface="Arial Narrow" panose="020B0606020202030204" pitchFamily="34" charset="0"/>
              <a:cs typeface="Arial" pitchFamily="34" charset="0"/>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5697686"/>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4538069" y="313757"/>
            <a:ext cx="4572000" cy="646331"/>
          </a:xfrm>
          <a:prstGeom prst="rect">
            <a:avLst/>
          </a:prstGeom>
        </p:spPr>
        <p:txBody>
          <a:bodyPr>
            <a:spAutoFit/>
          </a:bodyPr>
          <a:lstStyle/>
          <a:p>
            <a:r>
              <a:rPr lang="es-CO" b="1" dirty="0">
                <a:solidFill>
                  <a:schemeClr val="accent2">
                    <a:lumMod val="50000"/>
                  </a:schemeClr>
                </a:solidFill>
              </a:rPr>
              <a:t>Conclusiones de los resultados a la gestión de las Quejas, Reclamos</a:t>
            </a:r>
            <a:endParaRPr lang="es-CO" dirty="0">
              <a:solidFill>
                <a:schemeClr val="accent2">
                  <a:lumMod val="50000"/>
                </a:schemeClr>
              </a:solidFill>
            </a:endParaRPr>
          </a:p>
        </p:txBody>
      </p:sp>
      <p:pic>
        <p:nvPicPr>
          <p:cNvPr id="8" name="Picture 1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59" t="17295" r="16983" b="33645"/>
          <a:stretch/>
        </p:blipFill>
        <p:spPr bwMode="auto">
          <a:xfrm>
            <a:off x="550741" y="353827"/>
            <a:ext cx="3233023" cy="60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50741" y="292633"/>
            <a:ext cx="3241080"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Quejas y reclamos del Ministerio de Educación Nacional</a:t>
            </a:r>
          </a:p>
        </p:txBody>
      </p:sp>
    </p:spTree>
    <p:extLst>
      <p:ext uri="{BB962C8B-B14F-4D97-AF65-F5344CB8AC3E}">
        <p14:creationId xmlns:p14="http://schemas.microsoft.com/office/powerpoint/2010/main" val="3324307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1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59" t="17295" r="16983" b="33645"/>
          <a:stretch/>
        </p:blipFill>
        <p:spPr bwMode="auto">
          <a:xfrm>
            <a:off x="546889" y="230451"/>
            <a:ext cx="3233023" cy="60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549747" y="216266"/>
            <a:ext cx="3097064"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Quejas y reclamos del Sector Educativo</a:t>
            </a:r>
          </a:p>
        </p:txBody>
      </p:sp>
      <p:grpSp>
        <p:nvGrpSpPr>
          <p:cNvPr id="69" name="68 Grupo"/>
          <p:cNvGrpSpPr/>
          <p:nvPr/>
        </p:nvGrpSpPr>
        <p:grpSpPr>
          <a:xfrm>
            <a:off x="6189257" y="6093296"/>
            <a:ext cx="2919247" cy="757382"/>
            <a:chOff x="6189257" y="6093296"/>
            <a:chExt cx="2919247" cy="757382"/>
          </a:xfrm>
        </p:grpSpPr>
        <p:pic>
          <p:nvPicPr>
            <p:cNvPr id="70" name="69 Imagen"/>
            <p:cNvPicPr>
              <a:picLocks noChangeAspect="1"/>
            </p:cNvPicPr>
            <p:nvPr/>
          </p:nvPicPr>
          <p:blipFill rotWithShape="1">
            <a:blip r:embed="rId4" cstate="print">
              <a:extLst>
                <a:ext uri="{28A0092B-C50C-407E-A947-70E740481C1C}">
                  <a14:useLocalDpi xmlns:a14="http://schemas.microsoft.com/office/drawing/2010/main" val="0"/>
                </a:ext>
              </a:extLst>
            </a:blip>
            <a:srcRect l="80014" t="81187" r="3385" b="5008"/>
            <a:stretch/>
          </p:blipFill>
          <p:spPr>
            <a:xfrm>
              <a:off x="7590492" y="6093296"/>
              <a:ext cx="1518012" cy="757382"/>
            </a:xfrm>
            <a:prstGeom prst="rect">
              <a:avLst/>
            </a:prstGeom>
          </p:spPr>
        </p:pic>
        <p:pic>
          <p:nvPicPr>
            <p:cNvPr id="71" name="70 Imagen"/>
            <p:cNvPicPr>
              <a:picLocks noChangeAspect="1"/>
            </p:cNvPicPr>
            <p:nvPr/>
          </p:nvPicPr>
          <p:blipFill rotWithShape="1">
            <a:blip r:embed="rId5" cstate="print">
              <a:extLst>
                <a:ext uri="{28A0092B-C50C-407E-A947-70E740481C1C}">
                  <a14:useLocalDpi xmlns:a14="http://schemas.microsoft.com/office/drawing/2010/main" val="0"/>
                </a:ext>
              </a:extLst>
            </a:blip>
            <a:srcRect l="8610" t="34023" r="7437" b="38391"/>
            <a:stretch/>
          </p:blipFill>
          <p:spPr>
            <a:xfrm>
              <a:off x="6189257" y="6294092"/>
              <a:ext cx="1401235" cy="355790"/>
            </a:xfrm>
            <a:prstGeom prst="rect">
              <a:avLst/>
            </a:prstGeom>
          </p:spPr>
        </p:pic>
      </p:grpSp>
      <p:sp>
        <p:nvSpPr>
          <p:cNvPr id="3" name="2 CuadroTexto"/>
          <p:cNvSpPr txBox="1"/>
          <p:nvPr/>
        </p:nvSpPr>
        <p:spPr>
          <a:xfrm>
            <a:off x="517392" y="3248038"/>
            <a:ext cx="8208912" cy="584775"/>
          </a:xfrm>
          <a:prstGeom prst="rect">
            <a:avLst/>
          </a:prstGeom>
          <a:noFill/>
        </p:spPr>
        <p:txBody>
          <a:bodyPr wrap="square" rtlCol="0">
            <a:spAutoFit/>
          </a:bodyPr>
          <a:lstStyle/>
          <a:p>
            <a:r>
              <a:rPr lang="es-CO" sz="1600" dirty="0">
                <a:latin typeface="Verdana" panose="020B0604030504040204" pitchFamily="34" charset="0"/>
                <a:ea typeface="Verdana" panose="020B0604030504040204" pitchFamily="34" charset="0"/>
                <a:cs typeface="Verdana" panose="020B0604030504040204" pitchFamily="34" charset="0"/>
              </a:rPr>
              <a:t>Para el 2 trimestre del año 2017 se recibieron 2304 quejas aumentando en un 81,84% en comparación con el mismo periodo de tiempo del año 2016</a:t>
            </a:r>
          </a:p>
        </p:txBody>
      </p:sp>
      <p:sp>
        <p:nvSpPr>
          <p:cNvPr id="4" name="3 Rectángulo"/>
          <p:cNvSpPr/>
          <p:nvPr/>
        </p:nvSpPr>
        <p:spPr>
          <a:xfrm>
            <a:off x="4163327" y="261584"/>
            <a:ext cx="4572000" cy="646331"/>
          </a:xfrm>
          <a:prstGeom prst="rect">
            <a:avLst/>
          </a:prstGeom>
        </p:spPr>
        <p:txBody>
          <a:bodyPr>
            <a:spAutoFit/>
          </a:bodyPr>
          <a:lstStyle/>
          <a:p>
            <a:r>
              <a:rPr lang="es-CO" b="1" dirty="0">
                <a:solidFill>
                  <a:schemeClr val="accent2">
                    <a:lumMod val="50000"/>
                  </a:schemeClr>
                </a:solidFill>
              </a:rPr>
              <a:t>Análisis de resultados a la gestión de las Quejas, Reclamos</a:t>
            </a:r>
            <a:endParaRPr lang="es-CO" dirty="0">
              <a:solidFill>
                <a:schemeClr val="accent2">
                  <a:lumMod val="50000"/>
                </a:schemeClr>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3580088787"/>
              </p:ext>
            </p:extLst>
          </p:nvPr>
        </p:nvGraphicFramePr>
        <p:xfrm>
          <a:off x="979263" y="1059443"/>
          <a:ext cx="7137400" cy="1996440"/>
        </p:xfrm>
        <a:graphic>
          <a:graphicData uri="http://schemas.openxmlformats.org/drawingml/2006/table">
            <a:tbl>
              <a:tblPr/>
              <a:tblGrid>
                <a:gridCol w="2565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tblGrid>
              <a:tr h="209550">
                <a:tc rowSpan="2">
                  <a:txBody>
                    <a:bodyPr/>
                    <a:lstStyle/>
                    <a:p>
                      <a:pPr algn="ctr" fontAlgn="b"/>
                      <a:r>
                        <a:rPr lang="es-CO" sz="1400" b="1" i="0" u="none" strike="noStrike" dirty="0">
                          <a:solidFill>
                            <a:srgbClr val="FFFFFF"/>
                          </a:solidFill>
                          <a:effectLst/>
                          <a:latin typeface="Arial Narrow" panose="020B0606020202030204" pitchFamily="34" charset="0"/>
                        </a:rPr>
                        <a:t>Ejes temáticos Quejas</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gridSpan="4">
                  <a:txBody>
                    <a:bodyPr/>
                    <a:lstStyle/>
                    <a:p>
                      <a:pPr algn="ctr" fontAlgn="b"/>
                      <a:r>
                        <a:rPr lang="es-CO" sz="1400" b="1" i="0" u="none" strike="noStrike">
                          <a:solidFill>
                            <a:srgbClr val="FFFFFF"/>
                          </a:solidFill>
                          <a:effectLst/>
                          <a:latin typeface="Arial Narrow" panose="020B0606020202030204" pitchFamily="34" charset="0"/>
                        </a:rPr>
                        <a:t>2016</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algn="ctr" fontAlgn="b"/>
                      <a:r>
                        <a:rPr lang="es-CO" sz="1400" b="1" i="0" u="none" strike="noStrike">
                          <a:solidFill>
                            <a:srgbClr val="FFFFFF"/>
                          </a:solidFill>
                          <a:effectLst/>
                          <a:latin typeface="Arial Narrow" panose="020B0606020202030204" pitchFamily="34" charset="0"/>
                        </a:rPr>
                        <a:t>2017</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hMerge="1">
                  <a:txBody>
                    <a:bodyPr/>
                    <a:lstStyle/>
                    <a:p>
                      <a:endParaRPr lang="es-CO"/>
                    </a:p>
                  </a:txBody>
                  <a:tcPr/>
                </a:tc>
                <a:extLst>
                  <a:ext uri="{0D108BD9-81ED-4DB2-BD59-A6C34878D82A}">
                    <a16:rowId xmlns:a16="http://schemas.microsoft.com/office/drawing/2014/main" val="10000"/>
                  </a:ext>
                </a:extLst>
              </a:tr>
              <a:tr h="209550">
                <a:tc vMerge="1">
                  <a:txBody>
                    <a:bodyPr/>
                    <a:lstStyle/>
                    <a:p>
                      <a:endParaRPr lang="es-CO"/>
                    </a:p>
                  </a:txBody>
                  <a:tcPr/>
                </a:tc>
                <a:tc>
                  <a:txBody>
                    <a:bodyPr/>
                    <a:lstStyle/>
                    <a:p>
                      <a:pPr algn="ctr" fontAlgn="b"/>
                      <a:r>
                        <a:rPr lang="es-CO" sz="1400" b="1" i="0" u="none" strike="noStrike">
                          <a:solidFill>
                            <a:srgbClr val="FFFFFF"/>
                          </a:solidFill>
                          <a:effectLst/>
                          <a:latin typeface="Arial Narrow" panose="020B0606020202030204" pitchFamily="34" charset="0"/>
                        </a:rPr>
                        <a:t>1° Trimestre</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b"/>
                      <a:r>
                        <a:rPr lang="es-CO" sz="1400" b="1" i="0" u="none" strike="noStrike">
                          <a:solidFill>
                            <a:srgbClr val="FFFFFF"/>
                          </a:solidFill>
                          <a:effectLst/>
                          <a:latin typeface="Arial Narrow" panose="020B0606020202030204" pitchFamily="34" charset="0"/>
                        </a:rPr>
                        <a:t>2° Trimestre</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b"/>
                      <a:r>
                        <a:rPr lang="es-CO" sz="1400" b="1" i="0" u="none" strike="noStrike">
                          <a:solidFill>
                            <a:srgbClr val="FFFFFF"/>
                          </a:solidFill>
                          <a:effectLst/>
                          <a:latin typeface="Arial Narrow" panose="020B0606020202030204" pitchFamily="34" charset="0"/>
                        </a:rPr>
                        <a:t>3° Trimestre</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b"/>
                      <a:r>
                        <a:rPr lang="es-CO" sz="1400" b="1" i="0" u="none" strike="noStrike">
                          <a:solidFill>
                            <a:srgbClr val="FFFFFF"/>
                          </a:solidFill>
                          <a:effectLst/>
                          <a:latin typeface="Arial Narrow" panose="020B0606020202030204" pitchFamily="34" charset="0"/>
                        </a:rPr>
                        <a:t>4° Trimestre</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b"/>
                      <a:r>
                        <a:rPr lang="es-CO" sz="1400" b="1" i="0" u="none" strike="noStrike">
                          <a:solidFill>
                            <a:srgbClr val="FFFFFF"/>
                          </a:solidFill>
                          <a:effectLst/>
                          <a:latin typeface="Arial Narrow" panose="020B0606020202030204" pitchFamily="34" charset="0"/>
                        </a:rPr>
                        <a:t>1° Trimestre</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b"/>
                      <a:r>
                        <a:rPr lang="es-CO" sz="1400" b="1" i="0" u="none" strike="noStrike">
                          <a:solidFill>
                            <a:srgbClr val="FFFFFF"/>
                          </a:solidFill>
                          <a:effectLst/>
                          <a:latin typeface="Arial Narrow" panose="020B0606020202030204" pitchFamily="34" charset="0"/>
                        </a:rPr>
                        <a:t>2° Trimestre</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extLst>
                  <a:ext uri="{0D108BD9-81ED-4DB2-BD59-A6C34878D82A}">
                    <a16:rowId xmlns:a16="http://schemas.microsoft.com/office/drawing/2014/main" val="10001"/>
                  </a:ext>
                </a:extLst>
              </a:tr>
              <a:tr h="209550">
                <a:tc>
                  <a:txBody>
                    <a:bodyPr/>
                    <a:lstStyle/>
                    <a:p>
                      <a:pPr algn="l" fontAlgn="b"/>
                      <a:r>
                        <a:rPr lang="es-CO" sz="1400" b="0" i="0" u="none" strike="noStrike">
                          <a:solidFill>
                            <a:srgbClr val="000000"/>
                          </a:solidFill>
                          <a:effectLst/>
                          <a:latin typeface="Arial Narrow" panose="020B0606020202030204" pitchFamily="34" charset="0"/>
                        </a:rPr>
                        <a:t>Instituciones de Educación Superior</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221</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461</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539</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496</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298</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256</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209550">
                <a:tc>
                  <a:txBody>
                    <a:bodyPr/>
                    <a:lstStyle/>
                    <a:p>
                      <a:pPr algn="l" fontAlgn="b"/>
                      <a:r>
                        <a:rPr lang="es-CO" sz="1400" b="0" i="0" u="none" strike="noStrike">
                          <a:solidFill>
                            <a:srgbClr val="000000"/>
                          </a:solidFill>
                          <a:effectLst/>
                          <a:latin typeface="Arial Narrow" panose="020B0606020202030204" pitchFamily="34" charset="0"/>
                        </a:rPr>
                        <a:t>Ministerio de Educación Nacional</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33</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453</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331</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568</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1226</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1579</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209550">
                <a:tc>
                  <a:txBody>
                    <a:bodyPr/>
                    <a:lstStyle/>
                    <a:p>
                      <a:pPr algn="l" fontAlgn="b"/>
                      <a:r>
                        <a:rPr lang="es-CO" sz="1400" b="0" i="0" u="none" strike="noStrike">
                          <a:solidFill>
                            <a:srgbClr val="000000"/>
                          </a:solidFill>
                          <a:effectLst/>
                          <a:latin typeface="Arial Narrow" panose="020B0606020202030204" pitchFamily="34" charset="0"/>
                        </a:rPr>
                        <a:t>Secretarias de Educación</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48</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108</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157</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210</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227</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197</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209550">
                <a:tc>
                  <a:txBody>
                    <a:bodyPr/>
                    <a:lstStyle/>
                    <a:p>
                      <a:pPr algn="l" fontAlgn="b"/>
                      <a:r>
                        <a:rPr lang="es-CO" sz="1400" b="0" i="0" u="none" strike="noStrike" dirty="0">
                          <a:solidFill>
                            <a:srgbClr val="000000"/>
                          </a:solidFill>
                          <a:effectLst/>
                          <a:latin typeface="Arial Narrow" panose="020B0606020202030204" pitchFamily="34" charset="0"/>
                        </a:rPr>
                        <a:t>Establecimientos Educativos</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94</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163</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117</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50</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67</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144</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5"/>
                  </a:ext>
                </a:extLst>
              </a:tr>
              <a:tr h="209550">
                <a:tc>
                  <a:txBody>
                    <a:bodyPr/>
                    <a:lstStyle/>
                    <a:p>
                      <a:pPr algn="l" fontAlgn="b"/>
                      <a:r>
                        <a:rPr lang="es-CO" sz="1400" b="0" i="0" u="none" strike="noStrike">
                          <a:solidFill>
                            <a:srgbClr val="000000"/>
                          </a:solidFill>
                          <a:effectLst/>
                          <a:latin typeface="Arial Narrow" panose="020B0606020202030204" pitchFamily="34" charset="0"/>
                        </a:rPr>
                        <a:t>Otras Entidades</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52</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82</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116</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69</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71</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127</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6"/>
                  </a:ext>
                </a:extLst>
              </a:tr>
              <a:tr h="209550">
                <a:tc>
                  <a:txBody>
                    <a:bodyPr/>
                    <a:lstStyle/>
                    <a:p>
                      <a:pPr algn="ctr" fontAlgn="b"/>
                      <a:r>
                        <a:rPr lang="es-CO" sz="1400" b="1" i="0" u="none" strike="noStrike">
                          <a:solidFill>
                            <a:srgbClr val="FFFFFF"/>
                          </a:solidFill>
                          <a:effectLst/>
                          <a:latin typeface="Arial Narrow" panose="020B0606020202030204" pitchFamily="34" charset="0"/>
                        </a:rPr>
                        <a:t>TOTAL</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b"/>
                      <a:r>
                        <a:rPr lang="es-CO" sz="1400" b="1" i="0" u="none" strike="noStrike">
                          <a:solidFill>
                            <a:srgbClr val="FFFFFF"/>
                          </a:solidFill>
                          <a:effectLst/>
                          <a:latin typeface="Arial Narrow" panose="020B0606020202030204" pitchFamily="34" charset="0"/>
                        </a:rPr>
                        <a:t>448</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b"/>
                      <a:r>
                        <a:rPr lang="es-CO" sz="1400" b="1" i="0" u="none" strike="noStrike" dirty="0">
                          <a:solidFill>
                            <a:srgbClr val="FFFFFF"/>
                          </a:solidFill>
                          <a:effectLst/>
                          <a:latin typeface="Arial Narrow" panose="020B0606020202030204" pitchFamily="34" charset="0"/>
                        </a:rPr>
                        <a:t>1267</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b"/>
                      <a:r>
                        <a:rPr lang="es-CO" sz="1400" b="1" i="0" u="none" strike="noStrike" dirty="0">
                          <a:solidFill>
                            <a:srgbClr val="FFFFFF"/>
                          </a:solidFill>
                          <a:effectLst/>
                          <a:latin typeface="Arial Narrow" panose="020B0606020202030204" pitchFamily="34" charset="0"/>
                        </a:rPr>
                        <a:t>1260</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b"/>
                      <a:r>
                        <a:rPr lang="es-CO" sz="1400" b="1" i="0" u="none" strike="noStrike">
                          <a:solidFill>
                            <a:srgbClr val="FFFFFF"/>
                          </a:solidFill>
                          <a:effectLst/>
                          <a:latin typeface="Arial Narrow" panose="020B0606020202030204" pitchFamily="34" charset="0"/>
                        </a:rPr>
                        <a:t>1393</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b"/>
                      <a:r>
                        <a:rPr lang="es-CO" sz="1400" b="1" i="0" u="none" strike="noStrike">
                          <a:solidFill>
                            <a:srgbClr val="FFFFFF"/>
                          </a:solidFill>
                          <a:effectLst/>
                          <a:latin typeface="Arial Narrow" panose="020B0606020202030204" pitchFamily="34" charset="0"/>
                        </a:rPr>
                        <a:t>1889</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tc>
                  <a:txBody>
                    <a:bodyPr/>
                    <a:lstStyle/>
                    <a:p>
                      <a:pPr algn="ctr" fontAlgn="b"/>
                      <a:r>
                        <a:rPr lang="es-CO" sz="1400" b="1" i="0" u="none" strike="noStrike" dirty="0">
                          <a:solidFill>
                            <a:srgbClr val="FFFFFF"/>
                          </a:solidFill>
                          <a:effectLst/>
                          <a:latin typeface="Arial Narrow" panose="020B0606020202030204" pitchFamily="34" charset="0"/>
                        </a:rPr>
                        <a:t>2304</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2523"/>
                    </a:solidFill>
                  </a:tcPr>
                </a:tc>
                <a:extLst>
                  <a:ext uri="{0D108BD9-81ED-4DB2-BD59-A6C34878D82A}">
                    <a16:rowId xmlns:a16="http://schemas.microsoft.com/office/drawing/2014/main" val="10007"/>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975260757"/>
              </p:ext>
            </p:extLst>
          </p:nvPr>
        </p:nvGraphicFramePr>
        <p:xfrm>
          <a:off x="979263" y="4047903"/>
          <a:ext cx="7137400" cy="1756410"/>
        </p:xfrm>
        <a:graphic>
          <a:graphicData uri="http://schemas.openxmlformats.org/drawingml/2006/table">
            <a:tbl>
              <a:tblPr/>
              <a:tblGrid>
                <a:gridCol w="2565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tblGrid>
              <a:tr h="209550">
                <a:tc rowSpan="2">
                  <a:txBody>
                    <a:bodyPr/>
                    <a:lstStyle/>
                    <a:p>
                      <a:pPr algn="ctr" fontAlgn="b"/>
                      <a:r>
                        <a:rPr lang="es-CO" sz="1100" b="1" i="0" u="none" strike="noStrike" dirty="0">
                          <a:solidFill>
                            <a:srgbClr val="FFFFFF"/>
                          </a:solidFill>
                          <a:effectLst/>
                          <a:latin typeface="Arial Narrow" panose="020B0606020202030204" pitchFamily="34" charset="0"/>
                        </a:rPr>
                        <a:t>Documentos MEN</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solidFill>
                      <a:srgbClr val="632523"/>
                    </a:solidFill>
                  </a:tcPr>
                </a:tc>
                <a:tc gridSpan="4">
                  <a:txBody>
                    <a:bodyPr/>
                    <a:lstStyle/>
                    <a:p>
                      <a:pPr algn="ctr" fontAlgn="b"/>
                      <a:r>
                        <a:rPr lang="es-CO" sz="1100" b="1" i="0" u="none" strike="noStrike">
                          <a:solidFill>
                            <a:srgbClr val="FFFFFF"/>
                          </a:solidFill>
                          <a:effectLst/>
                          <a:latin typeface="Arial Narrow" panose="020B0606020202030204" pitchFamily="34" charset="0"/>
                        </a:rPr>
                        <a:t>2016</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a:noFill/>
                    </a:lnT>
                    <a:lnB w="6350" cap="flat" cmpd="sng" algn="ctr">
                      <a:solidFill>
                        <a:srgbClr val="632523"/>
                      </a:solidFill>
                      <a:prstDash val="solid"/>
                      <a:round/>
                      <a:headEnd type="none" w="med" len="med"/>
                      <a:tailEnd type="none" w="med" len="med"/>
                    </a:lnB>
                    <a:solidFill>
                      <a:srgbClr val="632523"/>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algn="ctr" fontAlgn="b"/>
                      <a:r>
                        <a:rPr lang="es-CO" sz="1100" b="1" i="0" u="none" strike="noStrike">
                          <a:solidFill>
                            <a:srgbClr val="FFFFFF"/>
                          </a:solidFill>
                          <a:effectLst/>
                          <a:latin typeface="Arial Narrow" panose="020B0606020202030204" pitchFamily="34" charset="0"/>
                        </a:rPr>
                        <a:t>2017</a:t>
                      </a:r>
                    </a:p>
                  </a:txBody>
                  <a:tcPr marL="9525" marR="9525" marT="9525" marB="0" anchor="b">
                    <a:lnL w="6350" cap="flat" cmpd="sng" algn="ctr">
                      <a:solidFill>
                        <a:srgbClr val="632523"/>
                      </a:solidFill>
                      <a:prstDash val="solid"/>
                      <a:round/>
                      <a:headEnd type="none" w="med" len="med"/>
                      <a:tailEnd type="none" w="med" len="med"/>
                    </a:lnL>
                    <a:lnR>
                      <a:noFill/>
                    </a:lnR>
                    <a:lnT>
                      <a:noFill/>
                    </a:lnT>
                    <a:lnB w="6350" cap="flat" cmpd="sng" algn="ctr">
                      <a:solidFill>
                        <a:srgbClr val="632523"/>
                      </a:solidFill>
                      <a:prstDash val="solid"/>
                      <a:round/>
                      <a:headEnd type="none" w="med" len="med"/>
                      <a:tailEnd type="none" w="med" len="med"/>
                    </a:lnB>
                    <a:solidFill>
                      <a:srgbClr val="632523"/>
                    </a:solidFill>
                  </a:tcPr>
                </a:tc>
                <a:tc hMerge="1">
                  <a:txBody>
                    <a:bodyPr/>
                    <a:lstStyle/>
                    <a:p>
                      <a:endParaRPr lang="es-CO"/>
                    </a:p>
                  </a:txBody>
                  <a:tcPr/>
                </a:tc>
                <a:extLst>
                  <a:ext uri="{0D108BD9-81ED-4DB2-BD59-A6C34878D82A}">
                    <a16:rowId xmlns:a16="http://schemas.microsoft.com/office/drawing/2014/main" val="10000"/>
                  </a:ext>
                </a:extLst>
              </a:tr>
              <a:tr h="209550">
                <a:tc vMerge="1">
                  <a:txBody>
                    <a:bodyPr/>
                    <a:lstStyle/>
                    <a:p>
                      <a:endParaRPr lang="es-CO"/>
                    </a:p>
                  </a:txBody>
                  <a:tcPr/>
                </a:tc>
                <a:tc>
                  <a:txBody>
                    <a:bodyPr/>
                    <a:lstStyle/>
                    <a:p>
                      <a:pPr algn="ctr" fontAlgn="b"/>
                      <a:r>
                        <a:rPr lang="es-CO" sz="1100" b="1" i="0" u="none" strike="noStrike">
                          <a:solidFill>
                            <a:srgbClr val="FFFFFF"/>
                          </a:solidFill>
                          <a:effectLst/>
                          <a:latin typeface="Arial Narrow" panose="020B0606020202030204" pitchFamily="34" charset="0"/>
                        </a:rPr>
                        <a:t>1° Trimestre</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solidFill>
                      <a:srgbClr val="632523"/>
                    </a:solidFill>
                  </a:tcPr>
                </a:tc>
                <a:tc>
                  <a:txBody>
                    <a:bodyPr/>
                    <a:lstStyle/>
                    <a:p>
                      <a:pPr algn="ctr" fontAlgn="b"/>
                      <a:r>
                        <a:rPr lang="es-CO" sz="1100" b="1" i="0" u="none" strike="noStrike">
                          <a:solidFill>
                            <a:srgbClr val="FFFFFF"/>
                          </a:solidFill>
                          <a:effectLst/>
                          <a:latin typeface="Arial Narrow" panose="020B0606020202030204" pitchFamily="34" charset="0"/>
                        </a:rPr>
                        <a:t>2° Trimestre</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solidFill>
                      <a:srgbClr val="632523"/>
                    </a:solidFill>
                  </a:tcPr>
                </a:tc>
                <a:tc>
                  <a:txBody>
                    <a:bodyPr/>
                    <a:lstStyle/>
                    <a:p>
                      <a:pPr algn="ctr" fontAlgn="b"/>
                      <a:r>
                        <a:rPr lang="es-CO" sz="1100" b="1" i="0" u="none" strike="noStrike">
                          <a:solidFill>
                            <a:srgbClr val="FFFFFF"/>
                          </a:solidFill>
                          <a:effectLst/>
                          <a:latin typeface="Arial Narrow" panose="020B0606020202030204" pitchFamily="34" charset="0"/>
                        </a:rPr>
                        <a:t>3° Trimestre</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solidFill>
                      <a:srgbClr val="632523"/>
                    </a:solidFill>
                  </a:tcPr>
                </a:tc>
                <a:tc>
                  <a:txBody>
                    <a:bodyPr/>
                    <a:lstStyle/>
                    <a:p>
                      <a:pPr algn="ctr" fontAlgn="b"/>
                      <a:r>
                        <a:rPr lang="es-CO" sz="1100" b="1" i="0" u="none" strike="noStrike">
                          <a:solidFill>
                            <a:srgbClr val="FFFFFF"/>
                          </a:solidFill>
                          <a:effectLst/>
                          <a:latin typeface="Arial Narrow" panose="020B0606020202030204" pitchFamily="34" charset="0"/>
                        </a:rPr>
                        <a:t>4° Trimestre</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solidFill>
                      <a:srgbClr val="632523"/>
                    </a:solidFill>
                  </a:tcPr>
                </a:tc>
                <a:tc>
                  <a:txBody>
                    <a:bodyPr/>
                    <a:lstStyle/>
                    <a:p>
                      <a:pPr algn="ctr" fontAlgn="b"/>
                      <a:r>
                        <a:rPr lang="es-CO" sz="1100" b="1" i="0" u="none" strike="noStrike">
                          <a:solidFill>
                            <a:srgbClr val="FFFFFF"/>
                          </a:solidFill>
                          <a:effectLst/>
                          <a:latin typeface="Arial Narrow" panose="020B0606020202030204" pitchFamily="34" charset="0"/>
                        </a:rPr>
                        <a:t>1° Trimestre</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solidFill>
                      <a:srgbClr val="632523"/>
                    </a:solidFill>
                  </a:tcPr>
                </a:tc>
                <a:tc>
                  <a:txBody>
                    <a:bodyPr/>
                    <a:lstStyle/>
                    <a:p>
                      <a:pPr algn="ctr" fontAlgn="b"/>
                      <a:r>
                        <a:rPr lang="es-CO" sz="1100" b="1" i="0" u="none" strike="noStrike">
                          <a:solidFill>
                            <a:srgbClr val="FFFFFF"/>
                          </a:solidFill>
                          <a:effectLst/>
                          <a:latin typeface="Arial Narrow" panose="020B0606020202030204" pitchFamily="34" charset="0"/>
                        </a:rPr>
                        <a:t>2° Trimestre</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solidFill>
                      <a:srgbClr val="632523"/>
                    </a:solidFill>
                  </a:tcPr>
                </a:tc>
                <a:extLst>
                  <a:ext uri="{0D108BD9-81ED-4DB2-BD59-A6C34878D82A}">
                    <a16:rowId xmlns:a16="http://schemas.microsoft.com/office/drawing/2014/main" val="10001"/>
                  </a:ext>
                </a:extLst>
              </a:tr>
              <a:tr h="209550">
                <a:tc>
                  <a:txBody>
                    <a:bodyPr/>
                    <a:lstStyle/>
                    <a:p>
                      <a:pPr algn="l" fontAlgn="b"/>
                      <a:r>
                        <a:rPr lang="es-CO" sz="1400" b="0" i="0" u="none" strike="noStrike">
                          <a:solidFill>
                            <a:srgbClr val="000000"/>
                          </a:solidFill>
                          <a:effectLst/>
                          <a:latin typeface="Arial Narrow" panose="020B0606020202030204" pitchFamily="34" charset="0"/>
                        </a:rPr>
                        <a:t>Total documentos</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56.637</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62.594</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67.414</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54.636</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64.301</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67.265</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extLst>
                  <a:ext uri="{0D108BD9-81ED-4DB2-BD59-A6C34878D82A}">
                    <a16:rowId xmlns:a16="http://schemas.microsoft.com/office/drawing/2014/main" val="10002"/>
                  </a:ext>
                </a:extLst>
              </a:tr>
              <a:tr h="209550">
                <a:tc>
                  <a:txBody>
                    <a:bodyPr/>
                    <a:lstStyle/>
                    <a:p>
                      <a:pPr algn="l" fontAlgn="b"/>
                      <a:r>
                        <a:rPr lang="es-CO" sz="1400" b="0" i="0" u="none" strike="noStrike">
                          <a:solidFill>
                            <a:srgbClr val="000000"/>
                          </a:solidFill>
                          <a:effectLst/>
                          <a:latin typeface="Arial Narrow" panose="020B0606020202030204" pitchFamily="34" charset="0"/>
                        </a:rPr>
                        <a:t>% oportunidad respuesta</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94%</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92,00%</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91,00%</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93,00%</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87%</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91%</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extLst>
                  <a:ext uri="{0D108BD9-81ED-4DB2-BD59-A6C34878D82A}">
                    <a16:rowId xmlns:a16="http://schemas.microsoft.com/office/drawing/2014/main" val="10003"/>
                  </a:ext>
                </a:extLst>
              </a:tr>
              <a:tr h="209550">
                <a:tc>
                  <a:txBody>
                    <a:bodyPr/>
                    <a:lstStyle/>
                    <a:p>
                      <a:pPr algn="l" fontAlgn="b"/>
                      <a:r>
                        <a:rPr lang="es-CO" sz="1400" b="0" i="0" u="none" strike="noStrike">
                          <a:solidFill>
                            <a:srgbClr val="000000"/>
                          </a:solidFill>
                          <a:effectLst/>
                          <a:latin typeface="Arial Narrow" panose="020B0606020202030204" pitchFamily="34" charset="0"/>
                        </a:rPr>
                        <a:t>Total quejas del sector educativo</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448</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1.267</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1.260</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1.393</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1.889</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2.304</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extLst>
                  <a:ext uri="{0D108BD9-81ED-4DB2-BD59-A6C34878D82A}">
                    <a16:rowId xmlns:a16="http://schemas.microsoft.com/office/drawing/2014/main" val="10004"/>
                  </a:ext>
                </a:extLst>
              </a:tr>
              <a:tr h="209550">
                <a:tc>
                  <a:txBody>
                    <a:bodyPr/>
                    <a:lstStyle/>
                    <a:p>
                      <a:pPr algn="l" fontAlgn="b"/>
                      <a:r>
                        <a:rPr lang="es-CO" sz="1400" b="0" i="0" u="none" strike="noStrike">
                          <a:solidFill>
                            <a:srgbClr val="000000"/>
                          </a:solidFill>
                          <a:effectLst/>
                          <a:latin typeface="Arial Narrow" panose="020B0606020202030204" pitchFamily="34" charset="0"/>
                        </a:rPr>
                        <a:t>% oportunidad en la respuesta</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87,00%</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69,29%</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77,69%</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67,04%</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74,00%</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71,35%</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extLst>
                  <a:ext uri="{0D108BD9-81ED-4DB2-BD59-A6C34878D82A}">
                    <a16:rowId xmlns:a16="http://schemas.microsoft.com/office/drawing/2014/main" val="10005"/>
                  </a:ext>
                </a:extLst>
              </a:tr>
              <a:tr h="209550">
                <a:tc>
                  <a:txBody>
                    <a:bodyPr/>
                    <a:lstStyle/>
                    <a:p>
                      <a:pPr algn="l" fontAlgn="b"/>
                      <a:r>
                        <a:rPr lang="es-CO" sz="1400" b="0" i="0" u="none" strike="noStrike">
                          <a:solidFill>
                            <a:srgbClr val="000000"/>
                          </a:solidFill>
                          <a:effectLst/>
                          <a:latin typeface="Arial Narrow" panose="020B0606020202030204" pitchFamily="34" charset="0"/>
                        </a:rPr>
                        <a:t>Total quejas MEN</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33</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453</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331</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568</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1.226</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1.580</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extLst>
                  <a:ext uri="{0D108BD9-81ED-4DB2-BD59-A6C34878D82A}">
                    <a16:rowId xmlns:a16="http://schemas.microsoft.com/office/drawing/2014/main" val="10006"/>
                  </a:ext>
                </a:extLst>
              </a:tr>
              <a:tr h="103266">
                <a:tc>
                  <a:txBody>
                    <a:bodyPr/>
                    <a:lstStyle/>
                    <a:p>
                      <a:pPr algn="l" fontAlgn="b"/>
                      <a:r>
                        <a:rPr lang="es-CO" sz="1400" b="0" i="0" u="none" strike="noStrike" dirty="0">
                          <a:solidFill>
                            <a:srgbClr val="000000"/>
                          </a:solidFill>
                          <a:effectLst/>
                          <a:latin typeface="Arial Narrow" panose="020B0606020202030204" pitchFamily="34" charset="0"/>
                        </a:rPr>
                        <a:t>% de oportunidad en la respuesta </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76%</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24%</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55%</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Narrow" panose="020B0606020202030204" pitchFamily="34" charset="0"/>
                        </a:rPr>
                        <a:t>32%</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65%</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Narrow" panose="020B0606020202030204" pitchFamily="34" charset="0"/>
                        </a:rPr>
                        <a:t>64%</a:t>
                      </a:r>
                    </a:p>
                  </a:txBody>
                  <a:tcPr marL="9525" marR="9525" marT="9525" marB="0" anchor="b">
                    <a:lnL w="6350" cap="flat" cmpd="sng" algn="ctr">
                      <a:solidFill>
                        <a:srgbClr val="632523"/>
                      </a:solidFill>
                      <a:prstDash val="solid"/>
                      <a:round/>
                      <a:headEnd type="none" w="med" len="med"/>
                      <a:tailEnd type="none" w="med" len="med"/>
                    </a:lnL>
                    <a:lnR w="6350" cap="flat" cmpd="sng" algn="ctr">
                      <a:solidFill>
                        <a:srgbClr val="632523"/>
                      </a:solidFill>
                      <a:prstDash val="solid"/>
                      <a:round/>
                      <a:headEnd type="none" w="med" len="med"/>
                      <a:tailEnd type="none" w="med" len="med"/>
                    </a:lnR>
                    <a:lnT w="6350" cap="flat" cmpd="sng" algn="ctr">
                      <a:solidFill>
                        <a:srgbClr val="632523"/>
                      </a:solidFill>
                      <a:prstDash val="solid"/>
                      <a:round/>
                      <a:headEnd type="none" w="med" len="med"/>
                      <a:tailEnd type="none" w="med" len="med"/>
                    </a:lnT>
                    <a:lnB w="6350" cap="flat" cmpd="sng" algn="ctr">
                      <a:solidFill>
                        <a:srgbClr val="632523"/>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39099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3131073"/>
            <a:ext cx="1510347" cy="707886"/>
          </a:xfrm>
          <a:prstGeom prst="rect">
            <a:avLst/>
          </a:prstGeom>
          <a:noFill/>
        </p:spPr>
        <p:txBody>
          <a:bodyPr wrap="square" rtlCol="0">
            <a:spAutoFit/>
          </a:bodyPr>
          <a:lstStyle/>
          <a:p>
            <a:r>
              <a:rPr lang="es-CO" sz="2000" dirty="0">
                <a:solidFill>
                  <a:schemeClr val="bg1"/>
                </a:solidFill>
                <a:latin typeface="Arial" pitchFamily="34" charset="0"/>
                <a:ea typeface="Verdana" panose="020B0604030504040204" pitchFamily="34" charset="0"/>
                <a:cs typeface="Arial" pitchFamily="34" charset="0"/>
              </a:rPr>
              <a:t>Detalle</a:t>
            </a:r>
            <a:r>
              <a:rPr lang="es-CO" sz="2000" dirty="0">
                <a:solidFill>
                  <a:schemeClr val="bg1"/>
                </a:solidFill>
                <a:latin typeface="Verdana" panose="020B0604030504040204" pitchFamily="34" charset="0"/>
                <a:ea typeface="Verdana" panose="020B0604030504040204" pitchFamily="34" charset="0"/>
                <a:cs typeface="Verdana" panose="020B0604030504040204" pitchFamily="34" charset="0"/>
              </a:rPr>
              <a:t> por  entidad</a:t>
            </a:r>
          </a:p>
        </p:txBody>
      </p:sp>
      <p:sp>
        <p:nvSpPr>
          <p:cNvPr id="8" name="7 Rectángulo"/>
          <p:cNvSpPr/>
          <p:nvPr/>
        </p:nvSpPr>
        <p:spPr>
          <a:xfrm>
            <a:off x="366560" y="5747689"/>
            <a:ext cx="6523314" cy="369332"/>
          </a:xfrm>
          <a:prstGeom prst="rect">
            <a:avLst/>
          </a:prstGeom>
        </p:spPr>
        <p:txBody>
          <a:bodyPr wrap="square">
            <a:spAutoFit/>
          </a:bodyPr>
          <a:lstStyle/>
          <a:p>
            <a:pPr algn="just"/>
            <a:endParaRPr lang="es-CO" dirty="0">
              <a:solidFill>
                <a:schemeClr val="tx1">
                  <a:lumMod val="75000"/>
                  <a:lumOff val="25000"/>
                </a:schemeClr>
              </a:solidFill>
            </a:endParaRPr>
          </a:p>
        </p:txBody>
      </p:sp>
      <p:grpSp>
        <p:nvGrpSpPr>
          <p:cNvPr id="67" name="66 Grupo"/>
          <p:cNvGrpSpPr/>
          <p:nvPr/>
        </p:nvGrpSpPr>
        <p:grpSpPr>
          <a:xfrm>
            <a:off x="6189257" y="6093296"/>
            <a:ext cx="2919247" cy="757382"/>
            <a:chOff x="6189257" y="6093296"/>
            <a:chExt cx="2919247" cy="757382"/>
          </a:xfrm>
        </p:grpSpPr>
        <p:pic>
          <p:nvPicPr>
            <p:cNvPr id="68" name="67 Imagen"/>
            <p:cNvPicPr>
              <a:picLocks noChangeAspect="1"/>
            </p:cNvPicPr>
            <p:nvPr/>
          </p:nvPicPr>
          <p:blipFill rotWithShape="1">
            <a:blip r:embed="rId3" cstate="print">
              <a:extLst>
                <a:ext uri="{28A0092B-C50C-407E-A947-70E740481C1C}">
                  <a14:useLocalDpi xmlns:a14="http://schemas.microsoft.com/office/drawing/2010/main" val="0"/>
                </a:ext>
              </a:extLst>
            </a:blip>
            <a:srcRect l="80014" t="81187" r="3385" b="5008"/>
            <a:stretch/>
          </p:blipFill>
          <p:spPr>
            <a:xfrm>
              <a:off x="7590492" y="6093296"/>
              <a:ext cx="1518012" cy="757382"/>
            </a:xfrm>
            <a:prstGeom prst="rect">
              <a:avLst/>
            </a:prstGeom>
          </p:spPr>
        </p:pic>
        <p:pic>
          <p:nvPicPr>
            <p:cNvPr id="69" name="68 Imagen"/>
            <p:cNvPicPr>
              <a:picLocks noChangeAspect="1"/>
            </p:cNvPicPr>
            <p:nvPr/>
          </p:nvPicPr>
          <p:blipFill rotWithShape="1">
            <a:blip r:embed="rId4" cstate="print">
              <a:extLst>
                <a:ext uri="{28A0092B-C50C-407E-A947-70E740481C1C}">
                  <a14:useLocalDpi xmlns:a14="http://schemas.microsoft.com/office/drawing/2010/main" val="0"/>
                </a:ext>
              </a:extLst>
            </a:blip>
            <a:srcRect l="8610" t="34023" r="7437" b="38391"/>
            <a:stretch/>
          </p:blipFill>
          <p:spPr>
            <a:xfrm>
              <a:off x="6189257" y="6294092"/>
              <a:ext cx="1401235" cy="355790"/>
            </a:xfrm>
            <a:prstGeom prst="rect">
              <a:avLst/>
            </a:prstGeom>
          </p:spPr>
        </p:pic>
      </p:grpSp>
      <p:sp>
        <p:nvSpPr>
          <p:cNvPr id="13" name="Text Box 5"/>
          <p:cNvSpPr txBox="1">
            <a:spLocks noChangeArrowheads="1"/>
          </p:cNvSpPr>
          <p:nvPr/>
        </p:nvSpPr>
        <p:spPr bwMode="auto">
          <a:xfrm>
            <a:off x="422385" y="5307568"/>
            <a:ext cx="8274050"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just">
              <a:lnSpc>
                <a:spcPct val="80000"/>
              </a:lnSpc>
              <a:spcBef>
                <a:spcPct val="50000"/>
              </a:spcBef>
              <a:buFontTx/>
              <a:buBlip>
                <a:blip r:embed="rId5"/>
              </a:buBlip>
            </a:pPr>
            <a:r>
              <a:rPr lang="es-CO" altLang="es-CO" sz="1600" b="0" dirty="0">
                <a:cs typeface="Arial" pitchFamily="34" charset="0"/>
              </a:rPr>
              <a:t>Por entidades, el mayor volumen de quejas recibidas en el segundo trimestre del 2017, fue para el Ministerio de Educación Nacional, con un total de 1579 quejas con una participación del 69%, seguidas por las quejas de las Instituciones de Educación Superior con 256 casos y una participación del 11 %. </a:t>
            </a:r>
            <a:endParaRPr lang="es-ES" altLang="es-CO" sz="1600" b="0" dirty="0">
              <a:cs typeface="Arial" pitchFamily="34" charset="0"/>
            </a:endParaRPr>
          </a:p>
        </p:txBody>
      </p:sp>
      <p:sp>
        <p:nvSpPr>
          <p:cNvPr id="2" name="1 Rectángulo"/>
          <p:cNvSpPr/>
          <p:nvPr/>
        </p:nvSpPr>
        <p:spPr>
          <a:xfrm>
            <a:off x="4319766" y="211880"/>
            <a:ext cx="4301532" cy="646331"/>
          </a:xfrm>
          <a:prstGeom prst="rect">
            <a:avLst/>
          </a:prstGeom>
        </p:spPr>
        <p:txBody>
          <a:bodyPr wrap="square">
            <a:spAutoFit/>
          </a:bodyPr>
          <a:lstStyle/>
          <a:p>
            <a:r>
              <a:rPr lang="es-CO" b="1" dirty="0">
                <a:solidFill>
                  <a:schemeClr val="accent2">
                    <a:lumMod val="50000"/>
                  </a:schemeClr>
                </a:solidFill>
              </a:rPr>
              <a:t>Análisis de resultados a la gestión de las Quejas, Reclamos</a:t>
            </a:r>
            <a:endParaRPr lang="es-CO" dirty="0">
              <a:solidFill>
                <a:schemeClr val="accent2">
                  <a:lumMod val="50000"/>
                </a:schemeClr>
              </a:solidFill>
            </a:endParaRPr>
          </a:p>
        </p:txBody>
      </p:sp>
      <p:graphicFrame>
        <p:nvGraphicFramePr>
          <p:cNvPr id="10" name="2 Gráfico"/>
          <p:cNvGraphicFramePr>
            <a:graphicFrameLocks/>
          </p:cNvGraphicFramePr>
          <p:nvPr>
            <p:extLst>
              <p:ext uri="{D42A27DB-BD31-4B8C-83A1-F6EECF244321}">
                <p14:modId xmlns:p14="http://schemas.microsoft.com/office/powerpoint/2010/main" val="1713859268"/>
              </p:ext>
            </p:extLst>
          </p:nvPr>
        </p:nvGraphicFramePr>
        <p:xfrm>
          <a:off x="539552" y="979641"/>
          <a:ext cx="8156883" cy="422164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81120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4716016" y="123377"/>
            <a:ext cx="4572000" cy="646331"/>
          </a:xfrm>
          <a:prstGeom prst="rect">
            <a:avLst/>
          </a:prstGeom>
        </p:spPr>
        <p:txBody>
          <a:bodyPr>
            <a:spAutoFit/>
          </a:bodyPr>
          <a:lstStyle/>
          <a:p>
            <a:r>
              <a:rPr lang="es-CO" b="1" dirty="0">
                <a:solidFill>
                  <a:schemeClr val="accent2">
                    <a:lumMod val="50000"/>
                  </a:schemeClr>
                </a:solidFill>
              </a:rPr>
              <a:t>Análisis de resultados a la gestión de las Quejas, Reclamos</a:t>
            </a:r>
            <a:endParaRPr lang="es-CO" dirty="0">
              <a:solidFill>
                <a:schemeClr val="accent2">
                  <a:lumMod val="50000"/>
                </a:schemeClr>
              </a:solidFill>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8"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6084168" y="1268760"/>
            <a:ext cx="2520280" cy="4579715"/>
          </a:xfrm>
          <a:prstGeom prst="rect">
            <a:avLst/>
          </a:prstGeom>
        </p:spPr>
        <p:txBody>
          <a:bodyPr wrap="square">
            <a:spAutoFit/>
          </a:bodyPr>
          <a:lstStyle/>
          <a:p>
            <a:pPr marL="285750" indent="-285750" algn="just">
              <a:lnSpc>
                <a:spcPct val="80000"/>
              </a:lnSpc>
              <a:spcBef>
                <a:spcPct val="50000"/>
              </a:spcBef>
              <a:buBlip>
                <a:blip r:embed="rId4"/>
              </a:buBlip>
              <a:defRPr/>
            </a:pPr>
            <a:r>
              <a:rPr lang="es-ES" dirty="0">
                <a:latin typeface="Arial Narrow" panose="020B0606020202030204" pitchFamily="34" charset="0"/>
              </a:rPr>
              <a:t>Para las Instituciones de Educación Superior, se presentaron 256 quejas en el segundo trimestre de 2017. </a:t>
            </a:r>
          </a:p>
          <a:p>
            <a:pPr marL="285750" indent="-285750" algn="just">
              <a:lnSpc>
                <a:spcPct val="80000"/>
              </a:lnSpc>
              <a:spcBef>
                <a:spcPct val="50000"/>
              </a:spcBef>
              <a:buBlip>
                <a:blip r:embed="rId4"/>
              </a:buBlip>
              <a:defRPr/>
            </a:pPr>
            <a:r>
              <a:rPr lang="es-ES" dirty="0">
                <a:latin typeface="Arial Narrow" panose="020B0606020202030204" pitchFamily="34" charset="0"/>
              </a:rPr>
              <a:t>Se obtuvo una disminución de 205 quejas con relación al  segundo trimestre del año 2016</a:t>
            </a:r>
          </a:p>
          <a:p>
            <a:pPr marL="285750" indent="-285750" algn="just">
              <a:lnSpc>
                <a:spcPct val="80000"/>
              </a:lnSpc>
              <a:spcBef>
                <a:spcPct val="50000"/>
              </a:spcBef>
              <a:buBlip>
                <a:blip r:embed="rId4"/>
              </a:buBlip>
              <a:defRPr/>
            </a:pPr>
            <a:r>
              <a:rPr lang="es-ES" dirty="0">
                <a:latin typeface="Arial Narrow" panose="020B0606020202030204" pitchFamily="34" charset="0"/>
              </a:rPr>
              <a:t>El mayor número de quejas  se presentó en los criterios relacionados con la calidad (aspectos académicos, bibliotecas, planes de estudios, entre otros), con un total de 255</a:t>
            </a:r>
          </a:p>
        </p:txBody>
      </p:sp>
      <p:pic>
        <p:nvPicPr>
          <p:cNvPr id="10" name="Picture 1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59" t="17295" r="16983" b="33645"/>
          <a:stretch/>
        </p:blipFill>
        <p:spPr bwMode="auto">
          <a:xfrm>
            <a:off x="731733" y="230451"/>
            <a:ext cx="3233023" cy="60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682848" y="230451"/>
            <a:ext cx="3097064"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Quejas y reclamos Instituciones Educativas</a:t>
            </a:r>
          </a:p>
        </p:txBody>
      </p:sp>
      <p:graphicFrame>
        <p:nvGraphicFramePr>
          <p:cNvPr id="2" name="Tabla 1"/>
          <p:cNvGraphicFramePr>
            <a:graphicFrameLocks noGrp="1"/>
          </p:cNvGraphicFramePr>
          <p:nvPr>
            <p:extLst>
              <p:ext uri="{D42A27DB-BD31-4B8C-83A1-F6EECF244321}">
                <p14:modId xmlns:p14="http://schemas.microsoft.com/office/powerpoint/2010/main" val="2397262948"/>
              </p:ext>
            </p:extLst>
          </p:nvPr>
        </p:nvGraphicFramePr>
        <p:xfrm>
          <a:off x="467544" y="4194175"/>
          <a:ext cx="5256584" cy="2291715"/>
        </p:xfrm>
        <a:graphic>
          <a:graphicData uri="http://schemas.openxmlformats.org/drawingml/2006/table">
            <a:tbl>
              <a:tblPr/>
              <a:tblGrid>
                <a:gridCol w="3543300">
                  <a:extLst>
                    <a:ext uri="{9D8B030D-6E8A-4147-A177-3AD203B41FA5}">
                      <a16:colId xmlns:a16="http://schemas.microsoft.com/office/drawing/2014/main" val="20000"/>
                    </a:ext>
                  </a:extLst>
                </a:gridCol>
                <a:gridCol w="849188">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tblGrid>
              <a:tr h="190500">
                <a:tc rowSpan="2">
                  <a:txBody>
                    <a:bodyPr/>
                    <a:lstStyle/>
                    <a:p>
                      <a:pPr algn="ctr" fontAlgn="b"/>
                      <a:r>
                        <a:rPr lang="es-CO" sz="1200" b="1" i="0" u="none" strike="noStrike" dirty="0">
                          <a:solidFill>
                            <a:srgbClr val="FFFFFF"/>
                          </a:solidFill>
                          <a:effectLst/>
                          <a:latin typeface="Calibri" panose="020F0502020204030204" pitchFamily="34" charset="0"/>
                        </a:rPr>
                        <a:t>Ejes Temáticos</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200" b="1" i="0" u="none" strike="noStrike">
                          <a:solidFill>
                            <a:srgbClr val="FFFFFF"/>
                          </a:solidFill>
                          <a:effectLst/>
                          <a:latin typeface="Calibri" panose="020F0502020204030204" pitchFamily="34" charset="0"/>
                        </a:rPr>
                        <a:t>Año 2016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200" b="1" i="0" u="none" strike="noStrike">
                          <a:solidFill>
                            <a:srgbClr val="FFFFFF"/>
                          </a:solidFill>
                          <a:effectLst/>
                          <a:latin typeface="Calibri" panose="020F0502020204030204" pitchFamily="34" charset="0"/>
                        </a:rPr>
                        <a:t>Año 2017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0"/>
                  </a:ext>
                </a:extLst>
              </a:tr>
              <a:tr h="190500">
                <a:tc vMerge="1">
                  <a:txBody>
                    <a:bodyPr/>
                    <a:lstStyle/>
                    <a:p>
                      <a:endParaRPr lang="es-CO"/>
                    </a:p>
                  </a:txBody>
                  <a:tcPr/>
                </a:tc>
                <a:tc>
                  <a:txBody>
                    <a:bodyPr/>
                    <a:lstStyle/>
                    <a:p>
                      <a:pPr algn="ctr" fontAlgn="b"/>
                      <a:r>
                        <a:rPr lang="es-CO" sz="1050" b="1" i="0" u="none" strike="noStrike">
                          <a:solidFill>
                            <a:srgbClr val="FFFFFF"/>
                          </a:solidFill>
                          <a:effectLst/>
                          <a:latin typeface="Calibri" panose="020F0502020204030204" pitchFamily="34" charset="0"/>
                        </a:rPr>
                        <a:t>2° Trimestre</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b"/>
                      <a:r>
                        <a:rPr lang="es-CO" sz="1050" b="1" i="0" u="none" strike="noStrike">
                          <a:solidFill>
                            <a:srgbClr val="FFFFFF"/>
                          </a:solidFill>
                          <a:effectLst/>
                          <a:latin typeface="Calibri" panose="020F0502020204030204" pitchFamily="34" charset="0"/>
                        </a:rPr>
                        <a:t>2° Trimestre</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1"/>
                  </a:ext>
                </a:extLst>
              </a:tr>
              <a:tr h="762000">
                <a:tc>
                  <a:txBody>
                    <a:bodyPr/>
                    <a:lstStyle/>
                    <a:p>
                      <a:pPr algn="l" fontAlgn="ctr"/>
                      <a:r>
                        <a:rPr lang="es-CO" sz="1200" b="0" i="0" u="none" strike="noStrike" dirty="0">
                          <a:solidFill>
                            <a:srgbClr val="000000"/>
                          </a:solidFill>
                          <a:effectLst/>
                          <a:latin typeface="Calibri" panose="020F0502020204030204" pitchFamily="34" charset="0"/>
                        </a:rPr>
                        <a:t>IES Calidad: Bibliotecas, Centros de Práctica, formación de Docentes, Modificación de Registro Calificado, numero de docentes, Plan de Estudios, Tutorías, Dificultad para  grado, Maltratos.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357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255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62000">
                <a:tc>
                  <a:txBody>
                    <a:bodyPr/>
                    <a:lstStyle/>
                    <a:p>
                      <a:pPr algn="l" fontAlgn="ctr"/>
                      <a:r>
                        <a:rPr lang="es-CO" sz="1200" b="0" i="0" u="none" strike="noStrike">
                          <a:solidFill>
                            <a:srgbClr val="000000"/>
                          </a:solidFill>
                          <a:effectLst/>
                          <a:latin typeface="Calibri" panose="020F0502020204030204" pitchFamily="34" charset="0"/>
                        </a:rPr>
                        <a:t>IES Pecuniarios:  Cobros no contemplados, costos de matricula, Devolución de dineros, matricula extraordinaria, servicio medico, asistencial, derechos de  grado.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102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90500">
                <a:tc>
                  <a:txBody>
                    <a:bodyPr/>
                    <a:lstStyle/>
                    <a:p>
                      <a:pPr algn="l" fontAlgn="ctr"/>
                      <a:r>
                        <a:rPr lang="es-CO" sz="1200" b="0" i="0" u="none" strike="noStrike">
                          <a:solidFill>
                            <a:srgbClr val="000000"/>
                          </a:solidFill>
                          <a:effectLst/>
                          <a:latin typeface="Calibri" panose="020F0502020204030204" pitchFamily="34" charset="0"/>
                        </a:rPr>
                        <a:t>Infraestructura Física y Administrativa.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90500">
                <a:tc>
                  <a:txBody>
                    <a:bodyPr/>
                    <a:lstStyle/>
                    <a:p>
                      <a:pPr algn="ctr" fontAlgn="ctr"/>
                      <a:r>
                        <a:rPr lang="es-CO" sz="1200" b="0" i="0" u="none" strike="noStrike">
                          <a:solidFill>
                            <a:srgbClr val="FFFFFF"/>
                          </a:solidFill>
                          <a:effectLst/>
                          <a:latin typeface="Calibri" panose="020F0502020204030204" pitchFamily="34" charset="0"/>
                        </a:rPr>
                        <a:t>Total</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200" b="1" i="0" u="none" strike="noStrike">
                          <a:solidFill>
                            <a:srgbClr val="FFFFFF"/>
                          </a:solidFill>
                          <a:effectLst/>
                          <a:latin typeface="Calibri" panose="020F0502020204030204" pitchFamily="34" charset="0"/>
                        </a:rPr>
                        <a:t>461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200" b="1" i="0" u="none" strike="noStrike" dirty="0">
                          <a:solidFill>
                            <a:srgbClr val="FFFFFF"/>
                          </a:solidFill>
                          <a:effectLst/>
                          <a:latin typeface="Calibri" panose="020F0502020204030204" pitchFamily="34" charset="0"/>
                        </a:rPr>
                        <a:t>256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5"/>
                  </a:ext>
                </a:extLst>
              </a:tr>
            </a:tbl>
          </a:graphicData>
        </a:graphic>
      </p:graphicFrame>
      <p:graphicFrame>
        <p:nvGraphicFramePr>
          <p:cNvPr id="13" name="2 Gráfico"/>
          <p:cNvGraphicFramePr>
            <a:graphicFrameLocks/>
          </p:cNvGraphicFramePr>
          <p:nvPr>
            <p:extLst>
              <p:ext uri="{D42A27DB-BD31-4B8C-83A1-F6EECF244321}">
                <p14:modId xmlns:p14="http://schemas.microsoft.com/office/powerpoint/2010/main" val="1921240885"/>
              </p:ext>
            </p:extLst>
          </p:nvPr>
        </p:nvGraphicFramePr>
        <p:xfrm>
          <a:off x="255145" y="1123897"/>
          <a:ext cx="5681382" cy="288607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62667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0"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p:cNvSpPr/>
          <p:nvPr/>
        </p:nvSpPr>
        <p:spPr>
          <a:xfrm>
            <a:off x="4283968" y="116632"/>
            <a:ext cx="4572000" cy="646331"/>
          </a:xfrm>
          <a:prstGeom prst="rect">
            <a:avLst/>
          </a:prstGeom>
        </p:spPr>
        <p:txBody>
          <a:bodyPr>
            <a:spAutoFit/>
          </a:bodyPr>
          <a:lstStyle/>
          <a:p>
            <a:r>
              <a:rPr lang="es-CO" b="1" dirty="0">
                <a:solidFill>
                  <a:schemeClr val="accent2">
                    <a:lumMod val="50000"/>
                  </a:schemeClr>
                </a:solidFill>
              </a:rPr>
              <a:t>Análisis de resultados a la gestión de las Quejas, Reclamos</a:t>
            </a:r>
            <a:endParaRPr lang="es-CO" dirty="0">
              <a:solidFill>
                <a:schemeClr val="accent2">
                  <a:lumMod val="50000"/>
                </a:schemeClr>
              </a:solidFill>
            </a:endParaRPr>
          </a:p>
        </p:txBody>
      </p:sp>
      <p:sp>
        <p:nvSpPr>
          <p:cNvPr id="3" name="2 Rectángulo"/>
          <p:cNvSpPr/>
          <p:nvPr/>
        </p:nvSpPr>
        <p:spPr>
          <a:xfrm>
            <a:off x="6582564" y="866159"/>
            <a:ext cx="2282990" cy="4801314"/>
          </a:xfrm>
          <a:prstGeom prst="rect">
            <a:avLst/>
          </a:prstGeom>
        </p:spPr>
        <p:txBody>
          <a:bodyPr wrap="square">
            <a:spAutoFit/>
          </a:bodyPr>
          <a:lstStyle/>
          <a:p>
            <a:pPr marL="285750" indent="-285750" algn="just" eaLnBrk="0" fontAlgn="base" hangingPunct="0">
              <a:lnSpc>
                <a:spcPct val="80000"/>
              </a:lnSpc>
              <a:spcBef>
                <a:spcPct val="50000"/>
              </a:spcBef>
              <a:spcAft>
                <a:spcPct val="0"/>
              </a:spcAft>
              <a:buBlip>
                <a:blip r:embed="rId4"/>
              </a:buBlip>
            </a:pPr>
            <a:r>
              <a:rPr lang="es-ES" altLang="es-CO" dirty="0">
                <a:solidFill>
                  <a:prstClr val="black"/>
                </a:solidFill>
                <a:latin typeface="Arial Narrow" panose="020B0606020202030204" pitchFamily="34" charset="0"/>
                <a:ea typeface="Verdana" panose="020B0604030504040204" pitchFamily="34" charset="0"/>
                <a:cs typeface="Verdana" panose="020B0604030504040204" pitchFamily="34" charset="0"/>
              </a:rPr>
              <a:t>Para las Secretarías de Educación, se presentaron 199 quejas en el segundo trimestre de 2017, </a:t>
            </a:r>
          </a:p>
          <a:p>
            <a:pPr marL="285750" indent="-285750" algn="just" eaLnBrk="0" fontAlgn="base" hangingPunct="0">
              <a:lnSpc>
                <a:spcPct val="80000"/>
              </a:lnSpc>
              <a:spcBef>
                <a:spcPct val="50000"/>
              </a:spcBef>
              <a:spcAft>
                <a:spcPct val="0"/>
              </a:spcAft>
              <a:buBlip>
                <a:blip r:embed="rId4"/>
              </a:buBlip>
            </a:pPr>
            <a:r>
              <a:rPr lang="es-ES" altLang="es-CO" dirty="0">
                <a:solidFill>
                  <a:prstClr val="black"/>
                </a:solidFill>
                <a:latin typeface="Arial Narrow" panose="020B0606020202030204" pitchFamily="34" charset="0"/>
                <a:ea typeface="Verdana" panose="020B0604030504040204" pitchFamily="34" charset="0"/>
                <a:cs typeface="Verdana" panose="020B0604030504040204" pitchFamily="34" charset="0"/>
              </a:rPr>
              <a:t>Teniendo un aumento  del 106 con respecto al segundo trimestre del año 2017</a:t>
            </a:r>
          </a:p>
          <a:p>
            <a:pPr marL="285750" indent="-285750" algn="just" eaLnBrk="0" fontAlgn="base" hangingPunct="0">
              <a:lnSpc>
                <a:spcPct val="80000"/>
              </a:lnSpc>
              <a:spcBef>
                <a:spcPct val="50000"/>
              </a:spcBef>
              <a:spcAft>
                <a:spcPct val="0"/>
              </a:spcAft>
              <a:buBlip>
                <a:blip r:embed="rId4"/>
              </a:buBlip>
            </a:pPr>
            <a:r>
              <a:rPr lang="es-ES" altLang="es-CO" dirty="0">
                <a:solidFill>
                  <a:prstClr val="black"/>
                </a:solidFill>
                <a:latin typeface="Arial Narrow" panose="020B0606020202030204" pitchFamily="34" charset="0"/>
                <a:ea typeface="Verdana" panose="020B0604030504040204" pitchFamily="34" charset="0"/>
                <a:cs typeface="Verdana" panose="020B0604030504040204" pitchFamily="34" charset="0"/>
              </a:rPr>
              <a:t>El eje temático  con mayor numero de quejas fue </a:t>
            </a:r>
            <a:r>
              <a:rPr lang="es-CO" dirty="0">
                <a:solidFill>
                  <a:srgbClr val="000000"/>
                </a:solidFill>
                <a:latin typeface="Arial Narrow" panose="020B0606020202030204" pitchFamily="34" charset="0"/>
                <a:ea typeface="Verdana" panose="020B0604030504040204" pitchFamily="34" charset="0"/>
                <a:cs typeface="Verdana" panose="020B0604030504040204" pitchFamily="34" charset="0"/>
              </a:rPr>
              <a:t>Organización de Plantas de Personal Directivo Docente, Docente y Administrativo, Concurso Docente, Acoso Laboral</a:t>
            </a:r>
            <a:r>
              <a:rPr lang="es-ES" altLang="es-CO" dirty="0">
                <a:solidFill>
                  <a:prstClr val="black"/>
                </a:solidFill>
                <a:latin typeface="Arial Narrow" panose="020B0606020202030204" pitchFamily="34" charset="0"/>
                <a:ea typeface="Verdana" panose="020B0604030504040204" pitchFamily="34" charset="0"/>
                <a:cs typeface="Verdana" panose="020B0604030504040204" pitchFamily="34" charset="0"/>
              </a:rPr>
              <a:t>, con un total de 62 quejas</a:t>
            </a:r>
          </a:p>
        </p:txBody>
      </p:sp>
      <p:pic>
        <p:nvPicPr>
          <p:cNvPr id="12" name="Picture 1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59" t="17295" r="16983" b="33645"/>
          <a:stretch/>
        </p:blipFill>
        <p:spPr bwMode="auto">
          <a:xfrm>
            <a:off x="253845" y="83126"/>
            <a:ext cx="3233023" cy="60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CuadroTexto"/>
          <p:cNvSpPr txBox="1"/>
          <p:nvPr/>
        </p:nvSpPr>
        <p:spPr>
          <a:xfrm>
            <a:off x="245788" y="82254"/>
            <a:ext cx="3241080"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Quejas y reclamos Secretarias de Educación</a:t>
            </a:r>
          </a:p>
        </p:txBody>
      </p:sp>
      <p:graphicFrame>
        <p:nvGraphicFramePr>
          <p:cNvPr id="4" name="Tabla 3"/>
          <p:cNvGraphicFramePr>
            <a:graphicFrameLocks noGrp="1"/>
          </p:cNvGraphicFramePr>
          <p:nvPr>
            <p:extLst>
              <p:ext uri="{D42A27DB-BD31-4B8C-83A1-F6EECF244321}">
                <p14:modId xmlns:p14="http://schemas.microsoft.com/office/powerpoint/2010/main" val="3697294147"/>
              </p:ext>
            </p:extLst>
          </p:nvPr>
        </p:nvGraphicFramePr>
        <p:xfrm>
          <a:off x="245788" y="4124844"/>
          <a:ext cx="6444208" cy="2503170"/>
        </p:xfrm>
        <a:graphic>
          <a:graphicData uri="http://schemas.openxmlformats.org/drawingml/2006/table">
            <a:tbl>
              <a:tblPr/>
              <a:tblGrid>
                <a:gridCol w="4676680">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831424">
                  <a:extLst>
                    <a:ext uri="{9D8B030D-6E8A-4147-A177-3AD203B41FA5}">
                      <a16:colId xmlns:a16="http://schemas.microsoft.com/office/drawing/2014/main" val="20002"/>
                    </a:ext>
                  </a:extLst>
                </a:gridCol>
              </a:tblGrid>
              <a:tr h="209550">
                <a:tc rowSpan="2">
                  <a:txBody>
                    <a:bodyPr/>
                    <a:lstStyle/>
                    <a:p>
                      <a:pPr algn="ctr" fontAlgn="ctr"/>
                      <a:r>
                        <a:rPr lang="es-CO" sz="1200" b="1" i="0" u="none" strike="noStrike" dirty="0">
                          <a:solidFill>
                            <a:srgbClr val="FFFFFF"/>
                          </a:solidFill>
                          <a:effectLst/>
                          <a:latin typeface="Arial Narrow" panose="020B0606020202030204" pitchFamily="34" charset="0"/>
                        </a:rPr>
                        <a:t>Ejes Temáticos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b"/>
                      <a:r>
                        <a:rPr lang="es-CO" sz="1100" b="1" i="0" u="none" strike="noStrike">
                          <a:solidFill>
                            <a:srgbClr val="FFFFFF"/>
                          </a:solidFill>
                          <a:effectLst/>
                          <a:latin typeface="Arial Narrow" panose="020B0606020202030204" pitchFamily="34" charset="0"/>
                        </a:rPr>
                        <a:t>2016</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b"/>
                      <a:r>
                        <a:rPr lang="es-CO" sz="1000" b="1" i="0" u="none" strike="noStrike">
                          <a:solidFill>
                            <a:srgbClr val="FFFFFF"/>
                          </a:solidFill>
                          <a:effectLst/>
                          <a:latin typeface="Arial Narrow" panose="020B0606020202030204" pitchFamily="34" charset="0"/>
                        </a:rPr>
                        <a:t>2017</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0"/>
                  </a:ext>
                </a:extLst>
              </a:tr>
              <a:tr h="190500">
                <a:tc vMerge="1">
                  <a:txBody>
                    <a:bodyPr/>
                    <a:lstStyle/>
                    <a:p>
                      <a:endParaRPr lang="es-CO"/>
                    </a:p>
                  </a:txBody>
                  <a:tcPr/>
                </a:tc>
                <a:tc>
                  <a:txBody>
                    <a:bodyPr/>
                    <a:lstStyle/>
                    <a:p>
                      <a:pPr algn="ctr" fontAlgn="b"/>
                      <a:r>
                        <a:rPr lang="es-CO" sz="1000" b="1" i="0" u="none" strike="noStrike">
                          <a:solidFill>
                            <a:srgbClr val="FFFFFF"/>
                          </a:solidFill>
                          <a:effectLst/>
                          <a:latin typeface="Arial Narrow" panose="020B0606020202030204" pitchFamily="34" charset="0"/>
                        </a:rPr>
                        <a:t>2° Trimestre</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b"/>
                      <a:r>
                        <a:rPr lang="es-CO" sz="1000" b="1" i="0" u="none" strike="noStrike">
                          <a:solidFill>
                            <a:srgbClr val="FFFFFF"/>
                          </a:solidFill>
                          <a:effectLst/>
                          <a:latin typeface="Arial Narrow" panose="020B0606020202030204" pitchFamily="34" charset="0"/>
                        </a:rPr>
                        <a:t>2° Trimestre</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1"/>
                  </a:ext>
                </a:extLst>
              </a:tr>
              <a:tr h="381000">
                <a:tc>
                  <a:txBody>
                    <a:bodyPr/>
                    <a:lstStyle/>
                    <a:p>
                      <a:pPr algn="l" fontAlgn="b"/>
                      <a:r>
                        <a:rPr lang="es-CO" sz="1200" b="0" i="0" u="none" strike="noStrike" dirty="0">
                          <a:solidFill>
                            <a:srgbClr val="000000"/>
                          </a:solidFill>
                          <a:effectLst/>
                          <a:latin typeface="Calibri" panose="020F0502020204030204" pitchFamily="34" charset="0"/>
                        </a:rPr>
                        <a:t>Organización de Plantas de Personal Directivo Docente, Docente y Administrativo, Concurso Docente, Acoso Laboral</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47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62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90500">
                <a:tc>
                  <a:txBody>
                    <a:bodyPr/>
                    <a:lstStyle/>
                    <a:p>
                      <a:pPr algn="l" fontAlgn="b"/>
                      <a:r>
                        <a:rPr lang="es-CO" sz="1200" b="0" i="0" u="none" strike="noStrike" dirty="0">
                          <a:solidFill>
                            <a:srgbClr val="000000"/>
                          </a:solidFill>
                          <a:effectLst/>
                          <a:latin typeface="Calibri" panose="020F0502020204030204" pitchFamily="34" charset="0"/>
                        </a:rPr>
                        <a:t>Otros: Aquellas que no Tienen Relación con Ninguno de los Anteriores</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12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22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90500">
                <a:tc>
                  <a:txBody>
                    <a:bodyPr/>
                    <a:lstStyle/>
                    <a:p>
                      <a:pPr algn="l" fontAlgn="b"/>
                      <a:r>
                        <a:rPr lang="es-CO" sz="1200" b="0" i="0" u="none" strike="noStrike" dirty="0">
                          <a:solidFill>
                            <a:srgbClr val="000000"/>
                          </a:solidFill>
                          <a:effectLst/>
                          <a:latin typeface="Calibri" panose="020F0502020204030204" pitchFamily="34" charset="0"/>
                        </a:rPr>
                        <a:t>Nivelación Salarial, Pago de Salarios, Primas Entre Otros</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52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90500">
                <a:tc>
                  <a:txBody>
                    <a:bodyPr/>
                    <a:lstStyle/>
                    <a:p>
                      <a:pPr algn="l" fontAlgn="b"/>
                      <a:r>
                        <a:rPr lang="es-CO" sz="1200" b="0" i="0" u="none" strike="noStrike" dirty="0">
                          <a:solidFill>
                            <a:srgbClr val="000000"/>
                          </a:solidFill>
                          <a:effectLst/>
                          <a:latin typeface="Calibri" panose="020F0502020204030204" pitchFamily="34" charset="0"/>
                        </a:rPr>
                        <a:t>Quejas por Prestaciones Sociales y Servicios de Salud</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27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90500">
                <a:tc>
                  <a:txBody>
                    <a:bodyPr/>
                    <a:lstStyle/>
                    <a:p>
                      <a:pPr algn="l" fontAlgn="b"/>
                      <a:r>
                        <a:rPr lang="es-CO" sz="1200" b="0" i="0" u="none" strike="noStrike" dirty="0">
                          <a:solidFill>
                            <a:srgbClr val="000000"/>
                          </a:solidFill>
                          <a:effectLst/>
                          <a:latin typeface="Calibri" panose="020F0502020204030204" pitchFamily="34" charset="0"/>
                        </a:rPr>
                        <a:t>Malos Manejos de Recursos Financieros</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dirty="0">
                          <a:solidFill>
                            <a:srgbClr val="000000"/>
                          </a:solidFill>
                          <a:effectLst/>
                          <a:latin typeface="Calibri" panose="020F0502020204030204" pitchFamily="34" charset="0"/>
                        </a:rPr>
                        <a:t>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30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90500">
                <a:tc>
                  <a:txBody>
                    <a:bodyPr/>
                    <a:lstStyle/>
                    <a:p>
                      <a:pPr algn="l" fontAlgn="b"/>
                      <a:r>
                        <a:rPr lang="es-CO" sz="1200" b="0" i="0" u="none" strike="noStrike">
                          <a:solidFill>
                            <a:srgbClr val="000000"/>
                          </a:solidFill>
                          <a:effectLst/>
                          <a:latin typeface="Calibri" panose="020F0502020204030204" pitchFamily="34" charset="0"/>
                        </a:rPr>
                        <a:t>Ampliacion de Cobertura</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dirty="0">
                          <a:solidFill>
                            <a:srgbClr val="000000"/>
                          </a:solidFill>
                          <a:effectLst/>
                          <a:latin typeface="Calibri" panose="020F0502020204030204" pitchFamily="34" charset="0"/>
                        </a:rPr>
                        <a:t>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00025">
                <a:tc>
                  <a:txBody>
                    <a:bodyPr/>
                    <a:lstStyle/>
                    <a:p>
                      <a:pPr algn="l" fontAlgn="b"/>
                      <a:r>
                        <a:rPr lang="es-CO" sz="1200" b="0" i="0" u="none" strike="noStrike">
                          <a:solidFill>
                            <a:srgbClr val="000000"/>
                          </a:solidFill>
                          <a:effectLst/>
                          <a:latin typeface="Calibri" panose="020F0502020204030204" pitchFamily="34" charset="0"/>
                        </a:rPr>
                        <a:t>Falta de Infraestructura o Infraestructura Deficiente en Instituciones Educativas</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dirty="0">
                          <a:solidFill>
                            <a:srgbClr val="000000"/>
                          </a:solidFill>
                          <a:effectLst/>
                          <a:latin typeface="Calibri" panose="020F0502020204030204" pitchFamily="34" charset="0"/>
                        </a:rPr>
                        <a:t>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dirty="0">
                          <a:solidFill>
                            <a:srgbClr val="000000"/>
                          </a:solidFill>
                          <a:effectLst/>
                          <a:latin typeface="Calibri" panose="020F0502020204030204" pitchFamily="34" charset="0"/>
                        </a:rPr>
                        <a:t>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90500">
                <a:tc>
                  <a:txBody>
                    <a:bodyPr/>
                    <a:lstStyle/>
                    <a:p>
                      <a:pPr algn="l" fontAlgn="b"/>
                      <a:r>
                        <a:rPr lang="es-CO" sz="1200" b="0" i="0" u="none" strike="noStrike">
                          <a:solidFill>
                            <a:srgbClr val="000000"/>
                          </a:solidFill>
                          <a:effectLst/>
                          <a:latin typeface="Calibri" panose="020F0502020204030204" pitchFamily="34" charset="0"/>
                        </a:rPr>
                        <a:t>Banco de  Oferentes</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a:solidFill>
                            <a:srgbClr val="000000"/>
                          </a:solidFill>
                          <a:effectLst/>
                          <a:latin typeface="Calibri" panose="020F0502020204030204" pitchFamily="34" charset="0"/>
                        </a:rPr>
                        <a:t>12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200" b="0" i="0" u="none" strike="noStrike" dirty="0">
                          <a:solidFill>
                            <a:srgbClr val="000000"/>
                          </a:solidFill>
                          <a:effectLst/>
                          <a:latin typeface="Calibri" panose="020F0502020204030204" pitchFamily="34" charset="0"/>
                        </a:rPr>
                        <a:t>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90500">
                <a:tc>
                  <a:txBody>
                    <a:bodyPr/>
                    <a:lstStyle/>
                    <a:p>
                      <a:pPr algn="ctr" fontAlgn="b"/>
                      <a:r>
                        <a:rPr lang="es-CO" sz="1200" b="1" i="0" u="none" strike="noStrike" dirty="0">
                          <a:solidFill>
                            <a:srgbClr val="FFFFFF"/>
                          </a:solidFill>
                          <a:effectLst/>
                          <a:latin typeface="Calibri" panose="020F0502020204030204" pitchFamily="34" charset="0"/>
                        </a:rPr>
                        <a:t>Total</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632523"/>
                    </a:solidFill>
                  </a:tcPr>
                </a:tc>
                <a:tc>
                  <a:txBody>
                    <a:bodyPr/>
                    <a:lstStyle/>
                    <a:p>
                      <a:pPr algn="ctr" fontAlgn="ctr"/>
                      <a:r>
                        <a:rPr lang="es-CO" sz="1200" b="1" i="0" u="none" strike="noStrike" dirty="0">
                          <a:solidFill>
                            <a:srgbClr val="FFFFFF"/>
                          </a:solidFill>
                          <a:effectLst/>
                          <a:latin typeface="Calibri" panose="020F0502020204030204" pitchFamily="34" charset="0"/>
                        </a:rPr>
                        <a:t>93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200" b="1" i="0" u="none" strike="noStrike" dirty="0">
                          <a:solidFill>
                            <a:srgbClr val="FFFFFF"/>
                          </a:solidFill>
                          <a:effectLst/>
                          <a:latin typeface="Calibri" panose="020F0502020204030204" pitchFamily="34" charset="0"/>
                        </a:rPr>
                        <a:t>199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10"/>
                  </a:ext>
                </a:extLst>
              </a:tr>
            </a:tbl>
          </a:graphicData>
        </a:graphic>
      </p:graphicFrame>
      <p:graphicFrame>
        <p:nvGraphicFramePr>
          <p:cNvPr id="11" name="2 Gráfico"/>
          <p:cNvGraphicFramePr>
            <a:graphicFrameLocks/>
          </p:cNvGraphicFramePr>
          <p:nvPr>
            <p:extLst>
              <p:ext uri="{D42A27DB-BD31-4B8C-83A1-F6EECF244321}">
                <p14:modId xmlns:p14="http://schemas.microsoft.com/office/powerpoint/2010/main" val="505681382"/>
              </p:ext>
            </p:extLst>
          </p:nvPr>
        </p:nvGraphicFramePr>
        <p:xfrm>
          <a:off x="146856" y="117019"/>
          <a:ext cx="7477125" cy="389124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84882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0"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4716016" y="123377"/>
            <a:ext cx="4572000" cy="646331"/>
          </a:xfrm>
          <a:prstGeom prst="rect">
            <a:avLst/>
          </a:prstGeom>
        </p:spPr>
        <p:txBody>
          <a:bodyPr>
            <a:spAutoFit/>
          </a:bodyPr>
          <a:lstStyle/>
          <a:p>
            <a:r>
              <a:rPr lang="es-CO" b="1" dirty="0">
                <a:solidFill>
                  <a:schemeClr val="accent2">
                    <a:lumMod val="50000"/>
                  </a:schemeClr>
                </a:solidFill>
              </a:rPr>
              <a:t>Análisis de resultados a la gestión de las Quejas, Reclamos</a:t>
            </a:r>
            <a:endParaRPr lang="es-CO" dirty="0">
              <a:solidFill>
                <a:schemeClr val="accent2">
                  <a:lumMod val="50000"/>
                </a:schemeClr>
              </a:solidFill>
            </a:endParaRPr>
          </a:p>
        </p:txBody>
      </p:sp>
      <p:sp>
        <p:nvSpPr>
          <p:cNvPr id="3" name="2 Rectángulo"/>
          <p:cNvSpPr/>
          <p:nvPr/>
        </p:nvSpPr>
        <p:spPr>
          <a:xfrm>
            <a:off x="6395756" y="1136325"/>
            <a:ext cx="2575487" cy="3831818"/>
          </a:xfrm>
          <a:prstGeom prst="rect">
            <a:avLst/>
          </a:prstGeom>
        </p:spPr>
        <p:txBody>
          <a:bodyPr wrap="square">
            <a:spAutoFit/>
          </a:bodyPr>
          <a:lstStyle/>
          <a:p>
            <a:pPr marL="285750" indent="-285750" algn="just">
              <a:lnSpc>
                <a:spcPct val="80000"/>
              </a:lnSpc>
              <a:spcBef>
                <a:spcPct val="50000"/>
              </a:spcBef>
              <a:buBlip>
                <a:blip r:embed="rId4"/>
              </a:buBlip>
            </a:pPr>
            <a:r>
              <a:rPr lang="es-ES" altLang="es-CO" dirty="0">
                <a:latin typeface="Arial Narrow" panose="020B0606020202030204" pitchFamily="34" charset="0"/>
                <a:ea typeface="Verdana" panose="020B0604030504040204" pitchFamily="34" charset="0"/>
                <a:cs typeface="Verdana" panose="020B0604030504040204" pitchFamily="34" charset="0"/>
              </a:rPr>
              <a:t>Se presentaron 163 quejas en el segundo trimestre del 2017</a:t>
            </a:r>
          </a:p>
          <a:p>
            <a:pPr marL="285750" indent="-285750" algn="just">
              <a:lnSpc>
                <a:spcPct val="80000"/>
              </a:lnSpc>
              <a:spcBef>
                <a:spcPct val="50000"/>
              </a:spcBef>
              <a:buBlip>
                <a:blip r:embed="rId4"/>
              </a:buBlip>
            </a:pPr>
            <a:r>
              <a:rPr lang="es-ES" altLang="es-CO" dirty="0">
                <a:latin typeface="Arial Narrow" panose="020B0606020202030204" pitchFamily="34" charset="0"/>
                <a:ea typeface="Verdana" panose="020B0604030504040204" pitchFamily="34" charset="0"/>
                <a:cs typeface="Verdana" panose="020B0604030504040204" pitchFamily="34" charset="0"/>
              </a:rPr>
              <a:t>Se obtuvo una disminución de 15 con respecto al segundo trimestre del año 2016</a:t>
            </a:r>
          </a:p>
          <a:p>
            <a:pPr marL="285750" indent="-285750" algn="just">
              <a:lnSpc>
                <a:spcPct val="80000"/>
              </a:lnSpc>
              <a:spcBef>
                <a:spcPct val="50000"/>
              </a:spcBef>
              <a:buBlip>
                <a:blip r:embed="rId4"/>
              </a:buBlip>
            </a:pPr>
            <a:r>
              <a:rPr lang="es-ES" altLang="es-CO" dirty="0">
                <a:latin typeface="Arial Narrow" panose="020B0606020202030204" pitchFamily="34" charset="0"/>
                <a:ea typeface="Verdana" panose="020B0604030504040204" pitchFamily="34" charset="0"/>
                <a:cs typeface="Verdana" panose="020B0604030504040204" pitchFamily="34" charset="0"/>
              </a:rPr>
              <a:t>El eje temático que tuvo mayor numero de quejas fue </a:t>
            </a:r>
            <a:r>
              <a:rPr lang="es-CO" altLang="es-CO" dirty="0">
                <a:latin typeface="Arial Narrow" panose="020B0606020202030204" pitchFamily="34" charset="0"/>
                <a:ea typeface="Verdana" panose="020B0604030504040204" pitchFamily="34" charset="0"/>
                <a:cs typeface="Verdana" panose="020B0604030504040204" pitchFamily="34" charset="0"/>
              </a:rPr>
              <a:t>Actuaciones Administrativas Relacionadas con Planta de Personal  Con un total de 51 quejas</a:t>
            </a:r>
          </a:p>
          <a:p>
            <a:pPr marL="285750" indent="-285750" algn="just">
              <a:lnSpc>
                <a:spcPct val="80000"/>
              </a:lnSpc>
              <a:spcBef>
                <a:spcPct val="50000"/>
              </a:spcBef>
              <a:buBlip>
                <a:blip r:embed="rId4"/>
              </a:buBlip>
            </a:pPr>
            <a:endParaRPr lang="es-ES" altLang="es-CO" dirty="0">
              <a:latin typeface="Arial Narrow" panose="020B0606020202030204" pitchFamily="34" charset="0"/>
              <a:ea typeface="Verdana" panose="020B0604030504040204" pitchFamily="34" charset="0"/>
              <a:cs typeface="Verdana" panose="020B0604030504040204" pitchFamily="34" charset="0"/>
            </a:endParaRPr>
          </a:p>
        </p:txBody>
      </p:sp>
      <p:pic>
        <p:nvPicPr>
          <p:cNvPr id="10" name="Picture 1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59" t="17295" r="16983" b="33645"/>
          <a:stretch/>
        </p:blipFill>
        <p:spPr bwMode="auto">
          <a:xfrm>
            <a:off x="638326" y="143411"/>
            <a:ext cx="3233023" cy="60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614868" y="122959"/>
            <a:ext cx="3097064" cy="646331"/>
          </a:xfrm>
          <a:prstGeom prst="rect">
            <a:avLst/>
          </a:prstGeom>
          <a:noFill/>
        </p:spPr>
        <p:txBody>
          <a:bodyPr wrap="square" rtlCol="0">
            <a:spAutoFit/>
          </a:bodyPr>
          <a:lstStyle/>
          <a:p>
            <a:r>
              <a:rPr lang="es-CO" b="1" dirty="0">
                <a:solidFill>
                  <a:schemeClr val="bg1"/>
                </a:solidFill>
                <a:latin typeface="Arial Narrow" panose="020B0606020202030204" pitchFamily="34" charset="0"/>
                <a:ea typeface="Verdana" panose="020B0604030504040204" pitchFamily="34" charset="0"/>
                <a:cs typeface="Arial" pitchFamily="34" charset="0"/>
              </a:rPr>
              <a:t>Quejas y reclamos de Establecimientos Educativos</a:t>
            </a:r>
          </a:p>
        </p:txBody>
      </p:sp>
      <p:graphicFrame>
        <p:nvGraphicFramePr>
          <p:cNvPr id="4" name="Tabla 3"/>
          <p:cNvGraphicFramePr>
            <a:graphicFrameLocks noGrp="1"/>
          </p:cNvGraphicFramePr>
          <p:nvPr>
            <p:extLst>
              <p:ext uri="{D42A27DB-BD31-4B8C-83A1-F6EECF244321}">
                <p14:modId xmlns:p14="http://schemas.microsoft.com/office/powerpoint/2010/main" val="2733427348"/>
              </p:ext>
            </p:extLst>
          </p:nvPr>
        </p:nvGraphicFramePr>
        <p:xfrm>
          <a:off x="117830" y="4021994"/>
          <a:ext cx="6451342" cy="2788737"/>
        </p:xfrm>
        <a:graphic>
          <a:graphicData uri="http://schemas.openxmlformats.org/drawingml/2006/table">
            <a:tbl>
              <a:tblPr/>
              <a:tblGrid>
                <a:gridCol w="4795158">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tblGrid>
              <a:tr h="173172">
                <a:tc rowSpan="2">
                  <a:txBody>
                    <a:bodyPr/>
                    <a:lstStyle/>
                    <a:p>
                      <a:pPr algn="ctr" fontAlgn="ctr"/>
                      <a:r>
                        <a:rPr lang="es-CO" sz="1200" b="1" i="0" u="none" strike="noStrike" dirty="0">
                          <a:solidFill>
                            <a:srgbClr val="FFFFFF"/>
                          </a:solidFill>
                          <a:effectLst/>
                          <a:latin typeface="Calibri" panose="020F0502020204030204" pitchFamily="34" charset="0"/>
                        </a:rPr>
                        <a:t>Ejes Temáticos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b"/>
                      <a:r>
                        <a:rPr lang="es-CO" sz="1100" b="0" i="0" u="none" strike="noStrike">
                          <a:solidFill>
                            <a:srgbClr val="FFFFFF"/>
                          </a:solidFill>
                          <a:effectLst/>
                          <a:latin typeface="Calibri" panose="020F0502020204030204" pitchFamily="34" charset="0"/>
                        </a:rPr>
                        <a:t>2016</a:t>
                      </a:r>
                    </a:p>
                  </a:txBody>
                  <a:tcPr marL="9525" marR="9525" marT="9525" marB="0" anchor="b">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b"/>
                      <a:r>
                        <a:rPr lang="es-CO" sz="1100" b="0" i="0" u="none" strike="noStrike">
                          <a:solidFill>
                            <a:srgbClr val="FFFFFF"/>
                          </a:solidFill>
                          <a:effectLst/>
                          <a:latin typeface="Calibri" panose="020F0502020204030204" pitchFamily="34" charset="0"/>
                        </a:rPr>
                        <a:t>2017</a:t>
                      </a:r>
                    </a:p>
                  </a:txBody>
                  <a:tcPr marL="9525" marR="9525" marT="952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0"/>
                  </a:ext>
                </a:extLst>
              </a:tr>
              <a:tr h="173172">
                <a:tc vMerge="1">
                  <a:txBody>
                    <a:bodyPr/>
                    <a:lstStyle/>
                    <a:p>
                      <a:endParaRPr lang="es-CO"/>
                    </a:p>
                  </a:txBody>
                  <a:tcPr/>
                </a:tc>
                <a:tc>
                  <a:txBody>
                    <a:bodyPr/>
                    <a:lstStyle/>
                    <a:p>
                      <a:pPr algn="ctr" fontAlgn="b"/>
                      <a:r>
                        <a:rPr lang="es-CO" sz="1000" b="1" i="0" u="none" strike="noStrike">
                          <a:solidFill>
                            <a:srgbClr val="FFFFFF"/>
                          </a:solidFill>
                          <a:effectLst/>
                          <a:latin typeface="Calibri" panose="020F0502020204030204" pitchFamily="34" charset="0"/>
                        </a:rPr>
                        <a:t>2° Trimestre</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b"/>
                      <a:r>
                        <a:rPr lang="es-CO" sz="1000" b="1" i="0" u="none" strike="noStrike">
                          <a:solidFill>
                            <a:srgbClr val="FFFFFF"/>
                          </a:solidFill>
                          <a:effectLst/>
                          <a:latin typeface="Calibri" panose="020F0502020204030204" pitchFamily="34" charset="0"/>
                        </a:rPr>
                        <a:t>2° Trimestre</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1"/>
                  </a:ext>
                </a:extLst>
              </a:tr>
              <a:tr h="173172">
                <a:tc>
                  <a:txBody>
                    <a:bodyPr/>
                    <a:lstStyle/>
                    <a:p>
                      <a:pPr algn="l" fontAlgn="b"/>
                      <a:r>
                        <a:rPr lang="es-CO" sz="1200" b="0" i="0" u="none" strike="noStrike">
                          <a:solidFill>
                            <a:srgbClr val="000000"/>
                          </a:solidFill>
                          <a:effectLst/>
                          <a:latin typeface="Calibri" panose="020F0502020204030204" pitchFamily="34" charset="0"/>
                        </a:rPr>
                        <a:t>Maltrato Alumnos y Acoso Alumnos</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21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24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19516">
                <a:tc>
                  <a:txBody>
                    <a:bodyPr/>
                    <a:lstStyle/>
                    <a:p>
                      <a:pPr algn="l" fontAlgn="b"/>
                      <a:r>
                        <a:rPr lang="es-CO" sz="1200" b="0" i="0" u="none" strike="noStrike">
                          <a:solidFill>
                            <a:srgbClr val="000000"/>
                          </a:solidFill>
                          <a:effectLst/>
                          <a:latin typeface="Calibri" panose="020F0502020204030204" pitchFamily="34" charset="0"/>
                        </a:rPr>
                        <a:t>Calidad: Aspectos Academicos, Bibliotecas, Centros de Practica, Formacion de Docentes, Numero de Docentes, Plan de Estudios, Tutorias, Dificultades para Grado, Evaluacion y Promocion de Estudiantes.</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127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dirty="0">
                          <a:solidFill>
                            <a:srgbClr val="000000"/>
                          </a:solidFill>
                          <a:effectLst/>
                          <a:latin typeface="Calibri" panose="020F0502020204030204" pitchFamily="34" charset="0"/>
                        </a:rPr>
                        <a:t>43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73172">
                <a:tc>
                  <a:txBody>
                    <a:bodyPr/>
                    <a:lstStyle/>
                    <a:p>
                      <a:pPr algn="l" fontAlgn="b"/>
                      <a:r>
                        <a:rPr lang="es-CO" sz="1200" b="0" i="0" u="none" strike="noStrike">
                          <a:solidFill>
                            <a:srgbClr val="000000"/>
                          </a:solidFill>
                          <a:effectLst/>
                          <a:latin typeface="Calibri" panose="020F0502020204030204" pitchFamily="34" charset="0"/>
                        </a:rPr>
                        <a:t>Malos Manejos de Recursos Financieros</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11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92688">
                <a:tc>
                  <a:txBody>
                    <a:bodyPr/>
                    <a:lstStyle/>
                    <a:p>
                      <a:pPr algn="l" fontAlgn="b"/>
                      <a:r>
                        <a:rPr lang="es-CO" sz="1200" b="0" i="0" u="none" strike="noStrike" dirty="0">
                          <a:solidFill>
                            <a:srgbClr val="000000"/>
                          </a:solidFill>
                          <a:effectLst/>
                          <a:latin typeface="Calibri" panose="020F0502020204030204" pitchFamily="34" charset="0"/>
                        </a:rPr>
                        <a:t>Costos Educativos, Incrementos de Tarifas Superiores a lo Autorizado, Cobros de Transporte, Alimentación, Alojamiento, Otros Cobros Periódicos, Cobro de Bonos, Cobros Asociación de Padres de Familia, Listas de Textos, Uniformes o Útiles, Derechos Pecuniarios. Gratuidad.</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26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23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73172">
                <a:tc>
                  <a:txBody>
                    <a:bodyPr/>
                    <a:lstStyle/>
                    <a:p>
                      <a:pPr algn="l" fontAlgn="b"/>
                      <a:r>
                        <a:rPr lang="es-CO" sz="1200" b="0" i="0" u="none" strike="noStrike">
                          <a:solidFill>
                            <a:srgbClr val="000000"/>
                          </a:solidFill>
                          <a:effectLst/>
                          <a:latin typeface="Calibri" panose="020F0502020204030204" pitchFamily="34" charset="0"/>
                        </a:rPr>
                        <a:t>Actuaciones Administrativas Relacionadas con Planta de Personal</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51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73172">
                <a:tc>
                  <a:txBody>
                    <a:bodyPr/>
                    <a:lstStyle/>
                    <a:p>
                      <a:pPr algn="l" fontAlgn="b"/>
                      <a:r>
                        <a:rPr lang="es-CO" sz="1200" b="0" i="0" u="none" strike="noStrike">
                          <a:solidFill>
                            <a:srgbClr val="000000"/>
                          </a:solidFill>
                          <a:effectLst/>
                          <a:latin typeface="Calibri" panose="020F0502020204030204" pitchFamily="34" charset="0"/>
                        </a:rPr>
                        <a:t>Otro</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73172">
                <a:tc>
                  <a:txBody>
                    <a:bodyPr/>
                    <a:lstStyle/>
                    <a:p>
                      <a:pPr algn="l" fontAlgn="b"/>
                      <a:r>
                        <a:rPr lang="es-CO" sz="1200" b="0" i="0" u="none" strike="noStrike" dirty="0">
                          <a:solidFill>
                            <a:srgbClr val="000000"/>
                          </a:solidFill>
                          <a:effectLst/>
                          <a:latin typeface="Calibri" panose="020F0502020204030204" pitchFamily="34" charset="0"/>
                        </a:rPr>
                        <a:t>Infraestructura </a:t>
                      </a:r>
                      <a:r>
                        <a:rPr lang="es-CO" sz="1200" b="0" i="0" u="none" strike="noStrike" dirty="0" err="1">
                          <a:solidFill>
                            <a:srgbClr val="000000"/>
                          </a:solidFill>
                          <a:effectLst/>
                          <a:latin typeface="Calibri" panose="020F0502020204030204" pitchFamily="34" charset="0"/>
                        </a:rPr>
                        <a:t>Fisica</a:t>
                      </a:r>
                      <a:endParaRPr lang="es-CO" sz="1200" b="0" i="0" u="none" strike="noStrike" dirty="0">
                        <a:solidFill>
                          <a:srgbClr val="000000"/>
                        </a:solidFill>
                        <a:effectLst/>
                        <a:latin typeface="Calibri" panose="020F050202020403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100" b="0" i="0" u="none" strike="noStrike">
                          <a:solidFill>
                            <a:srgbClr val="000000"/>
                          </a:solidFill>
                          <a:effectLst/>
                          <a:latin typeface="Calibri" panose="020F0502020204030204"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73172">
                <a:tc>
                  <a:txBody>
                    <a:bodyPr/>
                    <a:lstStyle/>
                    <a:p>
                      <a:pPr algn="ctr" fontAlgn="ctr"/>
                      <a:r>
                        <a:rPr lang="es-CO" sz="1100" b="1" i="0" u="none" strike="noStrike">
                          <a:solidFill>
                            <a:srgbClr val="FFFFFF"/>
                          </a:solidFill>
                          <a:effectLst/>
                          <a:latin typeface="Calibri" panose="020F0502020204030204" pitchFamily="34" charset="0"/>
                        </a:rPr>
                        <a:t>Total</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a:solidFill>
                            <a:srgbClr val="FFFFFF"/>
                          </a:solidFill>
                          <a:effectLst/>
                          <a:latin typeface="Calibri" panose="020F0502020204030204" pitchFamily="34" charset="0"/>
                        </a:rPr>
                        <a:t>178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100" b="1" i="0" u="none" strike="noStrike" dirty="0">
                          <a:solidFill>
                            <a:srgbClr val="FFFFFF"/>
                          </a:solidFill>
                          <a:effectLst/>
                          <a:latin typeface="Calibri" panose="020F0502020204030204" pitchFamily="34" charset="0"/>
                        </a:rPr>
                        <a:t>163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9"/>
                  </a:ext>
                </a:extLst>
              </a:tr>
            </a:tbl>
          </a:graphicData>
        </a:graphic>
      </p:graphicFrame>
      <p:graphicFrame>
        <p:nvGraphicFramePr>
          <p:cNvPr id="12" name="2 Gráfico"/>
          <p:cNvGraphicFramePr>
            <a:graphicFrameLocks/>
          </p:cNvGraphicFramePr>
          <p:nvPr>
            <p:extLst>
              <p:ext uri="{D42A27DB-BD31-4B8C-83A1-F6EECF244321}">
                <p14:modId xmlns:p14="http://schemas.microsoft.com/office/powerpoint/2010/main" val="521363532"/>
              </p:ext>
            </p:extLst>
          </p:nvPr>
        </p:nvGraphicFramePr>
        <p:xfrm>
          <a:off x="136883" y="548680"/>
          <a:ext cx="6258873" cy="352309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63316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l="15259" t="17295" r="16983" b="33645"/>
          <a:stretch/>
        </p:blipFill>
        <p:spPr bwMode="auto">
          <a:xfrm>
            <a:off x="11072" y="2690701"/>
            <a:ext cx="9159766" cy="954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198467" y="2941941"/>
            <a:ext cx="8784976" cy="400110"/>
          </a:xfrm>
          <a:prstGeom prst="rect">
            <a:avLst/>
          </a:prstGeom>
          <a:noFill/>
        </p:spPr>
        <p:txBody>
          <a:bodyPr wrap="square" rtlCol="0">
            <a:spAutoFit/>
          </a:bodyPr>
          <a:lstStyle/>
          <a:p>
            <a:pPr algn="ctr">
              <a:defRPr/>
            </a:pPr>
            <a:r>
              <a:rPr lang="es-ES" sz="2000" dirty="0">
                <a:solidFill>
                  <a:schemeClr val="bg1"/>
                </a:solidFill>
                <a:latin typeface="Arial MT"/>
                <a:ea typeface="Verdana" pitchFamily="34" charset="0"/>
                <a:cs typeface="Verdana" pitchFamily="34" charset="0"/>
              </a:rPr>
              <a:t>Informe Detallado de Quejas y Reclamos Ministerio de Educación Nacional</a:t>
            </a:r>
          </a:p>
        </p:txBody>
      </p:sp>
      <p:grpSp>
        <p:nvGrpSpPr>
          <p:cNvPr id="43" name="42 Grupo"/>
          <p:cNvGrpSpPr/>
          <p:nvPr/>
        </p:nvGrpSpPr>
        <p:grpSpPr>
          <a:xfrm>
            <a:off x="6189257" y="6093296"/>
            <a:ext cx="2919247" cy="757382"/>
            <a:chOff x="6189257" y="6093296"/>
            <a:chExt cx="2919247" cy="757382"/>
          </a:xfrm>
        </p:grpSpPr>
        <p:pic>
          <p:nvPicPr>
            <p:cNvPr id="40" name="39 Imagen"/>
            <p:cNvPicPr>
              <a:picLocks noChangeAspect="1"/>
            </p:cNvPicPr>
            <p:nvPr/>
          </p:nvPicPr>
          <p:blipFill rotWithShape="1">
            <a:blip r:embed="rId4" cstate="print">
              <a:extLst>
                <a:ext uri="{28A0092B-C50C-407E-A947-70E740481C1C}">
                  <a14:useLocalDpi xmlns:a14="http://schemas.microsoft.com/office/drawing/2010/main" val="0"/>
                </a:ext>
              </a:extLst>
            </a:blip>
            <a:srcRect l="80014" t="81187" r="3385" b="5008"/>
            <a:stretch/>
          </p:blipFill>
          <p:spPr>
            <a:xfrm>
              <a:off x="7590492" y="6093296"/>
              <a:ext cx="1518012" cy="757382"/>
            </a:xfrm>
            <a:prstGeom prst="rect">
              <a:avLst/>
            </a:prstGeom>
          </p:spPr>
        </p:pic>
        <p:pic>
          <p:nvPicPr>
            <p:cNvPr id="42" name="41 Imagen"/>
            <p:cNvPicPr>
              <a:picLocks noChangeAspect="1"/>
            </p:cNvPicPr>
            <p:nvPr/>
          </p:nvPicPr>
          <p:blipFill rotWithShape="1">
            <a:blip r:embed="rId5" cstate="print">
              <a:extLst>
                <a:ext uri="{28A0092B-C50C-407E-A947-70E740481C1C}">
                  <a14:useLocalDpi xmlns:a14="http://schemas.microsoft.com/office/drawing/2010/main" val="0"/>
                </a:ext>
              </a:extLst>
            </a:blip>
            <a:srcRect l="8610" t="34023" r="7437" b="38391"/>
            <a:stretch/>
          </p:blipFill>
          <p:spPr>
            <a:xfrm>
              <a:off x="6189257" y="6294092"/>
              <a:ext cx="1401235" cy="355790"/>
            </a:xfrm>
            <a:prstGeom prst="rect">
              <a:avLst/>
            </a:prstGeom>
          </p:spPr>
        </p:pic>
      </p:grpSp>
    </p:spTree>
    <p:extLst>
      <p:ext uri="{BB962C8B-B14F-4D97-AF65-F5344CB8AC3E}">
        <p14:creationId xmlns:p14="http://schemas.microsoft.com/office/powerpoint/2010/main" val="890252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940152" y="1994018"/>
            <a:ext cx="2843808" cy="2862322"/>
          </a:xfrm>
          <a:prstGeom prst="rect">
            <a:avLst/>
          </a:prstGeom>
        </p:spPr>
        <p:txBody>
          <a:bodyPr wrap="square">
            <a:spAutoFit/>
          </a:bodyPr>
          <a:lstStyle/>
          <a:p>
            <a:pPr>
              <a:defRPr/>
            </a:pPr>
            <a:r>
              <a:rPr lang="es-ES" dirty="0">
                <a:latin typeface="Arial Narrow" panose="020B0606020202030204" pitchFamily="34" charset="0"/>
              </a:rPr>
              <a:t>En el segundo trimestre de 2017, se evidencia un aumento de</a:t>
            </a:r>
            <a:r>
              <a:rPr lang="es-ES" b="1" dirty="0">
                <a:latin typeface="Arial Narrow" panose="020B0606020202030204" pitchFamily="34" charset="0"/>
              </a:rPr>
              <a:t> 1126 </a:t>
            </a:r>
            <a:r>
              <a:rPr lang="es-ES" dirty="0">
                <a:latin typeface="Arial Narrow" panose="020B0606020202030204" pitchFamily="34" charset="0"/>
              </a:rPr>
              <a:t> quejas con relación al mismo periodo del 2016. </a:t>
            </a:r>
          </a:p>
          <a:p>
            <a:pPr>
              <a:defRPr/>
            </a:pPr>
            <a:endParaRPr lang="es-ES" dirty="0">
              <a:latin typeface="Arial Narrow" panose="020B0606020202030204" pitchFamily="34" charset="0"/>
            </a:endParaRPr>
          </a:p>
          <a:p>
            <a:pPr>
              <a:defRPr/>
            </a:pPr>
            <a:r>
              <a:rPr lang="es-ES" dirty="0">
                <a:latin typeface="Arial Narrow" panose="020B0606020202030204" pitchFamily="34" charset="0"/>
              </a:rPr>
              <a:t>Se recibieron 1579 de las cuales, las más frecuentes fueron reclamos contra servicios, con un total de 1269 y una participación del  80,3%.</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8" y="6102350"/>
            <a:ext cx="29210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683568" y="230451"/>
            <a:ext cx="3600400" cy="646331"/>
          </a:xfrm>
          <a:prstGeom prst="rect">
            <a:avLst/>
          </a:prstGeom>
        </p:spPr>
        <p:txBody>
          <a:bodyPr wrap="square">
            <a:spAutoFit/>
          </a:bodyPr>
          <a:lstStyle/>
          <a:p>
            <a:r>
              <a:rPr lang="es-CO" dirty="0">
                <a:solidFill>
                  <a:schemeClr val="bg1"/>
                </a:solidFill>
                <a:latin typeface="Arial" pitchFamily="34" charset="0"/>
                <a:ea typeface="Verdana" panose="020B0604030504040204" pitchFamily="34" charset="0"/>
                <a:cs typeface="Arial" pitchFamily="34" charset="0"/>
              </a:rPr>
              <a:t>Reclamos procesos MEN detalle de eje temático /dependencia</a:t>
            </a:r>
          </a:p>
        </p:txBody>
      </p:sp>
      <p:pic>
        <p:nvPicPr>
          <p:cNvPr id="6" name="Picture 1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59" t="17295" r="16983" b="33645"/>
          <a:stretch/>
        </p:blipFill>
        <p:spPr bwMode="auto">
          <a:xfrm>
            <a:off x="435640" y="277658"/>
            <a:ext cx="3632304"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467604" y="467380"/>
            <a:ext cx="3600400" cy="369332"/>
          </a:xfrm>
          <a:prstGeom prst="rect">
            <a:avLst/>
          </a:prstGeom>
        </p:spPr>
        <p:txBody>
          <a:bodyPr wrap="square">
            <a:spAutoFit/>
          </a:bodyPr>
          <a:lstStyle/>
          <a:p>
            <a:r>
              <a:rPr lang="es-CO" dirty="0">
                <a:solidFill>
                  <a:schemeClr val="bg1"/>
                </a:solidFill>
                <a:latin typeface="Arial" pitchFamily="34" charset="0"/>
                <a:ea typeface="Verdana" panose="020B0604030504040204" pitchFamily="34" charset="0"/>
                <a:cs typeface="Arial" pitchFamily="34" charset="0"/>
              </a:rPr>
              <a:t>Consolidado Quejas y Reclamos</a:t>
            </a:r>
          </a:p>
        </p:txBody>
      </p:sp>
      <p:sp>
        <p:nvSpPr>
          <p:cNvPr id="8" name="7 Rectángulo"/>
          <p:cNvSpPr/>
          <p:nvPr/>
        </p:nvSpPr>
        <p:spPr>
          <a:xfrm>
            <a:off x="4712947" y="378677"/>
            <a:ext cx="4572000" cy="646331"/>
          </a:xfrm>
          <a:prstGeom prst="rect">
            <a:avLst/>
          </a:prstGeom>
        </p:spPr>
        <p:txBody>
          <a:bodyPr>
            <a:spAutoFit/>
          </a:bodyPr>
          <a:lstStyle/>
          <a:p>
            <a:r>
              <a:rPr lang="es-CO" b="1" dirty="0">
                <a:solidFill>
                  <a:schemeClr val="accent2">
                    <a:lumMod val="50000"/>
                  </a:schemeClr>
                </a:solidFill>
              </a:rPr>
              <a:t>Análisis de resultados a la gestión de las Quejas, Reclamos</a:t>
            </a:r>
            <a:endParaRPr lang="es-CO" dirty="0">
              <a:solidFill>
                <a:schemeClr val="accent2">
                  <a:lumMod val="50000"/>
                </a:schemeClr>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70963736"/>
              </p:ext>
            </p:extLst>
          </p:nvPr>
        </p:nvGraphicFramePr>
        <p:xfrm>
          <a:off x="683569" y="2707380"/>
          <a:ext cx="3600399" cy="1712595"/>
        </p:xfrm>
        <a:graphic>
          <a:graphicData uri="http://schemas.openxmlformats.org/drawingml/2006/table">
            <a:tbl>
              <a:tblPr/>
              <a:tblGrid>
                <a:gridCol w="1452262">
                  <a:extLst>
                    <a:ext uri="{9D8B030D-6E8A-4147-A177-3AD203B41FA5}">
                      <a16:colId xmlns:a16="http://schemas.microsoft.com/office/drawing/2014/main" val="20000"/>
                    </a:ext>
                  </a:extLst>
                </a:gridCol>
                <a:gridCol w="1104324">
                  <a:extLst>
                    <a:ext uri="{9D8B030D-6E8A-4147-A177-3AD203B41FA5}">
                      <a16:colId xmlns:a16="http://schemas.microsoft.com/office/drawing/2014/main" val="20001"/>
                    </a:ext>
                  </a:extLst>
                </a:gridCol>
                <a:gridCol w="1043813">
                  <a:extLst>
                    <a:ext uri="{9D8B030D-6E8A-4147-A177-3AD203B41FA5}">
                      <a16:colId xmlns:a16="http://schemas.microsoft.com/office/drawing/2014/main" val="20002"/>
                    </a:ext>
                  </a:extLst>
                </a:gridCol>
              </a:tblGrid>
              <a:tr h="190500">
                <a:tc rowSpan="2">
                  <a:txBody>
                    <a:bodyPr/>
                    <a:lstStyle/>
                    <a:p>
                      <a:pPr algn="ctr" fontAlgn="ctr"/>
                      <a:r>
                        <a:rPr lang="es-CO" sz="1200" b="1" i="0" u="none" strike="noStrike" dirty="0">
                          <a:solidFill>
                            <a:srgbClr val="FFFFFF"/>
                          </a:solidFill>
                          <a:effectLst/>
                          <a:latin typeface="Arial Narrow" panose="020B0606020202030204" pitchFamily="34" charset="0"/>
                        </a:rPr>
                        <a:t>Tipo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600" b="1" i="0" u="none" strike="noStrike">
                          <a:solidFill>
                            <a:srgbClr val="FFFFFF"/>
                          </a:solidFill>
                          <a:effectLst/>
                          <a:latin typeface="Calibri" panose="020F0502020204030204" pitchFamily="34" charset="0"/>
                        </a:rPr>
                        <a:t>Año 2016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600" b="1" i="0" u="none" strike="noStrike">
                          <a:solidFill>
                            <a:srgbClr val="FFFFFF"/>
                          </a:solidFill>
                          <a:effectLst/>
                          <a:latin typeface="Calibri" panose="020F0502020204030204" pitchFamily="34" charset="0"/>
                        </a:rPr>
                        <a:t>Año 2017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0"/>
                  </a:ext>
                </a:extLst>
              </a:tr>
              <a:tr h="190500">
                <a:tc vMerge="1">
                  <a:txBody>
                    <a:bodyPr/>
                    <a:lstStyle/>
                    <a:p>
                      <a:endParaRPr lang="es-CO"/>
                    </a:p>
                  </a:txBody>
                  <a:tcPr/>
                </a:tc>
                <a:tc>
                  <a:txBody>
                    <a:bodyPr/>
                    <a:lstStyle/>
                    <a:p>
                      <a:pPr algn="ctr" fontAlgn="ctr"/>
                      <a:r>
                        <a:rPr lang="es-CO" sz="1200" b="1" i="0" u="none" strike="noStrike">
                          <a:solidFill>
                            <a:srgbClr val="FFFFFF"/>
                          </a:solidFill>
                          <a:effectLst/>
                          <a:latin typeface="Calibri" panose="020F0502020204030204" pitchFamily="34" charset="0"/>
                        </a:rPr>
                        <a:t>2° Trimestre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200" b="1" i="0" u="none" strike="noStrike">
                          <a:solidFill>
                            <a:srgbClr val="FFFFFF"/>
                          </a:solidFill>
                          <a:effectLst/>
                          <a:latin typeface="Calibri" panose="020F0502020204030204" pitchFamily="34" charset="0"/>
                        </a:rPr>
                        <a:t>2° Trimestre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1"/>
                  </a:ext>
                </a:extLst>
              </a:tr>
              <a:tr h="190500">
                <a:tc>
                  <a:txBody>
                    <a:bodyPr/>
                    <a:lstStyle/>
                    <a:p>
                      <a:pPr algn="l" fontAlgn="b"/>
                      <a:r>
                        <a:rPr lang="es-CO" sz="1400" b="0" i="0" u="none" strike="noStrike">
                          <a:solidFill>
                            <a:srgbClr val="000000"/>
                          </a:solidFill>
                          <a:effectLst/>
                          <a:latin typeface="Arial Narrow" panose="020B0606020202030204" pitchFamily="34" charset="0"/>
                        </a:rPr>
                        <a:t>Reclamos Proceso</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dirty="0">
                          <a:solidFill>
                            <a:srgbClr val="000000"/>
                          </a:solidFill>
                          <a:effectLst/>
                          <a:latin typeface="Calibri" panose="020F0502020204030204" pitchFamily="34" charset="0"/>
                        </a:rPr>
                        <a:t>156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a:solidFill>
                            <a:srgbClr val="000000"/>
                          </a:solidFill>
                          <a:effectLst/>
                          <a:latin typeface="Calibri" panose="020F0502020204030204" pitchFamily="34" charset="0"/>
                        </a:rPr>
                        <a:t>264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90500">
                <a:tc>
                  <a:txBody>
                    <a:bodyPr/>
                    <a:lstStyle/>
                    <a:p>
                      <a:pPr algn="l" fontAlgn="b"/>
                      <a:r>
                        <a:rPr lang="es-CO" sz="1400" b="0" i="0" u="none" strike="noStrike">
                          <a:solidFill>
                            <a:srgbClr val="000000"/>
                          </a:solidFill>
                          <a:effectLst/>
                          <a:latin typeface="Arial Narrow" panose="020B0606020202030204" pitchFamily="34" charset="0"/>
                        </a:rPr>
                        <a:t>Queja Funcionario</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a:solidFill>
                            <a:srgbClr val="000000"/>
                          </a:solidFill>
                          <a:effectLst/>
                          <a:latin typeface="Calibri" panose="020F0502020204030204" pitchFamily="34" charset="0"/>
                        </a:rPr>
                        <a:t>37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dirty="0">
                          <a:solidFill>
                            <a:srgbClr val="000000"/>
                          </a:solidFill>
                          <a:effectLst/>
                          <a:latin typeface="Calibri" panose="020F0502020204030204" pitchFamily="34" charset="0"/>
                        </a:rPr>
                        <a:t>46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190500">
                <a:tc>
                  <a:txBody>
                    <a:bodyPr/>
                    <a:lstStyle/>
                    <a:p>
                      <a:pPr algn="l" fontAlgn="b"/>
                      <a:r>
                        <a:rPr lang="es-CO" sz="1400" b="0" i="0" u="none" strike="noStrike" dirty="0">
                          <a:solidFill>
                            <a:srgbClr val="000000"/>
                          </a:solidFill>
                          <a:effectLst/>
                          <a:latin typeface="Arial Narrow" panose="020B0606020202030204" pitchFamily="34" charset="0"/>
                        </a:rPr>
                        <a:t>Reclamo Servicio</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a:solidFill>
                            <a:srgbClr val="000000"/>
                          </a:solidFill>
                          <a:effectLst/>
                          <a:latin typeface="Calibri" panose="020F0502020204030204" pitchFamily="34" charset="0"/>
                        </a:rPr>
                        <a:t>260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a:solidFill>
                            <a:srgbClr val="000000"/>
                          </a:solidFill>
                          <a:effectLst/>
                          <a:latin typeface="Calibri" panose="020F0502020204030204" pitchFamily="34" charset="0"/>
                        </a:rPr>
                        <a:t>1269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190500">
                <a:tc>
                  <a:txBody>
                    <a:bodyPr/>
                    <a:lstStyle/>
                    <a:p>
                      <a:pPr algn="l" fontAlgn="b"/>
                      <a:r>
                        <a:rPr lang="es-CO" sz="1400" b="0" i="0" u="none" strike="noStrike" dirty="0">
                          <a:solidFill>
                            <a:srgbClr val="000000"/>
                          </a:solidFill>
                          <a:effectLst/>
                          <a:latin typeface="Arial Narrow" panose="020B0606020202030204" pitchFamily="34" charset="0"/>
                        </a:rPr>
                        <a:t>Ambiental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190500">
                <a:tc>
                  <a:txBody>
                    <a:bodyPr/>
                    <a:lstStyle/>
                    <a:p>
                      <a:pPr algn="ctr" fontAlgn="b"/>
                      <a:r>
                        <a:rPr lang="es-CO" sz="1200" b="1" i="0" u="none" strike="noStrike">
                          <a:solidFill>
                            <a:srgbClr val="FFFFFF"/>
                          </a:solidFill>
                          <a:effectLst/>
                          <a:latin typeface="Arial Narrow" panose="020B0606020202030204" pitchFamily="34" charset="0"/>
                        </a:rPr>
                        <a:t>Total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600" b="1" i="0" u="none" strike="noStrike">
                          <a:solidFill>
                            <a:srgbClr val="FFFFFF"/>
                          </a:solidFill>
                          <a:effectLst/>
                          <a:latin typeface="Calibri" panose="020F0502020204030204" pitchFamily="34" charset="0"/>
                        </a:rPr>
                        <a:t>453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a:txBody>
                    <a:bodyPr/>
                    <a:lstStyle/>
                    <a:p>
                      <a:pPr algn="ctr" fontAlgn="ctr"/>
                      <a:r>
                        <a:rPr lang="es-CO" sz="1600" b="1" i="0" u="none" strike="noStrike" dirty="0">
                          <a:solidFill>
                            <a:srgbClr val="FFFFFF"/>
                          </a:solidFill>
                          <a:effectLst/>
                          <a:latin typeface="Calibri" panose="020F0502020204030204" pitchFamily="34" charset="0"/>
                        </a:rPr>
                        <a:t>1579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221812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5283</TotalTime>
  <Words>3047</Words>
  <Application>Microsoft Office PowerPoint</Application>
  <PresentationFormat>Presentación en pantalla (4:3)</PresentationFormat>
  <Paragraphs>816</Paragraphs>
  <Slides>24</Slides>
  <Notes>24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24</vt:i4>
      </vt:variant>
    </vt:vector>
  </HeadingPairs>
  <TitlesOfParts>
    <vt:vector size="31" baseType="lpstr">
      <vt:lpstr>ＭＳ Ｐゴシック</vt:lpstr>
      <vt:lpstr>Arial</vt:lpstr>
      <vt:lpstr>Arial MT</vt:lpstr>
      <vt:lpstr>Arial Narrow</vt:lpstr>
      <vt:lpstr>Calibri</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Acosta Gutierrez</dc:creator>
  <cp:lastModifiedBy>Jenny Patricia Peña Rozo</cp:lastModifiedBy>
  <cp:revision>567</cp:revision>
  <dcterms:created xsi:type="dcterms:W3CDTF">2014-10-20T16:00:02Z</dcterms:created>
  <dcterms:modified xsi:type="dcterms:W3CDTF">2017-10-05T19:45:06Z</dcterms:modified>
</cp:coreProperties>
</file>