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30" r:id="rId3"/>
    <p:sldId id="262" r:id="rId4"/>
    <p:sldId id="258" r:id="rId5"/>
    <p:sldId id="341" r:id="rId6"/>
    <p:sldId id="339" r:id="rId7"/>
    <p:sldId id="340" r:id="rId8"/>
    <p:sldId id="356" r:id="rId9"/>
    <p:sldId id="364" r:id="rId10"/>
    <p:sldId id="365" r:id="rId11"/>
    <p:sldId id="363" r:id="rId12"/>
    <p:sldId id="349" r:id="rId13"/>
    <p:sldId id="360" r:id="rId14"/>
    <p:sldId id="359" r:id="rId15"/>
    <p:sldId id="366" r:id="rId16"/>
    <p:sldId id="367" r:id="rId17"/>
    <p:sldId id="368" r:id="rId18"/>
    <p:sldId id="369" r:id="rId19"/>
    <p:sldId id="370" r:id="rId20"/>
    <p:sldId id="371" r:id="rId21"/>
    <p:sldId id="372" r:id="rId22"/>
    <p:sldId id="373" r:id="rId23"/>
    <p:sldId id="374" r:id="rId24"/>
    <p:sldId id="375" r:id="rId25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2460" autoAdjust="0"/>
  </p:normalViewPr>
  <p:slideViewPr>
    <p:cSldViewPr>
      <p:cViewPr varScale="1">
        <p:scale>
          <a:sx n="65" d="100"/>
          <a:sy n="65" d="100"/>
        </p:scale>
        <p:origin x="73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9903023233206961E-2"/>
          <c:y val="3.2714595421320887E-2"/>
          <c:w val="0.74577245847492135"/>
          <c:h val="0.8698956674425252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00FF"/>
            </a:solidFill>
          </c:spPr>
          <c:invertIfNegative val="0"/>
          <c:dLbls>
            <c:dLbl>
              <c:idx val="1"/>
              <c:layout>
                <c:manualLayout>
                  <c:x val="-3.9506172839505809E-3"/>
                  <c:y val="-3.8305695692685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PARETO!$A$3:$A$7</c:f>
              <c:strCache>
                <c:ptCount val="5"/>
                <c:pt idx="0">
                  <c:v>Ministerio de Educación Nacional</c:v>
                </c:pt>
                <c:pt idx="1">
                  <c:v>Instituciones de Educación Superior</c:v>
                </c:pt>
                <c:pt idx="2">
                  <c:v>Secretarias de Educación</c:v>
                </c:pt>
                <c:pt idx="3">
                  <c:v>Otras Entidades</c:v>
                </c:pt>
                <c:pt idx="4">
                  <c:v>Establecimientos Educativos</c:v>
                </c:pt>
              </c:strCache>
            </c:strRef>
          </c:cat>
          <c:val>
            <c:numRef>
              <c:f>PARETO!$B$3:$B$7</c:f>
              <c:numCache>
                <c:formatCode>General</c:formatCode>
                <c:ptCount val="5"/>
                <c:pt idx="0">
                  <c:v>1226</c:v>
                </c:pt>
                <c:pt idx="1">
                  <c:v>298</c:v>
                </c:pt>
                <c:pt idx="2">
                  <c:v>227</c:v>
                </c:pt>
                <c:pt idx="3">
                  <c:v>71</c:v>
                </c:pt>
                <c:pt idx="4">
                  <c:v>67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PARETO!$A$3:$A$7</c:f>
              <c:strCache>
                <c:ptCount val="5"/>
                <c:pt idx="0">
                  <c:v>Ministerio de Educación Nacional</c:v>
                </c:pt>
                <c:pt idx="1">
                  <c:v>Instituciones de Educación Superior</c:v>
                </c:pt>
                <c:pt idx="2">
                  <c:v>Secretarias de Educación</c:v>
                </c:pt>
                <c:pt idx="3">
                  <c:v>Otras Entidades</c:v>
                </c:pt>
                <c:pt idx="4">
                  <c:v>Establecimientos Educativos</c:v>
                </c:pt>
              </c:strCache>
            </c:strRef>
          </c:cat>
          <c:val>
            <c:numRef>
              <c:f>PARETO!$C$2:$C$7</c:f>
            </c:numRef>
          </c:val>
        </c:ser>
        <c:ser>
          <c:idx val="2"/>
          <c:order val="2"/>
          <c:invertIfNegative val="0"/>
          <c:cat>
            <c:strRef>
              <c:f>PARETO!$A$3:$A$7</c:f>
              <c:strCache>
                <c:ptCount val="5"/>
                <c:pt idx="0">
                  <c:v>Ministerio de Educación Nacional</c:v>
                </c:pt>
                <c:pt idx="1">
                  <c:v>Instituciones de Educación Superior</c:v>
                </c:pt>
                <c:pt idx="2">
                  <c:v>Secretarias de Educación</c:v>
                </c:pt>
                <c:pt idx="3">
                  <c:v>Otras Entidades</c:v>
                </c:pt>
                <c:pt idx="4">
                  <c:v>Establecimientos Educativos</c:v>
                </c:pt>
              </c:strCache>
            </c:strRef>
          </c:cat>
          <c:val>
            <c:numRef>
              <c:f>PARETO!$D$2:$D$7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197792"/>
        <c:axId val="197202272"/>
      </c:barChart>
      <c:lineChart>
        <c:grouping val="stacked"/>
        <c:varyColors val="0"/>
        <c:ser>
          <c:idx val="3"/>
          <c:order val="3"/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2.370370370370370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9629629629629631E-2"/>
                  <c:y val="-5.402022885364802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9278498248007614E-3"/>
                  <c:y val="3.5359103716325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684559719681219E-2"/>
                  <c:y val="4.1252287669046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PARETO!$A$2:$A$7</c:f>
              <c:strCache>
                <c:ptCount val="6"/>
                <c:pt idx="1">
                  <c:v>Ministerio de Educación Nacional</c:v>
                </c:pt>
                <c:pt idx="2">
                  <c:v>Instituciones de Educación Superior</c:v>
                </c:pt>
                <c:pt idx="3">
                  <c:v>Secretarias de Educación</c:v>
                </c:pt>
                <c:pt idx="4">
                  <c:v>Otras Entidades</c:v>
                </c:pt>
                <c:pt idx="5">
                  <c:v>Establecimientos Educativos</c:v>
                </c:pt>
              </c:strCache>
            </c:strRef>
          </c:cat>
          <c:val>
            <c:numRef>
              <c:f>PARETO!$E$3:$E$7</c:f>
              <c:numCache>
                <c:formatCode>0%</c:formatCode>
                <c:ptCount val="5"/>
                <c:pt idx="0">
                  <c:v>0.64902064584436214</c:v>
                </c:pt>
                <c:pt idx="1">
                  <c:v>0.80677607199576495</c:v>
                </c:pt>
                <c:pt idx="2">
                  <c:v>0.92694547379565906</c:v>
                </c:pt>
                <c:pt idx="3">
                  <c:v>0.96453149814716777</c:v>
                </c:pt>
                <c:pt idx="4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4108400"/>
        <c:axId val="274100560"/>
      </c:lineChart>
      <c:catAx>
        <c:axId val="197197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900" b="0">
                <a:latin typeface="Arial Narrow" pitchFamily="34" charset="0"/>
              </a:defRPr>
            </a:pPr>
            <a:endParaRPr lang="es-CO"/>
          </a:p>
        </c:txPr>
        <c:crossAx val="197202272"/>
        <c:crosses val="autoZero"/>
        <c:auto val="1"/>
        <c:lblAlgn val="ctr"/>
        <c:lblOffset val="100"/>
        <c:noMultiLvlLbl val="0"/>
      </c:catAx>
      <c:valAx>
        <c:axId val="19720227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97197792"/>
        <c:crosses val="autoZero"/>
        <c:crossBetween val="between"/>
      </c:valAx>
      <c:valAx>
        <c:axId val="274100560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274108400"/>
        <c:crosses val="max"/>
        <c:crossBetween val="between"/>
      </c:valAx>
      <c:catAx>
        <c:axId val="274108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4100560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87108492187884301"/>
          <c:y val="0.44671703250810196"/>
          <c:w val="0.11940165833139611"/>
          <c:h val="0.10656593498379606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953483509208946E-2"/>
          <c:y val="5.1400499169585653E-2"/>
          <c:w val="0.72777559055118102"/>
          <c:h val="0.897198891805190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'td instituciones educativas'!$B$75:$B$76</c:f>
              <c:strCache>
                <c:ptCount val="2"/>
                <c:pt idx="0">
                  <c:v>Año 2016</c:v>
                </c:pt>
                <c:pt idx="1">
                  <c:v>1° Trimestre</c:v>
                </c:pt>
              </c:strCache>
            </c:strRef>
          </c:tx>
          <c:spPr>
            <a:solidFill>
              <a:srgbClr val="1A1AF6"/>
            </a:solidFill>
          </c:spPr>
          <c:invertIfNegative val="0"/>
          <c:dLbls>
            <c:dLbl>
              <c:idx val="2"/>
              <c:layout>
                <c:manualLayout>
                  <c:x val="1.6666666666666666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'td instituciones educativas'!$A$77:$A$79</c:f>
              <c:strCache>
                <c:ptCount val="3"/>
                <c:pt idx="0">
                  <c:v>IES Calidad: Bibliotecas, Centros de Prática, formación de Docentes, Modificación de Registro Calificado, numero de docentes, Plan de Estudios, Tutorias, Dificultad para  grado, Maltratos.</c:v>
                </c:pt>
                <c:pt idx="1">
                  <c:v>IES Pecuniarios:  Cobros no contemplados, costos de matricula, Devolución de dineros, matricula extraordinaria, servicio medico, asistencial, derechos de  grado.</c:v>
                </c:pt>
                <c:pt idx="2">
                  <c:v>Infraestructura Física y Administrativa.</c:v>
                </c:pt>
              </c:strCache>
            </c:strRef>
          </c:cat>
          <c:val>
            <c:numRef>
              <c:f>'td instituciones educativas'!$B$77:$B$79</c:f>
              <c:numCache>
                <c:formatCode>General</c:formatCode>
                <c:ptCount val="3"/>
                <c:pt idx="0">
                  <c:v>177</c:v>
                </c:pt>
                <c:pt idx="1">
                  <c:v>41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'td instituciones educativas'!$C$75:$C$76</c:f>
              <c:strCache>
                <c:ptCount val="2"/>
                <c:pt idx="0">
                  <c:v>Año 2017</c:v>
                </c:pt>
                <c:pt idx="1">
                  <c:v>1° Trimestre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66666666666666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5000000000000001E-2"/>
                  <c:y val="-1.3888888888888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888888888888888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'td instituciones educativas'!$A$77:$A$79</c:f>
              <c:strCache>
                <c:ptCount val="3"/>
                <c:pt idx="0">
                  <c:v>IES Calidad: Bibliotecas, Centros de Prática, formación de Docentes, Modificación de Registro Calificado, numero de docentes, Plan de Estudios, Tutorias, Dificultad para  grado, Maltratos.</c:v>
                </c:pt>
                <c:pt idx="1">
                  <c:v>IES Pecuniarios:  Cobros no contemplados, costos de matricula, Devolución de dineros, matricula extraordinaria, servicio medico, asistencial, derechos de  grado.</c:v>
                </c:pt>
                <c:pt idx="2">
                  <c:v>Infraestructura Física y Administrativa.</c:v>
                </c:pt>
              </c:strCache>
            </c:strRef>
          </c:cat>
          <c:val>
            <c:numRef>
              <c:f>'td instituciones educativas'!$C$77:$C$79</c:f>
              <c:numCache>
                <c:formatCode>General</c:formatCode>
                <c:ptCount val="3"/>
                <c:pt idx="0">
                  <c:v>297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6152448"/>
        <c:axId val="436151888"/>
        <c:axId val="0"/>
      </c:bar3DChart>
      <c:catAx>
        <c:axId val="43615244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436151888"/>
        <c:crosses val="autoZero"/>
        <c:auto val="1"/>
        <c:lblAlgn val="ctr"/>
        <c:lblOffset val="100"/>
        <c:noMultiLvlLbl val="0"/>
      </c:catAx>
      <c:valAx>
        <c:axId val="43615188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36152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84733158355214"/>
          <c:y val="0.25424577136191312"/>
          <c:w val="0.20004155730533682"/>
          <c:h val="0.35724919801691457"/>
        </c:manualLayout>
      </c:layout>
      <c:overlay val="0"/>
      <c:txPr>
        <a:bodyPr/>
        <a:lstStyle/>
        <a:p>
          <a:pPr>
            <a:defRPr sz="1000"/>
          </a:pPr>
          <a:endParaRPr lang="es-CO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'SECRETARIAS DE EDUCACION'!$B$15:$B$16</c:f>
              <c:strCache>
                <c:ptCount val="2"/>
                <c:pt idx="0">
                  <c:v>2016</c:v>
                </c:pt>
                <c:pt idx="1">
                  <c:v>1° Trimestre</c:v>
                </c:pt>
              </c:strCache>
            </c:strRef>
          </c:tx>
          <c:spPr>
            <a:solidFill>
              <a:srgbClr val="1A1AF6"/>
            </a:solidFill>
          </c:spPr>
          <c:invertIfNegative val="0"/>
          <c:dLbls>
            <c:dLbl>
              <c:idx val="7"/>
              <c:layout>
                <c:manualLayout>
                  <c:x val="4.3254933765882672E-3"/>
                  <c:y val="-3.9408866995073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'SECRETARIAS DE EDUCACION'!$A$17:$A$24</c:f>
              <c:strCache>
                <c:ptCount val="8"/>
                <c:pt idx="0">
                  <c:v>Organización de Plantas de Personal Directivo Docente, Docente y Administrativo, Concurso Docente, Acoso Laboral</c:v>
                </c:pt>
                <c:pt idx="1">
                  <c:v>Otros: Aquellas que no Tienen Relación con Niguno de los Anteriores</c:v>
                </c:pt>
                <c:pt idx="2">
                  <c:v>Nivelación Salarial, Pago de Salarios, Primas Entre Otros</c:v>
                </c:pt>
                <c:pt idx="3">
                  <c:v>Quejas por Prestaciones Sociales y Servicios de Salud</c:v>
                </c:pt>
                <c:pt idx="4">
                  <c:v>Malos Manejos de Recursos Financieros</c:v>
                </c:pt>
                <c:pt idx="5">
                  <c:v>Ampliacion de Cobertura</c:v>
                </c:pt>
                <c:pt idx="6">
                  <c:v>Falta de Infraestructura o Infraestructura Deficiente en Instituciones Educativas</c:v>
                </c:pt>
                <c:pt idx="7">
                  <c:v>Banco de  Oferentes</c:v>
                </c:pt>
              </c:strCache>
            </c:strRef>
          </c:cat>
          <c:val>
            <c:numRef>
              <c:f>'SECRETARIAS DE EDUCACION'!$B$17:$B$24</c:f>
              <c:numCache>
                <c:formatCode>#,##0</c:formatCode>
                <c:ptCount val="8"/>
                <c:pt idx="0">
                  <c:v>16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10</c:v>
                </c:pt>
                <c:pt idx="5">
                  <c:v>10</c:v>
                </c:pt>
                <c:pt idx="6">
                  <c:v>2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'SECRETARIAS DE EDUCACION'!$C$15:$C$16</c:f>
              <c:strCache>
                <c:ptCount val="2"/>
                <c:pt idx="0">
                  <c:v>2017</c:v>
                </c:pt>
                <c:pt idx="1">
                  <c:v>1° Trimestre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6.4882400648824008E-3"/>
                  <c:y val="-1.6420361247947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406866720735334E-3"/>
                  <c:y val="-2.6272577996715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3254933765882672E-3"/>
                  <c:y val="-2.6272577996715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2441200324412004E-3"/>
                  <c:y val="-3.9408866995073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406866720735334E-3"/>
                  <c:y val="-9.8522167487684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7323600973235214E-3"/>
                  <c:y val="-4.5977011494252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1895106785617735E-2"/>
                  <c:y val="-3.9408866995073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6.4882400648824008E-3"/>
                  <c:y val="-3.2840722495894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'SECRETARIAS DE EDUCACION'!$A$17:$A$24</c:f>
              <c:strCache>
                <c:ptCount val="8"/>
                <c:pt idx="0">
                  <c:v>Organización de Plantas de Personal Directivo Docente, Docente y Administrativo, Concurso Docente, Acoso Laboral</c:v>
                </c:pt>
                <c:pt idx="1">
                  <c:v>Otros: Aquellas que no Tienen Relación con Niguno de los Anteriores</c:v>
                </c:pt>
                <c:pt idx="2">
                  <c:v>Nivelación Salarial, Pago de Salarios, Primas Entre Otros</c:v>
                </c:pt>
                <c:pt idx="3">
                  <c:v>Quejas por Prestaciones Sociales y Servicios de Salud</c:v>
                </c:pt>
                <c:pt idx="4">
                  <c:v>Malos Manejos de Recursos Financieros</c:v>
                </c:pt>
                <c:pt idx="5">
                  <c:v>Ampliacion de Cobertura</c:v>
                </c:pt>
                <c:pt idx="6">
                  <c:v>Falta de Infraestructura o Infraestructura Deficiente en Instituciones Educativas</c:v>
                </c:pt>
                <c:pt idx="7">
                  <c:v>Banco de  Oferentes</c:v>
                </c:pt>
              </c:strCache>
            </c:strRef>
          </c:cat>
          <c:val>
            <c:numRef>
              <c:f>'SECRETARIAS DE EDUCACION'!$C$17:$C$24</c:f>
              <c:numCache>
                <c:formatCode>#,##0</c:formatCode>
                <c:ptCount val="8"/>
                <c:pt idx="0">
                  <c:v>10</c:v>
                </c:pt>
                <c:pt idx="1">
                  <c:v>123</c:v>
                </c:pt>
                <c:pt idx="2">
                  <c:v>8</c:v>
                </c:pt>
                <c:pt idx="3">
                  <c:v>18</c:v>
                </c:pt>
                <c:pt idx="4">
                  <c:v>54</c:v>
                </c:pt>
                <c:pt idx="5">
                  <c:v>1</c:v>
                </c:pt>
                <c:pt idx="6">
                  <c:v>9</c:v>
                </c:pt>
                <c:pt idx="7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424672"/>
        <c:axId val="304425232"/>
        <c:axId val="0"/>
      </c:bar3DChart>
      <c:catAx>
        <c:axId val="304424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/>
            </a:pPr>
            <a:endParaRPr lang="es-CO"/>
          </a:p>
        </c:txPr>
        <c:crossAx val="304425232"/>
        <c:crosses val="autoZero"/>
        <c:auto val="1"/>
        <c:lblAlgn val="ctr"/>
        <c:lblOffset val="100"/>
        <c:noMultiLvlLbl val="0"/>
      </c:catAx>
      <c:valAx>
        <c:axId val="30442523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spPr>
          <a:ln>
            <a:solidFill>
              <a:schemeClr val="accent1"/>
            </a:solidFill>
          </a:ln>
        </c:spPr>
        <c:crossAx val="304424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157583964424829"/>
          <c:y val="0.26472486301502907"/>
          <c:w val="0.1521608907166859"/>
          <c:h val="0.1416195352855586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'td establecimientos educat'!$B$19:$B$20</c:f>
              <c:strCache>
                <c:ptCount val="2"/>
                <c:pt idx="0">
                  <c:v>2016</c:v>
                </c:pt>
                <c:pt idx="1">
                  <c:v>1° Trimestre</c:v>
                </c:pt>
              </c:strCache>
            </c:strRef>
          </c:tx>
          <c:spPr>
            <a:solidFill>
              <a:srgbClr val="1A1AF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'td establecimientos educat'!$A$21:$A$27</c:f>
              <c:strCache>
                <c:ptCount val="7"/>
                <c:pt idx="0">
                  <c:v>Maltrato Alumnos y Acoso Alumnos</c:v>
                </c:pt>
                <c:pt idx="1">
                  <c:v>Calidad: Aspectos Academicos, Bibliotecas, Centros de Practica, Formacion de Docentes, Numero de Docentes, Plan de Estudios, Tutorias, Dificultades para Grado, Evaluacion y Promocion de Estudiantes.</c:v>
                </c:pt>
                <c:pt idx="2">
                  <c:v>Malos Manejos de Recursos Financieros</c:v>
                </c:pt>
                <c:pt idx="3">
                  <c:v>Costos Educativos, Incrementos de Tarifas Superiores a lo Autorizado, Cobros de Transporte, Alimentacion, Alojamiento, Otros Cobros Periodicos, Cobro de Bonos, Cobros Asociacion de Padres de Familia, Listas de Textos, Uniformes o Utiles, Derechos Pecuniar</c:v>
                </c:pt>
                <c:pt idx="4">
                  <c:v>Actuaciones Administrativas Relacionadas con Planta de Personal</c:v>
                </c:pt>
                <c:pt idx="5">
                  <c:v>Otro</c:v>
                </c:pt>
                <c:pt idx="6">
                  <c:v>Infraestructura Fisica</c:v>
                </c:pt>
              </c:strCache>
            </c:strRef>
          </c:cat>
          <c:val>
            <c:numRef>
              <c:f>'td establecimientos educat'!$B$21:$B$27</c:f>
              <c:numCache>
                <c:formatCode>General</c:formatCode>
                <c:ptCount val="7"/>
                <c:pt idx="0" formatCode="#,##0">
                  <c:v>6</c:v>
                </c:pt>
                <c:pt idx="1">
                  <c:v>30</c:v>
                </c:pt>
                <c:pt idx="2" formatCode="#,##0">
                  <c:v>1</c:v>
                </c:pt>
                <c:pt idx="3">
                  <c:v>24</c:v>
                </c:pt>
                <c:pt idx="4">
                  <c:v>29</c:v>
                </c:pt>
                <c:pt idx="5">
                  <c:v>0</c:v>
                </c:pt>
                <c:pt idx="6">
                  <c:v>4</c:v>
                </c:pt>
              </c:numCache>
            </c:numRef>
          </c:val>
        </c:ser>
        <c:ser>
          <c:idx val="1"/>
          <c:order val="1"/>
          <c:tx>
            <c:strRef>
              <c:f>'td establecimientos educat'!$C$19:$C$20</c:f>
              <c:strCache>
                <c:ptCount val="2"/>
                <c:pt idx="0">
                  <c:v>2017</c:v>
                </c:pt>
                <c:pt idx="1">
                  <c:v>1° Trimestre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'td establecimientos educat'!$A$21:$A$27</c:f>
              <c:strCache>
                <c:ptCount val="7"/>
                <c:pt idx="0">
                  <c:v>Maltrato Alumnos y Acoso Alumnos</c:v>
                </c:pt>
                <c:pt idx="1">
                  <c:v>Calidad: Aspectos Academicos, Bibliotecas, Centros de Practica, Formacion de Docentes, Numero de Docentes, Plan de Estudios, Tutorias, Dificultades para Grado, Evaluacion y Promocion de Estudiantes.</c:v>
                </c:pt>
                <c:pt idx="2">
                  <c:v>Malos Manejos de Recursos Financieros</c:v>
                </c:pt>
                <c:pt idx="3">
                  <c:v>Costos Educativos, Incrementos de Tarifas Superiores a lo Autorizado, Cobros de Transporte, Alimentacion, Alojamiento, Otros Cobros Periodicos, Cobro de Bonos, Cobros Asociacion de Padres de Familia, Listas de Textos, Uniformes o Utiles, Derechos Pecuniar</c:v>
                </c:pt>
                <c:pt idx="4">
                  <c:v>Actuaciones Administrativas Relacionadas con Planta de Personal</c:v>
                </c:pt>
                <c:pt idx="5">
                  <c:v>Otro</c:v>
                </c:pt>
                <c:pt idx="6">
                  <c:v>Infraestructura Fisica</c:v>
                </c:pt>
              </c:strCache>
            </c:strRef>
          </c:cat>
          <c:val>
            <c:numRef>
              <c:f>'td establecimientos educat'!$C$21:$C$27</c:f>
              <c:numCache>
                <c:formatCode>General</c:formatCode>
                <c:ptCount val="7"/>
                <c:pt idx="0" formatCode="#,##0">
                  <c:v>21</c:v>
                </c:pt>
                <c:pt idx="1">
                  <c:v>25</c:v>
                </c:pt>
                <c:pt idx="2" formatCode="#,##0">
                  <c:v>4</c:v>
                </c:pt>
                <c:pt idx="3">
                  <c:v>15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4137488"/>
        <c:axId val="274138048"/>
        <c:axId val="0"/>
      </c:bar3DChart>
      <c:catAx>
        <c:axId val="27413748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74138048"/>
        <c:crosses val="autoZero"/>
        <c:auto val="1"/>
        <c:lblAlgn val="ctr"/>
        <c:lblOffset val="100"/>
        <c:noMultiLvlLbl val="0"/>
      </c:catAx>
      <c:valAx>
        <c:axId val="27413804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274137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32304195402937"/>
          <c:y val="0.44361785301746781"/>
          <c:w val="0.16847150805726152"/>
          <c:h val="0.15586031189300786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men!$B$12:$B$13</c:f>
              <c:strCache>
                <c:ptCount val="2"/>
                <c:pt idx="0">
                  <c:v>Año 2016</c:v>
                </c:pt>
                <c:pt idx="1">
                  <c:v>1° Trimestre</c:v>
                </c:pt>
              </c:strCache>
            </c:strRef>
          </c:tx>
          <c:spPr>
            <a:solidFill>
              <a:srgbClr val="1A1AF6"/>
            </a:solidFill>
          </c:spPr>
          <c:invertIfNegative val="0"/>
          <c:dLbls>
            <c:dLbl>
              <c:idx val="0"/>
              <c:layout>
                <c:manualLayout>
                  <c:x val="1.4767932489451477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658227848101266E-2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2194092827004216E-3"/>
                  <c:y val="-1.851888305628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548523206751054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men!$A$14:$A$17</c:f>
              <c:strCache>
                <c:ptCount val="4"/>
                <c:pt idx="0">
                  <c:v>Reclamos Proceso</c:v>
                </c:pt>
                <c:pt idx="1">
                  <c:v>Queja Funcionario</c:v>
                </c:pt>
                <c:pt idx="2">
                  <c:v>Reclamo Servicio</c:v>
                </c:pt>
                <c:pt idx="3">
                  <c:v>Ambiental</c:v>
                </c:pt>
              </c:strCache>
            </c:strRef>
          </c:cat>
          <c:val>
            <c:numRef>
              <c:f>men!$B$14:$B$17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24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men!$C$12:$C$13</c:f>
              <c:strCache>
                <c:ptCount val="2"/>
                <c:pt idx="0">
                  <c:v>Año 2017</c:v>
                </c:pt>
                <c:pt idx="1">
                  <c:v>1° Trimestre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8.4388185654008432E-3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767932489451515E-2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987341772151899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987341772151899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men!$A$14:$A$17</c:f>
              <c:strCache>
                <c:ptCount val="4"/>
                <c:pt idx="0">
                  <c:v>Reclamos Proceso</c:v>
                </c:pt>
                <c:pt idx="1">
                  <c:v>Queja Funcionario</c:v>
                </c:pt>
                <c:pt idx="2">
                  <c:v>Reclamo Servicio</c:v>
                </c:pt>
                <c:pt idx="3">
                  <c:v>Ambiental</c:v>
                </c:pt>
              </c:strCache>
            </c:strRef>
          </c:cat>
          <c:val>
            <c:numRef>
              <c:f>men!$C$14:$C$17</c:f>
              <c:numCache>
                <c:formatCode>General</c:formatCode>
                <c:ptCount val="4"/>
                <c:pt idx="0">
                  <c:v>61</c:v>
                </c:pt>
                <c:pt idx="1">
                  <c:v>94</c:v>
                </c:pt>
                <c:pt idx="2">
                  <c:v>1071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6010208"/>
        <c:axId val="436011888"/>
        <c:axId val="0"/>
      </c:bar3DChart>
      <c:catAx>
        <c:axId val="4360102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436011888"/>
        <c:crosses val="autoZero"/>
        <c:auto val="1"/>
        <c:lblAlgn val="ctr"/>
        <c:lblOffset val="100"/>
        <c:noMultiLvlLbl val="0"/>
      </c:catAx>
      <c:valAx>
        <c:axId val="43601188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360102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050"/>
      </a:pPr>
      <a:endParaRPr lang="es-CO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 sz="1800"/>
          </a:pPr>
          <a:endParaRPr lang="es-CO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988407699037624E-2"/>
          <c:y val="0.1772619360771005"/>
          <c:w val="0.71367869641294823"/>
          <c:h val="0.639048543734407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men!$A$39</c:f>
              <c:strCache>
                <c:ptCount val="1"/>
                <c:pt idx="0">
                  <c:v>Reclamos Proceso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1A1AF6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3.3333333333333333E-2"/>
                  <c:y val="-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5000000000000001E-2"/>
                  <c:y val="-2.9489199953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men!$B$37:$C$38</c:f>
              <c:multiLvlStrCache>
                <c:ptCount val="2"/>
                <c:lvl>
                  <c:pt idx="0">
                    <c:v>1° Trimestre</c:v>
                  </c:pt>
                  <c:pt idx="1">
                    <c:v>1° Trimestre</c:v>
                  </c:pt>
                </c:lvl>
                <c:lvl>
                  <c:pt idx="0">
                    <c:v>Año 2016</c:v>
                  </c:pt>
                  <c:pt idx="1">
                    <c:v>Año 2017</c:v>
                  </c:pt>
                </c:lvl>
              </c:multiLvlStrCache>
            </c:multiLvlStrRef>
          </c:cat>
          <c:val>
            <c:numRef>
              <c:f>men!$B$39:$C$39</c:f>
              <c:numCache>
                <c:formatCode>General</c:formatCode>
                <c:ptCount val="2"/>
                <c:pt idx="0">
                  <c:v>4</c:v>
                </c:pt>
                <c:pt idx="1">
                  <c:v>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4210368"/>
        <c:axId val="354209248"/>
        <c:axId val="0"/>
      </c:bar3DChart>
      <c:catAx>
        <c:axId val="3542103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54209248"/>
        <c:crosses val="autoZero"/>
        <c:auto val="1"/>
        <c:lblAlgn val="ctr"/>
        <c:lblOffset val="100"/>
        <c:noMultiLvlLbl val="0"/>
      </c:catAx>
      <c:valAx>
        <c:axId val="35420924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354210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344488188976389"/>
          <c:y val="0.26157815981421473"/>
          <c:w val="0.21988845144356955"/>
          <c:h val="0.32929252788786012"/>
        </c:manualLayout>
      </c:layout>
      <c:overlay val="0"/>
      <c:txPr>
        <a:bodyPr/>
        <a:lstStyle/>
        <a:p>
          <a:pPr>
            <a:defRPr sz="1200"/>
          </a:pPr>
          <a:endParaRPr lang="es-CO"/>
        </a:p>
      </c:txPr>
    </c:legend>
    <c:plotVisOnly val="1"/>
    <c:dispBlanksAs val="gap"/>
    <c:showDLblsOverMax val="0"/>
  </c:chart>
  <c:txPr>
    <a:bodyPr/>
    <a:lstStyle/>
    <a:p>
      <a:pPr>
        <a:defRPr sz="1100"/>
      </a:pPr>
      <a:endParaRPr lang="es-CO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988407699037624E-2"/>
          <c:y val="0.1772619360771005"/>
          <c:w val="0.77009865105679909"/>
          <c:h val="0.7955010093650968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men!$A$58</c:f>
              <c:strCache>
                <c:ptCount val="1"/>
                <c:pt idx="0">
                  <c:v>Reclamo Servicio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1A1AF6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3.3333333333333333E-2"/>
                  <c:y val="-6.3191142757913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888888888888889E-2"/>
                  <c:y val="-4.6340171355803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men!$B$56:$C$57</c:f>
              <c:multiLvlStrCache>
                <c:ptCount val="2"/>
                <c:lvl>
                  <c:pt idx="0">
                    <c:v>4° Trimestre</c:v>
                  </c:pt>
                  <c:pt idx="1">
                    <c:v>4° Trimestre</c:v>
                  </c:pt>
                </c:lvl>
                <c:lvl>
                  <c:pt idx="0">
                    <c:v>Año 2016</c:v>
                  </c:pt>
                  <c:pt idx="1">
                    <c:v>Año 2017</c:v>
                  </c:pt>
                </c:lvl>
              </c:multiLvlStrCache>
            </c:multiLvlStrRef>
          </c:cat>
          <c:val>
            <c:numRef>
              <c:f>men!$B$58:$C$58</c:f>
              <c:numCache>
                <c:formatCode>General</c:formatCode>
                <c:ptCount val="2"/>
                <c:pt idx="0">
                  <c:v>24</c:v>
                </c:pt>
                <c:pt idx="1">
                  <c:v>1071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1892160"/>
        <c:axId val="521893840"/>
        <c:axId val="0"/>
      </c:bar3DChart>
      <c:catAx>
        <c:axId val="52189216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521893840"/>
        <c:crosses val="autoZero"/>
        <c:auto val="1"/>
        <c:lblAlgn val="ctr"/>
        <c:lblOffset val="100"/>
        <c:noMultiLvlLbl val="0"/>
      </c:catAx>
      <c:valAx>
        <c:axId val="52189384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21892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344488188976389"/>
          <c:y val="0.26157815981421473"/>
          <c:w val="0.21988845144356955"/>
          <c:h val="0.3292925278878601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988407699037624E-2"/>
          <c:y val="0.1772619360771005"/>
          <c:w val="0.71367869641294823"/>
          <c:h val="0.639048543734407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men!$A$24</c:f>
              <c:strCache>
                <c:ptCount val="1"/>
                <c:pt idx="0">
                  <c:v>Queja Funcionario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1A1AF6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2.5000000000000001E-2"/>
                  <c:y val="-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6111111111111108E-2"/>
                  <c:y val="-4.6340171355803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men!$B$22:$C$23</c:f>
              <c:multiLvlStrCache>
                <c:ptCount val="2"/>
                <c:lvl>
                  <c:pt idx="0">
                    <c:v>1° Trimestre</c:v>
                  </c:pt>
                  <c:pt idx="1">
                    <c:v>1° Trimestre</c:v>
                  </c:pt>
                </c:lvl>
                <c:lvl>
                  <c:pt idx="0">
                    <c:v>Año 2016</c:v>
                  </c:pt>
                  <c:pt idx="1">
                    <c:v>Año 2017</c:v>
                  </c:pt>
                </c:lvl>
              </c:multiLvlStrCache>
            </c:multiLvlStrRef>
          </c:cat>
          <c:val>
            <c:numRef>
              <c:f>men!$B$24:$C$24</c:f>
              <c:numCache>
                <c:formatCode>General</c:formatCode>
                <c:ptCount val="2"/>
                <c:pt idx="0">
                  <c:v>5</c:v>
                </c:pt>
                <c:pt idx="1">
                  <c:v>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3247952"/>
        <c:axId val="263254112"/>
        <c:axId val="0"/>
      </c:bar3DChart>
      <c:catAx>
        <c:axId val="2632479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63254112"/>
        <c:crosses val="autoZero"/>
        <c:auto val="1"/>
        <c:lblAlgn val="ctr"/>
        <c:lblOffset val="100"/>
        <c:noMultiLvlLbl val="0"/>
      </c:catAx>
      <c:valAx>
        <c:axId val="26325411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263247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344488188976389"/>
          <c:y val="0.26157815981421473"/>
          <c:w val="0.21988845144356955"/>
          <c:h val="0.3292925278878601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Año 2017 1° Trimestre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men!$B$75:$B$76</c:f>
              <c:strCache>
                <c:ptCount val="2"/>
                <c:pt idx="0">
                  <c:v>Año 2017</c:v>
                </c:pt>
                <c:pt idx="1">
                  <c:v>1° Trimestre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1A1AF6"/>
              </a:solidFill>
            </c:spPr>
          </c:dPt>
          <c:dPt>
            <c:idx val="1"/>
            <c:bubble3D val="0"/>
            <c:spPr>
              <a:solidFill>
                <a:srgbClr val="3CE865"/>
              </a:solidFill>
            </c:spPr>
          </c:dPt>
          <c:dPt>
            <c:idx val="2"/>
            <c:bubble3D val="0"/>
            <c:spPr>
              <a:solidFill>
                <a:srgbClr val="00FFFF"/>
              </a:solidFill>
            </c:spPr>
          </c:dPt>
          <c:dPt>
            <c:idx val="4"/>
            <c:bubble3D val="0"/>
            <c:spPr>
              <a:solidFill>
                <a:srgbClr val="3CE865"/>
              </a:solidFill>
            </c:spPr>
          </c:dPt>
          <c:dLbls>
            <c:dLbl>
              <c:idx val="0"/>
              <c:layout>
                <c:manualLayout>
                  <c:x val="0.18180804751165594"/>
                  <c:y val="2.500284040776170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3762302127914822"/>
                  <c:y val="0.22223281259766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3789720034995626"/>
                  <c:y val="2.063283756197142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3236054728223143E-2"/>
                  <c:y val="5.607258459148720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5498578302712159E-2"/>
                  <c:y val="-0.1999861475648877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men!$A$77:$A$81</c:f>
              <c:strCache>
                <c:ptCount val="5"/>
                <c:pt idx="0">
                  <c:v>Reclamos Proceso</c:v>
                </c:pt>
                <c:pt idx="1">
                  <c:v>Queja Funcionario</c:v>
                </c:pt>
                <c:pt idx="2">
                  <c:v>Reclamo Servicio</c:v>
                </c:pt>
                <c:pt idx="3">
                  <c:v>Ambiental</c:v>
                </c:pt>
                <c:pt idx="4">
                  <c:v>Total</c:v>
                </c:pt>
              </c:strCache>
            </c:strRef>
          </c:cat>
          <c:val>
            <c:numRef>
              <c:f>men!$B$77:$B$80</c:f>
              <c:numCache>
                <c:formatCode>General</c:formatCode>
                <c:ptCount val="4"/>
                <c:pt idx="0">
                  <c:v>61</c:v>
                </c:pt>
                <c:pt idx="1">
                  <c:v>94</c:v>
                </c:pt>
                <c:pt idx="2">
                  <c:v>1071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men!$B$13</c:f>
              <c:strCache>
                <c:ptCount val="1"/>
                <c:pt idx="0">
                  <c:v>1° Trimestre</c:v>
                </c:pt>
              </c:strCache>
            </c:strRef>
          </c:cat>
          <c:val>
            <c:numRef>
              <c:f>men!$C$13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100"/>
      </a:pPr>
      <a:endParaRPr lang="es-CO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244F8-0A10-4A59-BBAA-E337A21F65D4}" type="datetimeFigureOut">
              <a:rPr lang="es-CO" smtClean="0"/>
              <a:t>26/04/2017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7078D-9F98-4822-99A1-F2C3C0CF398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0427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66461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8511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7395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5700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4266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4418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2267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746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799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1164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9377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4531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344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2163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2163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57628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323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35239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35839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7425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4256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6733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3737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7078D-9F98-4822-99A1-F2C3C0CF3982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790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26/04/2017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750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26/04/2017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273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26/04/2017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099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26/04/2017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669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26/04/2017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05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26/04/2017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675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26/04/2017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075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26/04/2017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420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26/04/2017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8901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26/04/2017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02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26/04/2017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5269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615DE-3D0F-4EE1-B1A7-DED8F4937CF5}" type="datetimeFigureOut">
              <a:rPr lang="es-CO" smtClean="0"/>
              <a:t>26/04/2017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6390E-A369-47C8-82AD-D961993E8F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164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-15766" y="283175"/>
            <a:ext cx="9159766" cy="66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61088" y="307303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Unidad de Atencion al ciudadano</a:t>
            </a:r>
          </a:p>
        </p:txBody>
      </p:sp>
      <p:grpSp>
        <p:nvGrpSpPr>
          <p:cNvPr id="43" name="42 Grupo"/>
          <p:cNvGrpSpPr/>
          <p:nvPr/>
        </p:nvGrpSpPr>
        <p:grpSpPr>
          <a:xfrm>
            <a:off x="6189257" y="6093296"/>
            <a:ext cx="2919247" cy="757382"/>
            <a:chOff x="6189257" y="6093296"/>
            <a:chExt cx="2919247" cy="757382"/>
          </a:xfrm>
        </p:grpSpPr>
        <p:pic>
          <p:nvPicPr>
            <p:cNvPr id="40" name="39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4" t="81187" r="3385" b="5008"/>
            <a:stretch/>
          </p:blipFill>
          <p:spPr>
            <a:xfrm>
              <a:off x="7590492" y="6093296"/>
              <a:ext cx="1518012" cy="757382"/>
            </a:xfrm>
            <a:prstGeom prst="rect">
              <a:avLst/>
            </a:prstGeom>
          </p:spPr>
        </p:pic>
        <p:pic>
          <p:nvPicPr>
            <p:cNvPr id="42" name="41 Imagen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0" t="34023" r="7437" b="38391"/>
            <a:stretch/>
          </p:blipFill>
          <p:spPr>
            <a:xfrm>
              <a:off x="6189257" y="6294092"/>
              <a:ext cx="1401235" cy="355790"/>
            </a:xfrm>
            <a:prstGeom prst="rect">
              <a:avLst/>
            </a:prstGeom>
          </p:spPr>
        </p:pic>
      </p:grpSp>
      <p:sp>
        <p:nvSpPr>
          <p:cNvPr id="9" name="8 CuadroTexto"/>
          <p:cNvSpPr txBox="1"/>
          <p:nvPr/>
        </p:nvSpPr>
        <p:spPr>
          <a:xfrm>
            <a:off x="171629" y="5085185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Informe de Quejas y Reclamos </a:t>
            </a:r>
          </a:p>
          <a:p>
            <a:r>
              <a:rPr lang="es-CO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Primer </a:t>
            </a:r>
            <a:r>
              <a:rPr lang="es-CO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Trimestre de </a:t>
            </a:r>
            <a:r>
              <a:rPr lang="es-CO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s-CO" sz="3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CO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Bogotá, </a:t>
            </a:r>
            <a:r>
              <a:rPr lang="es-CO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abril </a:t>
            </a:r>
            <a:r>
              <a:rPr lang="es-CO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3"/>
            <a:ext cx="7776864" cy="396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66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 Marcador de contenido"/>
          <p:cNvSpPr txBox="1">
            <a:spLocks/>
          </p:cNvSpPr>
          <p:nvPr/>
        </p:nvSpPr>
        <p:spPr bwMode="auto">
          <a:xfrm>
            <a:off x="5796136" y="2785486"/>
            <a:ext cx="2664296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algn="just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ES" altLang="es-CO" sz="1800" b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De las </a:t>
            </a:r>
            <a:r>
              <a:rPr lang="es-ES" altLang="es-CO" sz="1800" b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1226 </a:t>
            </a:r>
            <a:r>
              <a:rPr lang="es-ES" altLang="es-CO" sz="1800" b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quejas y reclamos recibidas para el Ministerio de Educación Nacional, se puede observar que el porcentaje general de oportunidad en la respuesta para el </a:t>
            </a:r>
            <a:r>
              <a:rPr lang="es-ES" altLang="es-CO" sz="1800" b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primer  </a:t>
            </a:r>
            <a:r>
              <a:rPr lang="es-ES" altLang="es-CO" sz="1800" b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trimestre de </a:t>
            </a:r>
            <a:r>
              <a:rPr lang="es-ES" altLang="es-CO" sz="1800" b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2017, </a:t>
            </a:r>
            <a:r>
              <a:rPr lang="es-ES" altLang="es-CO" sz="1800" b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fue de un </a:t>
            </a:r>
            <a:r>
              <a:rPr lang="es-ES" altLang="es-CO" sz="1800" b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65%</a:t>
            </a:r>
            <a:endParaRPr lang="es-ES" altLang="es-CO" sz="1800" b="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83568" y="230451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Reclamos procesos MEN detalle de eje temático /dependencia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67544" y="362731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Consolidado Quejas y </a:t>
            </a:r>
            <a:r>
              <a:rPr lang="es-CO" dirty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R</a:t>
            </a:r>
            <a:r>
              <a:rPr lang="es-CO" dirty="0" smtClean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eclamos </a:t>
            </a:r>
            <a:r>
              <a:rPr lang="es-CO" dirty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procesos MEN </a:t>
            </a:r>
            <a:r>
              <a:rPr lang="es-CO" dirty="0" smtClean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detalle</a:t>
            </a:r>
            <a:endParaRPr lang="es-CO" dirty="0">
              <a:solidFill>
                <a:schemeClr val="bg1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435640" y="425391"/>
            <a:ext cx="36323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98337" y="425391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Consolidado Quejas y Reclamos</a:t>
            </a:r>
            <a:endParaRPr lang="es-CO" dirty="0">
              <a:solidFill>
                <a:schemeClr val="bg1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712947" y="3786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8" y="6102350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771772"/>
              </p:ext>
            </p:extLst>
          </p:nvPr>
        </p:nvGraphicFramePr>
        <p:xfrm>
          <a:off x="435640" y="2840796"/>
          <a:ext cx="4775200" cy="1754505"/>
        </p:xfrm>
        <a:graphic>
          <a:graphicData uri="http://schemas.openxmlformats.org/drawingml/2006/table">
            <a:tbl>
              <a:tblPr/>
              <a:tblGrid>
                <a:gridCol w="1254090"/>
                <a:gridCol w="1152128"/>
                <a:gridCol w="1152128"/>
                <a:gridCol w="1216854"/>
              </a:tblGrid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Oportunidad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Finalizado a tiempo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Finalizado fuera de tiempo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Febrero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20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8" y="6102350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83968" y="839578"/>
            <a:ext cx="7305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000" dirty="0" smtClean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Reclamos procesos MEN detalle de eje temático /dependencia</a:t>
            </a: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546889" y="123377"/>
            <a:ext cx="3737079" cy="6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83568" y="103341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Reclamos procesos </a:t>
            </a:r>
            <a:r>
              <a:rPr lang="es-CO" dirty="0" smtClean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por eje </a:t>
            </a:r>
            <a:r>
              <a:rPr lang="es-CO" dirty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temático /dependencia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234619" y="1589369"/>
            <a:ext cx="25103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O" dirty="0" smtClean="0">
              <a:latin typeface="Arial Narrow" panose="020B0606020202030204" pitchFamily="34" charset="0"/>
            </a:endParaRPr>
          </a:p>
          <a:p>
            <a:pPr algn="just"/>
            <a:r>
              <a:rPr 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el </a:t>
            </a:r>
            <a:r>
              <a:rPr 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primer </a:t>
            </a:r>
            <a:r>
              <a:rPr 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trimestre del </a:t>
            </a:r>
            <a:r>
              <a:rPr 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  </a:t>
            </a:r>
            <a:r>
              <a:rPr 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 presentaron </a:t>
            </a:r>
            <a:r>
              <a:rPr 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61 </a:t>
            </a:r>
            <a:r>
              <a:rPr 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reclamos de procesos; </a:t>
            </a:r>
            <a:r>
              <a:rPr 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47 </a:t>
            </a:r>
            <a:r>
              <a:rPr 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demora en respuesta  a solicitud o consultas, </a:t>
            </a:r>
            <a:r>
              <a:rPr 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respuesta incompleta </a:t>
            </a:r>
            <a:r>
              <a:rPr 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,9   </a:t>
            </a:r>
            <a:r>
              <a:rPr 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demora en las respuestas a derechos de petición. Y </a:t>
            </a:r>
            <a:r>
              <a:rPr 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demoras en las respuestas a quejas contra servidores del MEN</a:t>
            </a:r>
          </a:p>
          <a:p>
            <a:pPr algn="just"/>
            <a:endParaRPr lang="es-CO" dirty="0"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CO" dirty="0" smtClean="0"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CO" dirty="0"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716016" y="1233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 de procesos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311928"/>
              </p:ext>
            </p:extLst>
          </p:nvPr>
        </p:nvGraphicFramePr>
        <p:xfrm>
          <a:off x="245439" y="769708"/>
          <a:ext cx="5524500" cy="2204085"/>
        </p:xfrm>
        <a:graphic>
          <a:graphicData uri="http://schemas.openxmlformats.org/drawingml/2006/table">
            <a:tbl>
              <a:tblPr/>
              <a:tblGrid>
                <a:gridCol w="2957400"/>
                <a:gridCol w="599730"/>
                <a:gridCol w="553407"/>
                <a:gridCol w="576244"/>
                <a:gridCol w="837719"/>
              </a:tblGrid>
              <a:tr h="12974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CO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 Temático: Demora en las respuestas a Solicitudes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27420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Dependencias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FEBRERO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29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Dirección de Calidad Preescolar, Básica y 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Fomento de Competencias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Dirección de Fomento de la Educación Superior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Referentes y Evaluación de la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Calidad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Acceso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Dirección de Preescolar, Basica y 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Inspección y Vigilancia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Grupo de Convalidaciones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Dirección de Calidad Para la Educación Superior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de Tecnología y Sistemas de Información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255848"/>
              </p:ext>
            </p:extLst>
          </p:nvPr>
        </p:nvGraphicFramePr>
        <p:xfrm>
          <a:off x="233262" y="3013863"/>
          <a:ext cx="5523643" cy="1114425"/>
        </p:xfrm>
        <a:graphic>
          <a:graphicData uri="http://schemas.openxmlformats.org/drawingml/2006/table">
            <a:tbl>
              <a:tblPr/>
              <a:tblGrid>
                <a:gridCol w="2952329"/>
                <a:gridCol w="720080"/>
                <a:gridCol w="936104"/>
                <a:gridCol w="915130"/>
              </a:tblGrid>
              <a:tr h="190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 Temático: Respuesta Incompleta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01684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Dependencias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Dirección de Calidad Preescolar, Básica y 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Aseguramiento de la Calidad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Inspección y Vigilancia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298037"/>
              </p:ext>
            </p:extLst>
          </p:nvPr>
        </p:nvGraphicFramePr>
        <p:xfrm>
          <a:off x="232404" y="4168358"/>
          <a:ext cx="5524501" cy="1466850"/>
        </p:xfrm>
        <a:graphic>
          <a:graphicData uri="http://schemas.openxmlformats.org/drawingml/2006/table">
            <a:tbl>
              <a:tblPr/>
              <a:tblGrid>
                <a:gridCol w="2960802"/>
                <a:gridCol w="600420"/>
                <a:gridCol w="590890"/>
                <a:gridCol w="533707"/>
                <a:gridCol w="838682"/>
              </a:tblGrid>
              <a:tr h="1905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 Temático: Demora en las respuestas a Derechos de </a:t>
                      </a:r>
                      <a:r>
                        <a:rPr lang="es-C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petición</a:t>
                      </a:r>
                      <a:endParaRPr lang="es-CO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69517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Dependencias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FEBRERO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Grupo de Convalidaciones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Inspección y Vigilancia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65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Grupo de Convalidaciones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Permanencia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Acceso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892677"/>
              </p:ext>
            </p:extLst>
          </p:nvPr>
        </p:nvGraphicFramePr>
        <p:xfrm>
          <a:off x="232404" y="5675278"/>
          <a:ext cx="4686301" cy="1116330"/>
        </p:xfrm>
        <a:graphic>
          <a:graphicData uri="http://schemas.openxmlformats.org/drawingml/2006/table">
            <a:tbl>
              <a:tblPr/>
              <a:tblGrid>
                <a:gridCol w="2957097"/>
                <a:gridCol w="599669"/>
                <a:gridCol w="596496"/>
                <a:gridCol w="533039"/>
              </a:tblGrid>
              <a:tr h="190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 Temático: Demora en las respuestas a quejas contra servidores del MEN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Dependencias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NOVIEMBRE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DICIEMBRE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de Tecnología y Sistemas de Información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Grupo de Convalidaciones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32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8" y="6102350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716016" y="2157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 de Servicios.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229358" y="1150747"/>
            <a:ext cx="273630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0000"/>
              </a:lnSpc>
              <a:spcBef>
                <a:spcPct val="50000"/>
              </a:spcBef>
              <a:buBlip>
                <a:blip r:embed="rId4"/>
              </a:buBlip>
            </a:pPr>
            <a:r>
              <a:rPr lang="es-ES" altLang="es-CO" dirty="0">
                <a:latin typeface="Arial Narrow" panose="020B0606020202030204" pitchFamily="34" charset="0"/>
              </a:rPr>
              <a:t>En el </a:t>
            </a:r>
            <a:r>
              <a:rPr lang="es-ES" altLang="es-CO" dirty="0" smtClean="0">
                <a:latin typeface="Arial Narrow" panose="020B0606020202030204" pitchFamily="34" charset="0"/>
              </a:rPr>
              <a:t>primer </a:t>
            </a:r>
            <a:r>
              <a:rPr lang="es-ES" altLang="es-CO" dirty="0">
                <a:latin typeface="Arial Narrow" panose="020B0606020202030204" pitchFamily="34" charset="0"/>
              </a:rPr>
              <a:t>trimestre de </a:t>
            </a:r>
            <a:r>
              <a:rPr lang="es-ES" altLang="es-CO" dirty="0" smtClean="0">
                <a:latin typeface="Arial Narrow" panose="020B0606020202030204" pitchFamily="34" charset="0"/>
              </a:rPr>
              <a:t>2017, </a:t>
            </a:r>
            <a:r>
              <a:rPr lang="es-ES" altLang="es-CO" dirty="0">
                <a:latin typeface="Arial Narrow" panose="020B0606020202030204" pitchFamily="34" charset="0"/>
              </a:rPr>
              <a:t>se recibieron </a:t>
            </a:r>
            <a:r>
              <a:rPr lang="es-ES" altLang="es-CO" dirty="0" smtClean="0">
                <a:latin typeface="Arial Narrow" panose="020B0606020202030204" pitchFamily="34" charset="0"/>
              </a:rPr>
              <a:t>1071 </a:t>
            </a:r>
            <a:r>
              <a:rPr lang="es-ES" altLang="es-CO" dirty="0">
                <a:latin typeface="Arial Narrow" panose="020B0606020202030204" pitchFamily="34" charset="0"/>
              </a:rPr>
              <a:t>reclamos contra  el  servicio  de  </a:t>
            </a:r>
            <a:r>
              <a:rPr lang="es-ES" altLang="es-CO" dirty="0" smtClean="0">
                <a:latin typeface="Arial Narrow" panose="020B0606020202030204" pitchFamily="34" charset="0"/>
              </a:rPr>
              <a:t>trámites, </a:t>
            </a:r>
            <a:r>
              <a:rPr lang="es-ES" altLang="es-CO" dirty="0">
                <a:latin typeface="Arial Narrow" panose="020B0606020202030204" pitchFamily="34" charset="0"/>
              </a:rPr>
              <a:t>que  ofrece el Ministerio. </a:t>
            </a:r>
            <a:endParaRPr lang="es-ES" altLang="es-CO" dirty="0" smtClean="0"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80000"/>
              </a:lnSpc>
              <a:spcBef>
                <a:spcPct val="50000"/>
              </a:spcBef>
              <a:buBlip>
                <a:blip r:embed="rId4"/>
              </a:buBlip>
            </a:pPr>
            <a:r>
              <a:rPr lang="es-ES" altLang="es-CO" dirty="0" smtClean="0">
                <a:latin typeface="Arial Narrow" panose="020B0606020202030204" pitchFamily="34" charset="0"/>
              </a:rPr>
              <a:t>La dependencia a la cual se le radicaron mas reclamos de servicios fue Grupo de Convalidaciones</a:t>
            </a:r>
          </a:p>
          <a:p>
            <a:pPr marL="285750" indent="-285750" algn="just">
              <a:lnSpc>
                <a:spcPct val="80000"/>
              </a:lnSpc>
              <a:spcBef>
                <a:spcPct val="50000"/>
              </a:spcBef>
              <a:buBlip>
                <a:blip r:embed="rId4"/>
              </a:buBlip>
            </a:pPr>
            <a:r>
              <a:rPr lang="es-ES" altLang="es-CO" dirty="0" smtClean="0">
                <a:latin typeface="Arial Narrow" panose="020B0606020202030204" pitchFamily="34" charset="0"/>
              </a:rPr>
              <a:t>Marzo, </a:t>
            </a:r>
            <a:r>
              <a:rPr lang="es-ES" altLang="es-CO" dirty="0">
                <a:latin typeface="Arial Narrow" panose="020B0606020202030204" pitchFamily="34" charset="0"/>
              </a:rPr>
              <a:t>fue el mes en el cual se recibió el mayor  número  de reclamos, con </a:t>
            </a:r>
            <a:r>
              <a:rPr lang="es-ES" altLang="es-CO" dirty="0" smtClean="0">
                <a:latin typeface="Arial Narrow" panose="020B0606020202030204" pitchFamily="34" charset="0"/>
              </a:rPr>
              <a:t>730.</a:t>
            </a:r>
            <a:endParaRPr lang="es-ES" altLang="es-CO" dirty="0" smtClean="0"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80000"/>
              </a:lnSpc>
              <a:spcBef>
                <a:spcPct val="50000"/>
              </a:spcBef>
              <a:buBlip>
                <a:blip r:embed="rId4"/>
              </a:buBlip>
              <a:defRPr/>
            </a:pPr>
            <a:r>
              <a:rPr lang="es-ES" dirty="0">
                <a:latin typeface="Arial Narrow" panose="020B0606020202030204" pitchFamily="34" charset="0"/>
              </a:rPr>
              <a:t>El mayor número de </a:t>
            </a:r>
            <a:r>
              <a:rPr lang="es-ES" dirty="0" smtClean="0">
                <a:latin typeface="Arial Narrow" panose="020B0606020202030204" pitchFamily="34" charset="0"/>
              </a:rPr>
              <a:t>reclamos </a:t>
            </a:r>
            <a:r>
              <a:rPr lang="es-ES" dirty="0">
                <a:latin typeface="Arial Narrow" panose="020B0606020202030204" pitchFamily="34" charset="0"/>
              </a:rPr>
              <a:t>se presentó en </a:t>
            </a:r>
            <a:r>
              <a:rPr lang="es-ES" dirty="0" smtClean="0">
                <a:latin typeface="Arial Narrow" panose="020B0606020202030204" pitchFamily="34" charset="0"/>
              </a:rPr>
              <a:t>el eje temático  </a:t>
            </a:r>
            <a:r>
              <a:rPr lang="es-CO" dirty="0">
                <a:latin typeface="Arial Narrow" panose="020B0606020202030204" pitchFamily="34" charset="0"/>
              </a:rPr>
              <a:t>Tramites de aseguramiento de calidad en educación superior -</a:t>
            </a:r>
            <a:r>
              <a:rPr lang="es-CO" dirty="0" smtClean="0">
                <a:latin typeface="Arial Narrow" panose="020B0606020202030204" pitchFamily="34" charset="0"/>
              </a:rPr>
              <a:t>oportunidad, con un total de </a:t>
            </a:r>
            <a:r>
              <a:rPr lang="es-CO" dirty="0" smtClean="0">
                <a:latin typeface="Arial Narrow" panose="020B0606020202030204" pitchFamily="34" charset="0"/>
              </a:rPr>
              <a:t>1064</a:t>
            </a:r>
            <a:r>
              <a:rPr lang="es-CO" dirty="0" smtClean="0">
                <a:latin typeface="Arial Narrow" panose="020B0606020202030204" pitchFamily="34" charset="0"/>
              </a:rPr>
              <a:t> </a:t>
            </a:r>
            <a:r>
              <a:rPr lang="es-CO" dirty="0" smtClean="0">
                <a:latin typeface="Arial Narrow" panose="020B0606020202030204" pitchFamily="34" charset="0"/>
              </a:rPr>
              <a:t>casos</a:t>
            </a:r>
            <a:endParaRPr lang="es-ES" dirty="0">
              <a:latin typeface="Arial Narrow" panose="020B0606020202030204" pitchFamily="34" charset="0"/>
            </a:endParaRPr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546889" y="230451"/>
            <a:ext cx="3233023" cy="6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546889" y="179451"/>
            <a:ext cx="32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del Ministerio de Educación Nacional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483853"/>
              </p:ext>
            </p:extLst>
          </p:nvPr>
        </p:nvGraphicFramePr>
        <p:xfrm>
          <a:off x="237797" y="1381812"/>
          <a:ext cx="5969000" cy="1986915"/>
        </p:xfrm>
        <a:graphic>
          <a:graphicData uri="http://schemas.openxmlformats.org/drawingml/2006/table">
            <a:tbl>
              <a:tblPr/>
              <a:tblGrid>
                <a:gridCol w="3079713"/>
                <a:gridCol w="553177"/>
                <a:gridCol w="810487"/>
                <a:gridCol w="686530"/>
                <a:gridCol w="839093"/>
              </a:tblGrid>
              <a:tr h="1905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Dependencia a la cual se le radicaron reclamos de servicios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Etiquetas de fila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FEBRERO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Grupo de Convalidaciones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de Tecnología y Sistemas de Información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Grupo de Convalidaciones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aseguramiento de calidad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676584"/>
              </p:ext>
            </p:extLst>
          </p:nvPr>
        </p:nvGraphicFramePr>
        <p:xfrm>
          <a:off x="237797" y="3824999"/>
          <a:ext cx="5968999" cy="2413635"/>
        </p:xfrm>
        <a:graphic>
          <a:graphicData uri="http://schemas.openxmlformats.org/drawingml/2006/table">
            <a:tbl>
              <a:tblPr/>
              <a:tblGrid>
                <a:gridCol w="3140496"/>
                <a:gridCol w="617128"/>
                <a:gridCol w="678841"/>
                <a:gridCol w="627413"/>
                <a:gridCol w="905121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Ejes Temáticos de reclamos de servicios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FEBRERO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tramites de aseguramiento de calidad en educación superior -oportunidad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tramites de aseguramiento de calidad en educación superior- cultura de servicio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asistencia técnica – indisponibilidad de la información y aplicaciones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asistencia técnica - oportunidad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15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 Marcador de contenido"/>
          <p:cNvSpPr txBox="1">
            <a:spLocks/>
          </p:cNvSpPr>
          <p:nvPr/>
        </p:nvSpPr>
        <p:spPr bwMode="auto">
          <a:xfrm>
            <a:off x="6229358" y="2603698"/>
            <a:ext cx="2519106" cy="222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algn="just">
              <a:lnSpc>
                <a:spcPct val="80000"/>
              </a:lnSpc>
              <a:spcBef>
                <a:spcPct val="50000"/>
              </a:spcBef>
            </a:pPr>
            <a:r>
              <a:rPr lang="es-CO" altLang="es-CO" sz="1800" b="0" dirty="0" smtClean="0">
                <a:latin typeface="Arial Narrow" panose="020B0606020202030204" pitchFamily="34" charset="0"/>
              </a:rPr>
              <a:t>En el </a:t>
            </a:r>
            <a:r>
              <a:rPr lang="es-CO" altLang="es-CO" sz="1800" b="0" dirty="0" smtClean="0">
                <a:latin typeface="Arial Narrow" panose="020B0606020202030204" pitchFamily="34" charset="0"/>
              </a:rPr>
              <a:t>primer </a:t>
            </a:r>
            <a:r>
              <a:rPr lang="es-CO" altLang="es-CO" sz="1800" b="0" dirty="0" smtClean="0">
                <a:latin typeface="Arial Narrow" panose="020B0606020202030204" pitchFamily="34" charset="0"/>
              </a:rPr>
              <a:t>trimestre del </a:t>
            </a:r>
            <a:r>
              <a:rPr lang="es-CO" altLang="es-CO" sz="1800" b="0" dirty="0" smtClean="0">
                <a:latin typeface="Arial Narrow" panose="020B0606020202030204" pitchFamily="34" charset="0"/>
              </a:rPr>
              <a:t>2017 </a:t>
            </a:r>
            <a:r>
              <a:rPr lang="es-CO" altLang="es-CO" sz="1800" b="0" dirty="0" smtClean="0">
                <a:latin typeface="Arial Narrow" panose="020B0606020202030204" pitchFamily="34" charset="0"/>
              </a:rPr>
              <a:t>se presentaron </a:t>
            </a:r>
            <a:r>
              <a:rPr lang="es-CO" altLang="es-CO" sz="1800" b="0" dirty="0" smtClean="0">
                <a:latin typeface="Arial Narrow" panose="020B0606020202030204" pitchFamily="34" charset="0"/>
              </a:rPr>
              <a:t>94 </a:t>
            </a:r>
            <a:r>
              <a:rPr lang="es-CO" altLang="es-CO" sz="1800" b="0" dirty="0" smtClean="0">
                <a:latin typeface="Arial Narrow" panose="020B0606020202030204" pitchFamily="34" charset="0"/>
              </a:rPr>
              <a:t>quejas contra servidores ,de los cuales el eje temático con mayor numero de quejas fue </a:t>
            </a:r>
            <a:r>
              <a:rPr lang="es-CO" altLang="es-CO" sz="1800" b="0" dirty="0">
                <a:latin typeface="Arial Narrow" panose="020B0606020202030204" pitchFamily="34" charset="0"/>
              </a:rPr>
              <a:t>Negligencia en el ejercicio de sus </a:t>
            </a:r>
            <a:r>
              <a:rPr lang="es-CO" altLang="es-CO" sz="1800" b="0" dirty="0" smtClean="0">
                <a:latin typeface="Arial Narrow" panose="020B0606020202030204" pitchFamily="34" charset="0"/>
              </a:rPr>
              <a:t>funciones</a:t>
            </a:r>
            <a:endParaRPr lang="es-ES" altLang="es-CO" sz="1800" dirty="0">
              <a:solidFill>
                <a:srgbClr val="800000"/>
              </a:solidFill>
              <a:latin typeface="Arial Narrow" panose="020B0606020202030204" pitchFamily="34" charset="0"/>
            </a:endParaRPr>
          </a:p>
          <a:p>
            <a:pPr marL="0" indent="0" algn="just">
              <a:lnSpc>
                <a:spcPct val="80000"/>
              </a:lnSpc>
              <a:spcBef>
                <a:spcPct val="50000"/>
              </a:spcBef>
            </a:pPr>
            <a:endParaRPr lang="es-ES" altLang="es-CO" sz="1800" dirty="0">
              <a:solidFill>
                <a:srgbClr val="8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611560" y="280947"/>
            <a:ext cx="3672408" cy="83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11560" y="342806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Servidores MEN Discriminado Eje Temático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716016" y="3092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8" y="6102350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680494"/>
              </p:ext>
            </p:extLst>
          </p:nvPr>
        </p:nvGraphicFramePr>
        <p:xfrm>
          <a:off x="179512" y="2637958"/>
          <a:ext cx="5640379" cy="1977390"/>
        </p:xfrm>
        <a:graphic>
          <a:graphicData uri="http://schemas.openxmlformats.org/drawingml/2006/table">
            <a:tbl>
              <a:tblPr/>
              <a:tblGrid>
                <a:gridCol w="2609815"/>
                <a:gridCol w="776854"/>
                <a:gridCol w="647378"/>
                <a:gridCol w="517903"/>
                <a:gridCol w="1088429"/>
              </a:tblGrid>
              <a:tr h="1905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QUEJAS CONTRA SERVIDORES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 </a:t>
                      </a:r>
                      <a:r>
                        <a:rPr lang="es-CO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temático </a:t>
                      </a:r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FEBRERO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negligencia en el ejercicio de sus funciones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irregularidades en el ejercicio de  sus  funciones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corrupcion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CORRUPCION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54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446499" y="2143367"/>
            <a:ext cx="24867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s-CO" dirty="0">
                <a:latin typeface="Arial Narrow" panose="020B0606020202030204" pitchFamily="34" charset="0"/>
              </a:rPr>
              <a:t>En el </a:t>
            </a:r>
            <a:r>
              <a:rPr lang="es-ES" altLang="es-CO" dirty="0" smtClean="0">
                <a:latin typeface="Arial Narrow" panose="020B0606020202030204" pitchFamily="34" charset="0"/>
              </a:rPr>
              <a:t>primer </a:t>
            </a:r>
            <a:r>
              <a:rPr lang="es-ES" altLang="es-CO" dirty="0">
                <a:latin typeface="Arial Narrow" panose="020B0606020202030204" pitchFamily="34" charset="0"/>
              </a:rPr>
              <a:t>trimestre de </a:t>
            </a:r>
            <a:r>
              <a:rPr lang="es-ES" altLang="es-CO" dirty="0" smtClean="0">
                <a:latin typeface="Arial Narrow" panose="020B0606020202030204" pitchFamily="34" charset="0"/>
              </a:rPr>
              <a:t>2017 </a:t>
            </a:r>
            <a:r>
              <a:rPr lang="es-ES" altLang="es-CO" dirty="0">
                <a:latin typeface="Arial Narrow" panose="020B0606020202030204" pitchFamily="34" charset="0"/>
              </a:rPr>
              <a:t>se recibieron </a:t>
            </a:r>
            <a:r>
              <a:rPr lang="es-ES" altLang="es-CO" dirty="0" smtClean="0">
                <a:latin typeface="Arial Narrow" panose="020B0606020202030204" pitchFamily="34" charset="0"/>
              </a:rPr>
              <a:t>94 </a:t>
            </a:r>
            <a:r>
              <a:rPr lang="es-ES" altLang="es-CO" dirty="0" smtClean="0">
                <a:latin typeface="Arial Narrow" panose="020B0606020202030204" pitchFamily="34" charset="0"/>
              </a:rPr>
              <a:t>quejas </a:t>
            </a:r>
            <a:r>
              <a:rPr lang="es-ES" altLang="es-CO" dirty="0">
                <a:latin typeface="Arial Narrow" panose="020B0606020202030204" pitchFamily="34" charset="0"/>
              </a:rPr>
              <a:t>contra servidores del Ministerio. </a:t>
            </a:r>
            <a:r>
              <a:rPr lang="es-ES" altLang="es-CO" dirty="0" smtClean="0">
                <a:latin typeface="Arial Narrow" panose="020B0606020202030204" pitchFamily="34" charset="0"/>
              </a:rPr>
              <a:t>La dependencia de la cual </a:t>
            </a:r>
            <a:r>
              <a:rPr lang="es-ES" altLang="es-CO" dirty="0">
                <a:latin typeface="Arial Narrow" panose="020B0606020202030204" pitchFamily="34" charset="0"/>
              </a:rPr>
              <a:t>se </a:t>
            </a:r>
            <a:r>
              <a:rPr lang="es-ES" altLang="es-CO" dirty="0" smtClean="0">
                <a:latin typeface="Arial Narrow" panose="020B0606020202030204" pitchFamily="34" charset="0"/>
              </a:rPr>
              <a:t>generó </a:t>
            </a:r>
            <a:r>
              <a:rPr lang="es-ES" altLang="es-CO" dirty="0">
                <a:latin typeface="Arial Narrow" panose="020B0606020202030204" pitchFamily="34" charset="0"/>
              </a:rPr>
              <a:t>el mayor  número  de quejas, </a:t>
            </a:r>
            <a:r>
              <a:rPr lang="es-ES" altLang="es-CO" dirty="0" smtClean="0">
                <a:latin typeface="Arial Narrow" panose="020B0606020202030204" pitchFamily="34" charset="0"/>
              </a:rPr>
              <a:t>fue </a:t>
            </a:r>
            <a:r>
              <a:rPr lang="es-ES" altLang="es-CO" dirty="0">
                <a:latin typeface="Arial Narrow" panose="020B0606020202030204" pitchFamily="34" charset="0"/>
              </a:rPr>
              <a:t>grupo de </a:t>
            </a:r>
            <a:r>
              <a:rPr lang="es-ES" altLang="es-CO" dirty="0" smtClean="0">
                <a:latin typeface="Arial Narrow" panose="020B0606020202030204" pitchFamily="34" charset="0"/>
              </a:rPr>
              <a:t>convalidaciones con un total de </a:t>
            </a:r>
            <a:r>
              <a:rPr lang="es-ES" altLang="es-CO" dirty="0" smtClean="0">
                <a:latin typeface="Arial Narrow" panose="020B0606020202030204" pitchFamily="34" charset="0"/>
              </a:rPr>
              <a:t>51 </a:t>
            </a:r>
            <a:r>
              <a:rPr lang="es-ES" altLang="es-CO" dirty="0" smtClean="0">
                <a:latin typeface="Arial Narrow" panose="020B0606020202030204" pitchFamily="34" charset="0"/>
              </a:rPr>
              <a:t>quejas. </a:t>
            </a:r>
            <a:endParaRPr lang="es-CO" dirty="0">
              <a:latin typeface="Arial Narrow" panose="020B0606020202030204" pitchFamily="34" charset="0"/>
            </a:endParaRP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362362" y="277958"/>
            <a:ext cx="3233023" cy="6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74719" y="241668"/>
            <a:ext cx="3241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Consolidado Quejas y reclamos del Ministerio de Educación Nacional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16016" y="1233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8" y="6102350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360765"/>
              </p:ext>
            </p:extLst>
          </p:nvPr>
        </p:nvGraphicFramePr>
        <p:xfrm>
          <a:off x="221084" y="1899159"/>
          <a:ext cx="6007100" cy="3547110"/>
        </p:xfrm>
        <a:graphic>
          <a:graphicData uri="http://schemas.openxmlformats.org/drawingml/2006/table">
            <a:tbl>
              <a:tblPr/>
              <a:tblGrid>
                <a:gridCol w="3833374"/>
                <a:gridCol w="561678"/>
                <a:gridCol w="596585"/>
                <a:gridCol w="520425"/>
                <a:gridCol w="495038"/>
              </a:tblGrid>
              <a:tr h="2857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Dependencia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Febrero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Comité de Conciliación del Ministerio de Educación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Dirección de Calidad Para la Educación Superior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Grupo de Certificaciones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Grupo de Convalidaciones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asesora jurídica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todos a aprender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Recursos humanos del sector educación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Secretaría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Secretario de educación 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 temporal </a:t>
                      </a: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 choco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Aseguramiento de la Calidad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Fomento de Competencias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Inspección y Vigilancia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Permanencia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Referentes y Evaluación de la Calidad Educativa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Subdirección de Talento Humano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Viceministerio educación superior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05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6189257" y="6093296"/>
            <a:ext cx="2919247" cy="757382"/>
            <a:chOff x="6189257" y="6093296"/>
            <a:chExt cx="2919247" cy="757382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4" t="81187" r="3385" b="5008"/>
            <a:stretch/>
          </p:blipFill>
          <p:spPr>
            <a:xfrm>
              <a:off x="7590492" y="6093296"/>
              <a:ext cx="1518012" cy="757382"/>
            </a:xfrm>
            <a:prstGeom prst="rect">
              <a:avLst/>
            </a:prstGeom>
          </p:spPr>
        </p:pic>
        <p:pic>
          <p:nvPicPr>
            <p:cNvPr id="6" name="5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0" t="34023" r="7437" b="38391"/>
            <a:stretch/>
          </p:blipFill>
          <p:spPr>
            <a:xfrm>
              <a:off x="6189257" y="6294092"/>
              <a:ext cx="1401235" cy="355790"/>
            </a:xfrm>
            <a:prstGeom prst="rect">
              <a:avLst/>
            </a:prstGeom>
          </p:spPr>
        </p:pic>
      </p:grpSp>
      <p:sp>
        <p:nvSpPr>
          <p:cNvPr id="7" name="2 Marcador de contenido"/>
          <p:cNvSpPr txBox="1">
            <a:spLocks/>
          </p:cNvSpPr>
          <p:nvPr/>
        </p:nvSpPr>
        <p:spPr>
          <a:xfrm>
            <a:off x="577098" y="1016732"/>
            <a:ext cx="7772400" cy="90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5000"/>
              <a:defRPr/>
            </a:pPr>
            <a:r>
              <a:rPr lang="es-ES" sz="1800" b="1" u="sng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Porcentaje de oportunidad</a:t>
            </a:r>
          </a:p>
          <a:p>
            <a:pPr algn="just">
              <a:buSzPct val="125000"/>
              <a:defRPr/>
            </a:pP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En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el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primer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trimestre de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2017,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las quejas y reclamos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presentadas ante el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Ministerio de Educación Nacional tuvieron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un aumento significativo paso de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33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quejas en el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primer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trimestre del 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2016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a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1226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en el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primer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trimestre  del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2017, 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es decir que se  tuvo un aumento del </a:t>
            </a:r>
            <a:r>
              <a:rPr lang="es-CO" sz="18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3615%</a:t>
            </a:r>
            <a:endParaRPr lang="es-CO" sz="1800" dirty="0" smtClean="0">
              <a:solidFill>
                <a:srgbClr val="FF000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endParaRPr lang="es-CO" sz="1800" dirty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El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porcentaje general de oportunidad de respuesta a las quejas fue del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65%, 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es decir que de las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1226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quejas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798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fueron contestadas a 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tiempo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y 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428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de manera extemporánea, estas últimas, en su gran mayoría corresponden a reclamos servicios, por lo que requieren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de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 un procedimiento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más complejo que el de una petición en sentido genérico. </a:t>
            </a:r>
          </a:p>
          <a:p>
            <a:pPr algn="just">
              <a:buSzPct val="125000"/>
              <a:defRPr/>
            </a:pPr>
            <a:endParaRPr lang="es-ES" sz="1800" dirty="0" smtClean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ES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A partir del análisis realizado, las quejas recibidas en el </a:t>
            </a:r>
            <a:r>
              <a:rPr lang="es-ES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primer</a:t>
            </a:r>
            <a:r>
              <a:rPr lang="es-ES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s-ES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 charset="0"/>
              </a:rPr>
              <a:t>trimestre para el MEN  se distribuyeron por tipo así:</a:t>
            </a:r>
            <a:endParaRPr lang="es-ES" sz="1800" dirty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l">
              <a:buSzPct val="125000"/>
              <a:defRPr/>
            </a:pPr>
            <a:endParaRPr lang="es-ES" sz="1800" dirty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569883" y="5013176"/>
            <a:ext cx="7772400" cy="1873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SzPct val="125000"/>
              <a:buFont typeface="Arial" pitchFamily="34" charset="0"/>
              <a:buBlip>
                <a:blip r:embed="rId5"/>
              </a:buBlip>
              <a:defRPr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61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corresponden a reclamos frente a procesos y  tuvieron un 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38 %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en oportunidad</a:t>
            </a:r>
          </a:p>
          <a:p>
            <a:pPr algn="l">
              <a:buSzPct val="125000"/>
              <a:buBlip>
                <a:blip r:embed="rId6"/>
              </a:buBlip>
              <a:defRPr/>
            </a:pPr>
            <a:r>
              <a:rPr lang="es-ES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94 </a:t>
            </a:r>
            <a:r>
              <a:rPr lang="es-ES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corresponden a </a:t>
            </a:r>
            <a:r>
              <a:rPr lang="es-ES" sz="1800" dirty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q</a:t>
            </a:r>
            <a:r>
              <a:rPr lang="es-ES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uejas contra funcionarios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y  tuvieron un </a:t>
            </a:r>
            <a:r>
              <a:rPr lang="es-ES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57%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en oportunidad</a:t>
            </a:r>
            <a:endParaRPr lang="es-ES" sz="1800" dirty="0" smtClean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algn="l">
              <a:buSzPct val="125000"/>
              <a:buBlip>
                <a:blip r:embed="rId7"/>
              </a:buBlip>
              <a:defRPr/>
            </a:pPr>
            <a:r>
              <a:rPr lang="es-ES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1071 </a:t>
            </a:r>
            <a:r>
              <a:rPr lang="es-ES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corresponden a reclamos de servicios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y  tuvieron un </a:t>
            </a:r>
            <a:r>
              <a:rPr lang="es-ES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67%  </a:t>
            </a:r>
            <a:r>
              <a:rPr lang="es-CO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en </a:t>
            </a:r>
            <a:r>
              <a:rPr lang="es-CO" sz="1800" dirty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oportunidad</a:t>
            </a:r>
            <a:endParaRPr lang="es-ES" sz="1800" dirty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algn="l">
              <a:buSzPct val="125000"/>
              <a:buBlip>
                <a:blip r:embed="rId7"/>
              </a:buBlip>
              <a:defRPr/>
            </a:pPr>
            <a:endParaRPr lang="es-ES" sz="1800" dirty="0" smtClean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algn="l">
              <a:buSzPct val="125000"/>
              <a:defRPr/>
            </a:pPr>
            <a:endParaRPr lang="es-ES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546889" y="394720"/>
            <a:ext cx="3233023" cy="61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14642" y="326765"/>
            <a:ext cx="32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del Ministerio de Educación Nacional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716016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 servicios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4716016" y="1233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y Reclamos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088987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852480" y="1772816"/>
            <a:ext cx="30963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s-ES" dirty="0">
              <a:latin typeface="Arial Narrow" panose="020B0606020202030204" pitchFamily="34" charset="0"/>
            </a:endParaRPr>
          </a:p>
          <a:p>
            <a:pPr algn="just">
              <a:defRPr/>
            </a:pPr>
            <a:endParaRPr lang="es-ES" dirty="0" smtClean="0">
              <a:latin typeface="Arial Narrow" panose="020B0606020202030204" pitchFamily="34" charset="0"/>
            </a:endParaRPr>
          </a:p>
          <a:p>
            <a:pPr marL="285750" indent="-285750" algn="just">
              <a:buBlip>
                <a:blip r:embed="rId4"/>
              </a:buBlip>
              <a:defRPr/>
            </a:pPr>
            <a:r>
              <a:rPr lang="es-CO" dirty="0">
                <a:latin typeface="Arial Narrow" panose="020B0606020202030204" pitchFamily="34" charset="0"/>
              </a:rPr>
              <a:t>Se observa que en el </a:t>
            </a:r>
            <a:r>
              <a:rPr lang="es-CO" dirty="0" smtClean="0">
                <a:latin typeface="Arial Narrow" panose="020B0606020202030204" pitchFamily="34" charset="0"/>
              </a:rPr>
              <a:t>primer </a:t>
            </a:r>
            <a:r>
              <a:rPr lang="es-CO" dirty="0" smtClean="0">
                <a:latin typeface="Arial Narrow" panose="020B0606020202030204" pitchFamily="34" charset="0"/>
              </a:rPr>
              <a:t>trimestre </a:t>
            </a:r>
            <a:r>
              <a:rPr lang="es-CO" dirty="0">
                <a:latin typeface="Arial Narrow" panose="020B0606020202030204" pitchFamily="34" charset="0"/>
              </a:rPr>
              <a:t>de </a:t>
            </a:r>
            <a:r>
              <a:rPr lang="es-CO" dirty="0" smtClean="0">
                <a:latin typeface="Arial Narrow" panose="020B0606020202030204" pitchFamily="34" charset="0"/>
              </a:rPr>
              <a:t>2017, </a:t>
            </a:r>
            <a:r>
              <a:rPr lang="es-CO" dirty="0" smtClean="0">
                <a:latin typeface="Arial Narrow" panose="020B0606020202030204" pitchFamily="34" charset="0"/>
              </a:rPr>
              <a:t>las quejas y reclamos correspondientes al Ministerio de Educación Nacional tuvieron un aumento de </a:t>
            </a:r>
            <a:r>
              <a:rPr lang="es-CO" dirty="0" smtClean="0">
                <a:latin typeface="Arial Narrow" panose="020B0606020202030204" pitchFamily="34" charset="0"/>
              </a:rPr>
              <a:t>1193 </a:t>
            </a:r>
            <a:r>
              <a:rPr lang="es-CO" dirty="0" smtClean="0">
                <a:latin typeface="Arial Narrow" panose="020B0606020202030204" pitchFamily="34" charset="0"/>
              </a:rPr>
              <a:t>quejas que corresponde a un aumento del </a:t>
            </a:r>
            <a:r>
              <a:rPr lang="es-CO" dirty="0" smtClean="0">
                <a:latin typeface="Arial Narrow" panose="020B0606020202030204" pitchFamily="34" charset="0"/>
              </a:rPr>
              <a:t>3615%, </a:t>
            </a:r>
            <a:r>
              <a:rPr lang="es-CO" dirty="0" smtClean="0">
                <a:latin typeface="Arial Narrow" panose="020B0606020202030204" pitchFamily="34" charset="0"/>
              </a:rPr>
              <a:t>comparado con el </a:t>
            </a:r>
            <a:r>
              <a:rPr lang="es-CO" dirty="0" smtClean="0">
                <a:latin typeface="Arial Narrow" panose="020B0606020202030204" pitchFamily="34" charset="0"/>
              </a:rPr>
              <a:t>primer </a:t>
            </a:r>
            <a:r>
              <a:rPr lang="es-CO" dirty="0" smtClean="0">
                <a:latin typeface="Arial Narrow" panose="020B0606020202030204" pitchFamily="34" charset="0"/>
              </a:rPr>
              <a:t>trimestre del año </a:t>
            </a:r>
            <a:r>
              <a:rPr lang="es-CO" dirty="0" smtClean="0">
                <a:latin typeface="Arial Narrow" panose="020B0606020202030204" pitchFamily="34" charset="0"/>
              </a:rPr>
              <a:t>2017</a:t>
            </a:r>
            <a:endParaRPr lang="es-CO" dirty="0">
              <a:latin typeface="Arial Narrow" panose="020B0606020202030204" pitchFamily="34" charset="0"/>
            </a:endParaRP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546889" y="230451"/>
            <a:ext cx="3233023" cy="6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38832" y="210415"/>
            <a:ext cx="32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del Ministerio de Educación Nacional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937735"/>
              </p:ext>
            </p:extLst>
          </p:nvPr>
        </p:nvGraphicFramePr>
        <p:xfrm>
          <a:off x="1050354" y="4445713"/>
          <a:ext cx="3873500" cy="1649730"/>
        </p:xfrm>
        <a:graphic>
          <a:graphicData uri="http://schemas.openxmlformats.org/drawingml/2006/table">
            <a:tbl>
              <a:tblPr/>
              <a:tblGrid>
                <a:gridCol w="1803400"/>
                <a:gridCol w="932904"/>
                <a:gridCol w="1137196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Tipo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Reclamos Proceso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Queja Funcionario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Reclamo Servicio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Ambiental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0449145"/>
              </p:ext>
            </p:extLst>
          </p:nvPr>
        </p:nvGraphicFramePr>
        <p:xfrm>
          <a:off x="538832" y="1324699"/>
          <a:ext cx="4896544" cy="2815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3051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4716016" y="1233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8" y="6102350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627994" y="2267972"/>
            <a:ext cx="21237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25000"/>
              <a:defRPr/>
            </a:pPr>
            <a:r>
              <a:rPr lang="es-ES" dirty="0">
                <a:latin typeface="Arial Narrow" panose="020B0606020202030204" pitchFamily="34" charset="0"/>
                <a:cs typeface="Arial" pitchFamily="34" charset="0"/>
              </a:rPr>
              <a:t>En el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primer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trimestre </a:t>
            </a:r>
            <a:r>
              <a:rPr lang="es-ES" dirty="0">
                <a:latin typeface="Arial Narrow" panose="020B0606020202030204" pitchFamily="34" charset="0"/>
                <a:cs typeface="Arial" pitchFamily="34" charset="0"/>
              </a:rPr>
              <a:t>del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2017 </a:t>
            </a:r>
            <a:r>
              <a:rPr lang="es-ES" dirty="0">
                <a:latin typeface="Arial Narrow" panose="020B0606020202030204" pitchFamily="34" charset="0"/>
                <a:cs typeface="Arial" pitchFamily="34" charset="0"/>
              </a:rPr>
              <a:t>se dio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un aumento de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(57)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reclamos en </a:t>
            </a:r>
            <a:r>
              <a:rPr lang="es-ES" dirty="0">
                <a:latin typeface="Arial Narrow" panose="020B0606020202030204" pitchFamily="34" charset="0"/>
                <a:cs typeface="Arial" pitchFamily="34" charset="0"/>
              </a:rPr>
              <a:t>los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procesos comparado </a:t>
            </a:r>
            <a:r>
              <a:rPr lang="es-ES" dirty="0">
                <a:latin typeface="Arial Narrow" panose="020B0606020202030204" pitchFamily="34" charset="0"/>
                <a:cs typeface="Arial" pitchFamily="34" charset="0"/>
              </a:rPr>
              <a:t>con el mismo trimestre del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2016</a:t>
            </a:r>
            <a:r>
              <a:rPr lang="es-CO" dirty="0" smtClean="0">
                <a:latin typeface="Arial Narrow" panose="020B0606020202030204" pitchFamily="34" charset="0"/>
                <a:cs typeface="Arial" pitchFamily="34" charset="0"/>
              </a:rPr>
              <a:t>.</a:t>
            </a:r>
            <a:endParaRPr lang="es-CO" dirty="0"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546889" y="230451"/>
            <a:ext cx="3233023" cy="6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538832" y="258753"/>
            <a:ext cx="32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del Ministerio de Educación Nacional</a:t>
            </a:r>
          </a:p>
        </p:txBody>
      </p:sp>
      <p:graphicFrame>
        <p:nvGraphicFramePr>
          <p:cNvPr id="12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9942451"/>
              </p:ext>
            </p:extLst>
          </p:nvPr>
        </p:nvGraphicFramePr>
        <p:xfrm>
          <a:off x="546889" y="1349408"/>
          <a:ext cx="5393263" cy="314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755983"/>
              </p:ext>
            </p:extLst>
          </p:nvPr>
        </p:nvGraphicFramePr>
        <p:xfrm>
          <a:off x="755576" y="4625048"/>
          <a:ext cx="3873500" cy="699135"/>
        </p:xfrm>
        <a:graphic>
          <a:graphicData uri="http://schemas.openxmlformats.org/drawingml/2006/table">
            <a:tbl>
              <a:tblPr/>
              <a:tblGrid>
                <a:gridCol w="1440160"/>
                <a:gridCol w="1224136"/>
                <a:gridCol w="1209204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Tipo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Reclamos Proceso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03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716016" y="1233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 servicios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8" y="6102350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372200" y="2852936"/>
            <a:ext cx="23042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25000"/>
              <a:defRPr/>
            </a:pPr>
            <a:r>
              <a:rPr lang="es-ES" dirty="0">
                <a:latin typeface="Arial Narrow" panose="020B0606020202030204" pitchFamily="34" charset="0"/>
                <a:cs typeface="Arial" pitchFamily="34" charset="0"/>
              </a:rPr>
              <a:t>Se presentaron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1071 reclamos </a:t>
            </a:r>
            <a:r>
              <a:rPr lang="es-ES" dirty="0">
                <a:latin typeface="Arial Narrow" panose="020B0606020202030204" pitchFamily="34" charset="0"/>
                <a:cs typeface="Arial" pitchFamily="34" charset="0"/>
              </a:rPr>
              <a:t>en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el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primer trimestre</a:t>
            </a:r>
            <a:r>
              <a:rPr lang="es-ES" dirty="0">
                <a:latin typeface="Arial Narrow" panose="020B0606020202030204" pitchFamily="34" charset="0"/>
                <a:cs typeface="Arial" pitchFamily="34" charset="0"/>
              </a:rPr>
              <a:t>,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evidenciando un aumento de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1047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quejas comparado </a:t>
            </a:r>
            <a:r>
              <a:rPr lang="es-ES" dirty="0">
                <a:latin typeface="Arial Narrow" panose="020B0606020202030204" pitchFamily="34" charset="0"/>
                <a:cs typeface="Arial" pitchFamily="34" charset="0"/>
              </a:rPr>
              <a:t>con el mismo trimestre del año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2016.</a:t>
            </a:r>
            <a:endParaRPr lang="es-ES" dirty="0"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546889" y="366438"/>
            <a:ext cx="3233023" cy="61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51189" y="222422"/>
            <a:ext cx="32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del Ministerio de Educación Nacional</a:t>
            </a:r>
          </a:p>
        </p:txBody>
      </p:sp>
      <p:graphicFrame>
        <p:nvGraphicFramePr>
          <p:cNvPr id="11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136446"/>
              </p:ext>
            </p:extLst>
          </p:nvPr>
        </p:nvGraphicFramePr>
        <p:xfrm>
          <a:off x="546888" y="1412776"/>
          <a:ext cx="5537279" cy="3348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814490"/>
              </p:ext>
            </p:extLst>
          </p:nvPr>
        </p:nvGraphicFramePr>
        <p:xfrm>
          <a:off x="755576" y="4970680"/>
          <a:ext cx="4775200" cy="668655"/>
        </p:xfrm>
        <a:graphic>
          <a:graphicData uri="http://schemas.openxmlformats.org/drawingml/2006/table">
            <a:tbl>
              <a:tblPr/>
              <a:tblGrid>
                <a:gridCol w="1152128"/>
                <a:gridCol w="1296144"/>
                <a:gridCol w="1656184"/>
                <a:gridCol w="670744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Tipo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1° </a:t>
                      </a:r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1° </a:t>
                      </a:r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Reclamo Servicio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033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8" y="6102350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4716016" y="1233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372200" y="1984459"/>
            <a:ext cx="19861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25000"/>
              <a:defRPr/>
            </a:pPr>
            <a:r>
              <a:rPr lang="es-ES" dirty="0">
                <a:latin typeface="Arial Narrow" panose="020B0606020202030204" pitchFamily="34" charset="0"/>
                <a:cs typeface="Arial" pitchFamily="34" charset="0"/>
              </a:rPr>
              <a:t>En el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primer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trimestre </a:t>
            </a:r>
            <a:r>
              <a:rPr lang="es-ES" dirty="0">
                <a:latin typeface="Arial Narrow" panose="020B0606020202030204" pitchFamily="34" charset="0"/>
                <a:cs typeface="Arial" pitchFamily="34" charset="0"/>
              </a:rPr>
              <a:t>del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2017 </a:t>
            </a:r>
            <a:r>
              <a:rPr lang="es-ES" dirty="0">
                <a:latin typeface="Arial Narrow" panose="020B0606020202030204" pitchFamily="34" charset="0"/>
                <a:cs typeface="Arial" pitchFamily="34" charset="0"/>
              </a:rPr>
              <a:t>se presentaron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94 quejas </a:t>
            </a:r>
            <a:r>
              <a:rPr lang="es-ES" dirty="0">
                <a:latin typeface="Arial Narrow" panose="020B0606020202030204" pitchFamily="34" charset="0"/>
                <a:cs typeface="Arial" pitchFamily="34" charset="0"/>
              </a:rPr>
              <a:t>contra funcionarios, las cuales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aumentaron  </a:t>
            </a:r>
            <a:r>
              <a:rPr lang="es-ES" dirty="0">
                <a:latin typeface="Arial Narrow" panose="020B0606020202030204" pitchFamily="34" charset="0"/>
                <a:cs typeface="Arial" pitchFamily="34" charset="0"/>
              </a:rPr>
              <a:t>en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89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quejas comparado </a:t>
            </a:r>
            <a:r>
              <a:rPr lang="es-ES" dirty="0">
                <a:latin typeface="Arial Narrow" panose="020B0606020202030204" pitchFamily="34" charset="0"/>
                <a:cs typeface="Arial" pitchFamily="34" charset="0"/>
              </a:rPr>
              <a:t>con el mismo trimestre del año </a:t>
            </a:r>
            <a:r>
              <a:rPr lang="es-ES" dirty="0" smtClean="0">
                <a:latin typeface="Arial Narrow" panose="020B0606020202030204" pitchFamily="34" charset="0"/>
                <a:cs typeface="Arial" pitchFamily="34" charset="0"/>
              </a:rPr>
              <a:t>2016 </a:t>
            </a:r>
            <a:endParaRPr lang="es-ES" dirty="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4305" y="126432"/>
            <a:ext cx="32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del Ministerio de Educación Nacional</a:t>
            </a:r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544653" y="230451"/>
            <a:ext cx="3233023" cy="6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536596" y="190381"/>
            <a:ext cx="32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del Ministerio de Educación Nacional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938941"/>
              </p:ext>
            </p:extLst>
          </p:nvPr>
        </p:nvGraphicFramePr>
        <p:xfrm>
          <a:off x="842516" y="4878514"/>
          <a:ext cx="4521571" cy="636270"/>
        </p:xfrm>
        <a:graphic>
          <a:graphicData uri="http://schemas.openxmlformats.org/drawingml/2006/table">
            <a:tbl>
              <a:tblPr/>
              <a:tblGrid>
                <a:gridCol w="2105125"/>
                <a:gridCol w="1512132"/>
                <a:gridCol w="904314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Tipo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2016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2017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252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252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Queja Funcionario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5307496"/>
              </p:ext>
            </p:extLst>
          </p:nvPr>
        </p:nvGraphicFramePr>
        <p:xfrm>
          <a:off x="842516" y="1412776"/>
          <a:ext cx="4521571" cy="3434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816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Pentágono"/>
          <p:cNvSpPr/>
          <p:nvPr/>
        </p:nvSpPr>
        <p:spPr>
          <a:xfrm>
            <a:off x="559364" y="1772816"/>
            <a:ext cx="7992888" cy="1188873"/>
          </a:xfrm>
          <a:prstGeom prst="homePlat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QUEJA: </a:t>
            </a:r>
            <a:r>
              <a:rPr lang="es-CO" dirty="0" smtClean="0">
                <a:solidFill>
                  <a:schemeClr val="tx1"/>
                </a:solidFill>
              </a:rPr>
              <a:t>Es la manifestación de protesta, censura, descontento o inconformidad que formula una persona en relación con una conducta que considera irregular de uno o varios servidores públicos en desarrollo de sus funciones 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5" name="4 Pentágono"/>
          <p:cNvSpPr/>
          <p:nvPr/>
        </p:nvSpPr>
        <p:spPr>
          <a:xfrm>
            <a:off x="552089" y="3789040"/>
            <a:ext cx="7992888" cy="1224136"/>
          </a:xfrm>
          <a:prstGeom prst="homePlat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RECLAMO:  </a:t>
            </a:r>
            <a:r>
              <a:rPr lang="es-CO" dirty="0" smtClean="0">
                <a:solidFill>
                  <a:schemeClr val="tx1"/>
                </a:solidFill>
              </a:rPr>
              <a:t>Es el derecho que tiene otra persona de exigir , reivindicar o demandar una solución, ya sea por motivo general o particular, referente a la prestación indebida de un servicio o a la falta de atención de una solicitud</a:t>
            </a:r>
            <a:endParaRPr lang="es-CO" dirty="0">
              <a:solidFill>
                <a:schemeClr val="tx1"/>
              </a:solidFill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6189257" y="6093296"/>
            <a:ext cx="2919247" cy="757382"/>
            <a:chOff x="6189257" y="6093296"/>
            <a:chExt cx="2919247" cy="757382"/>
          </a:xfrm>
        </p:grpSpPr>
        <p:pic>
          <p:nvPicPr>
            <p:cNvPr id="10" name="9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4" t="81187" r="3385" b="5008"/>
            <a:stretch/>
          </p:blipFill>
          <p:spPr>
            <a:xfrm>
              <a:off x="7590492" y="6093296"/>
              <a:ext cx="1518012" cy="757382"/>
            </a:xfrm>
            <a:prstGeom prst="rect">
              <a:avLst/>
            </a:prstGeom>
          </p:spPr>
        </p:pic>
        <p:pic>
          <p:nvPicPr>
            <p:cNvPr id="11" name="10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0" t="34023" r="7437" b="38391"/>
            <a:stretch/>
          </p:blipFill>
          <p:spPr>
            <a:xfrm>
              <a:off x="6189257" y="6294092"/>
              <a:ext cx="1401235" cy="355790"/>
            </a:xfrm>
            <a:prstGeom prst="rect">
              <a:avLst/>
            </a:prstGeom>
          </p:spPr>
        </p:pic>
      </p:grpSp>
      <p:sp>
        <p:nvSpPr>
          <p:cNvPr id="12" name="11 Rectángulo"/>
          <p:cNvSpPr/>
          <p:nvPr/>
        </p:nvSpPr>
        <p:spPr>
          <a:xfrm>
            <a:off x="4211960" y="2401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, Reclamos y Sugerencias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76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716016" y="1233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8" y="6102350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589398" y="980728"/>
            <a:ext cx="308705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latin typeface="Arial Narrow" panose="020B0606020202030204" pitchFamily="34" charset="0"/>
              </a:rPr>
              <a:t>Las quejas se encuentran agrupadas así: </a:t>
            </a:r>
          </a:p>
          <a:p>
            <a:pPr algn="just"/>
            <a:endParaRPr lang="es-CO" dirty="0">
              <a:latin typeface="Arial Narrow" panose="020B0606020202030204" pitchFamily="34" charset="0"/>
            </a:endParaRPr>
          </a:p>
          <a:p>
            <a:pPr marL="285750" indent="-285750" algn="just">
              <a:buBlip>
                <a:blip r:embed="rId4"/>
              </a:buBlip>
            </a:pPr>
            <a:r>
              <a:rPr lang="es-CO" dirty="0">
                <a:latin typeface="Arial Narrow" panose="020B0606020202030204" pitchFamily="34" charset="0"/>
              </a:rPr>
              <a:t>Reclamos de </a:t>
            </a:r>
            <a:r>
              <a:rPr lang="es-CO" dirty="0" smtClean="0">
                <a:latin typeface="Arial Narrow" panose="020B0606020202030204" pitchFamily="34" charset="0"/>
              </a:rPr>
              <a:t>servicios</a:t>
            </a:r>
            <a:endParaRPr lang="es-CO" dirty="0">
              <a:latin typeface="Arial Narrow" panose="020B0606020202030204" pitchFamily="34" charset="0"/>
            </a:endParaRPr>
          </a:p>
          <a:p>
            <a:pPr marL="285750" indent="-285750" algn="just">
              <a:buBlip>
                <a:blip r:embed="rId4"/>
              </a:buBlip>
            </a:pPr>
            <a:r>
              <a:rPr lang="es-CO" dirty="0" smtClean="0">
                <a:latin typeface="Arial Narrow" panose="020B0606020202030204" pitchFamily="34" charset="0"/>
              </a:rPr>
              <a:t>Quejas </a:t>
            </a:r>
            <a:r>
              <a:rPr lang="es-CO" dirty="0">
                <a:latin typeface="Arial Narrow" panose="020B0606020202030204" pitchFamily="34" charset="0"/>
              </a:rPr>
              <a:t>hacia  funcionarios</a:t>
            </a:r>
          </a:p>
          <a:p>
            <a:pPr marL="285750" indent="-285750" algn="just">
              <a:buBlip>
                <a:blip r:embed="rId4"/>
              </a:buBlip>
            </a:pPr>
            <a:r>
              <a:rPr lang="es-CO" dirty="0" smtClean="0">
                <a:latin typeface="Arial Narrow" panose="020B0606020202030204" pitchFamily="34" charset="0"/>
              </a:rPr>
              <a:t>Quejas procesos</a:t>
            </a:r>
            <a:endParaRPr lang="es-CO" dirty="0">
              <a:latin typeface="Arial Narrow" panose="020B0606020202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CO" dirty="0">
              <a:latin typeface="Arial Narrow" panose="020B0606020202030204" pitchFamily="34" charset="0"/>
            </a:endParaRPr>
          </a:p>
          <a:p>
            <a:pPr algn="just"/>
            <a:r>
              <a:rPr lang="es-CO" dirty="0">
                <a:latin typeface="Arial Narrow" panose="020B0606020202030204" pitchFamily="34" charset="0"/>
              </a:rPr>
              <a:t>El ítem mas afectado es el de </a:t>
            </a:r>
            <a:r>
              <a:rPr lang="es-CO" dirty="0" smtClean="0">
                <a:latin typeface="Arial Narrow" panose="020B0606020202030204" pitchFamily="34" charset="0"/>
              </a:rPr>
              <a:t>reclamos servicios, </a:t>
            </a:r>
            <a:r>
              <a:rPr lang="es-CO" dirty="0">
                <a:latin typeface="Arial Narrow" panose="020B0606020202030204" pitchFamily="34" charset="0"/>
              </a:rPr>
              <a:t>con </a:t>
            </a:r>
            <a:r>
              <a:rPr lang="es-CO" dirty="0" smtClean="0">
                <a:latin typeface="Arial Narrow" panose="020B0606020202030204" pitchFamily="34" charset="0"/>
              </a:rPr>
              <a:t>1071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>
                <a:latin typeface="Arial Narrow" panose="020B0606020202030204" pitchFamily="34" charset="0"/>
              </a:rPr>
              <a:t>que equivalen al  </a:t>
            </a:r>
            <a:r>
              <a:rPr lang="es-CO" dirty="0" smtClean="0">
                <a:latin typeface="Arial Narrow" panose="020B0606020202030204" pitchFamily="34" charset="0"/>
              </a:rPr>
              <a:t>87 </a:t>
            </a:r>
            <a:r>
              <a:rPr lang="es-CO" dirty="0" smtClean="0">
                <a:latin typeface="Arial Narrow" panose="020B0606020202030204" pitchFamily="34" charset="0"/>
              </a:rPr>
              <a:t>% </a:t>
            </a:r>
            <a:r>
              <a:rPr lang="es-CO" dirty="0">
                <a:latin typeface="Arial Narrow" panose="020B0606020202030204" pitchFamily="34" charset="0"/>
              </a:rPr>
              <a:t>del total </a:t>
            </a:r>
          </a:p>
          <a:p>
            <a:pPr algn="just"/>
            <a:endParaRPr lang="es-CO" dirty="0">
              <a:latin typeface="Arial Narrow" panose="020B0606020202030204" pitchFamily="34" charset="0"/>
            </a:endParaRPr>
          </a:p>
          <a:p>
            <a:pPr algn="just"/>
            <a:r>
              <a:rPr lang="es-CO" dirty="0" smtClean="0">
                <a:latin typeface="Arial Narrow" panose="020B0606020202030204" pitchFamily="34" charset="0"/>
              </a:rPr>
              <a:t>Siguen </a:t>
            </a:r>
            <a:r>
              <a:rPr lang="es-CO" dirty="0">
                <a:latin typeface="Arial Narrow" panose="020B0606020202030204" pitchFamily="34" charset="0"/>
              </a:rPr>
              <a:t>las </a:t>
            </a:r>
            <a:r>
              <a:rPr lang="es-CO" dirty="0" smtClean="0">
                <a:latin typeface="Arial Narrow" panose="020B0606020202030204" pitchFamily="34" charset="0"/>
              </a:rPr>
              <a:t>quejas </a:t>
            </a:r>
            <a:r>
              <a:rPr lang="es-CO" dirty="0" smtClean="0">
                <a:latin typeface="Arial Narrow" panose="020B0606020202030204" pitchFamily="34" charset="0"/>
              </a:rPr>
              <a:t>contra funcionarios con 94 </a:t>
            </a:r>
            <a:r>
              <a:rPr lang="es-CO" dirty="0">
                <a:latin typeface="Arial Narrow" panose="020B0606020202030204" pitchFamily="34" charset="0"/>
              </a:rPr>
              <a:t>, que equivalen al </a:t>
            </a:r>
            <a:r>
              <a:rPr lang="es-CO" dirty="0" smtClean="0">
                <a:latin typeface="Arial Narrow" panose="020B0606020202030204" pitchFamily="34" charset="0"/>
              </a:rPr>
              <a:t>8% </a:t>
            </a:r>
            <a:r>
              <a:rPr lang="es-CO" dirty="0" smtClean="0">
                <a:latin typeface="Arial Narrow" panose="020B0606020202030204" pitchFamily="34" charset="0"/>
              </a:rPr>
              <a:t>del total.</a:t>
            </a:r>
            <a:endParaRPr lang="es-CO" dirty="0">
              <a:latin typeface="Arial Narrow" panose="020B0606020202030204" pitchFamily="34" charset="0"/>
            </a:endParaRPr>
          </a:p>
          <a:p>
            <a:pPr algn="just"/>
            <a:endParaRPr lang="es-CO" dirty="0">
              <a:latin typeface="Arial Narrow" panose="020B0606020202030204" pitchFamily="34" charset="0"/>
            </a:endParaRPr>
          </a:p>
          <a:p>
            <a:pPr algn="just"/>
            <a:r>
              <a:rPr lang="es-CO" dirty="0">
                <a:latin typeface="Arial Narrow" panose="020B0606020202030204" pitchFamily="34" charset="0"/>
              </a:rPr>
              <a:t>Y </a:t>
            </a:r>
            <a:r>
              <a:rPr lang="es-CO" dirty="0" smtClean="0">
                <a:latin typeface="Arial Narrow" panose="020B0606020202030204" pitchFamily="34" charset="0"/>
              </a:rPr>
              <a:t>las quejas de </a:t>
            </a:r>
            <a:r>
              <a:rPr lang="es-CO" dirty="0">
                <a:latin typeface="Arial Narrow" panose="020B0606020202030204" pitchFamily="34" charset="0"/>
              </a:rPr>
              <a:t>procesos que cuentan con </a:t>
            </a:r>
            <a:r>
              <a:rPr lang="es-CO" dirty="0" smtClean="0">
                <a:latin typeface="Arial Narrow" panose="020B0606020202030204" pitchFamily="34" charset="0"/>
              </a:rPr>
              <a:t>61, </a:t>
            </a:r>
            <a:r>
              <a:rPr lang="es-CO" dirty="0">
                <a:latin typeface="Arial Narrow" panose="020B0606020202030204" pitchFamily="34" charset="0"/>
              </a:rPr>
              <a:t>que equivalen al </a:t>
            </a:r>
            <a:r>
              <a:rPr lang="es-CO" dirty="0" smtClean="0">
                <a:latin typeface="Arial Narrow" panose="020B0606020202030204" pitchFamily="34" charset="0"/>
              </a:rPr>
              <a:t>5% </a:t>
            </a:r>
            <a:r>
              <a:rPr lang="es-CO" dirty="0" smtClean="0">
                <a:latin typeface="Arial Narrow" panose="020B0606020202030204" pitchFamily="34" charset="0"/>
              </a:rPr>
              <a:t>del total de </a:t>
            </a:r>
            <a:r>
              <a:rPr lang="es-CO" dirty="0">
                <a:latin typeface="Arial Narrow" panose="020B0606020202030204" pitchFamily="34" charset="0"/>
              </a:rPr>
              <a:t>procesos interpuestos</a:t>
            </a: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546889" y="230451"/>
            <a:ext cx="3233023" cy="6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46889" y="210415"/>
            <a:ext cx="32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del Ministerio de Educación Nacional</a:t>
            </a:r>
          </a:p>
        </p:txBody>
      </p:sp>
      <p:graphicFrame>
        <p:nvGraphicFramePr>
          <p:cNvPr id="11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9781750"/>
              </p:ext>
            </p:extLst>
          </p:nvPr>
        </p:nvGraphicFramePr>
        <p:xfrm>
          <a:off x="575508" y="1075310"/>
          <a:ext cx="4284523" cy="2895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778504"/>
              </p:ext>
            </p:extLst>
          </p:nvPr>
        </p:nvGraphicFramePr>
        <p:xfrm>
          <a:off x="845561" y="4581934"/>
          <a:ext cx="3744416" cy="1527810"/>
        </p:xfrm>
        <a:graphic>
          <a:graphicData uri="http://schemas.openxmlformats.org/drawingml/2006/table">
            <a:tbl>
              <a:tblPr/>
              <a:tblGrid>
                <a:gridCol w="2179127"/>
                <a:gridCol w="1565289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Tipo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Reclamos Proceso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Queja Funcionario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Reclamo Servicio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Ambiental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38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7544" y="881413"/>
            <a:ext cx="828092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25000"/>
              <a:defRPr/>
            </a:pPr>
            <a:endParaRPr lang="es-ES" sz="2000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ES" sz="2000" dirty="0" smtClean="0">
                <a:latin typeface="Arial Narrow" panose="020B0606020202030204" pitchFamily="34" charset="0"/>
                <a:cs typeface="Arial" pitchFamily="34" charset="0"/>
              </a:rPr>
              <a:t>Cuatrocientas (428) </a:t>
            </a:r>
            <a:r>
              <a:rPr lang="es-ES" sz="2000" dirty="0" smtClean="0">
                <a:latin typeface="Arial Narrow" panose="020B0606020202030204" pitchFamily="34" charset="0"/>
                <a:cs typeface="Arial" pitchFamily="34" charset="0"/>
              </a:rPr>
              <a:t>de las quejas y reclamos no fueron </a:t>
            </a:r>
            <a:r>
              <a:rPr lang="es-ES" sz="2000" dirty="0">
                <a:latin typeface="Arial Narrow" panose="020B0606020202030204" pitchFamily="34" charset="0"/>
                <a:cs typeface="Arial" pitchFamily="34" charset="0"/>
              </a:rPr>
              <a:t>atendidas oportunamente, lo cual llevó a </a:t>
            </a:r>
            <a:r>
              <a:rPr lang="es-ES" sz="2000" dirty="0" smtClean="0">
                <a:latin typeface="Arial Narrow" panose="020B0606020202030204" pitchFamily="34" charset="0"/>
                <a:cs typeface="Arial" pitchFamily="34" charset="0"/>
              </a:rPr>
              <a:t>disminuir el </a:t>
            </a:r>
            <a:r>
              <a:rPr lang="es-ES" sz="2000" dirty="0">
                <a:latin typeface="Arial Narrow" panose="020B0606020202030204" pitchFamily="34" charset="0"/>
                <a:cs typeface="Arial" pitchFamily="34" charset="0"/>
              </a:rPr>
              <a:t>porcentaje de cumplimiento del </a:t>
            </a:r>
            <a:r>
              <a:rPr lang="es-ES" sz="2000" dirty="0" smtClean="0">
                <a:latin typeface="Arial Narrow" panose="020B0606020202030204" pitchFamily="34" charset="0"/>
                <a:cs typeface="Arial" pitchFamily="34" charset="0"/>
              </a:rPr>
              <a:t>indicador, en un </a:t>
            </a:r>
            <a:r>
              <a:rPr lang="es-ES" sz="2000" dirty="0" smtClean="0">
                <a:latin typeface="Arial Narrow" panose="020B0606020202030204" pitchFamily="34" charset="0"/>
                <a:cs typeface="Arial" pitchFamily="34" charset="0"/>
              </a:rPr>
              <a:t>35%</a:t>
            </a:r>
            <a:endParaRPr lang="es-ES" sz="2000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endParaRPr lang="es-ES" sz="2000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ES" sz="2000" dirty="0" smtClean="0">
                <a:latin typeface="Arial Narrow" panose="020B0606020202030204" pitchFamily="34" charset="0"/>
                <a:cs typeface="Arial" pitchFamily="34" charset="0"/>
              </a:rPr>
              <a:t>Esta  baja  del  indicador  se  debió  a los  siguientes factores: </a:t>
            </a:r>
          </a:p>
          <a:p>
            <a:pPr algn="just">
              <a:buSzPct val="125000"/>
              <a:defRPr/>
            </a:pPr>
            <a:endParaRPr lang="es-ES" sz="2000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 algn="just">
              <a:buSzPct val="125000"/>
              <a:buAutoNum type="arabicPeriod"/>
              <a:defRPr/>
            </a:pPr>
            <a:r>
              <a:rPr lang="es-CO" sz="20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Debido </a:t>
            </a:r>
            <a:r>
              <a:rPr lang="es-CO" sz="2000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a que el sistema  de convalidaciones se puso a disposición del publico en línea desde el 2015 el volumen de las solicitudes de convalidaciones aumentó en un 200% y al no tener personal adicional para dicho proceso se aumentaron los tiempos de respuesta en </a:t>
            </a:r>
            <a:r>
              <a:rPr lang="es-CO" sz="20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este</a:t>
            </a:r>
          </a:p>
          <a:p>
            <a:pPr marL="457200" indent="-457200" algn="just">
              <a:buSzPct val="125000"/>
              <a:buFont typeface="+mj-lt"/>
              <a:buAutoNum type="arabicPeriod"/>
              <a:defRPr/>
            </a:pPr>
            <a:r>
              <a:rPr lang="es-ES" sz="20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 En el mes de agosto se identificaron una serie de convalidaciones que se presentaron con documentación falsa con llevando a realizar un control adicional a todas las convalidaciones que estaban pendientes por salir, causando un atraso en el tiempo de oportunidad del tramite de convalidaciones </a:t>
            </a:r>
          </a:p>
          <a:p>
            <a:pPr marL="457200" indent="-457200" algn="just">
              <a:buSzPct val="125000"/>
              <a:buFont typeface="+mj-lt"/>
              <a:buAutoNum type="arabicPeriod"/>
              <a:defRPr/>
            </a:pPr>
            <a:r>
              <a:rPr lang="es-ES" sz="2000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En diciembre el sistema quedo fuera de línea desde el 23 de diciembre debido a que se estaba realizando una migración de los sistemas operativos del ministerio lo que ocasiono un aumento en las quejas</a:t>
            </a:r>
          </a:p>
          <a:p>
            <a:pPr marL="457200" indent="-457200" algn="just">
              <a:buSzPct val="125000"/>
              <a:buFont typeface="+mj-lt"/>
              <a:buAutoNum type="arabicPeriod"/>
              <a:defRPr/>
            </a:pPr>
            <a:endParaRPr lang="es-ES" sz="2000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endParaRPr lang="es-ES" sz="2000" dirty="0"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8" y="6102350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538069" y="3137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Conclusiones de los resultados 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550741" y="353827"/>
            <a:ext cx="3233023" cy="6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50741" y="292633"/>
            <a:ext cx="32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del Ministerio de Educación Nacional</a:t>
            </a:r>
          </a:p>
        </p:txBody>
      </p:sp>
    </p:spTree>
    <p:extLst>
      <p:ext uri="{BB962C8B-B14F-4D97-AF65-F5344CB8AC3E}">
        <p14:creationId xmlns:p14="http://schemas.microsoft.com/office/powerpoint/2010/main" val="349226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1664" y="1282363"/>
            <a:ext cx="7702783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25000"/>
              <a:defRPr/>
            </a:pPr>
            <a:r>
              <a:rPr lang="es-ES" sz="2800" dirty="0" smtClean="0">
                <a:latin typeface="Arial Narrow" panose="020B0606020202030204" pitchFamily="34" charset="0"/>
                <a:cs typeface="Arial" pitchFamily="34" charset="0"/>
              </a:rPr>
              <a:t>ACCIONES  REALIZADAS PARA LA ATENCION OPORTUNA DE LAS QUEJAS</a:t>
            </a:r>
          </a:p>
          <a:p>
            <a:pPr algn="just">
              <a:buSzPct val="125000"/>
              <a:defRPr/>
            </a:pPr>
            <a:endParaRPr lang="es-ES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ES" sz="2000" dirty="0">
                <a:latin typeface="Arial Narrow" panose="020B0606020202030204" pitchFamily="34" charset="0"/>
                <a:cs typeface="Arial" pitchFamily="34" charset="0"/>
              </a:rPr>
              <a:t>S</a:t>
            </a:r>
            <a:r>
              <a:rPr lang="es-ES" sz="2000" dirty="0" smtClean="0">
                <a:latin typeface="Arial Narrow" panose="020B0606020202030204" pitchFamily="34" charset="0"/>
                <a:cs typeface="Arial" pitchFamily="34" charset="0"/>
              </a:rPr>
              <a:t>e realizó reunión con la subdirección de aseguramiento de la calidad, oficina de desarrollo organizacional y la unidad de atención al ciudadano, se establecieron las siguientes acciones a realizar</a:t>
            </a:r>
          </a:p>
          <a:p>
            <a:pPr algn="just">
              <a:buSzPct val="125000"/>
              <a:defRPr/>
            </a:pPr>
            <a:endParaRPr lang="es-ES" sz="2000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 algn="just">
              <a:buSzPct val="125000"/>
              <a:buAutoNum type="arabicPeriod"/>
              <a:defRPr/>
            </a:pPr>
            <a:r>
              <a:rPr lang="es-ES" sz="2000" dirty="0" smtClean="0">
                <a:latin typeface="Arial Narrow" panose="020B0606020202030204" pitchFamily="34" charset="0"/>
                <a:cs typeface="Arial" pitchFamily="34" charset="0"/>
              </a:rPr>
              <a:t>Se envió una comunicación a los ciudadanos que tenían el tramite en mora presentando excusas, informando la fecha probable en que iba a salir el tramite  y explicando las razones por las cuales el tramite no se realizo</a:t>
            </a:r>
          </a:p>
          <a:p>
            <a:pPr marL="457200" indent="-457200" algn="just">
              <a:buSzPct val="125000"/>
              <a:buAutoNum type="arabicPeriod"/>
              <a:defRPr/>
            </a:pPr>
            <a:r>
              <a:rPr lang="es-ES" sz="2000" dirty="0" smtClean="0">
                <a:latin typeface="Arial Narrow" panose="020B0606020202030204" pitchFamily="34" charset="0"/>
                <a:cs typeface="Arial" pitchFamily="34" charset="0"/>
              </a:rPr>
              <a:t>En el mes de diciembre autorizaron una vigencias futura para contratar el personal de la subdirección de aseguramiento , grupo de convalidaciones para que no hubiera interrupción en le servicio que se estaba prestando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697686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538069" y="3137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Conclusiones de los resultados 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550741" y="353827"/>
            <a:ext cx="3233023" cy="6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50741" y="292633"/>
            <a:ext cx="32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del Ministerio de Educación Nacional</a:t>
            </a:r>
          </a:p>
        </p:txBody>
      </p:sp>
    </p:spTree>
    <p:extLst>
      <p:ext uri="{BB962C8B-B14F-4D97-AF65-F5344CB8AC3E}">
        <p14:creationId xmlns:p14="http://schemas.microsoft.com/office/powerpoint/2010/main" val="332430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917001"/>
            <a:ext cx="853762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25000"/>
              <a:defRPr/>
            </a:pPr>
            <a:r>
              <a:rPr lang="es-ES" sz="2000" b="1" dirty="0" smtClean="0">
                <a:latin typeface="Arial Narrow" panose="020B0606020202030204" pitchFamily="34" charset="0"/>
                <a:cs typeface="Arial" pitchFamily="34" charset="0"/>
              </a:rPr>
              <a:t>OPINIONES DE LOS CIUDADANOS</a:t>
            </a:r>
          </a:p>
          <a:p>
            <a:pPr algn="ctr">
              <a:buSzPct val="125000"/>
              <a:defRPr/>
            </a:pPr>
            <a:endParaRPr lang="es-ES" sz="2000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CO" i="1" dirty="0" smtClean="0">
                <a:latin typeface="Arial Narrow" panose="020B0606020202030204" pitchFamily="34" charset="0"/>
                <a:cs typeface="Arial" pitchFamily="34" charset="0"/>
              </a:rPr>
              <a:t>“Para </a:t>
            </a:r>
            <a:r>
              <a:rPr lang="es-CO" i="1" dirty="0">
                <a:latin typeface="Arial Narrow" panose="020B0606020202030204" pitchFamily="34" charset="0"/>
                <a:cs typeface="Arial" pitchFamily="34" charset="0"/>
              </a:rPr>
              <a:t>el  trámite de Legalizaciones “Se debería poder realizar este tipo de trámite en cualquier ciudad capital para optimizar tiempo además de recursos</a:t>
            </a:r>
            <a:r>
              <a:rPr lang="es-CO" i="1" dirty="0" smtClean="0">
                <a:latin typeface="Arial Narrow" panose="020B0606020202030204" pitchFamily="34" charset="0"/>
                <a:cs typeface="Arial" pitchFamily="34" charset="0"/>
              </a:rPr>
              <a:t>.”</a:t>
            </a:r>
          </a:p>
          <a:p>
            <a:pPr algn="just">
              <a:buSzPct val="125000"/>
              <a:defRPr/>
            </a:pPr>
            <a:endParaRPr lang="es-CO" i="1" dirty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CO" i="1" dirty="0" smtClean="0">
                <a:latin typeface="Arial Narrow" panose="020B0606020202030204" pitchFamily="34" charset="0"/>
                <a:cs typeface="Arial" pitchFamily="34" charset="0"/>
              </a:rPr>
              <a:t>“</a:t>
            </a:r>
            <a:r>
              <a:rPr lang="es-CO" i="1" dirty="0">
                <a:latin typeface="Arial Narrow" panose="020B0606020202030204" pitchFamily="34" charset="0"/>
                <a:cs typeface="Arial" pitchFamily="34" charset="0"/>
              </a:rPr>
              <a:t>Información más clara en la página web. Por ejemplo, tuve que fragmentar el trámite porque no tuve cómo saber antes de venir, que el contenido programático y plan de estudios debía traerlo legajado o anillado. Solo lo supe cuando llegué y en el punto de orientación me lo comunicaron. Perdí tiempo por eso</a:t>
            </a:r>
            <a:r>
              <a:rPr lang="es-CO" i="1" dirty="0" smtClean="0">
                <a:latin typeface="Arial Narrow" panose="020B0606020202030204" pitchFamily="34" charset="0"/>
                <a:cs typeface="Arial" pitchFamily="34" charset="0"/>
              </a:rPr>
              <a:t>.”</a:t>
            </a:r>
          </a:p>
          <a:p>
            <a:pPr algn="just">
              <a:buSzPct val="125000"/>
              <a:defRPr/>
            </a:pPr>
            <a:endParaRPr lang="es-CO" i="1" dirty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ES_tradnl" i="1" dirty="0">
                <a:latin typeface="Arial Narrow" panose="020B0606020202030204" pitchFamily="34" charset="0"/>
                <a:cs typeface="Arial" pitchFamily="34" charset="0"/>
              </a:rPr>
              <a:t>“Más claridad para encontrar la información en la página web. Oficinas de atención de estos trámites en otras ciudades y/o a través de procedimientos virtuales.”</a:t>
            </a:r>
            <a:endParaRPr lang="es-CO" i="1" dirty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endParaRPr lang="es-ES" i="1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CO" i="1" dirty="0" smtClean="0">
                <a:latin typeface="Arial Narrow" panose="020B0606020202030204" pitchFamily="34" charset="0"/>
                <a:cs typeface="Arial" pitchFamily="34" charset="0"/>
              </a:rPr>
              <a:t>“</a:t>
            </a:r>
            <a:r>
              <a:rPr lang="es-CO" i="1" dirty="0">
                <a:latin typeface="Arial Narrow" panose="020B0606020202030204" pitchFamily="34" charset="0"/>
                <a:cs typeface="Arial" pitchFamily="34" charset="0"/>
              </a:rPr>
              <a:t>La información disponible en la página web con respectó al trámite de legalización de documentos se encuentra desactualizada</a:t>
            </a:r>
            <a:r>
              <a:rPr lang="es-CO" i="1" dirty="0" smtClean="0">
                <a:latin typeface="Arial Narrow" panose="020B0606020202030204" pitchFamily="34" charset="0"/>
                <a:cs typeface="Arial" pitchFamily="34" charset="0"/>
              </a:rPr>
              <a:t>.”</a:t>
            </a:r>
          </a:p>
          <a:p>
            <a:pPr algn="just">
              <a:buSzPct val="125000"/>
              <a:defRPr/>
            </a:pPr>
            <a:endParaRPr lang="es-ES" sz="2000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ES_tradnl" i="1" dirty="0">
                <a:latin typeface="Arial Narrow" panose="020B0606020202030204" pitchFamily="34" charset="0"/>
                <a:cs typeface="Arial" pitchFamily="34" charset="0"/>
              </a:rPr>
              <a:t>“Se deberían reducir los tiempos para convalidar los documentos de estudios realizados en el exterior.”</a:t>
            </a:r>
            <a:endParaRPr lang="es-CO" i="1" dirty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endParaRPr lang="es-ES" sz="2000" dirty="0" smtClean="0"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697686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538069" y="3137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Conclusiones de los resultados 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550741" y="353827"/>
            <a:ext cx="3233023" cy="6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50741" y="292633"/>
            <a:ext cx="32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del Ministerio de Educación Nacional</a:t>
            </a:r>
          </a:p>
        </p:txBody>
      </p:sp>
    </p:spTree>
    <p:extLst>
      <p:ext uri="{BB962C8B-B14F-4D97-AF65-F5344CB8AC3E}">
        <p14:creationId xmlns:p14="http://schemas.microsoft.com/office/powerpoint/2010/main" val="330803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8730" y="1022522"/>
            <a:ext cx="8537624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25000"/>
              <a:defRPr/>
            </a:pPr>
            <a:r>
              <a:rPr lang="es-ES" sz="1900" b="1" dirty="0" smtClean="0">
                <a:latin typeface="Arial Narrow" panose="020B0606020202030204" pitchFamily="34" charset="0"/>
                <a:cs typeface="Arial" pitchFamily="34" charset="0"/>
              </a:rPr>
              <a:t>OPINIONES DE LOS CIUDADANOS</a:t>
            </a:r>
          </a:p>
          <a:p>
            <a:pPr algn="ctr">
              <a:buSzPct val="125000"/>
              <a:defRPr/>
            </a:pPr>
            <a:endParaRPr lang="es-ES" sz="1900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CO" sz="1900" i="1" dirty="0" smtClean="0">
                <a:latin typeface="Arial Narrow" panose="020B0606020202030204" pitchFamily="34" charset="0"/>
                <a:cs typeface="Arial" pitchFamily="34" charset="0"/>
              </a:rPr>
              <a:t>Para </a:t>
            </a:r>
            <a:r>
              <a:rPr lang="es-CO" sz="1900" i="1" dirty="0">
                <a:latin typeface="Arial Narrow" panose="020B0606020202030204" pitchFamily="34" charset="0"/>
                <a:cs typeface="Arial" pitchFamily="34" charset="0"/>
              </a:rPr>
              <a:t>el  trámite de Legalizaciones “Que este trámite pudiera realizarse de manera online o en otros puntos de la ciudad y no solo en el CAN</a:t>
            </a:r>
            <a:r>
              <a:rPr lang="es-CO" sz="1900" i="1" dirty="0" smtClean="0">
                <a:latin typeface="Arial Narrow" panose="020B0606020202030204" pitchFamily="34" charset="0"/>
                <a:cs typeface="Arial" pitchFamily="34" charset="0"/>
              </a:rPr>
              <a:t>.”</a:t>
            </a:r>
          </a:p>
          <a:p>
            <a:pPr algn="just">
              <a:buSzPct val="125000"/>
              <a:defRPr/>
            </a:pPr>
            <a:endParaRPr lang="es-CO" sz="1900" i="1" dirty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CO" sz="1900" i="1" dirty="0" smtClean="0">
                <a:latin typeface="Arial Narrow" panose="020B0606020202030204" pitchFamily="34" charset="0"/>
                <a:cs typeface="Arial" pitchFamily="34" charset="0"/>
              </a:rPr>
              <a:t>“</a:t>
            </a:r>
            <a:r>
              <a:rPr lang="es-CO" sz="1900" i="1" dirty="0">
                <a:latin typeface="Arial Narrow" panose="020B0606020202030204" pitchFamily="34" charset="0"/>
                <a:cs typeface="Arial" pitchFamily="34" charset="0"/>
              </a:rPr>
              <a:t>Realizar más propagandas vía televisión para saber sobre las actualizaciones en los </a:t>
            </a:r>
            <a:r>
              <a:rPr lang="es-CO" sz="1900" i="1" dirty="0" smtClean="0">
                <a:latin typeface="Arial Narrow" panose="020B0606020202030204" pitchFamily="34" charset="0"/>
                <a:cs typeface="Arial" pitchFamily="34" charset="0"/>
              </a:rPr>
              <a:t>tramites</a:t>
            </a:r>
          </a:p>
          <a:p>
            <a:pPr algn="just">
              <a:buSzPct val="125000"/>
              <a:defRPr/>
            </a:pPr>
            <a:endParaRPr lang="es-CO" sz="1900" i="1" dirty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ES_tradnl" sz="1900" i="1" dirty="0">
                <a:latin typeface="Arial Narrow" panose="020B0606020202030204" pitchFamily="34" charset="0"/>
                <a:cs typeface="Arial" pitchFamily="34" charset="0"/>
              </a:rPr>
              <a:t>“Más claridad para encontrar la información en la página web. Oficinas de atención de estos trámites en otras ciudades y/o a través de procedimientos virtuales.”</a:t>
            </a:r>
            <a:endParaRPr lang="es-CO" sz="1900" i="1" dirty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endParaRPr lang="es-ES" sz="1900" i="1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CO" sz="1900" i="1" dirty="0" smtClean="0">
                <a:latin typeface="Arial Narrow" panose="020B0606020202030204" pitchFamily="34" charset="0"/>
                <a:cs typeface="Arial" pitchFamily="34" charset="0"/>
              </a:rPr>
              <a:t>“</a:t>
            </a:r>
            <a:r>
              <a:rPr lang="es-CO" sz="1900" i="1" dirty="0">
                <a:latin typeface="Arial Narrow" panose="020B0606020202030204" pitchFamily="34" charset="0"/>
                <a:cs typeface="Arial" pitchFamily="34" charset="0"/>
              </a:rPr>
              <a:t>El costo de la solicitud del certificado de existencia y representación legal es muy alto</a:t>
            </a:r>
            <a:r>
              <a:rPr lang="es-CO" sz="1900" i="1" dirty="0" smtClean="0">
                <a:latin typeface="Arial Narrow" panose="020B0606020202030204" pitchFamily="34" charset="0"/>
                <a:cs typeface="Arial" pitchFamily="34" charset="0"/>
              </a:rPr>
              <a:t>.”</a:t>
            </a:r>
          </a:p>
          <a:p>
            <a:pPr algn="just">
              <a:buSzPct val="125000"/>
              <a:defRPr/>
            </a:pPr>
            <a:endParaRPr lang="es-ES" sz="1900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CO" sz="1900" i="1" dirty="0" smtClean="0">
                <a:latin typeface="Arial Narrow" panose="020B0606020202030204" pitchFamily="34" charset="0"/>
                <a:cs typeface="Arial" pitchFamily="34" charset="0"/>
              </a:rPr>
              <a:t>“</a:t>
            </a:r>
            <a:r>
              <a:rPr lang="es-CO" sz="1900" i="1" dirty="0">
                <a:latin typeface="Arial Narrow" panose="020B0606020202030204" pitchFamily="34" charset="0"/>
                <a:cs typeface="Arial" pitchFamily="34" charset="0"/>
              </a:rPr>
              <a:t>Que el trámite se pueda haber de manera virtual para las personas que no vivimos en Bogotá</a:t>
            </a:r>
            <a:r>
              <a:rPr lang="es-CO" sz="1900" i="1" dirty="0" smtClean="0">
                <a:latin typeface="Arial Narrow" panose="020B0606020202030204" pitchFamily="34" charset="0"/>
                <a:cs typeface="Arial" pitchFamily="34" charset="0"/>
              </a:rPr>
              <a:t>,”</a:t>
            </a:r>
          </a:p>
          <a:p>
            <a:pPr algn="just">
              <a:buSzPct val="125000"/>
              <a:defRPr/>
            </a:pPr>
            <a:endParaRPr lang="es-CO" sz="1900" i="1" dirty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r>
              <a:rPr lang="es-ES_tradnl" sz="1900" i="1" dirty="0">
                <a:latin typeface="Arial Narrow" panose="020B0606020202030204" pitchFamily="34" charset="0"/>
                <a:cs typeface="Arial" pitchFamily="34" charset="0"/>
              </a:rPr>
              <a:t>“Fortalecer con equipos las áreas de servicio al ciudadano de las secretarías de educación.” </a:t>
            </a:r>
            <a:endParaRPr lang="es-CO" sz="1900" i="1" dirty="0">
              <a:latin typeface="Arial Narrow" panose="020B0606020202030204" pitchFamily="34" charset="0"/>
              <a:cs typeface="Arial" pitchFamily="34" charset="0"/>
            </a:endParaRPr>
          </a:p>
          <a:p>
            <a:pPr algn="just">
              <a:buSzPct val="125000"/>
              <a:defRPr/>
            </a:pPr>
            <a:endParaRPr lang="es-ES" sz="1900" dirty="0" smtClean="0"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697686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538069" y="3137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Conclusiones de los resultados 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550741" y="353827"/>
            <a:ext cx="3233023" cy="6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50741" y="292633"/>
            <a:ext cx="32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del Ministerio de Educación Nacional</a:t>
            </a:r>
          </a:p>
        </p:txBody>
      </p:sp>
    </p:spTree>
    <p:extLst>
      <p:ext uri="{BB962C8B-B14F-4D97-AF65-F5344CB8AC3E}">
        <p14:creationId xmlns:p14="http://schemas.microsoft.com/office/powerpoint/2010/main" val="964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546889" y="230451"/>
            <a:ext cx="3233023" cy="6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49747" y="216266"/>
            <a:ext cx="309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del Sector Educativo</a:t>
            </a:r>
          </a:p>
        </p:txBody>
      </p:sp>
      <p:grpSp>
        <p:nvGrpSpPr>
          <p:cNvPr id="69" name="68 Grupo"/>
          <p:cNvGrpSpPr/>
          <p:nvPr/>
        </p:nvGrpSpPr>
        <p:grpSpPr>
          <a:xfrm>
            <a:off x="6189257" y="6093296"/>
            <a:ext cx="2919247" cy="757382"/>
            <a:chOff x="6189257" y="6093296"/>
            <a:chExt cx="2919247" cy="757382"/>
          </a:xfrm>
        </p:grpSpPr>
        <p:pic>
          <p:nvPicPr>
            <p:cNvPr id="70" name="69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4" t="81187" r="3385" b="5008"/>
            <a:stretch/>
          </p:blipFill>
          <p:spPr>
            <a:xfrm>
              <a:off x="7590492" y="6093296"/>
              <a:ext cx="1518012" cy="757382"/>
            </a:xfrm>
            <a:prstGeom prst="rect">
              <a:avLst/>
            </a:prstGeom>
          </p:spPr>
        </p:pic>
        <p:pic>
          <p:nvPicPr>
            <p:cNvPr id="71" name="70 Imagen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0" t="34023" r="7437" b="38391"/>
            <a:stretch/>
          </p:blipFill>
          <p:spPr>
            <a:xfrm>
              <a:off x="6189257" y="6294092"/>
              <a:ext cx="1401235" cy="355790"/>
            </a:xfrm>
            <a:prstGeom prst="rect">
              <a:avLst/>
            </a:prstGeom>
          </p:spPr>
        </p:pic>
      </p:grpSp>
      <p:sp>
        <p:nvSpPr>
          <p:cNvPr id="3" name="2 CuadroTexto"/>
          <p:cNvSpPr txBox="1"/>
          <p:nvPr/>
        </p:nvSpPr>
        <p:spPr>
          <a:xfrm>
            <a:off x="517392" y="324803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el </a:t>
            </a:r>
            <a:r>
              <a:rPr lang="es-C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s-C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trimestre del año </a:t>
            </a:r>
            <a:r>
              <a:rPr lang="es-C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 </a:t>
            </a:r>
            <a:r>
              <a:rPr lang="es-C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recibieron </a:t>
            </a:r>
            <a:r>
              <a:rPr lang="es-C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1889 </a:t>
            </a:r>
            <a:r>
              <a:rPr lang="es-C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quejas aumentando en un </a:t>
            </a:r>
            <a:r>
              <a:rPr lang="es-C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321,65 </a:t>
            </a:r>
            <a:r>
              <a:rPr lang="es-C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en comparación con el mismo periodo de tiempo del año </a:t>
            </a:r>
            <a:r>
              <a:rPr lang="es-C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  <a:endParaRPr lang="es-CO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163327" y="2615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42137"/>
              </p:ext>
            </p:extLst>
          </p:nvPr>
        </p:nvGraphicFramePr>
        <p:xfrm>
          <a:off x="1122707" y="1225713"/>
          <a:ext cx="6998281" cy="1996440"/>
        </p:xfrm>
        <a:graphic>
          <a:graphicData uri="http://schemas.openxmlformats.org/drawingml/2006/table">
            <a:tbl>
              <a:tblPr/>
              <a:tblGrid>
                <a:gridCol w="2816041"/>
                <a:gridCol w="836448"/>
                <a:gridCol w="836448"/>
                <a:gridCol w="836448"/>
                <a:gridCol w="836448"/>
                <a:gridCol w="836448"/>
              </a:tblGrid>
              <a:tr h="20955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Ejes temáticos Quejas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3°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4°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Instituciones de Educación Superior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Ministerio de Educación Nacional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Secretarias de Educación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Establecimientos Educativos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Otras Entidades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448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1267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1260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1393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1889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533514"/>
              </p:ext>
            </p:extLst>
          </p:nvPr>
        </p:nvGraphicFramePr>
        <p:xfrm>
          <a:off x="1122707" y="4044089"/>
          <a:ext cx="6993956" cy="1996440"/>
        </p:xfrm>
        <a:graphic>
          <a:graphicData uri="http://schemas.openxmlformats.org/drawingml/2006/table">
            <a:tbl>
              <a:tblPr/>
              <a:tblGrid>
                <a:gridCol w="2814301"/>
                <a:gridCol w="835931"/>
                <a:gridCol w="835931"/>
                <a:gridCol w="835931"/>
                <a:gridCol w="835931"/>
                <a:gridCol w="835931"/>
              </a:tblGrid>
              <a:tr h="20955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Documentos MEN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3°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4°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documentos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56.637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62.594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67.414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54.636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64.301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% oportunidad respuesta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92,00%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91,00%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93,00%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quejas del sector educativo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1.267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1.260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1.393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1.889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% oportunidad en la respuesta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69,29%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77,69%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67,04%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quejas MEN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1.226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% de oportunidad en la respuesta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909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3131073"/>
            <a:ext cx="1510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smtClean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Detalle</a:t>
            </a:r>
            <a:r>
              <a:rPr lang="es-CO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por  entidad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66560" y="5747689"/>
            <a:ext cx="6523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O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7" name="66 Grupo"/>
          <p:cNvGrpSpPr/>
          <p:nvPr/>
        </p:nvGrpSpPr>
        <p:grpSpPr>
          <a:xfrm>
            <a:off x="6189257" y="6093296"/>
            <a:ext cx="2919247" cy="757382"/>
            <a:chOff x="6189257" y="6093296"/>
            <a:chExt cx="2919247" cy="757382"/>
          </a:xfrm>
        </p:grpSpPr>
        <p:pic>
          <p:nvPicPr>
            <p:cNvPr id="68" name="67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4" t="81187" r="3385" b="5008"/>
            <a:stretch/>
          </p:blipFill>
          <p:spPr>
            <a:xfrm>
              <a:off x="7590492" y="6093296"/>
              <a:ext cx="1518012" cy="757382"/>
            </a:xfrm>
            <a:prstGeom prst="rect">
              <a:avLst/>
            </a:prstGeom>
          </p:spPr>
        </p:pic>
        <p:pic>
          <p:nvPicPr>
            <p:cNvPr id="69" name="68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0" t="34023" r="7437" b="38391"/>
            <a:stretch/>
          </p:blipFill>
          <p:spPr>
            <a:xfrm>
              <a:off x="6189257" y="6294092"/>
              <a:ext cx="1401235" cy="355790"/>
            </a:xfrm>
            <a:prstGeom prst="rect">
              <a:avLst/>
            </a:prstGeom>
          </p:spPr>
        </p:pic>
      </p:grp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22385" y="5307568"/>
            <a:ext cx="8274050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>
              <a:lnSpc>
                <a:spcPct val="80000"/>
              </a:lnSpc>
              <a:spcBef>
                <a:spcPct val="50000"/>
              </a:spcBef>
              <a:buFontTx/>
              <a:buBlip>
                <a:blip r:embed="rId5"/>
              </a:buBlip>
            </a:pPr>
            <a:r>
              <a:rPr lang="es-CO" altLang="es-CO" sz="1600" b="0" dirty="0">
                <a:cs typeface="Arial" pitchFamily="34" charset="0"/>
              </a:rPr>
              <a:t>Por </a:t>
            </a:r>
            <a:r>
              <a:rPr lang="es-CO" altLang="es-CO" sz="1600" b="0" dirty="0" smtClean="0">
                <a:cs typeface="Arial" pitchFamily="34" charset="0"/>
              </a:rPr>
              <a:t>entidades</a:t>
            </a:r>
            <a:r>
              <a:rPr lang="es-CO" altLang="es-CO" sz="1600" b="0" dirty="0">
                <a:cs typeface="Arial" pitchFamily="34" charset="0"/>
              </a:rPr>
              <a:t>, el mayor volumen de quejas recibidas en el </a:t>
            </a:r>
            <a:r>
              <a:rPr lang="es-CO" altLang="es-CO" sz="1600" b="0" dirty="0" smtClean="0">
                <a:cs typeface="Arial" pitchFamily="34" charset="0"/>
              </a:rPr>
              <a:t>primer </a:t>
            </a:r>
            <a:r>
              <a:rPr lang="es-CO" altLang="es-CO" sz="1600" b="0" dirty="0" smtClean="0">
                <a:cs typeface="Arial" pitchFamily="34" charset="0"/>
              </a:rPr>
              <a:t>trimestre del </a:t>
            </a:r>
            <a:r>
              <a:rPr lang="es-CO" altLang="es-CO" sz="1600" b="0" dirty="0" smtClean="0">
                <a:cs typeface="Arial" pitchFamily="34" charset="0"/>
              </a:rPr>
              <a:t>2017, </a:t>
            </a:r>
            <a:r>
              <a:rPr lang="es-CO" altLang="es-CO" sz="1600" b="0" dirty="0">
                <a:cs typeface="Arial" pitchFamily="34" charset="0"/>
              </a:rPr>
              <a:t>fue </a:t>
            </a:r>
            <a:r>
              <a:rPr lang="es-CO" altLang="es-CO" sz="1600" b="0" dirty="0" smtClean="0">
                <a:cs typeface="Arial" pitchFamily="34" charset="0"/>
              </a:rPr>
              <a:t>para el Ministerio de Educación Nacional, </a:t>
            </a:r>
            <a:r>
              <a:rPr lang="es-CO" altLang="es-CO" sz="1600" b="0" dirty="0">
                <a:cs typeface="Arial" pitchFamily="34" charset="0"/>
              </a:rPr>
              <a:t>con un total de </a:t>
            </a:r>
            <a:r>
              <a:rPr lang="es-CO" altLang="es-CO" sz="1600" b="0" dirty="0" smtClean="0">
                <a:cs typeface="Arial" pitchFamily="34" charset="0"/>
              </a:rPr>
              <a:t>1226 </a:t>
            </a:r>
            <a:r>
              <a:rPr lang="es-CO" altLang="es-CO" sz="1600" b="0" dirty="0">
                <a:cs typeface="Arial" pitchFamily="34" charset="0"/>
              </a:rPr>
              <a:t>quejas </a:t>
            </a:r>
            <a:r>
              <a:rPr lang="es-CO" altLang="es-CO" sz="1600" b="0" dirty="0" smtClean="0">
                <a:cs typeface="Arial" pitchFamily="34" charset="0"/>
              </a:rPr>
              <a:t>con una participación del </a:t>
            </a:r>
            <a:r>
              <a:rPr lang="es-CO" altLang="es-CO" sz="1600" b="0" dirty="0" smtClean="0">
                <a:cs typeface="Arial" pitchFamily="34" charset="0"/>
              </a:rPr>
              <a:t>65%, </a:t>
            </a:r>
            <a:r>
              <a:rPr lang="es-CO" altLang="es-CO" sz="1600" b="0" dirty="0">
                <a:cs typeface="Arial" pitchFamily="34" charset="0"/>
              </a:rPr>
              <a:t>seguidas por las quejas </a:t>
            </a:r>
            <a:r>
              <a:rPr lang="es-CO" altLang="es-CO" sz="1600" b="0" dirty="0" smtClean="0">
                <a:cs typeface="Arial" pitchFamily="34" charset="0"/>
              </a:rPr>
              <a:t>de las Instituciones de Educación Superior con </a:t>
            </a:r>
            <a:r>
              <a:rPr lang="es-CO" altLang="es-CO" sz="1600" b="0" dirty="0" smtClean="0">
                <a:cs typeface="Arial" pitchFamily="34" charset="0"/>
              </a:rPr>
              <a:t>298 </a:t>
            </a:r>
            <a:r>
              <a:rPr lang="es-CO" altLang="es-CO" sz="1600" b="0" dirty="0" smtClean="0">
                <a:cs typeface="Arial" pitchFamily="34" charset="0"/>
              </a:rPr>
              <a:t>casos </a:t>
            </a:r>
            <a:r>
              <a:rPr lang="es-CO" altLang="es-CO" sz="1600" b="0" dirty="0">
                <a:cs typeface="Arial" pitchFamily="34" charset="0"/>
              </a:rPr>
              <a:t>y una participación </a:t>
            </a:r>
            <a:r>
              <a:rPr lang="es-CO" altLang="es-CO" sz="1600" b="0" dirty="0" smtClean="0">
                <a:cs typeface="Arial" pitchFamily="34" charset="0"/>
              </a:rPr>
              <a:t>del </a:t>
            </a:r>
            <a:r>
              <a:rPr lang="es-CO" altLang="es-CO" sz="1600" b="0" dirty="0" smtClean="0">
                <a:cs typeface="Arial" pitchFamily="34" charset="0"/>
              </a:rPr>
              <a:t>16 </a:t>
            </a:r>
            <a:r>
              <a:rPr lang="es-CO" altLang="es-CO" sz="1600" b="0" dirty="0" smtClean="0">
                <a:cs typeface="Arial" pitchFamily="34" charset="0"/>
              </a:rPr>
              <a:t>%. </a:t>
            </a:r>
            <a:endParaRPr lang="es-ES" altLang="es-CO" sz="1600" b="0" dirty="0"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319766" y="211880"/>
            <a:ext cx="4301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10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9287199"/>
              </p:ext>
            </p:extLst>
          </p:nvPr>
        </p:nvGraphicFramePr>
        <p:xfrm>
          <a:off x="611560" y="976041"/>
          <a:ext cx="8009738" cy="431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8112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4716016" y="1233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8" y="6102350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084168" y="1268760"/>
            <a:ext cx="2520280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0000"/>
              </a:lnSpc>
              <a:spcBef>
                <a:spcPct val="50000"/>
              </a:spcBef>
              <a:buBlip>
                <a:blip r:embed="rId4"/>
              </a:buBlip>
              <a:defRPr/>
            </a:pPr>
            <a:r>
              <a:rPr lang="es-ES" dirty="0">
                <a:latin typeface="Arial Narrow" panose="020B0606020202030204" pitchFamily="34" charset="0"/>
              </a:rPr>
              <a:t>Para las Instituciones de Educación Superior, se presentaron </a:t>
            </a:r>
            <a:r>
              <a:rPr lang="es-ES" dirty="0" smtClean="0">
                <a:latin typeface="Arial Narrow" panose="020B0606020202030204" pitchFamily="34" charset="0"/>
              </a:rPr>
              <a:t>298 </a:t>
            </a:r>
            <a:r>
              <a:rPr lang="es-ES" dirty="0">
                <a:latin typeface="Arial Narrow" panose="020B0606020202030204" pitchFamily="34" charset="0"/>
              </a:rPr>
              <a:t>quejas en el </a:t>
            </a:r>
            <a:r>
              <a:rPr lang="es-ES" dirty="0" smtClean="0">
                <a:latin typeface="Arial Narrow" panose="020B0606020202030204" pitchFamily="34" charset="0"/>
              </a:rPr>
              <a:t>primer </a:t>
            </a:r>
            <a:r>
              <a:rPr lang="es-ES" dirty="0">
                <a:latin typeface="Arial Narrow" panose="020B0606020202030204" pitchFamily="34" charset="0"/>
              </a:rPr>
              <a:t>trimestre de </a:t>
            </a:r>
            <a:r>
              <a:rPr lang="es-ES" dirty="0" smtClean="0">
                <a:latin typeface="Arial Narrow" panose="020B0606020202030204" pitchFamily="34" charset="0"/>
              </a:rPr>
              <a:t>2017. </a:t>
            </a:r>
            <a:endParaRPr lang="es-ES" dirty="0" smtClean="0"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80000"/>
              </a:lnSpc>
              <a:spcBef>
                <a:spcPct val="50000"/>
              </a:spcBef>
              <a:buBlip>
                <a:blip r:embed="rId4"/>
              </a:buBlip>
              <a:defRPr/>
            </a:pPr>
            <a:r>
              <a:rPr lang="es-ES" dirty="0" smtClean="0">
                <a:latin typeface="Arial Narrow" panose="020B0606020202030204" pitchFamily="34" charset="0"/>
              </a:rPr>
              <a:t>Se obtuvo un aumento de </a:t>
            </a:r>
            <a:r>
              <a:rPr lang="es-ES" dirty="0" smtClean="0">
                <a:latin typeface="Arial Narrow" panose="020B0606020202030204" pitchFamily="34" charset="0"/>
              </a:rPr>
              <a:t>77 </a:t>
            </a:r>
            <a:r>
              <a:rPr lang="es-ES" dirty="0" smtClean="0">
                <a:latin typeface="Arial Narrow" panose="020B0606020202030204" pitchFamily="34" charset="0"/>
              </a:rPr>
              <a:t>quejas con relación al  </a:t>
            </a:r>
            <a:r>
              <a:rPr lang="es-ES" dirty="0" smtClean="0">
                <a:latin typeface="Arial Narrow" panose="020B0606020202030204" pitchFamily="34" charset="0"/>
              </a:rPr>
              <a:t>primer </a:t>
            </a:r>
            <a:r>
              <a:rPr lang="es-ES" dirty="0" smtClean="0">
                <a:latin typeface="Arial Narrow" panose="020B0606020202030204" pitchFamily="34" charset="0"/>
              </a:rPr>
              <a:t>trimestre del año </a:t>
            </a:r>
            <a:r>
              <a:rPr lang="es-ES" dirty="0" smtClean="0">
                <a:latin typeface="Arial Narrow" panose="020B0606020202030204" pitchFamily="34" charset="0"/>
              </a:rPr>
              <a:t>2016</a:t>
            </a:r>
            <a:endParaRPr lang="es-ES" dirty="0" smtClean="0"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80000"/>
              </a:lnSpc>
              <a:spcBef>
                <a:spcPct val="50000"/>
              </a:spcBef>
              <a:buBlip>
                <a:blip r:embed="rId4"/>
              </a:buBlip>
              <a:defRPr/>
            </a:pPr>
            <a:r>
              <a:rPr lang="es-ES" dirty="0" smtClean="0">
                <a:latin typeface="Arial Narrow" panose="020B0606020202030204" pitchFamily="34" charset="0"/>
              </a:rPr>
              <a:t>El </a:t>
            </a:r>
            <a:r>
              <a:rPr lang="es-ES" dirty="0">
                <a:latin typeface="Arial Narrow" panose="020B0606020202030204" pitchFamily="34" charset="0"/>
              </a:rPr>
              <a:t>mayor </a:t>
            </a:r>
            <a:r>
              <a:rPr lang="es-ES" dirty="0" smtClean="0">
                <a:latin typeface="Arial Narrow" panose="020B0606020202030204" pitchFamily="34" charset="0"/>
              </a:rPr>
              <a:t>número de quejas  </a:t>
            </a:r>
            <a:r>
              <a:rPr lang="es-ES" dirty="0">
                <a:latin typeface="Arial Narrow" panose="020B0606020202030204" pitchFamily="34" charset="0"/>
              </a:rPr>
              <a:t>se presentó en los criterios relacionados </a:t>
            </a:r>
            <a:r>
              <a:rPr lang="es-ES" dirty="0" smtClean="0">
                <a:latin typeface="Arial Narrow" panose="020B0606020202030204" pitchFamily="34" charset="0"/>
              </a:rPr>
              <a:t>con </a:t>
            </a:r>
            <a:r>
              <a:rPr lang="es-ES" dirty="0">
                <a:latin typeface="Arial Narrow" panose="020B0606020202030204" pitchFamily="34" charset="0"/>
              </a:rPr>
              <a:t>la calidad (aspectos académicos, bibliotecas, planes de estudios, entre otros), con un total de </a:t>
            </a:r>
            <a:r>
              <a:rPr lang="es-ES" dirty="0" smtClean="0">
                <a:latin typeface="Arial Narrow" panose="020B0606020202030204" pitchFamily="34" charset="0"/>
              </a:rPr>
              <a:t>297</a:t>
            </a:r>
            <a:endParaRPr lang="es-ES" dirty="0">
              <a:latin typeface="Arial Narrow" panose="020B0606020202030204" pitchFamily="34" charset="0"/>
            </a:endParaRPr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731733" y="230451"/>
            <a:ext cx="3233023" cy="6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82848" y="230451"/>
            <a:ext cx="309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Instituciones Educativas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154766"/>
              </p:ext>
            </p:extLst>
          </p:nvPr>
        </p:nvGraphicFramePr>
        <p:xfrm>
          <a:off x="552458" y="4209174"/>
          <a:ext cx="5676900" cy="2175510"/>
        </p:xfrm>
        <a:graphic>
          <a:graphicData uri="http://schemas.openxmlformats.org/drawingml/2006/table">
            <a:tbl>
              <a:tblPr/>
              <a:tblGrid>
                <a:gridCol w="3912587"/>
                <a:gridCol w="913889"/>
                <a:gridCol w="850424"/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Ejes Temáticos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Calidad: Bibliotecas, Centros de Prática, formación de Docentes, Modificación de Registro Calificado, numero de docentes, Plan de Estudios, Tutorias, Dificultad para  grado, Maltratos.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Pecuniarios:  Cobros no contemplados, costos de matricula, Devolución de dineros, matricula extraordinaria, servicio medico, asistencial, derechos de  grado.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Infraestructura Física y Administrativa.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5071587"/>
              </p:ext>
            </p:extLst>
          </p:nvPr>
        </p:nvGraphicFramePr>
        <p:xfrm>
          <a:off x="541876" y="1271361"/>
          <a:ext cx="5681383" cy="2605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6266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6102350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4283968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297182" y="1340768"/>
            <a:ext cx="2574032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Blip>
                <a:blip r:embed="rId4"/>
              </a:buBlip>
            </a:pPr>
            <a:r>
              <a:rPr lang="es-ES" altLang="es-CO" dirty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las Secretarías de Educación, se presentaron </a:t>
            </a: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227 </a:t>
            </a: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quejas </a:t>
            </a:r>
            <a:r>
              <a:rPr lang="es-ES" altLang="es-CO" dirty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el </a:t>
            </a: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primer </a:t>
            </a: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trimestre </a:t>
            </a:r>
            <a:r>
              <a:rPr lang="es-ES" altLang="es-CO" dirty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2017, </a:t>
            </a:r>
            <a:endParaRPr lang="es-ES" altLang="es-CO" dirty="0" smtClean="0">
              <a:solidFill>
                <a:prstClr val="black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Blip>
                <a:blip r:embed="rId4"/>
              </a:buBlip>
            </a:pP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Teniendo un aumento  del </a:t>
            </a: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179 </a:t>
            </a: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 respecto al </a:t>
            </a: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primer</a:t>
            </a: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trimestre del año </a:t>
            </a: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s-ES" altLang="es-CO" dirty="0" smtClean="0">
              <a:solidFill>
                <a:prstClr val="black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Blip>
                <a:blip r:embed="rId4"/>
              </a:buBlip>
            </a:pP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</a:t>
            </a:r>
            <a:r>
              <a:rPr lang="es-ES" altLang="es-CO" dirty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eje </a:t>
            </a: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temático  con mayor numero de quejas fue </a:t>
            </a:r>
            <a:r>
              <a:rPr lang="es-CO" dirty="0">
                <a:solidFill>
                  <a:srgbClr val="00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Otros: Aquellas que no Tienen Relación con </a:t>
            </a:r>
            <a:r>
              <a:rPr lang="es-CO" dirty="0" smtClean="0">
                <a:solidFill>
                  <a:srgbClr val="00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Ninguno </a:t>
            </a:r>
            <a:r>
              <a:rPr lang="es-CO" dirty="0">
                <a:solidFill>
                  <a:srgbClr val="00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los </a:t>
            </a:r>
            <a:r>
              <a:rPr lang="es-CO" dirty="0" smtClean="0">
                <a:solidFill>
                  <a:srgbClr val="00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Anteriores</a:t>
            </a: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con un total de </a:t>
            </a: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123 </a:t>
            </a:r>
            <a:r>
              <a:rPr lang="es-ES" altLang="es-CO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quejas</a:t>
            </a:r>
            <a:endParaRPr lang="es-ES" altLang="es-CO" dirty="0">
              <a:solidFill>
                <a:prstClr val="black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253845" y="83126"/>
            <a:ext cx="3233023" cy="6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245788" y="82254"/>
            <a:ext cx="32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Secretarias de Educación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760842"/>
              </p:ext>
            </p:extLst>
          </p:nvPr>
        </p:nvGraphicFramePr>
        <p:xfrm>
          <a:off x="245788" y="4017070"/>
          <a:ext cx="5755456" cy="2686050"/>
        </p:xfrm>
        <a:graphic>
          <a:graphicData uri="http://schemas.openxmlformats.org/drawingml/2006/table">
            <a:tbl>
              <a:tblPr/>
              <a:tblGrid>
                <a:gridCol w="4176464"/>
                <a:gridCol w="792088"/>
                <a:gridCol w="786904"/>
              </a:tblGrid>
              <a:tr h="2095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Ejes </a:t>
                      </a:r>
                      <a:r>
                        <a:rPr lang="es-CO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Temáticos</a:t>
                      </a:r>
                      <a:endParaRPr lang="es-CO" sz="14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25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26613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Plantas de Personal Directivo Docente, Docente y Administrativo, Concurso Docente, Acoso Laboral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5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Otros: Aquellas que no Tienen Relación con 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Ninguno </a:t>
                      </a: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los Anteriores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Nivelación Salarial, Pago de Salarios, Primas Entre Otros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Quejas por Prestaciones Sociales y Servicios de Salud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Malos Manejos de Recursos Financieros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Ampliacion de Cobertura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Falta de Infraestructura o Infraestructura Deficiente en Instituciones Educativas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Banco de  Oferentes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5830745"/>
              </p:ext>
            </p:extLst>
          </p:nvPr>
        </p:nvGraphicFramePr>
        <p:xfrm>
          <a:off x="-10463" y="751208"/>
          <a:ext cx="7477125" cy="3243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8488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6102350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716016" y="1233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395756" y="1136325"/>
            <a:ext cx="2575487" cy="516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0000"/>
              </a:lnSpc>
              <a:spcBef>
                <a:spcPct val="50000"/>
              </a:spcBef>
              <a:buBlip>
                <a:blip r:embed="rId4"/>
              </a:buBlip>
            </a:pPr>
            <a:r>
              <a:rPr lang="es-ES" altLang="es-CO" dirty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s-ES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s-ES" altLang="es-CO" dirty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presentaron </a:t>
            </a:r>
            <a:r>
              <a:rPr lang="es-ES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 </a:t>
            </a:r>
            <a:r>
              <a:rPr lang="es-ES" altLang="es-CO" dirty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quejas en el </a:t>
            </a:r>
            <a:r>
              <a:rPr lang="es-ES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primer trimestre </a:t>
            </a:r>
            <a:r>
              <a:rPr lang="es-ES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</a:t>
            </a:r>
            <a:r>
              <a:rPr lang="es-ES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s-ES" altLang="es-CO" dirty="0" smtClean="0"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80000"/>
              </a:lnSpc>
              <a:spcBef>
                <a:spcPct val="50000"/>
              </a:spcBef>
              <a:buBlip>
                <a:blip r:embed="rId4"/>
              </a:buBlip>
            </a:pPr>
            <a:r>
              <a:rPr lang="es-ES" altLang="es-CO" dirty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s-ES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obtuvo una disminución de </a:t>
            </a:r>
            <a:r>
              <a:rPr lang="es-ES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 </a:t>
            </a:r>
            <a:r>
              <a:rPr lang="es-ES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 respecto al </a:t>
            </a:r>
            <a:r>
              <a:rPr lang="es-ES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primer  </a:t>
            </a:r>
            <a:r>
              <a:rPr lang="es-ES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trimestre del año </a:t>
            </a:r>
            <a:r>
              <a:rPr lang="es-ES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  <a:endParaRPr lang="es-ES" altLang="es-CO" dirty="0" smtClean="0"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80000"/>
              </a:lnSpc>
              <a:spcBef>
                <a:spcPct val="50000"/>
              </a:spcBef>
              <a:buBlip>
                <a:blip r:embed="rId4"/>
              </a:buBlip>
            </a:pPr>
            <a:r>
              <a:rPr lang="es-ES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</a:t>
            </a:r>
            <a:r>
              <a:rPr lang="es-ES" altLang="es-CO" dirty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eje temático que tuvo </a:t>
            </a:r>
            <a:r>
              <a:rPr lang="es-ES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mayor numero de quejas fue </a:t>
            </a:r>
            <a:r>
              <a:rPr lang="es-CO" altLang="es-CO" dirty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Calidad: Aspectos Académicos, Bibliotecas, Centros de Practica, Formación de Docentes, Numero de Docentes, Plan de Estudios, Tutorías, Dificultades para Grado, Evaluación y Promoción de </a:t>
            </a:r>
            <a:r>
              <a:rPr lang="es-CO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Estudiantes. </a:t>
            </a:r>
            <a:r>
              <a:rPr lang="es-CO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 </a:t>
            </a:r>
            <a:r>
              <a:rPr lang="es-CO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total de </a:t>
            </a:r>
            <a:r>
              <a:rPr lang="es-CO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</a:t>
            </a:r>
            <a:r>
              <a:rPr lang="es-CO" altLang="es-CO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quejas</a:t>
            </a:r>
            <a:endParaRPr lang="es-CO" altLang="es-CO" dirty="0"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80000"/>
              </a:lnSpc>
              <a:spcBef>
                <a:spcPct val="50000"/>
              </a:spcBef>
              <a:buBlip>
                <a:blip r:embed="rId4"/>
              </a:buBlip>
            </a:pPr>
            <a:endParaRPr lang="es-ES" altLang="es-CO" dirty="0"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638326" y="143411"/>
            <a:ext cx="3233023" cy="6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14868" y="122959"/>
            <a:ext cx="309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itchFamily="34" charset="0"/>
              </a:rPr>
              <a:t>Quejas y reclamos de Establecimientos Educativos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736102"/>
              </p:ext>
            </p:extLst>
          </p:nvPr>
        </p:nvGraphicFramePr>
        <p:xfrm>
          <a:off x="216899" y="3717032"/>
          <a:ext cx="5613400" cy="2945130"/>
        </p:xfrm>
        <a:graphic>
          <a:graphicData uri="http://schemas.openxmlformats.org/drawingml/2006/table">
            <a:tbl>
              <a:tblPr/>
              <a:tblGrid>
                <a:gridCol w="4125167"/>
                <a:gridCol w="790128"/>
                <a:gridCol w="698105"/>
              </a:tblGrid>
              <a:tr h="1650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Ejes </a:t>
                      </a:r>
                      <a:r>
                        <a:rPr lang="es-CO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Temáticos</a:t>
                      </a:r>
                      <a:endParaRPr lang="es-CO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6509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7330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Maltrato Alumnos y Acoso Alumnos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46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Calidad: Aspectos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Académicos, 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Bibliotecas, Centros de Practica,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Formación 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Docentes, Numero de Docentes, Plan de Estudios,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Tutorías, 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Dificultades para Grado,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Evaluación 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Promoción 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Estudiantes.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0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Malos Manejos de Recursos Financieros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78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Costos Educativos, Incrementos de Tarifas Superiores a lo Autorizado, Cobros de Transporte,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Alimentación, 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Alojamiento, Otros Cobros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Periódicos, 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Cobro de Bonos, Cobros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Asociación 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Padres de Familia, Listas de Textos, Uniformes o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Útiles, 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Derechos Pecuniarios. Gratuidad.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0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Actuaciones Administrativas Relacionadas con Planta de Personal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0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0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Infraestructura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Física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9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380985"/>
              </p:ext>
            </p:extLst>
          </p:nvPr>
        </p:nvGraphicFramePr>
        <p:xfrm>
          <a:off x="0" y="789742"/>
          <a:ext cx="6753225" cy="2946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6331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11072" y="2690701"/>
            <a:ext cx="9159766" cy="95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98467" y="2941941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bg1"/>
                </a:solidFill>
                <a:latin typeface="Arial MT"/>
                <a:ea typeface="Verdana" pitchFamily="34" charset="0"/>
                <a:cs typeface="Verdana" pitchFamily="34" charset="0"/>
              </a:rPr>
              <a:t>Informe Detallado de Quejas y Reclamos Ministerio de Educación Nacional</a:t>
            </a:r>
          </a:p>
        </p:txBody>
      </p:sp>
      <p:grpSp>
        <p:nvGrpSpPr>
          <p:cNvPr id="43" name="42 Grupo"/>
          <p:cNvGrpSpPr/>
          <p:nvPr/>
        </p:nvGrpSpPr>
        <p:grpSpPr>
          <a:xfrm>
            <a:off x="6189257" y="6093296"/>
            <a:ext cx="2919247" cy="757382"/>
            <a:chOff x="6189257" y="6093296"/>
            <a:chExt cx="2919247" cy="757382"/>
          </a:xfrm>
        </p:grpSpPr>
        <p:pic>
          <p:nvPicPr>
            <p:cNvPr id="40" name="39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4" t="81187" r="3385" b="5008"/>
            <a:stretch/>
          </p:blipFill>
          <p:spPr>
            <a:xfrm>
              <a:off x="7590492" y="6093296"/>
              <a:ext cx="1518012" cy="757382"/>
            </a:xfrm>
            <a:prstGeom prst="rect">
              <a:avLst/>
            </a:prstGeom>
          </p:spPr>
        </p:pic>
        <p:pic>
          <p:nvPicPr>
            <p:cNvPr id="42" name="41 Imagen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0" t="34023" r="7437" b="38391"/>
            <a:stretch/>
          </p:blipFill>
          <p:spPr>
            <a:xfrm>
              <a:off x="6189257" y="6294092"/>
              <a:ext cx="1401235" cy="355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025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940152" y="1994018"/>
            <a:ext cx="28438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dirty="0">
                <a:latin typeface="Arial Narrow" panose="020B0606020202030204" pitchFamily="34" charset="0"/>
              </a:rPr>
              <a:t>En el </a:t>
            </a:r>
            <a:r>
              <a:rPr lang="es-ES" dirty="0" smtClean="0">
                <a:latin typeface="Arial Narrow" panose="020B0606020202030204" pitchFamily="34" charset="0"/>
              </a:rPr>
              <a:t>primer </a:t>
            </a:r>
            <a:r>
              <a:rPr lang="es-ES" dirty="0">
                <a:latin typeface="Arial Narrow" panose="020B0606020202030204" pitchFamily="34" charset="0"/>
              </a:rPr>
              <a:t>trimestre de </a:t>
            </a:r>
            <a:r>
              <a:rPr lang="es-ES" dirty="0" smtClean="0">
                <a:latin typeface="Arial Narrow" panose="020B0606020202030204" pitchFamily="34" charset="0"/>
              </a:rPr>
              <a:t>2017, </a:t>
            </a:r>
            <a:r>
              <a:rPr lang="es-ES" dirty="0">
                <a:latin typeface="Arial Narrow" panose="020B0606020202030204" pitchFamily="34" charset="0"/>
              </a:rPr>
              <a:t>se evidencia </a:t>
            </a:r>
            <a:r>
              <a:rPr lang="es-ES" dirty="0" smtClean="0">
                <a:latin typeface="Arial Narrow" panose="020B0606020202030204" pitchFamily="34" charset="0"/>
              </a:rPr>
              <a:t>un aumento de</a:t>
            </a:r>
            <a:r>
              <a:rPr lang="es-ES" b="1" dirty="0" smtClean="0">
                <a:latin typeface="Arial Narrow" panose="020B0606020202030204" pitchFamily="34" charset="0"/>
              </a:rPr>
              <a:t> </a:t>
            </a:r>
            <a:r>
              <a:rPr lang="es-ES" b="1" dirty="0" smtClean="0">
                <a:latin typeface="Arial Narrow" panose="020B0606020202030204" pitchFamily="34" charset="0"/>
              </a:rPr>
              <a:t>1193 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>
                <a:latin typeface="Arial Narrow" panose="020B0606020202030204" pitchFamily="34" charset="0"/>
              </a:rPr>
              <a:t>quejas con relación al mismo periodo del </a:t>
            </a:r>
            <a:r>
              <a:rPr lang="es-ES" dirty="0" smtClean="0">
                <a:latin typeface="Arial Narrow" panose="020B0606020202030204" pitchFamily="34" charset="0"/>
              </a:rPr>
              <a:t>2016. </a:t>
            </a:r>
            <a:endParaRPr lang="es-ES" dirty="0" smtClean="0">
              <a:latin typeface="Arial Narrow" panose="020B0606020202030204" pitchFamily="34" charset="0"/>
            </a:endParaRPr>
          </a:p>
          <a:p>
            <a:pPr>
              <a:defRPr/>
            </a:pPr>
            <a:endParaRPr lang="es-ES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s-ES" dirty="0" smtClean="0">
                <a:latin typeface="Arial Narrow" panose="020B0606020202030204" pitchFamily="34" charset="0"/>
              </a:rPr>
              <a:t>Se </a:t>
            </a:r>
            <a:r>
              <a:rPr lang="es-ES" dirty="0">
                <a:latin typeface="Arial Narrow" panose="020B0606020202030204" pitchFamily="34" charset="0"/>
              </a:rPr>
              <a:t>recibieron </a:t>
            </a:r>
            <a:r>
              <a:rPr lang="es-ES" dirty="0" smtClean="0">
                <a:latin typeface="Arial Narrow" panose="020B0606020202030204" pitchFamily="34" charset="0"/>
              </a:rPr>
              <a:t>1226 </a:t>
            </a:r>
            <a:r>
              <a:rPr lang="es-ES" dirty="0" smtClean="0">
                <a:latin typeface="Arial Narrow" panose="020B0606020202030204" pitchFamily="34" charset="0"/>
              </a:rPr>
              <a:t>de </a:t>
            </a:r>
            <a:r>
              <a:rPr lang="es-ES" dirty="0">
                <a:latin typeface="Arial Narrow" panose="020B0606020202030204" pitchFamily="34" charset="0"/>
              </a:rPr>
              <a:t>las cuales, las más frecuentes fueron </a:t>
            </a:r>
            <a:r>
              <a:rPr lang="es-ES" dirty="0" smtClean="0">
                <a:latin typeface="Arial Narrow" panose="020B0606020202030204" pitchFamily="34" charset="0"/>
              </a:rPr>
              <a:t>reclamos contra servicios, </a:t>
            </a:r>
            <a:r>
              <a:rPr lang="es-ES" dirty="0">
                <a:latin typeface="Arial Narrow" panose="020B0606020202030204" pitchFamily="34" charset="0"/>
              </a:rPr>
              <a:t>con un total de </a:t>
            </a:r>
            <a:r>
              <a:rPr lang="es-ES" dirty="0" smtClean="0">
                <a:latin typeface="Arial Narrow" panose="020B0606020202030204" pitchFamily="34" charset="0"/>
              </a:rPr>
              <a:t>1071 </a:t>
            </a:r>
            <a:r>
              <a:rPr lang="es-ES" dirty="0">
                <a:latin typeface="Arial Narrow" panose="020B0606020202030204" pitchFamily="34" charset="0"/>
              </a:rPr>
              <a:t>y una participación del 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smtClean="0">
                <a:latin typeface="Arial Narrow" panose="020B0606020202030204" pitchFamily="34" charset="0"/>
              </a:rPr>
              <a:t>89,77%.</a:t>
            </a:r>
            <a:endParaRPr lang="es-ES" dirty="0">
              <a:latin typeface="Arial Narrow" panose="020B0606020202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8" y="6102350"/>
            <a:ext cx="2921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83568" y="230451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Reclamos procesos MEN detalle de eje temático /dependencia</a:t>
            </a: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435640" y="277658"/>
            <a:ext cx="36323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67604" y="467380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Consolidado Quejas y Reclamos</a:t>
            </a:r>
            <a:endParaRPr lang="es-CO" dirty="0">
              <a:solidFill>
                <a:schemeClr val="bg1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712947" y="3786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Análisis de resultados a la gestión de las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Quejas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s-CO" b="1" dirty="0" smtClean="0">
                <a:solidFill>
                  <a:schemeClr val="accent2">
                    <a:lumMod val="50000"/>
                  </a:schemeClr>
                </a:solidFill>
              </a:rPr>
              <a:t>Reclamos</a:t>
            </a:r>
            <a:endParaRPr lang="es-CO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849003"/>
              </p:ext>
            </p:extLst>
          </p:nvPr>
        </p:nvGraphicFramePr>
        <p:xfrm>
          <a:off x="1259632" y="2857465"/>
          <a:ext cx="3873500" cy="1649730"/>
        </p:xfrm>
        <a:graphic>
          <a:graphicData uri="http://schemas.openxmlformats.org/drawingml/2006/table">
            <a:tbl>
              <a:tblPr/>
              <a:tblGrid>
                <a:gridCol w="1803400"/>
                <a:gridCol w="1295400"/>
                <a:gridCol w="774700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Tipo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1° 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Reclamos Proceso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Queja Funcionario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Reclamo Servicio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Ambiental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1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4669</TotalTime>
  <Words>3241</Words>
  <Application>Microsoft Office PowerPoint</Application>
  <PresentationFormat>Presentación en pantalla (4:3)</PresentationFormat>
  <Paragraphs>778</Paragraphs>
  <Slides>24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ＭＳ Ｐゴシック</vt:lpstr>
      <vt:lpstr>Arial</vt:lpstr>
      <vt:lpstr>Arial MT</vt:lpstr>
      <vt:lpstr>Arial Narrow</vt:lpstr>
      <vt:lpstr>Calibri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Acosta Gutierrez</dc:creator>
  <cp:lastModifiedBy>Jeimmy Nataly Castro Castro</cp:lastModifiedBy>
  <cp:revision>535</cp:revision>
  <dcterms:created xsi:type="dcterms:W3CDTF">2014-10-20T16:00:02Z</dcterms:created>
  <dcterms:modified xsi:type="dcterms:W3CDTF">2017-04-26T20:06:41Z</dcterms:modified>
</cp:coreProperties>
</file>