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charts/chart9.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30" r:id="rId3"/>
    <p:sldId id="262" r:id="rId4"/>
    <p:sldId id="258" r:id="rId5"/>
    <p:sldId id="341" r:id="rId6"/>
    <p:sldId id="339" r:id="rId7"/>
    <p:sldId id="340" r:id="rId8"/>
    <p:sldId id="356" r:id="rId9"/>
    <p:sldId id="364" r:id="rId10"/>
    <p:sldId id="365" r:id="rId11"/>
    <p:sldId id="363" r:id="rId12"/>
    <p:sldId id="349" r:id="rId13"/>
    <p:sldId id="360" r:id="rId14"/>
    <p:sldId id="359" r:id="rId15"/>
    <p:sldId id="366" r:id="rId16"/>
    <p:sldId id="367" r:id="rId17"/>
    <p:sldId id="368" r:id="rId18"/>
    <p:sldId id="369" r:id="rId19"/>
    <p:sldId id="370" r:id="rId20"/>
    <p:sldId id="371" r:id="rId21"/>
    <p:sldId id="372" r:id="rId22"/>
    <p:sldId id="373" r:id="rId23"/>
    <p:sldId id="374" r:id="rId24"/>
    <p:sldId id="375" r:id="rId2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2460" autoAdjust="0"/>
  </p:normalViewPr>
  <p:slideViewPr>
    <p:cSldViewPr>
      <p:cViewPr varScale="1">
        <p:scale>
          <a:sx n="83" d="100"/>
          <a:sy n="83" d="100"/>
        </p:scale>
        <p:origin x="162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Users\MIS%20DOCUMENTOS\2016\quejas\INFORMES%20QUEJAS%204%20trimerste%20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Users\MIS%20DOCUMENTOS\2016\quejas\INFORMES%20QUEJAS%204%20trimerste%2020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Users\MIS%20DOCUMENTOS\2016\quejas\INFORMES%20QUEJAS%204%20trimerste%2020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Users\MIS%20DOCUMENTOS\2016\quejas\INFORMES%20QUEJAS%204%20trimerste%2020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Users\MIS%20DOCUMENTOS\2016\quejas\INFORMES%20QUEJAS%204%20trimerste%202016.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oleObject" Target="file:///G:\Users\MIS%20DOCUMENTOS\2016\quejas\INFORMES%20QUEJAS%204%20trimerste%202016.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903023233206961E-2"/>
          <c:y val="3.2714595421320887E-2"/>
          <c:w val="0.76272743858130154"/>
          <c:h val="0.88612118056715627"/>
        </c:manualLayout>
      </c:layout>
      <c:barChart>
        <c:barDir val="col"/>
        <c:grouping val="clustered"/>
        <c:varyColors val="0"/>
        <c:ser>
          <c:idx val="0"/>
          <c:order val="0"/>
          <c:spPr>
            <a:solidFill>
              <a:srgbClr val="0000FF"/>
            </a:solidFill>
          </c:spPr>
          <c:invertIfNegative val="0"/>
          <c:dLbls>
            <c:dLbl>
              <c:idx val="1"/>
              <c:layout>
                <c:manualLayout>
                  <c:x val="-3.9506172839505809E-3"/>
                  <c:y val="-3.8305695692685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93-459B-AC5D-6B8A1E6D5805}"/>
                </c:ext>
              </c:extLst>
            </c:dLbl>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PARETO!$A$3:$A$7</c:f>
              <c:strCache>
                <c:ptCount val="5"/>
                <c:pt idx="0">
                  <c:v>Ministerio de Educación Nacional</c:v>
                </c:pt>
                <c:pt idx="1">
                  <c:v>Instituciones de Educación Superior</c:v>
                </c:pt>
                <c:pt idx="2">
                  <c:v>Secretarias de Educación</c:v>
                </c:pt>
                <c:pt idx="3">
                  <c:v>Otras Entidades</c:v>
                </c:pt>
                <c:pt idx="4">
                  <c:v>Establecimientos Educativos</c:v>
                </c:pt>
              </c:strCache>
            </c:strRef>
          </c:cat>
          <c:val>
            <c:numRef>
              <c:f>PARETO!$B$3:$B$7</c:f>
              <c:numCache>
                <c:formatCode>General</c:formatCode>
                <c:ptCount val="5"/>
                <c:pt idx="0">
                  <c:v>568</c:v>
                </c:pt>
                <c:pt idx="1">
                  <c:v>496</c:v>
                </c:pt>
                <c:pt idx="2">
                  <c:v>210</c:v>
                </c:pt>
                <c:pt idx="3">
                  <c:v>69</c:v>
                </c:pt>
                <c:pt idx="4">
                  <c:v>50</c:v>
                </c:pt>
              </c:numCache>
            </c:numRef>
          </c:val>
          <c:extLst>
            <c:ext xmlns:c16="http://schemas.microsoft.com/office/drawing/2014/chart" uri="{C3380CC4-5D6E-409C-BE32-E72D297353CC}">
              <c16:uniqueId val="{00000001-1293-459B-AC5D-6B8A1E6D5805}"/>
            </c:ext>
          </c:extLst>
        </c:ser>
        <c:ser>
          <c:idx val="1"/>
          <c:order val="1"/>
          <c:invertIfNegative val="0"/>
          <c:cat>
            <c:strRef>
              <c:f>PARETO!$A$3:$A$7</c:f>
              <c:strCache>
                <c:ptCount val="5"/>
                <c:pt idx="0">
                  <c:v>Ministerio de Educación Nacional</c:v>
                </c:pt>
                <c:pt idx="1">
                  <c:v>Instituciones de Educación Superior</c:v>
                </c:pt>
                <c:pt idx="2">
                  <c:v>Secretarias de Educación</c:v>
                </c:pt>
                <c:pt idx="3">
                  <c:v>Otras Entidades</c:v>
                </c:pt>
                <c:pt idx="4">
                  <c:v>Establecimientos Educativos</c:v>
                </c:pt>
              </c:strCache>
            </c:strRef>
          </c:cat>
          <c:val>
            <c:numRef>
              <c:f>PARETO!$C$2:$C$7</c:f>
            </c:numRef>
          </c:val>
          <c:extLst>
            <c:ext xmlns:c16="http://schemas.microsoft.com/office/drawing/2014/chart" uri="{C3380CC4-5D6E-409C-BE32-E72D297353CC}">
              <c16:uniqueId val="{00000002-1293-459B-AC5D-6B8A1E6D5805}"/>
            </c:ext>
          </c:extLst>
        </c:ser>
        <c:ser>
          <c:idx val="2"/>
          <c:order val="2"/>
          <c:invertIfNegative val="0"/>
          <c:cat>
            <c:strRef>
              <c:f>PARETO!$A$3:$A$7</c:f>
              <c:strCache>
                <c:ptCount val="5"/>
                <c:pt idx="0">
                  <c:v>Ministerio de Educación Nacional</c:v>
                </c:pt>
                <c:pt idx="1">
                  <c:v>Instituciones de Educación Superior</c:v>
                </c:pt>
                <c:pt idx="2">
                  <c:v>Secretarias de Educación</c:v>
                </c:pt>
                <c:pt idx="3">
                  <c:v>Otras Entidades</c:v>
                </c:pt>
                <c:pt idx="4">
                  <c:v>Establecimientos Educativos</c:v>
                </c:pt>
              </c:strCache>
            </c:strRef>
          </c:cat>
          <c:val>
            <c:numRef>
              <c:f>PARETO!$D$2:$D$7</c:f>
            </c:numRef>
          </c:val>
          <c:extLst>
            <c:ext xmlns:c16="http://schemas.microsoft.com/office/drawing/2014/chart" uri="{C3380CC4-5D6E-409C-BE32-E72D297353CC}">
              <c16:uniqueId val="{00000003-1293-459B-AC5D-6B8A1E6D5805}"/>
            </c:ext>
          </c:extLst>
        </c:ser>
        <c:dLbls>
          <c:showLegendKey val="0"/>
          <c:showVal val="0"/>
          <c:showCatName val="0"/>
          <c:showSerName val="0"/>
          <c:showPercent val="0"/>
          <c:showBubbleSize val="0"/>
        </c:dLbls>
        <c:gapWidth val="150"/>
        <c:axId val="315145440"/>
        <c:axId val="315146000"/>
      </c:barChart>
      <c:lineChart>
        <c:grouping val="stacked"/>
        <c:varyColors val="0"/>
        <c:ser>
          <c:idx val="3"/>
          <c:order val="3"/>
          <c:spPr>
            <a:ln>
              <a:solidFill>
                <a:srgbClr val="FF0000"/>
              </a:solidFill>
            </a:ln>
          </c:spPr>
          <c:marker>
            <c:symbol val="none"/>
          </c:marker>
          <c:dLbls>
            <c:dLbl>
              <c:idx val="0"/>
              <c:layout>
                <c:manualLayout>
                  <c:x val="2.37037037037037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93-459B-AC5D-6B8A1E6D5805}"/>
                </c:ext>
              </c:extLst>
            </c:dLbl>
            <c:dLbl>
              <c:idx val="1"/>
              <c:layout>
                <c:manualLayout>
                  <c:x val="2.9629629629629631E-2"/>
                  <c:y val="-5.402022885364802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93-459B-AC5D-6B8A1E6D5805}"/>
                </c:ext>
              </c:extLst>
            </c:dLbl>
            <c:dLbl>
              <c:idx val="2"/>
              <c:layout>
                <c:manualLayout>
                  <c:x val="-4.7125032854558662E-3"/>
                  <c:y val="-6.18784315035693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93-459B-AC5D-6B8A1E6D5805}"/>
                </c:ext>
              </c:extLst>
            </c:dLbl>
            <c:dLbl>
              <c:idx val="3"/>
              <c:layout>
                <c:manualLayout>
                  <c:x val="-1.5708344284852888E-3"/>
                  <c:y val="-7.6611391385371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93-459B-AC5D-6B8A1E6D5805}"/>
                </c:ext>
              </c:extLst>
            </c:dLbl>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PARETO!$A$2:$A$7</c:f>
              <c:strCache>
                <c:ptCount val="6"/>
                <c:pt idx="1">
                  <c:v>Ministerio de Educación Nacional</c:v>
                </c:pt>
                <c:pt idx="2">
                  <c:v>Instituciones de Educación Superior</c:v>
                </c:pt>
                <c:pt idx="3">
                  <c:v>Secretarias de Educación</c:v>
                </c:pt>
                <c:pt idx="4">
                  <c:v>Otras Entidades</c:v>
                </c:pt>
                <c:pt idx="5">
                  <c:v>Establecimientos Educativos</c:v>
                </c:pt>
              </c:strCache>
            </c:strRef>
          </c:cat>
          <c:val>
            <c:numRef>
              <c:f>PARETO!$E$3:$E$7</c:f>
              <c:numCache>
                <c:formatCode>0%</c:formatCode>
                <c:ptCount val="5"/>
                <c:pt idx="0">
                  <c:v>0.40775305096913139</c:v>
                </c:pt>
                <c:pt idx="1">
                  <c:v>0.76381909547738691</c:v>
                </c:pt>
                <c:pt idx="2">
                  <c:v>0.914572864321608</c:v>
                </c:pt>
                <c:pt idx="3">
                  <c:v>0.96410624551328072</c:v>
                </c:pt>
                <c:pt idx="4">
                  <c:v>1</c:v>
                </c:pt>
              </c:numCache>
            </c:numRef>
          </c:val>
          <c:smooth val="0"/>
          <c:extLst>
            <c:ext xmlns:c16="http://schemas.microsoft.com/office/drawing/2014/chart" uri="{C3380CC4-5D6E-409C-BE32-E72D297353CC}">
              <c16:uniqueId val="{00000008-1293-459B-AC5D-6B8A1E6D5805}"/>
            </c:ext>
          </c:extLst>
        </c:ser>
        <c:dLbls>
          <c:showLegendKey val="0"/>
          <c:showVal val="0"/>
          <c:showCatName val="0"/>
          <c:showSerName val="0"/>
          <c:showPercent val="0"/>
          <c:showBubbleSize val="0"/>
        </c:dLbls>
        <c:marker val="1"/>
        <c:smooth val="0"/>
        <c:axId val="315147120"/>
        <c:axId val="315146560"/>
      </c:lineChart>
      <c:catAx>
        <c:axId val="315145440"/>
        <c:scaling>
          <c:orientation val="minMax"/>
        </c:scaling>
        <c:delete val="0"/>
        <c:axPos val="b"/>
        <c:numFmt formatCode="General" sourceLinked="0"/>
        <c:majorTickMark val="out"/>
        <c:minorTickMark val="none"/>
        <c:tickLblPos val="nextTo"/>
        <c:spPr>
          <a:ln>
            <a:solidFill>
              <a:schemeClr val="tx1"/>
            </a:solidFill>
          </a:ln>
        </c:spPr>
        <c:txPr>
          <a:bodyPr rot="0" vert="horz"/>
          <a:lstStyle/>
          <a:p>
            <a:pPr>
              <a:defRPr sz="900" b="0">
                <a:latin typeface="Arial Narrow" pitchFamily="34" charset="0"/>
              </a:defRPr>
            </a:pPr>
            <a:endParaRPr lang="es-CO"/>
          </a:p>
        </c:txPr>
        <c:crossAx val="315146000"/>
        <c:crosses val="autoZero"/>
        <c:auto val="1"/>
        <c:lblAlgn val="ctr"/>
        <c:lblOffset val="100"/>
        <c:noMultiLvlLbl val="0"/>
      </c:catAx>
      <c:valAx>
        <c:axId val="315146000"/>
        <c:scaling>
          <c:orientation val="minMax"/>
        </c:scaling>
        <c:delete val="0"/>
        <c:axPos val="l"/>
        <c:majorGridlines>
          <c:spPr>
            <a:ln>
              <a:solidFill>
                <a:schemeClr val="bg1">
                  <a:lumMod val="95000"/>
                </a:schemeClr>
              </a:solidFill>
            </a:ln>
          </c:spPr>
        </c:majorGridlines>
        <c:numFmt formatCode="General" sourceLinked="1"/>
        <c:majorTickMark val="out"/>
        <c:minorTickMark val="none"/>
        <c:tickLblPos val="nextTo"/>
        <c:spPr>
          <a:ln>
            <a:solidFill>
              <a:schemeClr val="tx1"/>
            </a:solidFill>
          </a:ln>
        </c:spPr>
        <c:crossAx val="315145440"/>
        <c:crosses val="autoZero"/>
        <c:crossBetween val="between"/>
      </c:valAx>
      <c:valAx>
        <c:axId val="315146560"/>
        <c:scaling>
          <c:orientation val="minMax"/>
        </c:scaling>
        <c:delete val="0"/>
        <c:axPos val="r"/>
        <c:numFmt formatCode="0%" sourceLinked="1"/>
        <c:majorTickMark val="out"/>
        <c:minorTickMark val="none"/>
        <c:tickLblPos val="nextTo"/>
        <c:spPr>
          <a:ln>
            <a:solidFill>
              <a:schemeClr val="tx1"/>
            </a:solidFill>
          </a:ln>
        </c:spPr>
        <c:crossAx val="315147120"/>
        <c:crosses val="max"/>
        <c:crossBetween val="between"/>
      </c:valAx>
      <c:catAx>
        <c:axId val="315147120"/>
        <c:scaling>
          <c:orientation val="minMax"/>
        </c:scaling>
        <c:delete val="1"/>
        <c:axPos val="b"/>
        <c:numFmt formatCode="General" sourceLinked="1"/>
        <c:majorTickMark val="out"/>
        <c:minorTickMark val="none"/>
        <c:tickLblPos val="nextTo"/>
        <c:crossAx val="315146560"/>
        <c:crosses val="autoZero"/>
        <c:auto val="1"/>
        <c:lblAlgn val="ctr"/>
        <c:lblOffset val="100"/>
        <c:noMultiLvlLbl val="0"/>
      </c:cat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607174103237096E-2"/>
          <c:y val="5.1400554097404488E-2"/>
          <c:w val="0.88891542396475398"/>
          <c:h val="0.89719889180519097"/>
        </c:manualLayout>
      </c:layout>
      <c:bar3DChart>
        <c:barDir val="col"/>
        <c:grouping val="clustered"/>
        <c:varyColors val="0"/>
        <c:ser>
          <c:idx val="0"/>
          <c:order val="0"/>
          <c:tx>
            <c:strRef>
              <c:f>'td instituciones educativas'!$B$75:$B$76</c:f>
              <c:strCache>
                <c:ptCount val="2"/>
                <c:pt idx="0">
                  <c:v>Año 2015</c:v>
                </c:pt>
                <c:pt idx="1">
                  <c:v>4° Trimestre</c:v>
                </c:pt>
              </c:strCache>
            </c:strRef>
          </c:tx>
          <c:spPr>
            <a:solidFill>
              <a:srgbClr val="1A1AF6"/>
            </a:solidFill>
          </c:spPr>
          <c:invertIfNegative val="0"/>
          <c:dLbls>
            <c:dLbl>
              <c:idx val="0"/>
              <c:layout>
                <c:manualLayout>
                  <c:x val="0"/>
                  <c:y val="-7.2664127236603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0D-4CEF-81B0-F0697979284C}"/>
                </c:ext>
              </c:extLst>
            </c:dLbl>
            <c:dLbl>
              <c:idx val="1"/>
              <c:layout>
                <c:manualLayout>
                  <c:x val="1.9866544790715517E-2"/>
                  <c:y val="-7.7205635188890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0D-4CEF-81B0-F0697979284C}"/>
                </c:ext>
              </c:extLst>
            </c:dLbl>
            <c:dLbl>
              <c:idx val="2"/>
              <c:layout>
                <c:manualLayout>
                  <c:x val="1.2251905006977624E-2"/>
                  <c:y val="-6.900374334686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0D-4CEF-81B0-F0697979284C}"/>
                </c:ext>
              </c:extLst>
            </c:dLbl>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'td instituciones educativas'!$A$77:$A$79</c:f>
              <c:strCache>
                <c:ptCount val="3"/>
                <c:pt idx="0">
                  <c:v>IES Calidad: Bibliotecas, Centros de Prática, formación de Docentes, Modificación de Registro Calificado, numero de docentes, Plan de Estudios, Tutorias, Dificultad para  grado, Maltratos.</c:v>
                </c:pt>
                <c:pt idx="1">
                  <c:v>IES Pecuniarios:  Cobros no contemplados, costos de matricula, Devolución de dineros, matricula extraordinaria, servicio medico, asistencial, derechos de  grado.</c:v>
                </c:pt>
                <c:pt idx="2">
                  <c:v>Infraestructura Física y Administrativa.</c:v>
                </c:pt>
              </c:strCache>
            </c:strRef>
          </c:cat>
          <c:val>
            <c:numRef>
              <c:f>'td instituciones educativas'!$B$77:$B$79</c:f>
              <c:numCache>
                <c:formatCode>General</c:formatCode>
                <c:ptCount val="3"/>
                <c:pt idx="0">
                  <c:v>308</c:v>
                </c:pt>
                <c:pt idx="1">
                  <c:v>45</c:v>
                </c:pt>
                <c:pt idx="2">
                  <c:v>24</c:v>
                </c:pt>
              </c:numCache>
            </c:numRef>
          </c:val>
          <c:extLst>
            <c:ext xmlns:c16="http://schemas.microsoft.com/office/drawing/2014/chart" uri="{C3380CC4-5D6E-409C-BE32-E72D297353CC}">
              <c16:uniqueId val="{00000003-DC0D-4CEF-81B0-F0697979284C}"/>
            </c:ext>
          </c:extLst>
        </c:ser>
        <c:ser>
          <c:idx val="1"/>
          <c:order val="1"/>
          <c:tx>
            <c:strRef>
              <c:f>'td instituciones educativas'!$C$75:$C$76</c:f>
              <c:strCache>
                <c:ptCount val="2"/>
                <c:pt idx="0">
                  <c:v>Año 2016</c:v>
                </c:pt>
                <c:pt idx="1">
                  <c:v>4° Trimestre</c:v>
                </c:pt>
              </c:strCache>
            </c:strRef>
          </c:tx>
          <c:spPr>
            <a:solidFill>
              <a:srgbClr val="FF0000"/>
            </a:solidFill>
          </c:spPr>
          <c:invertIfNegative val="0"/>
          <c:dLbls>
            <c:dLbl>
              <c:idx val="0"/>
              <c:layout>
                <c:manualLayout>
                  <c:x val="1.2251905006977624E-2"/>
                  <c:y val="-5.9039603379740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0D-4CEF-81B0-F0697979284C}"/>
                </c:ext>
              </c:extLst>
            </c:dLbl>
            <c:dLbl>
              <c:idx val="1"/>
              <c:layout>
                <c:manualLayout>
                  <c:x val="2.7207432973006703E-2"/>
                  <c:y val="-9.5635932696997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0D-4CEF-81B0-F0697979284C}"/>
                </c:ext>
              </c:extLst>
            </c:dLbl>
            <c:dLbl>
              <c:idx val="2"/>
              <c:layout>
                <c:manualLayout>
                  <c:x val="1.3888888888888888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0D-4CEF-81B0-F0697979284C}"/>
                </c:ext>
              </c:extLst>
            </c:dLbl>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'td instituciones educativas'!$A$77:$A$79</c:f>
              <c:strCache>
                <c:ptCount val="3"/>
                <c:pt idx="0">
                  <c:v>IES Calidad: Bibliotecas, Centros de Prática, formación de Docentes, Modificación de Registro Calificado, numero de docentes, Plan de Estudios, Tutorias, Dificultad para  grado, Maltratos.</c:v>
                </c:pt>
                <c:pt idx="1">
                  <c:v>IES Pecuniarios:  Cobros no contemplados, costos de matricula, Devolución de dineros, matricula extraordinaria, servicio medico, asistencial, derechos de  grado.</c:v>
                </c:pt>
                <c:pt idx="2">
                  <c:v>Infraestructura Física y Administrativa.</c:v>
                </c:pt>
              </c:strCache>
            </c:strRef>
          </c:cat>
          <c:val>
            <c:numRef>
              <c:f>'td instituciones educativas'!$C$77:$C$79</c:f>
              <c:numCache>
                <c:formatCode>General</c:formatCode>
                <c:ptCount val="3"/>
                <c:pt idx="0">
                  <c:v>484</c:v>
                </c:pt>
                <c:pt idx="1">
                  <c:v>12</c:v>
                </c:pt>
                <c:pt idx="2">
                  <c:v>0</c:v>
                </c:pt>
              </c:numCache>
            </c:numRef>
          </c:val>
          <c:extLst>
            <c:ext xmlns:c16="http://schemas.microsoft.com/office/drawing/2014/chart" uri="{C3380CC4-5D6E-409C-BE32-E72D297353CC}">
              <c16:uniqueId val="{00000007-DC0D-4CEF-81B0-F0697979284C}"/>
            </c:ext>
          </c:extLst>
        </c:ser>
        <c:dLbls>
          <c:showLegendKey val="0"/>
          <c:showVal val="0"/>
          <c:showCatName val="0"/>
          <c:showSerName val="0"/>
          <c:showPercent val="0"/>
          <c:showBubbleSize val="0"/>
        </c:dLbls>
        <c:gapWidth val="150"/>
        <c:shape val="box"/>
        <c:axId val="315149920"/>
        <c:axId val="315150480"/>
        <c:axId val="0"/>
      </c:bar3DChart>
      <c:catAx>
        <c:axId val="315149920"/>
        <c:scaling>
          <c:orientation val="minMax"/>
        </c:scaling>
        <c:delete val="1"/>
        <c:axPos val="b"/>
        <c:numFmt formatCode="General" sourceLinked="0"/>
        <c:majorTickMark val="out"/>
        <c:minorTickMark val="none"/>
        <c:tickLblPos val="nextTo"/>
        <c:crossAx val="315150480"/>
        <c:crosses val="autoZero"/>
        <c:auto val="1"/>
        <c:lblAlgn val="ctr"/>
        <c:lblOffset val="100"/>
        <c:noMultiLvlLbl val="0"/>
      </c:catAx>
      <c:valAx>
        <c:axId val="315150480"/>
        <c:scaling>
          <c:orientation val="minMax"/>
        </c:scaling>
        <c:delete val="0"/>
        <c:axPos val="l"/>
        <c:majorGridlines>
          <c:spPr>
            <a:ln>
              <a:noFill/>
            </a:ln>
          </c:spPr>
        </c:majorGridlines>
        <c:numFmt formatCode="General" sourceLinked="1"/>
        <c:majorTickMark val="out"/>
        <c:minorTickMark val="none"/>
        <c:tickLblPos val="nextTo"/>
        <c:crossAx val="315149920"/>
        <c:crosses val="autoZero"/>
        <c:crossBetween val="between"/>
      </c:valAx>
    </c:plotArea>
    <c:legend>
      <c:legendPos val="r"/>
      <c:layout>
        <c:manualLayout>
          <c:xMode val="edge"/>
          <c:yMode val="edge"/>
          <c:x val="0.7976768830764327"/>
          <c:y val="1.8087360017851349E-2"/>
          <c:w val="0.20004155730533682"/>
          <c:h val="0.35724919801691457"/>
        </c:manualLayout>
      </c:layout>
      <c:overlay val="0"/>
      <c:txPr>
        <a:bodyPr/>
        <a:lstStyle/>
        <a:p>
          <a:pPr>
            <a:defRPr sz="1100"/>
          </a:pPr>
          <a:endParaRPr lang="es-CO"/>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1461542101827929E-2"/>
          <c:y val="4.2414487139418054E-2"/>
          <c:w val="0.90365850172966011"/>
          <c:h val="0.91517102572116393"/>
        </c:manualLayout>
      </c:layout>
      <c:bar3DChart>
        <c:barDir val="col"/>
        <c:grouping val="clustered"/>
        <c:varyColors val="0"/>
        <c:ser>
          <c:idx val="0"/>
          <c:order val="0"/>
          <c:tx>
            <c:strRef>
              <c:f>'SECRETARIAS DE EDUCACION'!$B$15:$B$16</c:f>
              <c:strCache>
                <c:ptCount val="2"/>
                <c:pt idx="0">
                  <c:v>2015</c:v>
                </c:pt>
                <c:pt idx="1">
                  <c:v>4° Trimestre</c:v>
                </c:pt>
              </c:strCache>
            </c:strRef>
          </c:tx>
          <c:spPr>
            <a:solidFill>
              <a:srgbClr val="1A1AF6"/>
            </a:solidFill>
          </c:spPr>
          <c:invertIfNegative val="0"/>
          <c:dLbls>
            <c:dLbl>
              <c:idx val="7"/>
              <c:layout>
                <c:manualLayout>
                  <c:x val="4.3254933765882672E-3"/>
                  <c:y val="-3.9408866995073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E9-4B81-8455-F2BE4303765B}"/>
                </c:ext>
              </c:extLst>
            </c:dLbl>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'SECRETARIAS DE EDUCACION'!$A$17:$A$24</c:f>
              <c:strCache>
                <c:ptCount val="8"/>
                <c:pt idx="0">
                  <c:v>Organización de Plantas de Personal Directivo Docente, Docente y Administrativo, Concurso Docente, Acoso Laboral</c:v>
                </c:pt>
                <c:pt idx="1">
                  <c:v>Otros: Aquellas que no Tienen Relación con Niguno de los Anteriores</c:v>
                </c:pt>
                <c:pt idx="2">
                  <c:v>Nivelación Salarial, Pago de Salarios, Primas Entre Otros</c:v>
                </c:pt>
                <c:pt idx="3">
                  <c:v>Quejas por Prestaciones Sociales y Servicios de Salud</c:v>
                </c:pt>
                <c:pt idx="4">
                  <c:v>Malos Manejos de Recursos Financieros</c:v>
                </c:pt>
                <c:pt idx="5">
                  <c:v>Ampliacion de Cobertura</c:v>
                </c:pt>
                <c:pt idx="6">
                  <c:v>Falta de Infraestructura o Infraestructura Deficiente en Instituciones Educativas</c:v>
                </c:pt>
                <c:pt idx="7">
                  <c:v>Banco de  Oferentes</c:v>
                </c:pt>
              </c:strCache>
            </c:strRef>
          </c:cat>
          <c:val>
            <c:numRef>
              <c:f>'SECRETARIAS DE EDUCACION'!$B$17:$B$24</c:f>
              <c:numCache>
                <c:formatCode>#,##0</c:formatCode>
                <c:ptCount val="8"/>
                <c:pt idx="0">
                  <c:v>13</c:v>
                </c:pt>
                <c:pt idx="1">
                  <c:v>3</c:v>
                </c:pt>
                <c:pt idx="2">
                  <c:v>9</c:v>
                </c:pt>
                <c:pt idx="3">
                  <c:v>1</c:v>
                </c:pt>
                <c:pt idx="4">
                  <c:v>8</c:v>
                </c:pt>
                <c:pt idx="5">
                  <c:v>1</c:v>
                </c:pt>
                <c:pt idx="6">
                  <c:v>2</c:v>
                </c:pt>
                <c:pt idx="7">
                  <c:v>1</c:v>
                </c:pt>
              </c:numCache>
            </c:numRef>
          </c:val>
          <c:extLst>
            <c:ext xmlns:c16="http://schemas.microsoft.com/office/drawing/2014/chart" uri="{C3380CC4-5D6E-409C-BE32-E72D297353CC}">
              <c16:uniqueId val="{00000001-9BE9-4B81-8455-F2BE4303765B}"/>
            </c:ext>
          </c:extLst>
        </c:ser>
        <c:ser>
          <c:idx val="1"/>
          <c:order val="1"/>
          <c:tx>
            <c:strRef>
              <c:f>'SECRETARIAS DE EDUCACION'!$C$15:$C$16</c:f>
              <c:strCache>
                <c:ptCount val="2"/>
                <c:pt idx="0">
                  <c:v>2016</c:v>
                </c:pt>
                <c:pt idx="1">
                  <c:v>4° Trimestre</c:v>
                </c:pt>
              </c:strCache>
            </c:strRef>
          </c:tx>
          <c:spPr>
            <a:solidFill>
              <a:srgbClr val="FF0000"/>
            </a:solidFill>
          </c:spPr>
          <c:invertIfNegative val="0"/>
          <c:dLbls>
            <c:dLbl>
              <c:idx val="0"/>
              <c:layout>
                <c:manualLayout>
                  <c:x val="6.4882400648824008E-3"/>
                  <c:y val="-1.6420361247947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E9-4B81-8455-F2BE4303765B}"/>
                </c:ext>
              </c:extLst>
            </c:dLbl>
            <c:dLbl>
              <c:idx val="1"/>
              <c:layout>
                <c:manualLayout>
                  <c:x val="5.406866720735334E-3"/>
                  <c:y val="-2.6272577996715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E9-4B81-8455-F2BE4303765B}"/>
                </c:ext>
              </c:extLst>
            </c:dLbl>
            <c:dLbl>
              <c:idx val="2"/>
              <c:layout>
                <c:manualLayout>
                  <c:x val="4.3254933765882672E-3"/>
                  <c:y val="-2.6272577996715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E9-4B81-8455-F2BE4303765B}"/>
                </c:ext>
              </c:extLst>
            </c:dLbl>
            <c:dLbl>
              <c:idx val="3"/>
              <c:layout>
                <c:manualLayout>
                  <c:x val="3.2441200324412004E-3"/>
                  <c:y val="-3.9408866995073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E9-4B81-8455-F2BE4303765B}"/>
                </c:ext>
              </c:extLst>
            </c:dLbl>
            <c:dLbl>
              <c:idx val="4"/>
              <c:layout>
                <c:manualLayout>
                  <c:x val="5.406866720735334E-3"/>
                  <c:y val="-9.852216748768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E9-4B81-8455-F2BE4303765B}"/>
                </c:ext>
              </c:extLst>
            </c:dLbl>
            <c:dLbl>
              <c:idx val="5"/>
              <c:layout>
                <c:manualLayout>
                  <c:x val="9.7323600973235214E-3"/>
                  <c:y val="-4.5977011494252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E9-4B81-8455-F2BE4303765B}"/>
                </c:ext>
              </c:extLst>
            </c:dLbl>
            <c:dLbl>
              <c:idx val="6"/>
              <c:layout>
                <c:manualLayout>
                  <c:x val="1.1895106785617735E-2"/>
                  <c:y val="-3.9408866995073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E9-4B81-8455-F2BE4303765B}"/>
                </c:ext>
              </c:extLst>
            </c:dLbl>
            <c:dLbl>
              <c:idx val="7"/>
              <c:layout>
                <c:manualLayout>
                  <c:x val="6.4882400648824008E-3"/>
                  <c:y val="-3.2840722495894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E9-4B81-8455-F2BE4303765B}"/>
                </c:ext>
              </c:extLst>
            </c:dLbl>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'SECRETARIAS DE EDUCACION'!$A$17:$A$24</c:f>
              <c:strCache>
                <c:ptCount val="8"/>
                <c:pt idx="0">
                  <c:v>Organización de Plantas de Personal Directivo Docente, Docente y Administrativo, Concurso Docente, Acoso Laboral</c:v>
                </c:pt>
                <c:pt idx="1">
                  <c:v>Otros: Aquellas que no Tienen Relación con Niguno de los Anteriores</c:v>
                </c:pt>
                <c:pt idx="2">
                  <c:v>Nivelación Salarial, Pago de Salarios, Primas Entre Otros</c:v>
                </c:pt>
                <c:pt idx="3">
                  <c:v>Quejas por Prestaciones Sociales y Servicios de Salud</c:v>
                </c:pt>
                <c:pt idx="4">
                  <c:v>Malos Manejos de Recursos Financieros</c:v>
                </c:pt>
                <c:pt idx="5">
                  <c:v>Ampliacion de Cobertura</c:v>
                </c:pt>
                <c:pt idx="6">
                  <c:v>Falta de Infraestructura o Infraestructura Deficiente en Instituciones Educativas</c:v>
                </c:pt>
                <c:pt idx="7">
                  <c:v>Banco de  Oferentes</c:v>
                </c:pt>
              </c:strCache>
            </c:strRef>
          </c:cat>
          <c:val>
            <c:numRef>
              <c:f>'SECRETARIAS DE EDUCACION'!$C$17:$C$24</c:f>
              <c:numCache>
                <c:formatCode>#,##0</c:formatCode>
                <c:ptCount val="8"/>
                <c:pt idx="0">
                  <c:v>22</c:v>
                </c:pt>
                <c:pt idx="1">
                  <c:v>149</c:v>
                </c:pt>
                <c:pt idx="2">
                  <c:v>7</c:v>
                </c:pt>
                <c:pt idx="3">
                  <c:v>19</c:v>
                </c:pt>
                <c:pt idx="4">
                  <c:v>7</c:v>
                </c:pt>
                <c:pt idx="5">
                  <c:v>1</c:v>
                </c:pt>
                <c:pt idx="6">
                  <c:v>4</c:v>
                </c:pt>
                <c:pt idx="7">
                  <c:v>1</c:v>
                </c:pt>
              </c:numCache>
            </c:numRef>
          </c:val>
          <c:extLst>
            <c:ext xmlns:c16="http://schemas.microsoft.com/office/drawing/2014/chart" uri="{C3380CC4-5D6E-409C-BE32-E72D297353CC}">
              <c16:uniqueId val="{0000000A-9BE9-4B81-8455-F2BE4303765B}"/>
            </c:ext>
          </c:extLst>
        </c:ser>
        <c:dLbls>
          <c:showLegendKey val="0"/>
          <c:showVal val="0"/>
          <c:showCatName val="0"/>
          <c:showSerName val="0"/>
          <c:showPercent val="0"/>
          <c:showBubbleSize val="0"/>
        </c:dLbls>
        <c:gapWidth val="150"/>
        <c:shape val="box"/>
        <c:axId val="315153280"/>
        <c:axId val="315153840"/>
        <c:axId val="0"/>
      </c:bar3DChart>
      <c:catAx>
        <c:axId val="315153280"/>
        <c:scaling>
          <c:orientation val="minMax"/>
        </c:scaling>
        <c:delete val="1"/>
        <c:axPos val="b"/>
        <c:numFmt formatCode="General" sourceLinked="0"/>
        <c:majorTickMark val="out"/>
        <c:minorTickMark val="none"/>
        <c:tickLblPos val="nextTo"/>
        <c:crossAx val="315153840"/>
        <c:crosses val="autoZero"/>
        <c:auto val="1"/>
        <c:lblAlgn val="ctr"/>
        <c:lblOffset val="100"/>
        <c:noMultiLvlLbl val="0"/>
      </c:catAx>
      <c:valAx>
        <c:axId val="315153840"/>
        <c:scaling>
          <c:orientation val="minMax"/>
        </c:scaling>
        <c:delete val="0"/>
        <c:axPos val="l"/>
        <c:majorGridlines>
          <c:spPr>
            <a:ln>
              <a:noFill/>
            </a:ln>
          </c:spPr>
        </c:majorGridlines>
        <c:numFmt formatCode="#,##0" sourceLinked="1"/>
        <c:majorTickMark val="out"/>
        <c:minorTickMark val="none"/>
        <c:tickLblPos val="nextTo"/>
        <c:spPr>
          <a:ln>
            <a:solidFill>
              <a:schemeClr val="accent1"/>
            </a:solidFill>
          </a:ln>
        </c:spPr>
        <c:crossAx val="315153280"/>
        <c:crosses val="autoZero"/>
        <c:crossBetween val="between"/>
      </c:valAx>
    </c:plotArea>
    <c:legend>
      <c:legendPos val="r"/>
      <c:overlay val="0"/>
      <c:txPr>
        <a:bodyPr/>
        <a:lstStyle/>
        <a:p>
          <a:pPr>
            <a:defRPr sz="1050"/>
          </a:pPr>
          <a:endParaRPr lang="es-CO"/>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4.873686275816369E-2"/>
          <c:y val="3.7429475639066047E-2"/>
          <c:w val="0.91148521553002959"/>
          <c:h val="0.92514104872186786"/>
        </c:manualLayout>
      </c:layout>
      <c:bar3DChart>
        <c:barDir val="col"/>
        <c:grouping val="clustered"/>
        <c:varyColors val="0"/>
        <c:ser>
          <c:idx val="0"/>
          <c:order val="0"/>
          <c:tx>
            <c:strRef>
              <c:f>'td establecimientos educat'!$B$19:$B$20</c:f>
              <c:strCache>
                <c:ptCount val="2"/>
                <c:pt idx="0">
                  <c:v>2015</c:v>
                </c:pt>
                <c:pt idx="1">
                  <c:v>4° Trimestre</c:v>
                </c:pt>
              </c:strCache>
            </c:strRef>
          </c:tx>
          <c:spPr>
            <a:solidFill>
              <a:srgbClr val="1A1AF6"/>
            </a:solidFill>
          </c:spPr>
          <c:invertIfNegative val="0"/>
          <c:dLbls>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'td establecimientos educat'!$A$21:$A$27</c:f>
              <c:strCache>
                <c:ptCount val="7"/>
                <c:pt idx="0">
                  <c:v>Maltrato Alumnos y Acoso Alumnos</c:v>
                </c:pt>
                <c:pt idx="1">
                  <c:v>Calidad: Aspectos Academicos, Bibliotecas, Centros de Practica, Formacion de Docentes, Numero de Docentes, Plan de Estudios, Tutorias, Dificultades para Grado, Evaluacion y Promocion de Estudiantes.</c:v>
                </c:pt>
                <c:pt idx="2">
                  <c:v>Malos Manejos de Recursos Financieros</c:v>
                </c:pt>
                <c:pt idx="3">
                  <c:v>Costos Educativos, Incrementos de Tarifas Superiores a lo Autorizado, Cobros de Transporte, Alimentacion, Alojamiento, Otros Cobros Periodicos, Cobro de Bonos, Cobros Asociacion de Padres de Familia, Listas de Textos, Uniformes o Utiles, Derechos Pecuniar</c:v>
                </c:pt>
                <c:pt idx="4">
                  <c:v>Actuaciones Administrativas Relacionadas con Planta de Personal</c:v>
                </c:pt>
                <c:pt idx="5">
                  <c:v>Otro</c:v>
                </c:pt>
                <c:pt idx="6">
                  <c:v>Infraestructura Fisica</c:v>
                </c:pt>
              </c:strCache>
            </c:strRef>
          </c:cat>
          <c:val>
            <c:numRef>
              <c:f>'td establecimientos educat'!$B$21:$B$27</c:f>
              <c:numCache>
                <c:formatCode>General</c:formatCode>
                <c:ptCount val="7"/>
                <c:pt idx="0" formatCode="#,##0">
                  <c:v>10</c:v>
                </c:pt>
                <c:pt idx="1">
                  <c:v>59</c:v>
                </c:pt>
                <c:pt idx="2" formatCode="#,##0">
                  <c:v>4</c:v>
                </c:pt>
                <c:pt idx="3">
                  <c:v>5</c:v>
                </c:pt>
                <c:pt idx="4">
                  <c:v>6</c:v>
                </c:pt>
                <c:pt idx="5">
                  <c:v>0</c:v>
                </c:pt>
                <c:pt idx="6">
                  <c:v>1</c:v>
                </c:pt>
              </c:numCache>
            </c:numRef>
          </c:val>
          <c:extLst>
            <c:ext xmlns:c16="http://schemas.microsoft.com/office/drawing/2014/chart" uri="{C3380CC4-5D6E-409C-BE32-E72D297353CC}">
              <c16:uniqueId val="{00000000-52B1-4181-992A-CDD620B3B0E6}"/>
            </c:ext>
          </c:extLst>
        </c:ser>
        <c:ser>
          <c:idx val="1"/>
          <c:order val="1"/>
          <c:tx>
            <c:strRef>
              <c:f>'td establecimientos educat'!$C$19:$C$20</c:f>
              <c:strCache>
                <c:ptCount val="2"/>
                <c:pt idx="0">
                  <c:v>2016</c:v>
                </c:pt>
                <c:pt idx="1">
                  <c:v>4° Trimestre</c:v>
                </c:pt>
              </c:strCache>
            </c:strRef>
          </c:tx>
          <c:spPr>
            <a:solidFill>
              <a:srgbClr val="FF0000"/>
            </a:solidFill>
          </c:spPr>
          <c:invertIfNegative val="0"/>
          <c:dLbls>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'td establecimientos educat'!$A$21:$A$27</c:f>
              <c:strCache>
                <c:ptCount val="7"/>
                <c:pt idx="0">
                  <c:v>Maltrato Alumnos y Acoso Alumnos</c:v>
                </c:pt>
                <c:pt idx="1">
                  <c:v>Calidad: Aspectos Academicos, Bibliotecas, Centros de Practica, Formacion de Docentes, Numero de Docentes, Plan de Estudios, Tutorias, Dificultades para Grado, Evaluacion y Promocion de Estudiantes.</c:v>
                </c:pt>
                <c:pt idx="2">
                  <c:v>Malos Manejos de Recursos Financieros</c:v>
                </c:pt>
                <c:pt idx="3">
                  <c:v>Costos Educativos, Incrementos de Tarifas Superiores a lo Autorizado, Cobros de Transporte, Alimentacion, Alojamiento, Otros Cobros Periodicos, Cobro de Bonos, Cobros Asociacion de Padres de Familia, Listas de Textos, Uniformes o Utiles, Derechos Pecuniar</c:v>
                </c:pt>
                <c:pt idx="4">
                  <c:v>Actuaciones Administrativas Relacionadas con Planta de Personal</c:v>
                </c:pt>
                <c:pt idx="5">
                  <c:v>Otro</c:v>
                </c:pt>
                <c:pt idx="6">
                  <c:v>Infraestructura Fisica</c:v>
                </c:pt>
              </c:strCache>
            </c:strRef>
          </c:cat>
          <c:val>
            <c:numRef>
              <c:f>'td establecimientos educat'!$C$21:$C$27</c:f>
              <c:numCache>
                <c:formatCode>General</c:formatCode>
                <c:ptCount val="7"/>
                <c:pt idx="0" formatCode="#,##0">
                  <c:v>21</c:v>
                </c:pt>
                <c:pt idx="1">
                  <c:v>0</c:v>
                </c:pt>
                <c:pt idx="2" formatCode="#,##0">
                  <c:v>17</c:v>
                </c:pt>
                <c:pt idx="3">
                  <c:v>3</c:v>
                </c:pt>
                <c:pt idx="4">
                  <c:v>9</c:v>
                </c:pt>
                <c:pt idx="5">
                  <c:v>0</c:v>
                </c:pt>
                <c:pt idx="6">
                  <c:v>0</c:v>
                </c:pt>
              </c:numCache>
            </c:numRef>
          </c:val>
          <c:extLst>
            <c:ext xmlns:c16="http://schemas.microsoft.com/office/drawing/2014/chart" uri="{C3380CC4-5D6E-409C-BE32-E72D297353CC}">
              <c16:uniqueId val="{00000001-52B1-4181-992A-CDD620B3B0E6}"/>
            </c:ext>
          </c:extLst>
        </c:ser>
        <c:dLbls>
          <c:showLegendKey val="0"/>
          <c:showVal val="0"/>
          <c:showCatName val="0"/>
          <c:showSerName val="0"/>
          <c:showPercent val="0"/>
          <c:showBubbleSize val="0"/>
        </c:dLbls>
        <c:gapWidth val="150"/>
        <c:shape val="box"/>
        <c:axId val="315156640"/>
        <c:axId val="315157200"/>
        <c:axId val="0"/>
      </c:bar3DChart>
      <c:catAx>
        <c:axId val="315156640"/>
        <c:scaling>
          <c:orientation val="minMax"/>
        </c:scaling>
        <c:delete val="1"/>
        <c:axPos val="b"/>
        <c:numFmt formatCode="General" sourceLinked="0"/>
        <c:majorTickMark val="out"/>
        <c:minorTickMark val="none"/>
        <c:tickLblPos val="nextTo"/>
        <c:crossAx val="315157200"/>
        <c:crosses val="autoZero"/>
        <c:auto val="1"/>
        <c:lblAlgn val="ctr"/>
        <c:lblOffset val="100"/>
        <c:noMultiLvlLbl val="0"/>
      </c:catAx>
      <c:valAx>
        <c:axId val="315157200"/>
        <c:scaling>
          <c:orientation val="minMax"/>
        </c:scaling>
        <c:delete val="0"/>
        <c:axPos val="l"/>
        <c:majorGridlines>
          <c:spPr>
            <a:ln>
              <a:noFill/>
            </a:ln>
          </c:spPr>
        </c:majorGridlines>
        <c:numFmt formatCode="#,##0" sourceLinked="1"/>
        <c:majorTickMark val="out"/>
        <c:minorTickMark val="none"/>
        <c:tickLblPos val="nextTo"/>
        <c:crossAx val="315156640"/>
        <c:crosses val="autoZero"/>
        <c:crossBetween val="between"/>
      </c:valAx>
    </c:plotArea>
    <c:legend>
      <c:legendPos val="r"/>
      <c:layout>
        <c:manualLayout>
          <c:xMode val="edge"/>
          <c:yMode val="edge"/>
          <c:x val="0.77006416593295846"/>
          <c:y val="0.44240906491877918"/>
          <c:w val="0.17082377911159852"/>
          <c:h val="0.12192438928438512"/>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2567879517030776E-2"/>
          <c:y val="4.4659991834622277E-2"/>
          <c:w val="0.8743710158039687"/>
          <c:h val="0.91068001633075546"/>
        </c:manualLayout>
      </c:layout>
      <c:bar3DChart>
        <c:barDir val="col"/>
        <c:grouping val="clustered"/>
        <c:varyColors val="0"/>
        <c:ser>
          <c:idx val="0"/>
          <c:order val="0"/>
          <c:tx>
            <c:strRef>
              <c:f>men!$B$12:$B$13</c:f>
              <c:strCache>
                <c:ptCount val="2"/>
                <c:pt idx="0">
                  <c:v>Año 2015</c:v>
                </c:pt>
                <c:pt idx="1">
                  <c:v>4° Trimestre</c:v>
                </c:pt>
              </c:strCache>
            </c:strRef>
          </c:tx>
          <c:spPr>
            <a:solidFill>
              <a:srgbClr val="1A1AF6"/>
            </a:solidFill>
          </c:spPr>
          <c:invertIfNegative val="0"/>
          <c:dLbls>
            <c:dLbl>
              <c:idx val="0"/>
              <c:layout>
                <c:manualLayout>
                  <c:x val="1.4767932489451477E-2"/>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A2-41D1-BB02-1847B70DB27C}"/>
                </c:ext>
              </c:extLst>
            </c:dLbl>
            <c:dLbl>
              <c:idx val="1"/>
              <c:layout>
                <c:manualLayout>
                  <c:x val="1.2658227848101266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A2-41D1-BB02-1847B70DB27C}"/>
                </c:ext>
              </c:extLst>
            </c:dLbl>
            <c:dLbl>
              <c:idx val="2"/>
              <c:layout>
                <c:manualLayout>
                  <c:x val="4.2194092827004216E-3"/>
                  <c:y val="-1.851888305628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A2-41D1-BB02-1847B70DB27C}"/>
                </c:ext>
              </c:extLst>
            </c:dLbl>
            <c:dLbl>
              <c:idx val="3"/>
              <c:layout>
                <c:manualLayout>
                  <c:x val="1.0548523206751054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A2-41D1-BB02-1847B70DB2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men!$A$14:$A$17</c:f>
              <c:strCache>
                <c:ptCount val="4"/>
                <c:pt idx="0">
                  <c:v>Reclamos Proceso</c:v>
                </c:pt>
                <c:pt idx="1">
                  <c:v>Queja Funcionario</c:v>
                </c:pt>
                <c:pt idx="2">
                  <c:v>Reclamo Servicio</c:v>
                </c:pt>
                <c:pt idx="3">
                  <c:v>Ambiental</c:v>
                </c:pt>
              </c:strCache>
            </c:strRef>
          </c:cat>
          <c:val>
            <c:numRef>
              <c:f>men!$B$14:$B$17</c:f>
              <c:numCache>
                <c:formatCode>General</c:formatCode>
                <c:ptCount val="4"/>
                <c:pt idx="0">
                  <c:v>3</c:v>
                </c:pt>
                <c:pt idx="1">
                  <c:v>6</c:v>
                </c:pt>
                <c:pt idx="2">
                  <c:v>2</c:v>
                </c:pt>
                <c:pt idx="3">
                  <c:v>0</c:v>
                </c:pt>
              </c:numCache>
            </c:numRef>
          </c:val>
          <c:extLst>
            <c:ext xmlns:c16="http://schemas.microsoft.com/office/drawing/2014/chart" uri="{C3380CC4-5D6E-409C-BE32-E72D297353CC}">
              <c16:uniqueId val="{00000004-C8A2-41D1-BB02-1847B70DB27C}"/>
            </c:ext>
          </c:extLst>
        </c:ser>
        <c:ser>
          <c:idx val="1"/>
          <c:order val="1"/>
          <c:tx>
            <c:strRef>
              <c:f>men!$C$12:$C$13</c:f>
              <c:strCache>
                <c:ptCount val="2"/>
                <c:pt idx="0">
                  <c:v>Año 2016</c:v>
                </c:pt>
                <c:pt idx="1">
                  <c:v>4° Trimestre</c:v>
                </c:pt>
              </c:strCache>
            </c:strRef>
          </c:tx>
          <c:spPr>
            <a:solidFill>
              <a:srgbClr val="FF0000"/>
            </a:solidFill>
          </c:spPr>
          <c:invertIfNegative val="0"/>
          <c:dLbls>
            <c:dLbl>
              <c:idx val="0"/>
              <c:layout>
                <c:manualLayout>
                  <c:x val="8.4388185654008432E-3"/>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A2-41D1-BB02-1847B70DB27C}"/>
                </c:ext>
              </c:extLst>
            </c:dLbl>
            <c:dLbl>
              <c:idx val="1"/>
              <c:layout>
                <c:manualLayout>
                  <c:x val="1.4767932489451515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A2-41D1-BB02-1847B70DB27C}"/>
                </c:ext>
              </c:extLst>
            </c:dLbl>
            <c:dLbl>
              <c:idx val="2"/>
              <c:layout>
                <c:manualLayout>
                  <c:x val="1.8987341772151899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A2-41D1-BB02-1847B70DB27C}"/>
                </c:ext>
              </c:extLst>
            </c:dLbl>
            <c:dLbl>
              <c:idx val="3"/>
              <c:layout>
                <c:manualLayout>
                  <c:x val="1.8987341772151899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A2-41D1-BB02-1847B70DB2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men!$A$14:$A$17</c:f>
              <c:strCache>
                <c:ptCount val="4"/>
                <c:pt idx="0">
                  <c:v>Reclamos Proceso</c:v>
                </c:pt>
                <c:pt idx="1">
                  <c:v>Queja Funcionario</c:v>
                </c:pt>
                <c:pt idx="2">
                  <c:v>Reclamo Servicio</c:v>
                </c:pt>
                <c:pt idx="3">
                  <c:v>Ambiental</c:v>
                </c:pt>
              </c:strCache>
            </c:strRef>
          </c:cat>
          <c:val>
            <c:numRef>
              <c:f>men!$C$14:$C$17</c:f>
              <c:numCache>
                <c:formatCode>General</c:formatCode>
                <c:ptCount val="4"/>
                <c:pt idx="0">
                  <c:v>41</c:v>
                </c:pt>
                <c:pt idx="1">
                  <c:v>132</c:v>
                </c:pt>
                <c:pt idx="2">
                  <c:v>395</c:v>
                </c:pt>
                <c:pt idx="3">
                  <c:v>0</c:v>
                </c:pt>
              </c:numCache>
            </c:numRef>
          </c:val>
          <c:extLst>
            <c:ext xmlns:c16="http://schemas.microsoft.com/office/drawing/2014/chart" uri="{C3380CC4-5D6E-409C-BE32-E72D297353CC}">
              <c16:uniqueId val="{00000009-C8A2-41D1-BB02-1847B70DB27C}"/>
            </c:ext>
          </c:extLst>
        </c:ser>
        <c:dLbls>
          <c:showLegendKey val="0"/>
          <c:showVal val="0"/>
          <c:showCatName val="0"/>
          <c:showSerName val="0"/>
          <c:showPercent val="0"/>
          <c:showBubbleSize val="0"/>
        </c:dLbls>
        <c:gapWidth val="150"/>
        <c:shape val="box"/>
        <c:axId val="315160000"/>
        <c:axId val="315160560"/>
        <c:axId val="0"/>
      </c:bar3DChart>
      <c:catAx>
        <c:axId val="315160000"/>
        <c:scaling>
          <c:orientation val="minMax"/>
        </c:scaling>
        <c:delete val="1"/>
        <c:axPos val="b"/>
        <c:numFmt formatCode="General" sourceLinked="0"/>
        <c:majorTickMark val="out"/>
        <c:minorTickMark val="none"/>
        <c:tickLblPos val="nextTo"/>
        <c:crossAx val="315160560"/>
        <c:crosses val="autoZero"/>
        <c:auto val="1"/>
        <c:lblAlgn val="ctr"/>
        <c:lblOffset val="100"/>
        <c:noMultiLvlLbl val="0"/>
      </c:catAx>
      <c:valAx>
        <c:axId val="315160560"/>
        <c:scaling>
          <c:orientation val="minMax"/>
        </c:scaling>
        <c:delete val="0"/>
        <c:axPos val="l"/>
        <c:majorGridlines>
          <c:spPr>
            <a:ln>
              <a:noFill/>
            </a:ln>
          </c:spPr>
        </c:majorGridlines>
        <c:numFmt formatCode="General" sourceLinked="1"/>
        <c:majorTickMark val="out"/>
        <c:minorTickMark val="none"/>
        <c:tickLblPos val="nextTo"/>
        <c:crossAx val="315160000"/>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1988407699037624E-2"/>
          <c:y val="0.1772619360771005"/>
          <c:w val="0.92801162349010169"/>
          <c:h val="0.80152988906567679"/>
        </c:manualLayout>
      </c:layout>
      <c:bar3DChart>
        <c:barDir val="col"/>
        <c:grouping val="clustered"/>
        <c:varyColors val="0"/>
        <c:ser>
          <c:idx val="0"/>
          <c:order val="0"/>
          <c:tx>
            <c:strRef>
              <c:f>men!$A$39</c:f>
              <c:strCache>
                <c:ptCount val="1"/>
                <c:pt idx="0">
                  <c:v>Reclamos Proceso</c:v>
                </c:pt>
              </c:strCache>
            </c:strRef>
          </c:tx>
          <c:invertIfNegative val="0"/>
          <c:dPt>
            <c:idx val="0"/>
            <c:invertIfNegative val="0"/>
            <c:bubble3D val="0"/>
            <c:spPr>
              <a:solidFill>
                <a:srgbClr val="1A1AF6"/>
              </a:solidFill>
            </c:spPr>
            <c:extLst>
              <c:ext xmlns:c16="http://schemas.microsoft.com/office/drawing/2014/chart" uri="{C3380CC4-5D6E-409C-BE32-E72D297353CC}">
                <c16:uniqueId val="{00000001-3D2D-46A2-85EB-07934D4CBAF5}"/>
              </c:ext>
            </c:extLst>
          </c:dPt>
          <c:dPt>
            <c:idx val="1"/>
            <c:invertIfNegative val="0"/>
            <c:bubble3D val="0"/>
            <c:spPr>
              <a:solidFill>
                <a:srgbClr val="FF0000"/>
              </a:solidFill>
            </c:spPr>
            <c:extLst>
              <c:ext xmlns:c16="http://schemas.microsoft.com/office/drawing/2014/chart" uri="{C3380CC4-5D6E-409C-BE32-E72D297353CC}">
                <c16:uniqueId val="{00000003-3D2D-46A2-85EB-07934D4CBAF5}"/>
              </c:ext>
            </c:extLst>
          </c:dPt>
          <c:dLbls>
            <c:dLbl>
              <c:idx val="0"/>
              <c:layout>
                <c:manualLayout>
                  <c:x val="3.3333333333333333E-2"/>
                  <c:y val="-3.7914685654748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2D-46A2-85EB-07934D4CBAF5}"/>
                </c:ext>
              </c:extLst>
            </c:dLbl>
            <c:dLbl>
              <c:idx val="1"/>
              <c:layout>
                <c:manualLayout>
                  <c:x val="2.5000000000000001E-2"/>
                  <c:y val="-2.9489199953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2D-46A2-85EB-07934D4CBAF5}"/>
                </c:ext>
              </c:extLst>
            </c:dLbl>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men!$B$37:$C$38</c:f>
              <c:multiLvlStrCache>
                <c:ptCount val="2"/>
                <c:lvl>
                  <c:pt idx="0">
                    <c:v>4° Trimestre</c:v>
                  </c:pt>
                  <c:pt idx="1">
                    <c:v>4° Trimestre</c:v>
                  </c:pt>
                </c:lvl>
                <c:lvl>
                  <c:pt idx="0">
                    <c:v>Año 2015</c:v>
                  </c:pt>
                  <c:pt idx="1">
                    <c:v>Año 2016</c:v>
                  </c:pt>
                </c:lvl>
              </c:multiLvlStrCache>
            </c:multiLvlStrRef>
          </c:cat>
          <c:val>
            <c:numRef>
              <c:f>men!$B$39:$C$39</c:f>
              <c:numCache>
                <c:formatCode>General</c:formatCode>
                <c:ptCount val="2"/>
                <c:pt idx="0">
                  <c:v>3</c:v>
                </c:pt>
                <c:pt idx="1">
                  <c:v>41</c:v>
                </c:pt>
              </c:numCache>
            </c:numRef>
          </c:val>
          <c:extLst>
            <c:ext xmlns:c16="http://schemas.microsoft.com/office/drawing/2014/chart" uri="{C3380CC4-5D6E-409C-BE32-E72D297353CC}">
              <c16:uniqueId val="{00000004-3D2D-46A2-85EB-07934D4CBAF5}"/>
            </c:ext>
          </c:extLst>
        </c:ser>
        <c:dLbls>
          <c:showLegendKey val="0"/>
          <c:showVal val="0"/>
          <c:showCatName val="0"/>
          <c:showSerName val="0"/>
          <c:showPercent val="0"/>
          <c:showBubbleSize val="0"/>
        </c:dLbls>
        <c:gapWidth val="150"/>
        <c:shape val="box"/>
        <c:axId val="315162800"/>
        <c:axId val="315163360"/>
        <c:axId val="0"/>
      </c:bar3DChart>
      <c:catAx>
        <c:axId val="315162800"/>
        <c:scaling>
          <c:orientation val="minMax"/>
        </c:scaling>
        <c:delete val="1"/>
        <c:axPos val="b"/>
        <c:numFmt formatCode="General" sourceLinked="0"/>
        <c:majorTickMark val="out"/>
        <c:minorTickMark val="none"/>
        <c:tickLblPos val="nextTo"/>
        <c:crossAx val="315163360"/>
        <c:crosses val="autoZero"/>
        <c:auto val="1"/>
        <c:lblAlgn val="ctr"/>
        <c:lblOffset val="100"/>
        <c:noMultiLvlLbl val="0"/>
      </c:catAx>
      <c:valAx>
        <c:axId val="315163360"/>
        <c:scaling>
          <c:orientation val="minMax"/>
        </c:scaling>
        <c:delete val="0"/>
        <c:axPos val="l"/>
        <c:majorGridlines>
          <c:spPr>
            <a:ln>
              <a:noFill/>
            </a:ln>
          </c:spPr>
        </c:majorGridlines>
        <c:numFmt formatCode="General" sourceLinked="1"/>
        <c:majorTickMark val="out"/>
        <c:minorTickMark val="none"/>
        <c:tickLblPos val="nextTo"/>
        <c:crossAx val="315162800"/>
        <c:crosses val="autoZero"/>
        <c:crossBetween val="between"/>
      </c:valAx>
    </c:plotArea>
    <c:legend>
      <c:legendPos val="r"/>
      <c:layout>
        <c:manualLayout>
          <c:xMode val="edge"/>
          <c:yMode val="edge"/>
          <c:x val="0.7766762160813977"/>
          <c:y val="0"/>
          <c:w val="0.21988845144356955"/>
          <c:h val="0.32929252788786012"/>
        </c:manualLayout>
      </c:layout>
      <c:overlay val="0"/>
      <c:txPr>
        <a:bodyPr/>
        <a:lstStyle/>
        <a:p>
          <a:pPr>
            <a:defRPr sz="1050"/>
          </a:pPr>
          <a:endParaRPr lang="es-CO"/>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1988407699037624E-2"/>
          <c:y val="0.1772619360771005"/>
          <c:w val="0.86184492450121797"/>
          <c:h val="0.73346307183557136"/>
        </c:manualLayout>
      </c:layout>
      <c:bar3DChart>
        <c:barDir val="col"/>
        <c:grouping val="clustered"/>
        <c:varyColors val="0"/>
        <c:ser>
          <c:idx val="0"/>
          <c:order val="0"/>
          <c:tx>
            <c:strRef>
              <c:f>men!$A$58</c:f>
              <c:strCache>
                <c:ptCount val="1"/>
                <c:pt idx="0">
                  <c:v>Reclamo Servicio</c:v>
                </c:pt>
              </c:strCache>
            </c:strRef>
          </c:tx>
          <c:invertIfNegative val="0"/>
          <c:dPt>
            <c:idx val="0"/>
            <c:invertIfNegative val="0"/>
            <c:bubble3D val="0"/>
            <c:spPr>
              <a:solidFill>
                <a:srgbClr val="1A1AF6"/>
              </a:solidFill>
            </c:spPr>
            <c:extLst>
              <c:ext xmlns:c16="http://schemas.microsoft.com/office/drawing/2014/chart" uri="{C3380CC4-5D6E-409C-BE32-E72D297353CC}">
                <c16:uniqueId val="{00000001-0C25-439B-B18D-C85B875506B2}"/>
              </c:ext>
            </c:extLst>
          </c:dPt>
          <c:dPt>
            <c:idx val="1"/>
            <c:invertIfNegative val="0"/>
            <c:bubble3D val="0"/>
            <c:spPr>
              <a:solidFill>
                <a:srgbClr val="FF0000"/>
              </a:solidFill>
            </c:spPr>
            <c:extLst>
              <c:ext xmlns:c16="http://schemas.microsoft.com/office/drawing/2014/chart" uri="{C3380CC4-5D6E-409C-BE32-E72D297353CC}">
                <c16:uniqueId val="{00000003-0C25-439B-B18D-C85B875506B2}"/>
              </c:ext>
            </c:extLst>
          </c:dPt>
          <c:dLbls>
            <c:dLbl>
              <c:idx val="0"/>
              <c:layout>
                <c:manualLayout>
                  <c:x val="3.3333333333333333E-2"/>
                  <c:y val="-6.3191142757913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25-439B-B18D-C85B875506B2}"/>
                </c:ext>
              </c:extLst>
            </c:dLbl>
            <c:dLbl>
              <c:idx val="1"/>
              <c:layout>
                <c:manualLayout>
                  <c:x val="3.888888888888889E-2"/>
                  <c:y val="-4.6340171355803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25-439B-B18D-C85B875506B2}"/>
                </c:ext>
              </c:extLst>
            </c:dLbl>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men!$B$56:$C$57</c:f>
              <c:multiLvlStrCache>
                <c:ptCount val="2"/>
                <c:lvl>
                  <c:pt idx="0">
                    <c:v>4° Trimestre</c:v>
                  </c:pt>
                  <c:pt idx="1">
                    <c:v>4° Trimestre</c:v>
                  </c:pt>
                </c:lvl>
                <c:lvl>
                  <c:pt idx="0">
                    <c:v>Año 2015</c:v>
                  </c:pt>
                  <c:pt idx="1">
                    <c:v>Año 2016</c:v>
                  </c:pt>
                </c:lvl>
              </c:multiLvlStrCache>
            </c:multiLvlStrRef>
          </c:cat>
          <c:val>
            <c:numRef>
              <c:f>men!$B$58:$C$58</c:f>
              <c:numCache>
                <c:formatCode>General</c:formatCode>
                <c:ptCount val="2"/>
                <c:pt idx="0">
                  <c:v>2</c:v>
                </c:pt>
                <c:pt idx="1">
                  <c:v>395</c:v>
                </c:pt>
              </c:numCache>
            </c:numRef>
          </c:val>
          <c:extLst>
            <c:ext xmlns:c16="http://schemas.microsoft.com/office/drawing/2014/chart" uri="{C3380CC4-5D6E-409C-BE32-E72D297353CC}">
              <c16:uniqueId val="{00000004-0C25-439B-B18D-C85B875506B2}"/>
            </c:ext>
          </c:extLst>
        </c:ser>
        <c:dLbls>
          <c:showLegendKey val="0"/>
          <c:showVal val="0"/>
          <c:showCatName val="0"/>
          <c:showSerName val="0"/>
          <c:showPercent val="0"/>
          <c:showBubbleSize val="0"/>
        </c:dLbls>
        <c:gapWidth val="150"/>
        <c:shape val="box"/>
        <c:axId val="313481584"/>
        <c:axId val="313481024"/>
        <c:axId val="0"/>
      </c:bar3DChart>
      <c:catAx>
        <c:axId val="313481584"/>
        <c:scaling>
          <c:orientation val="minMax"/>
        </c:scaling>
        <c:delete val="1"/>
        <c:axPos val="b"/>
        <c:numFmt formatCode="General" sourceLinked="0"/>
        <c:majorTickMark val="out"/>
        <c:minorTickMark val="none"/>
        <c:tickLblPos val="nextTo"/>
        <c:crossAx val="313481024"/>
        <c:crosses val="autoZero"/>
        <c:auto val="1"/>
        <c:lblAlgn val="ctr"/>
        <c:lblOffset val="100"/>
        <c:noMultiLvlLbl val="0"/>
      </c:catAx>
      <c:valAx>
        <c:axId val="313481024"/>
        <c:scaling>
          <c:orientation val="minMax"/>
        </c:scaling>
        <c:delete val="0"/>
        <c:axPos val="l"/>
        <c:majorGridlines>
          <c:spPr>
            <a:ln>
              <a:noFill/>
            </a:ln>
          </c:spPr>
        </c:majorGridlines>
        <c:numFmt formatCode="General" sourceLinked="1"/>
        <c:majorTickMark val="out"/>
        <c:minorTickMark val="none"/>
        <c:tickLblPos val="nextTo"/>
        <c:crossAx val="313481584"/>
        <c:crosses val="autoZero"/>
        <c:crossBetween val="between"/>
      </c:valAx>
    </c:plotArea>
    <c:legend>
      <c:legendPos val="r"/>
      <c:layout>
        <c:manualLayout>
          <c:xMode val="edge"/>
          <c:yMode val="edge"/>
          <c:x val="0.76344488188976389"/>
          <c:y val="0.26157815981421473"/>
          <c:w val="0.21988845144356955"/>
          <c:h val="0.32929252788786012"/>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1988407699037624E-2"/>
          <c:y val="0.1772619360771005"/>
          <c:w val="0.8695065963888623"/>
          <c:h val="0.79570347979966705"/>
        </c:manualLayout>
      </c:layout>
      <c:bar3DChart>
        <c:barDir val="col"/>
        <c:grouping val="clustered"/>
        <c:varyColors val="0"/>
        <c:ser>
          <c:idx val="0"/>
          <c:order val="0"/>
          <c:tx>
            <c:strRef>
              <c:f>men!$A$24</c:f>
              <c:strCache>
                <c:ptCount val="1"/>
                <c:pt idx="0">
                  <c:v>Queja Funcionario</c:v>
                </c:pt>
              </c:strCache>
            </c:strRef>
          </c:tx>
          <c:invertIfNegative val="0"/>
          <c:dPt>
            <c:idx val="0"/>
            <c:invertIfNegative val="0"/>
            <c:bubble3D val="0"/>
            <c:spPr>
              <a:solidFill>
                <a:srgbClr val="1A1AF6"/>
              </a:solidFill>
            </c:spPr>
            <c:extLst>
              <c:ext xmlns:c16="http://schemas.microsoft.com/office/drawing/2014/chart" uri="{C3380CC4-5D6E-409C-BE32-E72D297353CC}">
                <c16:uniqueId val="{00000001-92EF-4C9E-9657-0596D0D3668C}"/>
              </c:ext>
            </c:extLst>
          </c:dPt>
          <c:dPt>
            <c:idx val="1"/>
            <c:invertIfNegative val="0"/>
            <c:bubble3D val="0"/>
            <c:spPr>
              <a:solidFill>
                <a:srgbClr val="FF0000"/>
              </a:solidFill>
            </c:spPr>
            <c:extLst>
              <c:ext xmlns:c16="http://schemas.microsoft.com/office/drawing/2014/chart" uri="{C3380CC4-5D6E-409C-BE32-E72D297353CC}">
                <c16:uniqueId val="{00000003-92EF-4C9E-9657-0596D0D3668C}"/>
              </c:ext>
            </c:extLst>
          </c:dPt>
          <c:dLbls>
            <c:dLbl>
              <c:idx val="0"/>
              <c:layout>
                <c:manualLayout>
                  <c:x val="2.5000000000000001E-2"/>
                  <c:y val="-3.7914685654748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EF-4C9E-9657-0596D0D3668C}"/>
                </c:ext>
              </c:extLst>
            </c:dLbl>
            <c:dLbl>
              <c:idx val="1"/>
              <c:layout>
                <c:manualLayout>
                  <c:x val="3.6111111111111108E-2"/>
                  <c:y val="-4.6340171355803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EF-4C9E-9657-0596D0D3668C}"/>
                </c:ext>
              </c:extLst>
            </c:dLbl>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men!$B$22:$C$23</c:f>
              <c:multiLvlStrCache>
                <c:ptCount val="2"/>
                <c:lvl>
                  <c:pt idx="0">
                    <c:v>4° Trimestre</c:v>
                  </c:pt>
                  <c:pt idx="1">
                    <c:v>4° Trimestre</c:v>
                  </c:pt>
                </c:lvl>
                <c:lvl>
                  <c:pt idx="0">
                    <c:v>Año 2015</c:v>
                  </c:pt>
                  <c:pt idx="1">
                    <c:v>Año 2016</c:v>
                  </c:pt>
                </c:lvl>
              </c:multiLvlStrCache>
            </c:multiLvlStrRef>
          </c:cat>
          <c:val>
            <c:numRef>
              <c:f>men!$B$24:$C$24</c:f>
              <c:numCache>
                <c:formatCode>General</c:formatCode>
                <c:ptCount val="2"/>
                <c:pt idx="0">
                  <c:v>6</c:v>
                </c:pt>
                <c:pt idx="1">
                  <c:v>132</c:v>
                </c:pt>
              </c:numCache>
            </c:numRef>
          </c:val>
          <c:extLst>
            <c:ext xmlns:c16="http://schemas.microsoft.com/office/drawing/2014/chart" uri="{C3380CC4-5D6E-409C-BE32-E72D297353CC}">
              <c16:uniqueId val="{00000004-92EF-4C9E-9657-0596D0D3668C}"/>
            </c:ext>
          </c:extLst>
        </c:ser>
        <c:dLbls>
          <c:showLegendKey val="0"/>
          <c:showVal val="0"/>
          <c:showCatName val="0"/>
          <c:showSerName val="0"/>
          <c:showPercent val="0"/>
          <c:showBubbleSize val="0"/>
        </c:dLbls>
        <c:gapWidth val="150"/>
        <c:shape val="box"/>
        <c:axId val="305280256"/>
        <c:axId val="303902160"/>
        <c:axId val="0"/>
      </c:bar3DChart>
      <c:catAx>
        <c:axId val="305280256"/>
        <c:scaling>
          <c:orientation val="minMax"/>
        </c:scaling>
        <c:delete val="1"/>
        <c:axPos val="b"/>
        <c:numFmt formatCode="General" sourceLinked="0"/>
        <c:majorTickMark val="out"/>
        <c:minorTickMark val="none"/>
        <c:tickLblPos val="nextTo"/>
        <c:crossAx val="303902160"/>
        <c:crosses val="autoZero"/>
        <c:auto val="1"/>
        <c:lblAlgn val="ctr"/>
        <c:lblOffset val="100"/>
        <c:noMultiLvlLbl val="0"/>
      </c:catAx>
      <c:valAx>
        <c:axId val="303902160"/>
        <c:scaling>
          <c:orientation val="minMax"/>
        </c:scaling>
        <c:delete val="0"/>
        <c:axPos val="l"/>
        <c:majorGridlines>
          <c:spPr>
            <a:ln>
              <a:noFill/>
            </a:ln>
          </c:spPr>
        </c:majorGridlines>
        <c:numFmt formatCode="General" sourceLinked="1"/>
        <c:majorTickMark val="out"/>
        <c:minorTickMark val="none"/>
        <c:tickLblPos val="nextTo"/>
        <c:spPr>
          <a:ln>
            <a:solidFill>
              <a:schemeClr val="tx1"/>
            </a:solidFill>
          </a:ln>
        </c:spPr>
        <c:crossAx val="305280256"/>
        <c:crosses val="autoZero"/>
        <c:crossBetween val="between"/>
      </c:valAx>
    </c:plotArea>
    <c:legend>
      <c:legendPos val="r"/>
      <c:layout>
        <c:manualLayout>
          <c:xMode val="edge"/>
          <c:yMode val="edge"/>
          <c:x val="0.76344488188976389"/>
          <c:y val="0.26157815981421473"/>
          <c:w val="0.21988845144356955"/>
          <c:h val="0.32929252788786012"/>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Año 2016 4° Trimestre</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men!$B$75:$B$76</c:f>
              <c:strCache>
                <c:ptCount val="2"/>
                <c:pt idx="0">
                  <c:v>Año 2016</c:v>
                </c:pt>
                <c:pt idx="1">
                  <c:v>4° Trimestre</c:v>
                </c:pt>
              </c:strCache>
            </c:strRef>
          </c:tx>
          <c:explosion val="25"/>
          <c:dPt>
            <c:idx val="0"/>
            <c:bubble3D val="0"/>
            <c:spPr>
              <a:solidFill>
                <a:srgbClr val="1A1AF6"/>
              </a:solidFill>
            </c:spPr>
            <c:extLst>
              <c:ext xmlns:c16="http://schemas.microsoft.com/office/drawing/2014/chart" uri="{C3380CC4-5D6E-409C-BE32-E72D297353CC}">
                <c16:uniqueId val="{00000001-50E9-4F14-B486-32F22F0BE619}"/>
              </c:ext>
            </c:extLst>
          </c:dPt>
          <c:dPt>
            <c:idx val="1"/>
            <c:bubble3D val="0"/>
            <c:spPr>
              <a:solidFill>
                <a:srgbClr val="3CE865"/>
              </a:solidFill>
            </c:spPr>
            <c:extLst>
              <c:ext xmlns:c16="http://schemas.microsoft.com/office/drawing/2014/chart" uri="{C3380CC4-5D6E-409C-BE32-E72D297353CC}">
                <c16:uniqueId val="{00000003-50E9-4F14-B486-32F22F0BE619}"/>
              </c:ext>
            </c:extLst>
          </c:dPt>
          <c:dPt>
            <c:idx val="2"/>
            <c:bubble3D val="0"/>
            <c:spPr>
              <a:solidFill>
                <a:srgbClr val="00FFFF"/>
              </a:solidFill>
            </c:spPr>
            <c:extLst>
              <c:ext xmlns:c16="http://schemas.microsoft.com/office/drawing/2014/chart" uri="{C3380CC4-5D6E-409C-BE32-E72D297353CC}">
                <c16:uniqueId val="{00000005-50E9-4F14-B486-32F22F0BE619}"/>
              </c:ext>
            </c:extLst>
          </c:dPt>
          <c:dPt>
            <c:idx val="4"/>
            <c:bubble3D val="0"/>
            <c:spPr>
              <a:solidFill>
                <a:srgbClr val="3CE865"/>
              </a:solidFill>
            </c:spPr>
            <c:extLst>
              <c:ext xmlns:c16="http://schemas.microsoft.com/office/drawing/2014/chart" uri="{C3380CC4-5D6E-409C-BE32-E72D297353CC}">
                <c16:uniqueId val="{00000007-50E9-4F14-B486-32F22F0BE619}"/>
              </c:ext>
            </c:extLst>
          </c:dPt>
          <c:dLbls>
            <c:dLbl>
              <c:idx val="0"/>
              <c:layout>
                <c:manualLayout>
                  <c:x val="0.18180804751165594"/>
                  <c:y val="2.500284040776170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0E9-4F14-B486-32F22F0BE619}"/>
                </c:ext>
              </c:extLst>
            </c:dLbl>
            <c:dLbl>
              <c:idx val="1"/>
              <c:layout>
                <c:manualLayout>
                  <c:x val="2.5237663675189707E-2"/>
                  <c:y val="0.3274919354866558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0E9-4F14-B486-32F22F0BE619}"/>
                </c:ext>
              </c:extLst>
            </c:dLbl>
            <c:dLbl>
              <c:idx val="2"/>
              <c:layout>
                <c:manualLayout>
                  <c:x val="-0.13789720034995626"/>
                  <c:y val="2.063283756197142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0E9-4F14-B486-32F22F0BE619}"/>
                </c:ext>
              </c:extLst>
            </c:dLbl>
            <c:dLbl>
              <c:idx val="3"/>
              <c:layout>
                <c:manualLayout>
                  <c:x val="-7.3236054728223143E-2"/>
                  <c:y val="5.6072584591487203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50E9-4F14-B486-32F22F0BE619}"/>
                </c:ext>
              </c:extLst>
            </c:dLbl>
            <c:dLbl>
              <c:idx val="4"/>
              <c:layout>
                <c:manualLayout>
                  <c:x val="-4.5498578302712159E-2"/>
                  <c:y val="-0.1999861475648877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0E9-4F14-B486-32F22F0BE619}"/>
                </c:ext>
              </c:extLst>
            </c:dLbl>
            <c:spPr>
              <a:noFill/>
              <a:ln>
                <a:noFill/>
              </a:ln>
              <a:effectLst/>
            </c:spPr>
            <c:txPr>
              <a:bodyPr/>
              <a:lstStyle/>
              <a:p>
                <a:pPr>
                  <a:defRPr b="1"/>
                </a:pPr>
                <a:endParaRPr lang="es-CO"/>
              </a:p>
            </c:txPr>
            <c:showLegendKey val="0"/>
            <c:showVal val="0"/>
            <c:showCatName val="1"/>
            <c:showSerName val="0"/>
            <c:showPercent val="1"/>
            <c:showBubbleSize val="0"/>
            <c:showLeaderLines val="1"/>
            <c:extLst>
              <c:ext xmlns:c15="http://schemas.microsoft.com/office/drawing/2012/chart" uri="{CE6537A1-D6FC-4f65-9D91-7224C49458BB}"/>
            </c:extLst>
          </c:dLbls>
          <c:cat>
            <c:strRef>
              <c:f>men!$A$77:$A$81</c:f>
              <c:strCache>
                <c:ptCount val="5"/>
                <c:pt idx="0">
                  <c:v>Reclamos Proceso</c:v>
                </c:pt>
                <c:pt idx="1">
                  <c:v>Queja Funcionario</c:v>
                </c:pt>
                <c:pt idx="2">
                  <c:v>Reclamo Servicio</c:v>
                </c:pt>
                <c:pt idx="3">
                  <c:v>Ambiental</c:v>
                </c:pt>
                <c:pt idx="4">
                  <c:v>Total</c:v>
                </c:pt>
              </c:strCache>
            </c:strRef>
          </c:cat>
          <c:val>
            <c:numRef>
              <c:f>men!$B$77:$B$80</c:f>
              <c:numCache>
                <c:formatCode>General</c:formatCode>
                <c:ptCount val="4"/>
                <c:pt idx="0">
                  <c:v>41</c:v>
                </c:pt>
                <c:pt idx="1">
                  <c:v>132</c:v>
                </c:pt>
                <c:pt idx="2">
                  <c:v>395</c:v>
                </c:pt>
                <c:pt idx="3">
                  <c:v>0</c:v>
                </c:pt>
              </c:numCache>
            </c:numRef>
          </c:val>
          <c:extLst>
            <c:ext xmlns:c16="http://schemas.microsoft.com/office/drawing/2014/chart" uri="{C3380CC4-5D6E-409C-BE32-E72D297353CC}">
              <c16:uniqueId val="{00000009-50E9-4F14-B486-32F22F0BE619}"/>
            </c:ext>
          </c:extLst>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men!$B$13</c:f>
              <c:strCache>
                <c:ptCount val="1"/>
                <c:pt idx="0">
                  <c:v>4° Trimestre</c:v>
                </c:pt>
              </c:strCache>
            </c:strRef>
          </c:cat>
          <c:val>
            <c:numRef>
              <c:f>men!$C$13</c:f>
              <c:numCache>
                <c:formatCode>General</c:formatCode>
                <c:ptCount val="1"/>
                <c:pt idx="0">
                  <c:v>0</c:v>
                </c:pt>
              </c:numCache>
            </c:numRef>
          </c:val>
          <c:extLst>
            <c:ext xmlns:c16="http://schemas.microsoft.com/office/drawing/2014/chart" uri="{C3380CC4-5D6E-409C-BE32-E72D297353CC}">
              <c16:uniqueId val="{0000000A-50E9-4F14-B486-32F22F0BE619}"/>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6244F8-0A10-4A59-BBAA-E337A21F65D4}" type="datetimeFigureOut">
              <a:rPr lang="es-CO" smtClean="0"/>
              <a:t>16/02/2017</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7078D-9F98-4822-99A1-F2C3C0CF3982}" type="slidenum">
              <a:rPr lang="es-CO" smtClean="0"/>
              <a:t>‹Nº›</a:t>
            </a:fld>
            <a:endParaRPr lang="es-CO"/>
          </a:p>
        </p:txBody>
      </p:sp>
    </p:spTree>
    <p:extLst>
      <p:ext uri="{BB962C8B-B14F-4D97-AF65-F5344CB8AC3E}">
        <p14:creationId xmlns:p14="http://schemas.microsoft.com/office/powerpoint/2010/main" val="372042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a:t>
            </a:fld>
            <a:endParaRPr lang="es-CO" dirty="0"/>
          </a:p>
        </p:txBody>
      </p:sp>
    </p:spTree>
    <p:extLst>
      <p:ext uri="{BB962C8B-B14F-4D97-AF65-F5344CB8AC3E}">
        <p14:creationId xmlns:p14="http://schemas.microsoft.com/office/powerpoint/2010/main" val="2166461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10</a:t>
            </a:fld>
            <a:endParaRPr lang="es-CO"/>
          </a:p>
        </p:txBody>
      </p:sp>
    </p:spTree>
    <p:extLst>
      <p:ext uri="{BB962C8B-B14F-4D97-AF65-F5344CB8AC3E}">
        <p14:creationId xmlns:p14="http://schemas.microsoft.com/office/powerpoint/2010/main" val="2928511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11</a:t>
            </a:fld>
            <a:endParaRPr lang="es-CO"/>
          </a:p>
        </p:txBody>
      </p:sp>
    </p:spTree>
    <p:extLst>
      <p:ext uri="{BB962C8B-B14F-4D97-AF65-F5344CB8AC3E}">
        <p14:creationId xmlns:p14="http://schemas.microsoft.com/office/powerpoint/2010/main" val="172739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12</a:t>
            </a:fld>
            <a:endParaRPr lang="es-CO"/>
          </a:p>
        </p:txBody>
      </p:sp>
    </p:spTree>
    <p:extLst>
      <p:ext uri="{BB962C8B-B14F-4D97-AF65-F5344CB8AC3E}">
        <p14:creationId xmlns:p14="http://schemas.microsoft.com/office/powerpoint/2010/main" val="565700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13</a:t>
            </a:fld>
            <a:endParaRPr lang="es-CO"/>
          </a:p>
        </p:txBody>
      </p:sp>
    </p:spTree>
    <p:extLst>
      <p:ext uri="{BB962C8B-B14F-4D97-AF65-F5344CB8AC3E}">
        <p14:creationId xmlns:p14="http://schemas.microsoft.com/office/powerpoint/2010/main" val="2834266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14</a:t>
            </a:fld>
            <a:endParaRPr lang="es-CO"/>
          </a:p>
        </p:txBody>
      </p:sp>
    </p:spTree>
    <p:extLst>
      <p:ext uri="{BB962C8B-B14F-4D97-AF65-F5344CB8AC3E}">
        <p14:creationId xmlns:p14="http://schemas.microsoft.com/office/powerpoint/2010/main" val="2814418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15</a:t>
            </a:fld>
            <a:endParaRPr lang="es-CO"/>
          </a:p>
        </p:txBody>
      </p:sp>
    </p:spTree>
    <p:extLst>
      <p:ext uri="{BB962C8B-B14F-4D97-AF65-F5344CB8AC3E}">
        <p14:creationId xmlns:p14="http://schemas.microsoft.com/office/powerpoint/2010/main" val="1852267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16</a:t>
            </a:fld>
            <a:endParaRPr lang="es-CO"/>
          </a:p>
        </p:txBody>
      </p:sp>
    </p:spTree>
    <p:extLst>
      <p:ext uri="{BB962C8B-B14F-4D97-AF65-F5344CB8AC3E}">
        <p14:creationId xmlns:p14="http://schemas.microsoft.com/office/powerpoint/2010/main" val="398746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17</a:t>
            </a:fld>
            <a:endParaRPr lang="es-CO"/>
          </a:p>
        </p:txBody>
      </p:sp>
    </p:spTree>
    <p:extLst>
      <p:ext uri="{BB962C8B-B14F-4D97-AF65-F5344CB8AC3E}">
        <p14:creationId xmlns:p14="http://schemas.microsoft.com/office/powerpoint/2010/main" val="135799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18</a:t>
            </a:fld>
            <a:endParaRPr lang="es-CO"/>
          </a:p>
        </p:txBody>
      </p:sp>
    </p:spTree>
    <p:extLst>
      <p:ext uri="{BB962C8B-B14F-4D97-AF65-F5344CB8AC3E}">
        <p14:creationId xmlns:p14="http://schemas.microsoft.com/office/powerpoint/2010/main" val="891164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19</a:t>
            </a:fld>
            <a:endParaRPr lang="es-CO"/>
          </a:p>
        </p:txBody>
      </p:sp>
    </p:spTree>
    <p:extLst>
      <p:ext uri="{BB962C8B-B14F-4D97-AF65-F5344CB8AC3E}">
        <p14:creationId xmlns:p14="http://schemas.microsoft.com/office/powerpoint/2010/main" val="422937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a:t>
            </a:fld>
            <a:endParaRPr lang="es-CO"/>
          </a:p>
        </p:txBody>
      </p:sp>
    </p:spTree>
    <p:extLst>
      <p:ext uri="{BB962C8B-B14F-4D97-AF65-F5344CB8AC3E}">
        <p14:creationId xmlns:p14="http://schemas.microsoft.com/office/powerpoint/2010/main" val="1684531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20</a:t>
            </a:fld>
            <a:endParaRPr lang="es-CO"/>
          </a:p>
        </p:txBody>
      </p:sp>
    </p:spTree>
    <p:extLst>
      <p:ext uri="{BB962C8B-B14F-4D97-AF65-F5344CB8AC3E}">
        <p14:creationId xmlns:p14="http://schemas.microsoft.com/office/powerpoint/2010/main" val="296344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21</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22</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23</a:t>
            </a:fld>
            <a:endParaRPr lang="es-CO"/>
          </a:p>
        </p:txBody>
      </p:sp>
    </p:spTree>
    <p:extLst>
      <p:ext uri="{BB962C8B-B14F-4D97-AF65-F5344CB8AC3E}">
        <p14:creationId xmlns:p14="http://schemas.microsoft.com/office/powerpoint/2010/main" val="2925762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24</a:t>
            </a:fld>
            <a:endParaRPr lang="es-CO"/>
          </a:p>
        </p:txBody>
      </p:sp>
    </p:spTree>
    <p:extLst>
      <p:ext uri="{BB962C8B-B14F-4D97-AF65-F5344CB8AC3E}">
        <p14:creationId xmlns:p14="http://schemas.microsoft.com/office/powerpoint/2010/main" val="693239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3</a:t>
            </a:fld>
            <a:endParaRPr lang="es-CO" dirty="0"/>
          </a:p>
        </p:txBody>
      </p:sp>
    </p:spTree>
    <p:extLst>
      <p:ext uri="{BB962C8B-B14F-4D97-AF65-F5344CB8AC3E}">
        <p14:creationId xmlns:p14="http://schemas.microsoft.com/office/powerpoint/2010/main" val="313523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4</a:t>
            </a:fld>
            <a:endParaRPr lang="es-CO" dirty="0"/>
          </a:p>
        </p:txBody>
      </p:sp>
    </p:spTree>
    <p:extLst>
      <p:ext uri="{BB962C8B-B14F-4D97-AF65-F5344CB8AC3E}">
        <p14:creationId xmlns:p14="http://schemas.microsoft.com/office/powerpoint/2010/main" val="63583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5</a:t>
            </a:fld>
            <a:endParaRPr lang="es-CO"/>
          </a:p>
        </p:txBody>
      </p:sp>
    </p:spTree>
    <p:extLst>
      <p:ext uri="{BB962C8B-B14F-4D97-AF65-F5344CB8AC3E}">
        <p14:creationId xmlns:p14="http://schemas.microsoft.com/office/powerpoint/2010/main" val="255742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6</a:t>
            </a:fld>
            <a:endParaRPr lang="es-CO"/>
          </a:p>
        </p:txBody>
      </p:sp>
    </p:spTree>
    <p:extLst>
      <p:ext uri="{BB962C8B-B14F-4D97-AF65-F5344CB8AC3E}">
        <p14:creationId xmlns:p14="http://schemas.microsoft.com/office/powerpoint/2010/main" val="358425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7</a:t>
            </a:fld>
            <a:endParaRPr lang="es-CO"/>
          </a:p>
        </p:txBody>
      </p:sp>
    </p:spTree>
    <p:extLst>
      <p:ext uri="{BB962C8B-B14F-4D97-AF65-F5344CB8AC3E}">
        <p14:creationId xmlns:p14="http://schemas.microsoft.com/office/powerpoint/2010/main" val="58673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8</a:t>
            </a:fld>
            <a:endParaRPr lang="es-CO"/>
          </a:p>
        </p:txBody>
      </p:sp>
    </p:spTree>
    <p:extLst>
      <p:ext uri="{BB962C8B-B14F-4D97-AF65-F5344CB8AC3E}">
        <p14:creationId xmlns:p14="http://schemas.microsoft.com/office/powerpoint/2010/main" val="2203737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9</a:t>
            </a:fld>
            <a:endParaRPr lang="es-CO"/>
          </a:p>
        </p:txBody>
      </p:sp>
    </p:spTree>
    <p:extLst>
      <p:ext uri="{BB962C8B-B14F-4D97-AF65-F5344CB8AC3E}">
        <p14:creationId xmlns:p14="http://schemas.microsoft.com/office/powerpoint/2010/main" val="383790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16/02/2017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0775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16/02/2017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429273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16/02/2017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41409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16/02/2017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261669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7A615DE-3D0F-4EE1-B1A7-DED8F4937CF5}" type="datetimeFigureOut">
              <a:rPr lang="es-CO" smtClean="0"/>
              <a:t>16/02/2017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164051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57A615DE-3D0F-4EE1-B1A7-DED8F4937CF5}" type="datetimeFigureOut">
              <a:rPr lang="es-CO" smtClean="0"/>
              <a:t>16/02/2017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3167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57A615DE-3D0F-4EE1-B1A7-DED8F4937CF5}" type="datetimeFigureOut">
              <a:rPr lang="es-CO" smtClean="0"/>
              <a:t>16/02/2017</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244075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57A615DE-3D0F-4EE1-B1A7-DED8F4937CF5}" type="datetimeFigureOut">
              <a:rPr lang="es-CO" smtClean="0"/>
              <a:t>16/02/2017</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01420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A615DE-3D0F-4EE1-B1A7-DED8F4937CF5}" type="datetimeFigureOut">
              <a:rPr lang="es-CO" smtClean="0"/>
              <a:t>16/02/2017</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17890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A615DE-3D0F-4EE1-B1A7-DED8F4937CF5}" type="datetimeFigureOut">
              <a:rPr lang="es-CO" smtClean="0"/>
              <a:t>16/02/2017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120102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A615DE-3D0F-4EE1-B1A7-DED8F4937CF5}" type="datetimeFigureOut">
              <a:rPr lang="es-CO" smtClean="0"/>
              <a:t>16/02/2017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25526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615DE-3D0F-4EE1-B1A7-DED8F4937CF5}" type="datetimeFigureOut">
              <a:rPr lang="es-CO" smtClean="0"/>
              <a:t>16/02/2017</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6390E-A369-47C8-82AD-D961993E8F0F}" type="slidenum">
              <a:rPr lang="es-CO" smtClean="0"/>
              <a:t>‹Nº›</a:t>
            </a:fld>
            <a:endParaRPr lang="es-CO"/>
          </a:p>
        </p:txBody>
      </p:sp>
    </p:spTree>
    <p:extLst>
      <p:ext uri="{BB962C8B-B14F-4D97-AF65-F5344CB8AC3E}">
        <p14:creationId xmlns:p14="http://schemas.microsoft.com/office/powerpoint/2010/main" val="4111642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5.png"/><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image" Target="../media/image5.png"/><Relationship Id="rId4" Type="http://schemas.openxmlformats.org/officeDocument/2006/relationships/image" Target="../media/image8.gif"/></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5.pn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5.pn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5.png"/><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15259" t="17295" r="16983" b="33645"/>
          <a:stretch/>
        </p:blipFill>
        <p:spPr bwMode="auto">
          <a:xfrm>
            <a:off x="-15766" y="283175"/>
            <a:ext cx="9159766" cy="666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61088" y="307303"/>
            <a:ext cx="8784976" cy="646331"/>
          </a:xfrm>
          <a:prstGeom prst="rect">
            <a:avLst/>
          </a:prstGeom>
          <a:noFill/>
        </p:spPr>
        <p:txBody>
          <a:bodyPr wrap="square" rtlCol="0">
            <a:spAutoFit/>
          </a:bodyPr>
          <a:lstStyle/>
          <a:p>
            <a:pPr algn="r"/>
            <a:r>
              <a:rPr lang="es-CO" sz="3600" b="1" dirty="0">
                <a:solidFill>
                  <a:schemeClr val="bg1"/>
                </a:solidFill>
                <a:latin typeface="Verdana" panose="020B0604030504040204" pitchFamily="34" charset="0"/>
                <a:ea typeface="Verdana" panose="020B0604030504040204" pitchFamily="34" charset="0"/>
                <a:cs typeface="Verdana" panose="020B0604030504040204" pitchFamily="34" charset="0"/>
              </a:rPr>
              <a:t>Unidad de Atencion al ciudadano</a:t>
            </a:r>
          </a:p>
        </p:txBody>
      </p:sp>
      <p:grpSp>
        <p:nvGrpSpPr>
          <p:cNvPr id="43" name="42 Grupo"/>
          <p:cNvGrpSpPr/>
          <p:nvPr/>
        </p:nvGrpSpPr>
        <p:grpSpPr>
          <a:xfrm>
            <a:off x="6189257" y="6093296"/>
            <a:ext cx="2919247" cy="757382"/>
            <a:chOff x="6189257" y="6093296"/>
            <a:chExt cx="2919247" cy="757382"/>
          </a:xfrm>
        </p:grpSpPr>
        <p:pic>
          <p:nvPicPr>
            <p:cNvPr id="40" name="39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42" name="4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9" name="8 CuadroTexto"/>
          <p:cNvSpPr txBox="1"/>
          <p:nvPr/>
        </p:nvSpPr>
        <p:spPr>
          <a:xfrm>
            <a:off x="171629" y="5085185"/>
            <a:ext cx="8784976" cy="1015663"/>
          </a:xfrm>
          <a:prstGeom prst="rect">
            <a:avLst/>
          </a:prstGeom>
          <a:noFill/>
        </p:spPr>
        <p:txBody>
          <a:bodyPr wrap="square" rtlCol="0">
            <a:spAutoFit/>
          </a:bodyPr>
          <a:lstStyle/>
          <a:p>
            <a:r>
              <a:rPr lang="es-CO" sz="2000" b="1" dirty="0">
                <a:latin typeface="Verdana" panose="020B0604030504040204" pitchFamily="34" charset="0"/>
                <a:ea typeface="Verdana" panose="020B0604030504040204" pitchFamily="34" charset="0"/>
                <a:cs typeface="Verdana" panose="020B0604030504040204" pitchFamily="34" charset="0"/>
              </a:rPr>
              <a:t>Informe de Quejas y Reclamos </a:t>
            </a:r>
          </a:p>
          <a:p>
            <a:r>
              <a:rPr lang="es-CO" sz="2000" b="1" dirty="0">
                <a:latin typeface="Verdana" panose="020B0604030504040204" pitchFamily="34" charset="0"/>
                <a:ea typeface="Verdana" panose="020B0604030504040204" pitchFamily="34" charset="0"/>
                <a:cs typeface="Verdana" panose="020B0604030504040204" pitchFamily="34" charset="0"/>
              </a:rPr>
              <a:t>Cuarto Trimestre de 2016</a:t>
            </a:r>
            <a:endParaRPr lang="es-CO" sz="3600" b="1" dirty="0">
              <a:latin typeface="Verdana" panose="020B0604030504040204" pitchFamily="34" charset="0"/>
              <a:ea typeface="Verdana" panose="020B0604030504040204" pitchFamily="34" charset="0"/>
              <a:cs typeface="Verdana" panose="020B0604030504040204" pitchFamily="34" charset="0"/>
            </a:endParaRPr>
          </a:p>
          <a:p>
            <a:r>
              <a:rPr lang="es-CO" sz="2000" b="1" dirty="0">
                <a:latin typeface="Verdana" panose="020B0604030504040204" pitchFamily="34" charset="0"/>
                <a:ea typeface="Verdana" panose="020B0604030504040204" pitchFamily="34" charset="0"/>
                <a:cs typeface="Verdana" panose="020B0604030504040204" pitchFamily="34" charset="0"/>
              </a:rPr>
              <a:t>Bogotá, Enero 2017</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1124743"/>
            <a:ext cx="7776864" cy="3960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66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Marcador de contenido"/>
          <p:cNvSpPr txBox="1">
            <a:spLocks/>
          </p:cNvSpPr>
          <p:nvPr/>
        </p:nvSpPr>
        <p:spPr bwMode="auto">
          <a:xfrm>
            <a:off x="5796136" y="2785486"/>
            <a:ext cx="2664296"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28575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indent="0" algn="just" eaLnBrk="0" fontAlgn="base" hangingPunct="0">
              <a:lnSpc>
                <a:spcPct val="80000"/>
              </a:lnSpc>
              <a:spcBef>
                <a:spcPct val="50000"/>
              </a:spcBef>
              <a:spcAft>
                <a:spcPct val="0"/>
              </a:spcAft>
            </a:pPr>
            <a:r>
              <a:rPr lang="es-ES" altLang="es-CO" sz="1800" b="0" dirty="0">
                <a:solidFill>
                  <a:prstClr val="black"/>
                </a:solidFill>
                <a:latin typeface="Arial Narrow" panose="020B0606020202030204" pitchFamily="34" charset="0"/>
              </a:rPr>
              <a:t>De las 568 quejas y reclamos recibidas para el Ministerio de Educación Nacional, se puede observar que el porcentaje general de oportunidad en la respuesta para el cuarto  trimestre de 2016, fue de un 32%</a:t>
            </a:r>
          </a:p>
        </p:txBody>
      </p:sp>
      <p:sp>
        <p:nvSpPr>
          <p:cNvPr id="5" name="4 Rectángulo"/>
          <p:cNvSpPr/>
          <p:nvPr/>
        </p:nvSpPr>
        <p:spPr>
          <a:xfrm>
            <a:off x="683568" y="230451"/>
            <a:ext cx="3600400" cy="646331"/>
          </a:xfrm>
          <a:prstGeom prst="rect">
            <a:avLst/>
          </a:prstGeom>
        </p:spPr>
        <p:txBody>
          <a:bodyPr wrap="square">
            <a:spAutoFit/>
          </a:bodyPr>
          <a:lstStyle/>
          <a:p>
            <a:r>
              <a:rPr lang="es-CO" dirty="0">
                <a:solidFill>
                  <a:schemeClr val="bg1"/>
                </a:solidFill>
                <a:latin typeface="Arial" pitchFamily="34" charset="0"/>
                <a:ea typeface="Verdana" panose="020B0604030504040204" pitchFamily="34" charset="0"/>
                <a:cs typeface="Arial" pitchFamily="34" charset="0"/>
              </a:rPr>
              <a:t>Reclamos procesos MEN detalle de eje temático /dependencia</a:t>
            </a:r>
          </a:p>
        </p:txBody>
      </p:sp>
      <p:sp>
        <p:nvSpPr>
          <p:cNvPr id="6" name="5 Rectángulo"/>
          <p:cNvSpPr/>
          <p:nvPr/>
        </p:nvSpPr>
        <p:spPr>
          <a:xfrm>
            <a:off x="467544" y="362731"/>
            <a:ext cx="3600400" cy="646331"/>
          </a:xfrm>
          <a:prstGeom prst="rect">
            <a:avLst/>
          </a:prstGeom>
        </p:spPr>
        <p:txBody>
          <a:bodyPr wrap="square">
            <a:spAutoFit/>
          </a:bodyPr>
          <a:lstStyle/>
          <a:p>
            <a:r>
              <a:rPr lang="es-CO" dirty="0">
                <a:solidFill>
                  <a:schemeClr val="bg1"/>
                </a:solidFill>
                <a:latin typeface="Arial" pitchFamily="34" charset="0"/>
                <a:ea typeface="Verdana" panose="020B0604030504040204" pitchFamily="34" charset="0"/>
                <a:cs typeface="Arial" pitchFamily="34" charset="0"/>
              </a:rPr>
              <a:t>Consolidado Quejas y Reclamos procesos MEN detalle</a:t>
            </a:r>
          </a:p>
        </p:txBody>
      </p:sp>
      <p:pic>
        <p:nvPicPr>
          <p:cNvPr id="7"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59" t="17295" r="16983" b="33645"/>
          <a:stretch/>
        </p:blipFill>
        <p:spPr bwMode="auto">
          <a:xfrm>
            <a:off x="435640" y="425391"/>
            <a:ext cx="3632304"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498337" y="425391"/>
            <a:ext cx="3600400" cy="369332"/>
          </a:xfrm>
          <a:prstGeom prst="rect">
            <a:avLst/>
          </a:prstGeom>
        </p:spPr>
        <p:txBody>
          <a:bodyPr wrap="square">
            <a:spAutoFit/>
          </a:bodyPr>
          <a:lstStyle/>
          <a:p>
            <a:r>
              <a:rPr lang="es-CO" dirty="0">
                <a:solidFill>
                  <a:schemeClr val="bg1"/>
                </a:solidFill>
                <a:latin typeface="Arial" pitchFamily="34" charset="0"/>
                <a:ea typeface="Verdana" panose="020B0604030504040204" pitchFamily="34" charset="0"/>
                <a:cs typeface="Arial" pitchFamily="34" charset="0"/>
              </a:rPr>
              <a:t>Consolidado Quejas y Reclamos</a:t>
            </a:r>
          </a:p>
        </p:txBody>
      </p:sp>
      <p:sp>
        <p:nvSpPr>
          <p:cNvPr id="9" name="8 Rectángulo"/>
          <p:cNvSpPr/>
          <p:nvPr/>
        </p:nvSpPr>
        <p:spPr>
          <a:xfrm>
            <a:off x="4712947" y="378677"/>
            <a:ext cx="4572000" cy="646331"/>
          </a:xfrm>
          <a:prstGeom prst="rect">
            <a:avLst/>
          </a:prstGeom>
        </p:spPr>
        <p:txBody>
          <a:bodyPr>
            <a:spAutoFit/>
          </a:bodyPr>
          <a:lstStyle/>
          <a:p>
            <a:r>
              <a:rPr lang="es-CO" b="1" dirty="0">
                <a:solidFill>
                  <a:schemeClr val="accent2">
                    <a:lumMod val="50000"/>
                  </a:schemeClr>
                </a:solidFill>
              </a:rPr>
              <a:t>Análisis de resultados a la gestión de las Quejas, Reclamos</a:t>
            </a:r>
            <a:endParaRPr lang="es-CO" dirty="0">
              <a:solidFill>
                <a:schemeClr val="accent2">
                  <a:lumMod val="50000"/>
                </a:schemeClr>
              </a:solidFill>
            </a:endParaRP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Tabla 12"/>
          <p:cNvGraphicFramePr>
            <a:graphicFrameLocks noGrp="1"/>
          </p:cNvGraphicFramePr>
          <p:nvPr>
            <p:extLst>
              <p:ext uri="{D42A27DB-BD31-4B8C-83A1-F6EECF244321}">
                <p14:modId xmlns:p14="http://schemas.microsoft.com/office/powerpoint/2010/main" val="1815769139"/>
              </p:ext>
            </p:extLst>
          </p:nvPr>
        </p:nvGraphicFramePr>
        <p:xfrm>
          <a:off x="506549" y="2790356"/>
          <a:ext cx="5112569" cy="2066925"/>
        </p:xfrm>
        <a:graphic>
          <a:graphicData uri="http://schemas.openxmlformats.org/drawingml/2006/table">
            <a:tbl>
              <a:tblPr/>
              <a:tblGrid>
                <a:gridCol w="122413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008113">
                  <a:extLst>
                    <a:ext uri="{9D8B030D-6E8A-4147-A177-3AD203B41FA5}">
                      <a16:colId xmlns:a16="http://schemas.microsoft.com/office/drawing/2014/main" val="20003"/>
                    </a:ext>
                  </a:extLst>
                </a:gridCol>
              </a:tblGrid>
              <a:tr h="885825">
                <a:tc>
                  <a:txBody>
                    <a:bodyPr/>
                    <a:lstStyle/>
                    <a:p>
                      <a:pPr algn="ctr" rtl="0" fontAlgn="ctr"/>
                      <a:r>
                        <a:rPr lang="es-CO" sz="1800" b="1" i="0" u="none" strike="noStrike" dirty="0">
                          <a:solidFill>
                            <a:srgbClr val="FFFFFF"/>
                          </a:solidFill>
                          <a:effectLst/>
                          <a:latin typeface="Calibri" panose="020F0502020204030204" pitchFamily="34" charset="0"/>
                        </a:rPr>
                        <a:t>Mes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rtl="0" fontAlgn="ctr"/>
                      <a:r>
                        <a:rPr lang="es-CO" sz="1800" b="1" i="0" u="none" strike="noStrike" dirty="0">
                          <a:solidFill>
                            <a:srgbClr val="FFFFFF"/>
                          </a:solidFill>
                          <a:effectLst/>
                          <a:latin typeface="Calibri" panose="020F0502020204030204" pitchFamily="34" charset="0"/>
                        </a:rPr>
                        <a:t>% Oportunidad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rtl="0" fontAlgn="ctr"/>
                      <a:r>
                        <a:rPr lang="es-CO" sz="1800" b="1" i="0" u="none" strike="noStrike" dirty="0">
                          <a:solidFill>
                            <a:srgbClr val="FFFFFF"/>
                          </a:solidFill>
                          <a:effectLst/>
                          <a:latin typeface="Calibri" panose="020F0502020204030204" pitchFamily="34" charset="0"/>
                        </a:rPr>
                        <a:t>Finalizado a tiempo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rtl="0" fontAlgn="ctr"/>
                      <a:r>
                        <a:rPr lang="es-CO" sz="1800" b="1" i="0" u="none" strike="noStrike">
                          <a:solidFill>
                            <a:srgbClr val="FFFFFF"/>
                          </a:solidFill>
                          <a:effectLst/>
                          <a:latin typeface="Calibri" panose="020F0502020204030204" pitchFamily="34" charset="0"/>
                        </a:rPr>
                        <a:t>Finalizado fuera de tiempo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295275">
                <a:tc>
                  <a:txBody>
                    <a:bodyPr/>
                    <a:lstStyle/>
                    <a:p>
                      <a:pPr algn="l" rtl="0" fontAlgn="b"/>
                      <a:r>
                        <a:rPr lang="es-CO" sz="1800" b="0" i="0" u="none" strike="noStrike">
                          <a:solidFill>
                            <a:srgbClr val="000000"/>
                          </a:solidFill>
                          <a:effectLst/>
                          <a:latin typeface="Calibri" panose="020F0502020204030204" pitchFamily="34" charset="0"/>
                        </a:rPr>
                        <a:t>Octubre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8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800" b="0" i="0" u="none" strike="noStrike" dirty="0">
                          <a:solidFill>
                            <a:srgbClr val="000000"/>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800" b="0" i="0" u="none" strike="noStrike">
                          <a:solidFill>
                            <a:srgbClr val="000000"/>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5275">
                <a:tc>
                  <a:txBody>
                    <a:bodyPr/>
                    <a:lstStyle/>
                    <a:p>
                      <a:pPr algn="l" rtl="0" fontAlgn="b"/>
                      <a:r>
                        <a:rPr lang="es-CO" sz="1800" b="0" i="0" u="none" strike="noStrike">
                          <a:solidFill>
                            <a:srgbClr val="000000"/>
                          </a:solidFill>
                          <a:effectLst/>
                          <a:latin typeface="Calibri" panose="020F0502020204030204" pitchFamily="34" charset="0"/>
                        </a:rPr>
                        <a:t>Noviembre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800" b="0" i="0" u="none" strike="noStrike">
                          <a:solidFill>
                            <a:srgbClr val="000000"/>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800" b="0" i="0" u="none" strike="noStrike" dirty="0">
                          <a:solidFill>
                            <a:srgbClr val="000000"/>
                          </a:solidFill>
                          <a:effectLst/>
                          <a:latin typeface="Calibri" panose="020F0502020204030204" pitchFamily="34"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8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5275">
                <a:tc>
                  <a:txBody>
                    <a:bodyPr/>
                    <a:lstStyle/>
                    <a:p>
                      <a:pPr algn="l" rtl="0" fontAlgn="b"/>
                      <a:r>
                        <a:rPr lang="es-CO" sz="1800" b="0" i="0" u="none" strike="noStrike">
                          <a:solidFill>
                            <a:srgbClr val="000000"/>
                          </a:solidFill>
                          <a:effectLst/>
                          <a:latin typeface="Calibri" panose="020F0502020204030204" pitchFamily="34" charset="0"/>
                        </a:rPr>
                        <a:t>Diciembre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800" b="0" i="0" u="none" strike="noStrike">
                          <a:solidFill>
                            <a:srgbClr val="000000"/>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800" b="0" i="0" u="none" strike="noStrike" dirty="0">
                          <a:solidFill>
                            <a:srgbClr val="000000"/>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800" b="0" i="0" u="none" strike="noStrike">
                          <a:solidFill>
                            <a:srgbClr val="000000"/>
                          </a:solidFill>
                          <a:effectLst/>
                          <a:latin typeface="Calibri" panose="020F0502020204030204" pitchFamily="34" charset="0"/>
                        </a:rPr>
                        <a:t>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5275">
                <a:tc>
                  <a:txBody>
                    <a:bodyPr/>
                    <a:lstStyle/>
                    <a:p>
                      <a:pPr algn="l" rtl="0" fontAlgn="b"/>
                      <a:r>
                        <a:rPr lang="es-CO" sz="1800" b="0" i="0" u="none" strike="noStrike">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800" b="0" i="0" u="none" strike="noStrike">
                          <a:solidFill>
                            <a:srgbClr val="000000"/>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800" b="0" i="0" u="none" strike="noStrike" dirty="0">
                          <a:solidFill>
                            <a:srgbClr val="000000"/>
                          </a:solidFill>
                          <a:effectLst/>
                          <a:latin typeface="Calibri" panose="020F0502020204030204" pitchFamily="34" charset="0"/>
                        </a:rPr>
                        <a:t>183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800" b="0" i="0" u="none" strike="noStrike" dirty="0">
                          <a:solidFill>
                            <a:srgbClr val="000000"/>
                          </a:solidFill>
                          <a:effectLst/>
                          <a:latin typeface="Calibri" panose="020F0502020204030204" pitchFamily="34" charset="0"/>
                        </a:rPr>
                        <a:t>385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5220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83968" y="839578"/>
            <a:ext cx="7305890" cy="400110"/>
          </a:xfrm>
          <a:prstGeom prst="rect">
            <a:avLst/>
          </a:prstGeom>
          <a:noFill/>
        </p:spPr>
        <p:txBody>
          <a:bodyPr wrap="square" rtlCol="0">
            <a:spAutoFit/>
          </a:bodyPr>
          <a:lstStyle/>
          <a:p>
            <a:pPr algn="r"/>
            <a:r>
              <a:rPr lang="es-CO" sz="2000" dirty="0">
                <a:solidFill>
                  <a:schemeClr val="bg1"/>
                </a:solidFill>
                <a:latin typeface="Arial" pitchFamily="34" charset="0"/>
                <a:ea typeface="Verdana" panose="020B0604030504040204" pitchFamily="34" charset="0"/>
                <a:cs typeface="Arial" pitchFamily="34" charset="0"/>
              </a:rPr>
              <a:t>Reclamos procesos MEN detalle de eje temático /dependencia</a:t>
            </a:r>
          </a:p>
        </p:txBody>
      </p:sp>
      <p:pic>
        <p:nvPicPr>
          <p:cNvPr id="5"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546889" y="230451"/>
            <a:ext cx="3737079"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683568" y="230451"/>
            <a:ext cx="3600400" cy="646331"/>
          </a:xfrm>
          <a:prstGeom prst="rect">
            <a:avLst/>
          </a:prstGeom>
        </p:spPr>
        <p:txBody>
          <a:bodyPr wrap="square">
            <a:spAutoFit/>
          </a:bodyPr>
          <a:lstStyle/>
          <a:p>
            <a:r>
              <a:rPr lang="es-CO" dirty="0">
                <a:solidFill>
                  <a:schemeClr val="bg1"/>
                </a:solidFill>
                <a:latin typeface="Arial" pitchFamily="34" charset="0"/>
                <a:ea typeface="Verdana" panose="020B0604030504040204" pitchFamily="34" charset="0"/>
                <a:cs typeface="Arial" pitchFamily="34" charset="0"/>
              </a:rPr>
              <a:t>Reclamos procesos por eje temático /dependencia</a:t>
            </a:r>
          </a:p>
        </p:txBody>
      </p:sp>
      <p:sp>
        <p:nvSpPr>
          <p:cNvPr id="9" name="8 Rectángulo"/>
          <p:cNvSpPr/>
          <p:nvPr/>
        </p:nvSpPr>
        <p:spPr>
          <a:xfrm>
            <a:off x="6234619" y="1589369"/>
            <a:ext cx="2510300" cy="4247317"/>
          </a:xfrm>
          <a:prstGeom prst="rect">
            <a:avLst/>
          </a:prstGeom>
        </p:spPr>
        <p:txBody>
          <a:bodyPr wrap="square">
            <a:spAutoFit/>
          </a:bodyPr>
          <a:lstStyle/>
          <a:p>
            <a:pPr algn="just"/>
            <a:endParaRPr lang="es-CO" dirty="0">
              <a:latin typeface="Arial Narrow" panose="020B0606020202030204" pitchFamily="34" charset="0"/>
            </a:endParaRPr>
          </a:p>
          <a:p>
            <a:pPr algn="just"/>
            <a:r>
              <a:rPr lang="es-CO" dirty="0">
                <a:latin typeface="Arial Narrow" panose="020B0606020202030204" pitchFamily="34" charset="0"/>
                <a:ea typeface="Verdana" panose="020B0604030504040204" pitchFamily="34" charset="0"/>
                <a:cs typeface="Verdana" panose="020B0604030504040204" pitchFamily="34" charset="0"/>
              </a:rPr>
              <a:t>En el cuarto trimestre del 2016  se  presentaron 26 reclamos de procesos; 20 por demora en respuesta  a solicitud o consultas, 1 por respuesta incompleta ,2   por demora en las respuestas a derechos de petición. Y 3 por demoras en las respuestas a quejas contra servidores del MEN</a:t>
            </a:r>
          </a:p>
          <a:p>
            <a:pPr algn="just"/>
            <a:endParaRPr lang="es-CO" dirty="0">
              <a:latin typeface="Arial Narrow" panose="020B0606020202030204" pitchFamily="34" charset="0"/>
              <a:ea typeface="Verdana" panose="020B0604030504040204" pitchFamily="34" charset="0"/>
              <a:cs typeface="Verdana" panose="020B0604030504040204" pitchFamily="34" charset="0"/>
            </a:endParaRPr>
          </a:p>
          <a:p>
            <a:pPr algn="just"/>
            <a:endParaRPr lang="es-CO" dirty="0">
              <a:latin typeface="Arial Narrow" panose="020B0606020202030204" pitchFamily="34" charset="0"/>
              <a:ea typeface="Verdana" panose="020B0604030504040204" pitchFamily="34" charset="0"/>
              <a:cs typeface="Verdana" panose="020B0604030504040204" pitchFamily="34" charset="0"/>
            </a:endParaRPr>
          </a:p>
          <a:p>
            <a:pPr algn="just"/>
            <a:endParaRPr lang="es-CO" dirty="0">
              <a:latin typeface="Arial Narrow" panose="020B0606020202030204" pitchFamily="34" charset="0"/>
              <a:ea typeface="Verdana" panose="020B0604030504040204" pitchFamily="34" charset="0"/>
              <a:cs typeface="Verdana" panose="020B0604030504040204" pitchFamily="34" charset="0"/>
            </a:endParaRPr>
          </a:p>
        </p:txBody>
      </p:sp>
      <p:sp>
        <p:nvSpPr>
          <p:cNvPr id="10" name="9 Rectángulo"/>
          <p:cNvSpPr/>
          <p:nvPr/>
        </p:nvSpPr>
        <p:spPr>
          <a:xfrm>
            <a:off x="4716016" y="123377"/>
            <a:ext cx="4572000" cy="646331"/>
          </a:xfrm>
          <a:prstGeom prst="rect">
            <a:avLst/>
          </a:prstGeom>
        </p:spPr>
        <p:txBody>
          <a:bodyPr>
            <a:spAutoFit/>
          </a:bodyPr>
          <a:lstStyle/>
          <a:p>
            <a:r>
              <a:rPr lang="es-CO" b="1" dirty="0">
                <a:solidFill>
                  <a:schemeClr val="accent2">
                    <a:lumMod val="50000"/>
                  </a:schemeClr>
                </a:solidFill>
              </a:rPr>
              <a:t>Análisis de resultados a la gestión de las Reclamos de procesos</a:t>
            </a:r>
            <a:endParaRPr lang="es-CO" dirty="0">
              <a:solidFill>
                <a:schemeClr val="accent2">
                  <a:lumMod val="50000"/>
                </a:scheme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494016341"/>
              </p:ext>
            </p:extLst>
          </p:nvPr>
        </p:nvGraphicFramePr>
        <p:xfrm>
          <a:off x="344415" y="947241"/>
          <a:ext cx="5444747" cy="2132222"/>
        </p:xfrm>
        <a:graphic>
          <a:graphicData uri="http://schemas.openxmlformats.org/drawingml/2006/table">
            <a:tbl>
              <a:tblPr/>
              <a:tblGrid>
                <a:gridCol w="2780636">
                  <a:extLst>
                    <a:ext uri="{9D8B030D-6E8A-4147-A177-3AD203B41FA5}">
                      <a16:colId xmlns:a16="http://schemas.microsoft.com/office/drawing/2014/main" val="20000"/>
                    </a:ext>
                  </a:extLst>
                </a:gridCol>
                <a:gridCol w="886257">
                  <a:extLst>
                    <a:ext uri="{9D8B030D-6E8A-4147-A177-3AD203B41FA5}">
                      <a16:colId xmlns:a16="http://schemas.microsoft.com/office/drawing/2014/main" val="20001"/>
                    </a:ext>
                  </a:extLst>
                </a:gridCol>
                <a:gridCol w="918671">
                  <a:extLst>
                    <a:ext uri="{9D8B030D-6E8A-4147-A177-3AD203B41FA5}">
                      <a16:colId xmlns:a16="http://schemas.microsoft.com/office/drawing/2014/main" val="20002"/>
                    </a:ext>
                  </a:extLst>
                </a:gridCol>
                <a:gridCol w="859183">
                  <a:extLst>
                    <a:ext uri="{9D8B030D-6E8A-4147-A177-3AD203B41FA5}">
                      <a16:colId xmlns:a16="http://schemas.microsoft.com/office/drawing/2014/main" val="20003"/>
                    </a:ext>
                  </a:extLst>
                </a:gridCol>
              </a:tblGrid>
              <a:tr h="121310">
                <a:tc gridSpan="4">
                  <a:txBody>
                    <a:bodyPr/>
                    <a:lstStyle/>
                    <a:p>
                      <a:pPr algn="ctr" fontAlgn="b"/>
                      <a:r>
                        <a:rPr lang="es-CO" sz="1100" b="1" i="0" u="none" strike="noStrike" dirty="0">
                          <a:solidFill>
                            <a:srgbClr val="FFFFFF"/>
                          </a:solidFill>
                          <a:effectLst/>
                          <a:latin typeface="Calibri" panose="020F0502020204030204" pitchFamily="34" charset="0"/>
                        </a:rPr>
                        <a:t>Eje Temático: Demora en las respuestas a Solicitudes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37436">
                <a:tc>
                  <a:txBody>
                    <a:bodyPr/>
                    <a:lstStyle/>
                    <a:p>
                      <a:pPr algn="l" fontAlgn="b"/>
                      <a:r>
                        <a:rPr lang="es-CO" sz="1100" b="1" i="0" u="none" strike="noStrike" dirty="0">
                          <a:solidFill>
                            <a:srgbClr val="FFFFFF"/>
                          </a:solidFill>
                          <a:effectLst/>
                          <a:latin typeface="Calibri" panose="020F0502020204030204" pitchFamily="34" charset="0"/>
                        </a:rPr>
                        <a:t>Dependencias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050" b="1" i="0" u="none" strike="noStrike" dirty="0">
                          <a:solidFill>
                            <a:srgbClr val="FFFFFF"/>
                          </a:solidFill>
                          <a:effectLst/>
                          <a:latin typeface="Calibri" panose="020F0502020204030204" pitchFamily="34" charset="0"/>
                        </a:rPr>
                        <a:t>NOVIEMBRE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050" b="1" i="0" u="none" strike="noStrike" dirty="0">
                          <a:solidFill>
                            <a:srgbClr val="FFFFFF"/>
                          </a:solidFill>
                          <a:effectLst/>
                          <a:latin typeface="Calibri" panose="020F0502020204030204" pitchFamily="34" charset="0"/>
                        </a:rPr>
                        <a:t>DICIEMBRE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100" b="1" i="0" u="none" strike="noStrike" dirty="0">
                          <a:solidFill>
                            <a:srgbClr val="FFFFFF"/>
                          </a:solidFill>
                          <a:effectLst/>
                          <a:latin typeface="Calibri" panose="020F0502020204030204" pitchFamily="34" charset="0"/>
                        </a:rPr>
                        <a:t>Total general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237436">
                <a:tc>
                  <a:txBody>
                    <a:bodyPr/>
                    <a:lstStyle/>
                    <a:p>
                      <a:pPr algn="l" fontAlgn="b"/>
                      <a:r>
                        <a:rPr lang="es-CO" sz="1150" b="0" i="0" u="none" strike="noStrike" dirty="0">
                          <a:solidFill>
                            <a:srgbClr val="000000"/>
                          </a:solidFill>
                          <a:effectLst/>
                          <a:latin typeface="Calibri" panose="020F0502020204030204" pitchFamily="34" charset="0"/>
                        </a:rPr>
                        <a:t>Dirección de Calidad Preescolar, Básica y Media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7436">
                <a:tc>
                  <a:txBody>
                    <a:bodyPr/>
                    <a:lstStyle/>
                    <a:p>
                      <a:pPr algn="l" fontAlgn="b"/>
                      <a:r>
                        <a:rPr lang="es-CO" sz="1150" b="0" i="0" u="none" strike="noStrike" dirty="0">
                          <a:solidFill>
                            <a:srgbClr val="000000"/>
                          </a:solidFill>
                          <a:effectLst/>
                          <a:latin typeface="Calibri" panose="020F0502020204030204" pitchFamily="34" charset="0"/>
                        </a:rPr>
                        <a:t>Subdirección de Apoyo a la Gestión de las IES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7436">
                <a:tc>
                  <a:txBody>
                    <a:bodyPr/>
                    <a:lstStyle/>
                    <a:p>
                      <a:pPr algn="l" fontAlgn="b"/>
                      <a:r>
                        <a:rPr lang="es-CO" sz="1150" b="0" i="0" u="none" strike="noStrike" dirty="0">
                          <a:solidFill>
                            <a:srgbClr val="000000"/>
                          </a:solidFill>
                          <a:effectLst/>
                          <a:latin typeface="Calibri" panose="020F0502020204030204" pitchFamily="34" charset="0"/>
                        </a:rPr>
                        <a:t>Dirección de Fomento de la Educación Superior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7436">
                <a:tc>
                  <a:txBody>
                    <a:bodyPr/>
                    <a:lstStyle/>
                    <a:p>
                      <a:pPr algn="l" fontAlgn="b"/>
                      <a:r>
                        <a:rPr lang="es-CO" sz="1150" b="0" i="0" u="none" strike="noStrike">
                          <a:solidFill>
                            <a:srgbClr val="000000"/>
                          </a:solidFill>
                          <a:effectLst/>
                          <a:latin typeface="Calibri" panose="020F0502020204030204" pitchFamily="34" charset="0"/>
                        </a:rPr>
                        <a:t>Dirección de Calidad Para la Educación Superior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21310">
                <a:tc>
                  <a:txBody>
                    <a:bodyPr/>
                    <a:lstStyle/>
                    <a:p>
                      <a:pPr algn="l" fontAlgn="b"/>
                      <a:r>
                        <a:rPr lang="es-CO" sz="1150" b="0" i="0" u="none" strike="noStrike" dirty="0">
                          <a:solidFill>
                            <a:srgbClr val="000000"/>
                          </a:solidFill>
                          <a:effectLst/>
                          <a:latin typeface="Calibri" panose="020F0502020204030204" pitchFamily="34" charset="0"/>
                        </a:rPr>
                        <a:t>Despacho del Ministro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21310">
                <a:tc>
                  <a:txBody>
                    <a:bodyPr/>
                    <a:lstStyle/>
                    <a:p>
                      <a:pPr algn="l" fontAlgn="b"/>
                      <a:r>
                        <a:rPr lang="es-CO" sz="1100" b="1" i="0" u="none" strike="noStrike">
                          <a:solidFill>
                            <a:srgbClr val="FFFFFF"/>
                          </a:solidFill>
                          <a:effectLst/>
                          <a:latin typeface="Calibri" panose="020F0502020204030204" pitchFamily="34" charset="0"/>
                        </a:rPr>
                        <a:t>Total general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100" b="1" i="0" u="none" strike="noStrike">
                          <a:solidFill>
                            <a:srgbClr val="FFFFFF"/>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100" b="1" i="0" u="none" strike="noStrike">
                          <a:solidFill>
                            <a:srgbClr val="FFFFFF"/>
                          </a:solidFill>
                          <a:effectLst/>
                          <a:latin typeface="Calibri" panose="020F0502020204030204" pitchFamily="34"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100" b="1" i="0" u="none" strike="noStrike" dirty="0">
                          <a:solidFill>
                            <a:srgbClr val="FFFFFF"/>
                          </a:solidFill>
                          <a:effectLst/>
                          <a:latin typeface="Calibri" panose="020F050202020403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7"/>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4020095405"/>
              </p:ext>
            </p:extLst>
          </p:nvPr>
        </p:nvGraphicFramePr>
        <p:xfrm>
          <a:off x="354392" y="3164581"/>
          <a:ext cx="5419981" cy="980728"/>
        </p:xfrm>
        <a:graphic>
          <a:graphicData uri="http://schemas.openxmlformats.org/drawingml/2006/table">
            <a:tbl>
              <a:tblPr/>
              <a:tblGrid>
                <a:gridCol w="3508179">
                  <a:extLst>
                    <a:ext uri="{9D8B030D-6E8A-4147-A177-3AD203B41FA5}">
                      <a16:colId xmlns:a16="http://schemas.microsoft.com/office/drawing/2014/main" val="20000"/>
                    </a:ext>
                  </a:extLst>
                </a:gridCol>
                <a:gridCol w="1046298">
                  <a:extLst>
                    <a:ext uri="{9D8B030D-6E8A-4147-A177-3AD203B41FA5}">
                      <a16:colId xmlns:a16="http://schemas.microsoft.com/office/drawing/2014/main" val="20001"/>
                    </a:ext>
                  </a:extLst>
                </a:gridCol>
                <a:gridCol w="865504">
                  <a:extLst>
                    <a:ext uri="{9D8B030D-6E8A-4147-A177-3AD203B41FA5}">
                      <a16:colId xmlns:a16="http://schemas.microsoft.com/office/drawing/2014/main" val="20002"/>
                    </a:ext>
                  </a:extLst>
                </a:gridCol>
              </a:tblGrid>
              <a:tr h="245182">
                <a:tc gridSpan="3">
                  <a:txBody>
                    <a:bodyPr/>
                    <a:lstStyle/>
                    <a:p>
                      <a:pPr algn="ctr" fontAlgn="b"/>
                      <a:r>
                        <a:rPr lang="es-CO" sz="1150" b="1" i="0" u="none" strike="noStrike" dirty="0">
                          <a:solidFill>
                            <a:srgbClr val="FFFFFF"/>
                          </a:solidFill>
                          <a:effectLst/>
                          <a:latin typeface="Calibri" panose="020F0502020204030204" pitchFamily="34" charset="0"/>
                        </a:rPr>
                        <a:t>Eje Temático: Respuesta Incompleta</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45182">
                <a:tc>
                  <a:txBody>
                    <a:bodyPr/>
                    <a:lstStyle/>
                    <a:p>
                      <a:pPr algn="l" fontAlgn="b"/>
                      <a:r>
                        <a:rPr lang="es-CO" sz="1150" b="1" i="0" u="none" strike="noStrike" dirty="0">
                          <a:solidFill>
                            <a:srgbClr val="FFFFFF"/>
                          </a:solidFill>
                          <a:effectLst/>
                          <a:latin typeface="Calibri" panose="020F0502020204030204" pitchFamily="34" charset="0"/>
                        </a:rPr>
                        <a:t>Dependencias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150" b="1" i="0" u="none" strike="noStrike">
                          <a:solidFill>
                            <a:srgbClr val="FFFFFF"/>
                          </a:solidFill>
                          <a:effectLst/>
                          <a:latin typeface="Calibri" panose="020F0502020204030204" pitchFamily="34" charset="0"/>
                        </a:rPr>
                        <a:t>DICIEMBRE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150" b="1" i="0" u="none" strike="noStrike" dirty="0">
                          <a:solidFill>
                            <a:srgbClr val="FFFFFF"/>
                          </a:solidFill>
                          <a:effectLst/>
                          <a:latin typeface="Calibri" panose="020F0502020204030204" pitchFamily="34" charset="0"/>
                        </a:rPr>
                        <a:t>Total general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245182">
                <a:tc>
                  <a:txBody>
                    <a:bodyPr/>
                    <a:lstStyle/>
                    <a:p>
                      <a:pPr algn="l" fontAlgn="b"/>
                      <a:r>
                        <a:rPr lang="es-CO" sz="1150" b="0" i="0" u="none" strike="noStrike" dirty="0">
                          <a:solidFill>
                            <a:srgbClr val="000000"/>
                          </a:solidFill>
                          <a:effectLst/>
                          <a:latin typeface="Calibri" panose="020F0502020204030204" pitchFamily="34" charset="0"/>
                        </a:rPr>
                        <a:t>Oficina Asesora Jurídica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5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5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5182">
                <a:tc>
                  <a:txBody>
                    <a:bodyPr/>
                    <a:lstStyle/>
                    <a:p>
                      <a:pPr algn="l" fontAlgn="b"/>
                      <a:r>
                        <a:rPr lang="es-CO" sz="1150" b="1" i="0" u="none" strike="noStrike" dirty="0">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150" b="1" i="0" u="none" strike="noStrike" dirty="0">
                          <a:solidFill>
                            <a:srgbClr val="FFFFFF"/>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150" b="1" i="0" u="none" strike="noStrike" dirty="0">
                          <a:solidFill>
                            <a:srgbClr val="FFFFFF"/>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3"/>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942952852"/>
              </p:ext>
            </p:extLst>
          </p:nvPr>
        </p:nvGraphicFramePr>
        <p:xfrm>
          <a:off x="344415" y="4190444"/>
          <a:ext cx="5429958" cy="769620"/>
        </p:xfrm>
        <a:graphic>
          <a:graphicData uri="http://schemas.openxmlformats.org/drawingml/2006/table">
            <a:tbl>
              <a:tblPr/>
              <a:tblGrid>
                <a:gridCol w="2212675">
                  <a:extLst>
                    <a:ext uri="{9D8B030D-6E8A-4147-A177-3AD203B41FA5}">
                      <a16:colId xmlns:a16="http://schemas.microsoft.com/office/drawing/2014/main" val="20000"/>
                    </a:ext>
                  </a:extLst>
                </a:gridCol>
                <a:gridCol w="1144488">
                  <a:extLst>
                    <a:ext uri="{9D8B030D-6E8A-4147-A177-3AD203B41FA5}">
                      <a16:colId xmlns:a16="http://schemas.microsoft.com/office/drawing/2014/main" val="20001"/>
                    </a:ext>
                  </a:extLst>
                </a:gridCol>
                <a:gridCol w="953740">
                  <a:extLst>
                    <a:ext uri="{9D8B030D-6E8A-4147-A177-3AD203B41FA5}">
                      <a16:colId xmlns:a16="http://schemas.microsoft.com/office/drawing/2014/main" val="20002"/>
                    </a:ext>
                  </a:extLst>
                </a:gridCol>
                <a:gridCol w="1119055">
                  <a:extLst>
                    <a:ext uri="{9D8B030D-6E8A-4147-A177-3AD203B41FA5}">
                      <a16:colId xmlns:a16="http://schemas.microsoft.com/office/drawing/2014/main" val="20003"/>
                    </a:ext>
                  </a:extLst>
                </a:gridCol>
              </a:tblGrid>
              <a:tr h="190500">
                <a:tc gridSpan="4">
                  <a:txBody>
                    <a:bodyPr/>
                    <a:lstStyle/>
                    <a:p>
                      <a:pPr algn="ctr" fontAlgn="b"/>
                      <a:r>
                        <a:rPr lang="es-CO" sz="1200" b="1" i="0" u="none" strike="noStrike" dirty="0">
                          <a:solidFill>
                            <a:srgbClr val="FFFFFF"/>
                          </a:solidFill>
                          <a:effectLst/>
                          <a:latin typeface="Calibri" panose="020F0502020204030204" pitchFamily="34" charset="0"/>
                        </a:rPr>
                        <a:t>Eje Temático: Demora en las respuestas a Derechos de petición</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200" b="1" i="0" u="none" strike="noStrike" dirty="0">
                          <a:solidFill>
                            <a:srgbClr val="FFFFFF"/>
                          </a:solidFill>
                          <a:effectLst/>
                          <a:latin typeface="Calibri" panose="020F0502020204030204" pitchFamily="34" charset="0"/>
                        </a:rPr>
                        <a:t>Dependencias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NOVIEMBRE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200" b="1" i="0" u="none" strike="noStrike">
                          <a:solidFill>
                            <a:srgbClr val="FFFFFF"/>
                          </a:solidFill>
                          <a:effectLst/>
                          <a:latin typeface="Calibri" panose="020F0502020204030204" pitchFamily="34" charset="0"/>
                        </a:rPr>
                        <a:t>DICIEMBRE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a:solidFill>
                            <a:srgbClr val="FFFFFF"/>
                          </a:solidFill>
                          <a:effectLst/>
                          <a:latin typeface="Calibri" panose="020F0502020204030204" pitchFamily="34" charset="0"/>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190500">
                <a:tc>
                  <a:txBody>
                    <a:bodyPr/>
                    <a:lstStyle/>
                    <a:p>
                      <a:pPr algn="l" fontAlgn="b"/>
                      <a:r>
                        <a:rPr lang="es-CO" sz="1200" b="0" i="0" u="none" strike="noStrike" dirty="0">
                          <a:solidFill>
                            <a:srgbClr val="000000"/>
                          </a:solidFill>
                          <a:effectLst/>
                          <a:latin typeface="Calibri" panose="020F0502020204030204" pitchFamily="34" charset="0"/>
                        </a:rPr>
                        <a:t>Grupo de Convalidaciones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s-CO" sz="1200" b="1" i="0" u="none" strike="noStrike" dirty="0">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a:solidFill>
                            <a:srgbClr val="FFFFFF"/>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3"/>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721158867"/>
              </p:ext>
            </p:extLst>
          </p:nvPr>
        </p:nvGraphicFramePr>
        <p:xfrm>
          <a:off x="355308" y="5157192"/>
          <a:ext cx="5419980" cy="1122045"/>
        </p:xfrm>
        <a:graphic>
          <a:graphicData uri="http://schemas.openxmlformats.org/drawingml/2006/table">
            <a:tbl>
              <a:tblPr/>
              <a:tblGrid>
                <a:gridCol w="2210171">
                  <a:extLst>
                    <a:ext uri="{9D8B030D-6E8A-4147-A177-3AD203B41FA5}">
                      <a16:colId xmlns:a16="http://schemas.microsoft.com/office/drawing/2014/main" val="20000"/>
                    </a:ext>
                  </a:extLst>
                </a:gridCol>
                <a:gridCol w="1147264">
                  <a:extLst>
                    <a:ext uri="{9D8B030D-6E8A-4147-A177-3AD203B41FA5}">
                      <a16:colId xmlns:a16="http://schemas.microsoft.com/office/drawing/2014/main" val="20001"/>
                    </a:ext>
                  </a:extLst>
                </a:gridCol>
                <a:gridCol w="949023">
                  <a:extLst>
                    <a:ext uri="{9D8B030D-6E8A-4147-A177-3AD203B41FA5}">
                      <a16:colId xmlns:a16="http://schemas.microsoft.com/office/drawing/2014/main" val="20002"/>
                    </a:ext>
                  </a:extLst>
                </a:gridCol>
                <a:gridCol w="1113522">
                  <a:extLst>
                    <a:ext uri="{9D8B030D-6E8A-4147-A177-3AD203B41FA5}">
                      <a16:colId xmlns:a16="http://schemas.microsoft.com/office/drawing/2014/main" val="20003"/>
                    </a:ext>
                  </a:extLst>
                </a:gridCol>
              </a:tblGrid>
              <a:tr h="190500">
                <a:tc gridSpan="4">
                  <a:txBody>
                    <a:bodyPr/>
                    <a:lstStyle/>
                    <a:p>
                      <a:pPr algn="ctr" fontAlgn="b"/>
                      <a:r>
                        <a:rPr lang="es-CO" sz="1150" b="1" i="0" u="none" strike="noStrike" dirty="0">
                          <a:solidFill>
                            <a:srgbClr val="FFFFFF"/>
                          </a:solidFill>
                          <a:effectLst/>
                          <a:latin typeface="Calibri" panose="020F0502020204030204" pitchFamily="34" charset="0"/>
                        </a:rPr>
                        <a:t>Eje Temático: Demora en las respuestas a quejas contra servidores del MEN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150" b="1" i="0" u="none" strike="noStrike" dirty="0">
                          <a:solidFill>
                            <a:srgbClr val="FFFFFF"/>
                          </a:solidFill>
                          <a:effectLst/>
                          <a:latin typeface="Calibri" panose="020F0502020204030204" pitchFamily="34" charset="0"/>
                        </a:rPr>
                        <a:t>Dependencias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150" b="1" i="0" u="none" strike="noStrike">
                          <a:solidFill>
                            <a:srgbClr val="FFFFFF"/>
                          </a:solidFill>
                          <a:effectLst/>
                          <a:latin typeface="Calibri" panose="020F0502020204030204" pitchFamily="34" charset="0"/>
                        </a:rPr>
                        <a:t>NOVIEMBRE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150" b="1" i="0" u="none" strike="noStrike">
                          <a:solidFill>
                            <a:srgbClr val="FFFFFF"/>
                          </a:solidFill>
                          <a:effectLst/>
                          <a:latin typeface="Calibri" panose="020F0502020204030204" pitchFamily="34" charset="0"/>
                        </a:rPr>
                        <a:t>DICIEMBRE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150" b="1" i="0" u="none" strike="noStrike">
                          <a:solidFill>
                            <a:srgbClr val="FFFFFF"/>
                          </a:solidFill>
                          <a:effectLst/>
                          <a:latin typeface="Calibri" panose="020F0502020204030204" pitchFamily="34" charset="0"/>
                        </a:rPr>
                        <a:t>Total general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190500">
                <a:tc>
                  <a:txBody>
                    <a:bodyPr/>
                    <a:lstStyle/>
                    <a:p>
                      <a:pPr algn="l" fontAlgn="b"/>
                      <a:r>
                        <a:rPr lang="es-CO" sz="1150" b="0" i="0" u="none" strike="noStrike" dirty="0">
                          <a:solidFill>
                            <a:srgbClr val="000000"/>
                          </a:solidFill>
                          <a:effectLst/>
                          <a:latin typeface="Calibri" panose="020F0502020204030204" pitchFamily="34" charset="0"/>
                        </a:rPr>
                        <a:t>Grupo de Convalidaciones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5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5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5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s-CO" sz="1150" b="0" i="0" u="none" strike="noStrike" dirty="0">
                          <a:solidFill>
                            <a:srgbClr val="000000"/>
                          </a:solidFill>
                          <a:effectLst/>
                          <a:latin typeface="Calibri" panose="020F0502020204030204" pitchFamily="34" charset="0"/>
                        </a:rPr>
                        <a:t>Dirección de Calidad Para la Educación Superior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5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5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5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es-CO" sz="1150" b="1" i="0" u="none" strike="noStrike">
                          <a:solidFill>
                            <a:srgbClr val="FFFFFF"/>
                          </a:solidFill>
                          <a:effectLst/>
                          <a:latin typeface="Calibri" panose="020F0502020204030204" pitchFamily="34" charset="0"/>
                        </a:rPr>
                        <a:t>Total general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150" b="1" i="0" u="none" strike="noStrike">
                          <a:solidFill>
                            <a:srgbClr val="FFFFFF"/>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150" b="1" i="0" u="none" strike="noStrike" dirty="0">
                          <a:solidFill>
                            <a:srgbClr val="FFFFFF"/>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150" b="1" i="0" u="none" strike="noStrike" dirty="0">
                          <a:solidFill>
                            <a:srgbClr val="FFFFFF"/>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6032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716016" y="215709"/>
            <a:ext cx="4572000" cy="646331"/>
          </a:xfrm>
          <a:prstGeom prst="rect">
            <a:avLst/>
          </a:prstGeom>
        </p:spPr>
        <p:txBody>
          <a:bodyPr>
            <a:spAutoFit/>
          </a:bodyPr>
          <a:lstStyle/>
          <a:p>
            <a:r>
              <a:rPr lang="es-CO" b="1" dirty="0">
                <a:solidFill>
                  <a:schemeClr val="accent2">
                    <a:lumMod val="50000"/>
                  </a:schemeClr>
                </a:solidFill>
              </a:rPr>
              <a:t>Análisis de resultados a la gestión de las Reclamos de Servicios.</a:t>
            </a:r>
            <a:endParaRPr lang="es-CO" dirty="0">
              <a:solidFill>
                <a:schemeClr val="accent2">
                  <a:lumMod val="50000"/>
                </a:schemeClr>
              </a:solidFill>
            </a:endParaRPr>
          </a:p>
        </p:txBody>
      </p:sp>
      <p:sp>
        <p:nvSpPr>
          <p:cNvPr id="2" name="1 Rectángulo"/>
          <p:cNvSpPr/>
          <p:nvPr/>
        </p:nvSpPr>
        <p:spPr>
          <a:xfrm>
            <a:off x="6229358" y="1150747"/>
            <a:ext cx="2736304" cy="4939814"/>
          </a:xfrm>
          <a:prstGeom prst="rect">
            <a:avLst/>
          </a:prstGeom>
        </p:spPr>
        <p:txBody>
          <a:bodyPr wrap="square">
            <a:spAutoFit/>
          </a:bodyPr>
          <a:lstStyle/>
          <a:p>
            <a:pPr marL="285750" indent="-285750" algn="just">
              <a:lnSpc>
                <a:spcPct val="80000"/>
              </a:lnSpc>
              <a:spcBef>
                <a:spcPct val="50000"/>
              </a:spcBef>
              <a:buBlip>
                <a:blip r:embed="rId4"/>
              </a:buBlip>
            </a:pPr>
            <a:r>
              <a:rPr lang="es-ES" altLang="es-CO" dirty="0">
                <a:latin typeface="Arial Narrow" panose="020B0606020202030204" pitchFamily="34" charset="0"/>
              </a:rPr>
              <a:t>En el cuarto trimestre de 2016, se recibieron 394 reclamos contra  el  servicio  de  trámites, que  ofrece el Ministerio. </a:t>
            </a:r>
          </a:p>
          <a:p>
            <a:pPr marL="285750" indent="-285750" algn="just">
              <a:lnSpc>
                <a:spcPct val="80000"/>
              </a:lnSpc>
              <a:spcBef>
                <a:spcPct val="50000"/>
              </a:spcBef>
              <a:buBlip>
                <a:blip r:embed="rId4"/>
              </a:buBlip>
            </a:pPr>
            <a:r>
              <a:rPr lang="es-ES" altLang="es-CO" dirty="0">
                <a:latin typeface="Arial Narrow" panose="020B0606020202030204" pitchFamily="34" charset="0"/>
              </a:rPr>
              <a:t>La dependencia a la cual se le radicaron mas reclamos de servicios fue Grupo de Convalidaciones</a:t>
            </a:r>
          </a:p>
          <a:p>
            <a:pPr marL="285750" indent="-285750" algn="just">
              <a:lnSpc>
                <a:spcPct val="80000"/>
              </a:lnSpc>
              <a:spcBef>
                <a:spcPct val="50000"/>
              </a:spcBef>
              <a:buBlip>
                <a:blip r:embed="rId4"/>
              </a:buBlip>
            </a:pPr>
            <a:r>
              <a:rPr lang="es-ES" altLang="es-CO" dirty="0">
                <a:latin typeface="Arial Narrow" panose="020B0606020202030204" pitchFamily="34" charset="0"/>
              </a:rPr>
              <a:t>Diciembre, fue el mes en el cual se recibió el mayor  número  de reclamos, con 289.</a:t>
            </a:r>
          </a:p>
          <a:p>
            <a:pPr marL="285750" indent="-285750" algn="just">
              <a:lnSpc>
                <a:spcPct val="80000"/>
              </a:lnSpc>
              <a:spcBef>
                <a:spcPct val="50000"/>
              </a:spcBef>
              <a:buBlip>
                <a:blip r:embed="rId4"/>
              </a:buBlip>
              <a:defRPr/>
            </a:pPr>
            <a:r>
              <a:rPr lang="es-ES" dirty="0">
                <a:latin typeface="Arial Narrow" panose="020B0606020202030204" pitchFamily="34" charset="0"/>
              </a:rPr>
              <a:t>El mayor número de reclamos se presentó en el eje temático  </a:t>
            </a:r>
            <a:r>
              <a:rPr lang="es-CO" dirty="0">
                <a:latin typeface="Arial Narrow" panose="020B0606020202030204" pitchFamily="34" charset="0"/>
              </a:rPr>
              <a:t>Tramites de aseguramiento de calidad en educación superior -oportunidad, con un total de 386 casos</a:t>
            </a:r>
            <a:endParaRPr lang="es-ES" dirty="0">
              <a:latin typeface="Arial Narrow" panose="020B0606020202030204" pitchFamily="34" charset="0"/>
            </a:endParaRPr>
          </a:p>
        </p:txBody>
      </p:sp>
      <p:pic>
        <p:nvPicPr>
          <p:cNvPr id="10" name="Picture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59" t="17295" r="16983" b="33645"/>
          <a:stretch/>
        </p:blipFill>
        <p:spPr bwMode="auto">
          <a:xfrm>
            <a:off x="546889" y="230451"/>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546889" y="179451"/>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graphicFrame>
        <p:nvGraphicFramePr>
          <p:cNvPr id="5" name="Tabla 4"/>
          <p:cNvGraphicFramePr>
            <a:graphicFrameLocks noGrp="1"/>
          </p:cNvGraphicFramePr>
          <p:nvPr>
            <p:extLst>
              <p:ext uri="{D42A27DB-BD31-4B8C-83A1-F6EECF244321}">
                <p14:modId xmlns:p14="http://schemas.microsoft.com/office/powerpoint/2010/main" val="793844964"/>
              </p:ext>
            </p:extLst>
          </p:nvPr>
        </p:nvGraphicFramePr>
        <p:xfrm>
          <a:off x="327629" y="1443089"/>
          <a:ext cx="5866374" cy="891540"/>
        </p:xfrm>
        <a:graphic>
          <a:graphicData uri="http://schemas.openxmlformats.org/drawingml/2006/table">
            <a:tbl>
              <a:tblPr/>
              <a:tblGrid>
                <a:gridCol w="2079678">
                  <a:extLst>
                    <a:ext uri="{9D8B030D-6E8A-4147-A177-3AD203B41FA5}">
                      <a16:colId xmlns:a16="http://schemas.microsoft.com/office/drawing/2014/main" val="20000"/>
                    </a:ext>
                  </a:extLst>
                </a:gridCol>
                <a:gridCol w="829467">
                  <a:extLst>
                    <a:ext uri="{9D8B030D-6E8A-4147-A177-3AD203B41FA5}">
                      <a16:colId xmlns:a16="http://schemas.microsoft.com/office/drawing/2014/main" val="20001"/>
                    </a:ext>
                  </a:extLst>
                </a:gridCol>
                <a:gridCol w="997764">
                  <a:extLst>
                    <a:ext uri="{9D8B030D-6E8A-4147-A177-3AD203B41FA5}">
                      <a16:colId xmlns:a16="http://schemas.microsoft.com/office/drawing/2014/main" val="20002"/>
                    </a:ext>
                  </a:extLst>
                </a:gridCol>
                <a:gridCol w="901594">
                  <a:extLst>
                    <a:ext uri="{9D8B030D-6E8A-4147-A177-3AD203B41FA5}">
                      <a16:colId xmlns:a16="http://schemas.microsoft.com/office/drawing/2014/main" val="20003"/>
                    </a:ext>
                  </a:extLst>
                </a:gridCol>
                <a:gridCol w="1057871">
                  <a:extLst>
                    <a:ext uri="{9D8B030D-6E8A-4147-A177-3AD203B41FA5}">
                      <a16:colId xmlns:a16="http://schemas.microsoft.com/office/drawing/2014/main" val="20004"/>
                    </a:ext>
                  </a:extLst>
                </a:gridCol>
              </a:tblGrid>
              <a:tr h="190500">
                <a:tc gridSpan="5">
                  <a:txBody>
                    <a:bodyPr/>
                    <a:lstStyle/>
                    <a:p>
                      <a:pPr algn="ctr" fontAlgn="b"/>
                      <a:r>
                        <a:rPr lang="es-CO" sz="1400" b="1" i="0" u="none" strike="noStrike" dirty="0">
                          <a:solidFill>
                            <a:srgbClr val="FFFFFF"/>
                          </a:solidFill>
                          <a:effectLst/>
                          <a:latin typeface="Calibri" panose="020F0502020204030204" pitchFamily="34" charset="0"/>
                        </a:rPr>
                        <a:t>Dependencia a la cual se le radicaron reclamos de servicios</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400" b="1" i="0" u="none" strike="noStrike">
                          <a:solidFill>
                            <a:srgbClr val="FFFFFF"/>
                          </a:solidFill>
                          <a:effectLst/>
                          <a:latin typeface="Calibri" panose="020F0502020204030204" pitchFamily="34" charset="0"/>
                        </a:rPr>
                        <a:t>Etiquetas de fila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OCTUBRE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dirty="0">
                          <a:solidFill>
                            <a:srgbClr val="FFFFFF"/>
                          </a:solidFill>
                          <a:effectLst/>
                          <a:latin typeface="Calibri" panose="020F0502020204030204" pitchFamily="34" charset="0"/>
                        </a:rPr>
                        <a:t>NOVIEMBRE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DICIEMBRE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190500">
                <a:tc>
                  <a:txBody>
                    <a:bodyPr/>
                    <a:lstStyle/>
                    <a:p>
                      <a:pPr algn="l" fontAlgn="b"/>
                      <a:r>
                        <a:rPr lang="es-CO" sz="1400" b="0" i="0" u="none" strike="noStrike">
                          <a:solidFill>
                            <a:srgbClr val="000000"/>
                          </a:solidFill>
                          <a:effectLst/>
                          <a:latin typeface="Calibri" panose="020F0502020204030204" pitchFamily="34" charset="0"/>
                        </a:rPr>
                        <a:t>Grupo de convalidaciones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289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s-CO" sz="1400" b="1" i="0" u="none" strike="noStrike">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dirty="0">
                          <a:solidFill>
                            <a:srgbClr val="FFFFFF"/>
                          </a:solidFill>
                          <a:effectLst/>
                          <a:latin typeface="Calibri" panose="020F0502020204030204" pitchFamily="34" charset="0"/>
                        </a:rPr>
                        <a:t>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3"/>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741659617"/>
              </p:ext>
            </p:extLst>
          </p:nvPr>
        </p:nvGraphicFramePr>
        <p:xfrm>
          <a:off x="363503" y="2805312"/>
          <a:ext cx="5848177" cy="3661410"/>
        </p:xfrm>
        <a:graphic>
          <a:graphicData uri="http://schemas.openxmlformats.org/drawingml/2006/table">
            <a:tbl>
              <a:tblPr/>
              <a:tblGrid>
                <a:gridCol w="2075804">
                  <a:extLst>
                    <a:ext uri="{9D8B030D-6E8A-4147-A177-3AD203B41FA5}">
                      <a16:colId xmlns:a16="http://schemas.microsoft.com/office/drawing/2014/main" val="20000"/>
                    </a:ext>
                  </a:extLst>
                </a:gridCol>
                <a:gridCol w="826329">
                  <a:extLst>
                    <a:ext uri="{9D8B030D-6E8A-4147-A177-3AD203B41FA5}">
                      <a16:colId xmlns:a16="http://schemas.microsoft.com/office/drawing/2014/main" val="20001"/>
                    </a:ext>
                  </a:extLst>
                </a:gridCol>
                <a:gridCol w="993990">
                  <a:extLst>
                    <a:ext uri="{9D8B030D-6E8A-4147-A177-3AD203B41FA5}">
                      <a16:colId xmlns:a16="http://schemas.microsoft.com/office/drawing/2014/main" val="20002"/>
                    </a:ext>
                  </a:extLst>
                </a:gridCol>
                <a:gridCol w="898184">
                  <a:extLst>
                    <a:ext uri="{9D8B030D-6E8A-4147-A177-3AD203B41FA5}">
                      <a16:colId xmlns:a16="http://schemas.microsoft.com/office/drawing/2014/main" val="20003"/>
                    </a:ext>
                  </a:extLst>
                </a:gridCol>
                <a:gridCol w="1053870">
                  <a:extLst>
                    <a:ext uri="{9D8B030D-6E8A-4147-A177-3AD203B41FA5}">
                      <a16:colId xmlns:a16="http://schemas.microsoft.com/office/drawing/2014/main" val="20004"/>
                    </a:ext>
                  </a:extLst>
                </a:gridCol>
              </a:tblGrid>
              <a:tr h="190500">
                <a:tc rowSpan="2">
                  <a:txBody>
                    <a:bodyPr/>
                    <a:lstStyle/>
                    <a:p>
                      <a:pPr algn="ctr" fontAlgn="ctr"/>
                      <a:r>
                        <a:rPr lang="es-CO" sz="1400" b="0" i="0" u="none" strike="noStrike" dirty="0">
                          <a:solidFill>
                            <a:srgbClr val="FFFFFF"/>
                          </a:solidFill>
                          <a:effectLst/>
                          <a:latin typeface="Calibri" panose="020F0502020204030204" pitchFamily="34" charset="0"/>
                        </a:rPr>
                        <a:t>Ejes Temáticos de reclamos de servicios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gridSpan="4">
                  <a:txBody>
                    <a:bodyPr/>
                    <a:lstStyle/>
                    <a:p>
                      <a:pPr algn="ctr" fontAlgn="b"/>
                      <a:r>
                        <a:rPr lang="es-CO" sz="1400" b="0" i="0" u="none" strike="noStrike">
                          <a:solidFill>
                            <a:srgbClr val="FFFFFF"/>
                          </a:solidFill>
                          <a:effectLst/>
                          <a:latin typeface="Calibri" panose="020F0502020204030204" pitchFamily="34" charset="0"/>
                        </a:rPr>
                        <a:t>Año 2016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90500">
                <a:tc vMerge="1">
                  <a:txBody>
                    <a:bodyPr/>
                    <a:lstStyle/>
                    <a:p>
                      <a:endParaRPr lang="es-CO"/>
                    </a:p>
                  </a:txBody>
                  <a:tcPr/>
                </a:tc>
                <a:tc>
                  <a:txBody>
                    <a:bodyPr/>
                    <a:lstStyle/>
                    <a:p>
                      <a:pPr algn="ctr" fontAlgn="b"/>
                      <a:r>
                        <a:rPr lang="es-CO" sz="1400" b="1" i="0" u="none" strike="noStrike">
                          <a:solidFill>
                            <a:srgbClr val="FFFFFF"/>
                          </a:solidFill>
                          <a:effectLst/>
                          <a:latin typeface="Calibri" panose="020F0502020204030204" pitchFamily="34" charset="0"/>
                        </a:rPr>
                        <a:t>OCTUBRE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Calibri" panose="020F0502020204030204" pitchFamily="34" charset="0"/>
                        </a:rPr>
                        <a:t>NOVIEMBRE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Calibri" panose="020F0502020204030204" pitchFamily="34" charset="0"/>
                        </a:rPr>
                        <a:t>DICIEMBRE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Calibri" panose="020F0502020204030204" pitchFamily="34" charset="0"/>
                        </a:rPr>
                        <a:t>Total general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381000">
                <a:tc>
                  <a:txBody>
                    <a:bodyPr/>
                    <a:lstStyle/>
                    <a:p>
                      <a:pPr algn="l" fontAlgn="b"/>
                      <a:r>
                        <a:rPr lang="es-CO" sz="1400" b="0" i="0" u="none" strike="noStrike" dirty="0">
                          <a:solidFill>
                            <a:srgbClr val="000000"/>
                          </a:solidFill>
                          <a:effectLst/>
                          <a:latin typeface="Calibri" panose="020F0502020204030204" pitchFamily="34" charset="0"/>
                        </a:rPr>
                        <a:t>tramites de aseguramiento de calidad en educación superior -oportunidad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Calibri" panose="020F0502020204030204" pitchFamily="34" charset="0"/>
                        </a:rPr>
                        <a:t>386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algn="l" fontAlgn="b"/>
                      <a:r>
                        <a:rPr lang="es-CO" sz="1400" b="0" i="0" u="none" strike="noStrike">
                          <a:solidFill>
                            <a:srgbClr val="000000"/>
                          </a:solidFill>
                          <a:effectLst/>
                          <a:latin typeface="Calibri" panose="020F0502020204030204" pitchFamily="34" charset="0"/>
                        </a:rPr>
                        <a:t>tramites de aseguramiento de calidad en educación superior- eficacia del trámite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b"/>
                      <a:r>
                        <a:rPr lang="es-CO" sz="1400" b="0" i="0" u="none" strike="noStrike">
                          <a:solidFill>
                            <a:srgbClr val="000000"/>
                          </a:solidFill>
                          <a:effectLst/>
                          <a:latin typeface="Calibri" panose="020F0502020204030204" pitchFamily="34" charset="0"/>
                        </a:rPr>
                        <a:t>tramites de aseguramiento de calidad en educación superior- disponibilidad de información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1000">
                <a:tc>
                  <a:txBody>
                    <a:bodyPr/>
                    <a:lstStyle/>
                    <a:p>
                      <a:pPr algn="l" fontAlgn="b"/>
                      <a:r>
                        <a:rPr lang="es-CO" sz="1400" b="0" i="0" u="none" strike="noStrike">
                          <a:solidFill>
                            <a:srgbClr val="000000"/>
                          </a:solidFill>
                          <a:effectLst/>
                          <a:latin typeface="Calibri" panose="020F0502020204030204" pitchFamily="34" charset="0"/>
                        </a:rPr>
                        <a:t>tramites de aseguramiento de calidad en educación superior- cultura de servicio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b"/>
                      <a:r>
                        <a:rPr lang="es-CO" sz="1100" b="1" i="0" u="none" strike="noStrike">
                          <a:solidFill>
                            <a:srgbClr val="FFFFFF"/>
                          </a:solidFill>
                          <a:effectLst/>
                          <a:latin typeface="Calibri" panose="020F0502020204030204" pitchFamily="34" charset="0"/>
                        </a:rPr>
                        <a:t>Total general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100" b="1" i="0" u="none" strike="noStrike">
                          <a:solidFill>
                            <a:srgbClr val="FFFFFF"/>
                          </a:solidFill>
                          <a:effectLst/>
                          <a:latin typeface="Calibri" panose="020F0502020204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100" b="1" i="0" u="none" strike="noStrike">
                          <a:solidFill>
                            <a:srgbClr val="FFFFFF"/>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100" b="1" i="0" u="none" strike="noStrike">
                          <a:solidFill>
                            <a:srgbClr val="FFFFFF"/>
                          </a:solidFill>
                          <a:effectLst/>
                          <a:latin typeface="Calibri" panose="020F0502020204030204" pitchFamily="34" charset="0"/>
                        </a:rPr>
                        <a:t>289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100" b="1" i="0" u="none" strike="noStrike" dirty="0">
                          <a:solidFill>
                            <a:srgbClr val="FFFFFF"/>
                          </a:solidFill>
                          <a:effectLst/>
                          <a:latin typeface="Calibri" panose="020F0502020204030204" pitchFamily="34" charset="0"/>
                        </a:rPr>
                        <a:t>394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9615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Marcador de contenido"/>
          <p:cNvSpPr txBox="1">
            <a:spLocks/>
          </p:cNvSpPr>
          <p:nvPr/>
        </p:nvSpPr>
        <p:spPr bwMode="auto">
          <a:xfrm>
            <a:off x="6229358" y="2603698"/>
            <a:ext cx="2519106"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28575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indent="0" algn="just">
              <a:lnSpc>
                <a:spcPct val="80000"/>
              </a:lnSpc>
              <a:spcBef>
                <a:spcPct val="50000"/>
              </a:spcBef>
            </a:pPr>
            <a:r>
              <a:rPr lang="es-CO" altLang="es-CO" sz="1800" b="0" dirty="0">
                <a:latin typeface="Arial Narrow" panose="020B0606020202030204" pitchFamily="34" charset="0"/>
              </a:rPr>
              <a:t>En el cuarto trimestre del 2016 se presentaron 67 quejas contra servidores ,de los cuales el eje temático con mayor numero de quejas fue Negligencia en el ejercicio de sus funciones</a:t>
            </a:r>
            <a:endParaRPr lang="es-ES" altLang="es-CO" sz="1800" dirty="0">
              <a:solidFill>
                <a:srgbClr val="800000"/>
              </a:solidFill>
              <a:latin typeface="Arial Narrow" panose="020B0606020202030204" pitchFamily="34" charset="0"/>
            </a:endParaRPr>
          </a:p>
          <a:p>
            <a:pPr marL="0" indent="0" algn="just">
              <a:lnSpc>
                <a:spcPct val="80000"/>
              </a:lnSpc>
              <a:spcBef>
                <a:spcPct val="50000"/>
              </a:spcBef>
            </a:pPr>
            <a:endParaRPr lang="es-ES" altLang="es-CO" sz="1800" dirty="0">
              <a:solidFill>
                <a:srgbClr val="800000"/>
              </a:solidFill>
              <a:latin typeface="Arial Narrow" panose="020B0606020202030204" pitchFamily="34" charset="0"/>
            </a:endParaRPr>
          </a:p>
        </p:txBody>
      </p:sp>
      <p:pic>
        <p:nvPicPr>
          <p:cNvPr id="4"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15259" t="17295" r="16983" b="33645"/>
          <a:stretch/>
        </p:blipFill>
        <p:spPr bwMode="auto">
          <a:xfrm>
            <a:off x="611560" y="280947"/>
            <a:ext cx="3672408" cy="831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11560" y="342806"/>
            <a:ext cx="3384376" cy="707886"/>
          </a:xfrm>
          <a:prstGeom prst="rect">
            <a:avLst/>
          </a:prstGeom>
          <a:noFill/>
        </p:spPr>
        <p:txBody>
          <a:bodyPr wrap="square" rtlCol="0">
            <a:spAutoFit/>
          </a:bodyPr>
          <a:lstStyle/>
          <a:p>
            <a:r>
              <a:rPr lang="es-CO" sz="2000" dirty="0">
                <a:solidFill>
                  <a:schemeClr val="bg1"/>
                </a:solidFill>
                <a:latin typeface="Arial Narrow" panose="020B0606020202030204" pitchFamily="34" charset="0"/>
                <a:ea typeface="Verdana" panose="020B0604030504040204" pitchFamily="34" charset="0"/>
                <a:cs typeface="Arial" pitchFamily="34" charset="0"/>
              </a:rPr>
              <a:t>Quejas Servidores MEN Discriminado Eje Temático </a:t>
            </a:r>
          </a:p>
        </p:txBody>
      </p:sp>
      <p:sp>
        <p:nvSpPr>
          <p:cNvPr id="6" name="5 Rectángulo"/>
          <p:cNvSpPr/>
          <p:nvPr/>
        </p:nvSpPr>
        <p:spPr>
          <a:xfrm>
            <a:off x="4716016" y="309250"/>
            <a:ext cx="4572000" cy="646331"/>
          </a:xfrm>
          <a:prstGeom prst="rect">
            <a:avLst/>
          </a:prstGeom>
        </p:spPr>
        <p:txBody>
          <a:bodyPr>
            <a:spAutoFit/>
          </a:bodyPr>
          <a:lstStyle/>
          <a:p>
            <a:r>
              <a:rPr lang="es-CO" b="1" dirty="0">
                <a:solidFill>
                  <a:schemeClr val="accent2">
                    <a:lumMod val="50000"/>
                  </a:schemeClr>
                </a:solidFill>
              </a:rPr>
              <a:t>Análisis de resultados a la gestión de las Quejas </a:t>
            </a:r>
            <a:endParaRPr lang="es-CO" dirty="0">
              <a:solidFill>
                <a:schemeClr val="accent2">
                  <a:lumMod val="50000"/>
                </a:schemeClr>
              </a:solidFill>
            </a:endParaRP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a 7"/>
          <p:cNvGraphicFramePr>
            <a:graphicFrameLocks noGrp="1"/>
          </p:cNvGraphicFramePr>
          <p:nvPr>
            <p:extLst>
              <p:ext uri="{D42A27DB-BD31-4B8C-83A1-F6EECF244321}">
                <p14:modId xmlns:p14="http://schemas.microsoft.com/office/powerpoint/2010/main" val="3523217123"/>
              </p:ext>
            </p:extLst>
          </p:nvPr>
        </p:nvGraphicFramePr>
        <p:xfrm>
          <a:off x="107504" y="2785933"/>
          <a:ext cx="5981700" cy="1754505"/>
        </p:xfrm>
        <a:graphic>
          <a:graphicData uri="http://schemas.openxmlformats.org/drawingml/2006/table">
            <a:tbl>
              <a:tblPr/>
              <a:tblGrid>
                <a:gridCol w="23762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67481">
                  <a:extLst>
                    <a:ext uri="{9D8B030D-6E8A-4147-A177-3AD203B41FA5}">
                      <a16:colId xmlns:a16="http://schemas.microsoft.com/office/drawing/2014/main" val="20003"/>
                    </a:ext>
                  </a:extLst>
                </a:gridCol>
                <a:gridCol w="837755">
                  <a:extLst>
                    <a:ext uri="{9D8B030D-6E8A-4147-A177-3AD203B41FA5}">
                      <a16:colId xmlns:a16="http://schemas.microsoft.com/office/drawing/2014/main" val="20004"/>
                    </a:ext>
                  </a:extLst>
                </a:gridCol>
              </a:tblGrid>
              <a:tr h="190500">
                <a:tc gridSpan="5">
                  <a:txBody>
                    <a:bodyPr/>
                    <a:lstStyle/>
                    <a:p>
                      <a:pPr algn="ctr" fontAlgn="b"/>
                      <a:r>
                        <a:rPr lang="es-CO" sz="1400" b="1" i="0" u="none" strike="noStrike">
                          <a:solidFill>
                            <a:srgbClr val="FFFFFF"/>
                          </a:solidFill>
                          <a:effectLst/>
                          <a:latin typeface="Calibri" panose="020F0502020204030204" pitchFamily="34" charset="0"/>
                        </a:rPr>
                        <a:t>QUEJAS CONTRA SERVIDORES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ctr" fontAlgn="ctr"/>
                      <a:r>
                        <a:rPr lang="es-CO" sz="1400" b="1" i="0" u="none" strike="noStrike">
                          <a:solidFill>
                            <a:srgbClr val="FFFFFF"/>
                          </a:solidFill>
                          <a:effectLst/>
                          <a:latin typeface="Calibri" panose="020F0502020204030204" pitchFamily="34" charset="0"/>
                        </a:rPr>
                        <a:t>Eje tematico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OCTUBRE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NOVIEMBRE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DICIEMBRE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Total general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190500">
                <a:tc>
                  <a:txBody>
                    <a:bodyPr/>
                    <a:lstStyle/>
                    <a:p>
                      <a:pPr algn="l" fontAlgn="b"/>
                      <a:r>
                        <a:rPr lang="es-CO" sz="1400" b="0" i="0" u="none" strike="noStrike">
                          <a:solidFill>
                            <a:srgbClr val="000000"/>
                          </a:solidFill>
                          <a:effectLst/>
                          <a:latin typeface="Calibri" panose="020F0502020204030204" pitchFamily="34" charset="0"/>
                        </a:rPr>
                        <a:t>Negligencia en el ejercicio de sus funciones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CO" sz="1400" b="0" i="0" u="none" strike="noStrike" kern="1200" dirty="0">
                          <a:solidFill>
                            <a:srgbClr val="000000"/>
                          </a:solidFill>
                          <a:effectLst/>
                          <a:latin typeface="Calibri" panose="020F0502020204030204" pitchFamily="34" charset="0"/>
                          <a:ea typeface="+mn-ea"/>
                          <a:cs typeface="+mn-cs"/>
                        </a:rPr>
                        <a:t>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s-CO" sz="1400" b="0" i="0" u="none" strike="noStrike">
                          <a:solidFill>
                            <a:srgbClr val="000000"/>
                          </a:solidFill>
                          <a:effectLst/>
                          <a:latin typeface="Calibri" panose="020F0502020204030204" pitchFamily="34" charset="0"/>
                        </a:rPr>
                        <a:t>Irregularidades en el ejercicio de  sus  funciones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es-CO" sz="1400" b="1" i="0" u="none" strike="noStrike">
                          <a:solidFill>
                            <a:srgbClr val="FFFFFF"/>
                          </a:solidFill>
                          <a:effectLst/>
                          <a:latin typeface="Calibri" panose="020F0502020204030204" pitchFamily="34" charset="0"/>
                        </a:rPr>
                        <a:t>Total general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dirty="0">
                          <a:solidFill>
                            <a:srgbClr val="FFFFFF"/>
                          </a:solidFill>
                          <a:effectLst/>
                          <a:latin typeface="Calibri" panose="020F0502020204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8354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228184" y="2204864"/>
            <a:ext cx="2486718" cy="2585323"/>
          </a:xfrm>
          <a:prstGeom prst="rect">
            <a:avLst/>
          </a:prstGeom>
        </p:spPr>
        <p:txBody>
          <a:bodyPr wrap="square">
            <a:spAutoFit/>
          </a:bodyPr>
          <a:lstStyle/>
          <a:p>
            <a:pPr algn="just"/>
            <a:r>
              <a:rPr lang="es-ES" altLang="es-CO" dirty="0">
                <a:latin typeface="Arial Narrow" panose="020B0606020202030204" pitchFamily="34" charset="0"/>
              </a:rPr>
              <a:t>En el cuarto trimestre de 2016 se recibieron 67 quejas contra servidores del Ministerio. La dependencia de la cual se generó el mayor  número  de quejas, fue grupo de convalidaciones con un total de 53 quejas. </a:t>
            </a:r>
            <a:endParaRPr lang="es-CO" dirty="0">
              <a:latin typeface="Arial Narrow" panose="020B0606020202030204" pitchFamily="34" charset="0"/>
            </a:endParaRPr>
          </a:p>
        </p:txBody>
      </p:sp>
      <p:pic>
        <p:nvPicPr>
          <p:cNvPr id="7"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59" t="17295" r="16983" b="33645"/>
          <a:stretch/>
        </p:blipFill>
        <p:spPr bwMode="auto">
          <a:xfrm>
            <a:off x="362362" y="277958"/>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374719" y="241668"/>
            <a:ext cx="3241080" cy="923330"/>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Consolidado Quejas y reclamos del Ministerio de Educación Nacional</a:t>
            </a:r>
          </a:p>
        </p:txBody>
      </p:sp>
      <p:sp>
        <p:nvSpPr>
          <p:cNvPr id="9" name="8 Rectángulo"/>
          <p:cNvSpPr/>
          <p:nvPr/>
        </p:nvSpPr>
        <p:spPr>
          <a:xfrm>
            <a:off x="4716016" y="123377"/>
            <a:ext cx="4572000" cy="646331"/>
          </a:xfrm>
          <a:prstGeom prst="rect">
            <a:avLst/>
          </a:prstGeom>
        </p:spPr>
        <p:txBody>
          <a:bodyPr>
            <a:spAutoFit/>
          </a:bodyPr>
          <a:lstStyle/>
          <a:p>
            <a:r>
              <a:rPr lang="es-CO" b="1" dirty="0">
                <a:solidFill>
                  <a:schemeClr val="accent2">
                    <a:lumMod val="50000"/>
                  </a:schemeClr>
                </a:solidFill>
              </a:rPr>
              <a:t>Análisis de resultados a la gestión de las Quejas </a:t>
            </a:r>
            <a:endParaRPr lang="es-CO" dirty="0">
              <a:solidFill>
                <a:schemeClr val="accent2">
                  <a:lumMod val="50000"/>
                </a:schemeClr>
              </a:solidFill>
            </a:endParaRP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1548049414"/>
              </p:ext>
            </p:extLst>
          </p:nvPr>
        </p:nvGraphicFramePr>
        <p:xfrm>
          <a:off x="251521" y="2392625"/>
          <a:ext cx="5741459" cy="1996440"/>
        </p:xfrm>
        <a:graphic>
          <a:graphicData uri="http://schemas.openxmlformats.org/drawingml/2006/table">
            <a:tbl>
              <a:tblPr/>
              <a:tblGrid>
                <a:gridCol w="2376263">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28892">
                  <a:extLst>
                    <a:ext uri="{9D8B030D-6E8A-4147-A177-3AD203B41FA5}">
                      <a16:colId xmlns:a16="http://schemas.microsoft.com/office/drawing/2014/main" val="20004"/>
                    </a:ext>
                  </a:extLst>
                </a:gridCol>
              </a:tblGrid>
              <a:tr h="190500">
                <a:tc>
                  <a:txBody>
                    <a:bodyPr/>
                    <a:lstStyle/>
                    <a:p>
                      <a:pPr algn="ctr" fontAlgn="ctr"/>
                      <a:r>
                        <a:rPr lang="es-CO" sz="1400" b="1" i="0" u="none" strike="noStrike" dirty="0">
                          <a:solidFill>
                            <a:srgbClr val="FFFFFF"/>
                          </a:solidFill>
                          <a:effectLst/>
                          <a:latin typeface="Calibri" panose="020F0502020204030204" pitchFamily="34" charset="0"/>
                        </a:rPr>
                        <a:t>DEPENDENCIA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OCTUBRE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NOVIEMBRE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DICIEMBRE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190500">
                <a:tc>
                  <a:txBody>
                    <a:bodyPr/>
                    <a:lstStyle/>
                    <a:p>
                      <a:pPr algn="l" fontAlgn="ctr"/>
                      <a:r>
                        <a:rPr lang="es-CO" sz="1400" b="0" i="0" u="none" strike="noStrike" dirty="0">
                          <a:solidFill>
                            <a:srgbClr val="000000"/>
                          </a:solidFill>
                          <a:effectLst/>
                          <a:latin typeface="Calibri" panose="020F0502020204030204" pitchFamily="34" charset="0"/>
                        </a:rPr>
                        <a:t>Grupo de convalidaciones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9075">
                <a:tc>
                  <a:txBody>
                    <a:bodyPr/>
                    <a:lstStyle/>
                    <a:p>
                      <a:pPr algn="l" fontAlgn="ctr"/>
                      <a:r>
                        <a:rPr lang="es-CO" sz="1400" b="0" i="0" u="none" strike="noStrike" dirty="0">
                          <a:solidFill>
                            <a:srgbClr val="000000"/>
                          </a:solidFill>
                          <a:effectLst/>
                          <a:latin typeface="Calibri" panose="020F0502020204030204" pitchFamily="34" charset="0"/>
                        </a:rPr>
                        <a:t>Oficina asesora jurídica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ctr"/>
                      <a:r>
                        <a:rPr lang="es-CO" sz="1400" b="0" i="0" u="none" strike="noStrike" dirty="0">
                          <a:solidFill>
                            <a:srgbClr val="000000"/>
                          </a:solidFill>
                          <a:effectLst/>
                          <a:latin typeface="Calibri" panose="020F0502020204030204" pitchFamily="34" charset="0"/>
                        </a:rPr>
                        <a:t>Oficina de tecnología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ctr"/>
                      <a:r>
                        <a:rPr lang="es-CO" sz="1400" b="0" i="0" u="none" strike="noStrike" dirty="0">
                          <a:solidFill>
                            <a:srgbClr val="000000"/>
                          </a:solidFill>
                          <a:effectLst/>
                          <a:latin typeface="Calibri" panose="020F0502020204030204" pitchFamily="34" charset="0"/>
                        </a:rPr>
                        <a:t>Programa todos a aprender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ctr"/>
                      <a:r>
                        <a:rPr lang="es-CO" sz="1400" b="0" i="0" u="none" strike="noStrike" dirty="0">
                          <a:solidFill>
                            <a:srgbClr val="000000"/>
                          </a:solidFill>
                          <a:effectLst/>
                          <a:latin typeface="Calibri" panose="020F0502020204030204" pitchFamily="34" charset="0"/>
                        </a:rPr>
                        <a:t>Subdirección de permanencia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1000">
                <a:tc>
                  <a:txBody>
                    <a:bodyPr/>
                    <a:lstStyle/>
                    <a:p>
                      <a:pPr algn="l" fontAlgn="ctr"/>
                      <a:r>
                        <a:rPr lang="es-CO" sz="1400" b="0" i="0" u="none" strike="noStrike" dirty="0">
                          <a:solidFill>
                            <a:srgbClr val="000000"/>
                          </a:solidFill>
                          <a:effectLst/>
                          <a:latin typeface="Calibri" panose="020F0502020204030204" pitchFamily="34" charset="0"/>
                        </a:rPr>
                        <a:t>Subdirección de recursos humanos del sector educación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fontAlgn="b"/>
                      <a:r>
                        <a:rPr lang="es-CO" sz="1400" b="1" i="0" u="none" strike="noStrike">
                          <a:solidFill>
                            <a:srgbClr val="FFFFFF"/>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Calibri" panose="020F0502020204030204" pitchFamily="34" charset="0"/>
                        </a:rPr>
                        <a:t>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Calibri" panose="020F0502020204030204" pitchFamily="34" charset="0"/>
                        </a:rPr>
                        <a:t>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dirty="0">
                          <a:solidFill>
                            <a:srgbClr val="FFFFFF"/>
                          </a:solidFill>
                          <a:effectLst/>
                          <a:latin typeface="Calibri" panose="020F0502020204030204" pitchFamily="34" charset="0"/>
                        </a:rPr>
                        <a:t>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0005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6189257" y="6093296"/>
            <a:ext cx="2919247" cy="757382"/>
            <a:chOff x="6189257" y="6093296"/>
            <a:chExt cx="2919247" cy="757382"/>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 name="5 Imagen"/>
            <p:cNvPicPr>
              <a:picLocks noChangeAspect="1"/>
            </p:cNvPicPr>
            <p:nvPr/>
          </p:nvPicPr>
          <p:blipFill rotWithShape="1">
            <a:blip r:embed="rId4"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7" name="2 Marcador de contenido"/>
          <p:cNvSpPr txBox="1">
            <a:spLocks/>
          </p:cNvSpPr>
          <p:nvPr/>
        </p:nvSpPr>
        <p:spPr>
          <a:xfrm>
            <a:off x="577098" y="1016732"/>
            <a:ext cx="7772400" cy="9001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SzPct val="125000"/>
              <a:defRPr/>
            </a:pPr>
            <a:r>
              <a:rPr lang="es-ES" sz="1800" b="1" u="sng" dirty="0">
                <a:solidFill>
                  <a:schemeClr val="tx1"/>
                </a:solidFill>
                <a:latin typeface="Arial Narrow" panose="020B0606020202030204" pitchFamily="34" charset="0"/>
                <a:cs typeface="Arial" pitchFamily="34" charset="0"/>
              </a:rPr>
              <a:t>Porcentaje de oportunidad</a:t>
            </a:r>
          </a:p>
          <a:p>
            <a:pPr algn="just">
              <a:buSzPct val="125000"/>
              <a:defRPr/>
            </a:pPr>
            <a:r>
              <a:rPr lang="es-CO" sz="1800" dirty="0">
                <a:solidFill>
                  <a:schemeClr val="tx1"/>
                </a:solidFill>
                <a:latin typeface="Arial Narrow" panose="020B0606020202030204" pitchFamily="34" charset="0"/>
                <a:cs typeface="Arial" pitchFamily="34" charset="0"/>
              </a:rPr>
              <a:t>En el cuarto trimestre de 2016, las quejas y reclamos presentadas ante el Ministerio de Educación Nacional tuvieron un aumento significativo paso de 11 quejas en el cuarto trimestre del  2015 a 568 en el cuarto trimestre  del 2016,  es decir que se  tuvo un aumento del 5063%</a:t>
            </a:r>
          </a:p>
          <a:p>
            <a:pPr algn="just">
              <a:buSzPct val="125000"/>
              <a:defRPr/>
            </a:pPr>
            <a:endParaRPr lang="es-CO" sz="1800" dirty="0">
              <a:solidFill>
                <a:schemeClr val="tx1"/>
              </a:solidFill>
              <a:latin typeface="Arial Narrow" panose="020B0606020202030204" pitchFamily="34" charset="0"/>
              <a:cs typeface="Arial" pitchFamily="34" charset="0"/>
            </a:endParaRPr>
          </a:p>
          <a:p>
            <a:pPr algn="just">
              <a:buSzPct val="125000"/>
              <a:defRPr/>
            </a:pPr>
            <a:r>
              <a:rPr lang="es-CO" sz="1800" dirty="0">
                <a:solidFill>
                  <a:schemeClr val="tx1"/>
                </a:solidFill>
                <a:latin typeface="Arial Narrow" panose="020B0606020202030204" pitchFamily="34" charset="0"/>
                <a:cs typeface="Arial" pitchFamily="34" charset="0"/>
              </a:rPr>
              <a:t>El porcentaje general de oportunidad de respuesta a las quejas fue del 32%,  es decir que de las 568 quejas 183 fueron contestadas a  tiempo y  385 de manera extemporánea, estas últimas, en su gran mayoría corresponden a reclamos servicios, por lo que requieren de  un procedimiento más complejo que el de una petición en sentido genérico. </a:t>
            </a:r>
          </a:p>
          <a:p>
            <a:pPr algn="just">
              <a:buSzPct val="125000"/>
              <a:defRPr/>
            </a:pPr>
            <a:endParaRPr lang="es-ES" sz="1800" dirty="0">
              <a:solidFill>
                <a:schemeClr val="tx1"/>
              </a:solidFill>
              <a:latin typeface="Arial Narrow" panose="020B0606020202030204" pitchFamily="34" charset="0"/>
              <a:cs typeface="Arial" pitchFamily="34" charset="0"/>
            </a:endParaRPr>
          </a:p>
          <a:p>
            <a:pPr algn="just">
              <a:buSzPct val="125000"/>
              <a:defRPr/>
            </a:pPr>
            <a:r>
              <a:rPr lang="es-ES" sz="1800" dirty="0">
                <a:solidFill>
                  <a:schemeClr val="tx1"/>
                </a:solidFill>
                <a:latin typeface="Arial Narrow" panose="020B0606020202030204" pitchFamily="34" charset="0"/>
                <a:cs typeface="Arial" pitchFamily="34" charset="0"/>
              </a:rPr>
              <a:t>A partir del análisis realizado, las quejas recibidas en el cuarto trimestre para el MEN  se distribuyeron por tipo así:</a:t>
            </a:r>
          </a:p>
          <a:p>
            <a:pPr algn="l">
              <a:buSzPct val="125000"/>
              <a:defRPr/>
            </a:pPr>
            <a:endParaRPr lang="es-ES" sz="1800" dirty="0">
              <a:solidFill>
                <a:schemeClr val="tx1"/>
              </a:solidFill>
              <a:latin typeface="Arial Narrow" panose="020B0606020202030204" pitchFamily="34" charset="0"/>
              <a:cs typeface="Arial" pitchFamily="34" charset="0"/>
            </a:endParaRPr>
          </a:p>
        </p:txBody>
      </p:sp>
      <p:sp>
        <p:nvSpPr>
          <p:cNvPr id="8" name="2 Marcador de contenido"/>
          <p:cNvSpPr txBox="1">
            <a:spLocks/>
          </p:cNvSpPr>
          <p:nvPr/>
        </p:nvSpPr>
        <p:spPr>
          <a:xfrm>
            <a:off x="569883" y="5013176"/>
            <a:ext cx="7772400" cy="18732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SzPct val="125000"/>
              <a:buFont typeface="Arial" pitchFamily="34" charset="0"/>
              <a:buBlip>
                <a:blip r:embed="rId5"/>
              </a:buBlip>
              <a:defRPr/>
            </a:pPr>
            <a:r>
              <a:rPr lang="es-CO" sz="2000" dirty="0">
                <a:solidFill>
                  <a:schemeClr val="tx1"/>
                </a:solidFill>
                <a:latin typeface="Arial Narrow" panose="020B0606020202030204" pitchFamily="34" charset="0"/>
                <a:ea typeface="Verdana" pitchFamily="34" charset="0"/>
                <a:cs typeface="Verdana" pitchFamily="34" charset="0"/>
              </a:rPr>
              <a:t>26 </a:t>
            </a:r>
            <a:r>
              <a:rPr lang="es-CO" sz="1800" dirty="0">
                <a:solidFill>
                  <a:schemeClr val="tx1"/>
                </a:solidFill>
                <a:latin typeface="Arial Narrow" panose="020B0606020202030204" pitchFamily="34" charset="0"/>
                <a:ea typeface="Verdana" pitchFamily="34" charset="0"/>
                <a:cs typeface="Verdana" pitchFamily="34" charset="0"/>
              </a:rPr>
              <a:t>corresponden a reclamos frente a procesos y  tuvieron un  38,46% en oportunidad</a:t>
            </a:r>
          </a:p>
          <a:p>
            <a:pPr algn="l">
              <a:buSzPct val="125000"/>
              <a:buBlip>
                <a:blip r:embed="rId6"/>
              </a:buBlip>
              <a:defRPr/>
            </a:pPr>
            <a:r>
              <a:rPr lang="es-ES" sz="1800" dirty="0">
                <a:solidFill>
                  <a:schemeClr val="tx1"/>
                </a:solidFill>
                <a:latin typeface="Arial Narrow" panose="020B0606020202030204" pitchFamily="34" charset="0"/>
                <a:ea typeface="Verdana" pitchFamily="34" charset="0"/>
                <a:cs typeface="Verdana" pitchFamily="34" charset="0"/>
              </a:rPr>
              <a:t> 67 corresponden a quejas contra funcionarios </a:t>
            </a:r>
            <a:r>
              <a:rPr lang="es-CO" sz="1800" dirty="0">
                <a:solidFill>
                  <a:schemeClr val="tx1"/>
                </a:solidFill>
                <a:latin typeface="Arial Narrow" panose="020B0606020202030204" pitchFamily="34" charset="0"/>
                <a:ea typeface="Verdana" pitchFamily="34" charset="0"/>
                <a:cs typeface="Verdana" pitchFamily="34" charset="0"/>
              </a:rPr>
              <a:t>y  tuvieron un </a:t>
            </a:r>
            <a:r>
              <a:rPr lang="es-ES" sz="1800" dirty="0">
                <a:solidFill>
                  <a:schemeClr val="tx1"/>
                </a:solidFill>
                <a:latin typeface="Arial Narrow" panose="020B0606020202030204" pitchFamily="34" charset="0"/>
                <a:ea typeface="Verdana" pitchFamily="34" charset="0"/>
                <a:cs typeface="Verdana" pitchFamily="34" charset="0"/>
              </a:rPr>
              <a:t>80,59% </a:t>
            </a:r>
            <a:r>
              <a:rPr lang="es-CO" sz="1800" dirty="0">
                <a:solidFill>
                  <a:schemeClr val="tx1"/>
                </a:solidFill>
                <a:latin typeface="Arial Narrow" panose="020B0606020202030204" pitchFamily="34" charset="0"/>
                <a:ea typeface="Verdana" pitchFamily="34" charset="0"/>
                <a:cs typeface="Verdana" pitchFamily="34" charset="0"/>
              </a:rPr>
              <a:t>en oportunidad</a:t>
            </a:r>
            <a:endParaRPr lang="es-ES" sz="1800" dirty="0">
              <a:solidFill>
                <a:schemeClr val="tx1"/>
              </a:solidFill>
              <a:latin typeface="Arial Narrow" panose="020B0606020202030204" pitchFamily="34" charset="0"/>
              <a:ea typeface="Verdana" pitchFamily="34" charset="0"/>
              <a:cs typeface="Verdana" pitchFamily="34" charset="0"/>
            </a:endParaRPr>
          </a:p>
          <a:p>
            <a:pPr algn="l">
              <a:buSzPct val="125000"/>
              <a:buBlip>
                <a:blip r:embed="rId7"/>
              </a:buBlip>
              <a:defRPr/>
            </a:pPr>
            <a:r>
              <a:rPr lang="es-ES" sz="1800" dirty="0">
                <a:solidFill>
                  <a:schemeClr val="tx1"/>
                </a:solidFill>
                <a:latin typeface="Arial Narrow" panose="020B0606020202030204" pitchFamily="34" charset="0"/>
                <a:ea typeface="Verdana" pitchFamily="34" charset="0"/>
                <a:cs typeface="Verdana" pitchFamily="34" charset="0"/>
              </a:rPr>
              <a:t> 394 corresponden a reclamos de servicios </a:t>
            </a:r>
            <a:r>
              <a:rPr lang="es-CO" sz="1800" dirty="0">
                <a:solidFill>
                  <a:schemeClr val="tx1"/>
                </a:solidFill>
                <a:latin typeface="Arial Narrow" panose="020B0606020202030204" pitchFamily="34" charset="0"/>
                <a:ea typeface="Verdana" pitchFamily="34" charset="0"/>
                <a:cs typeface="Verdana" pitchFamily="34" charset="0"/>
              </a:rPr>
              <a:t>y  tuvieron un </a:t>
            </a:r>
            <a:r>
              <a:rPr lang="es-ES" sz="1800" dirty="0">
                <a:solidFill>
                  <a:schemeClr val="tx1"/>
                </a:solidFill>
                <a:latin typeface="Arial Narrow" panose="020B0606020202030204" pitchFamily="34" charset="0"/>
                <a:ea typeface="Verdana" pitchFamily="34" charset="0"/>
                <a:cs typeface="Verdana" pitchFamily="34" charset="0"/>
              </a:rPr>
              <a:t>15,73%  </a:t>
            </a:r>
            <a:r>
              <a:rPr lang="es-CO" sz="1800" dirty="0">
                <a:solidFill>
                  <a:schemeClr val="tx1"/>
                </a:solidFill>
                <a:latin typeface="Arial Narrow" panose="020B0606020202030204" pitchFamily="34" charset="0"/>
                <a:ea typeface="Verdana" pitchFamily="34" charset="0"/>
                <a:cs typeface="Verdana" pitchFamily="34" charset="0"/>
              </a:rPr>
              <a:t>en oportunidad</a:t>
            </a:r>
            <a:endParaRPr lang="es-ES" sz="1800" dirty="0">
              <a:solidFill>
                <a:schemeClr val="tx1"/>
              </a:solidFill>
              <a:latin typeface="Arial Narrow" panose="020B0606020202030204" pitchFamily="34" charset="0"/>
              <a:ea typeface="Verdana" pitchFamily="34" charset="0"/>
              <a:cs typeface="Verdana" pitchFamily="34" charset="0"/>
            </a:endParaRPr>
          </a:p>
          <a:p>
            <a:pPr algn="l">
              <a:buSzPct val="125000"/>
              <a:buBlip>
                <a:blip r:embed="rId7"/>
              </a:buBlip>
              <a:defRPr/>
            </a:pPr>
            <a:endParaRPr lang="es-ES" sz="1800" dirty="0">
              <a:solidFill>
                <a:schemeClr val="tx1"/>
              </a:solidFill>
              <a:latin typeface="Arial Narrow" panose="020B0606020202030204" pitchFamily="34" charset="0"/>
              <a:ea typeface="Verdana" pitchFamily="34" charset="0"/>
              <a:cs typeface="Verdana" pitchFamily="34" charset="0"/>
            </a:endParaRPr>
          </a:p>
          <a:p>
            <a:pPr algn="l">
              <a:buSzPct val="125000"/>
              <a:defRPr/>
            </a:pPr>
            <a:endParaRPr lang="es-ES" sz="2000" dirty="0">
              <a:solidFill>
                <a:schemeClr val="tx1"/>
              </a:solidFill>
              <a:latin typeface="Arial Narrow" panose="020B0606020202030204" pitchFamily="34" charset="0"/>
            </a:endParaRPr>
          </a:p>
        </p:txBody>
      </p:sp>
      <p:pic>
        <p:nvPicPr>
          <p:cNvPr id="9" name="Picture 1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259" t="17295" r="16983" b="33645"/>
          <a:stretch/>
        </p:blipFill>
        <p:spPr bwMode="auto">
          <a:xfrm>
            <a:off x="546889" y="394720"/>
            <a:ext cx="3233023" cy="614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514642" y="326765"/>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sp>
        <p:nvSpPr>
          <p:cNvPr id="11" name="10 Rectángulo"/>
          <p:cNvSpPr/>
          <p:nvPr/>
        </p:nvSpPr>
        <p:spPr>
          <a:xfrm>
            <a:off x="4716016" y="260648"/>
            <a:ext cx="4572000" cy="646331"/>
          </a:xfrm>
          <a:prstGeom prst="rect">
            <a:avLst/>
          </a:prstGeom>
        </p:spPr>
        <p:txBody>
          <a:bodyPr>
            <a:spAutoFit/>
          </a:bodyPr>
          <a:lstStyle/>
          <a:p>
            <a:r>
              <a:rPr lang="es-CO" b="1" dirty="0">
                <a:solidFill>
                  <a:schemeClr val="accent2">
                    <a:lumMod val="50000"/>
                  </a:schemeClr>
                </a:solidFill>
              </a:rPr>
              <a:t>Análisis de resultados a la gestión de las Reclamos servicios</a:t>
            </a:r>
            <a:endParaRPr lang="es-CO" dirty="0">
              <a:solidFill>
                <a:schemeClr val="accent2">
                  <a:lumMod val="50000"/>
                </a:schemeClr>
              </a:solidFill>
            </a:endParaRPr>
          </a:p>
        </p:txBody>
      </p:sp>
    </p:spTree>
    <p:extLst>
      <p:ext uri="{BB962C8B-B14F-4D97-AF65-F5344CB8AC3E}">
        <p14:creationId xmlns:p14="http://schemas.microsoft.com/office/powerpoint/2010/main" val="3890858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716016" y="123377"/>
            <a:ext cx="4572000" cy="646331"/>
          </a:xfrm>
          <a:prstGeom prst="rect">
            <a:avLst/>
          </a:prstGeom>
        </p:spPr>
        <p:txBody>
          <a:bodyPr>
            <a:spAutoFit/>
          </a:bodyPr>
          <a:lstStyle/>
          <a:p>
            <a:r>
              <a:rPr lang="es-CO" b="1" dirty="0">
                <a:solidFill>
                  <a:schemeClr val="accent2">
                    <a:lumMod val="50000"/>
                  </a:schemeClr>
                </a:solidFill>
              </a:rPr>
              <a:t>Análisis de resultados a la gestión de las Quejas y Reclamos</a:t>
            </a:r>
            <a:endParaRPr lang="es-CO" dirty="0">
              <a:solidFill>
                <a:schemeClr val="accent2">
                  <a:lumMod val="50000"/>
                </a:schemeClr>
              </a:solidFill>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6088987"/>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852480" y="1772816"/>
            <a:ext cx="3096344" cy="3139321"/>
          </a:xfrm>
          <a:prstGeom prst="rect">
            <a:avLst/>
          </a:prstGeom>
        </p:spPr>
        <p:txBody>
          <a:bodyPr wrap="square">
            <a:spAutoFit/>
          </a:bodyPr>
          <a:lstStyle/>
          <a:p>
            <a:pPr>
              <a:defRPr/>
            </a:pPr>
            <a:endParaRPr lang="es-ES" dirty="0">
              <a:latin typeface="Arial Narrow" panose="020B0606020202030204" pitchFamily="34" charset="0"/>
            </a:endParaRPr>
          </a:p>
          <a:p>
            <a:pPr algn="just">
              <a:defRPr/>
            </a:pPr>
            <a:endParaRPr lang="es-ES" dirty="0">
              <a:latin typeface="Arial Narrow" panose="020B0606020202030204" pitchFamily="34" charset="0"/>
            </a:endParaRPr>
          </a:p>
          <a:p>
            <a:pPr marL="285750" indent="-285750" algn="just">
              <a:buBlip>
                <a:blip r:embed="rId4"/>
              </a:buBlip>
              <a:defRPr/>
            </a:pPr>
            <a:r>
              <a:rPr lang="es-CO" dirty="0">
                <a:latin typeface="Arial Narrow" panose="020B0606020202030204" pitchFamily="34" charset="0"/>
              </a:rPr>
              <a:t>Se observa que en el cuarto trimestre de 2016, las quejas y reclamos correspondientes al Ministerio de Educación Nacional tuvieron un aumento de 557 quejas que corresponde a un aumento del 5063%, comparado con el cuarto trimestre del año 2015</a:t>
            </a:r>
          </a:p>
        </p:txBody>
      </p:sp>
      <p:pic>
        <p:nvPicPr>
          <p:cNvPr id="9" name="Picture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59" t="17295" r="16983" b="33645"/>
          <a:stretch/>
        </p:blipFill>
        <p:spPr bwMode="auto">
          <a:xfrm>
            <a:off x="546889" y="230451"/>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538832" y="210415"/>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graphicFrame>
        <p:nvGraphicFramePr>
          <p:cNvPr id="3" name="Tabla 2"/>
          <p:cNvGraphicFramePr>
            <a:graphicFrameLocks noGrp="1"/>
          </p:cNvGraphicFramePr>
          <p:nvPr>
            <p:extLst>
              <p:ext uri="{D42A27DB-BD31-4B8C-83A1-F6EECF244321}">
                <p14:modId xmlns:p14="http://schemas.microsoft.com/office/powerpoint/2010/main" val="3859722728"/>
              </p:ext>
            </p:extLst>
          </p:nvPr>
        </p:nvGraphicFramePr>
        <p:xfrm>
          <a:off x="734253" y="4581128"/>
          <a:ext cx="4766018" cy="1712595"/>
        </p:xfrm>
        <a:graphic>
          <a:graphicData uri="http://schemas.openxmlformats.org/drawingml/2006/table">
            <a:tbl>
              <a:tblPr/>
              <a:tblGrid>
                <a:gridCol w="2391430">
                  <a:extLst>
                    <a:ext uri="{9D8B030D-6E8A-4147-A177-3AD203B41FA5}">
                      <a16:colId xmlns:a16="http://schemas.microsoft.com/office/drawing/2014/main" val="20000"/>
                    </a:ext>
                  </a:extLst>
                </a:gridCol>
                <a:gridCol w="1347284">
                  <a:extLst>
                    <a:ext uri="{9D8B030D-6E8A-4147-A177-3AD203B41FA5}">
                      <a16:colId xmlns:a16="http://schemas.microsoft.com/office/drawing/2014/main" val="20001"/>
                    </a:ext>
                  </a:extLst>
                </a:gridCol>
                <a:gridCol w="1027304">
                  <a:extLst>
                    <a:ext uri="{9D8B030D-6E8A-4147-A177-3AD203B41FA5}">
                      <a16:colId xmlns:a16="http://schemas.microsoft.com/office/drawing/2014/main" val="20002"/>
                    </a:ext>
                  </a:extLst>
                </a:gridCol>
              </a:tblGrid>
              <a:tr h="190500">
                <a:tc rowSpan="2">
                  <a:txBody>
                    <a:bodyPr/>
                    <a:lstStyle/>
                    <a:p>
                      <a:pPr algn="ctr" fontAlgn="ctr"/>
                      <a:r>
                        <a:rPr lang="es-CO" sz="1200" b="1" i="0" u="none" strike="noStrike">
                          <a:solidFill>
                            <a:srgbClr val="FFFFFF"/>
                          </a:solidFill>
                          <a:effectLst/>
                          <a:latin typeface="Arial Narrow" panose="020B0606020202030204" pitchFamily="34" charset="0"/>
                        </a:rPr>
                        <a:t>Tipo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600" b="1" i="0" u="none" strike="noStrike">
                          <a:solidFill>
                            <a:srgbClr val="FFFFFF"/>
                          </a:solidFill>
                          <a:effectLst/>
                          <a:latin typeface="Calibri" panose="020F0502020204030204" pitchFamily="34" charset="0"/>
                        </a:rPr>
                        <a:t>Año 2015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600" b="1" i="0" u="none" strike="noStrike">
                          <a:solidFill>
                            <a:srgbClr val="FFFFFF"/>
                          </a:solidFill>
                          <a:effectLst/>
                          <a:latin typeface="Calibri" panose="020F0502020204030204" pitchFamily="34" charset="0"/>
                        </a:rPr>
                        <a:t>Año 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190500">
                <a:tc vMerge="1">
                  <a:txBody>
                    <a:bodyPr/>
                    <a:lstStyle/>
                    <a:p>
                      <a:endParaRPr lang="es-CO"/>
                    </a:p>
                  </a:txBody>
                  <a:tcPr/>
                </a:tc>
                <a:tc>
                  <a:txBody>
                    <a:bodyPr/>
                    <a:lstStyle/>
                    <a:p>
                      <a:pPr algn="ctr" fontAlgn="ctr"/>
                      <a:r>
                        <a:rPr lang="es-CO" sz="1200" b="1" i="0" u="none" strike="noStrike">
                          <a:solidFill>
                            <a:srgbClr val="FFFFFF"/>
                          </a:solidFill>
                          <a:effectLst/>
                          <a:latin typeface="Calibri" panose="020F0502020204030204" pitchFamily="34" charset="0"/>
                        </a:rPr>
                        <a:t>4° Trimestre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200" b="1" i="0" u="none" strike="noStrike">
                          <a:solidFill>
                            <a:srgbClr val="FFFFFF"/>
                          </a:solidFill>
                          <a:effectLst/>
                          <a:latin typeface="Calibri" panose="020F0502020204030204" pitchFamily="34" charset="0"/>
                        </a:rPr>
                        <a:t>4° Trimestre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190500">
                <a:tc>
                  <a:txBody>
                    <a:bodyPr/>
                    <a:lstStyle/>
                    <a:p>
                      <a:pPr algn="l" fontAlgn="b"/>
                      <a:r>
                        <a:rPr lang="es-CO" sz="1200" b="0" i="0" u="none" strike="noStrike">
                          <a:solidFill>
                            <a:srgbClr val="000000"/>
                          </a:solidFill>
                          <a:effectLst/>
                          <a:latin typeface="Arial Narrow" panose="020B0606020202030204" pitchFamily="34" charset="0"/>
                        </a:rPr>
                        <a:t>Reclamos Proceso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0500">
                <a:tc>
                  <a:txBody>
                    <a:bodyPr/>
                    <a:lstStyle/>
                    <a:p>
                      <a:pPr algn="l" fontAlgn="b"/>
                      <a:r>
                        <a:rPr lang="es-CO" sz="1200" b="0" i="0" u="none" strike="noStrike">
                          <a:solidFill>
                            <a:srgbClr val="000000"/>
                          </a:solidFill>
                          <a:effectLst/>
                          <a:latin typeface="Arial Narrow" panose="020B0606020202030204" pitchFamily="34" charset="0"/>
                        </a:rPr>
                        <a:t>Queja Funcionario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0500">
                <a:tc>
                  <a:txBody>
                    <a:bodyPr/>
                    <a:lstStyle/>
                    <a:p>
                      <a:pPr algn="l" fontAlgn="b"/>
                      <a:r>
                        <a:rPr lang="es-CO" sz="1200" b="0" i="0" u="none" strike="noStrike">
                          <a:solidFill>
                            <a:srgbClr val="000000"/>
                          </a:solidFill>
                          <a:effectLst/>
                          <a:latin typeface="Arial Narrow" panose="020B0606020202030204" pitchFamily="34" charset="0"/>
                        </a:rPr>
                        <a:t>Reclamo Servicio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395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0500">
                <a:tc>
                  <a:txBody>
                    <a:bodyPr/>
                    <a:lstStyle/>
                    <a:p>
                      <a:pPr algn="l" fontAlgn="b"/>
                      <a:r>
                        <a:rPr lang="es-CO" sz="1200" b="0" i="0" u="none" strike="noStrike">
                          <a:solidFill>
                            <a:srgbClr val="000000"/>
                          </a:solidFill>
                          <a:effectLst/>
                          <a:latin typeface="Arial Narrow" panose="020B0606020202030204" pitchFamily="34" charset="0"/>
                        </a:rPr>
                        <a:t>Ambiental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0500">
                <a:tc>
                  <a:txBody>
                    <a:bodyPr/>
                    <a:lstStyle/>
                    <a:p>
                      <a:pPr algn="ctr" fontAlgn="b"/>
                      <a:r>
                        <a:rPr lang="es-CO" sz="1200" b="1" i="0" u="none" strike="noStrike">
                          <a:solidFill>
                            <a:srgbClr val="FFFFFF"/>
                          </a:solidFill>
                          <a:effectLst/>
                          <a:latin typeface="Arial Narrow" panose="020B0606020202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600" b="1" i="0" u="none" strike="noStrike">
                          <a:solidFill>
                            <a:srgbClr val="FFFFFF"/>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600" b="1" i="0" u="none" strike="noStrike" dirty="0">
                          <a:solidFill>
                            <a:srgbClr val="FFFFFF"/>
                          </a:solidFill>
                          <a:effectLst/>
                          <a:latin typeface="Calibri" panose="020F0502020204030204" pitchFamily="34" charset="0"/>
                        </a:rPr>
                        <a:t>568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6"/>
                  </a:ext>
                </a:extLst>
              </a:tr>
            </a:tbl>
          </a:graphicData>
        </a:graphic>
      </p:graphicFrame>
      <p:graphicFrame>
        <p:nvGraphicFramePr>
          <p:cNvPr id="12" name="1 Gráfico"/>
          <p:cNvGraphicFramePr>
            <a:graphicFrameLocks/>
          </p:cNvGraphicFramePr>
          <p:nvPr>
            <p:extLst>
              <p:ext uri="{D42A27DB-BD31-4B8C-83A1-F6EECF244321}">
                <p14:modId xmlns:p14="http://schemas.microsoft.com/office/powerpoint/2010/main" val="2725992935"/>
              </p:ext>
            </p:extLst>
          </p:nvPr>
        </p:nvGraphicFramePr>
        <p:xfrm>
          <a:off x="734253" y="1336857"/>
          <a:ext cx="4766018" cy="315723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3051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716016" y="123377"/>
            <a:ext cx="4572000" cy="646331"/>
          </a:xfrm>
          <a:prstGeom prst="rect">
            <a:avLst/>
          </a:prstGeom>
        </p:spPr>
        <p:txBody>
          <a:bodyPr>
            <a:spAutoFit/>
          </a:bodyPr>
          <a:lstStyle/>
          <a:p>
            <a:r>
              <a:rPr lang="es-CO" b="1" dirty="0">
                <a:solidFill>
                  <a:schemeClr val="accent2">
                    <a:lumMod val="50000"/>
                  </a:schemeClr>
                </a:solidFill>
              </a:rPr>
              <a:t>Análisis de resultados a la gestión de las Quejas, Reclamos</a:t>
            </a:r>
            <a:endParaRPr lang="es-CO" dirty="0">
              <a:solidFill>
                <a:schemeClr val="accent2">
                  <a:lumMod val="50000"/>
                </a:schemeClr>
              </a:solidFill>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627994" y="2267972"/>
            <a:ext cx="2123728" cy="2031325"/>
          </a:xfrm>
          <a:prstGeom prst="rect">
            <a:avLst/>
          </a:prstGeom>
        </p:spPr>
        <p:txBody>
          <a:bodyPr wrap="square">
            <a:spAutoFit/>
          </a:bodyPr>
          <a:lstStyle/>
          <a:p>
            <a:pPr algn="just">
              <a:buSzPct val="125000"/>
              <a:defRPr/>
            </a:pPr>
            <a:r>
              <a:rPr lang="es-ES" dirty="0">
                <a:latin typeface="Arial Narrow" panose="020B0606020202030204" pitchFamily="34" charset="0"/>
                <a:cs typeface="Arial" pitchFamily="34" charset="0"/>
              </a:rPr>
              <a:t>En el cuarto trimestre del 2016 se dio un aumento de (38) reclamos en los procesos comparado con el mismo trimestre del 2015</a:t>
            </a:r>
            <a:r>
              <a:rPr lang="es-CO" dirty="0">
                <a:latin typeface="Arial Narrow" panose="020B0606020202030204" pitchFamily="34" charset="0"/>
                <a:cs typeface="Arial" pitchFamily="34" charset="0"/>
              </a:rPr>
              <a:t>.</a:t>
            </a:r>
          </a:p>
        </p:txBody>
      </p:sp>
      <p:pic>
        <p:nvPicPr>
          <p:cNvPr id="10"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546889" y="230451"/>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538832" y="25875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graphicFrame>
        <p:nvGraphicFramePr>
          <p:cNvPr id="3" name="Tabla 2"/>
          <p:cNvGraphicFramePr>
            <a:graphicFrameLocks noGrp="1"/>
          </p:cNvGraphicFramePr>
          <p:nvPr>
            <p:extLst>
              <p:ext uri="{D42A27DB-BD31-4B8C-83A1-F6EECF244321}">
                <p14:modId xmlns:p14="http://schemas.microsoft.com/office/powerpoint/2010/main" val="3430104458"/>
              </p:ext>
            </p:extLst>
          </p:nvPr>
        </p:nvGraphicFramePr>
        <p:xfrm>
          <a:off x="546889" y="5204674"/>
          <a:ext cx="4791190" cy="699135"/>
        </p:xfrm>
        <a:graphic>
          <a:graphicData uri="http://schemas.openxmlformats.org/drawingml/2006/table">
            <a:tbl>
              <a:tblPr/>
              <a:tblGrid>
                <a:gridCol w="2404060">
                  <a:extLst>
                    <a:ext uri="{9D8B030D-6E8A-4147-A177-3AD203B41FA5}">
                      <a16:colId xmlns:a16="http://schemas.microsoft.com/office/drawing/2014/main" val="20000"/>
                    </a:ext>
                  </a:extLst>
                </a:gridCol>
                <a:gridCol w="1354400">
                  <a:extLst>
                    <a:ext uri="{9D8B030D-6E8A-4147-A177-3AD203B41FA5}">
                      <a16:colId xmlns:a16="http://schemas.microsoft.com/office/drawing/2014/main" val="20001"/>
                    </a:ext>
                  </a:extLst>
                </a:gridCol>
                <a:gridCol w="1032730">
                  <a:extLst>
                    <a:ext uri="{9D8B030D-6E8A-4147-A177-3AD203B41FA5}">
                      <a16:colId xmlns:a16="http://schemas.microsoft.com/office/drawing/2014/main" val="20002"/>
                    </a:ext>
                  </a:extLst>
                </a:gridCol>
              </a:tblGrid>
              <a:tr h="190500">
                <a:tc rowSpan="2">
                  <a:txBody>
                    <a:bodyPr/>
                    <a:lstStyle/>
                    <a:p>
                      <a:pPr algn="ctr" fontAlgn="ctr"/>
                      <a:r>
                        <a:rPr lang="es-CO" sz="1200" b="1" i="0" u="none" strike="noStrike">
                          <a:solidFill>
                            <a:srgbClr val="FFFFFF"/>
                          </a:solidFill>
                          <a:effectLst/>
                          <a:latin typeface="Arial Narrow" panose="020B0606020202030204" pitchFamily="34" charset="0"/>
                        </a:rPr>
                        <a:t>Tipo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600" b="1" i="0" u="none" strike="noStrike">
                          <a:solidFill>
                            <a:srgbClr val="FFFFFF"/>
                          </a:solidFill>
                          <a:effectLst/>
                          <a:latin typeface="Calibri" panose="020F0502020204030204" pitchFamily="34" charset="0"/>
                        </a:rPr>
                        <a:t>Año 2015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600" b="1" i="0" u="none" strike="noStrike">
                          <a:solidFill>
                            <a:srgbClr val="FFFFFF"/>
                          </a:solidFill>
                          <a:effectLst/>
                          <a:latin typeface="Calibri" panose="020F0502020204030204" pitchFamily="34" charset="0"/>
                        </a:rPr>
                        <a:t>Año 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190500">
                <a:tc vMerge="1">
                  <a:txBody>
                    <a:bodyPr/>
                    <a:lstStyle/>
                    <a:p>
                      <a:endParaRPr lang="es-CO"/>
                    </a:p>
                  </a:txBody>
                  <a:tcPr/>
                </a:tc>
                <a:tc>
                  <a:txBody>
                    <a:bodyPr/>
                    <a:lstStyle/>
                    <a:p>
                      <a:pPr algn="ctr" fontAlgn="ctr"/>
                      <a:r>
                        <a:rPr lang="es-CO" sz="1200" b="1" i="0" u="none" strike="noStrike">
                          <a:solidFill>
                            <a:srgbClr val="FFFFFF"/>
                          </a:solidFill>
                          <a:effectLst/>
                          <a:latin typeface="Calibri" panose="020F0502020204030204" pitchFamily="34" charset="0"/>
                        </a:rPr>
                        <a:t>4° Trimestre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200" b="1" i="0" u="none" strike="noStrike">
                          <a:solidFill>
                            <a:srgbClr val="FFFFFF"/>
                          </a:solidFill>
                          <a:effectLst/>
                          <a:latin typeface="Calibri" panose="020F0502020204030204" pitchFamily="34" charset="0"/>
                        </a:rPr>
                        <a:t>4° Trimestre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190500">
                <a:tc>
                  <a:txBody>
                    <a:bodyPr/>
                    <a:lstStyle/>
                    <a:p>
                      <a:pPr algn="l" fontAlgn="b"/>
                      <a:r>
                        <a:rPr lang="es-CO" sz="1200" b="0" i="0" u="none" strike="noStrike">
                          <a:solidFill>
                            <a:srgbClr val="000000"/>
                          </a:solidFill>
                          <a:effectLst/>
                          <a:latin typeface="Arial Narrow" panose="020B0606020202030204" pitchFamily="34" charset="0"/>
                        </a:rPr>
                        <a:t>Reclamos Proceso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600" b="0" i="0" u="none" strike="noStrike" dirty="0">
                          <a:solidFill>
                            <a:srgbClr val="000000"/>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3" name="5 Gráfico"/>
          <p:cNvGraphicFramePr>
            <a:graphicFrameLocks/>
          </p:cNvGraphicFramePr>
          <p:nvPr>
            <p:extLst>
              <p:ext uri="{D42A27DB-BD31-4B8C-83A1-F6EECF244321}">
                <p14:modId xmlns:p14="http://schemas.microsoft.com/office/powerpoint/2010/main" val="90501439"/>
              </p:ext>
            </p:extLst>
          </p:nvPr>
        </p:nvGraphicFramePr>
        <p:xfrm>
          <a:off x="538832" y="1268760"/>
          <a:ext cx="4799247" cy="38005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4034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716016" y="123377"/>
            <a:ext cx="4572000" cy="646331"/>
          </a:xfrm>
          <a:prstGeom prst="rect">
            <a:avLst/>
          </a:prstGeom>
        </p:spPr>
        <p:txBody>
          <a:bodyPr>
            <a:spAutoFit/>
          </a:bodyPr>
          <a:lstStyle/>
          <a:p>
            <a:r>
              <a:rPr lang="es-CO" b="1" dirty="0">
                <a:solidFill>
                  <a:schemeClr val="accent2">
                    <a:lumMod val="50000"/>
                  </a:schemeClr>
                </a:solidFill>
              </a:rPr>
              <a:t>Análisis de resultados a la gestión de las Reclamos servicios</a:t>
            </a:r>
            <a:endParaRPr lang="es-CO" dirty="0">
              <a:solidFill>
                <a:schemeClr val="accent2">
                  <a:lumMod val="50000"/>
                </a:schemeClr>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372200" y="2852936"/>
            <a:ext cx="2304255" cy="2031325"/>
          </a:xfrm>
          <a:prstGeom prst="rect">
            <a:avLst/>
          </a:prstGeom>
        </p:spPr>
        <p:txBody>
          <a:bodyPr wrap="square">
            <a:spAutoFit/>
          </a:bodyPr>
          <a:lstStyle/>
          <a:p>
            <a:pPr algn="just">
              <a:buSzPct val="125000"/>
              <a:defRPr/>
            </a:pPr>
            <a:r>
              <a:rPr lang="es-ES" dirty="0">
                <a:latin typeface="Arial Narrow" panose="020B0606020202030204" pitchFamily="34" charset="0"/>
                <a:cs typeface="Arial" pitchFamily="34" charset="0"/>
              </a:rPr>
              <a:t>Se presentaron 395 reclamos en el cuarto trimestre, evidenciando un aumento de 393 quejas comparado con el mismo trimestre del año 2015.</a:t>
            </a:r>
          </a:p>
        </p:txBody>
      </p:sp>
      <p:pic>
        <p:nvPicPr>
          <p:cNvPr id="9"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546889" y="366438"/>
            <a:ext cx="3233023" cy="614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551189" y="222422"/>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graphicFrame>
        <p:nvGraphicFramePr>
          <p:cNvPr id="3" name="Tabla 2"/>
          <p:cNvGraphicFramePr>
            <a:graphicFrameLocks noGrp="1"/>
          </p:cNvGraphicFramePr>
          <p:nvPr>
            <p:extLst>
              <p:ext uri="{D42A27DB-BD31-4B8C-83A1-F6EECF244321}">
                <p14:modId xmlns:p14="http://schemas.microsoft.com/office/powerpoint/2010/main" val="955473386"/>
              </p:ext>
            </p:extLst>
          </p:nvPr>
        </p:nvGraphicFramePr>
        <p:xfrm>
          <a:off x="548821" y="4888167"/>
          <a:ext cx="5175306" cy="666750"/>
        </p:xfrm>
        <a:graphic>
          <a:graphicData uri="http://schemas.openxmlformats.org/drawingml/2006/table">
            <a:tbl>
              <a:tblPr/>
              <a:tblGrid>
                <a:gridCol w="2596796">
                  <a:extLst>
                    <a:ext uri="{9D8B030D-6E8A-4147-A177-3AD203B41FA5}">
                      <a16:colId xmlns:a16="http://schemas.microsoft.com/office/drawing/2014/main" val="20000"/>
                    </a:ext>
                  </a:extLst>
                </a:gridCol>
                <a:gridCol w="1462984">
                  <a:extLst>
                    <a:ext uri="{9D8B030D-6E8A-4147-A177-3AD203B41FA5}">
                      <a16:colId xmlns:a16="http://schemas.microsoft.com/office/drawing/2014/main" val="20001"/>
                    </a:ext>
                  </a:extLst>
                </a:gridCol>
                <a:gridCol w="1115526">
                  <a:extLst>
                    <a:ext uri="{9D8B030D-6E8A-4147-A177-3AD203B41FA5}">
                      <a16:colId xmlns:a16="http://schemas.microsoft.com/office/drawing/2014/main" val="20002"/>
                    </a:ext>
                  </a:extLst>
                </a:gridCol>
              </a:tblGrid>
              <a:tr h="190500">
                <a:tc rowSpan="2">
                  <a:txBody>
                    <a:bodyPr/>
                    <a:lstStyle/>
                    <a:p>
                      <a:pPr algn="ctr" fontAlgn="ctr"/>
                      <a:r>
                        <a:rPr lang="es-CO" sz="1100" b="1" i="0" u="none" strike="noStrike" dirty="0">
                          <a:solidFill>
                            <a:srgbClr val="FFFFFF"/>
                          </a:solidFill>
                          <a:effectLst/>
                          <a:latin typeface="Arial Narrow" panose="020B0606020202030204" pitchFamily="34" charset="0"/>
                        </a:rPr>
                        <a:t>Tipo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dirty="0">
                          <a:solidFill>
                            <a:srgbClr val="FFFFFF"/>
                          </a:solidFill>
                          <a:effectLst/>
                          <a:latin typeface="Calibri" panose="020F0502020204030204" pitchFamily="34" charset="0"/>
                        </a:rPr>
                        <a:t>Año 2015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Año 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190500">
                <a:tc vMerge="1">
                  <a:txBody>
                    <a:bodyPr/>
                    <a:lstStyle/>
                    <a:p>
                      <a:endParaRPr lang="es-CO"/>
                    </a:p>
                  </a:txBody>
                  <a:tcPr/>
                </a:tc>
                <a:tc>
                  <a:txBody>
                    <a:bodyPr/>
                    <a:lstStyle/>
                    <a:p>
                      <a:pPr algn="ctr" fontAlgn="ctr"/>
                      <a:r>
                        <a:rPr lang="es-CO" sz="1100" b="1" i="0" u="none" strike="noStrike">
                          <a:solidFill>
                            <a:srgbClr val="FFFFFF"/>
                          </a:solidFill>
                          <a:effectLst/>
                          <a:latin typeface="Calibri" panose="020F0502020204030204" pitchFamily="34" charset="0"/>
                        </a:rPr>
                        <a:t>4° Trimestre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100" b="1" i="0" u="none" strike="noStrike">
                          <a:solidFill>
                            <a:srgbClr val="FFFFFF"/>
                          </a:solidFill>
                          <a:effectLst/>
                          <a:latin typeface="Calibri" panose="020F0502020204030204" pitchFamily="34" charset="0"/>
                        </a:rPr>
                        <a:t>4° Trimestre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190500">
                <a:tc>
                  <a:txBody>
                    <a:bodyPr/>
                    <a:lstStyle/>
                    <a:p>
                      <a:pPr algn="l" fontAlgn="b"/>
                      <a:r>
                        <a:rPr lang="es-CO" sz="1600" b="0" i="0" u="none" strike="noStrike" dirty="0">
                          <a:solidFill>
                            <a:srgbClr val="000000"/>
                          </a:solidFill>
                          <a:effectLst/>
                          <a:latin typeface="Arial Narrow" panose="020B0606020202030204" pitchFamily="34" charset="0"/>
                        </a:rPr>
                        <a:t>Reclamo Servicio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600" b="0" i="0" u="none" strike="noStrike" dirty="0">
                          <a:solidFill>
                            <a:srgbClr val="000000"/>
                          </a:solidFill>
                          <a:effectLst/>
                          <a:latin typeface="Calibri" panose="020F0502020204030204" pitchFamily="34" charset="0"/>
                        </a:rPr>
                        <a:t>395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2" name="6 Gráfico"/>
          <p:cNvGraphicFramePr>
            <a:graphicFrameLocks/>
          </p:cNvGraphicFramePr>
          <p:nvPr>
            <p:extLst>
              <p:ext uri="{D42A27DB-BD31-4B8C-83A1-F6EECF244321}">
                <p14:modId xmlns:p14="http://schemas.microsoft.com/office/powerpoint/2010/main" val="1724956056"/>
              </p:ext>
            </p:extLst>
          </p:nvPr>
        </p:nvGraphicFramePr>
        <p:xfrm>
          <a:off x="546888" y="1124744"/>
          <a:ext cx="5177239" cy="36362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10337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4716016" y="123377"/>
            <a:ext cx="4572000" cy="646331"/>
          </a:xfrm>
          <a:prstGeom prst="rect">
            <a:avLst/>
          </a:prstGeom>
        </p:spPr>
        <p:txBody>
          <a:bodyPr>
            <a:spAutoFit/>
          </a:bodyPr>
          <a:lstStyle/>
          <a:p>
            <a:r>
              <a:rPr lang="es-CO" b="1" dirty="0">
                <a:solidFill>
                  <a:schemeClr val="accent2">
                    <a:lumMod val="50000"/>
                  </a:schemeClr>
                </a:solidFill>
              </a:rPr>
              <a:t>Análisis de resultados a la gestión de las Quejas</a:t>
            </a:r>
            <a:endParaRPr lang="es-CO" dirty="0">
              <a:solidFill>
                <a:schemeClr val="accent2">
                  <a:lumMod val="50000"/>
                </a:schemeClr>
              </a:solidFill>
            </a:endParaRPr>
          </a:p>
        </p:txBody>
      </p:sp>
      <p:sp>
        <p:nvSpPr>
          <p:cNvPr id="2" name="1 Rectángulo"/>
          <p:cNvSpPr/>
          <p:nvPr/>
        </p:nvSpPr>
        <p:spPr>
          <a:xfrm>
            <a:off x="6372200" y="1984459"/>
            <a:ext cx="1986169" cy="2862322"/>
          </a:xfrm>
          <a:prstGeom prst="rect">
            <a:avLst/>
          </a:prstGeom>
        </p:spPr>
        <p:txBody>
          <a:bodyPr wrap="square">
            <a:spAutoFit/>
          </a:bodyPr>
          <a:lstStyle/>
          <a:p>
            <a:pPr algn="just">
              <a:buSzPct val="125000"/>
              <a:defRPr/>
            </a:pPr>
            <a:r>
              <a:rPr lang="es-ES" dirty="0">
                <a:latin typeface="Arial Narrow" panose="020B0606020202030204" pitchFamily="34" charset="0"/>
                <a:cs typeface="Arial" pitchFamily="34" charset="0"/>
              </a:rPr>
              <a:t>En el cuarto trimestre del 2016 se presentaron 132 quejas contra funcionarios, las cuales aumentaron  en 126 quejas comparado con el mismo trimestre del año 2015 </a:t>
            </a:r>
          </a:p>
        </p:txBody>
      </p:sp>
      <p:sp>
        <p:nvSpPr>
          <p:cNvPr id="12" name="11 CuadroTexto"/>
          <p:cNvSpPr txBox="1"/>
          <p:nvPr/>
        </p:nvSpPr>
        <p:spPr>
          <a:xfrm>
            <a:off x="354305" y="126432"/>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pic>
        <p:nvPicPr>
          <p:cNvPr id="13"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544653" y="230451"/>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CuadroTexto"/>
          <p:cNvSpPr txBox="1"/>
          <p:nvPr/>
        </p:nvSpPr>
        <p:spPr>
          <a:xfrm>
            <a:off x="536596" y="190381"/>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graphicFrame>
        <p:nvGraphicFramePr>
          <p:cNvPr id="3" name="Tabla 2"/>
          <p:cNvGraphicFramePr>
            <a:graphicFrameLocks noGrp="1"/>
          </p:cNvGraphicFramePr>
          <p:nvPr>
            <p:extLst>
              <p:ext uri="{D42A27DB-BD31-4B8C-83A1-F6EECF244321}">
                <p14:modId xmlns:p14="http://schemas.microsoft.com/office/powerpoint/2010/main" val="2391476678"/>
              </p:ext>
            </p:extLst>
          </p:nvPr>
        </p:nvGraphicFramePr>
        <p:xfrm>
          <a:off x="615172" y="5157192"/>
          <a:ext cx="4748917" cy="729615"/>
        </p:xfrm>
        <a:graphic>
          <a:graphicData uri="http://schemas.openxmlformats.org/drawingml/2006/table">
            <a:tbl>
              <a:tblPr/>
              <a:tblGrid>
                <a:gridCol w="2382849">
                  <a:extLst>
                    <a:ext uri="{9D8B030D-6E8A-4147-A177-3AD203B41FA5}">
                      <a16:colId xmlns:a16="http://schemas.microsoft.com/office/drawing/2014/main" val="20000"/>
                    </a:ext>
                  </a:extLst>
                </a:gridCol>
                <a:gridCol w="1342450">
                  <a:extLst>
                    <a:ext uri="{9D8B030D-6E8A-4147-A177-3AD203B41FA5}">
                      <a16:colId xmlns:a16="http://schemas.microsoft.com/office/drawing/2014/main" val="20001"/>
                    </a:ext>
                  </a:extLst>
                </a:gridCol>
                <a:gridCol w="1023618">
                  <a:extLst>
                    <a:ext uri="{9D8B030D-6E8A-4147-A177-3AD203B41FA5}">
                      <a16:colId xmlns:a16="http://schemas.microsoft.com/office/drawing/2014/main" val="20002"/>
                    </a:ext>
                  </a:extLst>
                </a:gridCol>
              </a:tblGrid>
              <a:tr h="190500">
                <a:tc rowSpan="2">
                  <a:txBody>
                    <a:bodyPr/>
                    <a:lstStyle/>
                    <a:p>
                      <a:pPr algn="ctr" fontAlgn="ctr"/>
                      <a:r>
                        <a:rPr lang="es-CO" sz="1400" b="1" i="0" u="none" strike="noStrike" dirty="0">
                          <a:solidFill>
                            <a:srgbClr val="FFFFFF"/>
                          </a:solidFill>
                          <a:effectLst/>
                          <a:latin typeface="Arial Narrow" panose="020B0606020202030204" pitchFamily="34" charset="0"/>
                        </a:rPr>
                        <a:t>Tipo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Año 2015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Año 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190500">
                <a:tc vMerge="1">
                  <a:txBody>
                    <a:bodyPr/>
                    <a:lstStyle/>
                    <a:p>
                      <a:endParaRPr lang="es-CO"/>
                    </a:p>
                  </a:txBody>
                  <a:tcPr/>
                </a:tc>
                <a:tc>
                  <a:txBody>
                    <a:bodyPr/>
                    <a:lstStyle/>
                    <a:p>
                      <a:pPr algn="ctr" fontAlgn="ctr"/>
                      <a:r>
                        <a:rPr lang="es-CO" sz="1400" b="1" i="0" u="none" strike="noStrike" dirty="0">
                          <a:solidFill>
                            <a:srgbClr val="FFFFFF"/>
                          </a:solidFill>
                          <a:effectLst/>
                          <a:latin typeface="Calibri" panose="020F0502020204030204" pitchFamily="34" charset="0"/>
                        </a:rPr>
                        <a:t>4° Trimestre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dirty="0">
                          <a:solidFill>
                            <a:srgbClr val="FFFFFF"/>
                          </a:solidFill>
                          <a:effectLst/>
                          <a:latin typeface="Calibri" panose="020F0502020204030204" pitchFamily="34" charset="0"/>
                        </a:rPr>
                        <a:t>4° Trimestre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190500">
                <a:tc>
                  <a:txBody>
                    <a:bodyPr/>
                    <a:lstStyle/>
                    <a:p>
                      <a:pPr algn="l" fontAlgn="b"/>
                      <a:r>
                        <a:rPr lang="es-CO" sz="1400" b="0" i="0" u="none" strike="noStrike">
                          <a:solidFill>
                            <a:srgbClr val="000000"/>
                          </a:solidFill>
                          <a:effectLst/>
                          <a:latin typeface="Arial Narrow" panose="020B0606020202030204" pitchFamily="34" charset="0"/>
                        </a:rPr>
                        <a:t>Queja Funcionario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8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800" b="0" i="0" u="none" strike="noStrike" dirty="0">
                          <a:solidFill>
                            <a:srgbClr val="000000"/>
                          </a:solidFill>
                          <a:effectLst/>
                          <a:latin typeface="Calibri" panose="020F0502020204030204" pitchFamily="34" charset="0"/>
                        </a:rPr>
                        <a:t>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5" name="4 Gráfico"/>
          <p:cNvGraphicFramePr>
            <a:graphicFrameLocks/>
          </p:cNvGraphicFramePr>
          <p:nvPr>
            <p:extLst>
              <p:ext uri="{D42A27DB-BD31-4B8C-83A1-F6EECF244321}">
                <p14:modId xmlns:p14="http://schemas.microsoft.com/office/powerpoint/2010/main" val="558571529"/>
              </p:ext>
            </p:extLst>
          </p:nvPr>
        </p:nvGraphicFramePr>
        <p:xfrm>
          <a:off x="536596" y="1700808"/>
          <a:ext cx="4971508" cy="33123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816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ntágono"/>
          <p:cNvSpPr/>
          <p:nvPr/>
        </p:nvSpPr>
        <p:spPr>
          <a:xfrm>
            <a:off x="559364" y="1772816"/>
            <a:ext cx="7992888" cy="1188873"/>
          </a:xfrm>
          <a:prstGeom prst="homePlat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dirty="0">
                <a:solidFill>
                  <a:schemeClr val="accent2">
                    <a:lumMod val="50000"/>
                  </a:schemeClr>
                </a:solidFill>
              </a:rPr>
              <a:t>QUEJA: </a:t>
            </a:r>
            <a:r>
              <a:rPr lang="es-CO" dirty="0">
                <a:solidFill>
                  <a:schemeClr val="tx1"/>
                </a:solidFill>
              </a:rPr>
              <a:t>Es la manifestación de protesta, censura, descontento o inconformidad que formula una persona en relación con una conducta que considera irregular de uno o varios servidores públicos en desarrollo de sus funciones </a:t>
            </a:r>
          </a:p>
        </p:txBody>
      </p:sp>
      <p:sp>
        <p:nvSpPr>
          <p:cNvPr id="5" name="4 Pentágono"/>
          <p:cNvSpPr/>
          <p:nvPr/>
        </p:nvSpPr>
        <p:spPr>
          <a:xfrm>
            <a:off x="552089" y="3789040"/>
            <a:ext cx="7992888" cy="1224136"/>
          </a:xfrm>
          <a:prstGeom prst="homePlat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dirty="0">
                <a:solidFill>
                  <a:schemeClr val="accent2">
                    <a:lumMod val="50000"/>
                  </a:schemeClr>
                </a:solidFill>
              </a:rPr>
              <a:t>RECLAMO:  </a:t>
            </a:r>
            <a:r>
              <a:rPr lang="es-CO" dirty="0">
                <a:solidFill>
                  <a:schemeClr val="tx1"/>
                </a:solidFill>
              </a:rPr>
              <a:t>Es el derecho que tiene otra persona de exigir , reivindicar o demandar una solución, ya sea por motivo general o particular, referente a la prestación indebida de un servicio o a la falta de atención de una solicitud</a:t>
            </a:r>
          </a:p>
        </p:txBody>
      </p:sp>
      <p:grpSp>
        <p:nvGrpSpPr>
          <p:cNvPr id="9" name="8 Grupo"/>
          <p:cNvGrpSpPr/>
          <p:nvPr/>
        </p:nvGrpSpPr>
        <p:grpSpPr>
          <a:xfrm>
            <a:off x="6189257" y="6093296"/>
            <a:ext cx="2919247" cy="757382"/>
            <a:chOff x="6189257" y="6093296"/>
            <a:chExt cx="2919247" cy="757382"/>
          </a:xfrm>
        </p:grpSpPr>
        <p:pic>
          <p:nvPicPr>
            <p:cNvPr id="10" name="9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11" name="10 Imagen"/>
            <p:cNvPicPr>
              <a:picLocks noChangeAspect="1"/>
            </p:cNvPicPr>
            <p:nvPr/>
          </p:nvPicPr>
          <p:blipFill rotWithShape="1">
            <a:blip r:embed="rId4"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12" name="11 Rectángulo"/>
          <p:cNvSpPr/>
          <p:nvPr/>
        </p:nvSpPr>
        <p:spPr>
          <a:xfrm>
            <a:off x="4211960" y="240114"/>
            <a:ext cx="4572000" cy="646331"/>
          </a:xfrm>
          <a:prstGeom prst="rect">
            <a:avLst/>
          </a:prstGeom>
        </p:spPr>
        <p:txBody>
          <a:bodyPr>
            <a:spAutoFit/>
          </a:bodyPr>
          <a:lstStyle/>
          <a:p>
            <a:r>
              <a:rPr lang="es-CO" b="1" dirty="0">
                <a:solidFill>
                  <a:schemeClr val="accent2">
                    <a:lumMod val="50000"/>
                  </a:schemeClr>
                </a:solidFill>
              </a:rPr>
              <a:t>Análisis de resultados a la gestión de las Quejas, Reclamos y Sugerencias</a:t>
            </a:r>
            <a:endParaRPr lang="es-CO" dirty="0">
              <a:solidFill>
                <a:schemeClr val="accent2">
                  <a:lumMod val="50000"/>
                </a:schemeClr>
              </a:solidFill>
            </a:endParaRPr>
          </a:p>
        </p:txBody>
      </p:sp>
    </p:spTree>
    <p:extLst>
      <p:ext uri="{BB962C8B-B14F-4D97-AF65-F5344CB8AC3E}">
        <p14:creationId xmlns:p14="http://schemas.microsoft.com/office/powerpoint/2010/main" val="1276765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716016" y="123377"/>
            <a:ext cx="4572000" cy="646331"/>
          </a:xfrm>
          <a:prstGeom prst="rect">
            <a:avLst/>
          </a:prstGeom>
        </p:spPr>
        <p:txBody>
          <a:bodyPr>
            <a:spAutoFit/>
          </a:bodyPr>
          <a:lstStyle/>
          <a:p>
            <a:r>
              <a:rPr lang="es-CO" b="1" dirty="0">
                <a:solidFill>
                  <a:schemeClr val="accent2">
                    <a:lumMod val="50000"/>
                  </a:schemeClr>
                </a:solidFill>
              </a:rPr>
              <a:t>Análisis de resultados a la gestión de las Quejas, Reclamos</a:t>
            </a:r>
            <a:endParaRPr lang="es-CO" dirty="0">
              <a:solidFill>
                <a:schemeClr val="accent2">
                  <a:lumMod val="50000"/>
                </a:schemeClr>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589398" y="980728"/>
            <a:ext cx="3087057" cy="5355312"/>
          </a:xfrm>
          <a:prstGeom prst="rect">
            <a:avLst/>
          </a:prstGeom>
        </p:spPr>
        <p:txBody>
          <a:bodyPr wrap="square">
            <a:spAutoFit/>
          </a:bodyPr>
          <a:lstStyle/>
          <a:p>
            <a:pPr algn="just"/>
            <a:r>
              <a:rPr lang="es-CO" dirty="0">
                <a:latin typeface="Arial Narrow" panose="020B0606020202030204" pitchFamily="34" charset="0"/>
              </a:rPr>
              <a:t>Las quejas se encuentran agrupadas así: </a:t>
            </a:r>
          </a:p>
          <a:p>
            <a:pPr algn="just"/>
            <a:endParaRPr lang="es-CO" dirty="0">
              <a:latin typeface="Arial Narrow" panose="020B0606020202030204" pitchFamily="34" charset="0"/>
            </a:endParaRPr>
          </a:p>
          <a:p>
            <a:pPr marL="285750" indent="-285750" algn="just">
              <a:buBlip>
                <a:blip r:embed="rId4"/>
              </a:buBlip>
            </a:pPr>
            <a:r>
              <a:rPr lang="es-CO" dirty="0">
                <a:latin typeface="Arial Narrow" panose="020B0606020202030204" pitchFamily="34" charset="0"/>
              </a:rPr>
              <a:t>Reclamos de servicios</a:t>
            </a:r>
          </a:p>
          <a:p>
            <a:pPr marL="285750" indent="-285750" algn="just">
              <a:buBlip>
                <a:blip r:embed="rId4"/>
              </a:buBlip>
            </a:pPr>
            <a:r>
              <a:rPr lang="es-CO" dirty="0">
                <a:latin typeface="Arial Narrow" panose="020B0606020202030204" pitchFamily="34" charset="0"/>
              </a:rPr>
              <a:t>Quejas hacia  funcionarios</a:t>
            </a:r>
          </a:p>
          <a:p>
            <a:pPr marL="285750" indent="-285750" algn="just">
              <a:buBlip>
                <a:blip r:embed="rId4"/>
              </a:buBlip>
            </a:pPr>
            <a:r>
              <a:rPr lang="es-CO" dirty="0">
                <a:latin typeface="Arial Narrow" panose="020B0606020202030204" pitchFamily="34" charset="0"/>
              </a:rPr>
              <a:t>Quejas procesos</a:t>
            </a:r>
          </a:p>
          <a:p>
            <a:pPr marL="285750" indent="-285750" algn="just">
              <a:buFontTx/>
              <a:buChar char="-"/>
            </a:pPr>
            <a:endParaRPr lang="es-CO" dirty="0">
              <a:latin typeface="Arial Narrow" panose="020B0606020202030204" pitchFamily="34" charset="0"/>
            </a:endParaRPr>
          </a:p>
          <a:p>
            <a:pPr algn="just"/>
            <a:r>
              <a:rPr lang="es-CO" dirty="0">
                <a:latin typeface="Arial Narrow" panose="020B0606020202030204" pitchFamily="34" charset="0"/>
              </a:rPr>
              <a:t>El ítem mas afectado es el de reclamos servicios, con 395, que equivalen al  70 % del total </a:t>
            </a:r>
          </a:p>
          <a:p>
            <a:pPr algn="just"/>
            <a:endParaRPr lang="es-CO" dirty="0">
              <a:latin typeface="Arial Narrow" panose="020B0606020202030204" pitchFamily="34" charset="0"/>
            </a:endParaRPr>
          </a:p>
          <a:p>
            <a:pPr algn="just"/>
            <a:r>
              <a:rPr lang="es-CO" dirty="0">
                <a:latin typeface="Arial Narrow" panose="020B0606020202030204" pitchFamily="34" charset="0"/>
              </a:rPr>
              <a:t>Siguen las quejas de procesos con 132 , que equivalen al 23% del total.</a:t>
            </a:r>
          </a:p>
          <a:p>
            <a:pPr algn="just"/>
            <a:endParaRPr lang="es-CO" dirty="0">
              <a:latin typeface="Arial Narrow" panose="020B0606020202030204" pitchFamily="34" charset="0"/>
            </a:endParaRPr>
          </a:p>
          <a:p>
            <a:pPr algn="just"/>
            <a:r>
              <a:rPr lang="es-CO" dirty="0">
                <a:latin typeface="Arial Narrow" panose="020B0606020202030204" pitchFamily="34" charset="0"/>
              </a:rPr>
              <a:t>Y las quejas de procesos que cuentan con 41, que equivalen al 7% del total de procesos interpuestos</a:t>
            </a:r>
          </a:p>
        </p:txBody>
      </p:sp>
      <p:pic>
        <p:nvPicPr>
          <p:cNvPr id="8" name="Picture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59" t="17295" r="16983" b="33645"/>
          <a:stretch/>
        </p:blipFill>
        <p:spPr bwMode="auto">
          <a:xfrm>
            <a:off x="546889" y="230451"/>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46889" y="210415"/>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graphicFrame>
        <p:nvGraphicFramePr>
          <p:cNvPr id="10" name="7 Gráfico"/>
          <p:cNvGraphicFramePr>
            <a:graphicFrameLocks/>
          </p:cNvGraphicFramePr>
          <p:nvPr>
            <p:extLst>
              <p:ext uri="{D42A27DB-BD31-4B8C-83A1-F6EECF244321}">
                <p14:modId xmlns:p14="http://schemas.microsoft.com/office/powerpoint/2010/main" val="1607037493"/>
              </p:ext>
            </p:extLst>
          </p:nvPr>
        </p:nvGraphicFramePr>
        <p:xfrm>
          <a:off x="601447" y="1047397"/>
          <a:ext cx="4514047" cy="28957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403605188"/>
              </p:ext>
            </p:extLst>
          </p:nvPr>
        </p:nvGraphicFramePr>
        <p:xfrm>
          <a:off x="546888" y="4164473"/>
          <a:ext cx="4313143" cy="2120965"/>
        </p:xfrm>
        <a:graphic>
          <a:graphicData uri="http://schemas.openxmlformats.org/drawingml/2006/table">
            <a:tbl>
              <a:tblPr/>
              <a:tblGrid>
                <a:gridCol w="2440936">
                  <a:extLst>
                    <a:ext uri="{9D8B030D-6E8A-4147-A177-3AD203B41FA5}">
                      <a16:colId xmlns:a16="http://schemas.microsoft.com/office/drawing/2014/main" val="20000"/>
                    </a:ext>
                  </a:extLst>
                </a:gridCol>
                <a:gridCol w="1872207">
                  <a:extLst>
                    <a:ext uri="{9D8B030D-6E8A-4147-A177-3AD203B41FA5}">
                      <a16:colId xmlns:a16="http://schemas.microsoft.com/office/drawing/2014/main" val="20001"/>
                    </a:ext>
                  </a:extLst>
                </a:gridCol>
              </a:tblGrid>
              <a:tr h="274670">
                <a:tc rowSpan="2">
                  <a:txBody>
                    <a:bodyPr/>
                    <a:lstStyle/>
                    <a:p>
                      <a:pPr algn="ctr" fontAlgn="ctr"/>
                      <a:r>
                        <a:rPr lang="es-CO" sz="1600" b="1" i="0" u="none" strike="noStrike" dirty="0">
                          <a:solidFill>
                            <a:srgbClr val="FFFFFF"/>
                          </a:solidFill>
                          <a:effectLst/>
                          <a:latin typeface="Arial Narrow" panose="020B0606020202030204" pitchFamily="34" charset="0"/>
                        </a:rPr>
                        <a:t>Tipo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dirty="0">
                          <a:solidFill>
                            <a:srgbClr val="FFFFFF"/>
                          </a:solidFill>
                          <a:effectLst/>
                          <a:latin typeface="Calibri" panose="020F0502020204030204" pitchFamily="34" charset="0"/>
                        </a:rPr>
                        <a:t>Año 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274670">
                <a:tc vMerge="1">
                  <a:txBody>
                    <a:bodyPr/>
                    <a:lstStyle/>
                    <a:p>
                      <a:endParaRPr lang="es-CO"/>
                    </a:p>
                  </a:txBody>
                  <a:tcPr/>
                </a:tc>
                <a:tc>
                  <a:txBody>
                    <a:bodyPr/>
                    <a:lstStyle/>
                    <a:p>
                      <a:pPr algn="ctr" fontAlgn="ctr"/>
                      <a:r>
                        <a:rPr lang="es-CO" sz="1600" b="1" i="0" u="none" strike="noStrike" dirty="0">
                          <a:solidFill>
                            <a:srgbClr val="FFFFFF"/>
                          </a:solidFill>
                          <a:effectLst/>
                          <a:latin typeface="Calibri" panose="020F0502020204030204" pitchFamily="34" charset="0"/>
                        </a:rPr>
                        <a:t>4° Trimestre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274670">
                <a:tc>
                  <a:txBody>
                    <a:bodyPr/>
                    <a:lstStyle/>
                    <a:p>
                      <a:pPr algn="l" fontAlgn="b"/>
                      <a:r>
                        <a:rPr lang="es-CO" sz="1600" b="0" i="0" u="none" strike="noStrike">
                          <a:solidFill>
                            <a:srgbClr val="000000"/>
                          </a:solidFill>
                          <a:effectLst/>
                          <a:latin typeface="Arial Narrow" panose="020B0606020202030204" pitchFamily="34" charset="0"/>
                        </a:rPr>
                        <a:t>Reclamos Proceso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2000" b="0" i="0" u="none" strike="noStrike" dirty="0">
                          <a:solidFill>
                            <a:srgbClr val="000000"/>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4670">
                <a:tc>
                  <a:txBody>
                    <a:bodyPr/>
                    <a:lstStyle/>
                    <a:p>
                      <a:pPr algn="l" fontAlgn="b"/>
                      <a:r>
                        <a:rPr lang="es-CO" sz="1600" b="0" i="0" u="none" strike="noStrike">
                          <a:solidFill>
                            <a:srgbClr val="000000"/>
                          </a:solidFill>
                          <a:effectLst/>
                          <a:latin typeface="Arial Narrow" panose="020B0606020202030204" pitchFamily="34" charset="0"/>
                        </a:rPr>
                        <a:t>Queja Funcionario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2000" b="0" i="0" u="none" strike="noStrike" dirty="0">
                          <a:solidFill>
                            <a:srgbClr val="000000"/>
                          </a:solidFill>
                          <a:effectLst/>
                          <a:latin typeface="Calibri" panose="020F0502020204030204" pitchFamily="34" charset="0"/>
                        </a:rPr>
                        <a:t>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74670">
                <a:tc>
                  <a:txBody>
                    <a:bodyPr/>
                    <a:lstStyle/>
                    <a:p>
                      <a:pPr algn="l" fontAlgn="b"/>
                      <a:r>
                        <a:rPr lang="es-CO" sz="1600" b="0" i="0" u="none" strike="noStrike">
                          <a:solidFill>
                            <a:srgbClr val="000000"/>
                          </a:solidFill>
                          <a:effectLst/>
                          <a:latin typeface="Arial Narrow" panose="020B0606020202030204" pitchFamily="34" charset="0"/>
                        </a:rPr>
                        <a:t>Reclamo Servicio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2000" b="0" i="0" u="none" strike="noStrike" dirty="0">
                          <a:solidFill>
                            <a:srgbClr val="000000"/>
                          </a:solidFill>
                          <a:effectLst/>
                          <a:latin typeface="Calibri" panose="020F0502020204030204" pitchFamily="34" charset="0"/>
                        </a:rPr>
                        <a:t>395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74670">
                <a:tc>
                  <a:txBody>
                    <a:bodyPr/>
                    <a:lstStyle/>
                    <a:p>
                      <a:pPr algn="l" fontAlgn="b"/>
                      <a:r>
                        <a:rPr lang="es-CO" sz="1600" b="0" i="0" u="none" strike="noStrike">
                          <a:solidFill>
                            <a:srgbClr val="000000"/>
                          </a:solidFill>
                          <a:effectLst/>
                          <a:latin typeface="Arial Narrow" panose="020B0606020202030204" pitchFamily="34" charset="0"/>
                        </a:rPr>
                        <a:t>Ambiental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20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74670">
                <a:tc>
                  <a:txBody>
                    <a:bodyPr/>
                    <a:lstStyle/>
                    <a:p>
                      <a:pPr algn="ctr" fontAlgn="b"/>
                      <a:r>
                        <a:rPr lang="es-CO" sz="1600" b="1" i="0" u="none" strike="noStrike">
                          <a:solidFill>
                            <a:srgbClr val="FFFFFF"/>
                          </a:solidFill>
                          <a:effectLst/>
                          <a:latin typeface="Arial Narrow" panose="020B0606020202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2000" b="1" i="0" u="none" strike="noStrike" dirty="0">
                          <a:solidFill>
                            <a:srgbClr val="FFFFFF"/>
                          </a:solidFill>
                          <a:effectLst/>
                          <a:latin typeface="Calibri" panose="020F0502020204030204" pitchFamily="34" charset="0"/>
                        </a:rPr>
                        <a:t>568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01389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881413"/>
            <a:ext cx="8280920" cy="5940088"/>
          </a:xfrm>
          <a:prstGeom prst="rect">
            <a:avLst/>
          </a:prstGeom>
        </p:spPr>
        <p:txBody>
          <a:bodyPr wrap="square">
            <a:spAutoFit/>
          </a:bodyPr>
          <a:lstStyle/>
          <a:p>
            <a:pPr algn="just">
              <a:buSzPct val="125000"/>
              <a:defRPr/>
            </a:pPr>
            <a:endParaRPr lang="es-ES" sz="2000" dirty="0">
              <a:latin typeface="Arial Narrow" panose="020B0606020202030204" pitchFamily="34" charset="0"/>
              <a:cs typeface="Arial" pitchFamily="34" charset="0"/>
            </a:endParaRPr>
          </a:p>
          <a:p>
            <a:pPr algn="just">
              <a:buSzPct val="125000"/>
              <a:defRPr/>
            </a:pPr>
            <a:r>
              <a:rPr lang="es-ES" sz="2000" dirty="0">
                <a:latin typeface="Arial Narrow" panose="020B0606020202030204" pitchFamily="34" charset="0"/>
                <a:cs typeface="Arial" pitchFamily="34" charset="0"/>
              </a:rPr>
              <a:t>Ciento cincuenta (385) de las quejas y reclamos no fueron atendidas oportunamente, lo cual llevó a disminuir el porcentaje de cumplimiento del indicador, en un 32%</a:t>
            </a:r>
          </a:p>
          <a:p>
            <a:pPr algn="just">
              <a:buSzPct val="125000"/>
              <a:defRPr/>
            </a:pPr>
            <a:endParaRPr lang="es-ES" sz="2000" dirty="0">
              <a:latin typeface="Arial Narrow" panose="020B0606020202030204" pitchFamily="34" charset="0"/>
              <a:cs typeface="Arial" pitchFamily="34" charset="0"/>
            </a:endParaRPr>
          </a:p>
          <a:p>
            <a:pPr algn="just">
              <a:buSzPct val="125000"/>
              <a:defRPr/>
            </a:pPr>
            <a:r>
              <a:rPr lang="es-ES" sz="2000" dirty="0">
                <a:latin typeface="Arial Narrow" panose="020B0606020202030204" pitchFamily="34" charset="0"/>
                <a:cs typeface="Arial" pitchFamily="34" charset="0"/>
              </a:rPr>
              <a:t>Esta  baja  del  indicador  se  debió  a los  siguientes factores: </a:t>
            </a:r>
          </a:p>
          <a:p>
            <a:pPr algn="just">
              <a:buSzPct val="125000"/>
              <a:defRPr/>
            </a:pPr>
            <a:endParaRPr lang="es-ES" sz="2000" dirty="0">
              <a:latin typeface="Arial Narrow" panose="020B0606020202030204" pitchFamily="34" charset="0"/>
              <a:cs typeface="Arial" pitchFamily="34" charset="0"/>
            </a:endParaRPr>
          </a:p>
          <a:p>
            <a:pPr marL="457200" indent="-457200" algn="just">
              <a:buSzPct val="125000"/>
              <a:buAutoNum type="arabicPeriod"/>
              <a:defRPr/>
            </a:pPr>
            <a:r>
              <a:rPr lang="es-CO" sz="2000" dirty="0">
                <a:latin typeface="Arial Narrow" panose="020B0606020202030204" pitchFamily="34" charset="0"/>
                <a:cs typeface="Arial" pitchFamily="34" charset="0"/>
              </a:rPr>
              <a:t>Debido a que el sistema  de convalidaciones se puso a disposición del publico en línea desde el 2015 el volumen de las solicitudes de convalidaciones aumentó en un 200% y al no tener personal adicional para dicho proceso se aumentaron los tiempos de respuesta en este</a:t>
            </a:r>
          </a:p>
          <a:p>
            <a:pPr marL="457200" indent="-457200" algn="just">
              <a:buSzPct val="125000"/>
              <a:buFont typeface="+mj-lt"/>
              <a:buAutoNum type="arabicPeriod"/>
              <a:defRPr/>
            </a:pPr>
            <a:r>
              <a:rPr lang="es-ES" sz="2000" dirty="0">
                <a:latin typeface="Arial Narrow" panose="020B0606020202030204" pitchFamily="34" charset="0"/>
                <a:cs typeface="Arial" pitchFamily="34" charset="0"/>
              </a:rPr>
              <a:t> En el mes de agosto se identificaron una serie de convalidaciones que se presentaron con documentación falsa con llevando a realizar un control adicional a todas las convalidaciones que estaban pendientes por salir, causando un atraso en el tiempo de oportunidad del tramite de convalidaciones </a:t>
            </a:r>
          </a:p>
          <a:p>
            <a:pPr marL="457200" indent="-457200" algn="just">
              <a:buSzPct val="125000"/>
              <a:buFont typeface="+mj-lt"/>
              <a:buAutoNum type="arabicPeriod"/>
              <a:defRPr/>
            </a:pPr>
            <a:r>
              <a:rPr lang="es-ES" sz="2000" dirty="0">
                <a:latin typeface="Arial Narrow" panose="020B0606020202030204" pitchFamily="34" charset="0"/>
                <a:cs typeface="Arial" pitchFamily="34" charset="0"/>
              </a:rPr>
              <a:t>En diciembre el sistema quedo fuera de línea desde el 23 de diciembre debido a que se estaba realizando una migración de los sistemas operativos del ministerio lo que ocasiono un aumento en las quejas</a:t>
            </a:r>
          </a:p>
          <a:p>
            <a:pPr marL="457200" indent="-457200" algn="just">
              <a:buSzPct val="125000"/>
              <a:buFont typeface="+mj-lt"/>
              <a:buAutoNum type="arabicPeriod"/>
              <a:defRPr/>
            </a:pPr>
            <a:endParaRPr lang="es-ES" sz="2000" dirty="0">
              <a:latin typeface="Arial Narrow" panose="020B0606020202030204" pitchFamily="34" charset="0"/>
              <a:cs typeface="Arial" pitchFamily="34" charset="0"/>
            </a:endParaRPr>
          </a:p>
          <a:p>
            <a:pPr algn="just">
              <a:buSzPct val="125000"/>
              <a:defRPr/>
            </a:pPr>
            <a:endParaRPr lang="es-ES" sz="2000" dirty="0">
              <a:latin typeface="Arial Narrow" panose="020B0606020202030204" pitchFamily="34" charset="0"/>
              <a:cs typeface="Arial" pitchFamily="34"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4538069" y="313757"/>
            <a:ext cx="4572000" cy="646331"/>
          </a:xfrm>
          <a:prstGeom prst="rect">
            <a:avLst/>
          </a:prstGeom>
        </p:spPr>
        <p:txBody>
          <a:bodyPr>
            <a:spAutoFit/>
          </a:bodyPr>
          <a:lstStyle/>
          <a:p>
            <a:r>
              <a:rPr lang="es-CO" b="1" dirty="0">
                <a:solidFill>
                  <a:schemeClr val="accent2">
                    <a:lumMod val="50000"/>
                  </a:schemeClr>
                </a:solidFill>
              </a:rPr>
              <a:t>Conclusiones de los resultados a la gestión de las Quejas, Reclamos</a:t>
            </a:r>
            <a:endParaRPr lang="es-CO" dirty="0">
              <a:solidFill>
                <a:schemeClr val="accent2">
                  <a:lumMod val="50000"/>
                </a:schemeClr>
              </a:solidFill>
            </a:endParaRPr>
          </a:p>
        </p:txBody>
      </p:sp>
      <p:pic>
        <p:nvPicPr>
          <p:cNvPr id="8"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spTree>
    <p:extLst>
      <p:ext uri="{BB962C8B-B14F-4D97-AF65-F5344CB8AC3E}">
        <p14:creationId xmlns:p14="http://schemas.microsoft.com/office/powerpoint/2010/main" val="3492266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01664" y="1282363"/>
            <a:ext cx="7702783" cy="4308872"/>
          </a:xfrm>
          <a:prstGeom prst="rect">
            <a:avLst/>
          </a:prstGeom>
        </p:spPr>
        <p:txBody>
          <a:bodyPr wrap="square">
            <a:spAutoFit/>
          </a:bodyPr>
          <a:lstStyle/>
          <a:p>
            <a:pPr algn="ctr">
              <a:buSzPct val="125000"/>
              <a:defRPr/>
            </a:pPr>
            <a:r>
              <a:rPr lang="es-ES" sz="2800" dirty="0">
                <a:latin typeface="Arial Narrow" panose="020B0606020202030204" pitchFamily="34" charset="0"/>
                <a:cs typeface="Arial" pitchFamily="34" charset="0"/>
              </a:rPr>
              <a:t>ACCIONES  REALIZADAS PARA LA ATENCION OPORTUNA DE LAS QUEJAS</a:t>
            </a:r>
          </a:p>
          <a:p>
            <a:pPr algn="just">
              <a:buSzPct val="125000"/>
              <a:defRPr/>
            </a:pPr>
            <a:endParaRPr lang="es-ES" dirty="0">
              <a:latin typeface="Arial Narrow" panose="020B0606020202030204" pitchFamily="34" charset="0"/>
              <a:cs typeface="Arial" pitchFamily="34" charset="0"/>
            </a:endParaRPr>
          </a:p>
          <a:p>
            <a:pPr algn="just">
              <a:buSzPct val="125000"/>
              <a:defRPr/>
            </a:pPr>
            <a:r>
              <a:rPr lang="es-ES" sz="2000" dirty="0">
                <a:latin typeface="Arial Narrow" panose="020B0606020202030204" pitchFamily="34" charset="0"/>
                <a:cs typeface="Arial" pitchFamily="34" charset="0"/>
              </a:rPr>
              <a:t>Se realizó reunión con la subdirección de aseguramiento de la calidad, oficina de desarrollo organizacional y la unidad de atención al ciudadano, se establecieron las siguientes acciones a realizar</a:t>
            </a:r>
          </a:p>
          <a:p>
            <a:pPr algn="just">
              <a:buSzPct val="125000"/>
              <a:defRPr/>
            </a:pPr>
            <a:endParaRPr lang="es-ES" sz="2000" dirty="0">
              <a:latin typeface="Arial Narrow" panose="020B0606020202030204" pitchFamily="34" charset="0"/>
              <a:cs typeface="Arial" pitchFamily="34" charset="0"/>
            </a:endParaRPr>
          </a:p>
          <a:p>
            <a:pPr marL="457200" indent="-457200" algn="just">
              <a:buSzPct val="125000"/>
              <a:buAutoNum type="arabicPeriod"/>
              <a:defRPr/>
            </a:pPr>
            <a:r>
              <a:rPr lang="es-ES" sz="2000" dirty="0">
                <a:latin typeface="Arial Narrow" panose="020B0606020202030204" pitchFamily="34" charset="0"/>
                <a:cs typeface="Arial" pitchFamily="34" charset="0"/>
              </a:rPr>
              <a:t>Se envió una comunicación a los ciudadanos que tenían el tramite en mora presentando excusas, informando la fecha probable en que iba a salir el tramite  y explicando las razones por las cuales el tramite no se realizo</a:t>
            </a:r>
          </a:p>
          <a:p>
            <a:pPr marL="457200" indent="-457200" algn="just">
              <a:buSzPct val="125000"/>
              <a:buAutoNum type="arabicPeriod"/>
              <a:defRPr/>
            </a:pPr>
            <a:r>
              <a:rPr lang="es-ES" sz="2000" dirty="0">
                <a:latin typeface="Arial Narrow" panose="020B0606020202030204" pitchFamily="34" charset="0"/>
                <a:cs typeface="Arial" pitchFamily="34" charset="0"/>
              </a:rPr>
              <a:t>En el mes de diciembre autorizaron una vigencias futura para contratar el personal de la subdirección de aseguramiento , grupo de convalidaciones para que no hubiera interrupción en le servicio que se estaba prestando</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5697686"/>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4538069" y="313757"/>
            <a:ext cx="4572000" cy="646331"/>
          </a:xfrm>
          <a:prstGeom prst="rect">
            <a:avLst/>
          </a:prstGeom>
        </p:spPr>
        <p:txBody>
          <a:bodyPr>
            <a:spAutoFit/>
          </a:bodyPr>
          <a:lstStyle/>
          <a:p>
            <a:r>
              <a:rPr lang="es-CO" b="1" dirty="0">
                <a:solidFill>
                  <a:schemeClr val="accent2">
                    <a:lumMod val="50000"/>
                  </a:schemeClr>
                </a:solidFill>
              </a:rPr>
              <a:t>Conclusiones de los resultados a la gestión de las Quejas, Reclamos</a:t>
            </a:r>
            <a:endParaRPr lang="es-CO" dirty="0">
              <a:solidFill>
                <a:schemeClr val="accent2">
                  <a:lumMod val="50000"/>
                </a:schemeClr>
              </a:solidFill>
            </a:endParaRPr>
          </a:p>
        </p:txBody>
      </p:sp>
      <p:pic>
        <p:nvPicPr>
          <p:cNvPr id="8"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spTree>
    <p:extLst>
      <p:ext uri="{BB962C8B-B14F-4D97-AF65-F5344CB8AC3E}">
        <p14:creationId xmlns:p14="http://schemas.microsoft.com/office/powerpoint/2010/main" val="3324307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917001"/>
            <a:ext cx="8537624" cy="5539978"/>
          </a:xfrm>
          <a:prstGeom prst="rect">
            <a:avLst/>
          </a:prstGeom>
        </p:spPr>
        <p:txBody>
          <a:bodyPr wrap="square">
            <a:spAutoFit/>
          </a:bodyPr>
          <a:lstStyle/>
          <a:p>
            <a:pPr algn="ctr">
              <a:buSzPct val="125000"/>
              <a:defRPr/>
            </a:pPr>
            <a:r>
              <a:rPr lang="es-ES" sz="2000" b="1" dirty="0">
                <a:latin typeface="Arial Narrow" panose="020B0606020202030204" pitchFamily="34" charset="0"/>
                <a:cs typeface="Arial" pitchFamily="34" charset="0"/>
              </a:rPr>
              <a:t>OPINIONES DE LOS CIUDADANOS</a:t>
            </a:r>
          </a:p>
          <a:p>
            <a:pPr algn="ctr">
              <a:buSzPct val="125000"/>
              <a:defRPr/>
            </a:pPr>
            <a:endParaRPr lang="es-ES" sz="2000" dirty="0">
              <a:latin typeface="Arial Narrow" panose="020B0606020202030204" pitchFamily="34" charset="0"/>
              <a:cs typeface="Arial" pitchFamily="34" charset="0"/>
            </a:endParaRPr>
          </a:p>
          <a:p>
            <a:pPr algn="just">
              <a:buSzPct val="125000"/>
              <a:defRPr/>
            </a:pPr>
            <a:r>
              <a:rPr lang="es-CO" i="1" dirty="0">
                <a:latin typeface="Arial Narrow" panose="020B0606020202030204" pitchFamily="34" charset="0"/>
                <a:cs typeface="Arial" pitchFamily="34" charset="0"/>
              </a:rPr>
              <a:t>“Para el  trámite de Legalizaciones “Se debería poder realizar este tipo de trámite en cualquier ciudad capital para optimizar tiempo además de recursos.”</a:t>
            </a:r>
          </a:p>
          <a:p>
            <a:pPr algn="just">
              <a:buSzPct val="125000"/>
              <a:defRPr/>
            </a:pPr>
            <a:endParaRPr lang="es-CO" i="1" dirty="0">
              <a:latin typeface="Arial Narrow" panose="020B0606020202030204" pitchFamily="34" charset="0"/>
              <a:cs typeface="Arial" pitchFamily="34" charset="0"/>
            </a:endParaRPr>
          </a:p>
          <a:p>
            <a:pPr algn="just">
              <a:buSzPct val="125000"/>
              <a:defRPr/>
            </a:pPr>
            <a:r>
              <a:rPr lang="es-CO" i="1" dirty="0">
                <a:latin typeface="Arial Narrow" panose="020B0606020202030204" pitchFamily="34" charset="0"/>
                <a:cs typeface="Arial" pitchFamily="34" charset="0"/>
              </a:rPr>
              <a:t>“Información más clara en la página web. Por ejemplo, tuve que fragmentar el trámite porque no tuve cómo saber antes de venir, que el contenido programático y plan de estudios debía traerlo legajado o anillado. Solo lo supe cuando llegué y en el punto de orientación me lo comunicaron. Perdí tiempo por eso.”</a:t>
            </a:r>
          </a:p>
          <a:p>
            <a:pPr algn="just">
              <a:buSzPct val="125000"/>
              <a:defRPr/>
            </a:pPr>
            <a:endParaRPr lang="es-CO" i="1" dirty="0">
              <a:latin typeface="Arial Narrow" panose="020B0606020202030204" pitchFamily="34" charset="0"/>
              <a:cs typeface="Arial" pitchFamily="34" charset="0"/>
            </a:endParaRPr>
          </a:p>
          <a:p>
            <a:pPr algn="just">
              <a:buSzPct val="125000"/>
              <a:defRPr/>
            </a:pPr>
            <a:r>
              <a:rPr lang="es-ES_tradnl" i="1" dirty="0">
                <a:latin typeface="Arial Narrow" panose="020B0606020202030204" pitchFamily="34" charset="0"/>
                <a:cs typeface="Arial" pitchFamily="34" charset="0"/>
              </a:rPr>
              <a:t>“Más claridad para encontrar la información en la página web. Oficinas de atención de estos trámites en otras ciudades y/o a través de procedimientos virtuales.”</a:t>
            </a:r>
            <a:endParaRPr lang="es-CO" i="1" dirty="0">
              <a:latin typeface="Arial Narrow" panose="020B0606020202030204" pitchFamily="34" charset="0"/>
              <a:cs typeface="Arial" pitchFamily="34" charset="0"/>
            </a:endParaRPr>
          </a:p>
          <a:p>
            <a:pPr algn="just">
              <a:buSzPct val="125000"/>
              <a:defRPr/>
            </a:pPr>
            <a:endParaRPr lang="es-ES" i="1" dirty="0">
              <a:latin typeface="Arial Narrow" panose="020B0606020202030204" pitchFamily="34" charset="0"/>
              <a:cs typeface="Arial" pitchFamily="34" charset="0"/>
            </a:endParaRPr>
          </a:p>
          <a:p>
            <a:pPr algn="just">
              <a:buSzPct val="125000"/>
              <a:defRPr/>
            </a:pPr>
            <a:r>
              <a:rPr lang="es-CO" i="1" dirty="0">
                <a:latin typeface="Arial Narrow" panose="020B0606020202030204" pitchFamily="34" charset="0"/>
                <a:cs typeface="Arial" pitchFamily="34" charset="0"/>
              </a:rPr>
              <a:t>“La información disponible en la página web con respectó al trámite de legalización de documentos se encuentra desactualizada.”</a:t>
            </a:r>
          </a:p>
          <a:p>
            <a:pPr algn="just">
              <a:buSzPct val="125000"/>
              <a:defRPr/>
            </a:pPr>
            <a:endParaRPr lang="es-ES" sz="2000" dirty="0">
              <a:latin typeface="Arial Narrow" panose="020B0606020202030204" pitchFamily="34" charset="0"/>
              <a:cs typeface="Arial" pitchFamily="34" charset="0"/>
            </a:endParaRPr>
          </a:p>
          <a:p>
            <a:pPr algn="just">
              <a:buSzPct val="125000"/>
              <a:defRPr/>
            </a:pPr>
            <a:r>
              <a:rPr lang="es-ES_tradnl" i="1" dirty="0">
                <a:latin typeface="Arial Narrow" panose="020B0606020202030204" pitchFamily="34" charset="0"/>
                <a:cs typeface="Arial" pitchFamily="34" charset="0"/>
              </a:rPr>
              <a:t>“Se deberían reducir los tiempos para convalidar los documentos de estudios realizados en el exterior.”</a:t>
            </a:r>
            <a:endParaRPr lang="es-CO" i="1" dirty="0">
              <a:latin typeface="Arial Narrow" panose="020B0606020202030204" pitchFamily="34" charset="0"/>
              <a:cs typeface="Arial" pitchFamily="34" charset="0"/>
            </a:endParaRPr>
          </a:p>
          <a:p>
            <a:pPr algn="just">
              <a:buSzPct val="125000"/>
              <a:defRPr/>
            </a:pPr>
            <a:endParaRPr lang="es-ES" sz="2000" dirty="0">
              <a:latin typeface="Arial Narrow" panose="020B0606020202030204" pitchFamily="34" charset="0"/>
              <a:cs typeface="Arial" pitchFamily="34"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5697686"/>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4538069" y="313757"/>
            <a:ext cx="4572000" cy="646331"/>
          </a:xfrm>
          <a:prstGeom prst="rect">
            <a:avLst/>
          </a:prstGeom>
        </p:spPr>
        <p:txBody>
          <a:bodyPr>
            <a:spAutoFit/>
          </a:bodyPr>
          <a:lstStyle/>
          <a:p>
            <a:r>
              <a:rPr lang="es-CO" b="1" dirty="0">
                <a:solidFill>
                  <a:schemeClr val="accent2">
                    <a:lumMod val="50000"/>
                  </a:schemeClr>
                </a:solidFill>
              </a:rPr>
              <a:t>Conclusiones de los resultados a la gestión de las Quejas, Reclamos</a:t>
            </a:r>
            <a:endParaRPr lang="es-CO" dirty="0">
              <a:solidFill>
                <a:schemeClr val="accent2">
                  <a:lumMod val="50000"/>
                </a:schemeClr>
              </a:solidFill>
            </a:endParaRPr>
          </a:p>
        </p:txBody>
      </p:sp>
      <p:pic>
        <p:nvPicPr>
          <p:cNvPr id="8"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spTree>
    <p:extLst>
      <p:ext uri="{BB962C8B-B14F-4D97-AF65-F5344CB8AC3E}">
        <p14:creationId xmlns:p14="http://schemas.microsoft.com/office/powerpoint/2010/main" val="3308039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8730" y="1022522"/>
            <a:ext cx="8537624" cy="5062924"/>
          </a:xfrm>
          <a:prstGeom prst="rect">
            <a:avLst/>
          </a:prstGeom>
        </p:spPr>
        <p:txBody>
          <a:bodyPr wrap="square">
            <a:spAutoFit/>
          </a:bodyPr>
          <a:lstStyle/>
          <a:p>
            <a:pPr algn="ctr">
              <a:buSzPct val="125000"/>
              <a:defRPr/>
            </a:pPr>
            <a:r>
              <a:rPr lang="es-ES" sz="1900" b="1" dirty="0">
                <a:latin typeface="Arial Narrow" panose="020B0606020202030204" pitchFamily="34" charset="0"/>
                <a:cs typeface="Arial" pitchFamily="34" charset="0"/>
              </a:rPr>
              <a:t>OPINIONES DE LOS CIUDADANOS</a:t>
            </a:r>
          </a:p>
          <a:p>
            <a:pPr algn="ctr">
              <a:buSzPct val="125000"/>
              <a:defRPr/>
            </a:pPr>
            <a:endParaRPr lang="es-ES" sz="1900" dirty="0">
              <a:latin typeface="Arial Narrow" panose="020B0606020202030204" pitchFamily="34" charset="0"/>
              <a:cs typeface="Arial" pitchFamily="34" charset="0"/>
            </a:endParaRPr>
          </a:p>
          <a:p>
            <a:pPr algn="just">
              <a:buSzPct val="125000"/>
              <a:defRPr/>
            </a:pPr>
            <a:r>
              <a:rPr lang="es-CO" sz="1900" i="1" dirty="0">
                <a:latin typeface="Arial Narrow" panose="020B0606020202030204" pitchFamily="34" charset="0"/>
                <a:cs typeface="Arial" pitchFamily="34" charset="0"/>
              </a:rPr>
              <a:t>Para el  trámite de Legalizaciones “Que este trámite pudiera realizarse de manera online o en otros puntos de la ciudad y no solo en el CAN.”</a:t>
            </a:r>
          </a:p>
          <a:p>
            <a:pPr algn="just">
              <a:buSzPct val="125000"/>
              <a:defRPr/>
            </a:pPr>
            <a:endParaRPr lang="es-CO" sz="1900" i="1" dirty="0">
              <a:latin typeface="Arial Narrow" panose="020B0606020202030204" pitchFamily="34" charset="0"/>
              <a:cs typeface="Arial" pitchFamily="34" charset="0"/>
            </a:endParaRPr>
          </a:p>
          <a:p>
            <a:pPr algn="just">
              <a:buSzPct val="125000"/>
              <a:defRPr/>
            </a:pPr>
            <a:r>
              <a:rPr lang="es-CO" sz="1900" i="1" dirty="0">
                <a:latin typeface="Arial Narrow" panose="020B0606020202030204" pitchFamily="34" charset="0"/>
                <a:cs typeface="Arial" pitchFamily="34" charset="0"/>
              </a:rPr>
              <a:t>“Realizar más propagandas vía televisión para saber sobre las actualizaciones en los tramites</a:t>
            </a:r>
          </a:p>
          <a:p>
            <a:pPr algn="just">
              <a:buSzPct val="125000"/>
              <a:defRPr/>
            </a:pPr>
            <a:endParaRPr lang="es-CO" sz="1900" i="1" dirty="0">
              <a:latin typeface="Arial Narrow" panose="020B0606020202030204" pitchFamily="34" charset="0"/>
              <a:cs typeface="Arial" pitchFamily="34" charset="0"/>
            </a:endParaRPr>
          </a:p>
          <a:p>
            <a:pPr algn="just">
              <a:buSzPct val="125000"/>
              <a:defRPr/>
            </a:pPr>
            <a:r>
              <a:rPr lang="es-ES_tradnl" sz="1900" i="1" dirty="0">
                <a:latin typeface="Arial Narrow" panose="020B0606020202030204" pitchFamily="34" charset="0"/>
                <a:cs typeface="Arial" pitchFamily="34" charset="0"/>
              </a:rPr>
              <a:t>“Más claridad para encontrar la información en la página web. Oficinas de atención de estos trámites en otras ciudades y/o a través de procedimientos virtuales.”</a:t>
            </a:r>
            <a:endParaRPr lang="es-CO" sz="1900" i="1" dirty="0">
              <a:latin typeface="Arial Narrow" panose="020B0606020202030204" pitchFamily="34" charset="0"/>
              <a:cs typeface="Arial" pitchFamily="34" charset="0"/>
            </a:endParaRPr>
          </a:p>
          <a:p>
            <a:pPr algn="just">
              <a:buSzPct val="125000"/>
              <a:defRPr/>
            </a:pPr>
            <a:endParaRPr lang="es-ES" sz="1900" i="1" dirty="0">
              <a:latin typeface="Arial Narrow" panose="020B0606020202030204" pitchFamily="34" charset="0"/>
              <a:cs typeface="Arial" pitchFamily="34" charset="0"/>
            </a:endParaRPr>
          </a:p>
          <a:p>
            <a:pPr algn="just">
              <a:buSzPct val="125000"/>
              <a:defRPr/>
            </a:pPr>
            <a:r>
              <a:rPr lang="es-CO" sz="1900" i="1" dirty="0">
                <a:latin typeface="Arial Narrow" panose="020B0606020202030204" pitchFamily="34" charset="0"/>
                <a:cs typeface="Arial" pitchFamily="34" charset="0"/>
              </a:rPr>
              <a:t>“El costo de la solicitud del certificado de existencia y representación legal es muy alto.”</a:t>
            </a:r>
          </a:p>
          <a:p>
            <a:pPr algn="just">
              <a:buSzPct val="125000"/>
              <a:defRPr/>
            </a:pPr>
            <a:endParaRPr lang="es-ES" sz="1900" dirty="0">
              <a:latin typeface="Arial Narrow" panose="020B0606020202030204" pitchFamily="34" charset="0"/>
              <a:cs typeface="Arial" pitchFamily="34" charset="0"/>
            </a:endParaRPr>
          </a:p>
          <a:p>
            <a:pPr algn="just">
              <a:buSzPct val="125000"/>
              <a:defRPr/>
            </a:pPr>
            <a:r>
              <a:rPr lang="es-CO" sz="1900" i="1" dirty="0">
                <a:latin typeface="Arial Narrow" panose="020B0606020202030204" pitchFamily="34" charset="0"/>
                <a:cs typeface="Arial" pitchFamily="34" charset="0"/>
              </a:rPr>
              <a:t>“Que el trámite se pueda haber de manera virtual para las personas que no vivimos en Bogotá,”</a:t>
            </a:r>
          </a:p>
          <a:p>
            <a:pPr algn="just">
              <a:buSzPct val="125000"/>
              <a:defRPr/>
            </a:pPr>
            <a:endParaRPr lang="es-CO" sz="1900" i="1" dirty="0">
              <a:latin typeface="Arial Narrow" panose="020B0606020202030204" pitchFamily="34" charset="0"/>
              <a:cs typeface="Arial" pitchFamily="34" charset="0"/>
            </a:endParaRPr>
          </a:p>
          <a:p>
            <a:pPr algn="just">
              <a:buSzPct val="125000"/>
              <a:defRPr/>
            </a:pPr>
            <a:r>
              <a:rPr lang="es-ES_tradnl" sz="1900" i="1" dirty="0">
                <a:latin typeface="Arial Narrow" panose="020B0606020202030204" pitchFamily="34" charset="0"/>
                <a:cs typeface="Arial" pitchFamily="34" charset="0"/>
              </a:rPr>
              <a:t>“Fortalecer con equipos las áreas de servicio al ciudadano de las secretarías de educación.” </a:t>
            </a:r>
            <a:endParaRPr lang="es-CO" sz="1900" i="1" dirty="0">
              <a:latin typeface="Arial Narrow" panose="020B0606020202030204" pitchFamily="34" charset="0"/>
              <a:cs typeface="Arial" pitchFamily="34" charset="0"/>
            </a:endParaRPr>
          </a:p>
          <a:p>
            <a:pPr algn="just">
              <a:buSzPct val="125000"/>
              <a:defRPr/>
            </a:pPr>
            <a:endParaRPr lang="es-ES" sz="1900" dirty="0">
              <a:latin typeface="Arial Narrow" panose="020B0606020202030204" pitchFamily="34" charset="0"/>
              <a:cs typeface="Arial" pitchFamily="34"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5697686"/>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4538069" y="313757"/>
            <a:ext cx="4572000" cy="646331"/>
          </a:xfrm>
          <a:prstGeom prst="rect">
            <a:avLst/>
          </a:prstGeom>
        </p:spPr>
        <p:txBody>
          <a:bodyPr>
            <a:spAutoFit/>
          </a:bodyPr>
          <a:lstStyle/>
          <a:p>
            <a:r>
              <a:rPr lang="es-CO" b="1" dirty="0">
                <a:solidFill>
                  <a:schemeClr val="accent2">
                    <a:lumMod val="50000"/>
                  </a:schemeClr>
                </a:solidFill>
              </a:rPr>
              <a:t>Conclusiones de los resultados a la gestión de las Quejas, Reclamos</a:t>
            </a:r>
            <a:endParaRPr lang="es-CO" dirty="0">
              <a:solidFill>
                <a:schemeClr val="accent2">
                  <a:lumMod val="50000"/>
                </a:schemeClr>
              </a:solidFill>
            </a:endParaRPr>
          </a:p>
        </p:txBody>
      </p:sp>
      <p:pic>
        <p:nvPicPr>
          <p:cNvPr id="8"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spTree>
    <p:extLst>
      <p:ext uri="{BB962C8B-B14F-4D97-AF65-F5344CB8AC3E}">
        <p14:creationId xmlns:p14="http://schemas.microsoft.com/office/powerpoint/2010/main" val="96485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59" t="17295" r="16983" b="33645"/>
          <a:stretch/>
        </p:blipFill>
        <p:spPr bwMode="auto">
          <a:xfrm>
            <a:off x="546889" y="230451"/>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549747" y="216266"/>
            <a:ext cx="3097064"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Sector Educativo</a:t>
            </a:r>
          </a:p>
        </p:txBody>
      </p:sp>
      <p:grpSp>
        <p:nvGrpSpPr>
          <p:cNvPr id="69" name="68 Grupo"/>
          <p:cNvGrpSpPr/>
          <p:nvPr/>
        </p:nvGrpSpPr>
        <p:grpSpPr>
          <a:xfrm>
            <a:off x="6189257" y="6093296"/>
            <a:ext cx="2919247" cy="757382"/>
            <a:chOff x="6189257" y="6093296"/>
            <a:chExt cx="2919247" cy="757382"/>
          </a:xfrm>
        </p:grpSpPr>
        <p:pic>
          <p:nvPicPr>
            <p:cNvPr id="70" name="69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1" name="70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3" name="2 CuadroTexto"/>
          <p:cNvSpPr txBox="1"/>
          <p:nvPr/>
        </p:nvSpPr>
        <p:spPr>
          <a:xfrm>
            <a:off x="517392" y="3248038"/>
            <a:ext cx="8208912" cy="584775"/>
          </a:xfrm>
          <a:prstGeom prst="rect">
            <a:avLst/>
          </a:prstGeom>
          <a:noFill/>
        </p:spPr>
        <p:txBody>
          <a:bodyPr wrap="square" rtlCol="0">
            <a:spAutoFit/>
          </a:bodyPr>
          <a:lstStyle/>
          <a:p>
            <a:r>
              <a:rPr lang="es-CO" sz="1600" dirty="0">
                <a:latin typeface="Verdana" panose="020B0604030504040204" pitchFamily="34" charset="0"/>
                <a:ea typeface="Verdana" panose="020B0604030504040204" pitchFamily="34" charset="0"/>
                <a:cs typeface="Verdana" panose="020B0604030504040204" pitchFamily="34" charset="0"/>
              </a:rPr>
              <a:t>Para el 4 trimestre del año 2016 se recibieron 1393 quejas aumentando en un 142,31 % en comparación con el mismo periodo de tiempo del año 2015</a:t>
            </a:r>
          </a:p>
        </p:txBody>
      </p:sp>
      <p:sp>
        <p:nvSpPr>
          <p:cNvPr id="4" name="3 Rectángulo"/>
          <p:cNvSpPr/>
          <p:nvPr/>
        </p:nvSpPr>
        <p:spPr>
          <a:xfrm>
            <a:off x="4163327" y="261584"/>
            <a:ext cx="4572000" cy="646331"/>
          </a:xfrm>
          <a:prstGeom prst="rect">
            <a:avLst/>
          </a:prstGeom>
        </p:spPr>
        <p:txBody>
          <a:bodyPr>
            <a:spAutoFit/>
          </a:bodyPr>
          <a:lstStyle/>
          <a:p>
            <a:r>
              <a:rPr lang="es-CO" b="1" dirty="0">
                <a:solidFill>
                  <a:schemeClr val="accent2">
                    <a:lumMod val="50000"/>
                  </a:schemeClr>
                </a:solidFill>
              </a:rPr>
              <a:t>Análisis de resultados a la gestión de las Quejas, Reclamos</a:t>
            </a:r>
            <a:endParaRPr lang="es-CO" dirty="0">
              <a:solidFill>
                <a:schemeClr val="accent2">
                  <a:lumMod val="50000"/>
                </a:schemeClr>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160436751"/>
              </p:ext>
            </p:extLst>
          </p:nvPr>
        </p:nvGraphicFramePr>
        <p:xfrm>
          <a:off x="490738" y="1095258"/>
          <a:ext cx="8229602" cy="1992432"/>
        </p:xfrm>
        <a:graphic>
          <a:graphicData uri="http://schemas.openxmlformats.org/drawingml/2006/table">
            <a:tbl>
              <a:tblPr/>
              <a:tblGrid>
                <a:gridCol w="2432158">
                  <a:extLst>
                    <a:ext uri="{9D8B030D-6E8A-4147-A177-3AD203B41FA5}">
                      <a16:colId xmlns:a16="http://schemas.microsoft.com/office/drawing/2014/main" val="20000"/>
                    </a:ext>
                  </a:extLst>
                </a:gridCol>
                <a:gridCol w="740483">
                  <a:extLst>
                    <a:ext uri="{9D8B030D-6E8A-4147-A177-3AD203B41FA5}">
                      <a16:colId xmlns:a16="http://schemas.microsoft.com/office/drawing/2014/main" val="20001"/>
                    </a:ext>
                  </a:extLst>
                </a:gridCol>
                <a:gridCol w="722423">
                  <a:extLst>
                    <a:ext uri="{9D8B030D-6E8A-4147-A177-3AD203B41FA5}">
                      <a16:colId xmlns:a16="http://schemas.microsoft.com/office/drawing/2014/main" val="20002"/>
                    </a:ext>
                  </a:extLst>
                </a:gridCol>
                <a:gridCol w="722423">
                  <a:extLst>
                    <a:ext uri="{9D8B030D-6E8A-4147-A177-3AD203B41FA5}">
                      <a16:colId xmlns:a16="http://schemas.microsoft.com/office/drawing/2014/main" val="20003"/>
                    </a:ext>
                  </a:extLst>
                </a:gridCol>
                <a:gridCol w="722423">
                  <a:extLst>
                    <a:ext uri="{9D8B030D-6E8A-4147-A177-3AD203B41FA5}">
                      <a16:colId xmlns:a16="http://schemas.microsoft.com/office/drawing/2014/main" val="20004"/>
                    </a:ext>
                  </a:extLst>
                </a:gridCol>
                <a:gridCol w="722423">
                  <a:extLst>
                    <a:ext uri="{9D8B030D-6E8A-4147-A177-3AD203B41FA5}">
                      <a16:colId xmlns:a16="http://schemas.microsoft.com/office/drawing/2014/main" val="20005"/>
                    </a:ext>
                  </a:extLst>
                </a:gridCol>
                <a:gridCol w="722423">
                  <a:extLst>
                    <a:ext uri="{9D8B030D-6E8A-4147-A177-3AD203B41FA5}">
                      <a16:colId xmlns:a16="http://schemas.microsoft.com/office/drawing/2014/main" val="20006"/>
                    </a:ext>
                  </a:extLst>
                </a:gridCol>
                <a:gridCol w="722423">
                  <a:extLst>
                    <a:ext uri="{9D8B030D-6E8A-4147-A177-3AD203B41FA5}">
                      <a16:colId xmlns:a16="http://schemas.microsoft.com/office/drawing/2014/main" val="20007"/>
                    </a:ext>
                  </a:extLst>
                </a:gridCol>
                <a:gridCol w="722423">
                  <a:extLst>
                    <a:ext uri="{9D8B030D-6E8A-4147-A177-3AD203B41FA5}">
                      <a16:colId xmlns:a16="http://schemas.microsoft.com/office/drawing/2014/main" val="20008"/>
                    </a:ext>
                  </a:extLst>
                </a:gridCol>
              </a:tblGrid>
              <a:tr h="198521">
                <a:tc rowSpan="2">
                  <a:txBody>
                    <a:bodyPr/>
                    <a:lstStyle/>
                    <a:p>
                      <a:pPr algn="ctr" fontAlgn="b"/>
                      <a:r>
                        <a:rPr lang="es-CO" sz="1400" b="1" i="0" u="none" strike="noStrike">
                          <a:solidFill>
                            <a:srgbClr val="FFFFFF"/>
                          </a:solidFill>
                          <a:effectLst/>
                          <a:latin typeface="Arial Narrow" panose="020B0606020202030204" pitchFamily="34" charset="0"/>
                        </a:rPr>
                        <a:t>Ejes temáticos Quejas</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gridSpan="4">
                  <a:txBody>
                    <a:bodyPr/>
                    <a:lstStyle/>
                    <a:p>
                      <a:pPr algn="ctr" fontAlgn="b"/>
                      <a:r>
                        <a:rPr lang="es-CO" sz="1400" b="1" i="0" u="none" strike="noStrike">
                          <a:solidFill>
                            <a:srgbClr val="FFFFFF"/>
                          </a:solidFill>
                          <a:effectLst/>
                          <a:latin typeface="Arial Narrow" panose="020B0606020202030204" pitchFamily="34" charset="0"/>
                        </a:rPr>
                        <a:t>2015</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b"/>
                      <a:r>
                        <a:rPr lang="es-CO" sz="1400" b="1" i="0" u="none" strike="noStrike">
                          <a:solidFill>
                            <a:srgbClr val="FFFFFF"/>
                          </a:solidFill>
                          <a:effectLst/>
                          <a:latin typeface="Arial Narrow" panose="020B0606020202030204" pitchFamily="34" charset="0"/>
                        </a:rPr>
                        <a:t>2016</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98521">
                <a:tc vMerge="1">
                  <a:txBody>
                    <a:bodyPr/>
                    <a:lstStyle/>
                    <a:p>
                      <a:endParaRPr lang="es-CO"/>
                    </a:p>
                  </a:txBody>
                  <a:tcPr/>
                </a:tc>
                <a:tc>
                  <a:txBody>
                    <a:bodyPr/>
                    <a:lstStyle/>
                    <a:p>
                      <a:pPr algn="ctr" fontAlgn="b"/>
                      <a:r>
                        <a:rPr lang="es-CO" sz="1400" b="1" i="0" u="none" strike="noStrike">
                          <a:solidFill>
                            <a:srgbClr val="FFFFFF"/>
                          </a:solidFill>
                          <a:effectLst/>
                          <a:latin typeface="Arial Narrow" panose="020B0606020202030204" pitchFamily="34" charset="0"/>
                        </a:rPr>
                        <a:t>1° Trimestre</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2° Trimestre</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3° Trimestre</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4° Trimestre</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1° Trimestre</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2° Trimestre</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3° Trimestre</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4° Trimestre</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198521">
                <a:tc>
                  <a:txBody>
                    <a:bodyPr/>
                    <a:lstStyle/>
                    <a:p>
                      <a:pPr algn="l" fontAlgn="b"/>
                      <a:r>
                        <a:rPr lang="es-CO" sz="1400" b="0" i="0" u="none" strike="noStrike">
                          <a:solidFill>
                            <a:srgbClr val="000000"/>
                          </a:solidFill>
                          <a:effectLst/>
                          <a:latin typeface="Arial Narrow" panose="020B0606020202030204" pitchFamily="34" charset="0"/>
                        </a:rPr>
                        <a:t>Instituciones de Educación Superior</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666</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220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490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377</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221</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461</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539</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496</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8521">
                <a:tc>
                  <a:txBody>
                    <a:bodyPr/>
                    <a:lstStyle/>
                    <a:p>
                      <a:pPr algn="l" fontAlgn="b"/>
                      <a:r>
                        <a:rPr lang="es-CO" sz="1400" b="0" i="0" u="none" strike="noStrike">
                          <a:solidFill>
                            <a:srgbClr val="000000"/>
                          </a:solidFill>
                          <a:effectLst/>
                          <a:latin typeface="Arial Narrow" panose="020B0606020202030204" pitchFamily="34" charset="0"/>
                        </a:rPr>
                        <a:t>Ministerio de Educación Nacional</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26</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28</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19</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11</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33</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453</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331</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568</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8521">
                <a:tc>
                  <a:txBody>
                    <a:bodyPr/>
                    <a:lstStyle/>
                    <a:p>
                      <a:pPr algn="l" fontAlgn="b"/>
                      <a:r>
                        <a:rPr lang="es-CO" sz="1400" b="0" i="0" u="none" strike="noStrike">
                          <a:solidFill>
                            <a:srgbClr val="000000"/>
                          </a:solidFill>
                          <a:effectLst/>
                          <a:latin typeface="Arial Narrow" panose="020B0606020202030204" pitchFamily="34" charset="0"/>
                        </a:rPr>
                        <a:t>Secretarias de Educación</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44</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25</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29</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40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48</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108</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157</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210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8521">
                <a:tc>
                  <a:txBody>
                    <a:bodyPr/>
                    <a:lstStyle/>
                    <a:p>
                      <a:pPr algn="l" fontAlgn="b"/>
                      <a:r>
                        <a:rPr lang="es-CO" sz="1400" b="0" i="0" u="none" strike="noStrike">
                          <a:solidFill>
                            <a:srgbClr val="000000"/>
                          </a:solidFill>
                          <a:effectLst/>
                          <a:latin typeface="Arial Narrow" panose="020B0606020202030204" pitchFamily="34" charset="0"/>
                        </a:rPr>
                        <a:t>Establecimientos Educativos</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89</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79</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46</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85</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94</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163</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117</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50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8521">
                <a:tc>
                  <a:txBody>
                    <a:bodyPr/>
                    <a:lstStyle/>
                    <a:p>
                      <a:pPr algn="l" fontAlgn="b"/>
                      <a:r>
                        <a:rPr lang="es-CO" sz="1400" b="0" i="0" u="none" strike="noStrike">
                          <a:solidFill>
                            <a:srgbClr val="000000"/>
                          </a:solidFill>
                          <a:effectLst/>
                          <a:latin typeface="Arial Narrow" panose="020B0606020202030204" pitchFamily="34" charset="0"/>
                        </a:rPr>
                        <a:t>Otras Entidades</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23</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28</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78</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61</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52</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82</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116</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69</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8521">
                <a:tc>
                  <a:txBody>
                    <a:bodyPr/>
                    <a:lstStyle/>
                    <a:p>
                      <a:pPr algn="ctr" fontAlgn="b"/>
                      <a:r>
                        <a:rPr lang="es-CO" sz="1400" b="1" i="0" u="none" strike="noStrike">
                          <a:solidFill>
                            <a:srgbClr val="FFFFFF"/>
                          </a:solidFill>
                          <a:effectLst/>
                          <a:latin typeface="Arial Narrow" panose="020B0606020202030204" pitchFamily="34" charset="0"/>
                        </a:rPr>
                        <a:t>TOTAL</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848</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380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662</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574</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448</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1267</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1260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dirty="0">
                          <a:solidFill>
                            <a:srgbClr val="FFFFFF"/>
                          </a:solidFill>
                          <a:effectLst/>
                          <a:latin typeface="Arial Narrow" panose="020B0606020202030204" pitchFamily="34" charset="0"/>
                        </a:rPr>
                        <a:t>1393</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7"/>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026877225"/>
              </p:ext>
            </p:extLst>
          </p:nvPr>
        </p:nvGraphicFramePr>
        <p:xfrm>
          <a:off x="482905" y="4033609"/>
          <a:ext cx="8229602" cy="1992432"/>
        </p:xfrm>
        <a:graphic>
          <a:graphicData uri="http://schemas.openxmlformats.org/drawingml/2006/table">
            <a:tbl>
              <a:tblPr/>
              <a:tblGrid>
                <a:gridCol w="2432158">
                  <a:extLst>
                    <a:ext uri="{9D8B030D-6E8A-4147-A177-3AD203B41FA5}">
                      <a16:colId xmlns:a16="http://schemas.microsoft.com/office/drawing/2014/main" val="20000"/>
                    </a:ext>
                  </a:extLst>
                </a:gridCol>
                <a:gridCol w="740483">
                  <a:extLst>
                    <a:ext uri="{9D8B030D-6E8A-4147-A177-3AD203B41FA5}">
                      <a16:colId xmlns:a16="http://schemas.microsoft.com/office/drawing/2014/main" val="20001"/>
                    </a:ext>
                  </a:extLst>
                </a:gridCol>
                <a:gridCol w="722423">
                  <a:extLst>
                    <a:ext uri="{9D8B030D-6E8A-4147-A177-3AD203B41FA5}">
                      <a16:colId xmlns:a16="http://schemas.microsoft.com/office/drawing/2014/main" val="20002"/>
                    </a:ext>
                  </a:extLst>
                </a:gridCol>
                <a:gridCol w="722423">
                  <a:extLst>
                    <a:ext uri="{9D8B030D-6E8A-4147-A177-3AD203B41FA5}">
                      <a16:colId xmlns:a16="http://schemas.microsoft.com/office/drawing/2014/main" val="20003"/>
                    </a:ext>
                  </a:extLst>
                </a:gridCol>
                <a:gridCol w="722423">
                  <a:extLst>
                    <a:ext uri="{9D8B030D-6E8A-4147-A177-3AD203B41FA5}">
                      <a16:colId xmlns:a16="http://schemas.microsoft.com/office/drawing/2014/main" val="20004"/>
                    </a:ext>
                  </a:extLst>
                </a:gridCol>
                <a:gridCol w="722423">
                  <a:extLst>
                    <a:ext uri="{9D8B030D-6E8A-4147-A177-3AD203B41FA5}">
                      <a16:colId xmlns:a16="http://schemas.microsoft.com/office/drawing/2014/main" val="20005"/>
                    </a:ext>
                  </a:extLst>
                </a:gridCol>
                <a:gridCol w="722423">
                  <a:extLst>
                    <a:ext uri="{9D8B030D-6E8A-4147-A177-3AD203B41FA5}">
                      <a16:colId xmlns:a16="http://schemas.microsoft.com/office/drawing/2014/main" val="20006"/>
                    </a:ext>
                  </a:extLst>
                </a:gridCol>
                <a:gridCol w="722423">
                  <a:extLst>
                    <a:ext uri="{9D8B030D-6E8A-4147-A177-3AD203B41FA5}">
                      <a16:colId xmlns:a16="http://schemas.microsoft.com/office/drawing/2014/main" val="20007"/>
                    </a:ext>
                  </a:extLst>
                </a:gridCol>
                <a:gridCol w="722423">
                  <a:extLst>
                    <a:ext uri="{9D8B030D-6E8A-4147-A177-3AD203B41FA5}">
                      <a16:colId xmlns:a16="http://schemas.microsoft.com/office/drawing/2014/main" val="20008"/>
                    </a:ext>
                  </a:extLst>
                </a:gridCol>
              </a:tblGrid>
              <a:tr h="198521">
                <a:tc rowSpan="2">
                  <a:txBody>
                    <a:bodyPr/>
                    <a:lstStyle/>
                    <a:p>
                      <a:pPr algn="ctr" fontAlgn="b"/>
                      <a:r>
                        <a:rPr lang="es-CO" sz="1400" b="1" i="0" u="none" strike="noStrike" dirty="0">
                          <a:solidFill>
                            <a:srgbClr val="FFFFFF"/>
                          </a:solidFill>
                          <a:effectLst/>
                          <a:latin typeface="Arial Narrow" panose="020B0606020202030204" pitchFamily="34" charset="0"/>
                        </a:rPr>
                        <a:t>Documentos MEN</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gridSpan="4">
                  <a:txBody>
                    <a:bodyPr/>
                    <a:lstStyle/>
                    <a:p>
                      <a:pPr algn="ctr" fontAlgn="b"/>
                      <a:r>
                        <a:rPr lang="es-CO" sz="1400" b="1" i="0" u="none" strike="noStrike">
                          <a:solidFill>
                            <a:srgbClr val="FFFFFF"/>
                          </a:solidFill>
                          <a:effectLst/>
                          <a:latin typeface="Arial Narrow" panose="020B0606020202030204" pitchFamily="34" charset="0"/>
                        </a:rPr>
                        <a:t>2015</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b"/>
                      <a:r>
                        <a:rPr lang="es-CO" sz="1400" b="1" i="0" u="none" strike="noStrike">
                          <a:solidFill>
                            <a:srgbClr val="FFFFFF"/>
                          </a:solidFill>
                          <a:effectLst/>
                          <a:latin typeface="Arial Narrow" panose="020B0606020202030204" pitchFamily="34" charset="0"/>
                        </a:rPr>
                        <a:t>2016</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98521">
                <a:tc vMerge="1">
                  <a:txBody>
                    <a:bodyPr/>
                    <a:lstStyle/>
                    <a:p>
                      <a:endParaRPr lang="es-CO"/>
                    </a:p>
                  </a:txBody>
                  <a:tcPr/>
                </a:tc>
                <a:tc>
                  <a:txBody>
                    <a:bodyPr/>
                    <a:lstStyle/>
                    <a:p>
                      <a:pPr algn="ctr" fontAlgn="b"/>
                      <a:r>
                        <a:rPr lang="es-CO" sz="1400" b="1" i="0" u="none" strike="noStrike">
                          <a:solidFill>
                            <a:srgbClr val="FFFFFF"/>
                          </a:solidFill>
                          <a:effectLst/>
                          <a:latin typeface="Arial Narrow" panose="020B0606020202030204" pitchFamily="34" charset="0"/>
                        </a:rPr>
                        <a:t>1° Trimestre</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2° Trimestre</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3° Trimestre</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4° Trimestre</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1° Trimestre</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2° Trimestre</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3° Trimestre</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Arial Narrow" panose="020B0606020202030204" pitchFamily="34" charset="0"/>
                        </a:rPr>
                        <a:t>4° Trimestre</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198521">
                <a:tc>
                  <a:txBody>
                    <a:bodyPr/>
                    <a:lstStyle/>
                    <a:p>
                      <a:pPr algn="l" fontAlgn="b"/>
                      <a:r>
                        <a:rPr lang="es-CO" sz="1400" b="0" i="0" u="none" strike="noStrike">
                          <a:solidFill>
                            <a:srgbClr val="000000"/>
                          </a:solidFill>
                          <a:effectLst/>
                          <a:latin typeface="Arial Narrow" panose="020B0606020202030204" pitchFamily="34" charset="0"/>
                        </a:rPr>
                        <a:t>Total documentos</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55.610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61.387</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68.001</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58.058</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56.637</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62.594</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67.414</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54.636</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8521">
                <a:tc>
                  <a:txBody>
                    <a:bodyPr/>
                    <a:lstStyle/>
                    <a:p>
                      <a:pPr algn="l" fontAlgn="b"/>
                      <a:r>
                        <a:rPr lang="es-CO" sz="1400" b="0" i="0" u="none" strike="noStrike">
                          <a:solidFill>
                            <a:srgbClr val="000000"/>
                          </a:solidFill>
                          <a:effectLst/>
                          <a:latin typeface="Arial Narrow" panose="020B0606020202030204" pitchFamily="34" charset="0"/>
                        </a:rPr>
                        <a:t>% oportunidad respuesta</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91%</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91,00%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91,00%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93,00%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94%</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92,00%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91,00%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93,00%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8521">
                <a:tc>
                  <a:txBody>
                    <a:bodyPr/>
                    <a:lstStyle/>
                    <a:p>
                      <a:pPr algn="l" fontAlgn="b"/>
                      <a:r>
                        <a:rPr lang="es-CO" sz="1400" b="0" i="0" u="none" strike="noStrike">
                          <a:solidFill>
                            <a:srgbClr val="000000"/>
                          </a:solidFill>
                          <a:effectLst/>
                          <a:latin typeface="Arial Narrow" panose="020B0606020202030204" pitchFamily="34" charset="0"/>
                        </a:rPr>
                        <a:t>Total quejas del sector educativo</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848</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380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662</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574</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448</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1.267</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1.260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1.393</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8521">
                <a:tc>
                  <a:txBody>
                    <a:bodyPr/>
                    <a:lstStyle/>
                    <a:p>
                      <a:pPr algn="l" fontAlgn="b"/>
                      <a:r>
                        <a:rPr lang="es-CO" sz="1400" b="0" i="0" u="none" strike="noStrike">
                          <a:solidFill>
                            <a:srgbClr val="000000"/>
                          </a:solidFill>
                          <a:effectLst/>
                          <a:latin typeface="Arial Narrow" panose="020B0606020202030204" pitchFamily="34" charset="0"/>
                        </a:rPr>
                        <a:t>% oportunidad en la respuesta</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84,05%</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Narrow" panose="020B0606020202030204" pitchFamily="34" charset="0"/>
                        </a:rPr>
                        <a:t>85,78%</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Narrow" panose="020B0606020202030204" pitchFamily="34" charset="0"/>
                        </a:rPr>
                        <a:t>95,00%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93,00%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87,00%</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69,29%</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77,69%</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67,04%</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8521">
                <a:tc>
                  <a:txBody>
                    <a:bodyPr/>
                    <a:lstStyle/>
                    <a:p>
                      <a:pPr algn="l" fontAlgn="b"/>
                      <a:r>
                        <a:rPr lang="es-CO" sz="1400" b="0" i="0" u="none" strike="noStrike">
                          <a:solidFill>
                            <a:srgbClr val="000000"/>
                          </a:solidFill>
                          <a:effectLst/>
                          <a:latin typeface="Arial Narrow" panose="020B0606020202030204" pitchFamily="34" charset="0"/>
                        </a:rPr>
                        <a:t>Total quejas MEN</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26</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28</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19</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11</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33</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453</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331</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568</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8521">
                <a:tc>
                  <a:txBody>
                    <a:bodyPr/>
                    <a:lstStyle/>
                    <a:p>
                      <a:pPr algn="l" fontAlgn="b"/>
                      <a:r>
                        <a:rPr lang="es-CO" sz="1400" b="0" i="0" u="none" strike="noStrike">
                          <a:solidFill>
                            <a:srgbClr val="000000"/>
                          </a:solidFill>
                          <a:effectLst/>
                          <a:latin typeface="Arial Narrow" panose="020B0606020202030204" pitchFamily="34" charset="0"/>
                        </a:rPr>
                        <a:t>% de oportunidad en la respuesta </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69%</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71%</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58%</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72%</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76%</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24%</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55%</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Narrow" panose="020B0606020202030204" pitchFamily="34" charset="0"/>
                        </a:rPr>
                        <a:t>32%</a:t>
                      </a:r>
                    </a:p>
                  </a:txBody>
                  <a:tcPr marL="9024" marR="9024" marT="90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3909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0" y="3131073"/>
            <a:ext cx="1510347" cy="707886"/>
          </a:xfrm>
          <a:prstGeom prst="rect">
            <a:avLst/>
          </a:prstGeom>
          <a:noFill/>
        </p:spPr>
        <p:txBody>
          <a:bodyPr wrap="square" rtlCol="0">
            <a:spAutoFit/>
          </a:bodyPr>
          <a:lstStyle/>
          <a:p>
            <a:r>
              <a:rPr lang="es-CO" sz="2000" dirty="0">
                <a:solidFill>
                  <a:schemeClr val="bg1"/>
                </a:solidFill>
                <a:latin typeface="Arial" pitchFamily="34" charset="0"/>
                <a:ea typeface="Verdana" panose="020B0604030504040204" pitchFamily="34" charset="0"/>
                <a:cs typeface="Arial" pitchFamily="34" charset="0"/>
              </a:rPr>
              <a:t>Detalle</a:t>
            </a:r>
            <a:r>
              <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rPr>
              <a:t> por  entidad</a:t>
            </a:r>
          </a:p>
        </p:txBody>
      </p:sp>
      <p:sp>
        <p:nvSpPr>
          <p:cNvPr id="8" name="7 Rectángulo"/>
          <p:cNvSpPr/>
          <p:nvPr/>
        </p:nvSpPr>
        <p:spPr>
          <a:xfrm>
            <a:off x="366560" y="5747689"/>
            <a:ext cx="6523314" cy="369332"/>
          </a:xfrm>
          <a:prstGeom prst="rect">
            <a:avLst/>
          </a:prstGeom>
        </p:spPr>
        <p:txBody>
          <a:bodyPr wrap="square">
            <a:spAutoFit/>
          </a:bodyPr>
          <a:lstStyle/>
          <a:p>
            <a:pPr algn="just"/>
            <a:endParaRPr lang="es-CO" dirty="0">
              <a:solidFill>
                <a:schemeClr val="tx1">
                  <a:lumMod val="75000"/>
                  <a:lumOff val="25000"/>
                </a:schemeClr>
              </a:solidFill>
            </a:endParaRPr>
          </a:p>
        </p:txBody>
      </p:sp>
      <p:grpSp>
        <p:nvGrpSpPr>
          <p:cNvPr id="67" name="66 Grupo"/>
          <p:cNvGrpSpPr/>
          <p:nvPr/>
        </p:nvGrpSpPr>
        <p:grpSpPr>
          <a:xfrm>
            <a:off x="6189257" y="6093296"/>
            <a:ext cx="2919247" cy="757382"/>
            <a:chOff x="6189257" y="6093296"/>
            <a:chExt cx="2919247" cy="757382"/>
          </a:xfrm>
        </p:grpSpPr>
        <p:pic>
          <p:nvPicPr>
            <p:cNvPr id="68" name="67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9" name="68 Imagen"/>
            <p:cNvPicPr>
              <a:picLocks noChangeAspect="1"/>
            </p:cNvPicPr>
            <p:nvPr/>
          </p:nvPicPr>
          <p:blipFill rotWithShape="1">
            <a:blip r:embed="rId4"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13" name="Text Box 5"/>
          <p:cNvSpPr txBox="1">
            <a:spLocks noChangeArrowheads="1"/>
          </p:cNvSpPr>
          <p:nvPr/>
        </p:nvSpPr>
        <p:spPr bwMode="auto">
          <a:xfrm>
            <a:off x="422385" y="5307568"/>
            <a:ext cx="8274050"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just">
              <a:lnSpc>
                <a:spcPct val="80000"/>
              </a:lnSpc>
              <a:spcBef>
                <a:spcPct val="50000"/>
              </a:spcBef>
              <a:buFontTx/>
              <a:buBlip>
                <a:blip r:embed="rId5"/>
              </a:buBlip>
            </a:pPr>
            <a:r>
              <a:rPr lang="es-CO" altLang="es-CO" sz="1600" b="0" dirty="0">
                <a:cs typeface="Arial" pitchFamily="34" charset="0"/>
              </a:rPr>
              <a:t>Por entidades, el mayor volumen de quejas recibidas en el tercer trimestre del 2016, fue para el Ministerio de Educación Nacional, con un total de 568 quejas con una participación del 41%, seguidas por las quejas de las Instituciones de Educación Superior con 496 casos y una participación del 35 %. </a:t>
            </a:r>
            <a:endParaRPr lang="es-ES" altLang="es-CO" sz="1600" b="0" dirty="0">
              <a:cs typeface="Arial" pitchFamily="34" charset="0"/>
            </a:endParaRPr>
          </a:p>
        </p:txBody>
      </p:sp>
      <p:sp>
        <p:nvSpPr>
          <p:cNvPr id="2" name="1 Rectángulo"/>
          <p:cNvSpPr/>
          <p:nvPr/>
        </p:nvSpPr>
        <p:spPr>
          <a:xfrm>
            <a:off x="4319766" y="211880"/>
            <a:ext cx="4301532" cy="646331"/>
          </a:xfrm>
          <a:prstGeom prst="rect">
            <a:avLst/>
          </a:prstGeom>
        </p:spPr>
        <p:txBody>
          <a:bodyPr wrap="square">
            <a:spAutoFit/>
          </a:bodyPr>
          <a:lstStyle/>
          <a:p>
            <a:r>
              <a:rPr lang="es-CO" b="1" dirty="0">
                <a:solidFill>
                  <a:schemeClr val="accent2">
                    <a:lumMod val="50000"/>
                  </a:schemeClr>
                </a:solidFill>
              </a:rPr>
              <a:t>Análisis de resultados a la gestión de las Quejas, Reclamos</a:t>
            </a:r>
            <a:endParaRPr lang="es-CO" dirty="0">
              <a:solidFill>
                <a:schemeClr val="accent2">
                  <a:lumMod val="50000"/>
                </a:schemeClr>
              </a:solidFill>
            </a:endParaRPr>
          </a:p>
        </p:txBody>
      </p:sp>
      <p:graphicFrame>
        <p:nvGraphicFramePr>
          <p:cNvPr id="11" name="2 Gráfico"/>
          <p:cNvGraphicFramePr>
            <a:graphicFrameLocks/>
          </p:cNvGraphicFramePr>
          <p:nvPr>
            <p:extLst>
              <p:ext uri="{D42A27DB-BD31-4B8C-83A1-F6EECF244321}">
                <p14:modId xmlns:p14="http://schemas.microsoft.com/office/powerpoint/2010/main" val="3744548176"/>
              </p:ext>
            </p:extLst>
          </p:nvPr>
        </p:nvGraphicFramePr>
        <p:xfrm>
          <a:off x="611560" y="873358"/>
          <a:ext cx="8084875" cy="43100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112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716016" y="123377"/>
            <a:ext cx="4572000" cy="646331"/>
          </a:xfrm>
          <a:prstGeom prst="rect">
            <a:avLst/>
          </a:prstGeom>
        </p:spPr>
        <p:txBody>
          <a:bodyPr>
            <a:spAutoFit/>
          </a:bodyPr>
          <a:lstStyle/>
          <a:p>
            <a:r>
              <a:rPr lang="es-CO" b="1" dirty="0">
                <a:solidFill>
                  <a:schemeClr val="accent2">
                    <a:lumMod val="50000"/>
                  </a:schemeClr>
                </a:solidFill>
              </a:rPr>
              <a:t>Análisis de resultados a la gestión de las Quejas, Reclamos</a:t>
            </a:r>
            <a:endParaRPr lang="es-CO" dirty="0">
              <a:solidFill>
                <a:schemeClr val="accent2">
                  <a:lumMod val="50000"/>
                </a:schemeClr>
              </a:solidFill>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6084168" y="1268760"/>
            <a:ext cx="2520280" cy="4358116"/>
          </a:xfrm>
          <a:prstGeom prst="rect">
            <a:avLst/>
          </a:prstGeom>
        </p:spPr>
        <p:txBody>
          <a:bodyPr wrap="square">
            <a:spAutoFit/>
          </a:bodyPr>
          <a:lstStyle/>
          <a:p>
            <a:pPr marL="285750" indent="-285750" algn="just">
              <a:lnSpc>
                <a:spcPct val="80000"/>
              </a:lnSpc>
              <a:spcBef>
                <a:spcPct val="50000"/>
              </a:spcBef>
              <a:buBlip>
                <a:blip r:embed="rId4"/>
              </a:buBlip>
              <a:defRPr/>
            </a:pPr>
            <a:r>
              <a:rPr lang="es-ES" dirty="0">
                <a:latin typeface="Arial Narrow" panose="020B0606020202030204" pitchFamily="34" charset="0"/>
              </a:rPr>
              <a:t>Para las Instituciones de Educación Superior, se presentaron 496 quejas en el cuarto trimestre de 2016. </a:t>
            </a:r>
          </a:p>
          <a:p>
            <a:pPr marL="285750" indent="-285750" algn="just">
              <a:lnSpc>
                <a:spcPct val="80000"/>
              </a:lnSpc>
              <a:spcBef>
                <a:spcPct val="50000"/>
              </a:spcBef>
              <a:buBlip>
                <a:blip r:embed="rId4"/>
              </a:buBlip>
              <a:defRPr/>
            </a:pPr>
            <a:r>
              <a:rPr lang="es-ES" dirty="0">
                <a:latin typeface="Arial Narrow" panose="020B0606020202030204" pitchFamily="34" charset="0"/>
              </a:rPr>
              <a:t>Se obtuvo un aumento de 119 quejas con relación al  cuarto trimestre del año 2015</a:t>
            </a:r>
          </a:p>
          <a:p>
            <a:pPr marL="285750" indent="-285750" algn="just">
              <a:lnSpc>
                <a:spcPct val="80000"/>
              </a:lnSpc>
              <a:spcBef>
                <a:spcPct val="50000"/>
              </a:spcBef>
              <a:buBlip>
                <a:blip r:embed="rId4"/>
              </a:buBlip>
              <a:defRPr/>
            </a:pPr>
            <a:r>
              <a:rPr lang="es-ES" dirty="0">
                <a:latin typeface="Arial Narrow" panose="020B0606020202030204" pitchFamily="34" charset="0"/>
              </a:rPr>
              <a:t>El mayor número de quejas  se presentó en los criterios relacionados con la calidad (aspectos académicos, bibliotecas, planes de estudios, entre otros), con un total de 484</a:t>
            </a:r>
          </a:p>
        </p:txBody>
      </p:sp>
      <p:pic>
        <p:nvPicPr>
          <p:cNvPr id="10" name="Picture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59" t="17295" r="16983" b="33645"/>
          <a:stretch/>
        </p:blipFill>
        <p:spPr bwMode="auto">
          <a:xfrm>
            <a:off x="731733" y="230451"/>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682848" y="230451"/>
            <a:ext cx="3097064"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Instituciones Educativas</a:t>
            </a:r>
          </a:p>
        </p:txBody>
      </p:sp>
      <p:graphicFrame>
        <p:nvGraphicFramePr>
          <p:cNvPr id="2" name="Tabla 1"/>
          <p:cNvGraphicFramePr>
            <a:graphicFrameLocks noGrp="1"/>
          </p:cNvGraphicFramePr>
          <p:nvPr>
            <p:extLst>
              <p:ext uri="{D42A27DB-BD31-4B8C-83A1-F6EECF244321}">
                <p14:modId xmlns:p14="http://schemas.microsoft.com/office/powerpoint/2010/main" val="4090105293"/>
              </p:ext>
            </p:extLst>
          </p:nvPr>
        </p:nvGraphicFramePr>
        <p:xfrm>
          <a:off x="330776" y="4148906"/>
          <a:ext cx="5753391" cy="2585085"/>
        </p:xfrm>
        <a:graphic>
          <a:graphicData uri="http://schemas.openxmlformats.org/drawingml/2006/table">
            <a:tbl>
              <a:tblPr/>
              <a:tblGrid>
                <a:gridCol w="3910040">
                  <a:extLst>
                    <a:ext uri="{9D8B030D-6E8A-4147-A177-3AD203B41FA5}">
                      <a16:colId xmlns:a16="http://schemas.microsoft.com/office/drawing/2014/main" val="20000"/>
                    </a:ext>
                  </a:extLst>
                </a:gridCol>
                <a:gridCol w="950009">
                  <a:extLst>
                    <a:ext uri="{9D8B030D-6E8A-4147-A177-3AD203B41FA5}">
                      <a16:colId xmlns:a16="http://schemas.microsoft.com/office/drawing/2014/main" val="20001"/>
                    </a:ext>
                  </a:extLst>
                </a:gridCol>
                <a:gridCol w="893342">
                  <a:extLst>
                    <a:ext uri="{9D8B030D-6E8A-4147-A177-3AD203B41FA5}">
                      <a16:colId xmlns:a16="http://schemas.microsoft.com/office/drawing/2014/main" val="20002"/>
                    </a:ext>
                  </a:extLst>
                </a:gridCol>
              </a:tblGrid>
              <a:tr h="190500">
                <a:tc rowSpan="2">
                  <a:txBody>
                    <a:bodyPr/>
                    <a:lstStyle/>
                    <a:p>
                      <a:pPr algn="ctr" fontAlgn="b"/>
                      <a:r>
                        <a:rPr lang="es-CO" sz="1400" b="1" i="0" u="none" strike="noStrike" dirty="0">
                          <a:solidFill>
                            <a:srgbClr val="FFFFFF"/>
                          </a:solidFill>
                          <a:effectLst/>
                          <a:latin typeface="Calibri" panose="020F0502020204030204" pitchFamily="34" charset="0"/>
                        </a:rPr>
                        <a:t>Ejes Temáticos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Año 2015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Año 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190500">
                <a:tc vMerge="1">
                  <a:txBody>
                    <a:bodyPr/>
                    <a:lstStyle/>
                    <a:p>
                      <a:endParaRPr lang="es-CO"/>
                    </a:p>
                  </a:txBody>
                  <a:tcPr/>
                </a:tc>
                <a:tc>
                  <a:txBody>
                    <a:bodyPr/>
                    <a:lstStyle/>
                    <a:p>
                      <a:pPr algn="ctr" fontAlgn="b"/>
                      <a:r>
                        <a:rPr lang="es-CO" sz="1100" b="1" i="0" u="none" strike="noStrike">
                          <a:solidFill>
                            <a:srgbClr val="FFFFFF"/>
                          </a:solidFill>
                          <a:effectLst/>
                          <a:latin typeface="Calibri" panose="020F0502020204030204" pitchFamily="34" charset="0"/>
                        </a:rPr>
                        <a:t>4° Trimestre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100" b="1" i="0" u="none" strike="noStrike">
                          <a:solidFill>
                            <a:srgbClr val="FFFFFF"/>
                          </a:solidFill>
                          <a:effectLst/>
                          <a:latin typeface="Calibri" panose="020F0502020204030204" pitchFamily="34" charset="0"/>
                        </a:rPr>
                        <a:t>4° Trimestre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762000">
                <a:tc>
                  <a:txBody>
                    <a:bodyPr/>
                    <a:lstStyle/>
                    <a:p>
                      <a:pPr algn="l" fontAlgn="ctr"/>
                      <a:r>
                        <a:rPr lang="es-CO" sz="1400" b="0" i="0" u="none" strike="noStrike" dirty="0">
                          <a:solidFill>
                            <a:srgbClr val="000000"/>
                          </a:solidFill>
                          <a:effectLst/>
                          <a:latin typeface="Calibri" panose="020F0502020204030204" pitchFamily="34" charset="0"/>
                        </a:rPr>
                        <a:t>IES Calidad: Bibliotecas, Centros de Práctica, formación de Docentes, Modificación de Registro Calificado, numero de docentes, Plan de Estudios, Tutorías, Dificultad para  grado, Maltratos.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308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484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6750">
                <a:tc>
                  <a:txBody>
                    <a:bodyPr/>
                    <a:lstStyle/>
                    <a:p>
                      <a:pPr algn="l" fontAlgn="ctr"/>
                      <a:r>
                        <a:rPr lang="es-CO" sz="1400" b="0" i="0" u="none" strike="noStrike" dirty="0">
                          <a:solidFill>
                            <a:srgbClr val="000000"/>
                          </a:solidFill>
                          <a:effectLst/>
                          <a:latin typeface="Calibri" panose="020F0502020204030204" pitchFamily="34" charset="0"/>
                        </a:rPr>
                        <a:t>IES Pecuniarios:  Cobros no contemplados, costos de matricula, Devolución de dineros, matricula extraordinaria, servicio medico, asistencial, derechos de  grado.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ctr"/>
                      <a:r>
                        <a:rPr lang="es-CO" sz="1400" b="0" i="0" u="none" strike="noStrike">
                          <a:solidFill>
                            <a:srgbClr val="000000"/>
                          </a:solidFill>
                          <a:effectLst/>
                          <a:latin typeface="Calibri" panose="020F0502020204030204" pitchFamily="34" charset="0"/>
                        </a:rPr>
                        <a:t>Infraestructura Física y Administrativa.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ctr"/>
                      <a:r>
                        <a:rPr lang="es-CO" sz="1400" b="0" i="0" u="none" strike="noStrike">
                          <a:solidFill>
                            <a:srgbClr val="FFFFFF"/>
                          </a:solidFill>
                          <a:effectLst/>
                          <a:latin typeface="Calibri" panose="020F0502020204030204" pitchFamily="34" charset="0"/>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dirty="0">
                          <a:solidFill>
                            <a:srgbClr val="FFFFFF"/>
                          </a:solidFill>
                          <a:effectLst/>
                          <a:latin typeface="Calibri" panose="020F0502020204030204" pitchFamily="34" charset="0"/>
                        </a:rPr>
                        <a:t>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400" b="1" i="0" u="none" strike="noStrike" dirty="0">
                          <a:solidFill>
                            <a:srgbClr val="FFFFFF"/>
                          </a:solidFill>
                          <a:effectLst/>
                          <a:latin typeface="Calibri" panose="020F0502020204030204" pitchFamily="34" charset="0"/>
                        </a:rPr>
                        <a:t>496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5"/>
                  </a:ext>
                </a:extLst>
              </a:tr>
            </a:tbl>
          </a:graphicData>
        </a:graphic>
      </p:graphicFrame>
      <p:graphicFrame>
        <p:nvGraphicFramePr>
          <p:cNvPr id="13" name="2 Gráfico"/>
          <p:cNvGraphicFramePr>
            <a:graphicFrameLocks/>
          </p:cNvGraphicFramePr>
          <p:nvPr>
            <p:extLst>
              <p:ext uri="{D42A27DB-BD31-4B8C-83A1-F6EECF244321}">
                <p14:modId xmlns:p14="http://schemas.microsoft.com/office/powerpoint/2010/main" val="1271588232"/>
              </p:ext>
            </p:extLst>
          </p:nvPr>
        </p:nvGraphicFramePr>
        <p:xfrm>
          <a:off x="330776" y="1228463"/>
          <a:ext cx="5753391" cy="279642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266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4283968" y="116632"/>
            <a:ext cx="4572000" cy="646331"/>
          </a:xfrm>
          <a:prstGeom prst="rect">
            <a:avLst/>
          </a:prstGeom>
        </p:spPr>
        <p:txBody>
          <a:bodyPr>
            <a:spAutoFit/>
          </a:bodyPr>
          <a:lstStyle/>
          <a:p>
            <a:r>
              <a:rPr lang="es-CO" b="1" dirty="0">
                <a:solidFill>
                  <a:schemeClr val="accent2">
                    <a:lumMod val="50000"/>
                  </a:schemeClr>
                </a:solidFill>
              </a:rPr>
              <a:t>Análisis de resultados a la gestión de las Quejas, Reclamos</a:t>
            </a:r>
            <a:endParaRPr lang="es-CO" dirty="0">
              <a:solidFill>
                <a:schemeClr val="accent2">
                  <a:lumMod val="50000"/>
                </a:schemeClr>
              </a:solidFill>
            </a:endParaRPr>
          </a:p>
        </p:txBody>
      </p:sp>
      <p:sp>
        <p:nvSpPr>
          <p:cNvPr id="3" name="2 Rectángulo"/>
          <p:cNvSpPr/>
          <p:nvPr/>
        </p:nvSpPr>
        <p:spPr>
          <a:xfrm>
            <a:off x="6297182" y="1340768"/>
            <a:ext cx="2574032" cy="3914918"/>
          </a:xfrm>
          <a:prstGeom prst="rect">
            <a:avLst/>
          </a:prstGeom>
        </p:spPr>
        <p:txBody>
          <a:bodyPr wrap="square">
            <a:spAutoFit/>
          </a:bodyPr>
          <a:lstStyle/>
          <a:p>
            <a:pPr marL="285750" indent="-285750" algn="just" eaLnBrk="0" fontAlgn="base" hangingPunct="0">
              <a:lnSpc>
                <a:spcPct val="80000"/>
              </a:lnSpc>
              <a:spcBef>
                <a:spcPct val="50000"/>
              </a:spcBef>
              <a:spcAft>
                <a:spcPct val="0"/>
              </a:spcAft>
              <a:buBlip>
                <a:blip r:embed="rId4"/>
              </a:buBlip>
            </a:pPr>
            <a:r>
              <a:rPr lang="es-ES" altLang="es-CO" dirty="0">
                <a:solidFill>
                  <a:prstClr val="black"/>
                </a:solidFill>
                <a:latin typeface="Arial Narrow" panose="020B0606020202030204" pitchFamily="34" charset="0"/>
                <a:ea typeface="Verdana" panose="020B0604030504040204" pitchFamily="34" charset="0"/>
                <a:cs typeface="Verdana" panose="020B0604030504040204" pitchFamily="34" charset="0"/>
              </a:rPr>
              <a:t>Para las Secretarías de Educación, se presentaron 210 quejas en el cuarto trimestre de 2016, </a:t>
            </a:r>
          </a:p>
          <a:p>
            <a:pPr marL="285750" indent="-285750" algn="just" eaLnBrk="0" fontAlgn="base" hangingPunct="0">
              <a:lnSpc>
                <a:spcPct val="80000"/>
              </a:lnSpc>
              <a:spcBef>
                <a:spcPct val="50000"/>
              </a:spcBef>
              <a:spcAft>
                <a:spcPct val="0"/>
              </a:spcAft>
              <a:buBlip>
                <a:blip r:embed="rId4"/>
              </a:buBlip>
            </a:pPr>
            <a:r>
              <a:rPr lang="es-ES" altLang="es-CO" dirty="0">
                <a:solidFill>
                  <a:prstClr val="black"/>
                </a:solidFill>
                <a:latin typeface="Arial Narrow" panose="020B0606020202030204" pitchFamily="34" charset="0"/>
                <a:ea typeface="Verdana" panose="020B0604030504040204" pitchFamily="34" charset="0"/>
                <a:cs typeface="Verdana" panose="020B0604030504040204" pitchFamily="34" charset="0"/>
              </a:rPr>
              <a:t>Teniendo un aumento  del 172 con respecto al cuarto trimestre del año 2015</a:t>
            </a:r>
          </a:p>
          <a:p>
            <a:pPr marL="285750" indent="-285750" algn="just" eaLnBrk="0" fontAlgn="base" hangingPunct="0">
              <a:lnSpc>
                <a:spcPct val="80000"/>
              </a:lnSpc>
              <a:spcBef>
                <a:spcPct val="50000"/>
              </a:spcBef>
              <a:spcAft>
                <a:spcPct val="0"/>
              </a:spcAft>
              <a:buBlip>
                <a:blip r:embed="rId4"/>
              </a:buBlip>
            </a:pPr>
            <a:r>
              <a:rPr lang="es-ES" altLang="es-CO" dirty="0">
                <a:solidFill>
                  <a:prstClr val="black"/>
                </a:solidFill>
                <a:latin typeface="Arial Narrow" panose="020B0606020202030204" pitchFamily="34" charset="0"/>
                <a:ea typeface="Verdana" panose="020B0604030504040204" pitchFamily="34" charset="0"/>
                <a:cs typeface="Verdana" panose="020B0604030504040204" pitchFamily="34" charset="0"/>
              </a:rPr>
              <a:t>El eje temático  con mayor numero de quejas fue </a:t>
            </a:r>
            <a:r>
              <a:rPr lang="es-CO" dirty="0">
                <a:solidFill>
                  <a:srgbClr val="000000"/>
                </a:solidFill>
                <a:latin typeface="Arial Narrow" panose="020B0606020202030204" pitchFamily="34" charset="0"/>
                <a:ea typeface="Verdana" panose="020B0604030504040204" pitchFamily="34" charset="0"/>
                <a:cs typeface="Verdana" panose="020B0604030504040204" pitchFamily="34" charset="0"/>
              </a:rPr>
              <a:t>Otros: Aquellas que no Tienen Relación con Ninguno de los Anteriores</a:t>
            </a:r>
            <a:r>
              <a:rPr lang="es-ES" altLang="es-CO" dirty="0">
                <a:solidFill>
                  <a:prstClr val="black"/>
                </a:solidFill>
                <a:latin typeface="Arial Narrow" panose="020B0606020202030204" pitchFamily="34" charset="0"/>
                <a:ea typeface="Verdana" panose="020B0604030504040204" pitchFamily="34" charset="0"/>
                <a:cs typeface="Verdana" panose="020B0604030504040204" pitchFamily="34" charset="0"/>
              </a:rPr>
              <a:t>, con un total de 149 quejas</a:t>
            </a:r>
          </a:p>
        </p:txBody>
      </p:sp>
      <p:pic>
        <p:nvPicPr>
          <p:cNvPr id="12" name="Picture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59" t="17295" r="16983" b="33645"/>
          <a:stretch/>
        </p:blipFill>
        <p:spPr bwMode="auto">
          <a:xfrm>
            <a:off x="253845" y="83126"/>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245788" y="82254"/>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Secretarias de Educación</a:t>
            </a:r>
          </a:p>
        </p:txBody>
      </p:sp>
      <p:graphicFrame>
        <p:nvGraphicFramePr>
          <p:cNvPr id="2" name="Tabla 1"/>
          <p:cNvGraphicFramePr>
            <a:graphicFrameLocks noGrp="1"/>
          </p:cNvGraphicFramePr>
          <p:nvPr>
            <p:extLst>
              <p:ext uri="{D42A27DB-BD31-4B8C-83A1-F6EECF244321}">
                <p14:modId xmlns:p14="http://schemas.microsoft.com/office/powerpoint/2010/main" val="1071751267"/>
              </p:ext>
            </p:extLst>
          </p:nvPr>
        </p:nvGraphicFramePr>
        <p:xfrm>
          <a:off x="113513" y="4221088"/>
          <a:ext cx="6156763" cy="2503170"/>
        </p:xfrm>
        <a:graphic>
          <a:graphicData uri="http://schemas.openxmlformats.org/drawingml/2006/table">
            <a:tbl>
              <a:tblPr/>
              <a:tblGrid>
                <a:gridCol w="4532873">
                  <a:extLst>
                    <a:ext uri="{9D8B030D-6E8A-4147-A177-3AD203B41FA5}">
                      <a16:colId xmlns:a16="http://schemas.microsoft.com/office/drawing/2014/main" val="20000"/>
                    </a:ext>
                  </a:extLst>
                </a:gridCol>
                <a:gridCol w="922930">
                  <a:extLst>
                    <a:ext uri="{9D8B030D-6E8A-4147-A177-3AD203B41FA5}">
                      <a16:colId xmlns:a16="http://schemas.microsoft.com/office/drawing/2014/main" val="20001"/>
                    </a:ext>
                  </a:extLst>
                </a:gridCol>
                <a:gridCol w="700960">
                  <a:extLst>
                    <a:ext uri="{9D8B030D-6E8A-4147-A177-3AD203B41FA5}">
                      <a16:colId xmlns:a16="http://schemas.microsoft.com/office/drawing/2014/main" val="20002"/>
                    </a:ext>
                  </a:extLst>
                </a:gridCol>
              </a:tblGrid>
              <a:tr h="209550">
                <a:tc rowSpan="2">
                  <a:txBody>
                    <a:bodyPr/>
                    <a:lstStyle/>
                    <a:p>
                      <a:pPr algn="ctr" fontAlgn="ctr"/>
                      <a:r>
                        <a:rPr lang="es-CO" sz="1400" b="1" i="0" u="none" strike="noStrike" dirty="0">
                          <a:solidFill>
                            <a:srgbClr val="FFFFFF"/>
                          </a:solidFill>
                          <a:effectLst/>
                          <a:latin typeface="Arial Narrow" panose="020B0606020202030204" pitchFamily="34" charset="0"/>
                        </a:rPr>
                        <a:t>Ejes Temáticos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200" b="1" i="0" u="none" strike="noStrike">
                          <a:solidFill>
                            <a:srgbClr val="FFFFFF"/>
                          </a:solidFill>
                          <a:effectLst/>
                          <a:latin typeface="Arial Narrow" panose="020B0606020202030204" pitchFamily="34" charset="0"/>
                        </a:rPr>
                        <a:t>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050" b="1" i="0" u="none" strike="noStrike">
                          <a:solidFill>
                            <a:srgbClr val="FFFFFF"/>
                          </a:solidFill>
                          <a:effectLst/>
                          <a:latin typeface="Arial Narrow" panose="020B0606020202030204" pitchFamily="34" charset="0"/>
                        </a:rPr>
                        <a:t>2016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190500">
                <a:tc vMerge="1">
                  <a:txBody>
                    <a:bodyPr/>
                    <a:lstStyle/>
                    <a:p>
                      <a:endParaRPr lang="es-CO"/>
                    </a:p>
                  </a:txBody>
                  <a:tcPr/>
                </a:tc>
                <a:tc>
                  <a:txBody>
                    <a:bodyPr/>
                    <a:lstStyle/>
                    <a:p>
                      <a:pPr algn="ctr" fontAlgn="b"/>
                      <a:r>
                        <a:rPr lang="es-CO" sz="1050" b="1" i="0" u="none" strike="noStrike">
                          <a:solidFill>
                            <a:srgbClr val="FFFFFF"/>
                          </a:solidFill>
                          <a:effectLst/>
                          <a:latin typeface="Arial Narrow" panose="020B0606020202030204" pitchFamily="34" charset="0"/>
                        </a:rPr>
                        <a:t>4° Trimestre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050" b="1" i="0" u="none" strike="noStrike">
                          <a:solidFill>
                            <a:srgbClr val="FFFFFF"/>
                          </a:solidFill>
                          <a:effectLst/>
                          <a:latin typeface="Arial Narrow" panose="020B0606020202030204" pitchFamily="34" charset="0"/>
                        </a:rPr>
                        <a:t>4° Trimestre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381000">
                <a:tc>
                  <a:txBody>
                    <a:bodyPr/>
                    <a:lstStyle/>
                    <a:p>
                      <a:pPr algn="l" fontAlgn="b"/>
                      <a:r>
                        <a:rPr lang="es-CO" sz="1200" b="0" i="0" u="none" strike="noStrike">
                          <a:solidFill>
                            <a:srgbClr val="000000"/>
                          </a:solidFill>
                          <a:effectLst/>
                          <a:latin typeface="Calibri" panose="020F0502020204030204" pitchFamily="34" charset="0"/>
                        </a:rPr>
                        <a:t>Organización de Plantas de Personal Directivo Docente, Docente y Administrativo, Concurso Docente, Acoso Laboral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s-CO" sz="1200" b="0" i="0" u="none" strike="noStrike">
                          <a:solidFill>
                            <a:srgbClr val="000000"/>
                          </a:solidFill>
                          <a:effectLst/>
                          <a:latin typeface="Calibri" panose="020F0502020204030204" pitchFamily="34" charset="0"/>
                        </a:rPr>
                        <a:t>Otros: Aquellas que no Tienen Relación con Niguno de los Anteriores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es-CO" sz="1200" b="0" i="0" u="none" strike="noStrike">
                          <a:solidFill>
                            <a:srgbClr val="000000"/>
                          </a:solidFill>
                          <a:effectLst/>
                          <a:latin typeface="Calibri" panose="020F0502020204030204" pitchFamily="34" charset="0"/>
                        </a:rPr>
                        <a:t>Nivelación Salarial, Pago de Salarios, Primas Entre Otros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b"/>
                      <a:r>
                        <a:rPr lang="es-CO" sz="1200" b="0" i="0" u="none" strike="noStrike">
                          <a:solidFill>
                            <a:srgbClr val="000000"/>
                          </a:solidFill>
                          <a:effectLst/>
                          <a:latin typeface="Calibri" panose="020F0502020204030204" pitchFamily="34" charset="0"/>
                        </a:rPr>
                        <a:t>Quejas por Prestaciones Sociales y Servicios de Salud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b"/>
                      <a:r>
                        <a:rPr lang="es-CO" sz="1200" b="0" i="0" u="none" strike="noStrike">
                          <a:solidFill>
                            <a:srgbClr val="000000"/>
                          </a:solidFill>
                          <a:effectLst/>
                          <a:latin typeface="Calibri" panose="020F0502020204030204" pitchFamily="34" charset="0"/>
                        </a:rPr>
                        <a:t>Malos Manejos de Recursos Financieros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fontAlgn="b"/>
                      <a:r>
                        <a:rPr lang="es-CO" sz="1200" b="0" i="0" u="none" strike="noStrike">
                          <a:solidFill>
                            <a:srgbClr val="000000"/>
                          </a:solidFill>
                          <a:effectLst/>
                          <a:latin typeface="Calibri" panose="020F0502020204030204" pitchFamily="34" charset="0"/>
                        </a:rPr>
                        <a:t>Ampliacion de Cobertura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l" fontAlgn="b"/>
                      <a:r>
                        <a:rPr lang="es-CO" sz="1200" b="0" i="0" u="none" strike="noStrike">
                          <a:solidFill>
                            <a:srgbClr val="000000"/>
                          </a:solidFill>
                          <a:effectLst/>
                          <a:latin typeface="Calibri" panose="020F0502020204030204" pitchFamily="34" charset="0"/>
                        </a:rPr>
                        <a:t>Falta de Infraestructura o Infraestructura Deficiente en Instituciones Educativas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l" fontAlgn="b"/>
                      <a:r>
                        <a:rPr lang="es-CO" sz="1200" b="0" i="0" u="none" strike="noStrike">
                          <a:solidFill>
                            <a:srgbClr val="000000"/>
                          </a:solidFill>
                          <a:effectLst/>
                          <a:latin typeface="Calibri" panose="020F0502020204030204" pitchFamily="34" charset="0"/>
                        </a:rPr>
                        <a:t>Banco de  Oferentes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ctr" fontAlgn="b"/>
                      <a:r>
                        <a:rPr lang="es-CO" sz="1200" b="1" i="0" u="none" strike="noStrike">
                          <a:solidFill>
                            <a:srgbClr val="FFFFFF"/>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200" b="1" i="0" u="none" strike="noStrike">
                          <a:solidFill>
                            <a:srgbClr val="FFFFFF"/>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10"/>
                  </a:ext>
                </a:extLst>
              </a:tr>
            </a:tbl>
          </a:graphicData>
        </a:graphic>
      </p:graphicFrame>
      <p:graphicFrame>
        <p:nvGraphicFramePr>
          <p:cNvPr id="14" name="2 Gráfico"/>
          <p:cNvGraphicFramePr>
            <a:graphicFrameLocks/>
          </p:cNvGraphicFramePr>
          <p:nvPr>
            <p:extLst>
              <p:ext uri="{D42A27DB-BD31-4B8C-83A1-F6EECF244321}">
                <p14:modId xmlns:p14="http://schemas.microsoft.com/office/powerpoint/2010/main" val="1742524781"/>
              </p:ext>
            </p:extLst>
          </p:nvPr>
        </p:nvGraphicFramePr>
        <p:xfrm>
          <a:off x="0" y="823129"/>
          <a:ext cx="6402703" cy="332438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8488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4716016" y="123377"/>
            <a:ext cx="4572000" cy="646331"/>
          </a:xfrm>
          <a:prstGeom prst="rect">
            <a:avLst/>
          </a:prstGeom>
        </p:spPr>
        <p:txBody>
          <a:bodyPr>
            <a:spAutoFit/>
          </a:bodyPr>
          <a:lstStyle/>
          <a:p>
            <a:r>
              <a:rPr lang="es-CO" b="1" dirty="0">
                <a:solidFill>
                  <a:schemeClr val="accent2">
                    <a:lumMod val="50000"/>
                  </a:schemeClr>
                </a:solidFill>
              </a:rPr>
              <a:t>Análisis de resultados a la gestión de las Quejas, Reclamos</a:t>
            </a:r>
            <a:endParaRPr lang="es-CO" dirty="0">
              <a:solidFill>
                <a:schemeClr val="accent2">
                  <a:lumMod val="50000"/>
                </a:schemeClr>
              </a:solidFill>
            </a:endParaRPr>
          </a:p>
        </p:txBody>
      </p:sp>
      <p:sp>
        <p:nvSpPr>
          <p:cNvPr id="3" name="2 Rectángulo"/>
          <p:cNvSpPr/>
          <p:nvPr/>
        </p:nvSpPr>
        <p:spPr>
          <a:xfrm>
            <a:off x="6398803" y="1356038"/>
            <a:ext cx="2575487" cy="3388620"/>
          </a:xfrm>
          <a:prstGeom prst="rect">
            <a:avLst/>
          </a:prstGeom>
        </p:spPr>
        <p:txBody>
          <a:bodyPr wrap="square">
            <a:spAutoFit/>
          </a:bodyPr>
          <a:lstStyle/>
          <a:p>
            <a:pPr marL="285750" indent="-285750" algn="just">
              <a:lnSpc>
                <a:spcPct val="80000"/>
              </a:lnSpc>
              <a:spcBef>
                <a:spcPct val="50000"/>
              </a:spcBef>
              <a:buBlip>
                <a:blip r:embed="rId4"/>
              </a:buBlip>
            </a:pPr>
            <a:r>
              <a:rPr lang="es-ES" altLang="es-CO" dirty="0">
                <a:latin typeface="Arial Narrow" panose="020B0606020202030204" pitchFamily="34" charset="0"/>
                <a:ea typeface="Verdana" panose="020B0604030504040204" pitchFamily="34" charset="0"/>
                <a:cs typeface="Verdana" panose="020B0604030504040204" pitchFamily="34" charset="0"/>
              </a:rPr>
              <a:t>Se presentaron 50 quejas en el cuarto trimestre del 2016</a:t>
            </a:r>
          </a:p>
          <a:p>
            <a:pPr marL="285750" indent="-285750" algn="just">
              <a:lnSpc>
                <a:spcPct val="80000"/>
              </a:lnSpc>
              <a:spcBef>
                <a:spcPct val="50000"/>
              </a:spcBef>
              <a:buBlip>
                <a:blip r:embed="rId4"/>
              </a:buBlip>
            </a:pPr>
            <a:r>
              <a:rPr lang="es-ES" altLang="es-CO" dirty="0">
                <a:latin typeface="Arial Narrow" panose="020B0606020202030204" pitchFamily="34" charset="0"/>
                <a:ea typeface="Verdana" panose="020B0604030504040204" pitchFamily="34" charset="0"/>
                <a:cs typeface="Verdana" panose="020B0604030504040204" pitchFamily="34" charset="0"/>
              </a:rPr>
              <a:t>Se obtuvo una disminución de 35 con respecto al cuarto trimestre del año 2015</a:t>
            </a:r>
          </a:p>
          <a:p>
            <a:pPr marL="285750" indent="-285750" algn="just">
              <a:lnSpc>
                <a:spcPct val="80000"/>
              </a:lnSpc>
              <a:spcBef>
                <a:spcPct val="50000"/>
              </a:spcBef>
              <a:buBlip>
                <a:blip r:embed="rId4"/>
              </a:buBlip>
            </a:pPr>
            <a:r>
              <a:rPr lang="es-ES" altLang="es-CO" dirty="0">
                <a:latin typeface="Arial Narrow" panose="020B0606020202030204" pitchFamily="34" charset="0"/>
                <a:ea typeface="Verdana" panose="020B0604030504040204" pitchFamily="34" charset="0"/>
                <a:cs typeface="Verdana" panose="020B0604030504040204" pitchFamily="34" charset="0"/>
              </a:rPr>
              <a:t>El eje temático que tuvo mayor numero de quejas fue </a:t>
            </a:r>
            <a:r>
              <a:rPr lang="es-CO" altLang="es-CO" dirty="0">
                <a:latin typeface="Arial Narrow" panose="020B0606020202030204" pitchFamily="34" charset="0"/>
                <a:ea typeface="Verdana" panose="020B0604030504040204" pitchFamily="34" charset="0"/>
                <a:cs typeface="Verdana" panose="020B0604030504040204" pitchFamily="34" charset="0"/>
              </a:rPr>
              <a:t>Maltrato Alumnos y Acoso Alumnos. Con un total de 21 quejas</a:t>
            </a:r>
          </a:p>
          <a:p>
            <a:pPr marL="285750" indent="-285750" algn="just">
              <a:lnSpc>
                <a:spcPct val="80000"/>
              </a:lnSpc>
              <a:spcBef>
                <a:spcPct val="50000"/>
              </a:spcBef>
              <a:buBlip>
                <a:blip r:embed="rId4"/>
              </a:buBlip>
            </a:pPr>
            <a:endParaRPr lang="es-ES" altLang="es-CO" dirty="0">
              <a:latin typeface="Arial Narrow" panose="020B0606020202030204" pitchFamily="34" charset="0"/>
              <a:ea typeface="Verdana" panose="020B0604030504040204" pitchFamily="34" charset="0"/>
              <a:cs typeface="Verdana" panose="020B0604030504040204" pitchFamily="34" charset="0"/>
            </a:endParaRPr>
          </a:p>
        </p:txBody>
      </p:sp>
      <p:pic>
        <p:nvPicPr>
          <p:cNvPr id="10" name="Picture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59" t="17295" r="16983" b="33645"/>
          <a:stretch/>
        </p:blipFill>
        <p:spPr bwMode="auto">
          <a:xfrm>
            <a:off x="638326" y="143411"/>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614868" y="122959"/>
            <a:ext cx="3097064"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 Establecimientos Educativos</a:t>
            </a:r>
          </a:p>
        </p:txBody>
      </p:sp>
      <p:graphicFrame>
        <p:nvGraphicFramePr>
          <p:cNvPr id="2" name="Tabla 1"/>
          <p:cNvGraphicFramePr>
            <a:graphicFrameLocks noGrp="1"/>
          </p:cNvGraphicFramePr>
          <p:nvPr>
            <p:extLst>
              <p:ext uri="{D42A27DB-BD31-4B8C-83A1-F6EECF244321}">
                <p14:modId xmlns:p14="http://schemas.microsoft.com/office/powerpoint/2010/main" val="482448454"/>
              </p:ext>
            </p:extLst>
          </p:nvPr>
        </p:nvGraphicFramePr>
        <p:xfrm>
          <a:off x="111776" y="4092113"/>
          <a:ext cx="6111224" cy="2576182"/>
        </p:xfrm>
        <a:graphic>
          <a:graphicData uri="http://schemas.openxmlformats.org/drawingml/2006/table">
            <a:tbl>
              <a:tblPr/>
              <a:tblGrid>
                <a:gridCol w="4285930">
                  <a:extLst>
                    <a:ext uri="{9D8B030D-6E8A-4147-A177-3AD203B41FA5}">
                      <a16:colId xmlns:a16="http://schemas.microsoft.com/office/drawing/2014/main" val="20000"/>
                    </a:ext>
                  </a:extLst>
                </a:gridCol>
                <a:gridCol w="982851">
                  <a:extLst>
                    <a:ext uri="{9D8B030D-6E8A-4147-A177-3AD203B41FA5}">
                      <a16:colId xmlns:a16="http://schemas.microsoft.com/office/drawing/2014/main" val="20001"/>
                    </a:ext>
                  </a:extLst>
                </a:gridCol>
                <a:gridCol w="842443">
                  <a:extLst>
                    <a:ext uri="{9D8B030D-6E8A-4147-A177-3AD203B41FA5}">
                      <a16:colId xmlns:a16="http://schemas.microsoft.com/office/drawing/2014/main" val="20002"/>
                    </a:ext>
                  </a:extLst>
                </a:gridCol>
              </a:tblGrid>
              <a:tr h="176586">
                <a:tc rowSpan="2">
                  <a:txBody>
                    <a:bodyPr/>
                    <a:lstStyle/>
                    <a:p>
                      <a:pPr algn="ctr" fontAlgn="ctr"/>
                      <a:r>
                        <a:rPr lang="es-CO" sz="1100" b="1" i="0" u="none" strike="noStrike" dirty="0">
                          <a:solidFill>
                            <a:srgbClr val="FFFFFF"/>
                          </a:solidFill>
                          <a:effectLst/>
                          <a:latin typeface="Calibri" panose="020F0502020204030204" pitchFamily="34" charset="0"/>
                        </a:rPr>
                        <a:t>Ejes Temáticos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050" b="0" i="0" u="none" strike="noStrike">
                          <a:solidFill>
                            <a:srgbClr val="FFFFFF"/>
                          </a:solidFill>
                          <a:effectLst/>
                          <a:latin typeface="Calibri" panose="020F0502020204030204" pitchFamily="34" charset="0"/>
                        </a:rPr>
                        <a:t>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1050" b="0" i="0" u="none" strike="noStrike">
                          <a:solidFill>
                            <a:srgbClr val="FFFFFF"/>
                          </a:solidFill>
                          <a:effectLst/>
                          <a:latin typeface="Calibri" panose="020F0502020204030204" pitchFamily="34" charset="0"/>
                        </a:rPr>
                        <a:t>2016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176586">
                <a:tc vMerge="1">
                  <a:txBody>
                    <a:bodyPr/>
                    <a:lstStyle/>
                    <a:p>
                      <a:endParaRPr lang="es-CO"/>
                    </a:p>
                  </a:txBody>
                  <a:tcPr/>
                </a:tc>
                <a:tc>
                  <a:txBody>
                    <a:bodyPr/>
                    <a:lstStyle/>
                    <a:p>
                      <a:pPr algn="ctr" fontAlgn="b"/>
                      <a:r>
                        <a:rPr lang="es-CO" sz="900" b="1" i="0" u="none" strike="noStrike">
                          <a:solidFill>
                            <a:srgbClr val="FFFFFF"/>
                          </a:solidFill>
                          <a:effectLst/>
                          <a:latin typeface="Calibri" panose="020F0502020204030204" pitchFamily="34" charset="0"/>
                        </a:rPr>
                        <a:t>4° Trimestre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b"/>
                      <a:r>
                        <a:rPr lang="es-CO" sz="900" b="1" i="0" u="none" strike="noStrike">
                          <a:solidFill>
                            <a:srgbClr val="FFFFFF"/>
                          </a:solidFill>
                          <a:effectLst/>
                          <a:latin typeface="Calibri" panose="020F0502020204030204" pitchFamily="34" charset="0"/>
                        </a:rPr>
                        <a:t>4° Trimestre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176586">
                <a:tc>
                  <a:txBody>
                    <a:bodyPr/>
                    <a:lstStyle/>
                    <a:p>
                      <a:pPr algn="l" fontAlgn="b"/>
                      <a:r>
                        <a:rPr lang="es-CO" sz="1050" b="0" i="0" u="none" strike="noStrike">
                          <a:solidFill>
                            <a:srgbClr val="000000"/>
                          </a:solidFill>
                          <a:effectLst/>
                          <a:latin typeface="Calibri" panose="020F0502020204030204" pitchFamily="34" charset="0"/>
                        </a:rPr>
                        <a:t>Maltrato Alumnos y Acoso Alumnos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20930">
                <a:tc>
                  <a:txBody>
                    <a:bodyPr/>
                    <a:lstStyle/>
                    <a:p>
                      <a:pPr algn="l" fontAlgn="b"/>
                      <a:r>
                        <a:rPr lang="es-CO" sz="1050" b="0" i="0" u="none" strike="noStrike" dirty="0">
                          <a:solidFill>
                            <a:srgbClr val="000000"/>
                          </a:solidFill>
                          <a:effectLst/>
                          <a:latin typeface="Calibri" panose="020F0502020204030204" pitchFamily="34" charset="0"/>
                        </a:rPr>
                        <a:t>Calidad: Aspectos Académicos, Bibliotecas, Centros de Practica, Formación de Docentes, Numero de Docentes, Plan de Estudios, Tutorías, Dificultades para Grado, Evaluación y Promoción de Estudiantes.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76586">
                <a:tc>
                  <a:txBody>
                    <a:bodyPr/>
                    <a:lstStyle/>
                    <a:p>
                      <a:pPr algn="l" fontAlgn="b"/>
                      <a:r>
                        <a:rPr lang="es-CO" sz="1050" b="0" i="0" u="none" strike="noStrike">
                          <a:solidFill>
                            <a:srgbClr val="000000"/>
                          </a:solidFill>
                          <a:effectLst/>
                          <a:latin typeface="Calibri" panose="020F0502020204030204" pitchFamily="34" charset="0"/>
                        </a:rPr>
                        <a:t>Malos Manejos de Recursos Financieros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02160">
                <a:tc>
                  <a:txBody>
                    <a:bodyPr/>
                    <a:lstStyle/>
                    <a:p>
                      <a:pPr algn="l" fontAlgn="b"/>
                      <a:r>
                        <a:rPr lang="es-CO" sz="1050" b="0" i="0" u="none" strike="noStrike">
                          <a:solidFill>
                            <a:srgbClr val="000000"/>
                          </a:solidFill>
                          <a:effectLst/>
                          <a:latin typeface="Calibri" panose="020F0502020204030204" pitchFamily="34" charset="0"/>
                        </a:rPr>
                        <a:t>Costos Educativos, Incrementos de Tarifas Superiores a lo Autorizado, Cobros de Transporte, Alimentacion, Alojamiento, Otros Cobros Periodicos, Cobro de Bonos, Cobros Asociacion de Padres de Familia, Listas de Textos, Uniformes o Utiles, Derechos Pecuniarios. Gratuidad.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00500">
                <a:tc>
                  <a:txBody>
                    <a:bodyPr/>
                    <a:lstStyle/>
                    <a:p>
                      <a:pPr algn="l" fontAlgn="b"/>
                      <a:r>
                        <a:rPr lang="es-CO" sz="1050" b="0" i="0" u="none" strike="noStrike">
                          <a:solidFill>
                            <a:srgbClr val="000000"/>
                          </a:solidFill>
                          <a:effectLst/>
                          <a:latin typeface="Calibri" panose="020F0502020204030204" pitchFamily="34" charset="0"/>
                        </a:rPr>
                        <a:t>Actuaciones Administrativas Relacionadas con Planta de Personal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6586">
                <a:tc>
                  <a:txBody>
                    <a:bodyPr/>
                    <a:lstStyle/>
                    <a:p>
                      <a:pPr algn="l" fontAlgn="b"/>
                      <a:r>
                        <a:rPr lang="es-CO" sz="1050" b="0" i="0" u="none" strike="noStrike">
                          <a:solidFill>
                            <a:srgbClr val="000000"/>
                          </a:solidFill>
                          <a:effectLst/>
                          <a:latin typeface="Calibri" panose="020F0502020204030204" pitchFamily="34" charset="0"/>
                        </a:rPr>
                        <a:t>Otro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76586">
                <a:tc>
                  <a:txBody>
                    <a:bodyPr/>
                    <a:lstStyle/>
                    <a:p>
                      <a:pPr algn="l" fontAlgn="b"/>
                      <a:r>
                        <a:rPr lang="es-CO" sz="1050" b="0" i="0" u="none" strike="noStrike">
                          <a:solidFill>
                            <a:srgbClr val="000000"/>
                          </a:solidFill>
                          <a:effectLst/>
                          <a:latin typeface="Calibri" panose="020F0502020204030204" pitchFamily="34" charset="0"/>
                        </a:rPr>
                        <a:t>Infraestructura Fisica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76586">
                <a:tc>
                  <a:txBody>
                    <a:bodyPr/>
                    <a:lstStyle/>
                    <a:p>
                      <a:pPr algn="ctr" fontAlgn="ctr"/>
                      <a:r>
                        <a:rPr lang="es-CO" sz="1050" b="1" i="0" u="none" strike="noStrike">
                          <a:solidFill>
                            <a:srgbClr val="FFFFFF"/>
                          </a:solidFill>
                          <a:effectLst/>
                          <a:latin typeface="Calibri" panose="020F0502020204030204" pitchFamily="34" charset="0"/>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050" b="1" i="0" u="none" strike="noStrike">
                          <a:solidFill>
                            <a:srgbClr val="FFFFFF"/>
                          </a:solidFill>
                          <a:effectLst/>
                          <a:latin typeface="Calibri" panose="020F050202020403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050" b="1" i="0" u="none" strike="noStrike" dirty="0">
                          <a:solidFill>
                            <a:srgbClr val="FFFFFF"/>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9"/>
                  </a:ext>
                </a:extLst>
              </a:tr>
            </a:tbl>
          </a:graphicData>
        </a:graphic>
      </p:graphicFrame>
      <p:graphicFrame>
        <p:nvGraphicFramePr>
          <p:cNvPr id="13" name="2 Gráfico"/>
          <p:cNvGraphicFramePr>
            <a:graphicFrameLocks/>
          </p:cNvGraphicFramePr>
          <p:nvPr>
            <p:extLst>
              <p:ext uri="{D42A27DB-BD31-4B8C-83A1-F6EECF244321}">
                <p14:modId xmlns:p14="http://schemas.microsoft.com/office/powerpoint/2010/main" val="4070111639"/>
              </p:ext>
            </p:extLst>
          </p:nvPr>
        </p:nvGraphicFramePr>
        <p:xfrm>
          <a:off x="1" y="223795"/>
          <a:ext cx="6660232" cy="37671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6331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15259" t="17295" r="16983" b="33645"/>
          <a:stretch/>
        </p:blipFill>
        <p:spPr bwMode="auto">
          <a:xfrm>
            <a:off x="11072" y="2690701"/>
            <a:ext cx="9159766" cy="95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98467" y="2941941"/>
            <a:ext cx="8784976" cy="400110"/>
          </a:xfrm>
          <a:prstGeom prst="rect">
            <a:avLst/>
          </a:prstGeom>
          <a:noFill/>
        </p:spPr>
        <p:txBody>
          <a:bodyPr wrap="square" rtlCol="0">
            <a:spAutoFit/>
          </a:bodyPr>
          <a:lstStyle/>
          <a:p>
            <a:pPr algn="ctr">
              <a:defRPr/>
            </a:pPr>
            <a:r>
              <a:rPr lang="es-ES" sz="2000" dirty="0">
                <a:solidFill>
                  <a:schemeClr val="bg1"/>
                </a:solidFill>
                <a:latin typeface="Arial MT"/>
                <a:ea typeface="Verdana" pitchFamily="34" charset="0"/>
                <a:cs typeface="Verdana" pitchFamily="34" charset="0"/>
              </a:rPr>
              <a:t>Informe Detallado de Quejas y Reclamos Ministerio de Educación Nacional</a:t>
            </a:r>
          </a:p>
        </p:txBody>
      </p:sp>
      <p:grpSp>
        <p:nvGrpSpPr>
          <p:cNvPr id="43" name="42 Grupo"/>
          <p:cNvGrpSpPr/>
          <p:nvPr/>
        </p:nvGrpSpPr>
        <p:grpSpPr>
          <a:xfrm>
            <a:off x="6189257" y="6093296"/>
            <a:ext cx="2919247" cy="757382"/>
            <a:chOff x="6189257" y="6093296"/>
            <a:chExt cx="2919247" cy="757382"/>
          </a:xfrm>
        </p:grpSpPr>
        <p:pic>
          <p:nvPicPr>
            <p:cNvPr id="40" name="39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42" name="4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Tree>
    <p:extLst>
      <p:ext uri="{BB962C8B-B14F-4D97-AF65-F5344CB8AC3E}">
        <p14:creationId xmlns:p14="http://schemas.microsoft.com/office/powerpoint/2010/main" val="89025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63819" y="2438886"/>
            <a:ext cx="2843808" cy="2862322"/>
          </a:xfrm>
          <a:prstGeom prst="rect">
            <a:avLst/>
          </a:prstGeom>
        </p:spPr>
        <p:txBody>
          <a:bodyPr wrap="square">
            <a:spAutoFit/>
          </a:bodyPr>
          <a:lstStyle/>
          <a:p>
            <a:pPr>
              <a:defRPr/>
            </a:pPr>
            <a:r>
              <a:rPr lang="es-ES" dirty="0">
                <a:latin typeface="Arial Narrow" panose="020B0606020202030204" pitchFamily="34" charset="0"/>
              </a:rPr>
              <a:t>En el tercer trimestre de 2016, se evidencia un aumento de</a:t>
            </a:r>
            <a:r>
              <a:rPr lang="es-ES" b="1" dirty="0">
                <a:latin typeface="Arial Narrow" panose="020B0606020202030204" pitchFamily="34" charset="0"/>
              </a:rPr>
              <a:t> 557 </a:t>
            </a:r>
            <a:r>
              <a:rPr lang="es-ES" dirty="0">
                <a:latin typeface="Arial Narrow" panose="020B0606020202030204" pitchFamily="34" charset="0"/>
              </a:rPr>
              <a:t> quejas con relación al mismo periodo del 2015. </a:t>
            </a:r>
          </a:p>
          <a:p>
            <a:pPr>
              <a:defRPr/>
            </a:pPr>
            <a:endParaRPr lang="es-ES" dirty="0">
              <a:latin typeface="Arial Narrow" panose="020B0606020202030204" pitchFamily="34" charset="0"/>
            </a:endParaRPr>
          </a:p>
          <a:p>
            <a:pPr>
              <a:defRPr/>
            </a:pPr>
            <a:r>
              <a:rPr lang="es-ES" dirty="0">
                <a:latin typeface="Arial Narrow" panose="020B0606020202030204" pitchFamily="34" charset="0"/>
              </a:rPr>
              <a:t>Se recibieron 568 de las cuales, las más frecuentes fueron reclamos contra servicios, con un total de 395 y una participación del  69,54%.</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83568" y="230451"/>
            <a:ext cx="3600400" cy="646331"/>
          </a:xfrm>
          <a:prstGeom prst="rect">
            <a:avLst/>
          </a:prstGeom>
        </p:spPr>
        <p:txBody>
          <a:bodyPr wrap="square">
            <a:spAutoFit/>
          </a:bodyPr>
          <a:lstStyle/>
          <a:p>
            <a:r>
              <a:rPr lang="es-CO" dirty="0">
                <a:solidFill>
                  <a:schemeClr val="bg1"/>
                </a:solidFill>
                <a:latin typeface="Arial" pitchFamily="34" charset="0"/>
                <a:ea typeface="Verdana" panose="020B0604030504040204" pitchFamily="34" charset="0"/>
                <a:cs typeface="Arial" pitchFamily="34" charset="0"/>
              </a:rPr>
              <a:t>Reclamos procesos MEN detalle de eje temático /dependencia</a:t>
            </a:r>
          </a:p>
        </p:txBody>
      </p:sp>
      <p:pic>
        <p:nvPicPr>
          <p:cNvPr id="6"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435640" y="277658"/>
            <a:ext cx="3632304"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467604" y="467380"/>
            <a:ext cx="3600400" cy="369332"/>
          </a:xfrm>
          <a:prstGeom prst="rect">
            <a:avLst/>
          </a:prstGeom>
        </p:spPr>
        <p:txBody>
          <a:bodyPr wrap="square">
            <a:spAutoFit/>
          </a:bodyPr>
          <a:lstStyle/>
          <a:p>
            <a:r>
              <a:rPr lang="es-CO" dirty="0">
                <a:solidFill>
                  <a:schemeClr val="bg1"/>
                </a:solidFill>
                <a:latin typeface="Arial" pitchFamily="34" charset="0"/>
                <a:ea typeface="Verdana" panose="020B0604030504040204" pitchFamily="34" charset="0"/>
                <a:cs typeface="Arial" pitchFamily="34" charset="0"/>
              </a:rPr>
              <a:t>Consolidado Quejas y Reclamos</a:t>
            </a:r>
          </a:p>
        </p:txBody>
      </p:sp>
      <p:sp>
        <p:nvSpPr>
          <p:cNvPr id="8" name="7 Rectángulo"/>
          <p:cNvSpPr/>
          <p:nvPr/>
        </p:nvSpPr>
        <p:spPr>
          <a:xfrm>
            <a:off x="4712947" y="378677"/>
            <a:ext cx="4572000" cy="646331"/>
          </a:xfrm>
          <a:prstGeom prst="rect">
            <a:avLst/>
          </a:prstGeom>
        </p:spPr>
        <p:txBody>
          <a:bodyPr>
            <a:spAutoFit/>
          </a:bodyPr>
          <a:lstStyle/>
          <a:p>
            <a:r>
              <a:rPr lang="es-CO" b="1" dirty="0">
                <a:solidFill>
                  <a:schemeClr val="accent2">
                    <a:lumMod val="50000"/>
                  </a:schemeClr>
                </a:solidFill>
              </a:rPr>
              <a:t>Análisis de resultados a la gestión de las Quejas, Reclamos</a:t>
            </a:r>
            <a:endParaRPr lang="es-CO" dirty="0">
              <a:solidFill>
                <a:schemeClr val="accent2">
                  <a:lumMod val="50000"/>
                </a:schemeClr>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328409331"/>
              </p:ext>
            </p:extLst>
          </p:nvPr>
        </p:nvGraphicFramePr>
        <p:xfrm>
          <a:off x="683568" y="2852936"/>
          <a:ext cx="4248472" cy="2153408"/>
        </p:xfrm>
        <a:graphic>
          <a:graphicData uri="http://schemas.openxmlformats.org/drawingml/2006/table">
            <a:tbl>
              <a:tblPr/>
              <a:tblGrid>
                <a:gridCol w="1728192">
                  <a:extLst>
                    <a:ext uri="{9D8B030D-6E8A-4147-A177-3AD203B41FA5}">
                      <a16:colId xmlns:a16="http://schemas.microsoft.com/office/drawing/2014/main" val="20000"/>
                    </a:ext>
                  </a:extLst>
                </a:gridCol>
                <a:gridCol w="1220990">
                  <a:extLst>
                    <a:ext uri="{9D8B030D-6E8A-4147-A177-3AD203B41FA5}">
                      <a16:colId xmlns:a16="http://schemas.microsoft.com/office/drawing/2014/main" val="20001"/>
                    </a:ext>
                  </a:extLst>
                </a:gridCol>
                <a:gridCol w="1299290">
                  <a:extLst>
                    <a:ext uri="{9D8B030D-6E8A-4147-A177-3AD203B41FA5}">
                      <a16:colId xmlns:a16="http://schemas.microsoft.com/office/drawing/2014/main" val="20002"/>
                    </a:ext>
                  </a:extLst>
                </a:gridCol>
              </a:tblGrid>
              <a:tr h="267458">
                <a:tc rowSpan="2">
                  <a:txBody>
                    <a:bodyPr/>
                    <a:lstStyle/>
                    <a:p>
                      <a:pPr algn="ctr" fontAlgn="ctr"/>
                      <a:r>
                        <a:rPr lang="es-CO" sz="1600" b="1" i="0" u="none" strike="noStrike" dirty="0">
                          <a:solidFill>
                            <a:srgbClr val="FFFFFF"/>
                          </a:solidFill>
                          <a:effectLst/>
                          <a:latin typeface="Arial Narrow" panose="020B0606020202030204" pitchFamily="34" charset="0"/>
                        </a:rPr>
                        <a:t>Tipo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2000" b="1" i="0" u="none" strike="noStrike">
                          <a:solidFill>
                            <a:srgbClr val="FFFFFF"/>
                          </a:solidFill>
                          <a:effectLst/>
                          <a:latin typeface="Calibri" panose="020F0502020204030204" pitchFamily="34" charset="0"/>
                        </a:rPr>
                        <a:t>Año 2015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2000" b="1" i="0" u="none" strike="noStrike">
                          <a:solidFill>
                            <a:srgbClr val="FFFFFF"/>
                          </a:solidFill>
                          <a:effectLst/>
                          <a:latin typeface="Calibri" panose="020F0502020204030204" pitchFamily="34" charset="0"/>
                        </a:rPr>
                        <a:t>Año 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267458">
                <a:tc vMerge="1">
                  <a:txBody>
                    <a:bodyPr/>
                    <a:lstStyle/>
                    <a:p>
                      <a:endParaRPr lang="es-CO"/>
                    </a:p>
                  </a:txBody>
                  <a:tcPr/>
                </a:tc>
                <a:tc>
                  <a:txBody>
                    <a:bodyPr/>
                    <a:lstStyle/>
                    <a:p>
                      <a:pPr algn="ctr" fontAlgn="ctr"/>
                      <a:r>
                        <a:rPr lang="es-CO" sz="1600" b="1" i="0" u="none" strike="noStrike">
                          <a:solidFill>
                            <a:srgbClr val="FFFFFF"/>
                          </a:solidFill>
                          <a:effectLst/>
                          <a:latin typeface="Calibri" panose="020F0502020204030204" pitchFamily="34" charset="0"/>
                        </a:rPr>
                        <a:t>4° Trimestre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1600" b="1" i="0" u="none" strike="noStrike">
                          <a:solidFill>
                            <a:srgbClr val="FFFFFF"/>
                          </a:solidFill>
                          <a:effectLst/>
                          <a:latin typeface="Calibri" panose="020F0502020204030204" pitchFamily="34" charset="0"/>
                        </a:rPr>
                        <a:t>4° Trimestre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267458">
                <a:tc>
                  <a:txBody>
                    <a:bodyPr/>
                    <a:lstStyle/>
                    <a:p>
                      <a:pPr algn="l" fontAlgn="b"/>
                      <a:r>
                        <a:rPr lang="es-CO" sz="1600" b="0" i="0" u="none" strike="noStrike">
                          <a:solidFill>
                            <a:srgbClr val="000000"/>
                          </a:solidFill>
                          <a:effectLst/>
                          <a:latin typeface="Arial Narrow" panose="020B0606020202030204" pitchFamily="34" charset="0"/>
                        </a:rPr>
                        <a:t>Reclamos Proceso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2000" b="0" i="0" u="none" strike="noStrike">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20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67458">
                <a:tc>
                  <a:txBody>
                    <a:bodyPr/>
                    <a:lstStyle/>
                    <a:p>
                      <a:pPr algn="l" fontAlgn="b"/>
                      <a:r>
                        <a:rPr lang="es-CO" sz="1600" b="0" i="0" u="none" strike="noStrike">
                          <a:solidFill>
                            <a:srgbClr val="000000"/>
                          </a:solidFill>
                          <a:effectLst/>
                          <a:latin typeface="Arial Narrow" panose="020B0606020202030204" pitchFamily="34" charset="0"/>
                        </a:rPr>
                        <a:t>Queja Funcionario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20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2000" b="0" i="0" u="none" strike="noStrike">
                          <a:solidFill>
                            <a:srgbClr val="000000"/>
                          </a:solidFill>
                          <a:effectLst/>
                          <a:latin typeface="Calibri" panose="020F0502020204030204" pitchFamily="34" charset="0"/>
                        </a:rPr>
                        <a:t>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67458">
                <a:tc>
                  <a:txBody>
                    <a:bodyPr/>
                    <a:lstStyle/>
                    <a:p>
                      <a:pPr algn="l" fontAlgn="b"/>
                      <a:r>
                        <a:rPr lang="es-CO" sz="1600" b="0" i="0" u="none" strike="noStrike">
                          <a:solidFill>
                            <a:srgbClr val="000000"/>
                          </a:solidFill>
                          <a:effectLst/>
                          <a:latin typeface="Arial Narrow" panose="020B0606020202030204" pitchFamily="34" charset="0"/>
                        </a:rPr>
                        <a:t>Reclamo Servicio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20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2000" b="0" i="0" u="none" strike="noStrike" dirty="0">
                          <a:solidFill>
                            <a:srgbClr val="000000"/>
                          </a:solidFill>
                          <a:effectLst/>
                          <a:latin typeface="Calibri" panose="020F0502020204030204" pitchFamily="34" charset="0"/>
                        </a:rPr>
                        <a:t>395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67458">
                <a:tc>
                  <a:txBody>
                    <a:bodyPr/>
                    <a:lstStyle/>
                    <a:p>
                      <a:pPr algn="l" fontAlgn="b"/>
                      <a:r>
                        <a:rPr lang="es-CO" sz="1600" b="0" i="0" u="none" strike="noStrike">
                          <a:solidFill>
                            <a:srgbClr val="000000"/>
                          </a:solidFill>
                          <a:effectLst/>
                          <a:latin typeface="Arial Narrow" panose="020B0606020202030204" pitchFamily="34" charset="0"/>
                        </a:rPr>
                        <a:t>Ambiental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20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20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67458">
                <a:tc>
                  <a:txBody>
                    <a:bodyPr/>
                    <a:lstStyle/>
                    <a:p>
                      <a:pPr algn="ctr" fontAlgn="b"/>
                      <a:r>
                        <a:rPr lang="es-CO" sz="1600" b="1" i="0" u="none" strike="noStrike">
                          <a:solidFill>
                            <a:srgbClr val="FFFFFF"/>
                          </a:solidFill>
                          <a:effectLst/>
                          <a:latin typeface="Arial Narrow" panose="020B0606020202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2000" b="1" i="0" u="none" strike="noStrike">
                          <a:solidFill>
                            <a:srgbClr val="FFFFFF"/>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tc>
                  <a:txBody>
                    <a:bodyPr/>
                    <a:lstStyle/>
                    <a:p>
                      <a:pPr algn="ctr" fontAlgn="ctr"/>
                      <a:r>
                        <a:rPr lang="es-CO" sz="2000" b="1" i="0" u="none" strike="noStrike" dirty="0">
                          <a:solidFill>
                            <a:srgbClr val="FFFFFF"/>
                          </a:solidFill>
                          <a:effectLst/>
                          <a:latin typeface="Calibri" panose="020F0502020204030204" pitchFamily="34" charset="0"/>
                        </a:rPr>
                        <a:t>568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2523"/>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22181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4270</TotalTime>
  <Words>3071</Words>
  <Application>Microsoft Office PowerPoint</Application>
  <PresentationFormat>Presentación en pantalla (4:3)</PresentationFormat>
  <Paragraphs>653</Paragraphs>
  <Slides>24</Slides>
  <Notes>24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ＭＳ Ｐゴシック</vt:lpstr>
      <vt:lpstr>Arial</vt:lpstr>
      <vt:lpstr>Arial MT</vt:lpstr>
      <vt:lpstr>Arial Narrow</vt:lpstr>
      <vt:lpstr>Calibri</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Acosta Gutierrez</dc:creator>
  <cp:lastModifiedBy>Jenny Patricia Peña Rozo</cp:lastModifiedBy>
  <cp:revision>524</cp:revision>
  <dcterms:created xsi:type="dcterms:W3CDTF">2014-10-20T16:00:02Z</dcterms:created>
  <dcterms:modified xsi:type="dcterms:W3CDTF">2017-02-16T17:46:27Z</dcterms:modified>
</cp:coreProperties>
</file>