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charts/chart2.xml" ContentType="application/vnd.openxmlformats-officedocument.drawingml.chart+xml"/>
  <Override PartName="/ppt/notesSlides/notesSlide7.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330" r:id="rId3"/>
    <p:sldId id="262" r:id="rId4"/>
    <p:sldId id="258" r:id="rId5"/>
    <p:sldId id="341" r:id="rId6"/>
    <p:sldId id="339" r:id="rId7"/>
    <p:sldId id="340" r:id="rId8"/>
    <p:sldId id="356" r:id="rId9"/>
    <p:sldId id="364" r:id="rId10"/>
    <p:sldId id="363" r:id="rId11"/>
    <p:sldId id="374" r:id="rId12"/>
    <p:sldId id="349" r:id="rId13"/>
    <p:sldId id="360" r:id="rId14"/>
    <p:sldId id="359" r:id="rId15"/>
    <p:sldId id="366" r:id="rId16"/>
    <p:sldId id="367" r:id="rId17"/>
    <p:sldId id="370" r:id="rId18"/>
    <p:sldId id="371" r:id="rId19"/>
    <p:sldId id="372" r:id="rId20"/>
    <p:sldId id="375" r:id="rId21"/>
    <p:sldId id="373" r:id="rId22"/>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92460" autoAdjust="0"/>
  </p:normalViewPr>
  <p:slideViewPr>
    <p:cSldViewPr>
      <p:cViewPr varScale="1">
        <p:scale>
          <a:sx n="67" d="100"/>
          <a:sy n="67" d="100"/>
        </p:scale>
        <p:origin x="1482" y="6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8.607174103237096E-2"/>
          <c:y val="5.1400554097404488E-2"/>
          <c:w val="0.72777559055118102"/>
          <c:h val="0.89719889180519097"/>
        </c:manualLayout>
      </c:layout>
      <c:bar3DChart>
        <c:barDir val="col"/>
        <c:grouping val="clustered"/>
        <c:varyColors val="0"/>
        <c:ser>
          <c:idx val="0"/>
          <c:order val="0"/>
          <c:tx>
            <c:strRef>
              <c:f>'td instituciones educativas'!$B$75:$B$76</c:f>
              <c:strCache>
                <c:ptCount val="2"/>
                <c:pt idx="0">
                  <c:v>Año 2015</c:v>
                </c:pt>
                <c:pt idx="1">
                  <c:v>3° Trimestre</c:v>
                </c:pt>
              </c:strCache>
            </c:strRef>
          </c:tx>
          <c:spPr>
            <a:solidFill>
              <a:srgbClr val="1A1AF6"/>
            </a:solidFill>
          </c:spPr>
          <c:invertIfNegative val="0"/>
          <c:dLbls>
            <c:dLbl>
              <c:idx val="1"/>
              <c:layout>
                <c:manualLayout>
                  <c:x val="1.788296969241468E-2"/>
                  <c:y val="-5.82156224143898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2F7-4246-858F-25183DAC5A10}"/>
                </c:ext>
              </c:extLst>
            </c:dLbl>
            <c:dLbl>
              <c:idx val="2"/>
              <c:layout>
                <c:manualLayout>
                  <c:x val="1.6666666666666666E-2"/>
                  <c:y val="-4.62962962962962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2F7-4246-858F-25183DAC5A10}"/>
                </c:ext>
              </c:extLst>
            </c:dLbl>
            <c:spPr>
              <a:noFill/>
              <a:ln>
                <a:noFill/>
              </a:ln>
              <a:effectLst/>
            </c:spPr>
            <c:txPr>
              <a:bodyPr/>
              <a:lstStyle/>
              <a:p>
                <a:pPr>
                  <a:defRPr b="1"/>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'td instituciones educativas'!$A$77:$A$79</c:f>
              <c:strCache>
                <c:ptCount val="3"/>
                <c:pt idx="0">
                  <c:v>IES Calidad: Bibliotecas, Centros de Prática, formación de Docentes, Modificación de Registro Calificado, numero de docentes, Plan de Estudios, Tutorias, Dificultad para  grado, Maltratos.</c:v>
                </c:pt>
                <c:pt idx="1">
                  <c:v>IES Pecuniarios:  Cobros no contemplados, costos de matricula, Devolución de dineros, matricula extraordinaria, servicio medico, asistencial, derechos de  grado.</c:v>
                </c:pt>
                <c:pt idx="2">
                  <c:v>Infraestructura Física y Administrativa.</c:v>
                </c:pt>
              </c:strCache>
            </c:strRef>
          </c:cat>
          <c:val>
            <c:numRef>
              <c:f>'td instituciones educativas'!$B$77:$B$79</c:f>
              <c:numCache>
                <c:formatCode>General</c:formatCode>
                <c:ptCount val="3"/>
                <c:pt idx="0">
                  <c:v>237</c:v>
                </c:pt>
                <c:pt idx="1">
                  <c:v>253</c:v>
                </c:pt>
                <c:pt idx="2">
                  <c:v>0</c:v>
                </c:pt>
              </c:numCache>
            </c:numRef>
          </c:val>
          <c:extLst>
            <c:ext xmlns:c16="http://schemas.microsoft.com/office/drawing/2014/chart" uri="{C3380CC4-5D6E-409C-BE32-E72D297353CC}">
              <c16:uniqueId val="{00000002-32F7-4246-858F-25183DAC5A10}"/>
            </c:ext>
          </c:extLst>
        </c:ser>
        <c:ser>
          <c:idx val="1"/>
          <c:order val="1"/>
          <c:tx>
            <c:strRef>
              <c:f>'td instituciones educativas'!$C$75:$C$76</c:f>
              <c:strCache>
                <c:ptCount val="2"/>
                <c:pt idx="0">
                  <c:v>Año 2016</c:v>
                </c:pt>
                <c:pt idx="1">
                  <c:v>3° Trimestre</c:v>
                </c:pt>
              </c:strCache>
            </c:strRef>
          </c:tx>
          <c:spPr>
            <a:solidFill>
              <a:srgbClr val="FF0000"/>
            </a:solidFill>
          </c:spPr>
          <c:invertIfNegative val="0"/>
          <c:dLbls>
            <c:dLbl>
              <c:idx val="0"/>
              <c:layout>
                <c:manualLayout>
                  <c:x val="1.2195974114049343E-2"/>
                  <c:y val="-4.31424256007292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2F7-4246-858F-25183DAC5A10}"/>
                </c:ext>
              </c:extLst>
            </c:dLbl>
            <c:dLbl>
              <c:idx val="1"/>
              <c:layout>
                <c:manualLayout>
                  <c:x val="2.5000000000000001E-2"/>
                  <c:y val="-1.38888888888889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2F7-4246-858F-25183DAC5A10}"/>
                </c:ext>
              </c:extLst>
            </c:dLbl>
            <c:dLbl>
              <c:idx val="2"/>
              <c:layout>
                <c:manualLayout>
                  <c:x val="1.3888888888888888E-2"/>
                  <c:y val="-3.70370370370370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2F7-4246-858F-25183DAC5A10}"/>
                </c:ext>
              </c:extLst>
            </c:dLbl>
            <c:spPr>
              <a:noFill/>
              <a:ln>
                <a:noFill/>
              </a:ln>
              <a:effectLst/>
            </c:spPr>
            <c:txPr>
              <a:bodyPr/>
              <a:lstStyle/>
              <a:p>
                <a:pPr>
                  <a:defRPr b="1"/>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'td instituciones educativas'!$A$77:$A$79</c:f>
              <c:strCache>
                <c:ptCount val="3"/>
                <c:pt idx="0">
                  <c:v>IES Calidad: Bibliotecas, Centros de Prática, formación de Docentes, Modificación de Registro Calificado, numero de docentes, Plan de Estudios, Tutorias, Dificultad para  grado, Maltratos.</c:v>
                </c:pt>
                <c:pt idx="1">
                  <c:v>IES Pecuniarios:  Cobros no contemplados, costos de matricula, Devolución de dineros, matricula extraordinaria, servicio medico, asistencial, derechos de  grado.</c:v>
                </c:pt>
                <c:pt idx="2">
                  <c:v>Infraestructura Física y Administrativa.</c:v>
                </c:pt>
              </c:strCache>
            </c:strRef>
          </c:cat>
          <c:val>
            <c:numRef>
              <c:f>'td instituciones educativas'!$C$77:$C$79</c:f>
              <c:numCache>
                <c:formatCode>General</c:formatCode>
                <c:ptCount val="3"/>
                <c:pt idx="0">
                  <c:v>498</c:v>
                </c:pt>
                <c:pt idx="1">
                  <c:v>40</c:v>
                </c:pt>
                <c:pt idx="2">
                  <c:v>1</c:v>
                </c:pt>
              </c:numCache>
            </c:numRef>
          </c:val>
          <c:extLst>
            <c:ext xmlns:c16="http://schemas.microsoft.com/office/drawing/2014/chart" uri="{C3380CC4-5D6E-409C-BE32-E72D297353CC}">
              <c16:uniqueId val="{00000006-32F7-4246-858F-25183DAC5A10}"/>
            </c:ext>
          </c:extLst>
        </c:ser>
        <c:dLbls>
          <c:showLegendKey val="0"/>
          <c:showVal val="0"/>
          <c:showCatName val="0"/>
          <c:showSerName val="0"/>
          <c:showPercent val="0"/>
          <c:showBubbleSize val="0"/>
        </c:dLbls>
        <c:gapWidth val="150"/>
        <c:shape val="box"/>
        <c:axId val="202627408"/>
        <c:axId val="202627968"/>
        <c:axId val="0"/>
      </c:bar3DChart>
      <c:catAx>
        <c:axId val="202627408"/>
        <c:scaling>
          <c:orientation val="minMax"/>
        </c:scaling>
        <c:delete val="1"/>
        <c:axPos val="b"/>
        <c:numFmt formatCode="General" sourceLinked="0"/>
        <c:majorTickMark val="out"/>
        <c:minorTickMark val="none"/>
        <c:tickLblPos val="nextTo"/>
        <c:crossAx val="202627968"/>
        <c:crosses val="autoZero"/>
        <c:auto val="1"/>
        <c:lblAlgn val="ctr"/>
        <c:lblOffset val="100"/>
        <c:noMultiLvlLbl val="0"/>
      </c:catAx>
      <c:valAx>
        <c:axId val="202627968"/>
        <c:scaling>
          <c:orientation val="minMax"/>
        </c:scaling>
        <c:delete val="0"/>
        <c:axPos val="l"/>
        <c:majorGridlines>
          <c:spPr>
            <a:ln>
              <a:noFill/>
            </a:ln>
          </c:spPr>
        </c:majorGridlines>
        <c:numFmt formatCode="General" sourceLinked="1"/>
        <c:majorTickMark val="out"/>
        <c:minorTickMark val="none"/>
        <c:tickLblPos val="nextTo"/>
        <c:crossAx val="202627408"/>
        <c:crosses val="autoZero"/>
        <c:crossBetween val="between"/>
      </c:valAx>
    </c:plotArea>
    <c:legend>
      <c:legendPos val="r"/>
      <c:layout>
        <c:manualLayout>
          <c:xMode val="edge"/>
          <c:yMode val="edge"/>
          <c:x val="0.78884733158355214"/>
          <c:y val="0.25424577136191312"/>
          <c:w val="0.20004155730533682"/>
          <c:h val="0.35724919801691457"/>
        </c:manualLayout>
      </c:layout>
      <c:overlay val="0"/>
      <c:txPr>
        <a:bodyPr/>
        <a:lstStyle/>
        <a:p>
          <a:pPr>
            <a:defRPr sz="1050"/>
          </a:pPr>
          <a:endParaRPr lang="es-CO"/>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5.2889442391129679E-2"/>
          <c:y val="3.6461476798158851E-2"/>
          <c:w val="0.93367234452836256"/>
          <c:h val="0.7628734339242077"/>
        </c:manualLayout>
      </c:layout>
      <c:bar3DChart>
        <c:barDir val="col"/>
        <c:grouping val="clustered"/>
        <c:varyColors val="0"/>
        <c:ser>
          <c:idx val="0"/>
          <c:order val="0"/>
          <c:tx>
            <c:strRef>
              <c:f>'SECRETARIAS DE EDUCACION'!$B$15:$B$16</c:f>
              <c:strCache>
                <c:ptCount val="2"/>
                <c:pt idx="0">
                  <c:v>2015</c:v>
                </c:pt>
                <c:pt idx="1">
                  <c:v>3° Trimestre</c:v>
                </c:pt>
              </c:strCache>
            </c:strRef>
          </c:tx>
          <c:spPr>
            <a:solidFill>
              <a:srgbClr val="1A1AF6"/>
            </a:solidFill>
          </c:spPr>
          <c:invertIfNegative val="0"/>
          <c:dLbls>
            <c:dLbl>
              <c:idx val="6"/>
              <c:layout>
                <c:manualLayout>
                  <c:x val="0"/>
                  <c:y val="-3.28407224958949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D40-4C9B-BCF8-814BE492BDC8}"/>
                </c:ext>
              </c:extLst>
            </c:dLbl>
            <c:dLbl>
              <c:idx val="7"/>
              <c:layout>
                <c:manualLayout>
                  <c:x val="4.3254933765882672E-3"/>
                  <c:y val="-3.94088669950738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D40-4C9B-BCF8-814BE492BDC8}"/>
                </c:ext>
              </c:extLst>
            </c:dLbl>
            <c:spPr>
              <a:noFill/>
              <a:ln>
                <a:noFill/>
              </a:ln>
              <a:effectLst/>
            </c:spPr>
            <c:txPr>
              <a:bodyPr/>
              <a:lstStyle/>
              <a:p>
                <a:pPr>
                  <a:defRPr b="1"/>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'SECRETARIAS DE EDUCACION'!$A$17:$A$24</c:f>
              <c:strCache>
                <c:ptCount val="8"/>
                <c:pt idx="0">
                  <c:v>Organización de Plantas de Personal Directivo Docente, Docente y Administrativo, Concurso Docente, Acoso Laboral</c:v>
                </c:pt>
                <c:pt idx="1">
                  <c:v>Otros: Aquellas que no Tienen Relación con Niguno de los Anteriores</c:v>
                </c:pt>
                <c:pt idx="2">
                  <c:v>Nivelación Salarial, Pago de Salarios, Primas Entre Otros</c:v>
                </c:pt>
                <c:pt idx="3">
                  <c:v>Quejas por Prestaciones Sociales y Servicios de Salud</c:v>
                </c:pt>
                <c:pt idx="4">
                  <c:v>Malos Manejos de Recursos Financieros</c:v>
                </c:pt>
                <c:pt idx="5">
                  <c:v>Ampliacion de Cobertura</c:v>
                </c:pt>
                <c:pt idx="6">
                  <c:v>Falta de Infraestructura o Infraestructura Deficiente en Instituciones Educativas</c:v>
                </c:pt>
                <c:pt idx="7">
                  <c:v>Banco de  Oferentes</c:v>
                </c:pt>
              </c:strCache>
            </c:strRef>
          </c:cat>
          <c:val>
            <c:numRef>
              <c:f>'SECRETARIAS DE EDUCACION'!$B$17:$B$24</c:f>
              <c:numCache>
                <c:formatCode>#,##0</c:formatCode>
                <c:ptCount val="8"/>
                <c:pt idx="0">
                  <c:v>9</c:v>
                </c:pt>
                <c:pt idx="1">
                  <c:v>18</c:v>
                </c:pt>
                <c:pt idx="2">
                  <c:v>0</c:v>
                </c:pt>
                <c:pt idx="3">
                  <c:v>0</c:v>
                </c:pt>
                <c:pt idx="4">
                  <c:v>2</c:v>
                </c:pt>
                <c:pt idx="5">
                  <c:v>0</c:v>
                </c:pt>
                <c:pt idx="6">
                  <c:v>0</c:v>
                </c:pt>
                <c:pt idx="7">
                  <c:v>0</c:v>
                </c:pt>
              </c:numCache>
            </c:numRef>
          </c:val>
          <c:extLst>
            <c:ext xmlns:c16="http://schemas.microsoft.com/office/drawing/2014/chart" uri="{C3380CC4-5D6E-409C-BE32-E72D297353CC}">
              <c16:uniqueId val="{00000002-ED40-4C9B-BCF8-814BE492BDC8}"/>
            </c:ext>
          </c:extLst>
        </c:ser>
        <c:ser>
          <c:idx val="1"/>
          <c:order val="1"/>
          <c:tx>
            <c:strRef>
              <c:f>'SECRETARIAS DE EDUCACION'!$C$15:$C$16</c:f>
              <c:strCache>
                <c:ptCount val="2"/>
                <c:pt idx="0">
                  <c:v>2016</c:v>
                </c:pt>
                <c:pt idx="1">
                  <c:v>3° Trimestre</c:v>
                </c:pt>
              </c:strCache>
            </c:strRef>
          </c:tx>
          <c:spPr>
            <a:solidFill>
              <a:srgbClr val="FF0000"/>
            </a:solidFill>
          </c:spPr>
          <c:invertIfNegative val="0"/>
          <c:dLbls>
            <c:dLbl>
              <c:idx val="0"/>
              <c:layout>
                <c:manualLayout>
                  <c:x val="6.4882400648824008E-3"/>
                  <c:y val="-1.64203612479474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D40-4C9B-BCF8-814BE492BDC8}"/>
                </c:ext>
              </c:extLst>
            </c:dLbl>
            <c:dLbl>
              <c:idx val="1"/>
              <c:layout>
                <c:manualLayout>
                  <c:x val="5.406866720735334E-3"/>
                  <c:y val="-2.62725779967159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D40-4C9B-BCF8-814BE492BDC8}"/>
                </c:ext>
              </c:extLst>
            </c:dLbl>
            <c:dLbl>
              <c:idx val="2"/>
              <c:layout>
                <c:manualLayout>
                  <c:x val="4.3254933765882672E-3"/>
                  <c:y val="-2.62725779967159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D40-4C9B-BCF8-814BE492BDC8}"/>
                </c:ext>
              </c:extLst>
            </c:dLbl>
            <c:dLbl>
              <c:idx val="3"/>
              <c:layout>
                <c:manualLayout>
                  <c:x val="3.2441200324412004E-3"/>
                  <c:y val="-3.94088669950738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D40-4C9B-BCF8-814BE492BDC8}"/>
                </c:ext>
              </c:extLst>
            </c:dLbl>
            <c:dLbl>
              <c:idx val="4"/>
              <c:layout>
                <c:manualLayout>
                  <c:x val="5.406866720735334E-3"/>
                  <c:y val="-9.85221674876847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D40-4C9B-BCF8-814BE492BDC8}"/>
                </c:ext>
              </c:extLst>
            </c:dLbl>
            <c:dLbl>
              <c:idx val="5"/>
              <c:layout>
                <c:manualLayout>
                  <c:x val="9.7323600973235214E-3"/>
                  <c:y val="-4.59770114942528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D40-4C9B-BCF8-814BE492BDC8}"/>
                </c:ext>
              </c:extLst>
            </c:dLbl>
            <c:dLbl>
              <c:idx val="6"/>
              <c:layout>
                <c:manualLayout>
                  <c:x val="1.1895106785617735E-2"/>
                  <c:y val="-3.94088669950738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D40-4C9B-BCF8-814BE492BDC8}"/>
                </c:ext>
              </c:extLst>
            </c:dLbl>
            <c:dLbl>
              <c:idx val="7"/>
              <c:layout>
                <c:manualLayout>
                  <c:x val="6.4882400648824008E-3"/>
                  <c:y val="-3.28407224958949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D40-4C9B-BCF8-814BE492BDC8}"/>
                </c:ext>
              </c:extLst>
            </c:dLbl>
            <c:spPr>
              <a:noFill/>
              <a:ln>
                <a:noFill/>
              </a:ln>
              <a:effectLst/>
            </c:spPr>
            <c:txPr>
              <a:bodyPr/>
              <a:lstStyle/>
              <a:p>
                <a:pPr>
                  <a:defRPr b="1"/>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'SECRETARIAS DE EDUCACION'!$A$17:$A$24</c:f>
              <c:strCache>
                <c:ptCount val="8"/>
                <c:pt idx="0">
                  <c:v>Organización de Plantas de Personal Directivo Docente, Docente y Administrativo, Concurso Docente, Acoso Laboral</c:v>
                </c:pt>
                <c:pt idx="1">
                  <c:v>Otros: Aquellas que no Tienen Relación con Niguno de los Anteriores</c:v>
                </c:pt>
                <c:pt idx="2">
                  <c:v>Nivelación Salarial, Pago de Salarios, Primas Entre Otros</c:v>
                </c:pt>
                <c:pt idx="3">
                  <c:v>Quejas por Prestaciones Sociales y Servicios de Salud</c:v>
                </c:pt>
                <c:pt idx="4">
                  <c:v>Malos Manejos de Recursos Financieros</c:v>
                </c:pt>
                <c:pt idx="5">
                  <c:v>Ampliacion de Cobertura</c:v>
                </c:pt>
                <c:pt idx="6">
                  <c:v>Falta de Infraestructura o Infraestructura Deficiente en Instituciones Educativas</c:v>
                </c:pt>
                <c:pt idx="7">
                  <c:v>Banco de  Oferentes</c:v>
                </c:pt>
              </c:strCache>
            </c:strRef>
          </c:cat>
          <c:val>
            <c:numRef>
              <c:f>'SECRETARIAS DE EDUCACION'!$C$17:$C$24</c:f>
              <c:numCache>
                <c:formatCode>#,##0</c:formatCode>
                <c:ptCount val="8"/>
                <c:pt idx="0">
                  <c:v>40</c:v>
                </c:pt>
                <c:pt idx="1">
                  <c:v>88</c:v>
                </c:pt>
                <c:pt idx="2">
                  <c:v>11</c:v>
                </c:pt>
                <c:pt idx="3">
                  <c:v>0</c:v>
                </c:pt>
                <c:pt idx="4">
                  <c:v>11</c:v>
                </c:pt>
                <c:pt idx="5">
                  <c:v>2</c:v>
                </c:pt>
                <c:pt idx="6">
                  <c:v>0</c:v>
                </c:pt>
                <c:pt idx="7">
                  <c:v>5</c:v>
                </c:pt>
              </c:numCache>
            </c:numRef>
          </c:val>
          <c:extLst>
            <c:ext xmlns:c16="http://schemas.microsoft.com/office/drawing/2014/chart" uri="{C3380CC4-5D6E-409C-BE32-E72D297353CC}">
              <c16:uniqueId val="{0000000B-ED40-4C9B-BCF8-814BE492BDC8}"/>
            </c:ext>
          </c:extLst>
        </c:ser>
        <c:dLbls>
          <c:showLegendKey val="0"/>
          <c:showVal val="0"/>
          <c:showCatName val="0"/>
          <c:showSerName val="0"/>
          <c:showPercent val="0"/>
          <c:showBubbleSize val="0"/>
        </c:dLbls>
        <c:gapWidth val="150"/>
        <c:shape val="box"/>
        <c:axId val="202630768"/>
        <c:axId val="202631328"/>
        <c:axId val="0"/>
      </c:bar3DChart>
      <c:catAx>
        <c:axId val="202630768"/>
        <c:scaling>
          <c:orientation val="minMax"/>
        </c:scaling>
        <c:delete val="1"/>
        <c:axPos val="b"/>
        <c:numFmt formatCode="General" sourceLinked="0"/>
        <c:majorTickMark val="out"/>
        <c:minorTickMark val="none"/>
        <c:tickLblPos val="nextTo"/>
        <c:crossAx val="202631328"/>
        <c:crosses val="autoZero"/>
        <c:auto val="1"/>
        <c:lblAlgn val="ctr"/>
        <c:lblOffset val="100"/>
        <c:noMultiLvlLbl val="0"/>
      </c:catAx>
      <c:valAx>
        <c:axId val="202631328"/>
        <c:scaling>
          <c:orientation val="minMax"/>
        </c:scaling>
        <c:delete val="0"/>
        <c:axPos val="l"/>
        <c:majorGridlines>
          <c:spPr>
            <a:ln>
              <a:noFill/>
            </a:ln>
          </c:spPr>
        </c:majorGridlines>
        <c:numFmt formatCode="#,##0" sourceLinked="1"/>
        <c:majorTickMark val="out"/>
        <c:minorTickMark val="none"/>
        <c:tickLblPos val="nextTo"/>
        <c:spPr>
          <a:ln>
            <a:solidFill>
              <a:schemeClr val="accent1"/>
            </a:solidFill>
          </a:ln>
        </c:spPr>
        <c:crossAx val="202630768"/>
        <c:crosses val="autoZero"/>
        <c:crossBetween val="between"/>
      </c:valAx>
    </c:plotArea>
    <c:legend>
      <c:legendPos val="r"/>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'td establecimientos educat'!$B$19:$B$20</c:f>
              <c:strCache>
                <c:ptCount val="2"/>
                <c:pt idx="0">
                  <c:v>2015</c:v>
                </c:pt>
                <c:pt idx="1">
                  <c:v>3° Trimestre</c:v>
                </c:pt>
              </c:strCache>
            </c:strRef>
          </c:tx>
          <c:spPr>
            <a:solidFill>
              <a:srgbClr val="1A1AF6"/>
            </a:solidFill>
          </c:spPr>
          <c:invertIfNegative val="0"/>
          <c:dLbls>
            <c:spPr>
              <a:noFill/>
              <a:ln>
                <a:noFill/>
              </a:ln>
              <a:effectLst/>
            </c:spPr>
            <c:txPr>
              <a:bodyPr/>
              <a:lstStyle/>
              <a:p>
                <a:pPr>
                  <a:defRPr b="1"/>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'td establecimientos educat'!$A$21:$A$27</c:f>
              <c:strCache>
                <c:ptCount val="7"/>
                <c:pt idx="0">
                  <c:v>Maltrato Alumnos y Acoso Alumnos</c:v>
                </c:pt>
                <c:pt idx="1">
                  <c:v>Calidad: Aspectos Academicos, Bibliotecas, Centros de Practica, Formacion de Docentes, Numero de Docentes, Plan de Estudios, Tutorias, Dificultades para Grado, Evaluacion y Promocion de Estudiantes.</c:v>
                </c:pt>
                <c:pt idx="2">
                  <c:v>Malos Manejos de Recursos Financieros</c:v>
                </c:pt>
                <c:pt idx="3">
                  <c:v>Costos Educativos, Incrementos de Tarifas Superiores a lo Autorizado, Cobros de Transporte, Alimentacion, Alojamiento, Otros Cobros Periodicos, Cobro de Bonos, Cobros Asociacion de Padres de Familia, Listas de Textos, Uniformes o Utiles, Derechos Pecuniar</c:v>
                </c:pt>
                <c:pt idx="4">
                  <c:v>Actuaciones Administrativas Relacionadas con Planta de Personal</c:v>
                </c:pt>
                <c:pt idx="5">
                  <c:v>Otro</c:v>
                </c:pt>
                <c:pt idx="6">
                  <c:v>Infraestructura Fisica</c:v>
                </c:pt>
              </c:strCache>
            </c:strRef>
          </c:cat>
          <c:val>
            <c:numRef>
              <c:f>'td establecimientos educat'!$B$21:$B$27</c:f>
              <c:numCache>
                <c:formatCode>General</c:formatCode>
                <c:ptCount val="7"/>
                <c:pt idx="0" formatCode="#,##0">
                  <c:v>0</c:v>
                </c:pt>
                <c:pt idx="1">
                  <c:v>40</c:v>
                </c:pt>
                <c:pt idx="2" formatCode="#,##0">
                  <c:v>0</c:v>
                </c:pt>
                <c:pt idx="3">
                  <c:v>5</c:v>
                </c:pt>
                <c:pt idx="4">
                  <c:v>1</c:v>
                </c:pt>
                <c:pt idx="5">
                  <c:v>0</c:v>
                </c:pt>
                <c:pt idx="6">
                  <c:v>0</c:v>
                </c:pt>
              </c:numCache>
            </c:numRef>
          </c:val>
          <c:extLst>
            <c:ext xmlns:c16="http://schemas.microsoft.com/office/drawing/2014/chart" uri="{C3380CC4-5D6E-409C-BE32-E72D297353CC}">
              <c16:uniqueId val="{00000000-6E0F-430E-9AFC-996997535413}"/>
            </c:ext>
          </c:extLst>
        </c:ser>
        <c:ser>
          <c:idx val="1"/>
          <c:order val="1"/>
          <c:tx>
            <c:strRef>
              <c:f>'td establecimientos educat'!$C$19:$C$20</c:f>
              <c:strCache>
                <c:ptCount val="2"/>
                <c:pt idx="0">
                  <c:v>2016</c:v>
                </c:pt>
                <c:pt idx="1">
                  <c:v>3° Trimestre</c:v>
                </c:pt>
              </c:strCache>
            </c:strRef>
          </c:tx>
          <c:spPr>
            <a:solidFill>
              <a:srgbClr val="FF0000"/>
            </a:solidFill>
          </c:spPr>
          <c:invertIfNegative val="0"/>
          <c:dLbls>
            <c:spPr>
              <a:noFill/>
              <a:ln>
                <a:noFill/>
              </a:ln>
              <a:effectLst/>
            </c:spPr>
            <c:txPr>
              <a:bodyPr/>
              <a:lstStyle/>
              <a:p>
                <a:pPr>
                  <a:defRPr b="1"/>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'td establecimientos educat'!$A$21:$A$27</c:f>
              <c:strCache>
                <c:ptCount val="7"/>
                <c:pt idx="0">
                  <c:v>Maltrato Alumnos y Acoso Alumnos</c:v>
                </c:pt>
                <c:pt idx="1">
                  <c:v>Calidad: Aspectos Academicos, Bibliotecas, Centros de Practica, Formacion de Docentes, Numero de Docentes, Plan de Estudios, Tutorias, Dificultades para Grado, Evaluacion y Promocion de Estudiantes.</c:v>
                </c:pt>
                <c:pt idx="2">
                  <c:v>Malos Manejos de Recursos Financieros</c:v>
                </c:pt>
                <c:pt idx="3">
                  <c:v>Costos Educativos, Incrementos de Tarifas Superiores a lo Autorizado, Cobros de Transporte, Alimentacion, Alojamiento, Otros Cobros Periodicos, Cobro de Bonos, Cobros Asociacion de Padres de Familia, Listas de Textos, Uniformes o Utiles, Derechos Pecuniar</c:v>
                </c:pt>
                <c:pt idx="4">
                  <c:v>Actuaciones Administrativas Relacionadas con Planta de Personal</c:v>
                </c:pt>
                <c:pt idx="5">
                  <c:v>Otro</c:v>
                </c:pt>
                <c:pt idx="6">
                  <c:v>Infraestructura Fisica</c:v>
                </c:pt>
              </c:strCache>
            </c:strRef>
          </c:cat>
          <c:val>
            <c:numRef>
              <c:f>'td establecimientos educat'!$C$21:$C$27</c:f>
              <c:numCache>
                <c:formatCode>General</c:formatCode>
                <c:ptCount val="7"/>
                <c:pt idx="0" formatCode="#,##0">
                  <c:v>19</c:v>
                </c:pt>
                <c:pt idx="1">
                  <c:v>6</c:v>
                </c:pt>
                <c:pt idx="2" formatCode="#,##0">
                  <c:v>14</c:v>
                </c:pt>
                <c:pt idx="3">
                  <c:v>8</c:v>
                </c:pt>
                <c:pt idx="4">
                  <c:v>74</c:v>
                </c:pt>
                <c:pt idx="6">
                  <c:v>1</c:v>
                </c:pt>
              </c:numCache>
            </c:numRef>
          </c:val>
          <c:extLst>
            <c:ext xmlns:c16="http://schemas.microsoft.com/office/drawing/2014/chart" uri="{C3380CC4-5D6E-409C-BE32-E72D297353CC}">
              <c16:uniqueId val="{00000001-6E0F-430E-9AFC-996997535413}"/>
            </c:ext>
          </c:extLst>
        </c:ser>
        <c:dLbls>
          <c:showLegendKey val="0"/>
          <c:showVal val="0"/>
          <c:showCatName val="0"/>
          <c:showSerName val="0"/>
          <c:showPercent val="0"/>
          <c:showBubbleSize val="0"/>
        </c:dLbls>
        <c:gapWidth val="150"/>
        <c:shape val="box"/>
        <c:axId val="140784208"/>
        <c:axId val="140784768"/>
        <c:axId val="0"/>
      </c:bar3DChart>
      <c:catAx>
        <c:axId val="140784208"/>
        <c:scaling>
          <c:orientation val="minMax"/>
        </c:scaling>
        <c:delete val="1"/>
        <c:axPos val="b"/>
        <c:numFmt formatCode="General" sourceLinked="0"/>
        <c:majorTickMark val="out"/>
        <c:minorTickMark val="none"/>
        <c:tickLblPos val="nextTo"/>
        <c:crossAx val="140784768"/>
        <c:crosses val="autoZero"/>
        <c:auto val="1"/>
        <c:lblAlgn val="ctr"/>
        <c:lblOffset val="100"/>
        <c:noMultiLvlLbl val="0"/>
      </c:catAx>
      <c:valAx>
        <c:axId val="140784768"/>
        <c:scaling>
          <c:orientation val="minMax"/>
        </c:scaling>
        <c:delete val="0"/>
        <c:axPos val="l"/>
        <c:majorGridlines>
          <c:spPr>
            <a:ln>
              <a:noFill/>
            </a:ln>
          </c:spPr>
        </c:majorGridlines>
        <c:numFmt formatCode="#,##0" sourceLinked="1"/>
        <c:majorTickMark val="out"/>
        <c:minorTickMark val="none"/>
        <c:tickLblPos val="nextTo"/>
        <c:crossAx val="140784208"/>
        <c:crosses val="autoZero"/>
        <c:crossBetween val="between"/>
      </c:valAx>
    </c:plotArea>
    <c:legend>
      <c:legendPos val="r"/>
      <c:overlay val="0"/>
    </c:legend>
    <c:plotVisOnly val="1"/>
    <c:dispBlanksAs val="gap"/>
    <c:showDLblsOverMax val="0"/>
  </c:chart>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6244F8-0A10-4A59-BBAA-E337A21F65D4}" type="datetimeFigureOut">
              <a:rPr lang="es-CO" smtClean="0"/>
              <a:t>28/10/2016</a:t>
            </a:fld>
            <a:endParaRPr lang="es-CO"/>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67078D-9F98-4822-99A1-F2C3C0CF3982}" type="slidenum">
              <a:rPr lang="es-CO" smtClean="0"/>
              <a:t>‹Nº›</a:t>
            </a:fld>
            <a:endParaRPr lang="es-CO"/>
          </a:p>
        </p:txBody>
      </p:sp>
    </p:spTree>
    <p:extLst>
      <p:ext uri="{BB962C8B-B14F-4D97-AF65-F5344CB8AC3E}">
        <p14:creationId xmlns:p14="http://schemas.microsoft.com/office/powerpoint/2010/main" val="3720427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3367078D-9F98-4822-99A1-F2C3C0CF3982}" type="slidenum">
              <a:rPr lang="es-CO" smtClean="0"/>
              <a:t>1</a:t>
            </a:fld>
            <a:endParaRPr lang="es-CO" dirty="0"/>
          </a:p>
        </p:txBody>
      </p:sp>
    </p:spTree>
    <p:extLst>
      <p:ext uri="{BB962C8B-B14F-4D97-AF65-F5344CB8AC3E}">
        <p14:creationId xmlns:p14="http://schemas.microsoft.com/office/powerpoint/2010/main" val="21664612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a:p>
        </p:txBody>
      </p:sp>
      <p:sp>
        <p:nvSpPr>
          <p:cNvPr id="4" name="3 Marcador de número de diapositiva"/>
          <p:cNvSpPr>
            <a:spLocks noGrp="1"/>
          </p:cNvSpPr>
          <p:nvPr>
            <p:ph type="sldNum" sz="quarter" idx="10"/>
          </p:nvPr>
        </p:nvSpPr>
        <p:spPr/>
        <p:txBody>
          <a:bodyPr/>
          <a:lstStyle/>
          <a:p>
            <a:fld id="{3367078D-9F98-4822-99A1-F2C3C0CF3982}" type="slidenum">
              <a:rPr lang="es-CO" smtClean="0"/>
              <a:t>10</a:t>
            </a:fld>
            <a:endParaRPr lang="es-CO"/>
          </a:p>
        </p:txBody>
      </p:sp>
    </p:spTree>
    <p:extLst>
      <p:ext uri="{BB962C8B-B14F-4D97-AF65-F5344CB8AC3E}">
        <p14:creationId xmlns:p14="http://schemas.microsoft.com/office/powerpoint/2010/main" val="17273955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a:p>
        </p:txBody>
      </p:sp>
      <p:sp>
        <p:nvSpPr>
          <p:cNvPr id="4" name="3 Marcador de número de diapositiva"/>
          <p:cNvSpPr>
            <a:spLocks noGrp="1"/>
          </p:cNvSpPr>
          <p:nvPr>
            <p:ph type="sldNum" sz="quarter" idx="10"/>
          </p:nvPr>
        </p:nvSpPr>
        <p:spPr/>
        <p:txBody>
          <a:bodyPr/>
          <a:lstStyle/>
          <a:p>
            <a:fld id="{3367078D-9F98-4822-99A1-F2C3C0CF3982}" type="slidenum">
              <a:rPr lang="es-CO" smtClean="0"/>
              <a:t>12</a:t>
            </a:fld>
            <a:endParaRPr lang="es-CO"/>
          </a:p>
        </p:txBody>
      </p:sp>
    </p:spTree>
    <p:extLst>
      <p:ext uri="{BB962C8B-B14F-4D97-AF65-F5344CB8AC3E}">
        <p14:creationId xmlns:p14="http://schemas.microsoft.com/office/powerpoint/2010/main" val="5657004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a:p>
        </p:txBody>
      </p:sp>
      <p:sp>
        <p:nvSpPr>
          <p:cNvPr id="4" name="3 Marcador de número de diapositiva"/>
          <p:cNvSpPr>
            <a:spLocks noGrp="1"/>
          </p:cNvSpPr>
          <p:nvPr>
            <p:ph type="sldNum" sz="quarter" idx="10"/>
          </p:nvPr>
        </p:nvSpPr>
        <p:spPr/>
        <p:txBody>
          <a:bodyPr/>
          <a:lstStyle/>
          <a:p>
            <a:fld id="{3367078D-9F98-4822-99A1-F2C3C0CF3982}" type="slidenum">
              <a:rPr lang="es-CO" smtClean="0"/>
              <a:t>13</a:t>
            </a:fld>
            <a:endParaRPr lang="es-CO"/>
          </a:p>
        </p:txBody>
      </p:sp>
    </p:spTree>
    <p:extLst>
      <p:ext uri="{BB962C8B-B14F-4D97-AF65-F5344CB8AC3E}">
        <p14:creationId xmlns:p14="http://schemas.microsoft.com/office/powerpoint/2010/main" val="28342663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a:p>
        </p:txBody>
      </p:sp>
      <p:sp>
        <p:nvSpPr>
          <p:cNvPr id="4" name="3 Marcador de número de diapositiva"/>
          <p:cNvSpPr>
            <a:spLocks noGrp="1"/>
          </p:cNvSpPr>
          <p:nvPr>
            <p:ph type="sldNum" sz="quarter" idx="10"/>
          </p:nvPr>
        </p:nvSpPr>
        <p:spPr/>
        <p:txBody>
          <a:bodyPr/>
          <a:lstStyle/>
          <a:p>
            <a:fld id="{3367078D-9F98-4822-99A1-F2C3C0CF3982}" type="slidenum">
              <a:rPr lang="es-CO" smtClean="0"/>
              <a:t>14</a:t>
            </a:fld>
            <a:endParaRPr lang="es-CO"/>
          </a:p>
        </p:txBody>
      </p:sp>
    </p:spTree>
    <p:extLst>
      <p:ext uri="{BB962C8B-B14F-4D97-AF65-F5344CB8AC3E}">
        <p14:creationId xmlns:p14="http://schemas.microsoft.com/office/powerpoint/2010/main" val="28144182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3367078D-9F98-4822-99A1-F2C3C0CF3982}" type="slidenum">
              <a:rPr lang="es-CO" smtClean="0"/>
              <a:t>15</a:t>
            </a:fld>
            <a:endParaRPr lang="es-CO"/>
          </a:p>
        </p:txBody>
      </p:sp>
    </p:spTree>
    <p:extLst>
      <p:ext uri="{BB962C8B-B14F-4D97-AF65-F5344CB8AC3E}">
        <p14:creationId xmlns:p14="http://schemas.microsoft.com/office/powerpoint/2010/main" val="18522679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a:p>
        </p:txBody>
      </p:sp>
      <p:sp>
        <p:nvSpPr>
          <p:cNvPr id="4" name="3 Marcador de número de diapositiva"/>
          <p:cNvSpPr>
            <a:spLocks noGrp="1"/>
          </p:cNvSpPr>
          <p:nvPr>
            <p:ph type="sldNum" sz="quarter" idx="10"/>
          </p:nvPr>
        </p:nvSpPr>
        <p:spPr/>
        <p:txBody>
          <a:bodyPr/>
          <a:lstStyle/>
          <a:p>
            <a:fld id="{3367078D-9F98-4822-99A1-F2C3C0CF3982}" type="slidenum">
              <a:rPr lang="es-CO" smtClean="0"/>
              <a:t>16</a:t>
            </a:fld>
            <a:endParaRPr lang="es-CO"/>
          </a:p>
        </p:txBody>
      </p:sp>
    </p:spTree>
    <p:extLst>
      <p:ext uri="{BB962C8B-B14F-4D97-AF65-F5344CB8AC3E}">
        <p14:creationId xmlns:p14="http://schemas.microsoft.com/office/powerpoint/2010/main" val="3987467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a:p>
        </p:txBody>
      </p:sp>
      <p:sp>
        <p:nvSpPr>
          <p:cNvPr id="4" name="3 Marcador de número de diapositiva"/>
          <p:cNvSpPr>
            <a:spLocks noGrp="1"/>
          </p:cNvSpPr>
          <p:nvPr>
            <p:ph type="sldNum" sz="quarter" idx="10"/>
          </p:nvPr>
        </p:nvSpPr>
        <p:spPr/>
        <p:txBody>
          <a:bodyPr/>
          <a:lstStyle/>
          <a:p>
            <a:fld id="{3367078D-9F98-4822-99A1-F2C3C0CF3982}" type="slidenum">
              <a:rPr lang="es-CO" smtClean="0"/>
              <a:t>17</a:t>
            </a:fld>
            <a:endParaRPr lang="es-CO"/>
          </a:p>
        </p:txBody>
      </p:sp>
    </p:spTree>
    <p:extLst>
      <p:ext uri="{BB962C8B-B14F-4D97-AF65-F5344CB8AC3E}">
        <p14:creationId xmlns:p14="http://schemas.microsoft.com/office/powerpoint/2010/main" val="42293776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a:p>
        </p:txBody>
      </p:sp>
      <p:sp>
        <p:nvSpPr>
          <p:cNvPr id="4" name="3 Marcador de número de diapositiva"/>
          <p:cNvSpPr>
            <a:spLocks noGrp="1"/>
          </p:cNvSpPr>
          <p:nvPr>
            <p:ph type="sldNum" sz="quarter" idx="10"/>
          </p:nvPr>
        </p:nvSpPr>
        <p:spPr/>
        <p:txBody>
          <a:bodyPr/>
          <a:lstStyle/>
          <a:p>
            <a:fld id="{3367078D-9F98-4822-99A1-F2C3C0CF3982}" type="slidenum">
              <a:rPr lang="es-CO" smtClean="0"/>
              <a:t>18</a:t>
            </a:fld>
            <a:endParaRPr lang="es-CO"/>
          </a:p>
        </p:txBody>
      </p:sp>
    </p:spTree>
    <p:extLst>
      <p:ext uri="{BB962C8B-B14F-4D97-AF65-F5344CB8AC3E}">
        <p14:creationId xmlns:p14="http://schemas.microsoft.com/office/powerpoint/2010/main" val="2963442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a:p>
        </p:txBody>
      </p:sp>
      <p:sp>
        <p:nvSpPr>
          <p:cNvPr id="4" name="3 Marcador de número de diapositiva"/>
          <p:cNvSpPr>
            <a:spLocks noGrp="1"/>
          </p:cNvSpPr>
          <p:nvPr>
            <p:ph type="sldNum" sz="quarter" idx="10"/>
          </p:nvPr>
        </p:nvSpPr>
        <p:spPr/>
        <p:txBody>
          <a:bodyPr/>
          <a:lstStyle/>
          <a:p>
            <a:fld id="{3367078D-9F98-4822-99A1-F2C3C0CF3982}" type="slidenum">
              <a:rPr lang="es-CO" smtClean="0"/>
              <a:t>19</a:t>
            </a:fld>
            <a:endParaRPr lang="es-CO"/>
          </a:p>
        </p:txBody>
      </p:sp>
    </p:spTree>
    <p:extLst>
      <p:ext uri="{BB962C8B-B14F-4D97-AF65-F5344CB8AC3E}">
        <p14:creationId xmlns:p14="http://schemas.microsoft.com/office/powerpoint/2010/main" val="24621630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a:p>
        </p:txBody>
      </p:sp>
      <p:sp>
        <p:nvSpPr>
          <p:cNvPr id="4" name="3 Marcador de número de diapositiva"/>
          <p:cNvSpPr>
            <a:spLocks noGrp="1"/>
          </p:cNvSpPr>
          <p:nvPr>
            <p:ph type="sldNum" sz="quarter" idx="10"/>
          </p:nvPr>
        </p:nvSpPr>
        <p:spPr/>
        <p:txBody>
          <a:bodyPr/>
          <a:lstStyle/>
          <a:p>
            <a:fld id="{3367078D-9F98-4822-99A1-F2C3C0CF3982}" type="slidenum">
              <a:rPr lang="es-CO" smtClean="0"/>
              <a:t>20</a:t>
            </a:fld>
            <a:endParaRPr lang="es-CO"/>
          </a:p>
        </p:txBody>
      </p:sp>
    </p:spTree>
    <p:extLst>
      <p:ext uri="{BB962C8B-B14F-4D97-AF65-F5344CB8AC3E}">
        <p14:creationId xmlns:p14="http://schemas.microsoft.com/office/powerpoint/2010/main" val="4127847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a:p>
        </p:txBody>
      </p:sp>
      <p:sp>
        <p:nvSpPr>
          <p:cNvPr id="4" name="3 Marcador de número de diapositiva"/>
          <p:cNvSpPr>
            <a:spLocks noGrp="1"/>
          </p:cNvSpPr>
          <p:nvPr>
            <p:ph type="sldNum" sz="quarter" idx="10"/>
          </p:nvPr>
        </p:nvSpPr>
        <p:spPr/>
        <p:txBody>
          <a:bodyPr/>
          <a:lstStyle/>
          <a:p>
            <a:fld id="{3367078D-9F98-4822-99A1-F2C3C0CF3982}" type="slidenum">
              <a:rPr lang="es-CO" smtClean="0"/>
              <a:t>2</a:t>
            </a:fld>
            <a:endParaRPr lang="es-CO"/>
          </a:p>
        </p:txBody>
      </p:sp>
    </p:spTree>
    <p:extLst>
      <p:ext uri="{BB962C8B-B14F-4D97-AF65-F5344CB8AC3E}">
        <p14:creationId xmlns:p14="http://schemas.microsoft.com/office/powerpoint/2010/main" val="16845314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a:p>
        </p:txBody>
      </p:sp>
      <p:sp>
        <p:nvSpPr>
          <p:cNvPr id="4" name="3 Marcador de número de diapositiva"/>
          <p:cNvSpPr>
            <a:spLocks noGrp="1"/>
          </p:cNvSpPr>
          <p:nvPr>
            <p:ph type="sldNum" sz="quarter" idx="10"/>
          </p:nvPr>
        </p:nvSpPr>
        <p:spPr/>
        <p:txBody>
          <a:bodyPr/>
          <a:lstStyle/>
          <a:p>
            <a:fld id="{3367078D-9F98-4822-99A1-F2C3C0CF3982}" type="slidenum">
              <a:rPr lang="es-CO" smtClean="0"/>
              <a:t>21</a:t>
            </a:fld>
            <a:endParaRPr lang="es-CO"/>
          </a:p>
        </p:txBody>
      </p:sp>
    </p:spTree>
    <p:extLst>
      <p:ext uri="{BB962C8B-B14F-4D97-AF65-F5344CB8AC3E}">
        <p14:creationId xmlns:p14="http://schemas.microsoft.com/office/powerpoint/2010/main" val="2462163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3367078D-9F98-4822-99A1-F2C3C0CF3982}" type="slidenum">
              <a:rPr lang="es-CO" smtClean="0"/>
              <a:t>3</a:t>
            </a:fld>
            <a:endParaRPr lang="es-CO" dirty="0"/>
          </a:p>
        </p:txBody>
      </p:sp>
    </p:spTree>
    <p:extLst>
      <p:ext uri="{BB962C8B-B14F-4D97-AF65-F5344CB8AC3E}">
        <p14:creationId xmlns:p14="http://schemas.microsoft.com/office/powerpoint/2010/main" val="3135239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3367078D-9F98-4822-99A1-F2C3C0CF3982}" type="slidenum">
              <a:rPr lang="es-CO" smtClean="0"/>
              <a:t>4</a:t>
            </a:fld>
            <a:endParaRPr lang="es-CO" dirty="0"/>
          </a:p>
        </p:txBody>
      </p:sp>
    </p:spTree>
    <p:extLst>
      <p:ext uri="{BB962C8B-B14F-4D97-AF65-F5344CB8AC3E}">
        <p14:creationId xmlns:p14="http://schemas.microsoft.com/office/powerpoint/2010/main" val="635839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a:p>
        </p:txBody>
      </p:sp>
      <p:sp>
        <p:nvSpPr>
          <p:cNvPr id="4" name="3 Marcador de número de diapositiva"/>
          <p:cNvSpPr>
            <a:spLocks noGrp="1"/>
          </p:cNvSpPr>
          <p:nvPr>
            <p:ph type="sldNum" sz="quarter" idx="10"/>
          </p:nvPr>
        </p:nvSpPr>
        <p:spPr/>
        <p:txBody>
          <a:bodyPr/>
          <a:lstStyle/>
          <a:p>
            <a:fld id="{3367078D-9F98-4822-99A1-F2C3C0CF3982}" type="slidenum">
              <a:rPr lang="es-CO" smtClean="0"/>
              <a:t>5</a:t>
            </a:fld>
            <a:endParaRPr lang="es-CO"/>
          </a:p>
        </p:txBody>
      </p:sp>
    </p:spTree>
    <p:extLst>
      <p:ext uri="{BB962C8B-B14F-4D97-AF65-F5344CB8AC3E}">
        <p14:creationId xmlns:p14="http://schemas.microsoft.com/office/powerpoint/2010/main" val="25574258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a:p>
        </p:txBody>
      </p:sp>
      <p:sp>
        <p:nvSpPr>
          <p:cNvPr id="4" name="3 Marcador de número de diapositiva"/>
          <p:cNvSpPr>
            <a:spLocks noGrp="1"/>
          </p:cNvSpPr>
          <p:nvPr>
            <p:ph type="sldNum" sz="quarter" idx="10"/>
          </p:nvPr>
        </p:nvSpPr>
        <p:spPr/>
        <p:txBody>
          <a:bodyPr/>
          <a:lstStyle/>
          <a:p>
            <a:fld id="{3367078D-9F98-4822-99A1-F2C3C0CF3982}" type="slidenum">
              <a:rPr lang="es-CO" smtClean="0"/>
              <a:t>6</a:t>
            </a:fld>
            <a:endParaRPr lang="es-CO"/>
          </a:p>
        </p:txBody>
      </p:sp>
    </p:spTree>
    <p:extLst>
      <p:ext uri="{BB962C8B-B14F-4D97-AF65-F5344CB8AC3E}">
        <p14:creationId xmlns:p14="http://schemas.microsoft.com/office/powerpoint/2010/main" val="3584256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a:p>
        </p:txBody>
      </p:sp>
      <p:sp>
        <p:nvSpPr>
          <p:cNvPr id="4" name="3 Marcador de número de diapositiva"/>
          <p:cNvSpPr>
            <a:spLocks noGrp="1"/>
          </p:cNvSpPr>
          <p:nvPr>
            <p:ph type="sldNum" sz="quarter" idx="10"/>
          </p:nvPr>
        </p:nvSpPr>
        <p:spPr/>
        <p:txBody>
          <a:bodyPr/>
          <a:lstStyle/>
          <a:p>
            <a:fld id="{3367078D-9F98-4822-99A1-F2C3C0CF3982}" type="slidenum">
              <a:rPr lang="es-CO" smtClean="0"/>
              <a:t>7</a:t>
            </a:fld>
            <a:endParaRPr lang="es-CO"/>
          </a:p>
        </p:txBody>
      </p:sp>
    </p:spTree>
    <p:extLst>
      <p:ext uri="{BB962C8B-B14F-4D97-AF65-F5344CB8AC3E}">
        <p14:creationId xmlns:p14="http://schemas.microsoft.com/office/powerpoint/2010/main" val="5867331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a:p>
        </p:txBody>
      </p:sp>
      <p:sp>
        <p:nvSpPr>
          <p:cNvPr id="4" name="3 Marcador de número de diapositiva"/>
          <p:cNvSpPr>
            <a:spLocks noGrp="1"/>
          </p:cNvSpPr>
          <p:nvPr>
            <p:ph type="sldNum" sz="quarter" idx="10"/>
          </p:nvPr>
        </p:nvSpPr>
        <p:spPr/>
        <p:txBody>
          <a:bodyPr/>
          <a:lstStyle/>
          <a:p>
            <a:fld id="{3367078D-9F98-4822-99A1-F2C3C0CF3982}" type="slidenum">
              <a:rPr lang="es-CO" smtClean="0"/>
              <a:t>8</a:t>
            </a:fld>
            <a:endParaRPr lang="es-CO"/>
          </a:p>
        </p:txBody>
      </p:sp>
    </p:spTree>
    <p:extLst>
      <p:ext uri="{BB962C8B-B14F-4D97-AF65-F5344CB8AC3E}">
        <p14:creationId xmlns:p14="http://schemas.microsoft.com/office/powerpoint/2010/main" val="22037377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a:p>
        </p:txBody>
      </p:sp>
      <p:sp>
        <p:nvSpPr>
          <p:cNvPr id="4" name="3 Marcador de número de diapositiva"/>
          <p:cNvSpPr>
            <a:spLocks noGrp="1"/>
          </p:cNvSpPr>
          <p:nvPr>
            <p:ph type="sldNum" sz="quarter" idx="10"/>
          </p:nvPr>
        </p:nvSpPr>
        <p:spPr/>
        <p:txBody>
          <a:bodyPr/>
          <a:lstStyle/>
          <a:p>
            <a:fld id="{3367078D-9F98-4822-99A1-F2C3C0CF3982}" type="slidenum">
              <a:rPr lang="es-CO" smtClean="0"/>
              <a:t>9</a:t>
            </a:fld>
            <a:endParaRPr lang="es-CO"/>
          </a:p>
        </p:txBody>
      </p:sp>
    </p:spTree>
    <p:extLst>
      <p:ext uri="{BB962C8B-B14F-4D97-AF65-F5344CB8AC3E}">
        <p14:creationId xmlns:p14="http://schemas.microsoft.com/office/powerpoint/2010/main" val="3837905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CO"/>
          </a:p>
        </p:txBody>
      </p:sp>
      <p:sp>
        <p:nvSpPr>
          <p:cNvPr id="4" name="3 Marcador de fecha"/>
          <p:cNvSpPr>
            <a:spLocks noGrp="1"/>
          </p:cNvSpPr>
          <p:nvPr>
            <p:ph type="dt" sz="half" idx="10"/>
          </p:nvPr>
        </p:nvSpPr>
        <p:spPr/>
        <p:txBody>
          <a:bodyPr/>
          <a:lstStyle/>
          <a:p>
            <a:fld id="{57A615DE-3D0F-4EE1-B1A7-DED8F4937CF5}" type="datetimeFigureOut">
              <a:rPr lang="es-CO" smtClean="0"/>
              <a:t>28/10/2016</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C186390E-A369-47C8-82AD-D961993E8F0F}" type="slidenum">
              <a:rPr lang="es-CO" smtClean="0"/>
              <a:t>‹Nº›</a:t>
            </a:fld>
            <a:endParaRPr lang="es-CO"/>
          </a:p>
        </p:txBody>
      </p:sp>
    </p:spTree>
    <p:extLst>
      <p:ext uri="{BB962C8B-B14F-4D97-AF65-F5344CB8AC3E}">
        <p14:creationId xmlns:p14="http://schemas.microsoft.com/office/powerpoint/2010/main" val="3077502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57A615DE-3D0F-4EE1-B1A7-DED8F4937CF5}" type="datetimeFigureOut">
              <a:rPr lang="es-CO" smtClean="0"/>
              <a:t>28/10/2016</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C186390E-A369-47C8-82AD-D961993E8F0F}" type="slidenum">
              <a:rPr lang="es-CO" smtClean="0"/>
              <a:t>‹Nº›</a:t>
            </a:fld>
            <a:endParaRPr lang="es-CO"/>
          </a:p>
        </p:txBody>
      </p:sp>
    </p:spTree>
    <p:extLst>
      <p:ext uri="{BB962C8B-B14F-4D97-AF65-F5344CB8AC3E}">
        <p14:creationId xmlns:p14="http://schemas.microsoft.com/office/powerpoint/2010/main" val="4292739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57A615DE-3D0F-4EE1-B1A7-DED8F4937CF5}" type="datetimeFigureOut">
              <a:rPr lang="es-CO" smtClean="0"/>
              <a:t>28/10/2016</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C186390E-A369-47C8-82AD-D961993E8F0F}" type="slidenum">
              <a:rPr lang="es-CO" smtClean="0"/>
              <a:t>‹Nº›</a:t>
            </a:fld>
            <a:endParaRPr lang="es-CO"/>
          </a:p>
        </p:txBody>
      </p:sp>
    </p:spTree>
    <p:extLst>
      <p:ext uri="{BB962C8B-B14F-4D97-AF65-F5344CB8AC3E}">
        <p14:creationId xmlns:p14="http://schemas.microsoft.com/office/powerpoint/2010/main" val="414099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57A615DE-3D0F-4EE1-B1A7-DED8F4937CF5}" type="datetimeFigureOut">
              <a:rPr lang="es-CO" smtClean="0"/>
              <a:t>28/10/2016</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C186390E-A369-47C8-82AD-D961993E8F0F}" type="slidenum">
              <a:rPr lang="es-CO" smtClean="0"/>
              <a:t>‹Nº›</a:t>
            </a:fld>
            <a:endParaRPr lang="es-CO"/>
          </a:p>
        </p:txBody>
      </p:sp>
    </p:spTree>
    <p:extLst>
      <p:ext uri="{BB962C8B-B14F-4D97-AF65-F5344CB8AC3E}">
        <p14:creationId xmlns:p14="http://schemas.microsoft.com/office/powerpoint/2010/main" val="2616694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57A615DE-3D0F-4EE1-B1A7-DED8F4937CF5}" type="datetimeFigureOut">
              <a:rPr lang="es-CO" smtClean="0"/>
              <a:t>28/10/2016</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C186390E-A369-47C8-82AD-D961993E8F0F}" type="slidenum">
              <a:rPr lang="es-CO" smtClean="0"/>
              <a:t>‹Nº›</a:t>
            </a:fld>
            <a:endParaRPr lang="es-CO"/>
          </a:p>
        </p:txBody>
      </p:sp>
    </p:spTree>
    <p:extLst>
      <p:ext uri="{BB962C8B-B14F-4D97-AF65-F5344CB8AC3E}">
        <p14:creationId xmlns:p14="http://schemas.microsoft.com/office/powerpoint/2010/main" val="1640519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fecha"/>
          <p:cNvSpPr>
            <a:spLocks noGrp="1"/>
          </p:cNvSpPr>
          <p:nvPr>
            <p:ph type="dt" sz="half" idx="10"/>
          </p:nvPr>
        </p:nvSpPr>
        <p:spPr/>
        <p:txBody>
          <a:bodyPr/>
          <a:lstStyle/>
          <a:p>
            <a:fld id="{57A615DE-3D0F-4EE1-B1A7-DED8F4937CF5}" type="datetimeFigureOut">
              <a:rPr lang="es-CO" smtClean="0"/>
              <a:t>28/10/2016</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C186390E-A369-47C8-82AD-D961993E8F0F}" type="slidenum">
              <a:rPr lang="es-CO" smtClean="0"/>
              <a:t>‹Nº›</a:t>
            </a:fld>
            <a:endParaRPr lang="es-CO"/>
          </a:p>
        </p:txBody>
      </p:sp>
    </p:spTree>
    <p:extLst>
      <p:ext uri="{BB962C8B-B14F-4D97-AF65-F5344CB8AC3E}">
        <p14:creationId xmlns:p14="http://schemas.microsoft.com/office/powerpoint/2010/main" val="331675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6 Marcador de fecha"/>
          <p:cNvSpPr>
            <a:spLocks noGrp="1"/>
          </p:cNvSpPr>
          <p:nvPr>
            <p:ph type="dt" sz="half" idx="10"/>
          </p:nvPr>
        </p:nvSpPr>
        <p:spPr/>
        <p:txBody>
          <a:bodyPr/>
          <a:lstStyle/>
          <a:p>
            <a:fld id="{57A615DE-3D0F-4EE1-B1A7-DED8F4937CF5}" type="datetimeFigureOut">
              <a:rPr lang="es-CO" smtClean="0"/>
              <a:t>28/10/2016</a:t>
            </a:fld>
            <a:endParaRPr lang="es-CO"/>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C186390E-A369-47C8-82AD-D961993E8F0F}" type="slidenum">
              <a:rPr lang="es-CO" smtClean="0"/>
              <a:t>‹Nº›</a:t>
            </a:fld>
            <a:endParaRPr lang="es-CO"/>
          </a:p>
        </p:txBody>
      </p:sp>
    </p:spTree>
    <p:extLst>
      <p:ext uri="{BB962C8B-B14F-4D97-AF65-F5344CB8AC3E}">
        <p14:creationId xmlns:p14="http://schemas.microsoft.com/office/powerpoint/2010/main" val="2440757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fecha"/>
          <p:cNvSpPr>
            <a:spLocks noGrp="1"/>
          </p:cNvSpPr>
          <p:nvPr>
            <p:ph type="dt" sz="half" idx="10"/>
          </p:nvPr>
        </p:nvSpPr>
        <p:spPr/>
        <p:txBody>
          <a:bodyPr/>
          <a:lstStyle/>
          <a:p>
            <a:fld id="{57A615DE-3D0F-4EE1-B1A7-DED8F4937CF5}" type="datetimeFigureOut">
              <a:rPr lang="es-CO" smtClean="0"/>
              <a:t>28/10/2016</a:t>
            </a:fld>
            <a:endParaRPr lang="es-CO"/>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p>
            <a:fld id="{C186390E-A369-47C8-82AD-D961993E8F0F}" type="slidenum">
              <a:rPr lang="es-CO" smtClean="0"/>
              <a:t>‹Nº›</a:t>
            </a:fld>
            <a:endParaRPr lang="es-CO"/>
          </a:p>
        </p:txBody>
      </p:sp>
    </p:spTree>
    <p:extLst>
      <p:ext uri="{BB962C8B-B14F-4D97-AF65-F5344CB8AC3E}">
        <p14:creationId xmlns:p14="http://schemas.microsoft.com/office/powerpoint/2010/main" val="3014200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7A615DE-3D0F-4EE1-B1A7-DED8F4937CF5}" type="datetimeFigureOut">
              <a:rPr lang="es-CO" smtClean="0"/>
              <a:t>28/10/2016</a:t>
            </a:fld>
            <a:endParaRPr lang="es-CO"/>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C186390E-A369-47C8-82AD-D961993E8F0F}" type="slidenum">
              <a:rPr lang="es-CO" smtClean="0"/>
              <a:t>‹Nº›</a:t>
            </a:fld>
            <a:endParaRPr lang="es-CO"/>
          </a:p>
        </p:txBody>
      </p:sp>
    </p:spTree>
    <p:extLst>
      <p:ext uri="{BB962C8B-B14F-4D97-AF65-F5344CB8AC3E}">
        <p14:creationId xmlns:p14="http://schemas.microsoft.com/office/powerpoint/2010/main" val="3178901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57A615DE-3D0F-4EE1-B1A7-DED8F4937CF5}" type="datetimeFigureOut">
              <a:rPr lang="es-CO" smtClean="0"/>
              <a:t>28/10/2016</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C186390E-A369-47C8-82AD-D961993E8F0F}" type="slidenum">
              <a:rPr lang="es-CO" smtClean="0"/>
              <a:t>‹Nº›</a:t>
            </a:fld>
            <a:endParaRPr lang="es-CO"/>
          </a:p>
        </p:txBody>
      </p:sp>
    </p:spTree>
    <p:extLst>
      <p:ext uri="{BB962C8B-B14F-4D97-AF65-F5344CB8AC3E}">
        <p14:creationId xmlns:p14="http://schemas.microsoft.com/office/powerpoint/2010/main" val="1201024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57A615DE-3D0F-4EE1-B1A7-DED8F4937CF5}" type="datetimeFigureOut">
              <a:rPr lang="es-CO" smtClean="0"/>
              <a:t>28/10/2016</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C186390E-A369-47C8-82AD-D961993E8F0F}" type="slidenum">
              <a:rPr lang="es-CO" smtClean="0"/>
              <a:t>‹Nº›</a:t>
            </a:fld>
            <a:endParaRPr lang="es-CO"/>
          </a:p>
        </p:txBody>
      </p:sp>
    </p:spTree>
    <p:extLst>
      <p:ext uri="{BB962C8B-B14F-4D97-AF65-F5344CB8AC3E}">
        <p14:creationId xmlns:p14="http://schemas.microsoft.com/office/powerpoint/2010/main" val="3255269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A615DE-3D0F-4EE1-B1A7-DED8F4937CF5}" type="datetimeFigureOut">
              <a:rPr lang="es-CO" smtClean="0"/>
              <a:t>28/10/2016</a:t>
            </a:fld>
            <a:endParaRPr lang="es-CO"/>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86390E-A369-47C8-82AD-D961993E8F0F}" type="slidenum">
              <a:rPr lang="es-CO" smtClean="0"/>
              <a:t>‹Nº›</a:t>
            </a:fld>
            <a:endParaRPr lang="es-CO"/>
          </a:p>
        </p:txBody>
      </p:sp>
    </p:spTree>
    <p:extLst>
      <p:ext uri="{BB962C8B-B14F-4D97-AF65-F5344CB8AC3E}">
        <p14:creationId xmlns:p14="http://schemas.microsoft.com/office/powerpoint/2010/main" val="41116421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11.gif"/></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jpeg"/><Relationship Id="rId7"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8.png"/><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7.emf"/><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5.png"/><Relationship Id="rId4" Type="http://schemas.openxmlformats.org/officeDocument/2006/relationships/image" Target="../media/image11.gif"/></Relationships>
</file>

<file path=ppt/slides/_rels/slide1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0.png"/><Relationship Id="rId7"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emf"/><Relationship Id="rId4" Type="http://schemas.openxmlformats.org/officeDocument/2006/relationships/image" Target="../media/image5.png"/><Relationship Id="rId9"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4.emf"/><Relationship Id="rId5" Type="http://schemas.openxmlformats.org/officeDocument/2006/relationships/image" Target="../media/image5.png"/><Relationship Id="rId4" Type="http://schemas.openxmlformats.org/officeDocument/2006/relationships/image" Target="../media/image11.gif"/></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emf"/><Relationship Id="rId5" Type="http://schemas.openxmlformats.org/officeDocument/2006/relationships/image" Target="../media/image3.jpe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chart" Target="../charts/chart1.xml"/><Relationship Id="rId5" Type="http://schemas.openxmlformats.org/officeDocument/2006/relationships/image" Target="../media/image5.png"/><Relationship Id="rId4" Type="http://schemas.openxmlformats.org/officeDocument/2006/relationships/image" Target="../media/image11.gif"/></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chart" Target="../charts/chart2.xml"/><Relationship Id="rId5" Type="http://schemas.openxmlformats.org/officeDocument/2006/relationships/image" Target="../media/image5.png"/><Relationship Id="rId4" Type="http://schemas.openxmlformats.org/officeDocument/2006/relationships/image" Target="../media/image11.gif"/></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chart" Target="../charts/chart3.xml"/><Relationship Id="rId5" Type="http://schemas.openxmlformats.org/officeDocument/2006/relationships/image" Target="../media/image5.png"/><Relationship Id="rId4" Type="http://schemas.openxmlformats.org/officeDocument/2006/relationships/image" Target="../media/image11.gif"/></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3.emf"/><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9" name="Picture 15"/>
          <p:cNvPicPr>
            <a:picLocks noChangeAspect="1" noChangeArrowheads="1"/>
          </p:cNvPicPr>
          <p:nvPr/>
        </p:nvPicPr>
        <p:blipFill rotWithShape="1">
          <a:blip r:embed="rId3">
            <a:extLst>
              <a:ext uri="{28A0092B-C50C-407E-A947-70E740481C1C}">
                <a14:useLocalDpi xmlns:a14="http://schemas.microsoft.com/office/drawing/2010/main" val="0"/>
              </a:ext>
            </a:extLst>
          </a:blip>
          <a:srcRect l="15259" t="17295" r="16983" b="33645"/>
          <a:stretch/>
        </p:blipFill>
        <p:spPr bwMode="auto">
          <a:xfrm>
            <a:off x="-15766" y="283175"/>
            <a:ext cx="9159766" cy="6667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CuadroTexto"/>
          <p:cNvSpPr txBox="1"/>
          <p:nvPr/>
        </p:nvSpPr>
        <p:spPr>
          <a:xfrm>
            <a:off x="161088" y="307303"/>
            <a:ext cx="8784976" cy="646331"/>
          </a:xfrm>
          <a:prstGeom prst="rect">
            <a:avLst/>
          </a:prstGeom>
          <a:noFill/>
        </p:spPr>
        <p:txBody>
          <a:bodyPr wrap="square" rtlCol="0">
            <a:spAutoFit/>
          </a:bodyPr>
          <a:lstStyle/>
          <a:p>
            <a:pPr algn="r"/>
            <a:r>
              <a:rPr lang="es-CO" sz="3600" b="1" dirty="0">
                <a:solidFill>
                  <a:schemeClr val="bg1"/>
                </a:solidFill>
                <a:latin typeface="Verdana" panose="020B0604030504040204" pitchFamily="34" charset="0"/>
                <a:ea typeface="Verdana" panose="020B0604030504040204" pitchFamily="34" charset="0"/>
                <a:cs typeface="Verdana" panose="020B0604030504040204" pitchFamily="34" charset="0"/>
              </a:rPr>
              <a:t>Unidad de Atencion al ciudadano</a:t>
            </a:r>
          </a:p>
        </p:txBody>
      </p:sp>
      <p:grpSp>
        <p:nvGrpSpPr>
          <p:cNvPr id="43" name="42 Grupo"/>
          <p:cNvGrpSpPr/>
          <p:nvPr/>
        </p:nvGrpSpPr>
        <p:grpSpPr>
          <a:xfrm>
            <a:off x="6189257" y="6093296"/>
            <a:ext cx="2919247" cy="757382"/>
            <a:chOff x="6189257" y="6093296"/>
            <a:chExt cx="2919247" cy="757382"/>
          </a:xfrm>
        </p:grpSpPr>
        <p:pic>
          <p:nvPicPr>
            <p:cNvPr id="40" name="39 Imagen"/>
            <p:cNvPicPr>
              <a:picLocks noChangeAspect="1"/>
            </p:cNvPicPr>
            <p:nvPr/>
          </p:nvPicPr>
          <p:blipFill rotWithShape="1">
            <a:blip r:embed="rId4" cstate="print">
              <a:extLst>
                <a:ext uri="{28A0092B-C50C-407E-A947-70E740481C1C}">
                  <a14:useLocalDpi xmlns:a14="http://schemas.microsoft.com/office/drawing/2010/main" val="0"/>
                </a:ext>
              </a:extLst>
            </a:blip>
            <a:srcRect l="80014" t="81187" r="3385" b="5008"/>
            <a:stretch/>
          </p:blipFill>
          <p:spPr>
            <a:xfrm>
              <a:off x="7590492" y="6093296"/>
              <a:ext cx="1518012" cy="757382"/>
            </a:xfrm>
            <a:prstGeom prst="rect">
              <a:avLst/>
            </a:prstGeom>
          </p:spPr>
        </p:pic>
        <p:pic>
          <p:nvPicPr>
            <p:cNvPr id="42" name="41 Imagen"/>
            <p:cNvPicPr>
              <a:picLocks noChangeAspect="1"/>
            </p:cNvPicPr>
            <p:nvPr/>
          </p:nvPicPr>
          <p:blipFill rotWithShape="1">
            <a:blip r:embed="rId5" cstate="print">
              <a:extLst>
                <a:ext uri="{28A0092B-C50C-407E-A947-70E740481C1C}">
                  <a14:useLocalDpi xmlns:a14="http://schemas.microsoft.com/office/drawing/2010/main" val="0"/>
                </a:ext>
              </a:extLst>
            </a:blip>
            <a:srcRect l="8610" t="34023" r="7437" b="38391"/>
            <a:stretch/>
          </p:blipFill>
          <p:spPr>
            <a:xfrm>
              <a:off x="6189257" y="6294092"/>
              <a:ext cx="1401235" cy="355790"/>
            </a:xfrm>
            <a:prstGeom prst="rect">
              <a:avLst/>
            </a:prstGeom>
          </p:spPr>
        </p:pic>
      </p:grpSp>
      <p:sp>
        <p:nvSpPr>
          <p:cNvPr id="9" name="8 CuadroTexto"/>
          <p:cNvSpPr txBox="1"/>
          <p:nvPr/>
        </p:nvSpPr>
        <p:spPr>
          <a:xfrm>
            <a:off x="171629" y="5085185"/>
            <a:ext cx="8784976" cy="1015663"/>
          </a:xfrm>
          <a:prstGeom prst="rect">
            <a:avLst/>
          </a:prstGeom>
          <a:noFill/>
        </p:spPr>
        <p:txBody>
          <a:bodyPr wrap="square" rtlCol="0">
            <a:spAutoFit/>
          </a:bodyPr>
          <a:lstStyle/>
          <a:p>
            <a:r>
              <a:rPr lang="es-CO" sz="2000" b="1" dirty="0">
                <a:latin typeface="Verdana" panose="020B0604030504040204" pitchFamily="34" charset="0"/>
                <a:ea typeface="Verdana" panose="020B0604030504040204" pitchFamily="34" charset="0"/>
                <a:cs typeface="Verdana" panose="020B0604030504040204" pitchFamily="34" charset="0"/>
              </a:rPr>
              <a:t>Informe de Quejas y Reclamos </a:t>
            </a:r>
          </a:p>
          <a:p>
            <a:r>
              <a:rPr lang="es-CO" sz="2000" b="1" dirty="0">
                <a:latin typeface="Verdana" panose="020B0604030504040204" pitchFamily="34" charset="0"/>
                <a:ea typeface="Verdana" panose="020B0604030504040204" pitchFamily="34" charset="0"/>
                <a:cs typeface="Verdana" panose="020B0604030504040204" pitchFamily="34" charset="0"/>
              </a:rPr>
              <a:t>Tercer Trimestre de 2016</a:t>
            </a:r>
            <a:endParaRPr lang="es-CO" sz="3600" b="1" dirty="0">
              <a:latin typeface="Verdana" panose="020B0604030504040204" pitchFamily="34" charset="0"/>
              <a:ea typeface="Verdana" panose="020B0604030504040204" pitchFamily="34" charset="0"/>
              <a:cs typeface="Verdana" panose="020B0604030504040204" pitchFamily="34" charset="0"/>
            </a:endParaRPr>
          </a:p>
          <a:p>
            <a:r>
              <a:rPr lang="es-CO" sz="2000" b="1" dirty="0">
                <a:latin typeface="Verdana" panose="020B0604030504040204" pitchFamily="34" charset="0"/>
                <a:ea typeface="Verdana" panose="020B0604030504040204" pitchFamily="34" charset="0"/>
                <a:cs typeface="Verdana" panose="020B0604030504040204" pitchFamily="34" charset="0"/>
              </a:rPr>
              <a:t>Bogotá, Octubre 2016</a:t>
            </a:r>
          </a:p>
        </p:txBody>
      </p:sp>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7584" y="1124743"/>
            <a:ext cx="7776864" cy="3960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96676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9358" y="6102350"/>
            <a:ext cx="2921000"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383968" y="839578"/>
            <a:ext cx="7305890" cy="400110"/>
          </a:xfrm>
          <a:prstGeom prst="rect">
            <a:avLst/>
          </a:prstGeom>
          <a:noFill/>
        </p:spPr>
        <p:txBody>
          <a:bodyPr wrap="square" rtlCol="0">
            <a:spAutoFit/>
          </a:bodyPr>
          <a:lstStyle/>
          <a:p>
            <a:pPr algn="r"/>
            <a:r>
              <a:rPr lang="es-CO" sz="2000" dirty="0">
                <a:solidFill>
                  <a:schemeClr val="bg1"/>
                </a:solidFill>
                <a:latin typeface="Arial" pitchFamily="34" charset="0"/>
                <a:ea typeface="Verdana" panose="020B0604030504040204" pitchFamily="34" charset="0"/>
                <a:cs typeface="Arial" pitchFamily="34" charset="0"/>
              </a:rPr>
              <a:t>Reclamos procesos MEN detalle de eje temático /dependencia</a:t>
            </a:r>
          </a:p>
        </p:txBody>
      </p:sp>
      <p:pic>
        <p:nvPicPr>
          <p:cNvPr id="5" name="Picture 1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5259" t="17295" r="16983" b="33645"/>
          <a:stretch/>
        </p:blipFill>
        <p:spPr bwMode="auto">
          <a:xfrm>
            <a:off x="546889" y="230451"/>
            <a:ext cx="3737079" cy="606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Rectángulo"/>
          <p:cNvSpPr/>
          <p:nvPr/>
        </p:nvSpPr>
        <p:spPr>
          <a:xfrm>
            <a:off x="683568" y="230451"/>
            <a:ext cx="3600400" cy="646331"/>
          </a:xfrm>
          <a:prstGeom prst="rect">
            <a:avLst/>
          </a:prstGeom>
        </p:spPr>
        <p:txBody>
          <a:bodyPr wrap="square">
            <a:spAutoFit/>
          </a:bodyPr>
          <a:lstStyle/>
          <a:p>
            <a:r>
              <a:rPr lang="es-CO" dirty="0">
                <a:solidFill>
                  <a:schemeClr val="bg1"/>
                </a:solidFill>
                <a:latin typeface="Arial" pitchFamily="34" charset="0"/>
                <a:ea typeface="Verdana" panose="020B0604030504040204" pitchFamily="34" charset="0"/>
                <a:cs typeface="Arial" pitchFamily="34" charset="0"/>
              </a:rPr>
              <a:t>Reclamos procesos por eje temático /dependencia</a:t>
            </a:r>
          </a:p>
        </p:txBody>
      </p:sp>
      <p:sp>
        <p:nvSpPr>
          <p:cNvPr id="9" name="8 Rectángulo"/>
          <p:cNvSpPr/>
          <p:nvPr/>
        </p:nvSpPr>
        <p:spPr>
          <a:xfrm>
            <a:off x="6229358" y="1283619"/>
            <a:ext cx="2510300" cy="3970318"/>
          </a:xfrm>
          <a:prstGeom prst="rect">
            <a:avLst/>
          </a:prstGeom>
        </p:spPr>
        <p:txBody>
          <a:bodyPr wrap="square">
            <a:spAutoFit/>
          </a:bodyPr>
          <a:lstStyle/>
          <a:p>
            <a:pPr algn="just"/>
            <a:endParaRPr lang="es-CO" dirty="0">
              <a:latin typeface="Arial Narrow" panose="020B0606020202030204" pitchFamily="34" charset="0"/>
            </a:endParaRPr>
          </a:p>
          <a:p>
            <a:pPr algn="just"/>
            <a:r>
              <a:rPr lang="es-CO" dirty="0">
                <a:latin typeface="Arial Narrow" panose="020B0606020202030204" pitchFamily="34" charset="0"/>
                <a:ea typeface="Verdana" panose="020B0604030504040204" pitchFamily="34" charset="0"/>
                <a:cs typeface="Verdana" panose="020B0604030504040204" pitchFamily="34" charset="0"/>
              </a:rPr>
              <a:t>En el tercer trimestre del 2016  se  presentaron 121 reclamos de procesos por demora en respuesta  a solicitud o consultas.</a:t>
            </a:r>
          </a:p>
          <a:p>
            <a:pPr algn="just"/>
            <a:endParaRPr lang="es-CO" dirty="0">
              <a:latin typeface="Arial Narrow" panose="020B0606020202030204" pitchFamily="34" charset="0"/>
              <a:ea typeface="Verdana" panose="020B0604030504040204" pitchFamily="34" charset="0"/>
              <a:cs typeface="Verdana" panose="020B0604030504040204" pitchFamily="34" charset="0"/>
            </a:endParaRPr>
          </a:p>
          <a:p>
            <a:pPr algn="just"/>
            <a:r>
              <a:rPr lang="es-CO" dirty="0">
                <a:latin typeface="Arial Narrow" panose="020B0606020202030204" pitchFamily="34" charset="0"/>
                <a:ea typeface="Verdana" panose="020B0604030504040204" pitchFamily="34" charset="0"/>
                <a:cs typeface="Verdana" panose="020B0604030504040204" pitchFamily="34" charset="0"/>
              </a:rPr>
              <a:t>La de pendencia que mas reclamos tuvo fue la dirección de calidad para la educación preescolar básica y media con 92</a:t>
            </a:r>
          </a:p>
          <a:p>
            <a:pPr algn="just"/>
            <a:endParaRPr lang="es-CO" dirty="0">
              <a:latin typeface="Arial Narrow" panose="020B0606020202030204" pitchFamily="34" charset="0"/>
              <a:ea typeface="Verdana" panose="020B0604030504040204" pitchFamily="34" charset="0"/>
              <a:cs typeface="Verdana" panose="020B0604030504040204" pitchFamily="34" charset="0"/>
            </a:endParaRPr>
          </a:p>
          <a:p>
            <a:pPr algn="just"/>
            <a:endParaRPr lang="es-CO" dirty="0">
              <a:latin typeface="Arial Narrow" panose="020B0606020202030204" pitchFamily="34" charset="0"/>
              <a:ea typeface="Verdana" panose="020B0604030504040204" pitchFamily="34" charset="0"/>
              <a:cs typeface="Verdana" panose="020B0604030504040204" pitchFamily="34" charset="0"/>
            </a:endParaRPr>
          </a:p>
        </p:txBody>
      </p:sp>
      <p:sp>
        <p:nvSpPr>
          <p:cNvPr id="10" name="9 Rectángulo"/>
          <p:cNvSpPr/>
          <p:nvPr/>
        </p:nvSpPr>
        <p:spPr>
          <a:xfrm>
            <a:off x="4716016" y="123377"/>
            <a:ext cx="4572000" cy="646331"/>
          </a:xfrm>
          <a:prstGeom prst="rect">
            <a:avLst/>
          </a:prstGeom>
        </p:spPr>
        <p:txBody>
          <a:bodyPr>
            <a:spAutoFit/>
          </a:bodyPr>
          <a:lstStyle/>
          <a:p>
            <a:r>
              <a:rPr lang="es-CO" b="1" dirty="0">
                <a:solidFill>
                  <a:schemeClr val="accent2">
                    <a:lumMod val="50000"/>
                  </a:schemeClr>
                </a:solidFill>
              </a:rPr>
              <a:t>Análisis de resultados a la gestión de las Reclamos de procesos</a:t>
            </a:r>
            <a:endParaRPr lang="es-CO" dirty="0">
              <a:solidFill>
                <a:schemeClr val="accent2">
                  <a:lumMod val="50000"/>
                </a:schemeClr>
              </a:solidFill>
            </a:endParaRPr>
          </a:p>
        </p:txBody>
      </p:sp>
      <p:graphicFrame>
        <p:nvGraphicFramePr>
          <p:cNvPr id="7" name="Tabla 6"/>
          <p:cNvGraphicFramePr>
            <a:graphicFrameLocks noGrp="1"/>
          </p:cNvGraphicFramePr>
          <p:nvPr>
            <p:extLst>
              <p:ext uri="{D42A27DB-BD31-4B8C-83A1-F6EECF244321}">
                <p14:modId xmlns:p14="http://schemas.microsoft.com/office/powerpoint/2010/main" val="2597369128"/>
              </p:ext>
            </p:extLst>
          </p:nvPr>
        </p:nvGraphicFramePr>
        <p:xfrm>
          <a:off x="179512" y="1471577"/>
          <a:ext cx="5784056" cy="4637906"/>
        </p:xfrm>
        <a:graphic>
          <a:graphicData uri="http://schemas.openxmlformats.org/drawingml/2006/table">
            <a:tbl>
              <a:tblPr/>
              <a:tblGrid>
                <a:gridCol w="3407661">
                  <a:extLst>
                    <a:ext uri="{9D8B030D-6E8A-4147-A177-3AD203B41FA5}">
                      <a16:colId xmlns:a16="http://schemas.microsoft.com/office/drawing/2014/main" val="20000"/>
                    </a:ext>
                  </a:extLst>
                </a:gridCol>
                <a:gridCol w="548602">
                  <a:extLst>
                    <a:ext uri="{9D8B030D-6E8A-4147-A177-3AD203B41FA5}">
                      <a16:colId xmlns:a16="http://schemas.microsoft.com/office/drawing/2014/main" val="20001"/>
                    </a:ext>
                  </a:extLst>
                </a:gridCol>
                <a:gridCol w="474751">
                  <a:extLst>
                    <a:ext uri="{9D8B030D-6E8A-4147-A177-3AD203B41FA5}">
                      <a16:colId xmlns:a16="http://schemas.microsoft.com/office/drawing/2014/main" val="20002"/>
                    </a:ext>
                  </a:extLst>
                </a:gridCol>
                <a:gridCol w="656740">
                  <a:extLst>
                    <a:ext uri="{9D8B030D-6E8A-4147-A177-3AD203B41FA5}">
                      <a16:colId xmlns:a16="http://schemas.microsoft.com/office/drawing/2014/main" val="20003"/>
                    </a:ext>
                  </a:extLst>
                </a:gridCol>
                <a:gridCol w="696302">
                  <a:extLst>
                    <a:ext uri="{9D8B030D-6E8A-4147-A177-3AD203B41FA5}">
                      <a16:colId xmlns:a16="http://schemas.microsoft.com/office/drawing/2014/main" val="20004"/>
                    </a:ext>
                  </a:extLst>
                </a:gridCol>
              </a:tblGrid>
              <a:tr h="226313">
                <a:tc gridSpan="4">
                  <a:txBody>
                    <a:bodyPr/>
                    <a:lstStyle/>
                    <a:p>
                      <a:pPr algn="ctr" fontAlgn="b"/>
                      <a:r>
                        <a:rPr lang="es-CO" sz="1400" b="1" i="0" u="none" strike="noStrike">
                          <a:solidFill>
                            <a:srgbClr val="FFFFFF"/>
                          </a:solidFill>
                          <a:effectLst/>
                          <a:latin typeface="Calibri" panose="020F0502020204030204" pitchFamily="34" charset="0"/>
                        </a:rPr>
                        <a:t>Eje Temático: Demora en las respuestas a Solicitudes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2523"/>
                    </a:solidFill>
                  </a:tcPr>
                </a:tc>
                <a:tc hMerge="1">
                  <a:txBody>
                    <a:bodyPr/>
                    <a:lstStyle/>
                    <a:p>
                      <a:endParaRPr lang="es-CO"/>
                    </a:p>
                  </a:txBody>
                  <a:tcPr/>
                </a:tc>
                <a:tc hMerge="1">
                  <a:txBody>
                    <a:bodyPr/>
                    <a:lstStyle/>
                    <a:p>
                      <a:endParaRPr lang="es-CO"/>
                    </a:p>
                  </a:txBody>
                  <a:tcPr/>
                </a:tc>
                <a:tc hMerge="1">
                  <a:txBody>
                    <a:bodyPr/>
                    <a:lstStyle/>
                    <a:p>
                      <a:endParaRPr lang="es-CO"/>
                    </a:p>
                  </a:txBody>
                  <a:tcPr/>
                </a:tc>
                <a:tc>
                  <a:txBody>
                    <a:bodyPr/>
                    <a:lstStyle/>
                    <a:p>
                      <a:pPr algn="l" fontAlgn="b"/>
                      <a:r>
                        <a:rPr lang="es-CO" sz="1400" b="1" i="0" u="none" strike="noStrike">
                          <a:solidFill>
                            <a:srgbClr val="FFFFFF"/>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2523"/>
                    </a:solidFill>
                  </a:tcPr>
                </a:tc>
                <a:extLst>
                  <a:ext uri="{0D108BD9-81ED-4DB2-BD59-A6C34878D82A}">
                    <a16:rowId xmlns:a16="http://schemas.microsoft.com/office/drawing/2014/main" val="10000"/>
                  </a:ext>
                </a:extLst>
              </a:tr>
              <a:tr h="409627">
                <a:tc>
                  <a:txBody>
                    <a:bodyPr/>
                    <a:lstStyle/>
                    <a:p>
                      <a:pPr algn="l" fontAlgn="b"/>
                      <a:r>
                        <a:rPr lang="es-CO" sz="1400" b="1" i="0" u="none" strike="noStrike">
                          <a:solidFill>
                            <a:srgbClr val="FFFFFF"/>
                          </a:solidFill>
                          <a:effectLst/>
                          <a:latin typeface="Calibri" panose="020F0502020204030204" pitchFamily="34" charset="0"/>
                        </a:rPr>
                        <a:t>Dependencias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2523"/>
                    </a:solidFill>
                  </a:tcPr>
                </a:tc>
                <a:tc>
                  <a:txBody>
                    <a:bodyPr/>
                    <a:lstStyle/>
                    <a:p>
                      <a:pPr algn="ctr" fontAlgn="b"/>
                      <a:r>
                        <a:rPr lang="es-CO" sz="1400" b="1" i="0" u="none" strike="noStrike">
                          <a:solidFill>
                            <a:srgbClr val="FFFFFF"/>
                          </a:solidFill>
                          <a:effectLst/>
                          <a:latin typeface="Calibri" panose="020F0502020204030204" pitchFamily="34" charset="0"/>
                        </a:rPr>
                        <a:t>JULIO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2523"/>
                    </a:solidFill>
                  </a:tcPr>
                </a:tc>
                <a:tc>
                  <a:txBody>
                    <a:bodyPr/>
                    <a:lstStyle/>
                    <a:p>
                      <a:pPr algn="ctr" fontAlgn="b"/>
                      <a:r>
                        <a:rPr lang="es-CO" sz="1400" b="1" i="0" u="none" strike="noStrike">
                          <a:solidFill>
                            <a:srgbClr val="FFFFFF"/>
                          </a:solidFill>
                          <a:effectLst/>
                          <a:latin typeface="Calibri" panose="020F0502020204030204" pitchFamily="34" charset="0"/>
                        </a:rPr>
                        <a:t>AGOSTO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2523"/>
                    </a:solidFill>
                  </a:tcPr>
                </a:tc>
                <a:tc>
                  <a:txBody>
                    <a:bodyPr/>
                    <a:lstStyle/>
                    <a:p>
                      <a:pPr algn="ctr" fontAlgn="b"/>
                      <a:r>
                        <a:rPr lang="es-CO" sz="1400" b="1" i="0" u="none" strike="noStrike">
                          <a:solidFill>
                            <a:srgbClr val="FFFFFF"/>
                          </a:solidFill>
                          <a:effectLst/>
                          <a:latin typeface="Calibri" panose="020F0502020204030204" pitchFamily="34" charset="0"/>
                        </a:rPr>
                        <a:t>SEPTIEMBRE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2523"/>
                    </a:solidFill>
                  </a:tcPr>
                </a:tc>
                <a:tc>
                  <a:txBody>
                    <a:bodyPr/>
                    <a:lstStyle/>
                    <a:p>
                      <a:pPr algn="ctr" fontAlgn="b"/>
                      <a:r>
                        <a:rPr lang="es-CO" sz="1400" b="1" i="0" u="none" strike="noStrike">
                          <a:solidFill>
                            <a:srgbClr val="FFFFFF"/>
                          </a:solidFill>
                          <a:effectLst/>
                          <a:latin typeface="Calibri" panose="020F0502020204030204" pitchFamily="34" charset="0"/>
                        </a:rPr>
                        <a:t>Total general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2523"/>
                    </a:solidFill>
                  </a:tcPr>
                </a:tc>
                <a:extLst>
                  <a:ext uri="{0D108BD9-81ED-4DB2-BD59-A6C34878D82A}">
                    <a16:rowId xmlns:a16="http://schemas.microsoft.com/office/drawing/2014/main" val="10001"/>
                  </a:ext>
                </a:extLst>
              </a:tr>
              <a:tr h="409627">
                <a:tc>
                  <a:txBody>
                    <a:bodyPr/>
                    <a:lstStyle/>
                    <a:p>
                      <a:pPr algn="l" fontAlgn="b"/>
                      <a:r>
                        <a:rPr lang="es-CO" sz="1400" b="0" i="0" u="none" strike="noStrike">
                          <a:solidFill>
                            <a:srgbClr val="000000"/>
                          </a:solidFill>
                          <a:effectLst/>
                          <a:latin typeface="Calibri" panose="020F0502020204030204" pitchFamily="34" charset="0"/>
                        </a:rPr>
                        <a:t>Dirección de Calidad de Educación Preescolar, Básica y Media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36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92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09627">
                <a:tc>
                  <a:txBody>
                    <a:bodyPr/>
                    <a:lstStyle/>
                    <a:p>
                      <a:pPr algn="l" fontAlgn="b"/>
                      <a:r>
                        <a:rPr lang="es-CO" sz="1400" b="0" i="0" u="none" strike="noStrike">
                          <a:solidFill>
                            <a:srgbClr val="000000"/>
                          </a:solidFill>
                          <a:effectLst/>
                          <a:latin typeface="Calibri" panose="020F0502020204030204" pitchFamily="34" charset="0"/>
                        </a:rPr>
                        <a:t>Subdirección de Referentes y Evaluación de la Calidad Educativa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26313">
                <a:tc>
                  <a:txBody>
                    <a:bodyPr/>
                    <a:lstStyle/>
                    <a:p>
                      <a:pPr algn="l" fontAlgn="b"/>
                      <a:r>
                        <a:rPr lang="es-CO" sz="1400" b="0" i="0" u="none" strike="noStrike">
                          <a:solidFill>
                            <a:srgbClr val="000000"/>
                          </a:solidFill>
                          <a:effectLst/>
                          <a:latin typeface="Calibri" panose="020F0502020204030204" pitchFamily="34" charset="0"/>
                        </a:rPr>
                        <a:t>Subdirección de Recursos Humanos del Sector Educación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26313">
                <a:tc>
                  <a:txBody>
                    <a:bodyPr/>
                    <a:lstStyle/>
                    <a:p>
                      <a:pPr algn="l" fontAlgn="b"/>
                      <a:r>
                        <a:rPr lang="es-CO" sz="1400" b="0" i="0" u="none" strike="noStrike">
                          <a:solidFill>
                            <a:srgbClr val="000000"/>
                          </a:solidFill>
                          <a:effectLst/>
                          <a:latin typeface="Calibri" panose="020F0502020204030204" pitchFamily="34" charset="0"/>
                        </a:rPr>
                        <a:t>Grupo de Convalidaciones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26313">
                <a:tc>
                  <a:txBody>
                    <a:bodyPr/>
                    <a:lstStyle/>
                    <a:p>
                      <a:pPr algn="l" fontAlgn="b"/>
                      <a:r>
                        <a:rPr lang="es-CO" sz="1400" b="0" i="0" u="none" strike="noStrike">
                          <a:solidFill>
                            <a:srgbClr val="000000"/>
                          </a:solidFill>
                          <a:effectLst/>
                          <a:latin typeface="Calibri" panose="020F0502020204030204" pitchFamily="34" charset="0"/>
                        </a:rPr>
                        <a:t>Subdirección de Apoyo a la Gestión de las IES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26313">
                <a:tc>
                  <a:txBody>
                    <a:bodyPr/>
                    <a:lstStyle/>
                    <a:p>
                      <a:pPr algn="l" fontAlgn="b"/>
                      <a:r>
                        <a:rPr lang="es-CO" sz="1400" b="0" i="0" u="none" strike="noStrike">
                          <a:solidFill>
                            <a:srgbClr val="000000"/>
                          </a:solidFill>
                          <a:effectLst/>
                          <a:latin typeface="Calibri" panose="020F0502020204030204" pitchFamily="34" charset="0"/>
                        </a:rPr>
                        <a:t>Subdirección de Fomento de Competencias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26313">
                <a:tc>
                  <a:txBody>
                    <a:bodyPr/>
                    <a:lstStyle/>
                    <a:p>
                      <a:pPr algn="l" fontAlgn="b"/>
                      <a:r>
                        <a:rPr lang="es-CO" sz="1400" b="0" i="0" u="none" strike="noStrike">
                          <a:solidFill>
                            <a:srgbClr val="000000"/>
                          </a:solidFill>
                          <a:effectLst/>
                          <a:latin typeface="Calibri" panose="020F0502020204030204" pitchFamily="34" charset="0"/>
                        </a:rPr>
                        <a:t>Oficina de Tecnología y Sistemas de Información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26313">
                <a:tc>
                  <a:txBody>
                    <a:bodyPr/>
                    <a:lstStyle/>
                    <a:p>
                      <a:pPr algn="l" fontAlgn="b"/>
                      <a:r>
                        <a:rPr lang="es-CO" sz="1400" b="0" i="0" u="none" strike="noStrike">
                          <a:solidFill>
                            <a:srgbClr val="000000"/>
                          </a:solidFill>
                          <a:effectLst/>
                          <a:latin typeface="Calibri" panose="020F0502020204030204" pitchFamily="34" charset="0"/>
                        </a:rPr>
                        <a:t>Dirección de Calidad Para la Educación Superior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26313">
                <a:tc>
                  <a:txBody>
                    <a:bodyPr/>
                    <a:lstStyle/>
                    <a:p>
                      <a:pPr algn="l" fontAlgn="b"/>
                      <a:r>
                        <a:rPr lang="es-CO" sz="1400" b="0" i="0" u="none" strike="noStrike">
                          <a:solidFill>
                            <a:srgbClr val="000000"/>
                          </a:solidFill>
                          <a:effectLst/>
                          <a:latin typeface="Calibri" panose="020F0502020204030204" pitchFamily="34" charset="0"/>
                        </a:rPr>
                        <a:t>Subdirección de Contratación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409627">
                <a:tc>
                  <a:txBody>
                    <a:bodyPr/>
                    <a:lstStyle/>
                    <a:p>
                      <a:pPr algn="l" fontAlgn="b"/>
                      <a:r>
                        <a:rPr lang="es-CO" sz="1400" b="0" i="0" u="none" strike="noStrike">
                          <a:solidFill>
                            <a:srgbClr val="000000"/>
                          </a:solidFill>
                          <a:effectLst/>
                          <a:latin typeface="Calibri" panose="020F0502020204030204" pitchFamily="34" charset="0"/>
                        </a:rPr>
                        <a:t>Despacho del Viceministro de Educación Preescolar, Básica y Media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26313">
                <a:tc>
                  <a:txBody>
                    <a:bodyPr/>
                    <a:lstStyle/>
                    <a:p>
                      <a:pPr algn="l" fontAlgn="b"/>
                      <a:r>
                        <a:rPr lang="es-CO" sz="1400" b="0" i="0" u="none" strike="noStrike">
                          <a:solidFill>
                            <a:srgbClr val="000000"/>
                          </a:solidFill>
                          <a:effectLst/>
                          <a:latin typeface="Calibri" panose="020F0502020204030204" pitchFamily="34" charset="0"/>
                        </a:rPr>
                        <a:t>SUBDIRECCIÓN DE FOMENTO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26313">
                <a:tc>
                  <a:txBody>
                    <a:bodyPr/>
                    <a:lstStyle/>
                    <a:p>
                      <a:pPr algn="l" fontAlgn="b"/>
                      <a:r>
                        <a:rPr lang="es-CO" sz="1400" b="1" i="0" u="none" strike="noStrike">
                          <a:solidFill>
                            <a:srgbClr val="FFFFFF"/>
                          </a:solidFill>
                          <a:effectLst/>
                          <a:latin typeface="Calibri" panose="020F0502020204030204" pitchFamily="34" charset="0"/>
                        </a:rPr>
                        <a:t>Total general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2523"/>
                    </a:solidFill>
                  </a:tcPr>
                </a:tc>
                <a:tc>
                  <a:txBody>
                    <a:bodyPr/>
                    <a:lstStyle/>
                    <a:p>
                      <a:pPr algn="ctr" fontAlgn="b"/>
                      <a:r>
                        <a:rPr lang="es-CO" sz="1400" b="1" i="0" u="none" strike="noStrike">
                          <a:solidFill>
                            <a:srgbClr val="FFFFFF"/>
                          </a:solidFill>
                          <a:effectLst/>
                          <a:latin typeface="Calibri" panose="020F0502020204030204" pitchFamily="34" charset="0"/>
                        </a:rPr>
                        <a:t>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2523"/>
                    </a:solidFill>
                  </a:tcPr>
                </a:tc>
                <a:tc>
                  <a:txBody>
                    <a:bodyPr/>
                    <a:lstStyle/>
                    <a:p>
                      <a:pPr algn="ctr" fontAlgn="b"/>
                      <a:r>
                        <a:rPr lang="es-CO" sz="1400" b="1" i="0" u="none" strike="noStrike">
                          <a:solidFill>
                            <a:srgbClr val="FFFFFF"/>
                          </a:solidFill>
                          <a:effectLst/>
                          <a:latin typeface="Calibri" panose="020F0502020204030204" pitchFamily="34" charset="0"/>
                        </a:rPr>
                        <a:t>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2523"/>
                    </a:solidFill>
                  </a:tcPr>
                </a:tc>
                <a:tc>
                  <a:txBody>
                    <a:bodyPr/>
                    <a:lstStyle/>
                    <a:p>
                      <a:pPr algn="ctr" fontAlgn="b"/>
                      <a:r>
                        <a:rPr lang="es-CO" sz="1400" b="1" i="0" u="none" strike="noStrike">
                          <a:solidFill>
                            <a:srgbClr val="FFFFFF"/>
                          </a:solidFill>
                          <a:effectLst/>
                          <a:latin typeface="Calibri" panose="020F0502020204030204" pitchFamily="34" charset="0"/>
                        </a:rPr>
                        <a:t>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2523"/>
                    </a:solidFill>
                  </a:tcPr>
                </a:tc>
                <a:tc>
                  <a:txBody>
                    <a:bodyPr/>
                    <a:lstStyle/>
                    <a:p>
                      <a:pPr algn="ctr" fontAlgn="b"/>
                      <a:r>
                        <a:rPr lang="es-CO" sz="1400" b="1" i="0" u="none" strike="noStrike" dirty="0">
                          <a:solidFill>
                            <a:srgbClr val="FFFFFF"/>
                          </a:solidFill>
                          <a:effectLst/>
                          <a:latin typeface="Calibri" panose="020F0502020204030204" pitchFamily="34" charset="0"/>
                        </a:rPr>
                        <a:t>121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2523"/>
                    </a:solidFill>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2560323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259" t="17295" r="16983" b="33645"/>
          <a:stretch/>
        </p:blipFill>
        <p:spPr bwMode="auto">
          <a:xfrm>
            <a:off x="546889" y="230451"/>
            <a:ext cx="3737079" cy="606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9 Rectángulo"/>
          <p:cNvSpPr/>
          <p:nvPr/>
        </p:nvSpPr>
        <p:spPr>
          <a:xfrm>
            <a:off x="4716016" y="123377"/>
            <a:ext cx="4572000" cy="646331"/>
          </a:xfrm>
          <a:prstGeom prst="rect">
            <a:avLst/>
          </a:prstGeom>
        </p:spPr>
        <p:txBody>
          <a:bodyPr>
            <a:spAutoFit/>
          </a:bodyPr>
          <a:lstStyle/>
          <a:p>
            <a:r>
              <a:rPr lang="es-CO" b="1" dirty="0">
                <a:solidFill>
                  <a:schemeClr val="accent2">
                    <a:lumMod val="50000"/>
                  </a:schemeClr>
                </a:solidFill>
              </a:rPr>
              <a:t>Análisis de resultados a la gestión de las Reclamos de procesos</a:t>
            </a:r>
            <a:endParaRPr lang="es-CO" dirty="0">
              <a:solidFill>
                <a:schemeClr val="accent2">
                  <a:lumMod val="50000"/>
                </a:schemeClr>
              </a:solidFill>
            </a:endParaRPr>
          </a:p>
        </p:txBody>
      </p:sp>
      <p:sp>
        <p:nvSpPr>
          <p:cNvPr id="5" name="5 Rectángulo"/>
          <p:cNvSpPr/>
          <p:nvPr/>
        </p:nvSpPr>
        <p:spPr>
          <a:xfrm>
            <a:off x="683568" y="230451"/>
            <a:ext cx="3600400" cy="646331"/>
          </a:xfrm>
          <a:prstGeom prst="rect">
            <a:avLst/>
          </a:prstGeom>
        </p:spPr>
        <p:txBody>
          <a:bodyPr wrap="square">
            <a:spAutoFit/>
          </a:bodyPr>
          <a:lstStyle/>
          <a:p>
            <a:r>
              <a:rPr lang="es-CO" dirty="0">
                <a:solidFill>
                  <a:schemeClr val="bg1"/>
                </a:solidFill>
                <a:latin typeface="Arial" pitchFamily="34" charset="0"/>
                <a:ea typeface="Verdana" panose="020B0604030504040204" pitchFamily="34" charset="0"/>
                <a:cs typeface="Arial" pitchFamily="34" charset="0"/>
              </a:rPr>
              <a:t>Reclamos procesos por eje temático /dependencia</a:t>
            </a: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9358" y="6102350"/>
            <a:ext cx="2921000"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Tabla 6"/>
          <p:cNvGraphicFramePr>
            <a:graphicFrameLocks noGrp="1"/>
          </p:cNvGraphicFramePr>
          <p:nvPr>
            <p:extLst>
              <p:ext uri="{D42A27DB-BD31-4B8C-83A1-F6EECF244321}">
                <p14:modId xmlns:p14="http://schemas.microsoft.com/office/powerpoint/2010/main" val="2811761053"/>
              </p:ext>
            </p:extLst>
          </p:nvPr>
        </p:nvGraphicFramePr>
        <p:xfrm>
          <a:off x="543342" y="2724210"/>
          <a:ext cx="4889208" cy="1925955"/>
        </p:xfrm>
        <a:graphic>
          <a:graphicData uri="http://schemas.openxmlformats.org/drawingml/2006/table">
            <a:tbl>
              <a:tblPr/>
              <a:tblGrid>
                <a:gridCol w="2524589">
                  <a:extLst>
                    <a:ext uri="{9D8B030D-6E8A-4147-A177-3AD203B41FA5}">
                      <a16:colId xmlns:a16="http://schemas.microsoft.com/office/drawing/2014/main" val="20000"/>
                    </a:ext>
                  </a:extLst>
                </a:gridCol>
                <a:gridCol w="743166">
                  <a:extLst>
                    <a:ext uri="{9D8B030D-6E8A-4147-A177-3AD203B41FA5}">
                      <a16:colId xmlns:a16="http://schemas.microsoft.com/office/drawing/2014/main" val="20001"/>
                    </a:ext>
                  </a:extLst>
                </a:gridCol>
                <a:gridCol w="976927">
                  <a:extLst>
                    <a:ext uri="{9D8B030D-6E8A-4147-A177-3AD203B41FA5}">
                      <a16:colId xmlns:a16="http://schemas.microsoft.com/office/drawing/2014/main" val="20002"/>
                    </a:ext>
                  </a:extLst>
                </a:gridCol>
                <a:gridCol w="644526">
                  <a:extLst>
                    <a:ext uri="{9D8B030D-6E8A-4147-A177-3AD203B41FA5}">
                      <a16:colId xmlns:a16="http://schemas.microsoft.com/office/drawing/2014/main" val="20003"/>
                    </a:ext>
                  </a:extLst>
                </a:gridCol>
              </a:tblGrid>
              <a:tr h="190500">
                <a:tc gridSpan="4">
                  <a:txBody>
                    <a:bodyPr/>
                    <a:lstStyle/>
                    <a:p>
                      <a:pPr algn="ctr" fontAlgn="b"/>
                      <a:r>
                        <a:rPr lang="es-CO" sz="1400" b="1" i="0" u="none" strike="noStrike" dirty="0">
                          <a:solidFill>
                            <a:srgbClr val="FFFFFF"/>
                          </a:solidFill>
                          <a:effectLst/>
                          <a:latin typeface="Calibri" panose="020F0502020204030204" pitchFamily="34" charset="0"/>
                        </a:rPr>
                        <a:t>Eje Temático: Demora en las respuestas a Derechos de petición</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632523"/>
                    </a:solidFill>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0"/>
                  </a:ext>
                </a:extLst>
              </a:tr>
              <a:tr h="190500">
                <a:tc>
                  <a:txBody>
                    <a:bodyPr/>
                    <a:lstStyle/>
                    <a:p>
                      <a:pPr algn="l" fontAlgn="b"/>
                      <a:r>
                        <a:rPr lang="es-CO" sz="1400" b="1" i="0" u="none" strike="noStrike">
                          <a:solidFill>
                            <a:srgbClr val="FFFFFF"/>
                          </a:solidFill>
                          <a:effectLst/>
                          <a:latin typeface="Calibri" panose="020F0502020204030204" pitchFamily="34" charset="0"/>
                        </a:rPr>
                        <a:t>Dependencias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2523"/>
                    </a:solidFill>
                  </a:tcPr>
                </a:tc>
                <a:tc>
                  <a:txBody>
                    <a:bodyPr/>
                    <a:lstStyle/>
                    <a:p>
                      <a:pPr algn="ctr" fontAlgn="ctr"/>
                      <a:r>
                        <a:rPr lang="es-CO" sz="1200" b="1" i="0" u="none" strike="noStrike" dirty="0">
                          <a:solidFill>
                            <a:srgbClr val="FFFFFF"/>
                          </a:solidFill>
                          <a:effectLst/>
                          <a:latin typeface="Calibri" panose="020F0502020204030204" pitchFamily="34" charset="0"/>
                        </a:rPr>
                        <a:t>AGOSTO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2523"/>
                    </a:solidFill>
                  </a:tcPr>
                </a:tc>
                <a:tc>
                  <a:txBody>
                    <a:bodyPr/>
                    <a:lstStyle/>
                    <a:p>
                      <a:pPr algn="ctr" fontAlgn="ctr"/>
                      <a:r>
                        <a:rPr lang="es-CO" sz="1200" b="1" i="0" u="none" strike="noStrike" dirty="0">
                          <a:solidFill>
                            <a:srgbClr val="FFFFFF"/>
                          </a:solidFill>
                          <a:effectLst/>
                          <a:latin typeface="Calibri" panose="020F0502020204030204" pitchFamily="34" charset="0"/>
                        </a:rPr>
                        <a:t>SEPTIEMBRE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2523"/>
                    </a:solidFill>
                  </a:tcPr>
                </a:tc>
                <a:tc>
                  <a:txBody>
                    <a:bodyPr/>
                    <a:lstStyle/>
                    <a:p>
                      <a:pPr algn="ctr" fontAlgn="ctr"/>
                      <a:r>
                        <a:rPr lang="es-CO" sz="1200" b="1" i="0" u="none" strike="noStrike" dirty="0">
                          <a:solidFill>
                            <a:srgbClr val="FFFFFF"/>
                          </a:solidFill>
                          <a:effectLst/>
                          <a:latin typeface="Calibri" panose="020F0502020204030204" pitchFamily="34" charset="0"/>
                        </a:rPr>
                        <a:t>Total general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2523"/>
                    </a:solidFill>
                  </a:tcPr>
                </a:tc>
                <a:extLst>
                  <a:ext uri="{0D108BD9-81ED-4DB2-BD59-A6C34878D82A}">
                    <a16:rowId xmlns:a16="http://schemas.microsoft.com/office/drawing/2014/main" val="10001"/>
                  </a:ext>
                </a:extLst>
              </a:tr>
              <a:tr h="190500">
                <a:tc>
                  <a:txBody>
                    <a:bodyPr/>
                    <a:lstStyle/>
                    <a:p>
                      <a:pPr algn="l" fontAlgn="b"/>
                      <a:r>
                        <a:rPr lang="es-CO" sz="1400" b="0" i="0" u="none" strike="noStrike">
                          <a:solidFill>
                            <a:srgbClr val="000000"/>
                          </a:solidFill>
                          <a:effectLst/>
                          <a:latin typeface="Calibri" panose="020F0502020204030204" pitchFamily="34" charset="0"/>
                        </a:rPr>
                        <a:t>Subdirección de Permanencia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90500">
                <a:tc>
                  <a:txBody>
                    <a:bodyPr/>
                    <a:lstStyle/>
                    <a:p>
                      <a:pPr algn="l" fontAlgn="b"/>
                      <a:r>
                        <a:rPr lang="es-CO" sz="1400" b="0" i="0" u="none" strike="noStrike">
                          <a:solidFill>
                            <a:srgbClr val="000000"/>
                          </a:solidFill>
                          <a:effectLst/>
                          <a:latin typeface="Calibri" panose="020F0502020204030204" pitchFamily="34" charset="0"/>
                        </a:rPr>
                        <a:t>Subdirección de Referentes y Evaluación de la Calidad Educativa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4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dirty="0">
                          <a:solidFill>
                            <a:srgbClr val="000000"/>
                          </a:solidFill>
                          <a:effectLst/>
                          <a:latin typeface="Calibri" panose="020F050202020403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90500">
                <a:tc>
                  <a:txBody>
                    <a:bodyPr/>
                    <a:lstStyle/>
                    <a:p>
                      <a:pPr algn="l" fontAlgn="b"/>
                      <a:r>
                        <a:rPr lang="es-CO" sz="1400" b="0" i="0" u="none" strike="noStrike">
                          <a:solidFill>
                            <a:srgbClr val="000000"/>
                          </a:solidFill>
                          <a:effectLst/>
                          <a:latin typeface="Calibri" panose="020F0502020204030204" pitchFamily="34" charset="0"/>
                        </a:rPr>
                        <a:t>Grupo de Convalidaciones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90500">
                <a:tc>
                  <a:txBody>
                    <a:bodyPr/>
                    <a:lstStyle/>
                    <a:p>
                      <a:pPr algn="l" fontAlgn="b"/>
                      <a:r>
                        <a:rPr lang="es-CO" sz="1400" b="0" i="0" u="none" strike="noStrike">
                          <a:solidFill>
                            <a:srgbClr val="000000"/>
                          </a:solidFill>
                          <a:effectLst/>
                          <a:latin typeface="Calibri" panose="020F0502020204030204" pitchFamily="34" charset="0"/>
                        </a:rPr>
                        <a:t>Subdirección de Talento Humano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90500">
                <a:tc>
                  <a:txBody>
                    <a:bodyPr/>
                    <a:lstStyle/>
                    <a:p>
                      <a:pPr algn="l" fontAlgn="b"/>
                      <a:r>
                        <a:rPr lang="es-CO" sz="1400" b="1" i="0" u="none" strike="noStrike">
                          <a:solidFill>
                            <a:srgbClr val="FFFFFF"/>
                          </a:solidFill>
                          <a:effectLst/>
                          <a:latin typeface="Calibri" panose="020F0502020204030204" pitchFamily="34" charset="0"/>
                        </a:rPr>
                        <a:t>Total general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2523"/>
                    </a:solidFill>
                  </a:tcPr>
                </a:tc>
                <a:tc>
                  <a:txBody>
                    <a:bodyPr/>
                    <a:lstStyle/>
                    <a:p>
                      <a:pPr algn="ctr" fontAlgn="ctr"/>
                      <a:r>
                        <a:rPr lang="es-CO" sz="1400" b="1" i="0" u="none" strike="noStrike">
                          <a:solidFill>
                            <a:srgbClr val="FFFFFF"/>
                          </a:solidFill>
                          <a:effectLst/>
                          <a:latin typeface="Calibri" panose="020F050202020403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2523"/>
                    </a:solidFill>
                  </a:tcPr>
                </a:tc>
                <a:tc>
                  <a:txBody>
                    <a:bodyPr/>
                    <a:lstStyle/>
                    <a:p>
                      <a:pPr algn="ctr" fontAlgn="ctr"/>
                      <a:r>
                        <a:rPr lang="es-CO" sz="1400" b="1" i="0" u="none" strike="noStrike">
                          <a:solidFill>
                            <a:srgbClr val="FFFFFF"/>
                          </a:solidFill>
                          <a:effectLst/>
                          <a:latin typeface="Calibri" panose="020F050202020403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2523"/>
                    </a:solidFill>
                  </a:tcPr>
                </a:tc>
                <a:tc>
                  <a:txBody>
                    <a:bodyPr/>
                    <a:lstStyle/>
                    <a:p>
                      <a:pPr algn="ctr" fontAlgn="ctr"/>
                      <a:r>
                        <a:rPr lang="es-CO" sz="1400" b="1" i="0" u="none" strike="noStrike" dirty="0">
                          <a:solidFill>
                            <a:srgbClr val="FFFFFF"/>
                          </a:solidFill>
                          <a:effectLst/>
                          <a:latin typeface="Calibri" panose="020F0502020204030204" pitchFamily="34" charset="0"/>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2523"/>
                    </a:solidFill>
                  </a:tcPr>
                </a:tc>
                <a:extLst>
                  <a:ext uri="{0D108BD9-81ED-4DB2-BD59-A6C34878D82A}">
                    <a16:rowId xmlns:a16="http://schemas.microsoft.com/office/drawing/2014/main" val="10006"/>
                  </a:ext>
                </a:extLst>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3421744507"/>
              </p:ext>
            </p:extLst>
          </p:nvPr>
        </p:nvGraphicFramePr>
        <p:xfrm>
          <a:off x="543342" y="4783790"/>
          <a:ext cx="4889208" cy="1696385"/>
        </p:xfrm>
        <a:graphic>
          <a:graphicData uri="http://schemas.openxmlformats.org/drawingml/2006/table">
            <a:tbl>
              <a:tblPr/>
              <a:tblGrid>
                <a:gridCol w="2516490">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gridCol w="1008112">
                  <a:extLst>
                    <a:ext uri="{9D8B030D-6E8A-4147-A177-3AD203B41FA5}">
                      <a16:colId xmlns:a16="http://schemas.microsoft.com/office/drawing/2014/main" val="20002"/>
                    </a:ext>
                  </a:extLst>
                </a:gridCol>
                <a:gridCol w="572518">
                  <a:extLst>
                    <a:ext uri="{9D8B030D-6E8A-4147-A177-3AD203B41FA5}">
                      <a16:colId xmlns:a16="http://schemas.microsoft.com/office/drawing/2014/main" val="20003"/>
                    </a:ext>
                  </a:extLst>
                </a:gridCol>
              </a:tblGrid>
              <a:tr h="252028">
                <a:tc gridSpan="4">
                  <a:txBody>
                    <a:bodyPr/>
                    <a:lstStyle/>
                    <a:p>
                      <a:pPr algn="ctr" fontAlgn="b"/>
                      <a:r>
                        <a:rPr lang="es-CO" sz="1400" b="1" i="0" u="none" strike="noStrike" dirty="0">
                          <a:solidFill>
                            <a:srgbClr val="FFFFFF"/>
                          </a:solidFill>
                          <a:effectLst/>
                          <a:latin typeface="Calibri" panose="020F0502020204030204" pitchFamily="34" charset="0"/>
                        </a:rPr>
                        <a:t>Eje Temático: Demora en las respuestas a quejas contra servidores del MEN</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632523"/>
                    </a:solidFill>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0"/>
                  </a:ext>
                </a:extLst>
              </a:tr>
              <a:tr h="504056">
                <a:tc>
                  <a:txBody>
                    <a:bodyPr/>
                    <a:lstStyle/>
                    <a:p>
                      <a:pPr algn="l" fontAlgn="b"/>
                      <a:r>
                        <a:rPr lang="es-CO" sz="1400" b="1" i="0" u="none" strike="noStrike">
                          <a:solidFill>
                            <a:srgbClr val="FFFFFF"/>
                          </a:solidFill>
                          <a:effectLst/>
                          <a:latin typeface="Calibri" panose="020F0502020204030204" pitchFamily="34" charset="0"/>
                        </a:rPr>
                        <a:t>Dependencias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2523"/>
                    </a:solidFill>
                  </a:tcPr>
                </a:tc>
                <a:tc>
                  <a:txBody>
                    <a:bodyPr/>
                    <a:lstStyle/>
                    <a:p>
                      <a:pPr algn="ctr" fontAlgn="ctr"/>
                      <a:r>
                        <a:rPr lang="es-CO" sz="1200" b="1" i="0" u="none" strike="noStrike" dirty="0">
                          <a:solidFill>
                            <a:srgbClr val="FFFFFF"/>
                          </a:solidFill>
                          <a:effectLst/>
                          <a:latin typeface="Calibri" panose="020F0502020204030204" pitchFamily="34" charset="0"/>
                        </a:rPr>
                        <a:t>JULIO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2523"/>
                    </a:solidFill>
                  </a:tcPr>
                </a:tc>
                <a:tc>
                  <a:txBody>
                    <a:bodyPr/>
                    <a:lstStyle/>
                    <a:p>
                      <a:pPr algn="ctr" fontAlgn="ctr"/>
                      <a:r>
                        <a:rPr lang="es-CO" sz="1200" b="1" i="0" u="none" strike="noStrike" dirty="0">
                          <a:solidFill>
                            <a:srgbClr val="FFFFFF"/>
                          </a:solidFill>
                          <a:effectLst/>
                          <a:latin typeface="Calibri" panose="020F0502020204030204" pitchFamily="34" charset="0"/>
                        </a:rPr>
                        <a:t>AGOSTO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2523"/>
                    </a:solidFill>
                  </a:tcPr>
                </a:tc>
                <a:tc>
                  <a:txBody>
                    <a:bodyPr/>
                    <a:lstStyle/>
                    <a:p>
                      <a:pPr algn="ctr" fontAlgn="ctr"/>
                      <a:r>
                        <a:rPr lang="es-CO" sz="1200" b="1" i="0" u="none" strike="noStrike" dirty="0">
                          <a:solidFill>
                            <a:srgbClr val="FFFFFF"/>
                          </a:solidFill>
                          <a:effectLst/>
                          <a:latin typeface="Calibri" panose="020F0502020204030204" pitchFamily="34" charset="0"/>
                        </a:rPr>
                        <a:t>Total general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2523"/>
                    </a:solidFill>
                  </a:tcPr>
                </a:tc>
                <a:extLst>
                  <a:ext uri="{0D108BD9-81ED-4DB2-BD59-A6C34878D82A}">
                    <a16:rowId xmlns:a16="http://schemas.microsoft.com/office/drawing/2014/main" val="10001"/>
                  </a:ext>
                </a:extLst>
              </a:tr>
              <a:tr h="252028">
                <a:tc>
                  <a:txBody>
                    <a:bodyPr/>
                    <a:lstStyle/>
                    <a:p>
                      <a:pPr algn="l" fontAlgn="b"/>
                      <a:r>
                        <a:rPr lang="es-CO" sz="1400" b="0" i="0" u="none" strike="noStrike">
                          <a:solidFill>
                            <a:srgbClr val="000000"/>
                          </a:solidFill>
                          <a:effectLst/>
                          <a:latin typeface="Calibri" panose="020F0502020204030204" pitchFamily="34" charset="0"/>
                        </a:rPr>
                        <a:t>Grupo de Convalidaciones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52028">
                <a:tc>
                  <a:txBody>
                    <a:bodyPr/>
                    <a:lstStyle/>
                    <a:p>
                      <a:pPr algn="l" fontAlgn="b"/>
                      <a:r>
                        <a:rPr lang="es-CO" sz="1400" b="0" i="0" u="none" strike="noStrike">
                          <a:solidFill>
                            <a:srgbClr val="000000"/>
                          </a:solidFill>
                          <a:effectLst/>
                          <a:latin typeface="Calibri" panose="020F0502020204030204" pitchFamily="34" charset="0"/>
                        </a:rPr>
                        <a:t>Subdirección de Contratación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52028">
                <a:tc>
                  <a:txBody>
                    <a:bodyPr/>
                    <a:lstStyle/>
                    <a:p>
                      <a:pPr algn="l" fontAlgn="b"/>
                      <a:r>
                        <a:rPr lang="es-CO" sz="1400" b="1" i="0" u="none" strike="noStrike">
                          <a:solidFill>
                            <a:srgbClr val="FFFFFF"/>
                          </a:solidFill>
                          <a:effectLst/>
                          <a:latin typeface="Calibri" panose="020F0502020204030204" pitchFamily="34" charset="0"/>
                        </a:rPr>
                        <a:t>Total general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2523"/>
                    </a:solidFill>
                  </a:tcPr>
                </a:tc>
                <a:tc>
                  <a:txBody>
                    <a:bodyPr/>
                    <a:lstStyle/>
                    <a:p>
                      <a:pPr algn="ctr" fontAlgn="ctr"/>
                      <a:r>
                        <a:rPr lang="es-CO" sz="1400" b="1" i="0" u="none" strike="noStrike" dirty="0">
                          <a:solidFill>
                            <a:srgbClr val="FFFFFF"/>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2523"/>
                    </a:solidFill>
                  </a:tcPr>
                </a:tc>
                <a:tc>
                  <a:txBody>
                    <a:bodyPr/>
                    <a:lstStyle/>
                    <a:p>
                      <a:pPr algn="ctr" fontAlgn="ctr"/>
                      <a:r>
                        <a:rPr lang="es-CO" sz="1400" b="1" i="0" u="none" strike="noStrike">
                          <a:solidFill>
                            <a:srgbClr val="FFFFFF"/>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2523"/>
                    </a:solidFill>
                  </a:tcPr>
                </a:tc>
                <a:tc>
                  <a:txBody>
                    <a:bodyPr/>
                    <a:lstStyle/>
                    <a:p>
                      <a:pPr algn="ctr" fontAlgn="ctr"/>
                      <a:r>
                        <a:rPr lang="es-CO" sz="1400" b="1" i="0" u="none" strike="noStrike" dirty="0">
                          <a:solidFill>
                            <a:srgbClr val="FFFFFF"/>
                          </a:solidFill>
                          <a:effectLst/>
                          <a:latin typeface="Calibri" panose="020F050202020403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2523"/>
                    </a:solidFill>
                  </a:tcPr>
                </a:tc>
                <a:extLst>
                  <a:ext uri="{0D108BD9-81ED-4DB2-BD59-A6C34878D82A}">
                    <a16:rowId xmlns:a16="http://schemas.microsoft.com/office/drawing/2014/main" val="10004"/>
                  </a:ext>
                </a:extLst>
              </a:tr>
            </a:tbl>
          </a:graphicData>
        </a:graphic>
      </p:graphicFrame>
      <p:sp>
        <p:nvSpPr>
          <p:cNvPr id="9" name="Rectángulo 8"/>
          <p:cNvSpPr/>
          <p:nvPr/>
        </p:nvSpPr>
        <p:spPr>
          <a:xfrm>
            <a:off x="6200778" y="2281867"/>
            <a:ext cx="2231074" cy="1631216"/>
          </a:xfrm>
          <a:prstGeom prst="rect">
            <a:avLst/>
          </a:prstGeom>
        </p:spPr>
        <p:txBody>
          <a:bodyPr wrap="square">
            <a:spAutoFit/>
          </a:bodyPr>
          <a:lstStyle/>
          <a:p>
            <a:pPr algn="just"/>
            <a:r>
              <a:rPr lang="es-CO" sz="2000" dirty="0">
                <a:latin typeface="Arial Narrow" panose="020B0606020202030204" pitchFamily="34" charset="0"/>
                <a:ea typeface="Verdana" panose="020B0604030504040204" pitchFamily="34" charset="0"/>
                <a:cs typeface="Verdana" panose="020B0604030504040204" pitchFamily="34" charset="0"/>
              </a:rPr>
              <a:t>La demora en respuesta de derechos de petición fue el segundo ítem mas elevado con 7</a:t>
            </a:r>
          </a:p>
        </p:txBody>
      </p:sp>
      <p:graphicFrame>
        <p:nvGraphicFramePr>
          <p:cNvPr id="10" name="Tabla 9"/>
          <p:cNvGraphicFramePr>
            <a:graphicFrameLocks noGrp="1"/>
          </p:cNvGraphicFramePr>
          <p:nvPr>
            <p:extLst>
              <p:ext uri="{D42A27DB-BD31-4B8C-83A1-F6EECF244321}">
                <p14:modId xmlns:p14="http://schemas.microsoft.com/office/powerpoint/2010/main" val="4191222372"/>
              </p:ext>
            </p:extLst>
          </p:nvPr>
        </p:nvGraphicFramePr>
        <p:xfrm>
          <a:off x="550258" y="1001666"/>
          <a:ext cx="4899631" cy="1455420"/>
        </p:xfrm>
        <a:graphic>
          <a:graphicData uri="http://schemas.openxmlformats.org/drawingml/2006/table">
            <a:tbl>
              <a:tblPr/>
              <a:tblGrid>
                <a:gridCol w="3256339">
                  <a:extLst>
                    <a:ext uri="{9D8B030D-6E8A-4147-A177-3AD203B41FA5}">
                      <a16:colId xmlns:a16="http://schemas.microsoft.com/office/drawing/2014/main" val="20000"/>
                    </a:ext>
                  </a:extLst>
                </a:gridCol>
                <a:gridCol w="925638">
                  <a:extLst>
                    <a:ext uri="{9D8B030D-6E8A-4147-A177-3AD203B41FA5}">
                      <a16:colId xmlns:a16="http://schemas.microsoft.com/office/drawing/2014/main" val="20001"/>
                    </a:ext>
                  </a:extLst>
                </a:gridCol>
                <a:gridCol w="717654">
                  <a:extLst>
                    <a:ext uri="{9D8B030D-6E8A-4147-A177-3AD203B41FA5}">
                      <a16:colId xmlns:a16="http://schemas.microsoft.com/office/drawing/2014/main" val="20002"/>
                    </a:ext>
                  </a:extLst>
                </a:gridCol>
              </a:tblGrid>
              <a:tr h="190500">
                <a:tc gridSpan="3">
                  <a:txBody>
                    <a:bodyPr/>
                    <a:lstStyle/>
                    <a:p>
                      <a:pPr algn="ctr" fontAlgn="b"/>
                      <a:r>
                        <a:rPr lang="es-CO" sz="1400" b="1" i="0" u="none" strike="noStrike" dirty="0">
                          <a:solidFill>
                            <a:srgbClr val="FFFFFF"/>
                          </a:solidFill>
                          <a:effectLst/>
                          <a:latin typeface="Calibri" panose="020F0502020204030204" pitchFamily="34" charset="0"/>
                        </a:rPr>
                        <a:t>Eje Temático: Respuesta Incompleta</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632523"/>
                    </a:solidFill>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0"/>
                  </a:ext>
                </a:extLst>
              </a:tr>
              <a:tr h="381000">
                <a:tc>
                  <a:txBody>
                    <a:bodyPr/>
                    <a:lstStyle/>
                    <a:p>
                      <a:pPr algn="l" fontAlgn="b"/>
                      <a:r>
                        <a:rPr lang="es-CO" sz="1400" b="1" i="0" u="none" strike="noStrike" dirty="0">
                          <a:solidFill>
                            <a:srgbClr val="FFFFFF"/>
                          </a:solidFill>
                          <a:effectLst/>
                          <a:latin typeface="Calibri" panose="020F0502020204030204" pitchFamily="34" charset="0"/>
                        </a:rPr>
                        <a:t>Dependencias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2523"/>
                    </a:solidFill>
                  </a:tcPr>
                </a:tc>
                <a:tc>
                  <a:txBody>
                    <a:bodyPr/>
                    <a:lstStyle/>
                    <a:p>
                      <a:pPr algn="ctr" fontAlgn="ctr"/>
                      <a:r>
                        <a:rPr lang="es-CO" sz="1200" b="1" i="0" u="none" strike="noStrike" dirty="0">
                          <a:solidFill>
                            <a:srgbClr val="FFFFFF"/>
                          </a:solidFill>
                          <a:effectLst/>
                          <a:latin typeface="Calibri" panose="020F0502020204030204" pitchFamily="34" charset="0"/>
                        </a:rPr>
                        <a:t>SEPTIEMBRE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2523"/>
                    </a:solidFill>
                  </a:tcPr>
                </a:tc>
                <a:tc>
                  <a:txBody>
                    <a:bodyPr/>
                    <a:lstStyle/>
                    <a:p>
                      <a:pPr algn="ctr" fontAlgn="ctr"/>
                      <a:r>
                        <a:rPr lang="es-CO" sz="1200" b="1" i="0" u="none" strike="noStrike" dirty="0">
                          <a:solidFill>
                            <a:srgbClr val="FFFFFF"/>
                          </a:solidFill>
                          <a:effectLst/>
                          <a:latin typeface="Calibri" panose="020F0502020204030204" pitchFamily="34" charset="0"/>
                        </a:rPr>
                        <a:t>Total general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2523"/>
                    </a:solidFill>
                  </a:tcPr>
                </a:tc>
                <a:extLst>
                  <a:ext uri="{0D108BD9-81ED-4DB2-BD59-A6C34878D82A}">
                    <a16:rowId xmlns:a16="http://schemas.microsoft.com/office/drawing/2014/main" val="10001"/>
                  </a:ext>
                </a:extLst>
              </a:tr>
              <a:tr h="190500">
                <a:tc>
                  <a:txBody>
                    <a:bodyPr/>
                    <a:lstStyle/>
                    <a:p>
                      <a:pPr algn="l" fontAlgn="b"/>
                      <a:r>
                        <a:rPr lang="es-CO" sz="1400" b="0" i="0" u="none" strike="noStrike" dirty="0">
                          <a:solidFill>
                            <a:srgbClr val="000000"/>
                          </a:solidFill>
                          <a:effectLst/>
                          <a:latin typeface="Calibri" panose="020F0502020204030204" pitchFamily="34" charset="0"/>
                        </a:rPr>
                        <a:t>Subdirección de Referentes y Evaluación de la Calidad Educativa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79945">
                <a:tc>
                  <a:txBody>
                    <a:bodyPr/>
                    <a:lstStyle/>
                    <a:p>
                      <a:pPr algn="l" fontAlgn="b"/>
                      <a:r>
                        <a:rPr lang="es-CO" sz="1400" b="0" i="0" u="none" strike="noStrike" dirty="0">
                          <a:solidFill>
                            <a:srgbClr val="000000"/>
                          </a:solidFill>
                          <a:effectLst/>
                          <a:latin typeface="Calibri" panose="020F0502020204030204" pitchFamily="34" charset="0"/>
                        </a:rPr>
                        <a:t>Grupo de Convalidaciones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dirty="0">
                          <a:solidFill>
                            <a:srgbClr val="000000"/>
                          </a:solidFill>
                          <a:effectLst/>
                          <a:latin typeface="Calibri" panose="020F050202020403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dirty="0">
                          <a:solidFill>
                            <a:srgbClr val="000000"/>
                          </a:solidFill>
                          <a:effectLst/>
                          <a:latin typeface="Calibri" panose="020F050202020403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90500">
                <a:tc>
                  <a:txBody>
                    <a:bodyPr/>
                    <a:lstStyle/>
                    <a:p>
                      <a:pPr algn="l" fontAlgn="b"/>
                      <a:r>
                        <a:rPr lang="es-CO" sz="1200" b="1" i="0" u="none" strike="noStrike" dirty="0">
                          <a:solidFill>
                            <a:srgbClr val="FFFFFF"/>
                          </a:solidFill>
                          <a:effectLst/>
                          <a:latin typeface="Calibri" panose="020F0502020204030204" pitchFamily="34" charset="0"/>
                        </a:rPr>
                        <a:t>Total general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2523"/>
                    </a:solidFill>
                  </a:tcPr>
                </a:tc>
                <a:tc>
                  <a:txBody>
                    <a:bodyPr/>
                    <a:lstStyle/>
                    <a:p>
                      <a:pPr algn="ctr" fontAlgn="ctr"/>
                      <a:r>
                        <a:rPr lang="es-CO" sz="1200" b="1" i="0" u="none" strike="noStrike" dirty="0">
                          <a:solidFill>
                            <a:srgbClr val="FFFFFF"/>
                          </a:solidFill>
                          <a:effectLst/>
                          <a:latin typeface="Calibri" panose="020F050202020403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2523"/>
                    </a:solidFill>
                  </a:tcPr>
                </a:tc>
                <a:tc>
                  <a:txBody>
                    <a:bodyPr/>
                    <a:lstStyle/>
                    <a:p>
                      <a:pPr algn="ctr" fontAlgn="ctr"/>
                      <a:r>
                        <a:rPr lang="es-CO" sz="1200" b="1" i="0" u="none" strike="noStrike" dirty="0">
                          <a:solidFill>
                            <a:srgbClr val="FFFFFF"/>
                          </a:solidFill>
                          <a:effectLst/>
                          <a:latin typeface="Calibri" panose="020F050202020403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2523"/>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918599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9358" y="6102350"/>
            <a:ext cx="2921000"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4716016" y="215709"/>
            <a:ext cx="4572000" cy="646331"/>
          </a:xfrm>
          <a:prstGeom prst="rect">
            <a:avLst/>
          </a:prstGeom>
        </p:spPr>
        <p:txBody>
          <a:bodyPr>
            <a:spAutoFit/>
          </a:bodyPr>
          <a:lstStyle/>
          <a:p>
            <a:r>
              <a:rPr lang="es-CO" b="1" dirty="0">
                <a:solidFill>
                  <a:schemeClr val="accent2">
                    <a:lumMod val="50000"/>
                  </a:schemeClr>
                </a:solidFill>
              </a:rPr>
              <a:t>Análisis de resultados a la gestión de las Reclamos de Servicios.</a:t>
            </a:r>
            <a:endParaRPr lang="es-CO" dirty="0">
              <a:solidFill>
                <a:schemeClr val="accent2">
                  <a:lumMod val="50000"/>
                </a:schemeClr>
              </a:solidFill>
            </a:endParaRPr>
          </a:p>
        </p:txBody>
      </p:sp>
      <p:sp>
        <p:nvSpPr>
          <p:cNvPr id="2" name="1 Rectángulo"/>
          <p:cNvSpPr/>
          <p:nvPr/>
        </p:nvSpPr>
        <p:spPr>
          <a:xfrm>
            <a:off x="6229358" y="1150747"/>
            <a:ext cx="2736304" cy="5161413"/>
          </a:xfrm>
          <a:prstGeom prst="rect">
            <a:avLst/>
          </a:prstGeom>
        </p:spPr>
        <p:txBody>
          <a:bodyPr wrap="square">
            <a:spAutoFit/>
          </a:bodyPr>
          <a:lstStyle/>
          <a:p>
            <a:pPr marL="285750" indent="-285750" algn="just">
              <a:lnSpc>
                <a:spcPct val="80000"/>
              </a:lnSpc>
              <a:spcBef>
                <a:spcPct val="50000"/>
              </a:spcBef>
              <a:buBlip>
                <a:blip r:embed="rId4"/>
              </a:buBlip>
            </a:pPr>
            <a:r>
              <a:rPr lang="es-ES" altLang="es-CO" dirty="0">
                <a:latin typeface="Arial Narrow" panose="020B0606020202030204" pitchFamily="34" charset="0"/>
              </a:rPr>
              <a:t>En el tercer trimestre de 2016, se recibieron 154 reclamos contra  el  servicio  de  trámites, que  ofrece el Ministerio. </a:t>
            </a:r>
          </a:p>
          <a:p>
            <a:pPr marL="285750" indent="-285750" algn="just">
              <a:lnSpc>
                <a:spcPct val="80000"/>
              </a:lnSpc>
              <a:spcBef>
                <a:spcPct val="50000"/>
              </a:spcBef>
              <a:buBlip>
                <a:blip r:embed="rId4"/>
              </a:buBlip>
            </a:pPr>
            <a:r>
              <a:rPr lang="es-ES" altLang="es-CO" dirty="0">
                <a:latin typeface="Arial Narrow" panose="020B0606020202030204" pitchFamily="34" charset="0"/>
              </a:rPr>
              <a:t>La dependencia a la cual se le radicaron mas reclamos de servicios fue Grupo de Convalidaciones con 150</a:t>
            </a:r>
          </a:p>
          <a:p>
            <a:pPr marL="285750" indent="-285750" algn="just">
              <a:lnSpc>
                <a:spcPct val="80000"/>
              </a:lnSpc>
              <a:spcBef>
                <a:spcPct val="50000"/>
              </a:spcBef>
              <a:buBlip>
                <a:blip r:embed="rId4"/>
              </a:buBlip>
            </a:pPr>
            <a:r>
              <a:rPr lang="es-ES" altLang="es-CO" dirty="0">
                <a:latin typeface="Arial Narrow" panose="020B0606020202030204" pitchFamily="34" charset="0"/>
              </a:rPr>
              <a:t>Julio, fue el mes en el cual se recibió el mayor  número  de reclamos, con 72.</a:t>
            </a:r>
          </a:p>
          <a:p>
            <a:pPr marL="285750" indent="-285750" algn="just">
              <a:lnSpc>
                <a:spcPct val="80000"/>
              </a:lnSpc>
              <a:spcBef>
                <a:spcPct val="50000"/>
              </a:spcBef>
              <a:buBlip>
                <a:blip r:embed="rId4"/>
              </a:buBlip>
              <a:defRPr/>
            </a:pPr>
            <a:r>
              <a:rPr lang="es-ES" dirty="0">
                <a:latin typeface="Arial Narrow" panose="020B0606020202030204" pitchFamily="34" charset="0"/>
              </a:rPr>
              <a:t>El mayor número de reclamos se presentó en el eje temático  </a:t>
            </a:r>
            <a:r>
              <a:rPr lang="es-CO" dirty="0">
                <a:latin typeface="Arial Narrow" panose="020B0606020202030204" pitchFamily="34" charset="0"/>
              </a:rPr>
              <a:t>Tramites de aseguramiento de calidad en educación superior -oportunidad, con un total de 126 casos</a:t>
            </a:r>
            <a:endParaRPr lang="es-ES" dirty="0">
              <a:latin typeface="Arial Narrow" panose="020B0606020202030204" pitchFamily="34" charset="0"/>
            </a:endParaRPr>
          </a:p>
        </p:txBody>
      </p:sp>
      <p:pic>
        <p:nvPicPr>
          <p:cNvPr id="10" name="Picture 1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5259" t="17295" r="16983" b="33645"/>
          <a:stretch/>
        </p:blipFill>
        <p:spPr bwMode="auto">
          <a:xfrm>
            <a:off x="546889" y="230451"/>
            <a:ext cx="3233023" cy="606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10 CuadroTexto"/>
          <p:cNvSpPr txBox="1"/>
          <p:nvPr/>
        </p:nvSpPr>
        <p:spPr>
          <a:xfrm>
            <a:off x="546889" y="179451"/>
            <a:ext cx="3241080" cy="646331"/>
          </a:xfrm>
          <a:prstGeom prst="rect">
            <a:avLst/>
          </a:prstGeom>
          <a:noFill/>
        </p:spPr>
        <p:txBody>
          <a:bodyPr wrap="square" rtlCol="0">
            <a:spAutoFit/>
          </a:bodyPr>
          <a:lstStyle/>
          <a:p>
            <a:r>
              <a:rPr lang="es-CO" b="1" dirty="0">
                <a:solidFill>
                  <a:schemeClr val="bg1"/>
                </a:solidFill>
                <a:latin typeface="Arial Narrow" panose="020B0606020202030204" pitchFamily="34" charset="0"/>
                <a:ea typeface="Verdana" panose="020B0604030504040204" pitchFamily="34" charset="0"/>
                <a:cs typeface="Arial" pitchFamily="34" charset="0"/>
              </a:rPr>
              <a:t>Quejas y reclamos del Ministerio de Educación Nacional</a:t>
            </a:r>
          </a:p>
        </p:txBody>
      </p:sp>
      <p:graphicFrame>
        <p:nvGraphicFramePr>
          <p:cNvPr id="7" name="Tabla 6"/>
          <p:cNvGraphicFramePr>
            <a:graphicFrameLocks noGrp="1"/>
          </p:cNvGraphicFramePr>
          <p:nvPr>
            <p:extLst>
              <p:ext uri="{D42A27DB-BD31-4B8C-83A1-F6EECF244321}">
                <p14:modId xmlns:p14="http://schemas.microsoft.com/office/powerpoint/2010/main" val="2521107912"/>
              </p:ext>
            </p:extLst>
          </p:nvPr>
        </p:nvGraphicFramePr>
        <p:xfrm>
          <a:off x="299887" y="913040"/>
          <a:ext cx="5894117" cy="2636520"/>
        </p:xfrm>
        <a:graphic>
          <a:graphicData uri="http://schemas.openxmlformats.org/drawingml/2006/table">
            <a:tbl>
              <a:tblPr/>
              <a:tblGrid>
                <a:gridCol w="2831952">
                  <a:extLst>
                    <a:ext uri="{9D8B030D-6E8A-4147-A177-3AD203B41FA5}">
                      <a16:colId xmlns:a16="http://schemas.microsoft.com/office/drawing/2014/main" val="20000"/>
                    </a:ext>
                  </a:extLst>
                </a:gridCol>
                <a:gridCol w="576064">
                  <a:extLst>
                    <a:ext uri="{9D8B030D-6E8A-4147-A177-3AD203B41FA5}">
                      <a16:colId xmlns:a16="http://schemas.microsoft.com/office/drawing/2014/main" val="20001"/>
                    </a:ext>
                  </a:extLst>
                </a:gridCol>
                <a:gridCol w="720080">
                  <a:extLst>
                    <a:ext uri="{9D8B030D-6E8A-4147-A177-3AD203B41FA5}">
                      <a16:colId xmlns:a16="http://schemas.microsoft.com/office/drawing/2014/main" val="20002"/>
                    </a:ext>
                  </a:extLst>
                </a:gridCol>
                <a:gridCol w="1107594">
                  <a:extLst>
                    <a:ext uri="{9D8B030D-6E8A-4147-A177-3AD203B41FA5}">
                      <a16:colId xmlns:a16="http://schemas.microsoft.com/office/drawing/2014/main" val="20003"/>
                    </a:ext>
                  </a:extLst>
                </a:gridCol>
                <a:gridCol w="658427">
                  <a:extLst>
                    <a:ext uri="{9D8B030D-6E8A-4147-A177-3AD203B41FA5}">
                      <a16:colId xmlns:a16="http://schemas.microsoft.com/office/drawing/2014/main" val="20004"/>
                    </a:ext>
                  </a:extLst>
                </a:gridCol>
              </a:tblGrid>
              <a:tr h="197133">
                <a:tc gridSpan="5">
                  <a:txBody>
                    <a:bodyPr/>
                    <a:lstStyle/>
                    <a:p>
                      <a:pPr algn="ctr" fontAlgn="b"/>
                      <a:r>
                        <a:rPr lang="es-CO" sz="1400" b="1" i="0" u="none" strike="noStrike">
                          <a:solidFill>
                            <a:srgbClr val="FFFFFF"/>
                          </a:solidFill>
                          <a:effectLst/>
                          <a:latin typeface="Calibri" panose="020F0502020204030204" pitchFamily="34" charset="0"/>
                        </a:rPr>
                        <a:t>Dependencia a la cual se le radicaron reclamos de servicios</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632523"/>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0"/>
                  </a:ext>
                </a:extLst>
              </a:tr>
              <a:tr h="356811">
                <a:tc>
                  <a:txBody>
                    <a:bodyPr/>
                    <a:lstStyle/>
                    <a:p>
                      <a:pPr algn="l" fontAlgn="b"/>
                      <a:r>
                        <a:rPr lang="es-CO" sz="1400" b="1" i="0" u="none" strike="noStrike">
                          <a:solidFill>
                            <a:srgbClr val="FFFFFF"/>
                          </a:solidFill>
                          <a:effectLst/>
                          <a:latin typeface="Calibri" panose="020F0502020204030204" pitchFamily="34" charset="0"/>
                        </a:rPr>
                        <a:t>Etiquetas de fila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2523"/>
                    </a:solidFill>
                  </a:tcPr>
                </a:tc>
                <a:tc>
                  <a:txBody>
                    <a:bodyPr/>
                    <a:lstStyle/>
                    <a:p>
                      <a:pPr algn="ctr" fontAlgn="ctr"/>
                      <a:r>
                        <a:rPr lang="es-CO" sz="1400" b="1" i="0" u="none" strike="noStrike">
                          <a:solidFill>
                            <a:srgbClr val="FFFFFF"/>
                          </a:solidFill>
                          <a:effectLst/>
                          <a:latin typeface="Calibri" panose="020F0502020204030204" pitchFamily="34" charset="0"/>
                        </a:rPr>
                        <a:t>JULIO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2523"/>
                    </a:solidFill>
                  </a:tcPr>
                </a:tc>
                <a:tc>
                  <a:txBody>
                    <a:bodyPr/>
                    <a:lstStyle/>
                    <a:p>
                      <a:pPr algn="ctr" fontAlgn="ctr"/>
                      <a:r>
                        <a:rPr lang="es-CO" sz="1400" b="1" i="0" u="none" strike="noStrike">
                          <a:solidFill>
                            <a:srgbClr val="FFFFFF"/>
                          </a:solidFill>
                          <a:effectLst/>
                          <a:latin typeface="Calibri" panose="020F0502020204030204" pitchFamily="34" charset="0"/>
                        </a:rPr>
                        <a:t>AGOSTO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2523"/>
                    </a:solidFill>
                  </a:tcPr>
                </a:tc>
                <a:tc>
                  <a:txBody>
                    <a:bodyPr/>
                    <a:lstStyle/>
                    <a:p>
                      <a:pPr algn="ctr" fontAlgn="ctr"/>
                      <a:r>
                        <a:rPr lang="es-CO" sz="1400" b="1" i="0" u="none" strike="noStrike">
                          <a:solidFill>
                            <a:srgbClr val="FFFFFF"/>
                          </a:solidFill>
                          <a:effectLst/>
                          <a:latin typeface="Calibri" panose="020F0502020204030204" pitchFamily="34" charset="0"/>
                        </a:rPr>
                        <a:t>SEPTIEMBRE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2523"/>
                    </a:solidFill>
                  </a:tcPr>
                </a:tc>
                <a:tc>
                  <a:txBody>
                    <a:bodyPr/>
                    <a:lstStyle/>
                    <a:p>
                      <a:pPr algn="ctr" fontAlgn="ctr"/>
                      <a:r>
                        <a:rPr lang="es-CO" sz="1400" b="1" i="0" u="none" strike="noStrike">
                          <a:solidFill>
                            <a:srgbClr val="FFFFFF"/>
                          </a:solidFill>
                          <a:effectLst/>
                          <a:latin typeface="Calibri" panose="020F0502020204030204" pitchFamily="34" charset="0"/>
                        </a:rPr>
                        <a:t>Total general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2523"/>
                    </a:solidFill>
                  </a:tcPr>
                </a:tc>
                <a:extLst>
                  <a:ext uri="{0D108BD9-81ED-4DB2-BD59-A6C34878D82A}">
                    <a16:rowId xmlns:a16="http://schemas.microsoft.com/office/drawing/2014/main" val="10001"/>
                  </a:ext>
                </a:extLst>
              </a:tr>
              <a:tr h="197133">
                <a:tc>
                  <a:txBody>
                    <a:bodyPr/>
                    <a:lstStyle/>
                    <a:p>
                      <a:pPr algn="l" fontAlgn="b"/>
                      <a:r>
                        <a:rPr lang="es-CO" sz="1400" b="0" i="0" u="none" strike="noStrike">
                          <a:solidFill>
                            <a:srgbClr val="000000"/>
                          </a:solidFill>
                          <a:effectLst/>
                          <a:latin typeface="Calibri" panose="020F0502020204030204" pitchFamily="34" charset="0"/>
                        </a:rPr>
                        <a:t>Dirección de Calidad Para la Educación Superior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97133">
                <a:tc>
                  <a:txBody>
                    <a:bodyPr/>
                    <a:lstStyle/>
                    <a:p>
                      <a:pPr algn="l" fontAlgn="b"/>
                      <a:r>
                        <a:rPr lang="es-CO" sz="1400" b="0" i="0" u="none" strike="noStrike">
                          <a:solidFill>
                            <a:srgbClr val="000000"/>
                          </a:solidFill>
                          <a:effectLst/>
                          <a:latin typeface="Calibri" panose="020F0502020204030204" pitchFamily="34" charset="0"/>
                        </a:rPr>
                        <a:t>Grupo de Convalidaciones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Calibri" panose="020F0502020204030204" pitchFamily="34" charset="0"/>
                        </a:rPr>
                        <a:t>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150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97133">
                <a:tc>
                  <a:txBody>
                    <a:bodyPr/>
                    <a:lstStyle/>
                    <a:p>
                      <a:pPr algn="l" fontAlgn="b"/>
                      <a:r>
                        <a:rPr lang="es-CO" sz="1400" b="0" i="0" u="none" strike="noStrike">
                          <a:solidFill>
                            <a:srgbClr val="000000"/>
                          </a:solidFill>
                          <a:effectLst/>
                          <a:latin typeface="Calibri" panose="020F0502020204030204" pitchFamily="34" charset="0"/>
                        </a:rPr>
                        <a:t>Subdirección de Inspección y Vigilancia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56811">
                <a:tc>
                  <a:txBody>
                    <a:bodyPr/>
                    <a:lstStyle/>
                    <a:p>
                      <a:pPr algn="l" fontAlgn="b"/>
                      <a:r>
                        <a:rPr lang="es-CO" sz="1400" b="0" i="0" u="none" strike="noStrike">
                          <a:solidFill>
                            <a:srgbClr val="000000"/>
                          </a:solidFill>
                          <a:effectLst/>
                          <a:latin typeface="Calibri" panose="020F0502020204030204" pitchFamily="34" charset="0"/>
                        </a:rPr>
                        <a:t>Subdirección de Aseguramiento de la Calidad de la Educación Superior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97133">
                <a:tc>
                  <a:txBody>
                    <a:bodyPr/>
                    <a:lstStyle/>
                    <a:p>
                      <a:pPr algn="l" fontAlgn="b"/>
                      <a:r>
                        <a:rPr lang="es-CO" sz="1400" b="0" i="0" u="none" strike="noStrike">
                          <a:solidFill>
                            <a:srgbClr val="000000"/>
                          </a:solidFill>
                          <a:effectLst/>
                          <a:latin typeface="Calibri" panose="020F0502020204030204" pitchFamily="34" charset="0"/>
                        </a:rPr>
                        <a:t>Subdirección de Desarrollo Sectorial de la Educación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97133">
                <a:tc>
                  <a:txBody>
                    <a:bodyPr/>
                    <a:lstStyle/>
                    <a:p>
                      <a:pPr algn="l" fontAlgn="b"/>
                      <a:r>
                        <a:rPr lang="es-CO" sz="1400" b="1" i="0" u="none" strike="noStrike" dirty="0">
                          <a:solidFill>
                            <a:srgbClr val="FFFFFF"/>
                          </a:solidFill>
                          <a:effectLst/>
                          <a:latin typeface="Calibri" panose="020F0502020204030204" pitchFamily="34" charset="0"/>
                        </a:rPr>
                        <a:t>Total general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2523"/>
                    </a:solidFill>
                  </a:tcPr>
                </a:tc>
                <a:tc>
                  <a:txBody>
                    <a:bodyPr/>
                    <a:lstStyle/>
                    <a:p>
                      <a:pPr algn="ctr" fontAlgn="ctr"/>
                      <a:r>
                        <a:rPr lang="es-CO" sz="1400" b="1" i="0" u="none" strike="noStrike">
                          <a:solidFill>
                            <a:srgbClr val="FFFFFF"/>
                          </a:solidFill>
                          <a:effectLst/>
                          <a:latin typeface="Calibri" panose="020F0502020204030204" pitchFamily="34" charset="0"/>
                        </a:rPr>
                        <a:t>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2523"/>
                    </a:solidFill>
                  </a:tcPr>
                </a:tc>
                <a:tc>
                  <a:txBody>
                    <a:bodyPr/>
                    <a:lstStyle/>
                    <a:p>
                      <a:pPr algn="ctr" fontAlgn="ctr"/>
                      <a:r>
                        <a:rPr lang="es-CO" sz="1400" b="1" i="0" u="none" strike="noStrike">
                          <a:solidFill>
                            <a:srgbClr val="FFFFFF"/>
                          </a:solidFill>
                          <a:effectLst/>
                          <a:latin typeface="Calibri" panose="020F0502020204030204" pitchFamily="34" charset="0"/>
                        </a:rPr>
                        <a:t>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2523"/>
                    </a:solidFill>
                  </a:tcPr>
                </a:tc>
                <a:tc>
                  <a:txBody>
                    <a:bodyPr/>
                    <a:lstStyle/>
                    <a:p>
                      <a:pPr algn="ctr" fontAlgn="ctr"/>
                      <a:r>
                        <a:rPr lang="es-CO" sz="1400" b="1" i="0" u="none" strike="noStrike">
                          <a:solidFill>
                            <a:srgbClr val="FFFFFF"/>
                          </a:solidFill>
                          <a:effectLst/>
                          <a:latin typeface="Calibri" panose="020F0502020204030204" pitchFamily="34" charset="0"/>
                        </a:rPr>
                        <a:t>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2523"/>
                    </a:solidFill>
                  </a:tcPr>
                </a:tc>
                <a:tc>
                  <a:txBody>
                    <a:bodyPr/>
                    <a:lstStyle/>
                    <a:p>
                      <a:pPr algn="ctr" fontAlgn="ctr"/>
                      <a:r>
                        <a:rPr lang="es-CO" sz="1400" b="1" i="0" u="none" strike="noStrike" dirty="0">
                          <a:solidFill>
                            <a:srgbClr val="FFFFFF"/>
                          </a:solidFill>
                          <a:effectLst/>
                          <a:latin typeface="Calibri" panose="020F0502020204030204" pitchFamily="34" charset="0"/>
                        </a:rPr>
                        <a:t>154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2523"/>
                    </a:solidFill>
                  </a:tcPr>
                </a:tc>
                <a:extLst>
                  <a:ext uri="{0D108BD9-81ED-4DB2-BD59-A6C34878D82A}">
                    <a16:rowId xmlns:a16="http://schemas.microsoft.com/office/drawing/2014/main" val="10007"/>
                  </a:ext>
                </a:extLst>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98102934"/>
              </p:ext>
            </p:extLst>
          </p:nvPr>
        </p:nvGraphicFramePr>
        <p:xfrm>
          <a:off x="299886" y="3620654"/>
          <a:ext cx="5894117" cy="2853011"/>
        </p:xfrm>
        <a:graphic>
          <a:graphicData uri="http://schemas.openxmlformats.org/drawingml/2006/table">
            <a:tbl>
              <a:tblPr/>
              <a:tblGrid>
                <a:gridCol w="2759944">
                  <a:extLst>
                    <a:ext uri="{9D8B030D-6E8A-4147-A177-3AD203B41FA5}">
                      <a16:colId xmlns:a16="http://schemas.microsoft.com/office/drawing/2014/main" val="20000"/>
                    </a:ext>
                  </a:extLst>
                </a:gridCol>
                <a:gridCol w="576064">
                  <a:extLst>
                    <a:ext uri="{9D8B030D-6E8A-4147-A177-3AD203B41FA5}">
                      <a16:colId xmlns:a16="http://schemas.microsoft.com/office/drawing/2014/main" val="20001"/>
                    </a:ext>
                  </a:extLst>
                </a:gridCol>
                <a:gridCol w="792088">
                  <a:extLst>
                    <a:ext uri="{9D8B030D-6E8A-4147-A177-3AD203B41FA5}">
                      <a16:colId xmlns:a16="http://schemas.microsoft.com/office/drawing/2014/main" val="20002"/>
                    </a:ext>
                  </a:extLst>
                </a:gridCol>
                <a:gridCol w="1107594">
                  <a:extLst>
                    <a:ext uri="{9D8B030D-6E8A-4147-A177-3AD203B41FA5}">
                      <a16:colId xmlns:a16="http://schemas.microsoft.com/office/drawing/2014/main" val="20003"/>
                    </a:ext>
                  </a:extLst>
                </a:gridCol>
                <a:gridCol w="658427">
                  <a:extLst>
                    <a:ext uri="{9D8B030D-6E8A-4147-A177-3AD203B41FA5}">
                      <a16:colId xmlns:a16="http://schemas.microsoft.com/office/drawing/2014/main" val="20004"/>
                    </a:ext>
                  </a:extLst>
                </a:gridCol>
              </a:tblGrid>
              <a:tr h="207588">
                <a:tc rowSpan="2">
                  <a:txBody>
                    <a:bodyPr/>
                    <a:lstStyle/>
                    <a:p>
                      <a:pPr algn="ctr" fontAlgn="ctr"/>
                      <a:r>
                        <a:rPr lang="es-CO" sz="1200" b="0" i="0" u="none" strike="noStrike" dirty="0">
                          <a:solidFill>
                            <a:srgbClr val="FFFFFF"/>
                          </a:solidFill>
                          <a:effectLst/>
                          <a:latin typeface="Calibri" panose="020F0502020204030204" pitchFamily="34" charset="0"/>
                        </a:rPr>
                        <a:t>Ejes Temáticos de reclamos de servicios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2523"/>
                    </a:solidFill>
                  </a:tcPr>
                </a:tc>
                <a:tc gridSpan="4">
                  <a:txBody>
                    <a:bodyPr/>
                    <a:lstStyle/>
                    <a:p>
                      <a:pPr algn="ctr" fontAlgn="b"/>
                      <a:r>
                        <a:rPr lang="es-CO" sz="1200" b="0" i="0" u="none" strike="noStrike" dirty="0">
                          <a:solidFill>
                            <a:srgbClr val="FFFFFF"/>
                          </a:solidFill>
                          <a:effectLst/>
                          <a:latin typeface="Calibri" panose="020F0502020204030204" pitchFamily="34" charset="0"/>
                        </a:rPr>
                        <a:t>Año 2016</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632523"/>
                    </a:solidFill>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0"/>
                  </a:ext>
                </a:extLst>
              </a:tr>
              <a:tr h="406306">
                <a:tc vMerge="1">
                  <a:txBody>
                    <a:bodyPr/>
                    <a:lstStyle/>
                    <a:p>
                      <a:endParaRPr lang="es-CO"/>
                    </a:p>
                  </a:txBody>
                  <a:tcPr/>
                </a:tc>
                <a:tc>
                  <a:txBody>
                    <a:bodyPr/>
                    <a:lstStyle/>
                    <a:p>
                      <a:pPr algn="ctr" fontAlgn="b"/>
                      <a:r>
                        <a:rPr lang="es-CO" sz="1200" b="1" i="0" u="none" strike="noStrike">
                          <a:solidFill>
                            <a:srgbClr val="FFFFFF"/>
                          </a:solidFill>
                          <a:effectLst/>
                          <a:latin typeface="Calibri" panose="020F0502020204030204" pitchFamily="34" charset="0"/>
                        </a:rPr>
                        <a:t>JULIO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2523"/>
                    </a:solidFill>
                  </a:tcPr>
                </a:tc>
                <a:tc>
                  <a:txBody>
                    <a:bodyPr/>
                    <a:lstStyle/>
                    <a:p>
                      <a:pPr algn="ctr" fontAlgn="b"/>
                      <a:r>
                        <a:rPr lang="es-CO" sz="1200" b="1" i="0" u="none" strike="noStrike">
                          <a:solidFill>
                            <a:srgbClr val="FFFFFF"/>
                          </a:solidFill>
                          <a:effectLst/>
                          <a:latin typeface="Calibri" panose="020F0502020204030204" pitchFamily="34" charset="0"/>
                        </a:rPr>
                        <a:t>AGOSTO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2523"/>
                    </a:solidFill>
                  </a:tcPr>
                </a:tc>
                <a:tc>
                  <a:txBody>
                    <a:bodyPr/>
                    <a:lstStyle/>
                    <a:p>
                      <a:pPr algn="ctr" fontAlgn="b"/>
                      <a:r>
                        <a:rPr lang="es-CO" sz="1200" b="1" i="0" u="none" strike="noStrike">
                          <a:solidFill>
                            <a:srgbClr val="FFFFFF"/>
                          </a:solidFill>
                          <a:effectLst/>
                          <a:latin typeface="Calibri" panose="020F0502020204030204" pitchFamily="34" charset="0"/>
                        </a:rPr>
                        <a:t>SEPTIEMBRE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2523"/>
                    </a:solidFill>
                  </a:tcPr>
                </a:tc>
                <a:tc>
                  <a:txBody>
                    <a:bodyPr/>
                    <a:lstStyle/>
                    <a:p>
                      <a:pPr algn="ctr" fontAlgn="b"/>
                      <a:r>
                        <a:rPr lang="es-CO" sz="1200" b="1" i="0" u="none" strike="noStrike">
                          <a:solidFill>
                            <a:srgbClr val="FFFFFF"/>
                          </a:solidFill>
                          <a:effectLst/>
                          <a:latin typeface="Calibri" panose="020F0502020204030204" pitchFamily="34" charset="0"/>
                        </a:rPr>
                        <a:t>Total general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2523"/>
                    </a:solidFill>
                  </a:tcPr>
                </a:tc>
                <a:extLst>
                  <a:ext uri="{0D108BD9-81ED-4DB2-BD59-A6C34878D82A}">
                    <a16:rowId xmlns:a16="http://schemas.microsoft.com/office/drawing/2014/main" val="10001"/>
                  </a:ext>
                </a:extLst>
              </a:tr>
              <a:tr h="406306">
                <a:tc>
                  <a:txBody>
                    <a:bodyPr/>
                    <a:lstStyle/>
                    <a:p>
                      <a:pPr algn="l" fontAlgn="b"/>
                      <a:r>
                        <a:rPr lang="es-CO" sz="1200" b="0" i="0" u="none" strike="noStrike" dirty="0">
                          <a:solidFill>
                            <a:srgbClr val="000000"/>
                          </a:solidFill>
                          <a:effectLst/>
                          <a:latin typeface="Calibri" panose="020F0502020204030204" pitchFamily="34" charset="0"/>
                        </a:rPr>
                        <a:t>Tramites de aseguramiento de calidad en educación superior -oportunidad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Calibri" panose="020F0502020204030204" pitchFamily="34" charset="0"/>
                        </a:rPr>
                        <a:t>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Calibri" panose="020F0502020204030204" pitchFamily="34" charset="0"/>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Calibri" panose="020F0502020204030204" pitchFamily="34" charset="0"/>
                        </a:rPr>
                        <a:t>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200" b="0" i="0" u="none" strike="noStrike" dirty="0">
                          <a:solidFill>
                            <a:srgbClr val="000000"/>
                          </a:solidFill>
                          <a:effectLst/>
                          <a:latin typeface="Calibri" panose="020F0502020204030204" pitchFamily="34" charset="0"/>
                        </a:rPr>
                        <a:t>126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06306">
                <a:tc>
                  <a:txBody>
                    <a:bodyPr/>
                    <a:lstStyle/>
                    <a:p>
                      <a:pPr algn="l" fontAlgn="b"/>
                      <a:r>
                        <a:rPr lang="es-CO" sz="1200" b="0" i="0" u="none" strike="noStrike">
                          <a:solidFill>
                            <a:srgbClr val="000000"/>
                          </a:solidFill>
                          <a:effectLst/>
                          <a:latin typeface="Calibri" panose="020F0502020204030204" pitchFamily="34" charset="0"/>
                        </a:rPr>
                        <a:t>Tramites de aseguramiento de calidad en educación superior- eficacia del trámite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Calibri" panose="020F0502020204030204" pitchFamily="34" charset="0"/>
                        </a:rPr>
                        <a:t>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Calibri" panose="020F050202020403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200" b="0" i="0" u="none" strike="noStrike">
                          <a:solidFill>
                            <a:srgbClr val="000000"/>
                          </a:solidFill>
                          <a:effectLst/>
                          <a:latin typeface="Calibri" panose="020F0502020204030204" pitchFamily="34" charset="0"/>
                        </a:rPr>
                        <a:t>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605023">
                <a:tc>
                  <a:txBody>
                    <a:bodyPr/>
                    <a:lstStyle/>
                    <a:p>
                      <a:pPr algn="l" fontAlgn="b"/>
                      <a:r>
                        <a:rPr lang="es-CO" sz="1200" b="0" i="0" u="none" strike="noStrike">
                          <a:solidFill>
                            <a:srgbClr val="000000"/>
                          </a:solidFill>
                          <a:effectLst/>
                          <a:latin typeface="Calibri" panose="020F0502020204030204" pitchFamily="34" charset="0"/>
                        </a:rPr>
                        <a:t>Tramites de aseguramiento de calidad en educación superior- disponibilidad de información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Calibri" panose="020F050202020403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200" b="0" i="0" u="none" strike="noStrike">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06306">
                <a:tc>
                  <a:txBody>
                    <a:bodyPr/>
                    <a:lstStyle/>
                    <a:p>
                      <a:pPr algn="l" fontAlgn="b"/>
                      <a:r>
                        <a:rPr lang="es-CO" sz="1200" b="0" i="0" u="none" strike="noStrike">
                          <a:solidFill>
                            <a:srgbClr val="000000"/>
                          </a:solidFill>
                          <a:effectLst/>
                          <a:latin typeface="Calibri" panose="020F0502020204030204" pitchFamily="34" charset="0"/>
                        </a:rPr>
                        <a:t>Tramites de aseguramiento de calidad en educación superior- cultura de servicio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Calibri" panose="020F050202020403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200" b="0" i="0" u="none" strike="noStrike">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07588">
                <a:tc>
                  <a:txBody>
                    <a:bodyPr/>
                    <a:lstStyle/>
                    <a:p>
                      <a:pPr algn="l" fontAlgn="b"/>
                      <a:r>
                        <a:rPr lang="es-CO" sz="1200" b="0" i="0" u="none" strike="noStrike">
                          <a:solidFill>
                            <a:srgbClr val="000000"/>
                          </a:solidFill>
                          <a:effectLst/>
                          <a:latin typeface="Calibri" panose="020F0502020204030204" pitchFamily="34" charset="0"/>
                        </a:rPr>
                        <a:t>Asistencia técnica -pertinencia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2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07588">
                <a:tc>
                  <a:txBody>
                    <a:bodyPr/>
                    <a:lstStyle/>
                    <a:p>
                      <a:pPr algn="l" fontAlgn="b"/>
                      <a:r>
                        <a:rPr lang="es-CO" sz="1200" b="1" i="0" u="none" strike="noStrike">
                          <a:solidFill>
                            <a:srgbClr val="FFFFFF"/>
                          </a:solidFill>
                          <a:effectLst/>
                          <a:latin typeface="Calibri" panose="020F0502020204030204" pitchFamily="34" charset="0"/>
                        </a:rPr>
                        <a:t>Total general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2523"/>
                    </a:solidFill>
                  </a:tcPr>
                </a:tc>
                <a:tc>
                  <a:txBody>
                    <a:bodyPr/>
                    <a:lstStyle/>
                    <a:p>
                      <a:pPr algn="ctr" fontAlgn="ctr"/>
                      <a:r>
                        <a:rPr lang="es-CO" sz="1200" b="1" i="0" u="none" strike="noStrike">
                          <a:solidFill>
                            <a:srgbClr val="FFFFFF"/>
                          </a:solidFill>
                          <a:effectLst/>
                          <a:latin typeface="Calibri" panose="020F0502020204030204" pitchFamily="34" charset="0"/>
                        </a:rPr>
                        <a:t>72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2523"/>
                    </a:solidFill>
                  </a:tcPr>
                </a:tc>
                <a:tc>
                  <a:txBody>
                    <a:bodyPr/>
                    <a:lstStyle/>
                    <a:p>
                      <a:pPr algn="ctr" fontAlgn="ctr"/>
                      <a:r>
                        <a:rPr lang="es-CO" sz="1200" b="1" i="0" u="none" strike="noStrike">
                          <a:solidFill>
                            <a:srgbClr val="FFFFFF"/>
                          </a:solidFill>
                          <a:effectLst/>
                          <a:latin typeface="Calibri" panose="020F0502020204030204" pitchFamily="34" charset="0"/>
                        </a:rPr>
                        <a:t>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2523"/>
                    </a:solidFill>
                  </a:tcPr>
                </a:tc>
                <a:tc>
                  <a:txBody>
                    <a:bodyPr/>
                    <a:lstStyle/>
                    <a:p>
                      <a:pPr algn="ctr" fontAlgn="ctr"/>
                      <a:r>
                        <a:rPr lang="es-CO" sz="1200" b="1" i="0" u="none" strike="noStrike">
                          <a:solidFill>
                            <a:srgbClr val="FFFFFF"/>
                          </a:solidFill>
                          <a:effectLst/>
                          <a:latin typeface="Calibri" panose="020F0502020204030204" pitchFamily="34" charset="0"/>
                        </a:rPr>
                        <a:t>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2523"/>
                    </a:solidFill>
                  </a:tcPr>
                </a:tc>
                <a:tc>
                  <a:txBody>
                    <a:bodyPr/>
                    <a:lstStyle/>
                    <a:p>
                      <a:pPr algn="ctr" fontAlgn="ctr"/>
                      <a:r>
                        <a:rPr lang="es-CO" sz="1200" b="1" i="0" u="none" strike="noStrike" dirty="0">
                          <a:solidFill>
                            <a:srgbClr val="FFFFFF"/>
                          </a:solidFill>
                          <a:effectLst/>
                          <a:latin typeface="Calibri" panose="020F0502020204030204" pitchFamily="34" charset="0"/>
                        </a:rPr>
                        <a:t>154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2523"/>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6961569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7 Marcador de contenido"/>
          <p:cNvSpPr txBox="1">
            <a:spLocks/>
          </p:cNvSpPr>
          <p:nvPr/>
        </p:nvSpPr>
        <p:spPr bwMode="auto">
          <a:xfrm>
            <a:off x="6229358" y="2603698"/>
            <a:ext cx="2519106" cy="222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285750" indent="-285750">
              <a:defRPr sz="2400" b="1">
                <a:solidFill>
                  <a:schemeClr val="tx1"/>
                </a:solidFill>
                <a:latin typeface="Arial" pitchFamily="34" charset="0"/>
                <a:ea typeface="ＭＳ Ｐゴシック" pitchFamily="34" charset="-128"/>
              </a:defRPr>
            </a:lvl1pPr>
            <a:lvl2pPr marL="742950" indent="-285750">
              <a:defRPr sz="2400" b="1">
                <a:solidFill>
                  <a:schemeClr val="tx1"/>
                </a:solidFill>
                <a:latin typeface="Arial" pitchFamily="34" charset="0"/>
                <a:ea typeface="ＭＳ Ｐゴシック" pitchFamily="34" charset="-128"/>
              </a:defRPr>
            </a:lvl2pPr>
            <a:lvl3pPr marL="1143000" indent="-228600">
              <a:defRPr sz="2400" b="1">
                <a:solidFill>
                  <a:schemeClr val="tx1"/>
                </a:solidFill>
                <a:latin typeface="Arial" pitchFamily="34" charset="0"/>
                <a:ea typeface="ＭＳ Ｐゴシック" pitchFamily="34" charset="-128"/>
              </a:defRPr>
            </a:lvl3pPr>
            <a:lvl4pPr marL="1600200" indent="-228600">
              <a:defRPr sz="2400" b="1">
                <a:solidFill>
                  <a:schemeClr val="tx1"/>
                </a:solidFill>
                <a:latin typeface="Arial" pitchFamily="34" charset="0"/>
                <a:ea typeface="ＭＳ Ｐゴシック" pitchFamily="34" charset="-128"/>
              </a:defRPr>
            </a:lvl4pPr>
            <a:lvl5pPr marL="2057400" indent="-22860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marL="0" indent="0" algn="just">
              <a:lnSpc>
                <a:spcPct val="80000"/>
              </a:lnSpc>
              <a:spcBef>
                <a:spcPct val="50000"/>
              </a:spcBef>
            </a:pPr>
            <a:r>
              <a:rPr lang="es-CO" altLang="es-CO" sz="1800" b="0" dirty="0">
                <a:latin typeface="Arial Narrow" panose="020B0606020202030204" pitchFamily="34" charset="0"/>
              </a:rPr>
              <a:t>En el tercer trimestre del 2016 se presentaron 44 quejas contra servidores, de los cuales el eje temático con mayor numero de quejas fue Negligencia en el ejercicio de sus funciones con 33</a:t>
            </a:r>
            <a:endParaRPr lang="es-ES" altLang="es-CO" sz="1800" dirty="0">
              <a:solidFill>
                <a:srgbClr val="800000"/>
              </a:solidFill>
              <a:latin typeface="Arial Narrow" panose="020B0606020202030204" pitchFamily="34" charset="0"/>
            </a:endParaRPr>
          </a:p>
          <a:p>
            <a:pPr marL="0" indent="0" algn="just">
              <a:lnSpc>
                <a:spcPct val="80000"/>
              </a:lnSpc>
              <a:spcBef>
                <a:spcPct val="50000"/>
              </a:spcBef>
            </a:pPr>
            <a:endParaRPr lang="es-ES" altLang="es-CO" sz="1800" dirty="0">
              <a:solidFill>
                <a:srgbClr val="800000"/>
              </a:solidFill>
              <a:latin typeface="Arial Narrow" panose="020B0606020202030204" pitchFamily="34" charset="0"/>
            </a:endParaRPr>
          </a:p>
        </p:txBody>
      </p:sp>
      <p:pic>
        <p:nvPicPr>
          <p:cNvPr id="4" name="Picture 15"/>
          <p:cNvPicPr>
            <a:picLocks noChangeAspect="1" noChangeArrowheads="1"/>
          </p:cNvPicPr>
          <p:nvPr/>
        </p:nvPicPr>
        <p:blipFill rotWithShape="1">
          <a:blip r:embed="rId3">
            <a:extLst>
              <a:ext uri="{28A0092B-C50C-407E-A947-70E740481C1C}">
                <a14:useLocalDpi xmlns:a14="http://schemas.microsoft.com/office/drawing/2010/main" val="0"/>
              </a:ext>
            </a:extLst>
          </a:blip>
          <a:srcRect l="15259" t="17295" r="16983" b="33645"/>
          <a:stretch/>
        </p:blipFill>
        <p:spPr bwMode="auto">
          <a:xfrm>
            <a:off x="611560" y="280947"/>
            <a:ext cx="3672408" cy="8316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611560" y="342806"/>
            <a:ext cx="3384376" cy="707886"/>
          </a:xfrm>
          <a:prstGeom prst="rect">
            <a:avLst/>
          </a:prstGeom>
          <a:noFill/>
        </p:spPr>
        <p:txBody>
          <a:bodyPr wrap="square" rtlCol="0">
            <a:spAutoFit/>
          </a:bodyPr>
          <a:lstStyle/>
          <a:p>
            <a:r>
              <a:rPr lang="es-CO" sz="2000" dirty="0">
                <a:solidFill>
                  <a:schemeClr val="bg1"/>
                </a:solidFill>
                <a:latin typeface="Arial Narrow" panose="020B0606020202030204" pitchFamily="34" charset="0"/>
                <a:ea typeface="Verdana" panose="020B0604030504040204" pitchFamily="34" charset="0"/>
                <a:cs typeface="Arial" pitchFamily="34" charset="0"/>
              </a:rPr>
              <a:t>Quejas Servidores MEN Discriminado Eje Temático </a:t>
            </a:r>
          </a:p>
        </p:txBody>
      </p:sp>
      <p:sp>
        <p:nvSpPr>
          <p:cNvPr id="6" name="5 Rectángulo"/>
          <p:cNvSpPr/>
          <p:nvPr/>
        </p:nvSpPr>
        <p:spPr>
          <a:xfrm>
            <a:off x="4716016" y="309250"/>
            <a:ext cx="4572000" cy="646331"/>
          </a:xfrm>
          <a:prstGeom prst="rect">
            <a:avLst/>
          </a:prstGeom>
        </p:spPr>
        <p:txBody>
          <a:bodyPr>
            <a:spAutoFit/>
          </a:bodyPr>
          <a:lstStyle/>
          <a:p>
            <a:r>
              <a:rPr lang="es-CO" b="1" dirty="0">
                <a:solidFill>
                  <a:schemeClr val="accent2">
                    <a:lumMod val="50000"/>
                  </a:schemeClr>
                </a:solidFill>
              </a:rPr>
              <a:t>Análisis de resultados a la gestión de las Quejas </a:t>
            </a:r>
            <a:endParaRPr lang="es-CO" dirty="0">
              <a:solidFill>
                <a:schemeClr val="accent2">
                  <a:lumMod val="50000"/>
                </a:schemeClr>
              </a:solidFill>
            </a:endParaRPr>
          </a:p>
        </p:txBody>
      </p:sp>
      <p:pic>
        <p:nvPicPr>
          <p:cNvPr id="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9358" y="6102350"/>
            <a:ext cx="2921000"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la 1"/>
          <p:cNvGraphicFramePr>
            <a:graphicFrameLocks noGrp="1"/>
          </p:cNvGraphicFramePr>
          <p:nvPr>
            <p:extLst>
              <p:ext uri="{D42A27DB-BD31-4B8C-83A1-F6EECF244321}">
                <p14:modId xmlns:p14="http://schemas.microsoft.com/office/powerpoint/2010/main" val="1155706037"/>
              </p:ext>
            </p:extLst>
          </p:nvPr>
        </p:nvGraphicFramePr>
        <p:xfrm>
          <a:off x="323528" y="2603698"/>
          <a:ext cx="5544616" cy="1754505"/>
        </p:xfrm>
        <a:graphic>
          <a:graphicData uri="http://schemas.openxmlformats.org/drawingml/2006/table">
            <a:tbl>
              <a:tblPr/>
              <a:tblGrid>
                <a:gridCol w="2448272">
                  <a:extLst>
                    <a:ext uri="{9D8B030D-6E8A-4147-A177-3AD203B41FA5}">
                      <a16:colId xmlns:a16="http://schemas.microsoft.com/office/drawing/2014/main" val="20000"/>
                    </a:ext>
                  </a:extLst>
                </a:gridCol>
                <a:gridCol w="720080">
                  <a:extLst>
                    <a:ext uri="{9D8B030D-6E8A-4147-A177-3AD203B41FA5}">
                      <a16:colId xmlns:a16="http://schemas.microsoft.com/office/drawing/2014/main" val="20001"/>
                    </a:ext>
                  </a:extLst>
                </a:gridCol>
                <a:gridCol w="792088">
                  <a:extLst>
                    <a:ext uri="{9D8B030D-6E8A-4147-A177-3AD203B41FA5}">
                      <a16:colId xmlns:a16="http://schemas.microsoft.com/office/drawing/2014/main" val="20002"/>
                    </a:ext>
                  </a:extLst>
                </a:gridCol>
                <a:gridCol w="1008112">
                  <a:extLst>
                    <a:ext uri="{9D8B030D-6E8A-4147-A177-3AD203B41FA5}">
                      <a16:colId xmlns:a16="http://schemas.microsoft.com/office/drawing/2014/main" val="20003"/>
                    </a:ext>
                  </a:extLst>
                </a:gridCol>
                <a:gridCol w="576064">
                  <a:extLst>
                    <a:ext uri="{9D8B030D-6E8A-4147-A177-3AD203B41FA5}">
                      <a16:colId xmlns:a16="http://schemas.microsoft.com/office/drawing/2014/main" val="20004"/>
                    </a:ext>
                  </a:extLst>
                </a:gridCol>
              </a:tblGrid>
              <a:tr h="190500">
                <a:tc gridSpan="5">
                  <a:txBody>
                    <a:bodyPr/>
                    <a:lstStyle/>
                    <a:p>
                      <a:pPr algn="ctr" fontAlgn="b"/>
                      <a:r>
                        <a:rPr lang="es-CO" sz="1400" b="1" i="0" u="none" strike="noStrike" dirty="0">
                          <a:solidFill>
                            <a:srgbClr val="FFFFFF"/>
                          </a:solidFill>
                          <a:effectLst/>
                          <a:latin typeface="Calibri" panose="020F0502020204030204" pitchFamily="34" charset="0"/>
                        </a:rPr>
                        <a:t>QUEJAS CONTRA SERVIDORES</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632523"/>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0"/>
                  </a:ext>
                </a:extLst>
              </a:tr>
              <a:tr h="190500">
                <a:tc>
                  <a:txBody>
                    <a:bodyPr/>
                    <a:lstStyle/>
                    <a:p>
                      <a:pPr algn="ctr" fontAlgn="ctr"/>
                      <a:r>
                        <a:rPr lang="es-CO" sz="1400" b="1" i="0" u="none" strike="noStrike">
                          <a:solidFill>
                            <a:srgbClr val="FFFFFF"/>
                          </a:solidFill>
                          <a:effectLst/>
                          <a:latin typeface="Calibri" panose="020F0502020204030204" pitchFamily="34" charset="0"/>
                        </a:rPr>
                        <a:t>Eje tematico 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2523"/>
                    </a:solidFill>
                  </a:tcPr>
                </a:tc>
                <a:tc>
                  <a:txBody>
                    <a:bodyPr/>
                    <a:lstStyle/>
                    <a:p>
                      <a:pPr algn="ctr" fontAlgn="ctr"/>
                      <a:r>
                        <a:rPr lang="es-CO" sz="1400" b="1" i="0" u="none" strike="noStrike">
                          <a:solidFill>
                            <a:srgbClr val="FFFFFF"/>
                          </a:solidFill>
                          <a:effectLst/>
                          <a:latin typeface="Calibri" panose="020F0502020204030204" pitchFamily="34" charset="0"/>
                        </a:rPr>
                        <a:t>JULIO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2523"/>
                    </a:solidFill>
                  </a:tcPr>
                </a:tc>
                <a:tc>
                  <a:txBody>
                    <a:bodyPr/>
                    <a:lstStyle/>
                    <a:p>
                      <a:pPr algn="ctr" fontAlgn="ctr"/>
                      <a:r>
                        <a:rPr lang="es-CO" sz="1400" b="1" i="0" u="none" strike="noStrike">
                          <a:solidFill>
                            <a:srgbClr val="FFFFFF"/>
                          </a:solidFill>
                          <a:effectLst/>
                          <a:latin typeface="Calibri" panose="020F0502020204030204" pitchFamily="34" charset="0"/>
                        </a:rPr>
                        <a:t>AGOSTO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2523"/>
                    </a:solidFill>
                  </a:tcPr>
                </a:tc>
                <a:tc>
                  <a:txBody>
                    <a:bodyPr/>
                    <a:lstStyle/>
                    <a:p>
                      <a:pPr algn="ctr" fontAlgn="ctr"/>
                      <a:r>
                        <a:rPr lang="es-CO" sz="1400" b="1" i="0" u="none" strike="noStrike">
                          <a:solidFill>
                            <a:srgbClr val="FFFFFF"/>
                          </a:solidFill>
                          <a:effectLst/>
                          <a:latin typeface="Calibri" panose="020F0502020204030204" pitchFamily="34" charset="0"/>
                        </a:rPr>
                        <a:t>SEPTIEMBRE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2523"/>
                    </a:solidFill>
                  </a:tcPr>
                </a:tc>
                <a:tc>
                  <a:txBody>
                    <a:bodyPr/>
                    <a:lstStyle/>
                    <a:p>
                      <a:pPr algn="ctr" fontAlgn="ctr"/>
                      <a:r>
                        <a:rPr lang="es-CO" sz="1400" b="1" i="0" u="none" strike="noStrike">
                          <a:solidFill>
                            <a:srgbClr val="FFFFFF"/>
                          </a:solidFill>
                          <a:effectLst/>
                          <a:latin typeface="Calibri" panose="020F0502020204030204" pitchFamily="34" charset="0"/>
                        </a:rPr>
                        <a:t>Total general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2523"/>
                    </a:solidFill>
                  </a:tcPr>
                </a:tc>
                <a:extLst>
                  <a:ext uri="{0D108BD9-81ED-4DB2-BD59-A6C34878D82A}">
                    <a16:rowId xmlns:a16="http://schemas.microsoft.com/office/drawing/2014/main" val="10001"/>
                  </a:ext>
                </a:extLst>
              </a:tr>
              <a:tr h="190500">
                <a:tc>
                  <a:txBody>
                    <a:bodyPr/>
                    <a:lstStyle/>
                    <a:p>
                      <a:pPr algn="l" fontAlgn="b"/>
                      <a:r>
                        <a:rPr lang="es-CO" sz="1400" b="0" i="0" u="none" strike="noStrike" dirty="0">
                          <a:solidFill>
                            <a:srgbClr val="000000"/>
                          </a:solidFill>
                          <a:effectLst/>
                          <a:latin typeface="Calibri" panose="020F0502020204030204" pitchFamily="34" charset="0"/>
                        </a:rPr>
                        <a:t>Negligencia en el ejercicio de sus funciones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Calibri" panose="020F0502020204030204" pitchFamily="34" charset="0"/>
                        </a:rPr>
                        <a:t>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90500">
                <a:tc>
                  <a:txBody>
                    <a:bodyPr/>
                    <a:lstStyle/>
                    <a:p>
                      <a:pPr algn="l" fontAlgn="b"/>
                      <a:r>
                        <a:rPr lang="es-CO" sz="1400" b="0" i="0" u="none" strike="noStrike">
                          <a:solidFill>
                            <a:srgbClr val="000000"/>
                          </a:solidFill>
                          <a:effectLst/>
                          <a:latin typeface="Calibri" panose="020F0502020204030204" pitchFamily="34" charset="0"/>
                        </a:rPr>
                        <a:t>Irregularidades en el ejercicio de  sus  funciones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O" sz="1400" b="0" i="0" u="none" strike="noStrike">
                          <a:solidFill>
                            <a:srgbClr val="00000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90500">
                <a:tc>
                  <a:txBody>
                    <a:bodyPr/>
                    <a:lstStyle/>
                    <a:p>
                      <a:pPr algn="l" fontAlgn="b"/>
                      <a:r>
                        <a:rPr lang="es-CO" sz="1400" b="1" i="0" u="none" strike="noStrike">
                          <a:solidFill>
                            <a:srgbClr val="FFFFFF"/>
                          </a:solidFill>
                          <a:effectLst/>
                          <a:latin typeface="Calibri" panose="020F0502020204030204" pitchFamily="34" charset="0"/>
                        </a:rPr>
                        <a:t>Total general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2523"/>
                    </a:solidFill>
                  </a:tcPr>
                </a:tc>
                <a:tc>
                  <a:txBody>
                    <a:bodyPr/>
                    <a:lstStyle/>
                    <a:p>
                      <a:pPr algn="ctr" fontAlgn="ctr"/>
                      <a:r>
                        <a:rPr lang="es-CO" sz="1400" b="1" i="0" u="none" strike="noStrike">
                          <a:solidFill>
                            <a:srgbClr val="FFFFFF"/>
                          </a:solidFill>
                          <a:effectLst/>
                          <a:latin typeface="Calibri" panose="020F0502020204030204" pitchFamily="34" charset="0"/>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2523"/>
                    </a:solidFill>
                  </a:tcPr>
                </a:tc>
                <a:tc>
                  <a:txBody>
                    <a:bodyPr/>
                    <a:lstStyle/>
                    <a:p>
                      <a:pPr algn="ctr" fontAlgn="ctr"/>
                      <a:r>
                        <a:rPr lang="es-CO" sz="1400" b="1" i="0" u="none" strike="noStrike">
                          <a:solidFill>
                            <a:srgbClr val="FFFFFF"/>
                          </a:solidFill>
                          <a:effectLst/>
                          <a:latin typeface="Calibri" panose="020F0502020204030204" pitchFamily="34"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2523"/>
                    </a:solidFill>
                  </a:tcPr>
                </a:tc>
                <a:tc>
                  <a:txBody>
                    <a:bodyPr/>
                    <a:lstStyle/>
                    <a:p>
                      <a:pPr algn="ctr" fontAlgn="ctr"/>
                      <a:r>
                        <a:rPr lang="es-CO" sz="1400" b="1" i="0" u="none" strike="noStrike" dirty="0">
                          <a:solidFill>
                            <a:srgbClr val="FFFFFF"/>
                          </a:solidFill>
                          <a:effectLst/>
                          <a:latin typeface="Calibri" panose="020F0502020204030204" pitchFamily="34" charset="0"/>
                        </a:rPr>
                        <a:t>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2523"/>
                    </a:solidFill>
                  </a:tcPr>
                </a:tc>
                <a:tc>
                  <a:txBody>
                    <a:bodyPr/>
                    <a:lstStyle/>
                    <a:p>
                      <a:pPr algn="ctr" fontAlgn="ctr"/>
                      <a:r>
                        <a:rPr lang="es-CO" sz="1400" b="1" i="0" u="none" strike="noStrike" dirty="0">
                          <a:solidFill>
                            <a:srgbClr val="FFFFFF"/>
                          </a:solidFill>
                          <a:effectLst/>
                          <a:latin typeface="Calibri" panose="020F0502020204030204" pitchFamily="34" charset="0"/>
                        </a:rPr>
                        <a:t>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2523"/>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083541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6228184" y="2204864"/>
            <a:ext cx="2486718" cy="2308324"/>
          </a:xfrm>
          <a:prstGeom prst="rect">
            <a:avLst/>
          </a:prstGeom>
        </p:spPr>
        <p:txBody>
          <a:bodyPr wrap="square">
            <a:spAutoFit/>
          </a:bodyPr>
          <a:lstStyle/>
          <a:p>
            <a:pPr algn="just"/>
            <a:r>
              <a:rPr lang="es-ES" altLang="es-CO" dirty="0">
                <a:latin typeface="Arial Narrow" panose="020B0606020202030204" pitchFamily="34" charset="0"/>
              </a:rPr>
              <a:t>De las 44 quejas contra servidores del Ministerio. La dependencia de la cual se generó el mayor  número  de quejas contra servidores, fue el grupo de convalidaciones con 15 quejas. </a:t>
            </a:r>
            <a:endParaRPr lang="es-CO" dirty="0">
              <a:latin typeface="Arial Narrow" panose="020B0606020202030204" pitchFamily="34" charset="0"/>
            </a:endParaRPr>
          </a:p>
        </p:txBody>
      </p:sp>
      <p:pic>
        <p:nvPicPr>
          <p:cNvPr id="7" name="Picture 1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259" t="17295" r="16983" b="33645"/>
          <a:stretch/>
        </p:blipFill>
        <p:spPr bwMode="auto">
          <a:xfrm>
            <a:off x="362362" y="277958"/>
            <a:ext cx="3233023" cy="606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7 CuadroTexto"/>
          <p:cNvSpPr txBox="1"/>
          <p:nvPr/>
        </p:nvSpPr>
        <p:spPr>
          <a:xfrm>
            <a:off x="374719" y="241668"/>
            <a:ext cx="3241080" cy="923330"/>
          </a:xfrm>
          <a:prstGeom prst="rect">
            <a:avLst/>
          </a:prstGeom>
          <a:noFill/>
        </p:spPr>
        <p:txBody>
          <a:bodyPr wrap="square" rtlCol="0">
            <a:spAutoFit/>
          </a:bodyPr>
          <a:lstStyle/>
          <a:p>
            <a:r>
              <a:rPr lang="es-CO" b="1" dirty="0">
                <a:solidFill>
                  <a:schemeClr val="bg1"/>
                </a:solidFill>
                <a:latin typeface="Arial Narrow" panose="020B0606020202030204" pitchFamily="34" charset="0"/>
                <a:ea typeface="Verdana" panose="020B0604030504040204" pitchFamily="34" charset="0"/>
                <a:cs typeface="Arial" pitchFamily="34" charset="0"/>
              </a:rPr>
              <a:t>Consolidado Quejas y reclamos del Ministerio de Educación Nacional</a:t>
            </a:r>
          </a:p>
        </p:txBody>
      </p:sp>
      <p:sp>
        <p:nvSpPr>
          <p:cNvPr id="9" name="8 Rectángulo"/>
          <p:cNvSpPr/>
          <p:nvPr/>
        </p:nvSpPr>
        <p:spPr>
          <a:xfrm>
            <a:off x="4716016" y="123377"/>
            <a:ext cx="4572000" cy="646331"/>
          </a:xfrm>
          <a:prstGeom prst="rect">
            <a:avLst/>
          </a:prstGeom>
        </p:spPr>
        <p:txBody>
          <a:bodyPr>
            <a:spAutoFit/>
          </a:bodyPr>
          <a:lstStyle/>
          <a:p>
            <a:r>
              <a:rPr lang="es-CO" b="1" dirty="0">
                <a:solidFill>
                  <a:schemeClr val="accent2">
                    <a:lumMod val="50000"/>
                  </a:schemeClr>
                </a:solidFill>
              </a:rPr>
              <a:t>Análisis de resultados a la gestión de las Quejas </a:t>
            </a:r>
            <a:endParaRPr lang="es-CO" dirty="0">
              <a:solidFill>
                <a:schemeClr val="accent2">
                  <a:lumMod val="50000"/>
                </a:schemeClr>
              </a:solidFill>
            </a:endParaRPr>
          </a:p>
        </p:txBody>
      </p:sp>
      <p:pic>
        <p:nvPicPr>
          <p:cNvPr id="1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9358" y="6102350"/>
            <a:ext cx="2921000"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a 3"/>
          <p:cNvGraphicFramePr>
            <a:graphicFrameLocks noGrp="1"/>
          </p:cNvGraphicFramePr>
          <p:nvPr>
            <p:extLst>
              <p:ext uri="{D42A27DB-BD31-4B8C-83A1-F6EECF244321}">
                <p14:modId xmlns:p14="http://schemas.microsoft.com/office/powerpoint/2010/main" val="714954042"/>
              </p:ext>
            </p:extLst>
          </p:nvPr>
        </p:nvGraphicFramePr>
        <p:xfrm>
          <a:off x="362362" y="1270320"/>
          <a:ext cx="5721805" cy="4846320"/>
        </p:xfrm>
        <a:graphic>
          <a:graphicData uri="http://schemas.openxmlformats.org/drawingml/2006/table">
            <a:tbl>
              <a:tblPr/>
              <a:tblGrid>
                <a:gridCol w="2769477">
                  <a:extLst>
                    <a:ext uri="{9D8B030D-6E8A-4147-A177-3AD203B41FA5}">
                      <a16:colId xmlns:a16="http://schemas.microsoft.com/office/drawing/2014/main" val="20000"/>
                    </a:ext>
                  </a:extLst>
                </a:gridCol>
                <a:gridCol w="648072">
                  <a:extLst>
                    <a:ext uri="{9D8B030D-6E8A-4147-A177-3AD203B41FA5}">
                      <a16:colId xmlns:a16="http://schemas.microsoft.com/office/drawing/2014/main" val="20001"/>
                    </a:ext>
                  </a:extLst>
                </a:gridCol>
                <a:gridCol w="648072">
                  <a:extLst>
                    <a:ext uri="{9D8B030D-6E8A-4147-A177-3AD203B41FA5}">
                      <a16:colId xmlns:a16="http://schemas.microsoft.com/office/drawing/2014/main" val="20002"/>
                    </a:ext>
                  </a:extLst>
                </a:gridCol>
                <a:gridCol w="951962">
                  <a:extLst>
                    <a:ext uri="{9D8B030D-6E8A-4147-A177-3AD203B41FA5}">
                      <a16:colId xmlns:a16="http://schemas.microsoft.com/office/drawing/2014/main" val="20003"/>
                    </a:ext>
                  </a:extLst>
                </a:gridCol>
                <a:gridCol w="704222">
                  <a:extLst>
                    <a:ext uri="{9D8B030D-6E8A-4147-A177-3AD203B41FA5}">
                      <a16:colId xmlns:a16="http://schemas.microsoft.com/office/drawing/2014/main" val="20004"/>
                    </a:ext>
                  </a:extLst>
                </a:gridCol>
              </a:tblGrid>
              <a:tr h="190500">
                <a:tc>
                  <a:txBody>
                    <a:bodyPr/>
                    <a:lstStyle/>
                    <a:p>
                      <a:pPr algn="ctr" fontAlgn="ctr"/>
                      <a:r>
                        <a:rPr lang="es-CO" sz="1400" b="1" i="0" u="none" strike="noStrike" dirty="0">
                          <a:solidFill>
                            <a:srgbClr val="FFFFFF"/>
                          </a:solidFill>
                          <a:effectLst/>
                          <a:latin typeface="Calibri" panose="020F0502020204030204" pitchFamily="34" charset="0"/>
                        </a:rPr>
                        <a:t>DEPENDENCIA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2523"/>
                    </a:solidFill>
                  </a:tcPr>
                </a:tc>
                <a:tc>
                  <a:txBody>
                    <a:bodyPr/>
                    <a:lstStyle/>
                    <a:p>
                      <a:pPr algn="ctr" fontAlgn="ctr"/>
                      <a:r>
                        <a:rPr lang="es-CO" sz="1400" b="1" i="0" u="none" strike="noStrike">
                          <a:solidFill>
                            <a:srgbClr val="FFFFFF"/>
                          </a:solidFill>
                          <a:effectLst/>
                          <a:latin typeface="Calibri" panose="020F0502020204030204" pitchFamily="34" charset="0"/>
                        </a:rPr>
                        <a:t>JULIO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2523"/>
                    </a:solidFill>
                  </a:tcPr>
                </a:tc>
                <a:tc>
                  <a:txBody>
                    <a:bodyPr/>
                    <a:lstStyle/>
                    <a:p>
                      <a:pPr algn="ctr" fontAlgn="ctr"/>
                      <a:r>
                        <a:rPr lang="es-CO" sz="1400" b="1" i="0" u="none" strike="noStrike">
                          <a:solidFill>
                            <a:srgbClr val="FFFFFF"/>
                          </a:solidFill>
                          <a:effectLst/>
                          <a:latin typeface="Calibri" panose="020F0502020204030204" pitchFamily="34" charset="0"/>
                        </a:rPr>
                        <a:t>AGOSTO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2523"/>
                    </a:solidFill>
                  </a:tcPr>
                </a:tc>
                <a:tc>
                  <a:txBody>
                    <a:bodyPr/>
                    <a:lstStyle/>
                    <a:p>
                      <a:pPr algn="ctr" fontAlgn="ctr"/>
                      <a:r>
                        <a:rPr lang="es-CO" sz="1400" b="1" i="0" u="none" strike="noStrike">
                          <a:solidFill>
                            <a:srgbClr val="FFFFFF"/>
                          </a:solidFill>
                          <a:effectLst/>
                          <a:latin typeface="Calibri" panose="020F0502020204030204" pitchFamily="34" charset="0"/>
                        </a:rPr>
                        <a:t>SEPTIEMBRE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2523"/>
                    </a:solidFill>
                  </a:tcPr>
                </a:tc>
                <a:tc>
                  <a:txBody>
                    <a:bodyPr/>
                    <a:lstStyle/>
                    <a:p>
                      <a:pPr algn="ctr" fontAlgn="ctr"/>
                      <a:r>
                        <a:rPr lang="es-CO" sz="1400" b="1" i="0" u="none" strike="noStrike">
                          <a:solidFill>
                            <a:srgbClr val="FFFFFF"/>
                          </a:solidFill>
                          <a:effectLst/>
                          <a:latin typeface="Calibri" panose="020F0502020204030204" pitchFamily="34" charset="0"/>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2523"/>
                    </a:solidFill>
                  </a:tcPr>
                </a:tc>
                <a:extLst>
                  <a:ext uri="{0D108BD9-81ED-4DB2-BD59-A6C34878D82A}">
                    <a16:rowId xmlns:a16="http://schemas.microsoft.com/office/drawing/2014/main" val="10000"/>
                  </a:ext>
                </a:extLst>
              </a:tr>
              <a:tr h="190500">
                <a:tc>
                  <a:txBody>
                    <a:bodyPr/>
                    <a:lstStyle/>
                    <a:p>
                      <a:pPr algn="l" fontAlgn="ctr"/>
                      <a:r>
                        <a:rPr lang="es-CO" sz="1400" b="0" i="0" u="none" strike="noStrike" dirty="0">
                          <a:solidFill>
                            <a:srgbClr val="000000"/>
                          </a:solidFill>
                          <a:effectLst/>
                          <a:latin typeface="Calibri" panose="020F0502020204030204" pitchFamily="34" charset="0"/>
                        </a:rPr>
                        <a:t>grupo de convalidaciones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19075">
                <a:tc>
                  <a:txBody>
                    <a:bodyPr/>
                    <a:lstStyle/>
                    <a:p>
                      <a:pPr algn="l" fontAlgn="ctr"/>
                      <a:r>
                        <a:rPr lang="es-CO" sz="1400" b="0" i="0" u="none" strike="noStrike">
                          <a:solidFill>
                            <a:srgbClr val="000000"/>
                          </a:solidFill>
                          <a:effectLst/>
                          <a:latin typeface="Calibri" panose="020F0502020204030204" pitchFamily="34" charset="0"/>
                        </a:rPr>
                        <a:t>oficina asesora de comunicaciones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90500">
                <a:tc>
                  <a:txBody>
                    <a:bodyPr/>
                    <a:lstStyle/>
                    <a:p>
                      <a:pPr algn="l" fontAlgn="ctr"/>
                      <a:r>
                        <a:rPr lang="es-CO" sz="1400" b="0" i="0" u="none" strike="noStrike">
                          <a:solidFill>
                            <a:srgbClr val="000000"/>
                          </a:solidFill>
                          <a:effectLst/>
                          <a:latin typeface="Calibri" panose="020F0502020204030204" pitchFamily="34" charset="0"/>
                        </a:rPr>
                        <a:t>oficina asesora jurídica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90500">
                <a:tc>
                  <a:txBody>
                    <a:bodyPr/>
                    <a:lstStyle/>
                    <a:p>
                      <a:pPr algn="l" fontAlgn="ctr"/>
                      <a:r>
                        <a:rPr lang="es-CO" sz="1400" b="0" i="0" u="none" strike="noStrike">
                          <a:solidFill>
                            <a:srgbClr val="000000"/>
                          </a:solidFill>
                          <a:effectLst/>
                          <a:latin typeface="Calibri" panose="020F0502020204030204" pitchFamily="34" charset="0"/>
                        </a:rPr>
                        <a:t>subdirección de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90500">
                <a:tc>
                  <a:txBody>
                    <a:bodyPr/>
                    <a:lstStyle/>
                    <a:p>
                      <a:pPr algn="l" fontAlgn="ctr"/>
                      <a:r>
                        <a:rPr lang="es-CO" sz="1400" b="0" i="0" u="none" strike="noStrike">
                          <a:solidFill>
                            <a:srgbClr val="000000"/>
                          </a:solidFill>
                          <a:effectLst/>
                          <a:latin typeface="Calibri" panose="020F0502020204030204" pitchFamily="34" charset="0"/>
                        </a:rPr>
                        <a:t>subdirección de acceso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90500">
                <a:tc>
                  <a:txBody>
                    <a:bodyPr/>
                    <a:lstStyle/>
                    <a:p>
                      <a:pPr algn="l" fontAlgn="ctr"/>
                      <a:r>
                        <a:rPr lang="es-CO" sz="1400" b="0" i="0" u="none" strike="noStrike">
                          <a:solidFill>
                            <a:srgbClr val="000000"/>
                          </a:solidFill>
                          <a:effectLst/>
                          <a:latin typeface="Calibri" panose="020F0502020204030204" pitchFamily="34" charset="0"/>
                        </a:rPr>
                        <a:t>subdirección de contratación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90500">
                <a:tc>
                  <a:txBody>
                    <a:bodyPr/>
                    <a:lstStyle/>
                    <a:p>
                      <a:pPr algn="l" fontAlgn="ctr"/>
                      <a:r>
                        <a:rPr lang="es-CO" sz="1400" b="0" i="0" u="none" strike="noStrike">
                          <a:solidFill>
                            <a:srgbClr val="000000"/>
                          </a:solidFill>
                          <a:effectLst/>
                          <a:latin typeface="Calibri" panose="020F0502020204030204" pitchFamily="34" charset="0"/>
                        </a:rPr>
                        <a:t>subdirección de fomento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90500">
                <a:tc>
                  <a:txBody>
                    <a:bodyPr/>
                    <a:lstStyle/>
                    <a:p>
                      <a:pPr algn="l" fontAlgn="ctr"/>
                      <a:r>
                        <a:rPr lang="es-CO" sz="1400" b="0" i="0" u="none" strike="noStrike">
                          <a:solidFill>
                            <a:srgbClr val="000000"/>
                          </a:solidFill>
                          <a:effectLst/>
                          <a:latin typeface="Calibri" panose="020F0502020204030204" pitchFamily="34" charset="0"/>
                        </a:rPr>
                        <a:t>subdirección de gestión administrativa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90500">
                <a:tc>
                  <a:txBody>
                    <a:bodyPr/>
                    <a:lstStyle/>
                    <a:p>
                      <a:pPr algn="l" fontAlgn="ctr"/>
                      <a:r>
                        <a:rPr lang="es-CO" sz="1400" b="0" i="0" u="none" strike="noStrike">
                          <a:solidFill>
                            <a:srgbClr val="000000"/>
                          </a:solidFill>
                          <a:effectLst/>
                          <a:latin typeface="Calibri" panose="020F0502020204030204" pitchFamily="34" charset="0"/>
                        </a:rPr>
                        <a:t>subdirección de inspección y vigilancia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90500">
                <a:tc>
                  <a:txBody>
                    <a:bodyPr/>
                    <a:lstStyle/>
                    <a:p>
                      <a:pPr algn="l" fontAlgn="ctr"/>
                      <a:r>
                        <a:rPr lang="es-CO" sz="1400" b="0" i="0" u="none" strike="noStrike">
                          <a:solidFill>
                            <a:srgbClr val="000000"/>
                          </a:solidFill>
                          <a:effectLst/>
                          <a:latin typeface="Calibri" panose="020F0502020204030204" pitchFamily="34" charset="0"/>
                        </a:rPr>
                        <a:t>subdirección de permanencia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90500">
                <a:tc>
                  <a:txBody>
                    <a:bodyPr/>
                    <a:lstStyle/>
                    <a:p>
                      <a:pPr algn="l" fontAlgn="ctr"/>
                      <a:r>
                        <a:rPr lang="es-CO" sz="1400" b="0" i="0" u="none" strike="noStrike">
                          <a:solidFill>
                            <a:srgbClr val="000000"/>
                          </a:solidFill>
                          <a:effectLst/>
                          <a:latin typeface="Calibri" panose="020F0502020204030204" pitchFamily="34" charset="0"/>
                        </a:rPr>
                        <a:t>subdirección de recursos humanos del sector educación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90500">
                <a:tc>
                  <a:txBody>
                    <a:bodyPr/>
                    <a:lstStyle/>
                    <a:p>
                      <a:pPr algn="l" fontAlgn="ctr"/>
                      <a:r>
                        <a:rPr lang="es-CO" sz="1400" b="0" i="0" u="none" strike="noStrike">
                          <a:solidFill>
                            <a:srgbClr val="000000"/>
                          </a:solidFill>
                          <a:effectLst/>
                          <a:latin typeface="Calibri" panose="020F0502020204030204" pitchFamily="34" charset="0"/>
                        </a:rPr>
                        <a:t>subdirección de referentes y evaluación de la calidad educativa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190500">
                <a:tc>
                  <a:txBody>
                    <a:bodyPr/>
                    <a:lstStyle/>
                    <a:p>
                      <a:pPr algn="l" fontAlgn="ctr"/>
                      <a:r>
                        <a:rPr lang="es-CO" sz="1400" b="0" i="0" u="none" strike="noStrike">
                          <a:solidFill>
                            <a:srgbClr val="000000"/>
                          </a:solidFill>
                          <a:effectLst/>
                          <a:latin typeface="Calibri" panose="020F0502020204030204" pitchFamily="34" charset="0"/>
                        </a:rPr>
                        <a:t>viceministerio de preescolar, básica y media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90500">
                <a:tc>
                  <a:txBody>
                    <a:bodyPr/>
                    <a:lstStyle/>
                    <a:p>
                      <a:pPr algn="l" fontAlgn="ctr"/>
                      <a:r>
                        <a:rPr lang="es-CO" sz="1400" b="0" i="0" u="none" strike="noStrike">
                          <a:solidFill>
                            <a:srgbClr val="000000"/>
                          </a:solidFill>
                          <a:effectLst/>
                          <a:latin typeface="Calibri" panose="020F0502020204030204" pitchFamily="34" charset="0"/>
                        </a:rPr>
                        <a:t>viceminsiterio de educación preescolar, básica y media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400" b="0" i="0" u="none" strike="noStrike">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190500">
                <a:tc>
                  <a:txBody>
                    <a:bodyPr/>
                    <a:lstStyle/>
                    <a:p>
                      <a:pPr algn="l" fontAlgn="b"/>
                      <a:r>
                        <a:rPr lang="es-CO" sz="1400" b="1" i="0" u="none" strike="noStrike">
                          <a:solidFill>
                            <a:srgbClr val="FFFFFF"/>
                          </a:solidFill>
                          <a:effectLst/>
                          <a:latin typeface="Calibri" panose="020F0502020204030204" pitchFamily="34" charset="0"/>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2523"/>
                    </a:solidFill>
                  </a:tcPr>
                </a:tc>
                <a:tc>
                  <a:txBody>
                    <a:bodyPr/>
                    <a:lstStyle/>
                    <a:p>
                      <a:pPr algn="ctr" fontAlgn="b"/>
                      <a:r>
                        <a:rPr lang="es-CO" sz="1400" b="1" i="0" u="none" strike="noStrike">
                          <a:solidFill>
                            <a:srgbClr val="FFFFFF"/>
                          </a:solidFill>
                          <a:effectLst/>
                          <a:latin typeface="Calibri" panose="020F0502020204030204" pitchFamily="34" charset="0"/>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2523"/>
                    </a:solidFill>
                  </a:tcPr>
                </a:tc>
                <a:tc>
                  <a:txBody>
                    <a:bodyPr/>
                    <a:lstStyle/>
                    <a:p>
                      <a:pPr algn="ctr" fontAlgn="b"/>
                      <a:r>
                        <a:rPr lang="es-CO" sz="1400" b="1" i="0" u="none" strike="noStrike">
                          <a:solidFill>
                            <a:srgbClr val="FFFFFF"/>
                          </a:solidFill>
                          <a:effectLst/>
                          <a:latin typeface="Calibri" panose="020F0502020204030204" pitchFamily="34" charset="0"/>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2523"/>
                    </a:solidFill>
                  </a:tcPr>
                </a:tc>
                <a:tc>
                  <a:txBody>
                    <a:bodyPr/>
                    <a:lstStyle/>
                    <a:p>
                      <a:pPr algn="ctr" fontAlgn="b"/>
                      <a:r>
                        <a:rPr lang="es-CO" sz="1400" b="1" i="0" u="none" strike="noStrike">
                          <a:solidFill>
                            <a:srgbClr val="FFFFFF"/>
                          </a:solidFill>
                          <a:effectLst/>
                          <a:latin typeface="Calibri" panose="020F0502020204030204" pitchFamily="34" charset="0"/>
                        </a:rPr>
                        <a:t>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2523"/>
                    </a:solidFill>
                  </a:tcPr>
                </a:tc>
                <a:tc>
                  <a:txBody>
                    <a:bodyPr/>
                    <a:lstStyle/>
                    <a:p>
                      <a:pPr algn="ctr" fontAlgn="b"/>
                      <a:r>
                        <a:rPr lang="es-CO" sz="1400" b="1" i="0" u="none" strike="noStrike" dirty="0">
                          <a:solidFill>
                            <a:srgbClr val="FFFFFF"/>
                          </a:solidFill>
                          <a:effectLst/>
                          <a:latin typeface="Calibri" panose="020F0502020204030204" pitchFamily="34" charset="0"/>
                        </a:rPr>
                        <a:t>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2523"/>
                    </a:solidFill>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17000527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o"/>
          <p:cNvGrpSpPr/>
          <p:nvPr/>
        </p:nvGrpSpPr>
        <p:grpSpPr>
          <a:xfrm>
            <a:off x="6189257" y="6093296"/>
            <a:ext cx="2919247" cy="757382"/>
            <a:chOff x="6189257" y="6093296"/>
            <a:chExt cx="2919247" cy="757382"/>
          </a:xfrm>
        </p:grpSpPr>
        <p:pic>
          <p:nvPicPr>
            <p:cNvPr id="5" name="4 Imagen"/>
            <p:cNvPicPr>
              <a:picLocks noChangeAspect="1"/>
            </p:cNvPicPr>
            <p:nvPr/>
          </p:nvPicPr>
          <p:blipFill rotWithShape="1">
            <a:blip r:embed="rId3" cstate="print">
              <a:extLst>
                <a:ext uri="{28A0092B-C50C-407E-A947-70E740481C1C}">
                  <a14:useLocalDpi xmlns:a14="http://schemas.microsoft.com/office/drawing/2010/main" val="0"/>
                </a:ext>
              </a:extLst>
            </a:blip>
            <a:srcRect l="80014" t="81187" r="3385" b="5008"/>
            <a:stretch/>
          </p:blipFill>
          <p:spPr>
            <a:xfrm>
              <a:off x="7590492" y="6093296"/>
              <a:ext cx="1518012" cy="757382"/>
            </a:xfrm>
            <a:prstGeom prst="rect">
              <a:avLst/>
            </a:prstGeom>
          </p:spPr>
        </p:pic>
        <p:pic>
          <p:nvPicPr>
            <p:cNvPr id="6" name="5 Imagen"/>
            <p:cNvPicPr>
              <a:picLocks noChangeAspect="1"/>
            </p:cNvPicPr>
            <p:nvPr/>
          </p:nvPicPr>
          <p:blipFill rotWithShape="1">
            <a:blip r:embed="rId4" cstate="print">
              <a:extLst>
                <a:ext uri="{28A0092B-C50C-407E-A947-70E740481C1C}">
                  <a14:useLocalDpi xmlns:a14="http://schemas.microsoft.com/office/drawing/2010/main" val="0"/>
                </a:ext>
              </a:extLst>
            </a:blip>
            <a:srcRect l="8610" t="34023" r="7437" b="38391"/>
            <a:stretch/>
          </p:blipFill>
          <p:spPr>
            <a:xfrm>
              <a:off x="6189257" y="6294092"/>
              <a:ext cx="1401235" cy="355790"/>
            </a:xfrm>
            <a:prstGeom prst="rect">
              <a:avLst/>
            </a:prstGeom>
          </p:spPr>
        </p:pic>
      </p:grpSp>
      <p:sp>
        <p:nvSpPr>
          <p:cNvPr id="7" name="2 Marcador de contenido"/>
          <p:cNvSpPr txBox="1">
            <a:spLocks/>
          </p:cNvSpPr>
          <p:nvPr/>
        </p:nvSpPr>
        <p:spPr>
          <a:xfrm>
            <a:off x="577098" y="1016732"/>
            <a:ext cx="7772400" cy="9001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buSzPct val="125000"/>
              <a:defRPr/>
            </a:pPr>
            <a:r>
              <a:rPr lang="es-ES" sz="1800" b="1" u="sng" dirty="0">
                <a:solidFill>
                  <a:schemeClr val="tx1"/>
                </a:solidFill>
                <a:latin typeface="Arial Narrow" panose="020B0606020202030204" pitchFamily="34" charset="0"/>
                <a:cs typeface="Arial" pitchFamily="34" charset="0"/>
              </a:rPr>
              <a:t>Porcentaje de oportunidad</a:t>
            </a:r>
          </a:p>
          <a:p>
            <a:pPr algn="just">
              <a:buSzPct val="125000"/>
              <a:defRPr/>
            </a:pPr>
            <a:r>
              <a:rPr lang="es-CO" sz="1800" dirty="0">
                <a:solidFill>
                  <a:schemeClr val="tx1"/>
                </a:solidFill>
                <a:latin typeface="Arial Narrow" panose="020B0606020202030204" pitchFamily="34" charset="0"/>
                <a:cs typeface="Arial" pitchFamily="34" charset="0"/>
              </a:rPr>
              <a:t>En el tercer trimestre de 2016, las quejas y reclamos presentadas ante el Ministerio de Educación Nacional tuvieron un aumento significativo pasaron de 19 quejas en el tercer trimestre del  2015 a 331 en el tercer trimestre  del 2016.</a:t>
            </a:r>
          </a:p>
          <a:p>
            <a:pPr algn="just">
              <a:buSzPct val="125000"/>
              <a:defRPr/>
            </a:pPr>
            <a:endParaRPr lang="es-CO" sz="1800" dirty="0">
              <a:solidFill>
                <a:schemeClr val="tx1"/>
              </a:solidFill>
              <a:latin typeface="Arial Narrow" panose="020B0606020202030204" pitchFamily="34" charset="0"/>
              <a:cs typeface="Arial" pitchFamily="34" charset="0"/>
            </a:endParaRPr>
          </a:p>
          <a:p>
            <a:pPr algn="just">
              <a:buSzPct val="125000"/>
              <a:defRPr/>
            </a:pPr>
            <a:r>
              <a:rPr lang="es-CO" sz="1800" dirty="0">
                <a:solidFill>
                  <a:schemeClr val="tx1"/>
                </a:solidFill>
                <a:latin typeface="Arial Narrow" panose="020B0606020202030204" pitchFamily="34" charset="0"/>
                <a:cs typeface="Arial" pitchFamily="34" charset="0"/>
              </a:rPr>
              <a:t>El porcentaje general de oportunidad de respuesta a las quejas fue del 55%,  es decir que de las 331 quejas 181 fueron contestadas a  tiempo y  150 de manera extemporánea, estas últimas, en su gran mayoría corresponden a reclamos servicios, por lo que requieren de  un procedimiento más complejo que el de una petición en sentido genérico. </a:t>
            </a:r>
          </a:p>
          <a:p>
            <a:pPr algn="just">
              <a:buSzPct val="125000"/>
              <a:defRPr/>
            </a:pPr>
            <a:endParaRPr lang="es-ES" sz="1800" dirty="0">
              <a:solidFill>
                <a:schemeClr val="tx1"/>
              </a:solidFill>
              <a:latin typeface="Arial Narrow" panose="020B0606020202030204" pitchFamily="34" charset="0"/>
              <a:cs typeface="Arial" pitchFamily="34" charset="0"/>
            </a:endParaRPr>
          </a:p>
          <a:p>
            <a:pPr algn="just">
              <a:buSzPct val="125000"/>
              <a:defRPr/>
            </a:pPr>
            <a:r>
              <a:rPr lang="es-ES" sz="1800" dirty="0">
                <a:solidFill>
                  <a:schemeClr val="tx1"/>
                </a:solidFill>
                <a:latin typeface="Arial Narrow" panose="020B0606020202030204" pitchFamily="34" charset="0"/>
                <a:cs typeface="Arial" pitchFamily="34" charset="0"/>
              </a:rPr>
              <a:t>A partir del análisis realizado, las quejas recibidas en el primer trimestre para el MEN  se distribuyeron por tipo así:</a:t>
            </a:r>
          </a:p>
          <a:p>
            <a:pPr algn="l">
              <a:buSzPct val="125000"/>
              <a:defRPr/>
            </a:pPr>
            <a:endParaRPr lang="es-ES" sz="1800" dirty="0">
              <a:solidFill>
                <a:schemeClr val="tx1"/>
              </a:solidFill>
              <a:latin typeface="Arial Narrow" panose="020B0606020202030204" pitchFamily="34" charset="0"/>
              <a:cs typeface="Arial" pitchFamily="34" charset="0"/>
            </a:endParaRPr>
          </a:p>
        </p:txBody>
      </p:sp>
      <p:sp>
        <p:nvSpPr>
          <p:cNvPr id="8" name="2 Marcador de contenido"/>
          <p:cNvSpPr txBox="1">
            <a:spLocks/>
          </p:cNvSpPr>
          <p:nvPr/>
        </p:nvSpPr>
        <p:spPr>
          <a:xfrm>
            <a:off x="569883" y="5013176"/>
            <a:ext cx="7772400" cy="187325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buSzPct val="125000"/>
              <a:buFont typeface="Arial" pitchFamily="34" charset="0"/>
              <a:buBlip>
                <a:blip r:embed="rId5"/>
              </a:buBlip>
              <a:defRPr/>
            </a:pPr>
            <a:r>
              <a:rPr lang="es-CO" sz="2000" dirty="0">
                <a:solidFill>
                  <a:schemeClr val="tx1"/>
                </a:solidFill>
                <a:latin typeface="Arial Narrow" panose="020B0606020202030204" pitchFamily="34" charset="0"/>
                <a:ea typeface="Verdana" pitchFamily="34" charset="0"/>
                <a:cs typeface="Verdana" pitchFamily="34" charset="0"/>
              </a:rPr>
              <a:t> </a:t>
            </a:r>
            <a:r>
              <a:rPr lang="es-CO" sz="1800" dirty="0">
                <a:solidFill>
                  <a:schemeClr val="tx1"/>
                </a:solidFill>
                <a:latin typeface="Arial Narrow" panose="020B0606020202030204" pitchFamily="34" charset="0"/>
                <a:ea typeface="Verdana" pitchFamily="34" charset="0"/>
                <a:cs typeface="Verdana" pitchFamily="34" charset="0"/>
              </a:rPr>
              <a:t>133 corresponden a reclamos frente a procesos y  tuvieron un  21,05% en oportunidad</a:t>
            </a:r>
          </a:p>
          <a:p>
            <a:pPr algn="l">
              <a:buSzPct val="125000"/>
              <a:buBlip>
                <a:blip r:embed="rId6"/>
              </a:buBlip>
              <a:defRPr/>
            </a:pPr>
            <a:r>
              <a:rPr lang="es-ES" sz="1800" dirty="0">
                <a:solidFill>
                  <a:schemeClr val="tx1"/>
                </a:solidFill>
                <a:latin typeface="Arial Narrow" panose="020B0606020202030204" pitchFamily="34" charset="0"/>
                <a:ea typeface="Verdana" pitchFamily="34" charset="0"/>
                <a:cs typeface="Verdana" pitchFamily="34" charset="0"/>
              </a:rPr>
              <a:t> 44 corresponden a quejas contra funcionarios </a:t>
            </a:r>
            <a:r>
              <a:rPr lang="es-CO" sz="1800" dirty="0">
                <a:solidFill>
                  <a:schemeClr val="tx1"/>
                </a:solidFill>
                <a:latin typeface="Arial Narrow" panose="020B0606020202030204" pitchFamily="34" charset="0"/>
                <a:ea typeface="Verdana" pitchFamily="34" charset="0"/>
                <a:cs typeface="Verdana" pitchFamily="34" charset="0"/>
              </a:rPr>
              <a:t>y  tuvieron un </a:t>
            </a:r>
            <a:r>
              <a:rPr lang="es-ES" sz="1800" dirty="0">
                <a:solidFill>
                  <a:schemeClr val="tx1"/>
                </a:solidFill>
                <a:latin typeface="Arial Narrow" panose="020B0606020202030204" pitchFamily="34" charset="0"/>
                <a:ea typeface="Verdana" pitchFamily="34" charset="0"/>
                <a:cs typeface="Verdana" pitchFamily="34" charset="0"/>
              </a:rPr>
              <a:t>63,63% </a:t>
            </a:r>
            <a:r>
              <a:rPr lang="es-CO" sz="1800" dirty="0">
                <a:solidFill>
                  <a:schemeClr val="tx1"/>
                </a:solidFill>
                <a:latin typeface="Arial Narrow" panose="020B0606020202030204" pitchFamily="34" charset="0"/>
                <a:ea typeface="Verdana" pitchFamily="34" charset="0"/>
                <a:cs typeface="Verdana" pitchFamily="34" charset="0"/>
              </a:rPr>
              <a:t>en oportunidad</a:t>
            </a:r>
            <a:endParaRPr lang="es-ES" sz="1800" dirty="0">
              <a:solidFill>
                <a:schemeClr val="tx1"/>
              </a:solidFill>
              <a:latin typeface="Arial Narrow" panose="020B0606020202030204" pitchFamily="34" charset="0"/>
              <a:ea typeface="Verdana" pitchFamily="34" charset="0"/>
              <a:cs typeface="Verdana" pitchFamily="34" charset="0"/>
            </a:endParaRPr>
          </a:p>
          <a:p>
            <a:pPr algn="l">
              <a:buSzPct val="125000"/>
              <a:buBlip>
                <a:blip r:embed="rId7"/>
              </a:buBlip>
              <a:defRPr/>
            </a:pPr>
            <a:r>
              <a:rPr lang="es-ES" sz="1800" dirty="0">
                <a:solidFill>
                  <a:schemeClr val="tx1"/>
                </a:solidFill>
                <a:latin typeface="Arial Narrow" panose="020B0606020202030204" pitchFamily="34" charset="0"/>
                <a:ea typeface="Verdana" pitchFamily="34" charset="0"/>
                <a:cs typeface="Verdana" pitchFamily="34" charset="0"/>
              </a:rPr>
              <a:t> 154 corresponden a reclamos de servicios </a:t>
            </a:r>
            <a:r>
              <a:rPr lang="es-CO" sz="1800" dirty="0">
                <a:solidFill>
                  <a:schemeClr val="tx1"/>
                </a:solidFill>
                <a:latin typeface="Arial Narrow" panose="020B0606020202030204" pitchFamily="34" charset="0"/>
                <a:ea typeface="Verdana" pitchFamily="34" charset="0"/>
                <a:cs typeface="Verdana" pitchFamily="34" charset="0"/>
              </a:rPr>
              <a:t>y  tuvieron un </a:t>
            </a:r>
            <a:r>
              <a:rPr lang="es-ES" sz="1800" dirty="0">
                <a:solidFill>
                  <a:schemeClr val="tx1"/>
                </a:solidFill>
                <a:latin typeface="Arial Narrow" panose="020B0606020202030204" pitchFamily="34" charset="0"/>
                <a:ea typeface="Verdana" pitchFamily="34" charset="0"/>
                <a:cs typeface="Verdana" pitchFamily="34" charset="0"/>
              </a:rPr>
              <a:t>81,16%  </a:t>
            </a:r>
            <a:r>
              <a:rPr lang="es-CO" sz="1800" dirty="0">
                <a:solidFill>
                  <a:schemeClr val="tx1"/>
                </a:solidFill>
                <a:latin typeface="Arial Narrow" panose="020B0606020202030204" pitchFamily="34" charset="0"/>
                <a:ea typeface="Verdana" pitchFamily="34" charset="0"/>
                <a:cs typeface="Verdana" pitchFamily="34" charset="0"/>
              </a:rPr>
              <a:t>en oportunidad</a:t>
            </a:r>
            <a:endParaRPr lang="es-ES" sz="1800" dirty="0">
              <a:solidFill>
                <a:schemeClr val="tx1"/>
              </a:solidFill>
              <a:latin typeface="Arial Narrow" panose="020B0606020202030204" pitchFamily="34" charset="0"/>
              <a:ea typeface="Verdana" pitchFamily="34" charset="0"/>
              <a:cs typeface="Verdana" pitchFamily="34" charset="0"/>
            </a:endParaRPr>
          </a:p>
          <a:p>
            <a:pPr algn="l">
              <a:buSzPct val="125000"/>
              <a:buBlip>
                <a:blip r:embed="rId7"/>
              </a:buBlip>
              <a:defRPr/>
            </a:pPr>
            <a:endParaRPr lang="es-ES" sz="1800" dirty="0">
              <a:solidFill>
                <a:schemeClr val="tx1"/>
              </a:solidFill>
              <a:latin typeface="Arial Narrow" panose="020B0606020202030204" pitchFamily="34" charset="0"/>
              <a:ea typeface="Verdana" pitchFamily="34" charset="0"/>
              <a:cs typeface="Verdana" pitchFamily="34" charset="0"/>
            </a:endParaRPr>
          </a:p>
          <a:p>
            <a:pPr algn="l">
              <a:buSzPct val="125000"/>
              <a:defRPr/>
            </a:pPr>
            <a:endParaRPr lang="es-ES" sz="2000" dirty="0">
              <a:solidFill>
                <a:schemeClr val="tx1"/>
              </a:solidFill>
              <a:latin typeface="Arial Narrow" panose="020B0606020202030204" pitchFamily="34" charset="0"/>
            </a:endParaRPr>
          </a:p>
        </p:txBody>
      </p:sp>
      <p:pic>
        <p:nvPicPr>
          <p:cNvPr id="9" name="Picture 15"/>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5259" t="17295" r="16983" b="33645"/>
          <a:stretch/>
        </p:blipFill>
        <p:spPr bwMode="auto">
          <a:xfrm>
            <a:off x="546889" y="394720"/>
            <a:ext cx="3233023" cy="6142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9 CuadroTexto"/>
          <p:cNvSpPr txBox="1"/>
          <p:nvPr/>
        </p:nvSpPr>
        <p:spPr>
          <a:xfrm>
            <a:off x="514642" y="326765"/>
            <a:ext cx="3241080" cy="646331"/>
          </a:xfrm>
          <a:prstGeom prst="rect">
            <a:avLst/>
          </a:prstGeom>
          <a:noFill/>
        </p:spPr>
        <p:txBody>
          <a:bodyPr wrap="square" rtlCol="0">
            <a:spAutoFit/>
          </a:bodyPr>
          <a:lstStyle/>
          <a:p>
            <a:r>
              <a:rPr lang="es-CO" b="1" dirty="0">
                <a:solidFill>
                  <a:schemeClr val="bg1"/>
                </a:solidFill>
                <a:latin typeface="Arial Narrow" panose="020B0606020202030204" pitchFamily="34" charset="0"/>
                <a:ea typeface="Verdana" panose="020B0604030504040204" pitchFamily="34" charset="0"/>
                <a:cs typeface="Arial" pitchFamily="34" charset="0"/>
              </a:rPr>
              <a:t>Quejas y reclamos del Ministerio de Educación Nacional</a:t>
            </a:r>
          </a:p>
        </p:txBody>
      </p:sp>
      <p:sp>
        <p:nvSpPr>
          <p:cNvPr id="11" name="10 Rectángulo"/>
          <p:cNvSpPr/>
          <p:nvPr/>
        </p:nvSpPr>
        <p:spPr>
          <a:xfrm>
            <a:off x="4716016" y="260648"/>
            <a:ext cx="4572000" cy="646331"/>
          </a:xfrm>
          <a:prstGeom prst="rect">
            <a:avLst/>
          </a:prstGeom>
        </p:spPr>
        <p:txBody>
          <a:bodyPr>
            <a:spAutoFit/>
          </a:bodyPr>
          <a:lstStyle/>
          <a:p>
            <a:r>
              <a:rPr lang="es-CO" b="1" dirty="0">
                <a:solidFill>
                  <a:schemeClr val="accent2">
                    <a:lumMod val="50000"/>
                  </a:schemeClr>
                </a:solidFill>
              </a:rPr>
              <a:t>Análisis de resultados a la gestión de las Reclamos servicios</a:t>
            </a:r>
            <a:endParaRPr lang="es-CO" dirty="0">
              <a:solidFill>
                <a:schemeClr val="accent2">
                  <a:lumMod val="50000"/>
                </a:schemeClr>
              </a:solidFill>
            </a:endParaRPr>
          </a:p>
        </p:txBody>
      </p:sp>
    </p:spTree>
    <p:extLst>
      <p:ext uri="{BB962C8B-B14F-4D97-AF65-F5344CB8AC3E}">
        <p14:creationId xmlns:p14="http://schemas.microsoft.com/office/powerpoint/2010/main" val="38908581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4716016" y="123377"/>
            <a:ext cx="4572000" cy="646331"/>
          </a:xfrm>
          <a:prstGeom prst="rect">
            <a:avLst/>
          </a:prstGeom>
        </p:spPr>
        <p:txBody>
          <a:bodyPr>
            <a:spAutoFit/>
          </a:bodyPr>
          <a:lstStyle/>
          <a:p>
            <a:r>
              <a:rPr lang="es-CO" b="1" dirty="0">
                <a:solidFill>
                  <a:schemeClr val="accent2">
                    <a:lumMod val="50000"/>
                  </a:schemeClr>
                </a:solidFill>
              </a:rPr>
              <a:t>Análisis de resultados a la gestión de las Quejas y Reclamos</a:t>
            </a:r>
            <a:endParaRPr lang="es-CO" dirty="0">
              <a:solidFill>
                <a:schemeClr val="accent2">
                  <a:lumMod val="50000"/>
                </a:schemeClr>
              </a:solidFill>
            </a:endParaRPr>
          </a:p>
        </p:txBody>
      </p:sp>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6088987"/>
            <a:ext cx="2921000"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5852480" y="1772816"/>
            <a:ext cx="3096344" cy="2308324"/>
          </a:xfrm>
          <a:prstGeom prst="rect">
            <a:avLst/>
          </a:prstGeom>
        </p:spPr>
        <p:txBody>
          <a:bodyPr wrap="square">
            <a:spAutoFit/>
          </a:bodyPr>
          <a:lstStyle/>
          <a:p>
            <a:pPr>
              <a:defRPr/>
            </a:pPr>
            <a:endParaRPr lang="es-ES" dirty="0">
              <a:latin typeface="Arial Narrow" panose="020B0606020202030204" pitchFamily="34" charset="0"/>
            </a:endParaRPr>
          </a:p>
          <a:p>
            <a:pPr algn="just">
              <a:defRPr/>
            </a:pPr>
            <a:endParaRPr lang="es-ES" dirty="0">
              <a:latin typeface="Arial Narrow" panose="020B0606020202030204" pitchFamily="34" charset="0"/>
            </a:endParaRPr>
          </a:p>
          <a:p>
            <a:pPr marL="285750" indent="-285750" algn="just">
              <a:buBlip>
                <a:blip r:embed="rId4"/>
              </a:buBlip>
              <a:defRPr/>
            </a:pPr>
            <a:r>
              <a:rPr lang="es-CO" dirty="0">
                <a:latin typeface="Arial Narrow" panose="020B0606020202030204" pitchFamily="34" charset="0"/>
              </a:rPr>
              <a:t>Se observa que en el tercer trimestre de 2016, los reclamos por servicios fueron los que mas aumentaron en 149, seguidos de los reclamos por procesos con 133</a:t>
            </a:r>
          </a:p>
        </p:txBody>
      </p:sp>
      <p:pic>
        <p:nvPicPr>
          <p:cNvPr id="9" name="Picture 1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5259" t="17295" r="16983" b="33645"/>
          <a:stretch/>
        </p:blipFill>
        <p:spPr bwMode="auto">
          <a:xfrm>
            <a:off x="546889" y="230451"/>
            <a:ext cx="3233023" cy="606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9 CuadroTexto"/>
          <p:cNvSpPr txBox="1"/>
          <p:nvPr/>
        </p:nvSpPr>
        <p:spPr>
          <a:xfrm>
            <a:off x="538832" y="210415"/>
            <a:ext cx="3241080" cy="646331"/>
          </a:xfrm>
          <a:prstGeom prst="rect">
            <a:avLst/>
          </a:prstGeom>
          <a:noFill/>
        </p:spPr>
        <p:txBody>
          <a:bodyPr wrap="square" rtlCol="0">
            <a:spAutoFit/>
          </a:bodyPr>
          <a:lstStyle/>
          <a:p>
            <a:r>
              <a:rPr lang="es-CO" b="1" dirty="0">
                <a:solidFill>
                  <a:schemeClr val="bg1"/>
                </a:solidFill>
                <a:latin typeface="Arial Narrow" panose="020B0606020202030204" pitchFamily="34" charset="0"/>
                <a:ea typeface="Verdana" panose="020B0604030504040204" pitchFamily="34" charset="0"/>
                <a:cs typeface="Arial" pitchFamily="34" charset="0"/>
              </a:rPr>
              <a:t>Quejas y reclamos del Ministerio de Educación Nacional</a:t>
            </a:r>
          </a:p>
        </p:txBody>
      </p:sp>
      <p:pic>
        <p:nvPicPr>
          <p:cNvPr id="11" name="Imagen 10"/>
          <p:cNvPicPr>
            <a:picLocks noChangeAspect="1"/>
          </p:cNvPicPr>
          <p:nvPr/>
        </p:nvPicPr>
        <p:blipFill>
          <a:blip r:embed="rId6"/>
          <a:stretch>
            <a:fillRect/>
          </a:stretch>
        </p:blipFill>
        <p:spPr>
          <a:xfrm>
            <a:off x="755080" y="1202606"/>
            <a:ext cx="4745191" cy="2828789"/>
          </a:xfrm>
          <a:prstGeom prst="rect">
            <a:avLst/>
          </a:prstGeom>
        </p:spPr>
      </p:pic>
      <p:pic>
        <p:nvPicPr>
          <p:cNvPr id="13" name="Imagen 12"/>
          <p:cNvPicPr>
            <a:picLocks noChangeAspect="1"/>
          </p:cNvPicPr>
          <p:nvPr/>
        </p:nvPicPr>
        <p:blipFill>
          <a:blip r:embed="rId7"/>
          <a:stretch>
            <a:fillRect/>
          </a:stretch>
        </p:blipFill>
        <p:spPr>
          <a:xfrm>
            <a:off x="755079" y="4464293"/>
            <a:ext cx="4745191" cy="1803844"/>
          </a:xfrm>
          <a:prstGeom prst="rect">
            <a:avLst/>
          </a:prstGeom>
        </p:spPr>
      </p:pic>
    </p:spTree>
    <p:extLst>
      <p:ext uri="{BB962C8B-B14F-4D97-AF65-F5344CB8AC3E}">
        <p14:creationId xmlns:p14="http://schemas.microsoft.com/office/powerpoint/2010/main" val="8305129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9358" y="6102350"/>
            <a:ext cx="2921000"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10 Rectángulo"/>
          <p:cNvSpPr/>
          <p:nvPr/>
        </p:nvSpPr>
        <p:spPr>
          <a:xfrm>
            <a:off x="4716016" y="123377"/>
            <a:ext cx="4572000" cy="646331"/>
          </a:xfrm>
          <a:prstGeom prst="rect">
            <a:avLst/>
          </a:prstGeom>
        </p:spPr>
        <p:txBody>
          <a:bodyPr>
            <a:spAutoFit/>
          </a:bodyPr>
          <a:lstStyle/>
          <a:p>
            <a:r>
              <a:rPr lang="es-CO" b="1" dirty="0">
                <a:solidFill>
                  <a:schemeClr val="accent2">
                    <a:lumMod val="50000"/>
                  </a:schemeClr>
                </a:solidFill>
              </a:rPr>
              <a:t>Análisis de resultados a la gestión de las Quejas</a:t>
            </a:r>
            <a:endParaRPr lang="es-CO" dirty="0">
              <a:solidFill>
                <a:schemeClr val="accent2">
                  <a:lumMod val="50000"/>
                </a:schemeClr>
              </a:solidFill>
            </a:endParaRPr>
          </a:p>
        </p:txBody>
      </p:sp>
      <p:sp>
        <p:nvSpPr>
          <p:cNvPr id="2" name="1 Rectángulo"/>
          <p:cNvSpPr/>
          <p:nvPr/>
        </p:nvSpPr>
        <p:spPr>
          <a:xfrm>
            <a:off x="513048" y="4278751"/>
            <a:ext cx="2834816" cy="1754326"/>
          </a:xfrm>
          <a:prstGeom prst="rect">
            <a:avLst/>
          </a:prstGeom>
        </p:spPr>
        <p:txBody>
          <a:bodyPr wrap="square">
            <a:spAutoFit/>
          </a:bodyPr>
          <a:lstStyle/>
          <a:p>
            <a:pPr algn="just">
              <a:buSzPct val="125000"/>
              <a:defRPr/>
            </a:pPr>
            <a:r>
              <a:rPr lang="es-ES" dirty="0">
                <a:latin typeface="Arial Narrow" panose="020B0606020202030204" pitchFamily="34" charset="0"/>
                <a:cs typeface="Arial" pitchFamily="34" charset="0"/>
              </a:rPr>
              <a:t>En el tercer trimestre del 2016 se presentaron 44 quejas contra funcionarios, las cuales aumentaron  en 39 quejas comparado con el mismo trimestre del año 2015 </a:t>
            </a:r>
          </a:p>
        </p:txBody>
      </p:sp>
      <p:sp>
        <p:nvSpPr>
          <p:cNvPr id="12" name="11 CuadroTexto"/>
          <p:cNvSpPr txBox="1"/>
          <p:nvPr/>
        </p:nvSpPr>
        <p:spPr>
          <a:xfrm>
            <a:off x="354305" y="126432"/>
            <a:ext cx="3241080" cy="646331"/>
          </a:xfrm>
          <a:prstGeom prst="rect">
            <a:avLst/>
          </a:prstGeom>
          <a:noFill/>
        </p:spPr>
        <p:txBody>
          <a:bodyPr wrap="square" rtlCol="0">
            <a:spAutoFit/>
          </a:bodyPr>
          <a:lstStyle/>
          <a:p>
            <a:r>
              <a:rPr lang="es-CO" b="1" dirty="0">
                <a:solidFill>
                  <a:schemeClr val="bg1"/>
                </a:solidFill>
                <a:latin typeface="Arial Narrow" panose="020B0606020202030204" pitchFamily="34" charset="0"/>
                <a:ea typeface="Verdana" panose="020B0604030504040204" pitchFamily="34" charset="0"/>
                <a:cs typeface="Arial" pitchFamily="34" charset="0"/>
              </a:rPr>
              <a:t>Quejas y reclamos del Ministerio de Educación Nacional</a:t>
            </a:r>
          </a:p>
        </p:txBody>
      </p:sp>
      <p:pic>
        <p:nvPicPr>
          <p:cNvPr id="13" name="Picture 1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5259" t="17295" r="16983" b="33645"/>
          <a:stretch/>
        </p:blipFill>
        <p:spPr bwMode="auto">
          <a:xfrm>
            <a:off x="544653" y="230451"/>
            <a:ext cx="3233023" cy="606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13 CuadroTexto"/>
          <p:cNvSpPr txBox="1"/>
          <p:nvPr/>
        </p:nvSpPr>
        <p:spPr>
          <a:xfrm>
            <a:off x="536596" y="190381"/>
            <a:ext cx="3241080" cy="646331"/>
          </a:xfrm>
          <a:prstGeom prst="rect">
            <a:avLst/>
          </a:prstGeom>
          <a:noFill/>
        </p:spPr>
        <p:txBody>
          <a:bodyPr wrap="square" rtlCol="0">
            <a:spAutoFit/>
          </a:bodyPr>
          <a:lstStyle/>
          <a:p>
            <a:r>
              <a:rPr lang="es-CO" b="1" dirty="0">
                <a:solidFill>
                  <a:schemeClr val="bg1"/>
                </a:solidFill>
                <a:latin typeface="Arial Narrow" panose="020B0606020202030204" pitchFamily="34" charset="0"/>
                <a:ea typeface="Verdana" panose="020B0604030504040204" pitchFamily="34" charset="0"/>
                <a:cs typeface="Arial" pitchFamily="34" charset="0"/>
              </a:rPr>
              <a:t>Quejas y reclamos del Ministerio de Educación Nacional</a:t>
            </a:r>
          </a:p>
        </p:txBody>
      </p:sp>
      <p:pic>
        <p:nvPicPr>
          <p:cNvPr id="4" name="Imagen 3"/>
          <p:cNvPicPr>
            <a:picLocks noChangeAspect="1"/>
          </p:cNvPicPr>
          <p:nvPr/>
        </p:nvPicPr>
        <p:blipFill>
          <a:blip r:embed="rId5"/>
          <a:stretch>
            <a:fillRect/>
          </a:stretch>
        </p:blipFill>
        <p:spPr>
          <a:xfrm>
            <a:off x="643763" y="1052613"/>
            <a:ext cx="2704101" cy="1863691"/>
          </a:xfrm>
          <a:prstGeom prst="rect">
            <a:avLst/>
          </a:prstGeom>
        </p:spPr>
      </p:pic>
      <p:pic>
        <p:nvPicPr>
          <p:cNvPr id="5" name="Imagen 4"/>
          <p:cNvPicPr>
            <a:picLocks noChangeAspect="1"/>
          </p:cNvPicPr>
          <p:nvPr/>
        </p:nvPicPr>
        <p:blipFill>
          <a:blip r:embed="rId6"/>
          <a:stretch>
            <a:fillRect/>
          </a:stretch>
        </p:blipFill>
        <p:spPr>
          <a:xfrm>
            <a:off x="624650" y="3220126"/>
            <a:ext cx="2723214" cy="786452"/>
          </a:xfrm>
          <a:prstGeom prst="rect">
            <a:avLst/>
          </a:prstGeom>
        </p:spPr>
      </p:pic>
      <p:pic>
        <p:nvPicPr>
          <p:cNvPr id="10" name="Imagen 9"/>
          <p:cNvPicPr>
            <a:picLocks noChangeAspect="1"/>
          </p:cNvPicPr>
          <p:nvPr/>
        </p:nvPicPr>
        <p:blipFill>
          <a:blip r:embed="rId7"/>
          <a:stretch>
            <a:fillRect/>
          </a:stretch>
        </p:blipFill>
        <p:spPr>
          <a:xfrm>
            <a:off x="3560706" y="1075573"/>
            <a:ext cx="2589045" cy="1863691"/>
          </a:xfrm>
          <a:prstGeom prst="rect">
            <a:avLst/>
          </a:prstGeom>
        </p:spPr>
      </p:pic>
      <p:pic>
        <p:nvPicPr>
          <p:cNvPr id="15" name="Imagen 14"/>
          <p:cNvPicPr>
            <a:picLocks noChangeAspect="1"/>
          </p:cNvPicPr>
          <p:nvPr/>
        </p:nvPicPr>
        <p:blipFill>
          <a:blip r:embed="rId8"/>
          <a:stretch>
            <a:fillRect/>
          </a:stretch>
        </p:blipFill>
        <p:spPr>
          <a:xfrm>
            <a:off x="3519560" y="3266422"/>
            <a:ext cx="2589045" cy="740155"/>
          </a:xfrm>
          <a:prstGeom prst="rect">
            <a:avLst/>
          </a:prstGeom>
        </p:spPr>
      </p:pic>
      <p:pic>
        <p:nvPicPr>
          <p:cNvPr id="16" name="Imagen 15"/>
          <p:cNvPicPr>
            <a:picLocks noChangeAspect="1"/>
          </p:cNvPicPr>
          <p:nvPr/>
        </p:nvPicPr>
        <p:blipFill>
          <a:blip r:embed="rId9"/>
          <a:stretch>
            <a:fillRect/>
          </a:stretch>
        </p:blipFill>
        <p:spPr>
          <a:xfrm>
            <a:off x="6229358" y="1075573"/>
            <a:ext cx="2375090" cy="1840731"/>
          </a:xfrm>
          <a:prstGeom prst="rect">
            <a:avLst/>
          </a:prstGeom>
        </p:spPr>
      </p:pic>
      <p:pic>
        <p:nvPicPr>
          <p:cNvPr id="17" name="Imagen 16"/>
          <p:cNvPicPr>
            <a:picLocks noChangeAspect="1"/>
          </p:cNvPicPr>
          <p:nvPr/>
        </p:nvPicPr>
        <p:blipFill>
          <a:blip r:embed="rId10"/>
          <a:stretch>
            <a:fillRect/>
          </a:stretch>
        </p:blipFill>
        <p:spPr>
          <a:xfrm>
            <a:off x="6262922" y="3242121"/>
            <a:ext cx="2376264" cy="764456"/>
          </a:xfrm>
          <a:prstGeom prst="rect">
            <a:avLst/>
          </a:prstGeom>
        </p:spPr>
      </p:pic>
      <p:sp>
        <p:nvSpPr>
          <p:cNvPr id="18" name="1 Rectángulo"/>
          <p:cNvSpPr/>
          <p:nvPr/>
        </p:nvSpPr>
        <p:spPr>
          <a:xfrm>
            <a:off x="6281198" y="4219166"/>
            <a:ext cx="2323250" cy="1754326"/>
          </a:xfrm>
          <a:prstGeom prst="rect">
            <a:avLst/>
          </a:prstGeom>
        </p:spPr>
        <p:txBody>
          <a:bodyPr wrap="square">
            <a:spAutoFit/>
          </a:bodyPr>
          <a:lstStyle/>
          <a:p>
            <a:pPr algn="just">
              <a:buSzPct val="125000"/>
              <a:defRPr/>
            </a:pPr>
            <a:r>
              <a:rPr lang="es-ES" dirty="0">
                <a:latin typeface="Arial Narrow" panose="020B0606020202030204" pitchFamily="34" charset="0"/>
                <a:cs typeface="Arial" pitchFamily="34" charset="0"/>
              </a:rPr>
              <a:t>En el tercer trimestre del 2016 se dio un aumento de (124) reclamos en los procesos comparado con el mismo trimestre del 2015</a:t>
            </a:r>
            <a:r>
              <a:rPr lang="es-CO" dirty="0">
                <a:latin typeface="Arial Narrow" panose="020B0606020202030204" pitchFamily="34" charset="0"/>
                <a:cs typeface="Arial" pitchFamily="34" charset="0"/>
              </a:rPr>
              <a:t>.</a:t>
            </a:r>
          </a:p>
        </p:txBody>
      </p:sp>
      <p:sp>
        <p:nvSpPr>
          <p:cNvPr id="19" name="1 Rectángulo"/>
          <p:cNvSpPr/>
          <p:nvPr/>
        </p:nvSpPr>
        <p:spPr>
          <a:xfrm>
            <a:off x="3519560" y="4219166"/>
            <a:ext cx="2589045" cy="1754326"/>
          </a:xfrm>
          <a:prstGeom prst="rect">
            <a:avLst/>
          </a:prstGeom>
        </p:spPr>
        <p:txBody>
          <a:bodyPr wrap="square">
            <a:spAutoFit/>
          </a:bodyPr>
          <a:lstStyle/>
          <a:p>
            <a:pPr algn="just">
              <a:buSzPct val="125000"/>
              <a:defRPr/>
            </a:pPr>
            <a:r>
              <a:rPr lang="es-ES" dirty="0">
                <a:latin typeface="Arial Narrow" panose="020B0606020202030204" pitchFamily="34" charset="0"/>
                <a:cs typeface="Arial" pitchFamily="34" charset="0"/>
              </a:rPr>
              <a:t>Se presentaron 154 reclamos en el tercer trimestre, evidenciando un aumento de 149 quejas comparado con el mismo trimestre del año 2015.</a:t>
            </a:r>
          </a:p>
        </p:txBody>
      </p:sp>
    </p:spTree>
    <p:extLst>
      <p:ext uri="{BB962C8B-B14F-4D97-AF65-F5344CB8AC3E}">
        <p14:creationId xmlns:p14="http://schemas.microsoft.com/office/powerpoint/2010/main" val="3681646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4716016" y="123377"/>
            <a:ext cx="4572000" cy="646331"/>
          </a:xfrm>
          <a:prstGeom prst="rect">
            <a:avLst/>
          </a:prstGeom>
        </p:spPr>
        <p:txBody>
          <a:bodyPr>
            <a:spAutoFit/>
          </a:bodyPr>
          <a:lstStyle/>
          <a:p>
            <a:r>
              <a:rPr lang="es-CO" b="1" dirty="0">
                <a:solidFill>
                  <a:schemeClr val="accent2">
                    <a:lumMod val="50000"/>
                  </a:schemeClr>
                </a:solidFill>
              </a:rPr>
              <a:t>Análisis de resultados a la gestión de las Quejas, Reclamos</a:t>
            </a:r>
            <a:endParaRPr lang="es-CO" dirty="0">
              <a:solidFill>
                <a:schemeClr val="accent2">
                  <a:lumMod val="50000"/>
                </a:schemeClr>
              </a:solidFill>
            </a:endParaRP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9358" y="6102350"/>
            <a:ext cx="2921000"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5589398" y="980728"/>
            <a:ext cx="3087057" cy="5355312"/>
          </a:xfrm>
          <a:prstGeom prst="rect">
            <a:avLst/>
          </a:prstGeom>
        </p:spPr>
        <p:txBody>
          <a:bodyPr wrap="square">
            <a:spAutoFit/>
          </a:bodyPr>
          <a:lstStyle/>
          <a:p>
            <a:pPr algn="just"/>
            <a:r>
              <a:rPr lang="es-CO" dirty="0">
                <a:latin typeface="Arial Narrow" panose="020B0606020202030204" pitchFamily="34" charset="0"/>
              </a:rPr>
              <a:t>Las quejas se encuentran agrupadas así: </a:t>
            </a:r>
          </a:p>
          <a:p>
            <a:pPr algn="just"/>
            <a:endParaRPr lang="es-CO" dirty="0">
              <a:latin typeface="Arial Narrow" panose="020B0606020202030204" pitchFamily="34" charset="0"/>
            </a:endParaRPr>
          </a:p>
          <a:p>
            <a:pPr marL="285750" indent="-285750" algn="just">
              <a:buBlip>
                <a:blip r:embed="rId4"/>
              </a:buBlip>
            </a:pPr>
            <a:r>
              <a:rPr lang="es-CO" dirty="0">
                <a:latin typeface="Arial Narrow" panose="020B0606020202030204" pitchFamily="34" charset="0"/>
              </a:rPr>
              <a:t>Reclamos de servicios</a:t>
            </a:r>
          </a:p>
          <a:p>
            <a:pPr marL="285750" indent="-285750" algn="just">
              <a:buBlip>
                <a:blip r:embed="rId4"/>
              </a:buBlip>
            </a:pPr>
            <a:r>
              <a:rPr lang="es-CO" dirty="0">
                <a:latin typeface="Arial Narrow" panose="020B0606020202030204" pitchFamily="34" charset="0"/>
              </a:rPr>
              <a:t>Quejas hacia  funcionarios</a:t>
            </a:r>
          </a:p>
          <a:p>
            <a:pPr marL="285750" indent="-285750" algn="just">
              <a:buBlip>
                <a:blip r:embed="rId4"/>
              </a:buBlip>
            </a:pPr>
            <a:r>
              <a:rPr lang="es-CO" dirty="0">
                <a:latin typeface="Arial Narrow" panose="020B0606020202030204" pitchFamily="34" charset="0"/>
              </a:rPr>
              <a:t>Quejas procesos</a:t>
            </a:r>
          </a:p>
          <a:p>
            <a:pPr marL="285750" indent="-285750" algn="just">
              <a:buFontTx/>
              <a:buChar char="-"/>
            </a:pPr>
            <a:endParaRPr lang="es-CO" dirty="0">
              <a:latin typeface="Arial Narrow" panose="020B0606020202030204" pitchFamily="34" charset="0"/>
            </a:endParaRPr>
          </a:p>
          <a:p>
            <a:pPr algn="just"/>
            <a:r>
              <a:rPr lang="es-CO" dirty="0">
                <a:latin typeface="Arial Narrow" panose="020B0606020202030204" pitchFamily="34" charset="0"/>
              </a:rPr>
              <a:t>El ítem mas afectado es el de reclamos servicios, con 154, que equivalen al  47 % del total </a:t>
            </a:r>
          </a:p>
          <a:p>
            <a:pPr algn="just"/>
            <a:endParaRPr lang="es-CO" dirty="0">
              <a:latin typeface="Arial Narrow" panose="020B0606020202030204" pitchFamily="34" charset="0"/>
            </a:endParaRPr>
          </a:p>
          <a:p>
            <a:pPr algn="just"/>
            <a:r>
              <a:rPr lang="es-CO" dirty="0">
                <a:latin typeface="Arial Narrow" panose="020B0606020202030204" pitchFamily="34" charset="0"/>
              </a:rPr>
              <a:t>Siguen las reclamos de procesos con 133 , que equivalen al 40% del total.</a:t>
            </a:r>
          </a:p>
          <a:p>
            <a:pPr algn="just"/>
            <a:endParaRPr lang="es-CO" dirty="0">
              <a:latin typeface="Arial Narrow" panose="020B0606020202030204" pitchFamily="34" charset="0"/>
            </a:endParaRPr>
          </a:p>
          <a:p>
            <a:pPr algn="just"/>
            <a:r>
              <a:rPr lang="es-CO" dirty="0">
                <a:latin typeface="Arial Narrow" panose="020B0606020202030204" pitchFamily="34" charset="0"/>
              </a:rPr>
              <a:t>Y las quejas de funcionarios que cuentan con 44, que equivalen al 13% del total de procesos interpuestos</a:t>
            </a:r>
          </a:p>
        </p:txBody>
      </p:sp>
      <p:pic>
        <p:nvPicPr>
          <p:cNvPr id="8" name="Picture 1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5259" t="17295" r="16983" b="33645"/>
          <a:stretch/>
        </p:blipFill>
        <p:spPr bwMode="auto">
          <a:xfrm>
            <a:off x="546889" y="230451"/>
            <a:ext cx="3233023" cy="606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8 CuadroTexto"/>
          <p:cNvSpPr txBox="1"/>
          <p:nvPr/>
        </p:nvSpPr>
        <p:spPr>
          <a:xfrm>
            <a:off x="546889" y="210415"/>
            <a:ext cx="3241080" cy="646331"/>
          </a:xfrm>
          <a:prstGeom prst="rect">
            <a:avLst/>
          </a:prstGeom>
          <a:noFill/>
        </p:spPr>
        <p:txBody>
          <a:bodyPr wrap="square" rtlCol="0">
            <a:spAutoFit/>
          </a:bodyPr>
          <a:lstStyle/>
          <a:p>
            <a:r>
              <a:rPr lang="es-CO" b="1" dirty="0">
                <a:solidFill>
                  <a:schemeClr val="bg1"/>
                </a:solidFill>
                <a:latin typeface="Arial Narrow" panose="020B0606020202030204" pitchFamily="34" charset="0"/>
                <a:ea typeface="Verdana" panose="020B0604030504040204" pitchFamily="34" charset="0"/>
                <a:cs typeface="Arial" pitchFamily="34" charset="0"/>
              </a:rPr>
              <a:t>Quejas y reclamos del Ministerio de Educación Nacional</a:t>
            </a:r>
          </a:p>
        </p:txBody>
      </p:sp>
      <p:pic>
        <p:nvPicPr>
          <p:cNvPr id="4" name="Imagen 3"/>
          <p:cNvPicPr>
            <a:picLocks noChangeAspect="1"/>
          </p:cNvPicPr>
          <p:nvPr/>
        </p:nvPicPr>
        <p:blipFill>
          <a:blip r:embed="rId6"/>
          <a:stretch>
            <a:fillRect/>
          </a:stretch>
        </p:blipFill>
        <p:spPr>
          <a:xfrm>
            <a:off x="619618" y="4298506"/>
            <a:ext cx="3808366" cy="1803844"/>
          </a:xfrm>
          <a:prstGeom prst="rect">
            <a:avLst/>
          </a:prstGeom>
        </p:spPr>
      </p:pic>
      <p:pic>
        <p:nvPicPr>
          <p:cNvPr id="7" name="Imagen 6"/>
          <p:cNvPicPr>
            <a:picLocks noChangeAspect="1"/>
          </p:cNvPicPr>
          <p:nvPr/>
        </p:nvPicPr>
        <p:blipFill>
          <a:blip r:embed="rId7"/>
          <a:stretch>
            <a:fillRect/>
          </a:stretch>
        </p:blipFill>
        <p:spPr>
          <a:xfrm>
            <a:off x="619618" y="1162103"/>
            <a:ext cx="3808366" cy="2908044"/>
          </a:xfrm>
          <a:prstGeom prst="rect">
            <a:avLst/>
          </a:prstGeom>
        </p:spPr>
      </p:pic>
    </p:spTree>
    <p:extLst>
      <p:ext uri="{BB962C8B-B14F-4D97-AF65-F5344CB8AC3E}">
        <p14:creationId xmlns:p14="http://schemas.microsoft.com/office/powerpoint/2010/main" val="33013893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893608" y="1643310"/>
            <a:ext cx="7272808" cy="5447645"/>
          </a:xfrm>
          <a:prstGeom prst="rect">
            <a:avLst/>
          </a:prstGeom>
        </p:spPr>
        <p:txBody>
          <a:bodyPr wrap="square">
            <a:spAutoFit/>
          </a:bodyPr>
          <a:lstStyle/>
          <a:p>
            <a:pPr algn="just">
              <a:buSzPct val="125000"/>
              <a:defRPr/>
            </a:pPr>
            <a:endParaRPr lang="es-ES" sz="2000" dirty="0">
              <a:latin typeface="Arial Narrow" panose="020B0606020202030204" pitchFamily="34" charset="0"/>
              <a:cs typeface="Arial" pitchFamily="34" charset="0"/>
            </a:endParaRPr>
          </a:p>
          <a:p>
            <a:pPr algn="just">
              <a:buSzPct val="125000"/>
              <a:defRPr/>
            </a:pPr>
            <a:r>
              <a:rPr lang="es-ES" sz="1600" dirty="0">
                <a:latin typeface="Arial Narrow" panose="020B0606020202030204" pitchFamily="34" charset="0"/>
                <a:cs typeface="Arial" pitchFamily="34" charset="0"/>
              </a:rPr>
              <a:t>En este  trimestre 150 quejas y reclamos no fueron atendidas oportunamente, lo cual llevó a disminuir el porcentaje de cumplimiento del indicador, en un 45%</a:t>
            </a:r>
          </a:p>
          <a:p>
            <a:pPr algn="just">
              <a:buSzPct val="125000"/>
              <a:defRPr/>
            </a:pPr>
            <a:endParaRPr lang="es-ES" sz="1600" dirty="0">
              <a:latin typeface="Arial Narrow" panose="020B0606020202030204" pitchFamily="34" charset="0"/>
              <a:cs typeface="Arial" pitchFamily="34" charset="0"/>
            </a:endParaRPr>
          </a:p>
          <a:p>
            <a:pPr algn="just">
              <a:buSzPct val="125000"/>
              <a:defRPr/>
            </a:pPr>
            <a:r>
              <a:rPr lang="es-ES" sz="1600" dirty="0">
                <a:latin typeface="Arial Narrow" panose="020B0606020202030204" pitchFamily="34" charset="0"/>
                <a:cs typeface="Arial" pitchFamily="34" charset="0"/>
              </a:rPr>
              <a:t>Esta disminución en el  indicador  se  debió  a los  siguientes factores: </a:t>
            </a:r>
          </a:p>
          <a:p>
            <a:pPr algn="just">
              <a:buSzPct val="125000"/>
              <a:defRPr/>
            </a:pPr>
            <a:endParaRPr lang="es-ES" sz="1600" dirty="0">
              <a:latin typeface="Arial Narrow" panose="020B0606020202030204" pitchFamily="34" charset="0"/>
              <a:cs typeface="Arial" pitchFamily="34" charset="0"/>
            </a:endParaRPr>
          </a:p>
          <a:p>
            <a:pPr algn="just">
              <a:buSzPct val="125000"/>
              <a:defRPr/>
            </a:pPr>
            <a:r>
              <a:rPr lang="es-ES" sz="1600" b="1" u="sng" dirty="0">
                <a:latin typeface="Arial Narrow" panose="020B0606020202030204" pitchFamily="34" charset="0"/>
                <a:cs typeface="Arial" pitchFamily="34" charset="0"/>
              </a:rPr>
              <a:t>Para  los  tramites de  convalidaciones y homologaciones de Preescolar básica y media</a:t>
            </a:r>
            <a:endParaRPr lang="es-ES" sz="1600" dirty="0">
              <a:latin typeface="Arial Narrow" panose="020B0606020202030204" pitchFamily="34" charset="0"/>
              <a:cs typeface="Arial" pitchFamily="34" charset="0"/>
            </a:endParaRPr>
          </a:p>
          <a:p>
            <a:pPr algn="just">
              <a:buSzPct val="125000"/>
              <a:defRPr/>
            </a:pPr>
            <a:endParaRPr lang="es-ES" sz="1600" dirty="0">
              <a:latin typeface="Arial Narrow" panose="020B0606020202030204" pitchFamily="34" charset="0"/>
              <a:cs typeface="Arial" pitchFamily="34" charset="0"/>
            </a:endParaRPr>
          </a:p>
          <a:p>
            <a:pPr algn="just">
              <a:buSzPct val="125000"/>
              <a:defRPr/>
            </a:pPr>
            <a:r>
              <a:rPr lang="es-CO" sz="1600" dirty="0">
                <a:latin typeface="Arial Narrow" panose="020B0606020202030204" pitchFamily="34" charset="0"/>
                <a:cs typeface="Arial" pitchFamily="34" charset="0"/>
              </a:rPr>
              <a:t>Se encontró un aumento significativo en el número de solicitudes de convalidación de estudios preescolar, básica y media, con el tránsito a trámite en línea. En 2016 aumentó 59% en relación con 2015, con un promedio diario de 22 solicitudes.  </a:t>
            </a:r>
          </a:p>
          <a:p>
            <a:pPr algn="just">
              <a:buSzPct val="125000"/>
              <a:defRPr/>
            </a:pPr>
            <a:endParaRPr lang="es-CO" sz="1600" dirty="0">
              <a:latin typeface="Arial Narrow" panose="020B0606020202030204" pitchFamily="34" charset="0"/>
              <a:cs typeface="Arial" pitchFamily="34" charset="0"/>
            </a:endParaRPr>
          </a:p>
          <a:p>
            <a:pPr algn="just">
              <a:buSzPct val="125000"/>
              <a:defRPr/>
            </a:pPr>
            <a:r>
              <a:rPr lang="es-CO" sz="1600" dirty="0">
                <a:latin typeface="Arial Narrow" panose="020B0606020202030204" pitchFamily="34" charset="0"/>
                <a:cs typeface="Arial" pitchFamily="34" charset="0"/>
              </a:rPr>
              <a:t>Se  cuenta  exactamente con la misma  cantidad de personas   realizando el tramite y la  verificación que  antes  se hacia  en atención al ciudadano,</a:t>
            </a:r>
          </a:p>
          <a:p>
            <a:pPr algn="just">
              <a:buSzPct val="125000"/>
              <a:defRPr/>
            </a:pPr>
            <a:endParaRPr lang="es-CO" sz="1600" dirty="0">
              <a:latin typeface="Arial Narrow" panose="020B0606020202030204" pitchFamily="34" charset="0"/>
              <a:cs typeface="Arial" pitchFamily="34" charset="0"/>
            </a:endParaRPr>
          </a:p>
          <a:p>
            <a:pPr algn="just">
              <a:buSzPct val="125000"/>
              <a:defRPr/>
            </a:pPr>
            <a:r>
              <a:rPr lang="es-CO" sz="1600" dirty="0">
                <a:latin typeface="Arial Narrow" panose="020B0606020202030204" pitchFamily="34" charset="0"/>
                <a:cs typeface="Arial" pitchFamily="34" charset="0"/>
              </a:rPr>
              <a:t>La  crisis  en Venezuela  incremento el volumen de  solicitudes de convalidación y llegan con documentación incompleta por demora  en el tramite de apostilla,  haciendo  que se tengan que hacer múltiples requerimientos para los  ciudadanos.</a:t>
            </a:r>
          </a:p>
          <a:p>
            <a:pPr algn="just">
              <a:buSzPct val="125000"/>
              <a:defRPr/>
            </a:pPr>
            <a:endParaRPr lang="es-CO" sz="1600" dirty="0">
              <a:latin typeface="Arial Narrow" panose="020B0606020202030204" pitchFamily="34" charset="0"/>
              <a:cs typeface="Arial" pitchFamily="34" charset="0"/>
            </a:endParaRPr>
          </a:p>
          <a:p>
            <a:pPr algn="just">
              <a:buSzPct val="125000"/>
              <a:defRPr/>
            </a:pPr>
            <a:endParaRPr lang="es-CO" sz="1600" dirty="0">
              <a:latin typeface="Arial Narrow" panose="020B0606020202030204" pitchFamily="34" charset="0"/>
              <a:cs typeface="Arial" pitchFamily="34" charset="0"/>
            </a:endParaRPr>
          </a:p>
          <a:p>
            <a:pPr algn="just">
              <a:buSzPct val="125000"/>
              <a:defRPr/>
            </a:pPr>
            <a:endParaRPr lang="es-ES" sz="2400" dirty="0">
              <a:latin typeface="Arial Narrow" panose="020B0606020202030204" pitchFamily="34" charset="0"/>
              <a:cs typeface="Arial" pitchFamily="34" charset="0"/>
            </a:endParaRPr>
          </a:p>
        </p:txBody>
      </p:sp>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9358" y="6102350"/>
            <a:ext cx="2921000"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Rectángulo"/>
          <p:cNvSpPr/>
          <p:nvPr/>
        </p:nvSpPr>
        <p:spPr>
          <a:xfrm>
            <a:off x="4538069" y="313757"/>
            <a:ext cx="4572000" cy="646331"/>
          </a:xfrm>
          <a:prstGeom prst="rect">
            <a:avLst/>
          </a:prstGeom>
        </p:spPr>
        <p:txBody>
          <a:bodyPr>
            <a:spAutoFit/>
          </a:bodyPr>
          <a:lstStyle/>
          <a:p>
            <a:r>
              <a:rPr lang="es-CO" b="1" dirty="0">
                <a:solidFill>
                  <a:schemeClr val="accent2">
                    <a:lumMod val="50000"/>
                  </a:schemeClr>
                </a:solidFill>
              </a:rPr>
              <a:t>Conclusiones de los resultados a la gestión de las Quejas, Reclamos</a:t>
            </a:r>
            <a:endParaRPr lang="es-CO" dirty="0">
              <a:solidFill>
                <a:schemeClr val="accent2">
                  <a:lumMod val="50000"/>
                </a:schemeClr>
              </a:solidFill>
            </a:endParaRPr>
          </a:p>
        </p:txBody>
      </p:sp>
      <p:pic>
        <p:nvPicPr>
          <p:cNvPr id="8" name="Picture 1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5259" t="17295" r="16983" b="33645"/>
          <a:stretch/>
        </p:blipFill>
        <p:spPr bwMode="auto">
          <a:xfrm>
            <a:off x="550741" y="353827"/>
            <a:ext cx="3233023" cy="606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8 CuadroTexto"/>
          <p:cNvSpPr txBox="1"/>
          <p:nvPr/>
        </p:nvSpPr>
        <p:spPr>
          <a:xfrm>
            <a:off x="550741" y="292633"/>
            <a:ext cx="3241080" cy="646331"/>
          </a:xfrm>
          <a:prstGeom prst="rect">
            <a:avLst/>
          </a:prstGeom>
          <a:noFill/>
        </p:spPr>
        <p:txBody>
          <a:bodyPr wrap="square" rtlCol="0">
            <a:spAutoFit/>
          </a:bodyPr>
          <a:lstStyle/>
          <a:p>
            <a:r>
              <a:rPr lang="es-CO" b="1" dirty="0">
                <a:solidFill>
                  <a:schemeClr val="bg1"/>
                </a:solidFill>
                <a:latin typeface="Arial Narrow" panose="020B0606020202030204" pitchFamily="34" charset="0"/>
                <a:ea typeface="Verdana" panose="020B0604030504040204" pitchFamily="34" charset="0"/>
                <a:cs typeface="Arial" pitchFamily="34" charset="0"/>
              </a:rPr>
              <a:t>Quejas y reclamos del Ministerio de Educación Nacional</a:t>
            </a:r>
          </a:p>
        </p:txBody>
      </p:sp>
    </p:spTree>
    <p:extLst>
      <p:ext uri="{BB962C8B-B14F-4D97-AF65-F5344CB8AC3E}">
        <p14:creationId xmlns:p14="http://schemas.microsoft.com/office/powerpoint/2010/main" val="3492266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Pentágono"/>
          <p:cNvSpPr/>
          <p:nvPr/>
        </p:nvSpPr>
        <p:spPr>
          <a:xfrm>
            <a:off x="559364" y="1772816"/>
            <a:ext cx="7992888" cy="1188873"/>
          </a:xfrm>
          <a:prstGeom prst="homePlat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O" b="1" dirty="0">
                <a:solidFill>
                  <a:schemeClr val="accent2">
                    <a:lumMod val="50000"/>
                  </a:schemeClr>
                </a:solidFill>
              </a:rPr>
              <a:t>QUEJA: </a:t>
            </a:r>
            <a:r>
              <a:rPr lang="es-CO" dirty="0">
                <a:solidFill>
                  <a:schemeClr val="tx1"/>
                </a:solidFill>
              </a:rPr>
              <a:t>Es la manifestación de protesta, censura, descontento o inconformidad que formula una persona en relación con una conducta que considera irregular de uno o varios servidores públicos en desarrollo de sus funciones </a:t>
            </a:r>
          </a:p>
        </p:txBody>
      </p:sp>
      <p:sp>
        <p:nvSpPr>
          <p:cNvPr id="5" name="4 Pentágono"/>
          <p:cNvSpPr/>
          <p:nvPr/>
        </p:nvSpPr>
        <p:spPr>
          <a:xfrm>
            <a:off x="552089" y="3789040"/>
            <a:ext cx="7992888" cy="1224136"/>
          </a:xfrm>
          <a:prstGeom prst="homePlate">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O" b="1" dirty="0">
                <a:solidFill>
                  <a:schemeClr val="accent2">
                    <a:lumMod val="50000"/>
                  </a:schemeClr>
                </a:solidFill>
              </a:rPr>
              <a:t>RECLAMO:  </a:t>
            </a:r>
            <a:r>
              <a:rPr lang="es-CO" dirty="0">
                <a:solidFill>
                  <a:schemeClr val="tx1"/>
                </a:solidFill>
              </a:rPr>
              <a:t>Es el derecho que tiene otra persona de exigir , reivindicar o demandar una solución, ya sea por motivo general o particular, referente a la prestación indebida de un servicio o a la falta de atención de una solicitud</a:t>
            </a:r>
          </a:p>
        </p:txBody>
      </p:sp>
      <p:grpSp>
        <p:nvGrpSpPr>
          <p:cNvPr id="9" name="8 Grupo"/>
          <p:cNvGrpSpPr/>
          <p:nvPr/>
        </p:nvGrpSpPr>
        <p:grpSpPr>
          <a:xfrm>
            <a:off x="6189257" y="6093296"/>
            <a:ext cx="2919247" cy="757382"/>
            <a:chOff x="6189257" y="6093296"/>
            <a:chExt cx="2919247" cy="757382"/>
          </a:xfrm>
        </p:grpSpPr>
        <p:pic>
          <p:nvPicPr>
            <p:cNvPr id="10" name="9 Imagen"/>
            <p:cNvPicPr>
              <a:picLocks noChangeAspect="1"/>
            </p:cNvPicPr>
            <p:nvPr/>
          </p:nvPicPr>
          <p:blipFill rotWithShape="1">
            <a:blip r:embed="rId3" cstate="print">
              <a:extLst>
                <a:ext uri="{28A0092B-C50C-407E-A947-70E740481C1C}">
                  <a14:useLocalDpi xmlns:a14="http://schemas.microsoft.com/office/drawing/2010/main" val="0"/>
                </a:ext>
              </a:extLst>
            </a:blip>
            <a:srcRect l="80014" t="81187" r="3385" b="5008"/>
            <a:stretch/>
          </p:blipFill>
          <p:spPr>
            <a:xfrm>
              <a:off x="7590492" y="6093296"/>
              <a:ext cx="1518012" cy="757382"/>
            </a:xfrm>
            <a:prstGeom prst="rect">
              <a:avLst/>
            </a:prstGeom>
          </p:spPr>
        </p:pic>
        <p:pic>
          <p:nvPicPr>
            <p:cNvPr id="11" name="10 Imagen"/>
            <p:cNvPicPr>
              <a:picLocks noChangeAspect="1"/>
            </p:cNvPicPr>
            <p:nvPr/>
          </p:nvPicPr>
          <p:blipFill rotWithShape="1">
            <a:blip r:embed="rId4" cstate="print">
              <a:extLst>
                <a:ext uri="{28A0092B-C50C-407E-A947-70E740481C1C}">
                  <a14:useLocalDpi xmlns:a14="http://schemas.microsoft.com/office/drawing/2010/main" val="0"/>
                </a:ext>
              </a:extLst>
            </a:blip>
            <a:srcRect l="8610" t="34023" r="7437" b="38391"/>
            <a:stretch/>
          </p:blipFill>
          <p:spPr>
            <a:xfrm>
              <a:off x="6189257" y="6294092"/>
              <a:ext cx="1401235" cy="355790"/>
            </a:xfrm>
            <a:prstGeom prst="rect">
              <a:avLst/>
            </a:prstGeom>
          </p:spPr>
        </p:pic>
      </p:grpSp>
      <p:sp>
        <p:nvSpPr>
          <p:cNvPr id="12" name="11 Rectángulo"/>
          <p:cNvSpPr/>
          <p:nvPr/>
        </p:nvSpPr>
        <p:spPr>
          <a:xfrm>
            <a:off x="4211960" y="240114"/>
            <a:ext cx="4572000" cy="646331"/>
          </a:xfrm>
          <a:prstGeom prst="rect">
            <a:avLst/>
          </a:prstGeom>
        </p:spPr>
        <p:txBody>
          <a:bodyPr>
            <a:spAutoFit/>
          </a:bodyPr>
          <a:lstStyle/>
          <a:p>
            <a:r>
              <a:rPr lang="es-CO" b="1" dirty="0">
                <a:solidFill>
                  <a:schemeClr val="accent2">
                    <a:lumMod val="50000"/>
                  </a:schemeClr>
                </a:solidFill>
              </a:rPr>
              <a:t>Análisis de resultados a la gestión de las Quejas, Reclamos y Sugerencias</a:t>
            </a:r>
            <a:endParaRPr lang="es-CO" dirty="0">
              <a:solidFill>
                <a:schemeClr val="accent2">
                  <a:lumMod val="50000"/>
                </a:schemeClr>
              </a:solidFill>
            </a:endParaRPr>
          </a:p>
        </p:txBody>
      </p:sp>
    </p:spTree>
    <p:extLst>
      <p:ext uri="{BB962C8B-B14F-4D97-AF65-F5344CB8AC3E}">
        <p14:creationId xmlns:p14="http://schemas.microsoft.com/office/powerpoint/2010/main" val="12767656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893608" y="1643310"/>
            <a:ext cx="7272808" cy="3477875"/>
          </a:xfrm>
          <a:prstGeom prst="rect">
            <a:avLst/>
          </a:prstGeom>
        </p:spPr>
        <p:txBody>
          <a:bodyPr wrap="square">
            <a:spAutoFit/>
          </a:bodyPr>
          <a:lstStyle/>
          <a:p>
            <a:pPr algn="just">
              <a:buSzPct val="125000"/>
              <a:defRPr/>
            </a:pPr>
            <a:endParaRPr lang="es-ES" sz="1600" dirty="0">
              <a:latin typeface="Arial Narrow" panose="020B0606020202030204" pitchFamily="34" charset="0"/>
              <a:cs typeface="Arial" pitchFamily="34" charset="0"/>
            </a:endParaRPr>
          </a:p>
          <a:p>
            <a:pPr algn="just">
              <a:buSzPct val="125000"/>
              <a:defRPr/>
            </a:pPr>
            <a:r>
              <a:rPr lang="es-ES" b="1" u="sng" dirty="0">
                <a:latin typeface="Arial Narrow" panose="020B0606020202030204" pitchFamily="34" charset="0"/>
                <a:cs typeface="Arial" pitchFamily="34" charset="0"/>
              </a:rPr>
              <a:t>Para  los  tramites de  Convalidaciones de  Educación Superior</a:t>
            </a:r>
            <a:endParaRPr lang="es-ES" dirty="0">
              <a:latin typeface="Arial Narrow" panose="020B0606020202030204" pitchFamily="34" charset="0"/>
              <a:cs typeface="Arial" pitchFamily="34" charset="0"/>
            </a:endParaRPr>
          </a:p>
          <a:p>
            <a:pPr algn="just">
              <a:buSzPct val="125000"/>
              <a:defRPr/>
            </a:pPr>
            <a:endParaRPr lang="es-CO" dirty="0">
              <a:latin typeface="Arial Narrow" panose="020B0606020202030204" pitchFamily="34" charset="0"/>
              <a:cs typeface="Arial" pitchFamily="34" charset="0"/>
            </a:endParaRPr>
          </a:p>
          <a:p>
            <a:pPr algn="just">
              <a:buSzPct val="125000"/>
              <a:defRPr/>
            </a:pPr>
            <a:r>
              <a:rPr lang="es-CO" dirty="0">
                <a:latin typeface="Arial Narrow" panose="020B0606020202030204" pitchFamily="34" charset="0"/>
                <a:cs typeface="Arial" pitchFamily="34" charset="0"/>
              </a:rPr>
              <a:t>En el mes de  Agosto se detectaron unas  irregularidades  en las convalidaciones, y la  administración  determino  volver a  hacer la  revisión de  todas  las convalidaciones  que están listas para  salir (500).</a:t>
            </a:r>
          </a:p>
          <a:p>
            <a:pPr algn="just">
              <a:buSzPct val="125000"/>
              <a:defRPr/>
            </a:pPr>
            <a:endParaRPr lang="es-CO" dirty="0">
              <a:latin typeface="Arial Narrow" panose="020B0606020202030204" pitchFamily="34" charset="0"/>
              <a:cs typeface="Arial" pitchFamily="34" charset="0"/>
            </a:endParaRPr>
          </a:p>
          <a:p>
            <a:pPr algn="just">
              <a:buSzPct val="125000"/>
              <a:defRPr/>
            </a:pPr>
            <a:r>
              <a:rPr lang="es-CO" dirty="0">
                <a:latin typeface="Arial Narrow" panose="020B0606020202030204" pitchFamily="34" charset="0"/>
                <a:cs typeface="Arial" pitchFamily="34" charset="0"/>
              </a:rPr>
              <a:t>Se presento la  renuncia  del subdirector  titular y hasta  que se nombró la nueva  no se sacaron convalidaciones,  retrasando aún mas las convalidaciones  que de  tenían listas.</a:t>
            </a:r>
          </a:p>
          <a:p>
            <a:pPr algn="just">
              <a:buSzPct val="125000"/>
              <a:defRPr/>
            </a:pPr>
            <a:endParaRPr lang="es-CO" dirty="0">
              <a:latin typeface="Arial Narrow" panose="020B0606020202030204" pitchFamily="34" charset="0"/>
              <a:cs typeface="Arial" pitchFamily="34" charset="0"/>
            </a:endParaRPr>
          </a:p>
          <a:p>
            <a:pPr algn="just">
              <a:buSzPct val="125000"/>
              <a:defRPr/>
            </a:pPr>
            <a:endParaRPr lang="es-ES" sz="2400" dirty="0">
              <a:latin typeface="Arial Narrow" panose="020B0606020202030204" pitchFamily="34" charset="0"/>
              <a:cs typeface="Arial" pitchFamily="34" charset="0"/>
            </a:endParaRPr>
          </a:p>
        </p:txBody>
      </p:sp>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9358" y="6102350"/>
            <a:ext cx="2921000"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Rectángulo"/>
          <p:cNvSpPr/>
          <p:nvPr/>
        </p:nvSpPr>
        <p:spPr>
          <a:xfrm>
            <a:off x="4538069" y="313757"/>
            <a:ext cx="4572000" cy="646331"/>
          </a:xfrm>
          <a:prstGeom prst="rect">
            <a:avLst/>
          </a:prstGeom>
        </p:spPr>
        <p:txBody>
          <a:bodyPr>
            <a:spAutoFit/>
          </a:bodyPr>
          <a:lstStyle/>
          <a:p>
            <a:r>
              <a:rPr lang="es-CO" b="1" dirty="0">
                <a:solidFill>
                  <a:schemeClr val="accent2">
                    <a:lumMod val="50000"/>
                  </a:schemeClr>
                </a:solidFill>
              </a:rPr>
              <a:t>Conclusiones de los resultados a la gestión de las Quejas, Reclamos</a:t>
            </a:r>
            <a:endParaRPr lang="es-CO" dirty="0">
              <a:solidFill>
                <a:schemeClr val="accent2">
                  <a:lumMod val="50000"/>
                </a:schemeClr>
              </a:solidFill>
            </a:endParaRPr>
          </a:p>
        </p:txBody>
      </p:sp>
      <p:pic>
        <p:nvPicPr>
          <p:cNvPr id="8" name="Picture 1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5259" t="17295" r="16983" b="33645"/>
          <a:stretch/>
        </p:blipFill>
        <p:spPr bwMode="auto">
          <a:xfrm>
            <a:off x="550741" y="353827"/>
            <a:ext cx="3233023" cy="606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8 CuadroTexto"/>
          <p:cNvSpPr txBox="1"/>
          <p:nvPr/>
        </p:nvSpPr>
        <p:spPr>
          <a:xfrm>
            <a:off x="550741" y="292633"/>
            <a:ext cx="3241080" cy="646331"/>
          </a:xfrm>
          <a:prstGeom prst="rect">
            <a:avLst/>
          </a:prstGeom>
          <a:noFill/>
        </p:spPr>
        <p:txBody>
          <a:bodyPr wrap="square" rtlCol="0">
            <a:spAutoFit/>
          </a:bodyPr>
          <a:lstStyle/>
          <a:p>
            <a:r>
              <a:rPr lang="es-CO" b="1" dirty="0">
                <a:solidFill>
                  <a:schemeClr val="bg1"/>
                </a:solidFill>
                <a:latin typeface="Arial Narrow" panose="020B0606020202030204" pitchFamily="34" charset="0"/>
                <a:ea typeface="Verdana" panose="020B0604030504040204" pitchFamily="34" charset="0"/>
                <a:cs typeface="Arial" pitchFamily="34" charset="0"/>
              </a:rPr>
              <a:t>Quejas y reclamos del Ministerio de Educación Nacional</a:t>
            </a:r>
          </a:p>
        </p:txBody>
      </p:sp>
    </p:spTree>
    <p:extLst>
      <p:ext uri="{BB962C8B-B14F-4D97-AF65-F5344CB8AC3E}">
        <p14:creationId xmlns:p14="http://schemas.microsoft.com/office/powerpoint/2010/main" val="9757684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901665" y="1045180"/>
            <a:ext cx="7272808" cy="5262979"/>
          </a:xfrm>
          <a:prstGeom prst="rect">
            <a:avLst/>
          </a:prstGeom>
        </p:spPr>
        <p:txBody>
          <a:bodyPr wrap="square">
            <a:spAutoFit/>
          </a:bodyPr>
          <a:lstStyle/>
          <a:p>
            <a:pPr algn="ctr">
              <a:buSzPct val="125000"/>
              <a:defRPr/>
            </a:pPr>
            <a:r>
              <a:rPr lang="es-ES" sz="2400" dirty="0">
                <a:latin typeface="Arial Narrow" panose="020B0606020202030204" pitchFamily="34" charset="0"/>
                <a:cs typeface="Arial" pitchFamily="34" charset="0"/>
              </a:rPr>
              <a:t>ACCIONES  REALIZADAS PARA LA ATENCION OPORTUNA DE LAS QUEJAS</a:t>
            </a:r>
          </a:p>
          <a:p>
            <a:pPr algn="just">
              <a:buSzPct val="125000"/>
              <a:defRPr/>
            </a:pPr>
            <a:endParaRPr lang="es-ES" sz="1600" dirty="0">
              <a:latin typeface="Arial Narrow" panose="020B0606020202030204" pitchFamily="34" charset="0"/>
              <a:cs typeface="Arial" pitchFamily="34" charset="0"/>
            </a:endParaRPr>
          </a:p>
          <a:p>
            <a:pPr marL="457200" indent="-457200" algn="just">
              <a:buSzPct val="125000"/>
              <a:buAutoNum type="arabicPeriod"/>
              <a:defRPr/>
            </a:pPr>
            <a:r>
              <a:rPr lang="es-ES" sz="1600" dirty="0">
                <a:latin typeface="Arial Narrow" panose="020B0606020202030204" pitchFamily="34" charset="0"/>
                <a:cs typeface="Arial" pitchFamily="34" charset="0"/>
              </a:rPr>
              <a:t>Se elaboraron y remitieron desde la Unidad de  Atencion al Ciudadano a las dependencias los informes mensuales de  seguimiento sobre las quejas, dentro de este reporte se les hicieron   recomendaciones para su atención oportuna.</a:t>
            </a:r>
          </a:p>
          <a:p>
            <a:pPr marL="457200" indent="-457200" algn="just">
              <a:buSzPct val="125000"/>
              <a:buAutoNum type="arabicPeriod"/>
              <a:defRPr/>
            </a:pPr>
            <a:endParaRPr lang="es-ES" sz="1600" dirty="0">
              <a:latin typeface="Arial Narrow" panose="020B0606020202030204" pitchFamily="34" charset="0"/>
              <a:cs typeface="Arial" pitchFamily="34" charset="0"/>
            </a:endParaRPr>
          </a:p>
          <a:p>
            <a:pPr marL="457200" indent="-457200" algn="just">
              <a:buSzPct val="125000"/>
              <a:buAutoNum type="arabicPeriod"/>
              <a:defRPr/>
            </a:pPr>
            <a:r>
              <a:rPr lang="es-ES" sz="1600" dirty="0">
                <a:latin typeface="Arial Narrow" panose="020B0606020202030204" pitchFamily="34" charset="0"/>
                <a:cs typeface="Arial" pitchFamily="34" charset="0"/>
              </a:rPr>
              <a:t>Se hizo  reunión con la  Oficina de  Control interno,  Secretaria  General y  Desarrollo  organizacional para  analizar las razones  del aumento significativo que hubo  en las quejas y reclamos.</a:t>
            </a:r>
          </a:p>
          <a:p>
            <a:pPr marL="457200" indent="-457200" algn="just">
              <a:buSzPct val="125000"/>
              <a:buAutoNum type="arabicPeriod"/>
              <a:defRPr/>
            </a:pPr>
            <a:endParaRPr lang="es-ES" sz="1600" dirty="0">
              <a:latin typeface="Arial Narrow" panose="020B0606020202030204" pitchFamily="34" charset="0"/>
              <a:cs typeface="Arial" pitchFamily="34" charset="0"/>
            </a:endParaRPr>
          </a:p>
          <a:p>
            <a:pPr marL="457200" indent="-457200" algn="just">
              <a:buSzPct val="125000"/>
              <a:buAutoNum type="arabicPeriod"/>
              <a:defRPr/>
            </a:pPr>
            <a:r>
              <a:rPr lang="es-ES" sz="1600" dirty="0">
                <a:latin typeface="Arial Narrow" panose="020B0606020202030204" pitchFamily="34" charset="0"/>
                <a:cs typeface="Arial" pitchFamily="34" charset="0"/>
              </a:rPr>
              <a:t>La  subdirección de Desarrollo  Organizacional  rediseño  el proceso de  convalidaciones de  preescolar básica y media e hizo el análisis de la volumetrías de  atención al ciudadano para reasignar funciones  a la unidad de  atención al ciudadano en la  fase de radicación.  </a:t>
            </a:r>
          </a:p>
          <a:p>
            <a:pPr marL="457200" indent="-457200" algn="just">
              <a:buSzPct val="125000"/>
              <a:buAutoNum type="arabicPeriod"/>
              <a:defRPr/>
            </a:pPr>
            <a:endParaRPr lang="es-ES" sz="1600" dirty="0">
              <a:latin typeface="Arial Narrow" panose="020B0606020202030204" pitchFamily="34" charset="0"/>
              <a:cs typeface="Arial" pitchFamily="34" charset="0"/>
            </a:endParaRPr>
          </a:p>
          <a:p>
            <a:pPr marL="457200" indent="-457200" algn="just">
              <a:buSzPct val="125000"/>
              <a:buAutoNum type="arabicPeriod"/>
              <a:defRPr/>
            </a:pPr>
            <a:r>
              <a:rPr lang="es-ES" sz="1600" dirty="0">
                <a:latin typeface="Arial Narrow" panose="020B0606020202030204" pitchFamily="34" charset="0"/>
                <a:cs typeface="Arial" pitchFamily="34" charset="0"/>
              </a:rPr>
              <a:t>Se  hizo  reunión con la  subdirección de  aseguramiento de la  calidad,  , desarrollo organizacional y  la Unidad de Atención al Ciudadano para  buscar alternativas de solución para  dar respuesta  a los  tramites de convalidaciones  dentro de los  tiempos e establecidos y la  respuesta  las quejas.</a:t>
            </a:r>
          </a:p>
        </p:txBody>
      </p:sp>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5697686"/>
            <a:ext cx="2921000"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Rectángulo"/>
          <p:cNvSpPr/>
          <p:nvPr/>
        </p:nvSpPr>
        <p:spPr>
          <a:xfrm>
            <a:off x="4538069" y="313757"/>
            <a:ext cx="4572000" cy="646331"/>
          </a:xfrm>
          <a:prstGeom prst="rect">
            <a:avLst/>
          </a:prstGeom>
        </p:spPr>
        <p:txBody>
          <a:bodyPr>
            <a:spAutoFit/>
          </a:bodyPr>
          <a:lstStyle/>
          <a:p>
            <a:r>
              <a:rPr lang="es-CO" b="1" dirty="0">
                <a:solidFill>
                  <a:schemeClr val="accent2">
                    <a:lumMod val="50000"/>
                  </a:schemeClr>
                </a:solidFill>
              </a:rPr>
              <a:t>Conclusiones de los resultados a la gestión de las Quejas, Reclamos</a:t>
            </a:r>
            <a:endParaRPr lang="es-CO" dirty="0">
              <a:solidFill>
                <a:schemeClr val="accent2">
                  <a:lumMod val="50000"/>
                </a:schemeClr>
              </a:solidFill>
            </a:endParaRPr>
          </a:p>
        </p:txBody>
      </p:sp>
      <p:pic>
        <p:nvPicPr>
          <p:cNvPr id="8" name="Picture 1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5259" t="17295" r="16983" b="33645"/>
          <a:stretch/>
        </p:blipFill>
        <p:spPr bwMode="auto">
          <a:xfrm>
            <a:off x="550741" y="353827"/>
            <a:ext cx="3233023" cy="606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8 CuadroTexto"/>
          <p:cNvSpPr txBox="1"/>
          <p:nvPr/>
        </p:nvSpPr>
        <p:spPr>
          <a:xfrm>
            <a:off x="550741" y="292633"/>
            <a:ext cx="3241080" cy="646331"/>
          </a:xfrm>
          <a:prstGeom prst="rect">
            <a:avLst/>
          </a:prstGeom>
          <a:noFill/>
        </p:spPr>
        <p:txBody>
          <a:bodyPr wrap="square" rtlCol="0">
            <a:spAutoFit/>
          </a:bodyPr>
          <a:lstStyle/>
          <a:p>
            <a:r>
              <a:rPr lang="es-CO" b="1" dirty="0">
                <a:solidFill>
                  <a:schemeClr val="bg1"/>
                </a:solidFill>
                <a:latin typeface="Arial Narrow" panose="020B0606020202030204" pitchFamily="34" charset="0"/>
                <a:ea typeface="Verdana" panose="020B0604030504040204" pitchFamily="34" charset="0"/>
                <a:cs typeface="Arial" pitchFamily="34" charset="0"/>
              </a:rPr>
              <a:t>Quejas y reclamos del Ministerio de Educación Nacional</a:t>
            </a:r>
          </a:p>
        </p:txBody>
      </p:sp>
    </p:spTree>
    <p:extLst>
      <p:ext uri="{BB962C8B-B14F-4D97-AF65-F5344CB8AC3E}">
        <p14:creationId xmlns:p14="http://schemas.microsoft.com/office/powerpoint/2010/main" val="3324307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 name="Picture 1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259" t="17295" r="16983" b="33645"/>
          <a:stretch/>
        </p:blipFill>
        <p:spPr bwMode="auto">
          <a:xfrm>
            <a:off x="546889" y="230451"/>
            <a:ext cx="3233023" cy="606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CuadroTexto"/>
          <p:cNvSpPr txBox="1"/>
          <p:nvPr/>
        </p:nvSpPr>
        <p:spPr>
          <a:xfrm>
            <a:off x="549747" y="216266"/>
            <a:ext cx="3097064" cy="646331"/>
          </a:xfrm>
          <a:prstGeom prst="rect">
            <a:avLst/>
          </a:prstGeom>
          <a:noFill/>
        </p:spPr>
        <p:txBody>
          <a:bodyPr wrap="square" rtlCol="0">
            <a:spAutoFit/>
          </a:bodyPr>
          <a:lstStyle/>
          <a:p>
            <a:r>
              <a:rPr lang="es-CO" b="1" dirty="0">
                <a:solidFill>
                  <a:schemeClr val="bg1"/>
                </a:solidFill>
                <a:latin typeface="Arial Narrow" panose="020B0606020202030204" pitchFamily="34" charset="0"/>
                <a:ea typeface="Verdana" panose="020B0604030504040204" pitchFamily="34" charset="0"/>
                <a:cs typeface="Arial" pitchFamily="34" charset="0"/>
              </a:rPr>
              <a:t>Quejas y reclamos del Sector Educativo</a:t>
            </a:r>
          </a:p>
        </p:txBody>
      </p:sp>
      <p:grpSp>
        <p:nvGrpSpPr>
          <p:cNvPr id="69" name="68 Grupo"/>
          <p:cNvGrpSpPr/>
          <p:nvPr/>
        </p:nvGrpSpPr>
        <p:grpSpPr>
          <a:xfrm>
            <a:off x="6189257" y="6093296"/>
            <a:ext cx="2919247" cy="757382"/>
            <a:chOff x="6189257" y="6093296"/>
            <a:chExt cx="2919247" cy="757382"/>
          </a:xfrm>
        </p:grpSpPr>
        <p:pic>
          <p:nvPicPr>
            <p:cNvPr id="70" name="69 Imagen"/>
            <p:cNvPicPr>
              <a:picLocks noChangeAspect="1"/>
            </p:cNvPicPr>
            <p:nvPr/>
          </p:nvPicPr>
          <p:blipFill rotWithShape="1">
            <a:blip r:embed="rId4" cstate="print">
              <a:extLst>
                <a:ext uri="{28A0092B-C50C-407E-A947-70E740481C1C}">
                  <a14:useLocalDpi xmlns:a14="http://schemas.microsoft.com/office/drawing/2010/main" val="0"/>
                </a:ext>
              </a:extLst>
            </a:blip>
            <a:srcRect l="80014" t="81187" r="3385" b="5008"/>
            <a:stretch/>
          </p:blipFill>
          <p:spPr>
            <a:xfrm>
              <a:off x="7590492" y="6093296"/>
              <a:ext cx="1518012" cy="757382"/>
            </a:xfrm>
            <a:prstGeom prst="rect">
              <a:avLst/>
            </a:prstGeom>
          </p:spPr>
        </p:pic>
        <p:pic>
          <p:nvPicPr>
            <p:cNvPr id="71" name="70 Imagen"/>
            <p:cNvPicPr>
              <a:picLocks noChangeAspect="1"/>
            </p:cNvPicPr>
            <p:nvPr/>
          </p:nvPicPr>
          <p:blipFill rotWithShape="1">
            <a:blip r:embed="rId5" cstate="print">
              <a:extLst>
                <a:ext uri="{28A0092B-C50C-407E-A947-70E740481C1C}">
                  <a14:useLocalDpi xmlns:a14="http://schemas.microsoft.com/office/drawing/2010/main" val="0"/>
                </a:ext>
              </a:extLst>
            </a:blip>
            <a:srcRect l="8610" t="34023" r="7437" b="38391"/>
            <a:stretch/>
          </p:blipFill>
          <p:spPr>
            <a:xfrm>
              <a:off x="6189257" y="6294092"/>
              <a:ext cx="1401235" cy="355790"/>
            </a:xfrm>
            <a:prstGeom prst="rect">
              <a:avLst/>
            </a:prstGeom>
          </p:spPr>
        </p:pic>
      </p:grpSp>
      <p:sp>
        <p:nvSpPr>
          <p:cNvPr id="3" name="2 CuadroTexto"/>
          <p:cNvSpPr txBox="1"/>
          <p:nvPr/>
        </p:nvSpPr>
        <p:spPr>
          <a:xfrm>
            <a:off x="517392" y="3248038"/>
            <a:ext cx="8208912" cy="584775"/>
          </a:xfrm>
          <a:prstGeom prst="rect">
            <a:avLst/>
          </a:prstGeom>
          <a:noFill/>
        </p:spPr>
        <p:txBody>
          <a:bodyPr wrap="square" rtlCol="0">
            <a:spAutoFit/>
          </a:bodyPr>
          <a:lstStyle/>
          <a:p>
            <a:r>
              <a:rPr lang="es-CO" sz="1600" dirty="0">
                <a:latin typeface="Verdana" panose="020B0604030504040204" pitchFamily="34" charset="0"/>
                <a:ea typeface="Verdana" panose="020B0604030504040204" pitchFamily="34" charset="0"/>
                <a:cs typeface="Verdana" panose="020B0604030504040204" pitchFamily="34" charset="0"/>
              </a:rPr>
              <a:t>Para el 3 trimestre del año 2016 se recibieron 1260 quejas aumentando en un 90,33 % en comparación con el mismo periodo de tiempo del año 2015</a:t>
            </a:r>
          </a:p>
        </p:txBody>
      </p:sp>
      <p:sp>
        <p:nvSpPr>
          <p:cNvPr id="4" name="3 Rectángulo"/>
          <p:cNvSpPr/>
          <p:nvPr/>
        </p:nvSpPr>
        <p:spPr>
          <a:xfrm>
            <a:off x="4163327" y="261584"/>
            <a:ext cx="4572000" cy="646331"/>
          </a:xfrm>
          <a:prstGeom prst="rect">
            <a:avLst/>
          </a:prstGeom>
        </p:spPr>
        <p:txBody>
          <a:bodyPr>
            <a:spAutoFit/>
          </a:bodyPr>
          <a:lstStyle/>
          <a:p>
            <a:r>
              <a:rPr lang="es-CO" b="1" dirty="0">
                <a:solidFill>
                  <a:schemeClr val="accent2">
                    <a:lumMod val="50000"/>
                  </a:schemeClr>
                </a:solidFill>
              </a:rPr>
              <a:t>Análisis de resultados a la gestión de las Quejas, Reclamos</a:t>
            </a:r>
            <a:endParaRPr lang="es-CO" dirty="0">
              <a:solidFill>
                <a:schemeClr val="accent2">
                  <a:lumMod val="50000"/>
                </a:schemeClr>
              </a:solidFill>
            </a:endParaRPr>
          </a:p>
        </p:txBody>
      </p:sp>
      <p:pic>
        <p:nvPicPr>
          <p:cNvPr id="10" name="Imagen 9"/>
          <p:cNvPicPr>
            <a:picLocks noChangeAspect="1"/>
          </p:cNvPicPr>
          <p:nvPr/>
        </p:nvPicPr>
        <p:blipFill>
          <a:blip r:embed="rId6"/>
          <a:stretch>
            <a:fillRect/>
          </a:stretch>
        </p:blipFill>
        <p:spPr>
          <a:xfrm>
            <a:off x="517392" y="987555"/>
            <a:ext cx="8387053" cy="2261157"/>
          </a:xfrm>
          <a:prstGeom prst="rect">
            <a:avLst/>
          </a:prstGeom>
        </p:spPr>
      </p:pic>
      <p:pic>
        <p:nvPicPr>
          <p:cNvPr id="2" name="Imagen 1"/>
          <p:cNvPicPr>
            <a:picLocks noChangeAspect="1"/>
          </p:cNvPicPr>
          <p:nvPr/>
        </p:nvPicPr>
        <p:blipFill>
          <a:blip r:embed="rId7"/>
          <a:stretch>
            <a:fillRect/>
          </a:stretch>
        </p:blipFill>
        <p:spPr>
          <a:xfrm>
            <a:off x="535608" y="4033691"/>
            <a:ext cx="8459061" cy="2261157"/>
          </a:xfrm>
          <a:prstGeom prst="rect">
            <a:avLst/>
          </a:prstGeom>
        </p:spPr>
      </p:pic>
    </p:spTree>
    <p:extLst>
      <p:ext uri="{BB962C8B-B14F-4D97-AF65-F5344CB8AC3E}">
        <p14:creationId xmlns:p14="http://schemas.microsoft.com/office/powerpoint/2010/main" val="3439099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0" y="3131073"/>
            <a:ext cx="1510347" cy="707886"/>
          </a:xfrm>
          <a:prstGeom prst="rect">
            <a:avLst/>
          </a:prstGeom>
          <a:noFill/>
        </p:spPr>
        <p:txBody>
          <a:bodyPr wrap="square" rtlCol="0">
            <a:spAutoFit/>
          </a:bodyPr>
          <a:lstStyle/>
          <a:p>
            <a:r>
              <a:rPr lang="es-CO" sz="2000" dirty="0">
                <a:solidFill>
                  <a:schemeClr val="bg1"/>
                </a:solidFill>
                <a:latin typeface="Arial" pitchFamily="34" charset="0"/>
                <a:ea typeface="Verdana" panose="020B0604030504040204" pitchFamily="34" charset="0"/>
                <a:cs typeface="Arial" pitchFamily="34" charset="0"/>
              </a:rPr>
              <a:t>Detalle</a:t>
            </a:r>
            <a:r>
              <a:rPr lang="es-CO" sz="2000" dirty="0">
                <a:solidFill>
                  <a:schemeClr val="bg1"/>
                </a:solidFill>
                <a:latin typeface="Verdana" panose="020B0604030504040204" pitchFamily="34" charset="0"/>
                <a:ea typeface="Verdana" panose="020B0604030504040204" pitchFamily="34" charset="0"/>
                <a:cs typeface="Verdana" panose="020B0604030504040204" pitchFamily="34" charset="0"/>
              </a:rPr>
              <a:t> por  entidad</a:t>
            </a:r>
          </a:p>
        </p:txBody>
      </p:sp>
      <p:sp>
        <p:nvSpPr>
          <p:cNvPr id="8" name="7 Rectángulo"/>
          <p:cNvSpPr/>
          <p:nvPr/>
        </p:nvSpPr>
        <p:spPr>
          <a:xfrm>
            <a:off x="366560" y="5747689"/>
            <a:ext cx="6523314" cy="369332"/>
          </a:xfrm>
          <a:prstGeom prst="rect">
            <a:avLst/>
          </a:prstGeom>
        </p:spPr>
        <p:txBody>
          <a:bodyPr wrap="square">
            <a:spAutoFit/>
          </a:bodyPr>
          <a:lstStyle/>
          <a:p>
            <a:pPr algn="just"/>
            <a:endParaRPr lang="es-CO" dirty="0">
              <a:solidFill>
                <a:schemeClr val="tx1">
                  <a:lumMod val="75000"/>
                  <a:lumOff val="25000"/>
                </a:schemeClr>
              </a:solidFill>
            </a:endParaRPr>
          </a:p>
        </p:txBody>
      </p:sp>
      <p:grpSp>
        <p:nvGrpSpPr>
          <p:cNvPr id="67" name="66 Grupo"/>
          <p:cNvGrpSpPr/>
          <p:nvPr/>
        </p:nvGrpSpPr>
        <p:grpSpPr>
          <a:xfrm>
            <a:off x="6189257" y="6093296"/>
            <a:ext cx="2919247" cy="757382"/>
            <a:chOff x="6189257" y="6093296"/>
            <a:chExt cx="2919247" cy="757382"/>
          </a:xfrm>
        </p:grpSpPr>
        <p:pic>
          <p:nvPicPr>
            <p:cNvPr id="68" name="67 Imagen"/>
            <p:cNvPicPr>
              <a:picLocks noChangeAspect="1"/>
            </p:cNvPicPr>
            <p:nvPr/>
          </p:nvPicPr>
          <p:blipFill rotWithShape="1">
            <a:blip r:embed="rId3" cstate="print">
              <a:extLst>
                <a:ext uri="{28A0092B-C50C-407E-A947-70E740481C1C}">
                  <a14:useLocalDpi xmlns:a14="http://schemas.microsoft.com/office/drawing/2010/main" val="0"/>
                </a:ext>
              </a:extLst>
            </a:blip>
            <a:srcRect l="80014" t="81187" r="3385" b="5008"/>
            <a:stretch/>
          </p:blipFill>
          <p:spPr>
            <a:xfrm>
              <a:off x="7590492" y="6093296"/>
              <a:ext cx="1518012" cy="757382"/>
            </a:xfrm>
            <a:prstGeom prst="rect">
              <a:avLst/>
            </a:prstGeom>
          </p:spPr>
        </p:pic>
        <p:pic>
          <p:nvPicPr>
            <p:cNvPr id="69" name="68 Imagen"/>
            <p:cNvPicPr>
              <a:picLocks noChangeAspect="1"/>
            </p:cNvPicPr>
            <p:nvPr/>
          </p:nvPicPr>
          <p:blipFill rotWithShape="1">
            <a:blip r:embed="rId4" cstate="print">
              <a:extLst>
                <a:ext uri="{28A0092B-C50C-407E-A947-70E740481C1C}">
                  <a14:useLocalDpi xmlns:a14="http://schemas.microsoft.com/office/drawing/2010/main" val="0"/>
                </a:ext>
              </a:extLst>
            </a:blip>
            <a:srcRect l="8610" t="34023" r="7437" b="38391"/>
            <a:stretch/>
          </p:blipFill>
          <p:spPr>
            <a:xfrm>
              <a:off x="6189257" y="6294092"/>
              <a:ext cx="1401235" cy="355790"/>
            </a:xfrm>
            <a:prstGeom prst="rect">
              <a:avLst/>
            </a:prstGeom>
          </p:spPr>
        </p:pic>
      </p:grpSp>
      <p:sp>
        <p:nvSpPr>
          <p:cNvPr id="13" name="Text Box 5"/>
          <p:cNvSpPr txBox="1">
            <a:spLocks noChangeArrowheads="1"/>
          </p:cNvSpPr>
          <p:nvPr/>
        </p:nvSpPr>
        <p:spPr bwMode="auto">
          <a:xfrm>
            <a:off x="422385" y="5307568"/>
            <a:ext cx="8274050" cy="880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285750" indent="-285750">
              <a:defRPr sz="2400" b="1">
                <a:solidFill>
                  <a:schemeClr val="tx1"/>
                </a:solidFill>
                <a:latin typeface="Arial" pitchFamily="34" charset="0"/>
                <a:ea typeface="ＭＳ Ｐゴシック" pitchFamily="34" charset="-128"/>
              </a:defRPr>
            </a:lvl1pPr>
            <a:lvl2pPr marL="742950" indent="-285750">
              <a:defRPr sz="2400" b="1">
                <a:solidFill>
                  <a:schemeClr val="tx1"/>
                </a:solidFill>
                <a:latin typeface="Arial" pitchFamily="34" charset="0"/>
                <a:ea typeface="ＭＳ Ｐゴシック" pitchFamily="34" charset="-128"/>
              </a:defRPr>
            </a:lvl2pPr>
            <a:lvl3pPr marL="1143000" indent="-228600">
              <a:defRPr sz="2400" b="1">
                <a:solidFill>
                  <a:schemeClr val="tx1"/>
                </a:solidFill>
                <a:latin typeface="Arial" pitchFamily="34" charset="0"/>
                <a:ea typeface="ＭＳ Ｐゴシック" pitchFamily="34" charset="-128"/>
              </a:defRPr>
            </a:lvl3pPr>
            <a:lvl4pPr marL="1600200" indent="-228600">
              <a:defRPr sz="2400" b="1">
                <a:solidFill>
                  <a:schemeClr val="tx1"/>
                </a:solidFill>
                <a:latin typeface="Arial" pitchFamily="34" charset="0"/>
                <a:ea typeface="ＭＳ Ｐゴシック" pitchFamily="34" charset="-128"/>
              </a:defRPr>
            </a:lvl4pPr>
            <a:lvl5pPr marL="2057400" indent="-22860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algn="just">
              <a:lnSpc>
                <a:spcPct val="80000"/>
              </a:lnSpc>
              <a:spcBef>
                <a:spcPct val="50000"/>
              </a:spcBef>
              <a:buFontTx/>
              <a:buBlip>
                <a:blip r:embed="rId5"/>
              </a:buBlip>
            </a:pPr>
            <a:r>
              <a:rPr lang="es-CO" altLang="es-CO" sz="1600" b="0" dirty="0">
                <a:cs typeface="Arial" pitchFamily="34" charset="0"/>
              </a:rPr>
              <a:t>Por entidades, el mayor volumen de quejas recibidas en el tercer trimestre del 2016, fue para las Instituciones de Educación Superior, con un total de 539 quejas con una participación del 43%, seguidas por las quejas de del Ministerio de Educación Nacional  con 331 casos y una participación del 26 %. </a:t>
            </a:r>
            <a:endParaRPr lang="es-ES" altLang="es-CO" sz="1600" b="0" dirty="0">
              <a:cs typeface="Arial" pitchFamily="34" charset="0"/>
            </a:endParaRPr>
          </a:p>
        </p:txBody>
      </p:sp>
      <p:sp>
        <p:nvSpPr>
          <p:cNvPr id="2" name="1 Rectángulo"/>
          <p:cNvSpPr/>
          <p:nvPr/>
        </p:nvSpPr>
        <p:spPr>
          <a:xfrm>
            <a:off x="4355976" y="332656"/>
            <a:ext cx="4301532" cy="646331"/>
          </a:xfrm>
          <a:prstGeom prst="rect">
            <a:avLst/>
          </a:prstGeom>
        </p:spPr>
        <p:txBody>
          <a:bodyPr wrap="square">
            <a:spAutoFit/>
          </a:bodyPr>
          <a:lstStyle/>
          <a:p>
            <a:r>
              <a:rPr lang="es-CO" b="1" dirty="0">
                <a:solidFill>
                  <a:schemeClr val="accent2">
                    <a:lumMod val="50000"/>
                  </a:schemeClr>
                </a:solidFill>
              </a:rPr>
              <a:t>Análisis de resultados a la gestión de las Quejas, Reclamos</a:t>
            </a:r>
            <a:endParaRPr lang="es-CO" dirty="0">
              <a:solidFill>
                <a:schemeClr val="accent2">
                  <a:lumMod val="50000"/>
                </a:schemeClr>
              </a:solidFill>
            </a:endParaRPr>
          </a:p>
        </p:txBody>
      </p:sp>
      <p:pic>
        <p:nvPicPr>
          <p:cNvPr id="3" name="Imagen 2"/>
          <p:cNvPicPr>
            <a:picLocks noChangeAspect="1"/>
          </p:cNvPicPr>
          <p:nvPr/>
        </p:nvPicPr>
        <p:blipFill>
          <a:blip r:embed="rId6"/>
          <a:stretch>
            <a:fillRect/>
          </a:stretch>
        </p:blipFill>
        <p:spPr>
          <a:xfrm>
            <a:off x="755173" y="931987"/>
            <a:ext cx="7941262" cy="4322439"/>
          </a:xfrm>
          <a:prstGeom prst="rect">
            <a:avLst/>
          </a:prstGeom>
        </p:spPr>
      </p:pic>
    </p:spTree>
    <p:extLst>
      <p:ext uri="{BB962C8B-B14F-4D97-AF65-F5344CB8AC3E}">
        <p14:creationId xmlns:p14="http://schemas.microsoft.com/office/powerpoint/2010/main" val="35811201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4716016" y="123377"/>
            <a:ext cx="4572000" cy="646331"/>
          </a:xfrm>
          <a:prstGeom prst="rect">
            <a:avLst/>
          </a:prstGeom>
        </p:spPr>
        <p:txBody>
          <a:bodyPr>
            <a:spAutoFit/>
          </a:bodyPr>
          <a:lstStyle/>
          <a:p>
            <a:r>
              <a:rPr lang="es-CO" b="1" dirty="0">
                <a:solidFill>
                  <a:schemeClr val="accent2">
                    <a:lumMod val="50000"/>
                  </a:schemeClr>
                </a:solidFill>
              </a:rPr>
              <a:t>Análisis de resultados a la gestión de las Quejas, Reclamos</a:t>
            </a:r>
            <a:endParaRPr lang="es-CO" dirty="0">
              <a:solidFill>
                <a:schemeClr val="accent2">
                  <a:lumMod val="50000"/>
                </a:schemeClr>
              </a:solidFill>
            </a:endParaRPr>
          </a:p>
        </p:txBody>
      </p:sp>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9358" y="6102350"/>
            <a:ext cx="2921000"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Rectángulo"/>
          <p:cNvSpPr/>
          <p:nvPr/>
        </p:nvSpPr>
        <p:spPr>
          <a:xfrm>
            <a:off x="6084168" y="1268760"/>
            <a:ext cx="2520280" cy="4358116"/>
          </a:xfrm>
          <a:prstGeom prst="rect">
            <a:avLst/>
          </a:prstGeom>
        </p:spPr>
        <p:txBody>
          <a:bodyPr wrap="square">
            <a:spAutoFit/>
          </a:bodyPr>
          <a:lstStyle/>
          <a:p>
            <a:pPr marL="285750" indent="-285750" algn="just">
              <a:lnSpc>
                <a:spcPct val="80000"/>
              </a:lnSpc>
              <a:spcBef>
                <a:spcPct val="50000"/>
              </a:spcBef>
              <a:buBlip>
                <a:blip r:embed="rId4"/>
              </a:buBlip>
              <a:defRPr/>
            </a:pPr>
            <a:r>
              <a:rPr lang="es-ES" dirty="0">
                <a:latin typeface="Arial Narrow" panose="020B0606020202030204" pitchFamily="34" charset="0"/>
              </a:rPr>
              <a:t>Para las Instituciones de Educación Superior, se presentaron 539 quejas en el tercer trimestre de 2016. </a:t>
            </a:r>
          </a:p>
          <a:p>
            <a:pPr marL="285750" indent="-285750" algn="just">
              <a:lnSpc>
                <a:spcPct val="80000"/>
              </a:lnSpc>
              <a:spcBef>
                <a:spcPct val="50000"/>
              </a:spcBef>
              <a:buBlip>
                <a:blip r:embed="rId4"/>
              </a:buBlip>
              <a:defRPr/>
            </a:pPr>
            <a:r>
              <a:rPr lang="es-ES" dirty="0">
                <a:latin typeface="Arial Narrow" panose="020B0606020202030204" pitchFamily="34" charset="0"/>
              </a:rPr>
              <a:t>Se obtuvo un aumento de 49 quejas con relación al  tercer trimestre del año 2015</a:t>
            </a:r>
          </a:p>
          <a:p>
            <a:pPr marL="285750" indent="-285750" algn="just">
              <a:lnSpc>
                <a:spcPct val="80000"/>
              </a:lnSpc>
              <a:spcBef>
                <a:spcPct val="50000"/>
              </a:spcBef>
              <a:buBlip>
                <a:blip r:embed="rId4"/>
              </a:buBlip>
              <a:defRPr/>
            </a:pPr>
            <a:r>
              <a:rPr lang="es-ES" dirty="0">
                <a:latin typeface="Arial Narrow" panose="020B0606020202030204" pitchFamily="34" charset="0"/>
              </a:rPr>
              <a:t>El mayor número de quejas  se presentó en los criterios relacionados con la calidad (aspectos académicos, bibliotecas, planes de estudios, entre otros), con un total de 498</a:t>
            </a:r>
          </a:p>
        </p:txBody>
      </p:sp>
      <p:pic>
        <p:nvPicPr>
          <p:cNvPr id="10" name="Picture 1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5259" t="17295" r="16983" b="33645"/>
          <a:stretch/>
        </p:blipFill>
        <p:spPr bwMode="auto">
          <a:xfrm>
            <a:off x="731733" y="230451"/>
            <a:ext cx="3233023" cy="606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10 CuadroTexto"/>
          <p:cNvSpPr txBox="1"/>
          <p:nvPr/>
        </p:nvSpPr>
        <p:spPr>
          <a:xfrm>
            <a:off x="682848" y="230451"/>
            <a:ext cx="3097064" cy="646331"/>
          </a:xfrm>
          <a:prstGeom prst="rect">
            <a:avLst/>
          </a:prstGeom>
          <a:noFill/>
        </p:spPr>
        <p:txBody>
          <a:bodyPr wrap="square" rtlCol="0">
            <a:spAutoFit/>
          </a:bodyPr>
          <a:lstStyle/>
          <a:p>
            <a:r>
              <a:rPr lang="es-CO" b="1" dirty="0">
                <a:solidFill>
                  <a:schemeClr val="bg1"/>
                </a:solidFill>
                <a:latin typeface="Arial Narrow" panose="020B0606020202030204" pitchFamily="34" charset="0"/>
                <a:ea typeface="Verdana" panose="020B0604030504040204" pitchFamily="34" charset="0"/>
                <a:cs typeface="Arial" pitchFamily="34" charset="0"/>
              </a:rPr>
              <a:t>Quejas y reclamos Instituciones Educativas</a:t>
            </a:r>
          </a:p>
        </p:txBody>
      </p:sp>
      <p:graphicFrame>
        <p:nvGraphicFramePr>
          <p:cNvPr id="9" name="2 Gráfico"/>
          <p:cNvGraphicFramePr>
            <a:graphicFrameLocks/>
          </p:cNvGraphicFramePr>
          <p:nvPr>
            <p:extLst>
              <p:ext uri="{D42A27DB-BD31-4B8C-83A1-F6EECF244321}">
                <p14:modId xmlns:p14="http://schemas.microsoft.com/office/powerpoint/2010/main" val="2353995506"/>
              </p:ext>
            </p:extLst>
          </p:nvPr>
        </p:nvGraphicFramePr>
        <p:xfrm>
          <a:off x="402785" y="955815"/>
          <a:ext cx="5681383" cy="3054163"/>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 name="Tabla 2"/>
          <p:cNvGraphicFramePr>
            <a:graphicFrameLocks noGrp="1"/>
          </p:cNvGraphicFramePr>
          <p:nvPr>
            <p:extLst>
              <p:ext uri="{D42A27DB-BD31-4B8C-83A1-F6EECF244321}">
                <p14:modId xmlns:p14="http://schemas.microsoft.com/office/powerpoint/2010/main" val="2259359741"/>
              </p:ext>
            </p:extLst>
          </p:nvPr>
        </p:nvGraphicFramePr>
        <p:xfrm>
          <a:off x="179512" y="4129081"/>
          <a:ext cx="5904656" cy="2361326"/>
        </p:xfrm>
        <a:graphic>
          <a:graphicData uri="http://schemas.openxmlformats.org/drawingml/2006/table">
            <a:tbl>
              <a:tblPr/>
              <a:tblGrid>
                <a:gridCol w="4101178">
                  <a:extLst>
                    <a:ext uri="{9D8B030D-6E8A-4147-A177-3AD203B41FA5}">
                      <a16:colId xmlns:a16="http://schemas.microsoft.com/office/drawing/2014/main" val="20000"/>
                    </a:ext>
                  </a:extLst>
                </a:gridCol>
                <a:gridCol w="939382">
                  <a:extLst>
                    <a:ext uri="{9D8B030D-6E8A-4147-A177-3AD203B41FA5}">
                      <a16:colId xmlns:a16="http://schemas.microsoft.com/office/drawing/2014/main" val="20001"/>
                    </a:ext>
                  </a:extLst>
                </a:gridCol>
                <a:gridCol w="864096">
                  <a:extLst>
                    <a:ext uri="{9D8B030D-6E8A-4147-A177-3AD203B41FA5}">
                      <a16:colId xmlns:a16="http://schemas.microsoft.com/office/drawing/2014/main" val="20002"/>
                    </a:ext>
                  </a:extLst>
                </a:gridCol>
              </a:tblGrid>
              <a:tr h="181269">
                <a:tc rowSpan="2">
                  <a:txBody>
                    <a:bodyPr/>
                    <a:lstStyle/>
                    <a:p>
                      <a:pPr algn="ctr" fontAlgn="b"/>
                      <a:r>
                        <a:rPr lang="es-CO" sz="1200" b="1" i="0" u="none" strike="noStrike" dirty="0">
                          <a:solidFill>
                            <a:srgbClr val="FFFFFF"/>
                          </a:solidFill>
                          <a:effectLst/>
                          <a:latin typeface="Calibri" panose="020F0502020204030204" pitchFamily="34" charset="0"/>
                        </a:rPr>
                        <a:t>Ejes Temáticos</a:t>
                      </a:r>
                    </a:p>
                  </a:txBody>
                  <a:tcPr marL="9063" marR="9063" marT="90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2523"/>
                    </a:solidFill>
                  </a:tcPr>
                </a:tc>
                <a:tc>
                  <a:txBody>
                    <a:bodyPr/>
                    <a:lstStyle/>
                    <a:p>
                      <a:pPr algn="ctr" fontAlgn="ctr"/>
                      <a:r>
                        <a:rPr lang="es-CO" sz="1000" b="1" i="0" u="none" strike="noStrike">
                          <a:solidFill>
                            <a:srgbClr val="FFFFFF"/>
                          </a:solidFill>
                          <a:effectLst/>
                          <a:latin typeface="Calibri" panose="020F0502020204030204" pitchFamily="34" charset="0"/>
                        </a:rPr>
                        <a:t>Año 2015</a:t>
                      </a:r>
                    </a:p>
                  </a:txBody>
                  <a:tcPr marL="9063" marR="9063" marT="9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2523"/>
                    </a:solidFill>
                  </a:tcPr>
                </a:tc>
                <a:tc>
                  <a:txBody>
                    <a:bodyPr/>
                    <a:lstStyle/>
                    <a:p>
                      <a:pPr algn="ctr" fontAlgn="ctr"/>
                      <a:r>
                        <a:rPr lang="es-CO" sz="1000" b="1" i="0" u="none" strike="noStrike">
                          <a:solidFill>
                            <a:srgbClr val="FFFFFF"/>
                          </a:solidFill>
                          <a:effectLst/>
                          <a:latin typeface="Calibri" panose="020F0502020204030204" pitchFamily="34" charset="0"/>
                        </a:rPr>
                        <a:t>Año 2016</a:t>
                      </a:r>
                    </a:p>
                  </a:txBody>
                  <a:tcPr marL="9063" marR="9063" marT="9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2523"/>
                    </a:solidFill>
                  </a:tcPr>
                </a:tc>
                <a:extLst>
                  <a:ext uri="{0D108BD9-81ED-4DB2-BD59-A6C34878D82A}">
                    <a16:rowId xmlns:a16="http://schemas.microsoft.com/office/drawing/2014/main" val="10000"/>
                  </a:ext>
                </a:extLst>
              </a:tr>
              <a:tr h="181269">
                <a:tc vMerge="1">
                  <a:txBody>
                    <a:bodyPr/>
                    <a:lstStyle/>
                    <a:p>
                      <a:endParaRPr lang="es-CO"/>
                    </a:p>
                  </a:txBody>
                  <a:tcPr/>
                </a:tc>
                <a:tc>
                  <a:txBody>
                    <a:bodyPr/>
                    <a:lstStyle/>
                    <a:p>
                      <a:pPr algn="ctr" fontAlgn="b"/>
                      <a:r>
                        <a:rPr lang="es-CO" sz="1200" b="1" i="0" u="none" strike="noStrike">
                          <a:solidFill>
                            <a:srgbClr val="FFFFFF"/>
                          </a:solidFill>
                          <a:effectLst/>
                          <a:latin typeface="Calibri" panose="020F0502020204030204" pitchFamily="34" charset="0"/>
                        </a:rPr>
                        <a:t>3° Trimestre</a:t>
                      </a:r>
                    </a:p>
                  </a:txBody>
                  <a:tcPr marL="9063" marR="9063" marT="90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2523"/>
                    </a:solidFill>
                  </a:tcPr>
                </a:tc>
                <a:tc>
                  <a:txBody>
                    <a:bodyPr/>
                    <a:lstStyle/>
                    <a:p>
                      <a:pPr algn="ctr" fontAlgn="b"/>
                      <a:r>
                        <a:rPr lang="es-CO" sz="1200" b="1" i="0" u="none" strike="noStrike">
                          <a:solidFill>
                            <a:srgbClr val="FFFFFF"/>
                          </a:solidFill>
                          <a:effectLst/>
                          <a:latin typeface="Calibri" panose="020F0502020204030204" pitchFamily="34" charset="0"/>
                        </a:rPr>
                        <a:t>3° Trimestre</a:t>
                      </a:r>
                    </a:p>
                  </a:txBody>
                  <a:tcPr marL="9063" marR="9063" marT="906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2523"/>
                    </a:solidFill>
                  </a:tcPr>
                </a:tc>
                <a:extLst>
                  <a:ext uri="{0D108BD9-81ED-4DB2-BD59-A6C34878D82A}">
                    <a16:rowId xmlns:a16="http://schemas.microsoft.com/office/drawing/2014/main" val="10001"/>
                  </a:ext>
                </a:extLst>
              </a:tr>
              <a:tr h="870090">
                <a:tc>
                  <a:txBody>
                    <a:bodyPr/>
                    <a:lstStyle/>
                    <a:p>
                      <a:pPr algn="l" fontAlgn="ctr"/>
                      <a:r>
                        <a:rPr lang="es-CO" sz="1200" b="0" i="0" u="none" strike="noStrike" dirty="0">
                          <a:solidFill>
                            <a:srgbClr val="000000"/>
                          </a:solidFill>
                          <a:effectLst/>
                          <a:latin typeface="Calibri" panose="020F0502020204030204" pitchFamily="34" charset="0"/>
                        </a:rPr>
                        <a:t>IES Calidad: Bibliotecas, Centros de Práctica, formación de Docentes, Modificación de Registro Calificado, numero de docentes, Plan de Estudios, Tutorías, Dificultad para  grado, Maltratos.</a:t>
                      </a:r>
                    </a:p>
                  </a:txBody>
                  <a:tcPr marL="9063" marR="9063" marT="9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Calibri" panose="020F0502020204030204" pitchFamily="34" charset="0"/>
                        </a:rPr>
                        <a:t>237</a:t>
                      </a:r>
                    </a:p>
                  </a:txBody>
                  <a:tcPr marL="9063" marR="9063" marT="9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Calibri" panose="020F0502020204030204" pitchFamily="34" charset="0"/>
                        </a:rPr>
                        <a:t>498</a:t>
                      </a:r>
                    </a:p>
                  </a:txBody>
                  <a:tcPr marL="9063" marR="9063" marT="9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34138">
                <a:tc>
                  <a:txBody>
                    <a:bodyPr/>
                    <a:lstStyle/>
                    <a:p>
                      <a:pPr algn="l" fontAlgn="ctr"/>
                      <a:r>
                        <a:rPr lang="es-CO" sz="1200" b="0" i="0" u="none" strike="noStrike">
                          <a:solidFill>
                            <a:srgbClr val="000000"/>
                          </a:solidFill>
                          <a:effectLst/>
                          <a:latin typeface="Calibri" panose="020F0502020204030204" pitchFamily="34" charset="0"/>
                        </a:rPr>
                        <a:t>IES Pecuniarios:  Cobros no contemplados, costos de matricula, Devolución de dineros, matricula extraordinaria, servicio medico, asistencial, derechos de  grado.</a:t>
                      </a:r>
                    </a:p>
                  </a:txBody>
                  <a:tcPr marL="9063" marR="9063" marT="9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Calibri" panose="020F0502020204030204" pitchFamily="34" charset="0"/>
                        </a:rPr>
                        <a:t>253</a:t>
                      </a:r>
                    </a:p>
                  </a:txBody>
                  <a:tcPr marL="9063" marR="9063" marT="9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Calibri" panose="020F0502020204030204" pitchFamily="34" charset="0"/>
                        </a:rPr>
                        <a:t>40</a:t>
                      </a:r>
                    </a:p>
                  </a:txBody>
                  <a:tcPr marL="9063" marR="9063" marT="9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81269">
                <a:tc>
                  <a:txBody>
                    <a:bodyPr/>
                    <a:lstStyle/>
                    <a:p>
                      <a:pPr algn="l" fontAlgn="ctr"/>
                      <a:r>
                        <a:rPr lang="es-CO" sz="1200" b="0" i="0" u="none" strike="noStrike">
                          <a:solidFill>
                            <a:srgbClr val="000000"/>
                          </a:solidFill>
                          <a:effectLst/>
                          <a:latin typeface="Calibri" panose="020F0502020204030204" pitchFamily="34" charset="0"/>
                        </a:rPr>
                        <a:t>Infraestructura Física y Administrativa.</a:t>
                      </a:r>
                    </a:p>
                  </a:txBody>
                  <a:tcPr marL="9063" marR="9063" marT="9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Calibri" panose="020F0502020204030204" pitchFamily="34" charset="0"/>
                        </a:rPr>
                        <a:t>0</a:t>
                      </a:r>
                    </a:p>
                  </a:txBody>
                  <a:tcPr marL="9063" marR="9063" marT="9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dirty="0">
                          <a:solidFill>
                            <a:srgbClr val="000000"/>
                          </a:solidFill>
                          <a:effectLst/>
                          <a:latin typeface="Calibri" panose="020F0502020204030204" pitchFamily="34" charset="0"/>
                        </a:rPr>
                        <a:t>1</a:t>
                      </a:r>
                    </a:p>
                  </a:txBody>
                  <a:tcPr marL="9063" marR="9063" marT="9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81269">
                <a:tc>
                  <a:txBody>
                    <a:bodyPr/>
                    <a:lstStyle/>
                    <a:p>
                      <a:pPr algn="ctr" fontAlgn="ctr"/>
                      <a:r>
                        <a:rPr lang="es-CO" sz="1200" b="0" i="0" u="none" strike="noStrike">
                          <a:solidFill>
                            <a:srgbClr val="FFFFFF"/>
                          </a:solidFill>
                          <a:effectLst/>
                          <a:latin typeface="Calibri" panose="020F0502020204030204" pitchFamily="34" charset="0"/>
                        </a:rPr>
                        <a:t>Total</a:t>
                      </a:r>
                    </a:p>
                  </a:txBody>
                  <a:tcPr marL="9063" marR="9063" marT="9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2523"/>
                    </a:solidFill>
                  </a:tcPr>
                </a:tc>
                <a:tc>
                  <a:txBody>
                    <a:bodyPr/>
                    <a:lstStyle/>
                    <a:p>
                      <a:pPr algn="ctr" fontAlgn="ctr"/>
                      <a:r>
                        <a:rPr lang="es-CO" sz="1200" b="1" i="0" u="none" strike="noStrike">
                          <a:solidFill>
                            <a:srgbClr val="FFFFFF"/>
                          </a:solidFill>
                          <a:effectLst/>
                          <a:latin typeface="Calibri" panose="020F0502020204030204" pitchFamily="34" charset="0"/>
                        </a:rPr>
                        <a:t>490</a:t>
                      </a:r>
                    </a:p>
                  </a:txBody>
                  <a:tcPr marL="9063" marR="9063" marT="9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2523"/>
                    </a:solidFill>
                  </a:tcPr>
                </a:tc>
                <a:tc>
                  <a:txBody>
                    <a:bodyPr/>
                    <a:lstStyle/>
                    <a:p>
                      <a:pPr algn="ctr" fontAlgn="ctr"/>
                      <a:r>
                        <a:rPr lang="es-CO" sz="1200" b="1" i="0" u="none" strike="noStrike" dirty="0">
                          <a:solidFill>
                            <a:srgbClr val="FFFFFF"/>
                          </a:solidFill>
                          <a:effectLst/>
                          <a:latin typeface="Calibri" panose="020F0502020204030204" pitchFamily="34" charset="0"/>
                        </a:rPr>
                        <a:t>539</a:t>
                      </a:r>
                    </a:p>
                  </a:txBody>
                  <a:tcPr marL="9063" marR="9063" marT="906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2523"/>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462667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3000" y="6102350"/>
            <a:ext cx="2921000"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9 Rectángulo"/>
          <p:cNvSpPr/>
          <p:nvPr/>
        </p:nvSpPr>
        <p:spPr>
          <a:xfrm>
            <a:off x="4283968" y="116632"/>
            <a:ext cx="4572000" cy="646331"/>
          </a:xfrm>
          <a:prstGeom prst="rect">
            <a:avLst/>
          </a:prstGeom>
        </p:spPr>
        <p:txBody>
          <a:bodyPr>
            <a:spAutoFit/>
          </a:bodyPr>
          <a:lstStyle/>
          <a:p>
            <a:r>
              <a:rPr lang="es-CO" b="1" dirty="0">
                <a:solidFill>
                  <a:schemeClr val="accent2">
                    <a:lumMod val="50000"/>
                  </a:schemeClr>
                </a:solidFill>
              </a:rPr>
              <a:t>Análisis de resultados a la gestión de las Quejas, Reclamos</a:t>
            </a:r>
            <a:endParaRPr lang="es-CO" dirty="0">
              <a:solidFill>
                <a:schemeClr val="accent2">
                  <a:lumMod val="50000"/>
                </a:schemeClr>
              </a:solidFill>
            </a:endParaRPr>
          </a:p>
        </p:txBody>
      </p:sp>
      <p:sp>
        <p:nvSpPr>
          <p:cNvPr id="3" name="2 Rectángulo"/>
          <p:cNvSpPr/>
          <p:nvPr/>
        </p:nvSpPr>
        <p:spPr>
          <a:xfrm>
            <a:off x="6297182" y="1340768"/>
            <a:ext cx="2574032" cy="3914918"/>
          </a:xfrm>
          <a:prstGeom prst="rect">
            <a:avLst/>
          </a:prstGeom>
        </p:spPr>
        <p:txBody>
          <a:bodyPr wrap="square">
            <a:spAutoFit/>
          </a:bodyPr>
          <a:lstStyle/>
          <a:p>
            <a:pPr marL="285750" indent="-285750" algn="just" eaLnBrk="0" fontAlgn="base" hangingPunct="0">
              <a:lnSpc>
                <a:spcPct val="80000"/>
              </a:lnSpc>
              <a:spcBef>
                <a:spcPct val="50000"/>
              </a:spcBef>
              <a:spcAft>
                <a:spcPct val="0"/>
              </a:spcAft>
              <a:buBlip>
                <a:blip r:embed="rId4"/>
              </a:buBlip>
            </a:pPr>
            <a:r>
              <a:rPr lang="es-ES" altLang="es-CO" dirty="0">
                <a:solidFill>
                  <a:prstClr val="black"/>
                </a:solidFill>
                <a:latin typeface="Arial Narrow" panose="020B0606020202030204" pitchFamily="34" charset="0"/>
                <a:ea typeface="Verdana" panose="020B0604030504040204" pitchFamily="34" charset="0"/>
                <a:cs typeface="Verdana" panose="020B0604030504040204" pitchFamily="34" charset="0"/>
              </a:rPr>
              <a:t>Para las Secretarías de Educación, se presentaron 157 quejas en el tercer trimestre de 2016, </a:t>
            </a:r>
          </a:p>
          <a:p>
            <a:pPr marL="285750" indent="-285750" algn="just" eaLnBrk="0" fontAlgn="base" hangingPunct="0">
              <a:lnSpc>
                <a:spcPct val="80000"/>
              </a:lnSpc>
              <a:spcBef>
                <a:spcPct val="50000"/>
              </a:spcBef>
              <a:spcAft>
                <a:spcPct val="0"/>
              </a:spcAft>
              <a:buBlip>
                <a:blip r:embed="rId4"/>
              </a:buBlip>
            </a:pPr>
            <a:r>
              <a:rPr lang="es-ES" altLang="es-CO" dirty="0">
                <a:solidFill>
                  <a:prstClr val="black"/>
                </a:solidFill>
                <a:latin typeface="Arial Narrow" panose="020B0606020202030204" pitchFamily="34" charset="0"/>
                <a:ea typeface="Verdana" panose="020B0604030504040204" pitchFamily="34" charset="0"/>
                <a:cs typeface="Verdana" panose="020B0604030504040204" pitchFamily="34" charset="0"/>
              </a:rPr>
              <a:t>Teniendo un aumento  del 128 con respecto al tercer trimestre del año 2015</a:t>
            </a:r>
          </a:p>
          <a:p>
            <a:pPr marL="285750" indent="-285750" algn="just" eaLnBrk="0" fontAlgn="base" hangingPunct="0">
              <a:lnSpc>
                <a:spcPct val="80000"/>
              </a:lnSpc>
              <a:spcBef>
                <a:spcPct val="50000"/>
              </a:spcBef>
              <a:spcAft>
                <a:spcPct val="0"/>
              </a:spcAft>
              <a:buBlip>
                <a:blip r:embed="rId4"/>
              </a:buBlip>
            </a:pPr>
            <a:r>
              <a:rPr lang="es-ES" altLang="es-CO" dirty="0">
                <a:solidFill>
                  <a:prstClr val="black"/>
                </a:solidFill>
                <a:latin typeface="Arial Narrow" panose="020B0606020202030204" pitchFamily="34" charset="0"/>
                <a:ea typeface="Verdana" panose="020B0604030504040204" pitchFamily="34" charset="0"/>
                <a:cs typeface="Verdana" panose="020B0604030504040204" pitchFamily="34" charset="0"/>
              </a:rPr>
              <a:t>El eje temático  con mayor numero de quejas fue </a:t>
            </a:r>
            <a:r>
              <a:rPr lang="es-CO" dirty="0">
                <a:solidFill>
                  <a:srgbClr val="000000"/>
                </a:solidFill>
                <a:latin typeface="Arial Narrow" panose="020B0606020202030204" pitchFamily="34" charset="0"/>
                <a:ea typeface="Verdana" panose="020B0604030504040204" pitchFamily="34" charset="0"/>
                <a:cs typeface="Verdana" panose="020B0604030504040204" pitchFamily="34" charset="0"/>
              </a:rPr>
              <a:t>Otros: Aquellas que no Tienen Relación con Ninguno de los Anteriores</a:t>
            </a:r>
            <a:r>
              <a:rPr lang="es-ES" altLang="es-CO" dirty="0">
                <a:solidFill>
                  <a:prstClr val="black"/>
                </a:solidFill>
                <a:latin typeface="Arial Narrow" panose="020B0606020202030204" pitchFamily="34" charset="0"/>
                <a:ea typeface="Verdana" panose="020B0604030504040204" pitchFamily="34" charset="0"/>
                <a:cs typeface="Verdana" panose="020B0604030504040204" pitchFamily="34" charset="0"/>
              </a:rPr>
              <a:t>, con un total de 88 quejas</a:t>
            </a:r>
          </a:p>
        </p:txBody>
      </p:sp>
      <p:pic>
        <p:nvPicPr>
          <p:cNvPr id="12" name="Picture 1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5259" t="17295" r="16983" b="33645"/>
          <a:stretch/>
        </p:blipFill>
        <p:spPr bwMode="auto">
          <a:xfrm>
            <a:off x="253845" y="83126"/>
            <a:ext cx="3233023" cy="606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12 CuadroTexto"/>
          <p:cNvSpPr txBox="1"/>
          <p:nvPr/>
        </p:nvSpPr>
        <p:spPr>
          <a:xfrm>
            <a:off x="245788" y="82254"/>
            <a:ext cx="3241080" cy="646331"/>
          </a:xfrm>
          <a:prstGeom prst="rect">
            <a:avLst/>
          </a:prstGeom>
          <a:noFill/>
        </p:spPr>
        <p:txBody>
          <a:bodyPr wrap="square" rtlCol="0">
            <a:spAutoFit/>
          </a:bodyPr>
          <a:lstStyle/>
          <a:p>
            <a:r>
              <a:rPr lang="es-CO" b="1" dirty="0">
                <a:solidFill>
                  <a:schemeClr val="bg1"/>
                </a:solidFill>
                <a:latin typeface="Arial Narrow" panose="020B0606020202030204" pitchFamily="34" charset="0"/>
                <a:ea typeface="Verdana" panose="020B0604030504040204" pitchFamily="34" charset="0"/>
                <a:cs typeface="Arial" pitchFamily="34" charset="0"/>
              </a:rPr>
              <a:t>Quejas y reclamos Secretarias de Educación</a:t>
            </a:r>
          </a:p>
        </p:txBody>
      </p:sp>
      <p:graphicFrame>
        <p:nvGraphicFramePr>
          <p:cNvPr id="9" name="2 Gráfico"/>
          <p:cNvGraphicFramePr>
            <a:graphicFrameLocks/>
          </p:cNvGraphicFramePr>
          <p:nvPr>
            <p:extLst>
              <p:ext uri="{D42A27DB-BD31-4B8C-83A1-F6EECF244321}">
                <p14:modId xmlns:p14="http://schemas.microsoft.com/office/powerpoint/2010/main" val="2986832476"/>
              </p:ext>
            </p:extLst>
          </p:nvPr>
        </p:nvGraphicFramePr>
        <p:xfrm>
          <a:off x="1" y="762963"/>
          <a:ext cx="6223000" cy="386715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 name="Tabla 3"/>
          <p:cNvGraphicFramePr>
            <a:graphicFrameLocks noGrp="1"/>
          </p:cNvGraphicFramePr>
          <p:nvPr>
            <p:extLst>
              <p:ext uri="{D42A27DB-BD31-4B8C-83A1-F6EECF244321}">
                <p14:modId xmlns:p14="http://schemas.microsoft.com/office/powerpoint/2010/main" val="1898106777"/>
              </p:ext>
            </p:extLst>
          </p:nvPr>
        </p:nvGraphicFramePr>
        <p:xfrm>
          <a:off x="266595" y="4079394"/>
          <a:ext cx="5867400" cy="2503170"/>
        </p:xfrm>
        <a:graphic>
          <a:graphicData uri="http://schemas.openxmlformats.org/drawingml/2006/table">
            <a:tbl>
              <a:tblPr/>
              <a:tblGrid>
                <a:gridCol w="4449421">
                  <a:extLst>
                    <a:ext uri="{9D8B030D-6E8A-4147-A177-3AD203B41FA5}">
                      <a16:colId xmlns:a16="http://schemas.microsoft.com/office/drawing/2014/main" val="20000"/>
                    </a:ext>
                  </a:extLst>
                </a:gridCol>
                <a:gridCol w="720080">
                  <a:extLst>
                    <a:ext uri="{9D8B030D-6E8A-4147-A177-3AD203B41FA5}">
                      <a16:colId xmlns:a16="http://schemas.microsoft.com/office/drawing/2014/main" val="20001"/>
                    </a:ext>
                  </a:extLst>
                </a:gridCol>
                <a:gridCol w="697899">
                  <a:extLst>
                    <a:ext uri="{9D8B030D-6E8A-4147-A177-3AD203B41FA5}">
                      <a16:colId xmlns:a16="http://schemas.microsoft.com/office/drawing/2014/main" val="20002"/>
                    </a:ext>
                  </a:extLst>
                </a:gridCol>
              </a:tblGrid>
              <a:tr h="209550">
                <a:tc rowSpan="2">
                  <a:txBody>
                    <a:bodyPr/>
                    <a:lstStyle/>
                    <a:p>
                      <a:pPr algn="ctr" fontAlgn="ctr"/>
                      <a:r>
                        <a:rPr lang="es-CO" sz="1400" b="1" i="0" u="none" strike="noStrike" dirty="0">
                          <a:solidFill>
                            <a:srgbClr val="FFFFFF"/>
                          </a:solidFill>
                          <a:effectLst/>
                          <a:latin typeface="Arial Narrow" panose="020B0606020202030204" pitchFamily="34" charset="0"/>
                        </a:rPr>
                        <a:t>Ejes Temáticos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632523"/>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2523"/>
                    </a:solidFill>
                  </a:tcPr>
                </a:tc>
                <a:tc>
                  <a:txBody>
                    <a:bodyPr/>
                    <a:lstStyle/>
                    <a:p>
                      <a:pPr algn="ctr" fontAlgn="b"/>
                      <a:r>
                        <a:rPr lang="es-CO" sz="1200" b="1" i="0" u="none" strike="noStrike">
                          <a:solidFill>
                            <a:srgbClr val="FFFFFF"/>
                          </a:solidFill>
                          <a:effectLst/>
                          <a:latin typeface="Arial Narrow" panose="020B0606020202030204" pitchFamily="34" charset="0"/>
                        </a:rPr>
                        <a:t>2015</a:t>
                      </a:r>
                    </a:p>
                  </a:txBody>
                  <a:tcPr marL="9525" marR="9525" marT="9525" marB="0" anchor="b">
                    <a:lnL w="6350" cap="flat" cmpd="sng" algn="ctr">
                      <a:solidFill>
                        <a:srgbClr val="632523"/>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632523"/>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2523"/>
                    </a:solidFill>
                  </a:tcPr>
                </a:tc>
                <a:tc>
                  <a:txBody>
                    <a:bodyPr/>
                    <a:lstStyle/>
                    <a:p>
                      <a:pPr algn="ctr" fontAlgn="b"/>
                      <a:r>
                        <a:rPr lang="es-CO" sz="1050" b="1" i="0" u="none" strike="noStrike">
                          <a:solidFill>
                            <a:srgbClr val="FFFFFF"/>
                          </a:solidFill>
                          <a:effectLst/>
                          <a:latin typeface="Arial Narrow" panose="020B0606020202030204" pitchFamily="34" charset="0"/>
                        </a:rPr>
                        <a:t>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2523"/>
                    </a:solidFill>
                  </a:tcPr>
                </a:tc>
                <a:extLst>
                  <a:ext uri="{0D108BD9-81ED-4DB2-BD59-A6C34878D82A}">
                    <a16:rowId xmlns:a16="http://schemas.microsoft.com/office/drawing/2014/main" val="10000"/>
                  </a:ext>
                </a:extLst>
              </a:tr>
              <a:tr h="190500">
                <a:tc vMerge="1">
                  <a:txBody>
                    <a:bodyPr/>
                    <a:lstStyle/>
                    <a:p>
                      <a:endParaRPr lang="es-CO"/>
                    </a:p>
                  </a:txBody>
                  <a:tcPr/>
                </a:tc>
                <a:tc>
                  <a:txBody>
                    <a:bodyPr/>
                    <a:lstStyle/>
                    <a:p>
                      <a:pPr algn="ctr" fontAlgn="b"/>
                      <a:r>
                        <a:rPr lang="es-CO" sz="1050" b="1" i="0" u="none" strike="noStrike">
                          <a:solidFill>
                            <a:srgbClr val="FFFFFF"/>
                          </a:solidFill>
                          <a:effectLst/>
                          <a:latin typeface="Arial Narrow" panose="020B0606020202030204" pitchFamily="34" charset="0"/>
                        </a:rPr>
                        <a:t>3° Trimestre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2523"/>
                    </a:solidFill>
                  </a:tcPr>
                </a:tc>
                <a:tc>
                  <a:txBody>
                    <a:bodyPr/>
                    <a:lstStyle/>
                    <a:p>
                      <a:pPr algn="ctr" fontAlgn="b"/>
                      <a:r>
                        <a:rPr lang="es-CO" sz="1050" b="1" i="0" u="none" strike="noStrike">
                          <a:solidFill>
                            <a:srgbClr val="FFFFFF"/>
                          </a:solidFill>
                          <a:effectLst/>
                          <a:latin typeface="Arial Narrow" panose="020B0606020202030204" pitchFamily="34" charset="0"/>
                        </a:rPr>
                        <a:t>3° Trimestre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2523"/>
                    </a:solidFill>
                  </a:tcPr>
                </a:tc>
                <a:extLst>
                  <a:ext uri="{0D108BD9-81ED-4DB2-BD59-A6C34878D82A}">
                    <a16:rowId xmlns:a16="http://schemas.microsoft.com/office/drawing/2014/main" val="10001"/>
                  </a:ext>
                </a:extLst>
              </a:tr>
              <a:tr h="381000">
                <a:tc>
                  <a:txBody>
                    <a:bodyPr/>
                    <a:lstStyle/>
                    <a:p>
                      <a:pPr algn="l" fontAlgn="b"/>
                      <a:r>
                        <a:rPr lang="es-CO" sz="1200" b="0" i="0" u="none" strike="noStrike">
                          <a:solidFill>
                            <a:srgbClr val="000000"/>
                          </a:solidFill>
                          <a:effectLst/>
                          <a:latin typeface="Calibri" panose="020F0502020204030204" pitchFamily="34" charset="0"/>
                        </a:rPr>
                        <a:t>Organización de Plantas de Personal Directivo Docente, Docente y Administrativo, Concurso Docente, Acoso Laboral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Calibri" panose="020F0502020204030204" pitchFamily="34" charset="0"/>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Calibri" panose="020F0502020204030204" pitchFamily="34" charset="0"/>
                        </a:rPr>
                        <a:t>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90500">
                <a:tc>
                  <a:txBody>
                    <a:bodyPr/>
                    <a:lstStyle/>
                    <a:p>
                      <a:pPr algn="l" fontAlgn="b"/>
                      <a:r>
                        <a:rPr lang="es-CO" sz="1200" b="0" i="0" u="none" strike="noStrike" dirty="0">
                          <a:solidFill>
                            <a:srgbClr val="000000"/>
                          </a:solidFill>
                          <a:effectLst/>
                          <a:latin typeface="Calibri" panose="020F0502020204030204" pitchFamily="34" charset="0"/>
                        </a:rPr>
                        <a:t>Otros: Aquellas que no Tienen Relación con Ninguno de los Anteriores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Calibri" panose="020F0502020204030204" pitchFamily="34" charset="0"/>
                        </a:rPr>
                        <a:t>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Calibri" panose="020F0502020204030204" pitchFamily="34" charset="0"/>
                        </a:rPr>
                        <a:t>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90500">
                <a:tc>
                  <a:txBody>
                    <a:bodyPr/>
                    <a:lstStyle/>
                    <a:p>
                      <a:pPr algn="l" fontAlgn="b"/>
                      <a:r>
                        <a:rPr lang="es-CO" sz="1200" b="0" i="0" u="none" strike="noStrike">
                          <a:solidFill>
                            <a:srgbClr val="000000"/>
                          </a:solidFill>
                          <a:effectLst/>
                          <a:latin typeface="Calibri" panose="020F0502020204030204" pitchFamily="34" charset="0"/>
                        </a:rPr>
                        <a:t>Nivelación Salarial, Pago de Salarios, Primas Entre Otros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Calibri" panose="020F0502020204030204" pitchFamily="34" charset="0"/>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80975">
                <a:tc>
                  <a:txBody>
                    <a:bodyPr/>
                    <a:lstStyle/>
                    <a:p>
                      <a:pPr algn="l" fontAlgn="b"/>
                      <a:r>
                        <a:rPr lang="es-CO" sz="1200" b="0" i="0" u="none" strike="noStrike">
                          <a:solidFill>
                            <a:srgbClr val="000000"/>
                          </a:solidFill>
                          <a:effectLst/>
                          <a:latin typeface="Calibri" panose="020F0502020204030204" pitchFamily="34" charset="0"/>
                        </a:rPr>
                        <a:t>Quejas por Prestaciones Sociales y Servicios de Salud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90500">
                <a:tc>
                  <a:txBody>
                    <a:bodyPr/>
                    <a:lstStyle/>
                    <a:p>
                      <a:pPr algn="l" fontAlgn="b"/>
                      <a:r>
                        <a:rPr lang="es-CO" sz="1200" b="0" i="0" u="none" strike="noStrike">
                          <a:solidFill>
                            <a:srgbClr val="000000"/>
                          </a:solidFill>
                          <a:effectLst/>
                          <a:latin typeface="Calibri" panose="020F0502020204030204" pitchFamily="34" charset="0"/>
                        </a:rPr>
                        <a:t>Malos Manejos de Recursos Financieros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Calibri" panose="020F050202020403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Calibri" panose="020F0502020204030204" pitchFamily="34" charset="0"/>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90500">
                <a:tc>
                  <a:txBody>
                    <a:bodyPr/>
                    <a:lstStyle/>
                    <a:p>
                      <a:pPr algn="l" fontAlgn="b"/>
                      <a:r>
                        <a:rPr lang="es-CO" sz="1200" b="0" i="0" u="none" strike="noStrike">
                          <a:solidFill>
                            <a:srgbClr val="000000"/>
                          </a:solidFill>
                          <a:effectLst/>
                          <a:latin typeface="Calibri" panose="020F0502020204030204" pitchFamily="34" charset="0"/>
                        </a:rPr>
                        <a:t>Ampliacion de Cobertura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Calibri" panose="020F050202020403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90500">
                <a:tc>
                  <a:txBody>
                    <a:bodyPr/>
                    <a:lstStyle/>
                    <a:p>
                      <a:pPr algn="l" fontAlgn="b"/>
                      <a:r>
                        <a:rPr lang="es-CO" sz="1200" b="0" i="0" u="none" strike="noStrike">
                          <a:solidFill>
                            <a:srgbClr val="000000"/>
                          </a:solidFill>
                          <a:effectLst/>
                          <a:latin typeface="Calibri" panose="020F0502020204030204" pitchFamily="34" charset="0"/>
                        </a:rPr>
                        <a:t>Falta de Infraestructura o Infraestructura Deficiente en Instituciones Educativas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90500">
                <a:tc>
                  <a:txBody>
                    <a:bodyPr/>
                    <a:lstStyle/>
                    <a:p>
                      <a:pPr algn="l" fontAlgn="b"/>
                      <a:r>
                        <a:rPr lang="es-CO" sz="1200" b="0" i="0" u="none" strike="noStrike">
                          <a:solidFill>
                            <a:srgbClr val="000000"/>
                          </a:solidFill>
                          <a:effectLst/>
                          <a:latin typeface="Calibri" panose="020F0502020204030204" pitchFamily="34" charset="0"/>
                        </a:rPr>
                        <a:t>Banco de  Oferentes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Calibri" panose="020F050202020403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90500">
                <a:tc>
                  <a:txBody>
                    <a:bodyPr/>
                    <a:lstStyle/>
                    <a:p>
                      <a:pPr algn="ctr" fontAlgn="b"/>
                      <a:r>
                        <a:rPr lang="es-CO" sz="1200" b="1" i="0" u="none" strike="noStrike">
                          <a:solidFill>
                            <a:srgbClr val="FFFFFF"/>
                          </a:solidFill>
                          <a:effectLst/>
                          <a:latin typeface="Calibri" panose="020F0502020204030204" pitchFamily="34" charset="0"/>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632523"/>
                    </a:solidFill>
                  </a:tcPr>
                </a:tc>
                <a:tc>
                  <a:txBody>
                    <a:bodyPr/>
                    <a:lstStyle/>
                    <a:p>
                      <a:pPr algn="ctr" fontAlgn="ctr"/>
                      <a:r>
                        <a:rPr lang="es-CO" sz="1200" b="1" i="0" u="none" strike="noStrike">
                          <a:solidFill>
                            <a:srgbClr val="FFFFFF"/>
                          </a:solidFill>
                          <a:effectLst/>
                          <a:latin typeface="Calibri" panose="020F0502020204030204" pitchFamily="34" charset="0"/>
                        </a:rPr>
                        <a:t>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2523"/>
                    </a:solidFill>
                  </a:tcPr>
                </a:tc>
                <a:tc>
                  <a:txBody>
                    <a:bodyPr/>
                    <a:lstStyle/>
                    <a:p>
                      <a:pPr algn="ctr" fontAlgn="ctr"/>
                      <a:r>
                        <a:rPr lang="es-CO" sz="1200" b="1" i="0" u="none" strike="noStrike" dirty="0">
                          <a:solidFill>
                            <a:srgbClr val="FFFFFF"/>
                          </a:solidFill>
                          <a:effectLst/>
                          <a:latin typeface="Calibri" panose="020F0502020204030204" pitchFamily="34" charset="0"/>
                        </a:rPr>
                        <a:t>157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2523"/>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6848829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3000" y="6102350"/>
            <a:ext cx="2921000"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6130483" y="1356038"/>
            <a:ext cx="2843808" cy="3748719"/>
          </a:xfrm>
          <a:prstGeom prst="rect">
            <a:avLst/>
          </a:prstGeom>
        </p:spPr>
        <p:txBody>
          <a:bodyPr wrap="square">
            <a:spAutoFit/>
          </a:bodyPr>
          <a:lstStyle/>
          <a:p>
            <a:pPr marL="285750" indent="-285750" algn="just">
              <a:lnSpc>
                <a:spcPct val="80000"/>
              </a:lnSpc>
              <a:spcBef>
                <a:spcPct val="50000"/>
              </a:spcBef>
              <a:buBlip>
                <a:blip r:embed="rId4"/>
              </a:buBlip>
            </a:pPr>
            <a:r>
              <a:rPr lang="es-ES" altLang="es-CO" dirty="0">
                <a:latin typeface="Arial Narrow" panose="020B0606020202030204" pitchFamily="34" charset="0"/>
                <a:ea typeface="Verdana" panose="020B0604030504040204" pitchFamily="34" charset="0"/>
                <a:cs typeface="Verdana" panose="020B0604030504040204" pitchFamily="34" charset="0"/>
              </a:rPr>
              <a:t>Se presentaron 122 quejas en el tercer trimestre del 2016</a:t>
            </a:r>
          </a:p>
          <a:p>
            <a:pPr marL="285750" indent="-285750" algn="just">
              <a:lnSpc>
                <a:spcPct val="80000"/>
              </a:lnSpc>
              <a:spcBef>
                <a:spcPct val="50000"/>
              </a:spcBef>
              <a:buBlip>
                <a:blip r:embed="rId4"/>
              </a:buBlip>
            </a:pPr>
            <a:r>
              <a:rPr lang="es-ES" altLang="es-CO" dirty="0">
                <a:latin typeface="Arial Narrow" panose="020B0606020202030204" pitchFamily="34" charset="0"/>
                <a:ea typeface="Verdana" panose="020B0604030504040204" pitchFamily="34" charset="0"/>
                <a:cs typeface="Verdana" panose="020B0604030504040204" pitchFamily="34" charset="0"/>
              </a:rPr>
              <a:t>Se obtuvo un incremento de 76 con respecto al tercer trimestre del año 2015</a:t>
            </a:r>
          </a:p>
          <a:p>
            <a:pPr marL="285750" indent="-285750" algn="just">
              <a:lnSpc>
                <a:spcPct val="80000"/>
              </a:lnSpc>
              <a:spcBef>
                <a:spcPct val="50000"/>
              </a:spcBef>
              <a:buBlip>
                <a:blip r:embed="rId4"/>
              </a:buBlip>
            </a:pPr>
            <a:r>
              <a:rPr lang="es-ES" altLang="es-CO" dirty="0">
                <a:latin typeface="Arial Narrow" panose="020B0606020202030204" pitchFamily="34" charset="0"/>
                <a:ea typeface="Verdana" panose="020B0604030504040204" pitchFamily="34" charset="0"/>
                <a:cs typeface="Verdana" panose="020B0604030504040204" pitchFamily="34" charset="0"/>
              </a:rPr>
              <a:t>El eje temático que tuvo mayor numero de quejas fue </a:t>
            </a:r>
            <a:r>
              <a:rPr lang="es-CO" altLang="es-CO" dirty="0">
                <a:latin typeface="Arial Narrow" panose="020B0606020202030204" pitchFamily="34" charset="0"/>
                <a:ea typeface="Verdana" panose="020B0604030504040204" pitchFamily="34" charset="0"/>
                <a:cs typeface="Verdana" panose="020B0604030504040204" pitchFamily="34" charset="0"/>
              </a:rPr>
              <a:t>Actuaciones Administrativas Relacionadas con Planta de Personal. Con un total de 74 quejas</a:t>
            </a:r>
          </a:p>
          <a:p>
            <a:pPr marL="285750" indent="-285750" algn="just">
              <a:lnSpc>
                <a:spcPct val="80000"/>
              </a:lnSpc>
              <a:spcBef>
                <a:spcPct val="50000"/>
              </a:spcBef>
              <a:buBlip>
                <a:blip r:embed="rId4"/>
              </a:buBlip>
            </a:pPr>
            <a:endParaRPr lang="es-ES" altLang="es-CO" dirty="0">
              <a:latin typeface="Arial Narrow" panose="020B0606020202030204" pitchFamily="34" charset="0"/>
              <a:ea typeface="Verdana" panose="020B0604030504040204" pitchFamily="34" charset="0"/>
              <a:cs typeface="Verdana" panose="020B0604030504040204" pitchFamily="34" charset="0"/>
            </a:endParaRPr>
          </a:p>
        </p:txBody>
      </p:sp>
      <p:pic>
        <p:nvPicPr>
          <p:cNvPr id="10" name="Picture 1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5259" t="17295" r="16983" b="33645"/>
          <a:stretch/>
        </p:blipFill>
        <p:spPr bwMode="auto">
          <a:xfrm>
            <a:off x="638326" y="143411"/>
            <a:ext cx="3233023" cy="606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10 CuadroTexto"/>
          <p:cNvSpPr txBox="1"/>
          <p:nvPr/>
        </p:nvSpPr>
        <p:spPr>
          <a:xfrm>
            <a:off x="614868" y="122959"/>
            <a:ext cx="3097064" cy="646331"/>
          </a:xfrm>
          <a:prstGeom prst="rect">
            <a:avLst/>
          </a:prstGeom>
          <a:noFill/>
        </p:spPr>
        <p:txBody>
          <a:bodyPr wrap="square" rtlCol="0">
            <a:spAutoFit/>
          </a:bodyPr>
          <a:lstStyle/>
          <a:p>
            <a:r>
              <a:rPr lang="es-CO" b="1" dirty="0">
                <a:solidFill>
                  <a:schemeClr val="bg1"/>
                </a:solidFill>
                <a:latin typeface="Arial Narrow" panose="020B0606020202030204" pitchFamily="34" charset="0"/>
                <a:ea typeface="Verdana" panose="020B0604030504040204" pitchFamily="34" charset="0"/>
                <a:cs typeface="Arial" pitchFamily="34" charset="0"/>
              </a:rPr>
              <a:t>Quejas y reclamos de Establecimientos Educativos</a:t>
            </a:r>
          </a:p>
        </p:txBody>
      </p:sp>
      <p:graphicFrame>
        <p:nvGraphicFramePr>
          <p:cNvPr id="9" name="2 Gráfico"/>
          <p:cNvGraphicFramePr>
            <a:graphicFrameLocks/>
          </p:cNvGraphicFramePr>
          <p:nvPr>
            <p:extLst>
              <p:ext uri="{D42A27DB-BD31-4B8C-83A1-F6EECF244321}">
                <p14:modId xmlns:p14="http://schemas.microsoft.com/office/powerpoint/2010/main" val="702532615"/>
              </p:ext>
            </p:extLst>
          </p:nvPr>
        </p:nvGraphicFramePr>
        <p:xfrm>
          <a:off x="179252" y="749673"/>
          <a:ext cx="5804778" cy="311137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 name="Tabla 1"/>
          <p:cNvGraphicFramePr>
            <a:graphicFrameLocks noGrp="1"/>
          </p:cNvGraphicFramePr>
          <p:nvPr>
            <p:extLst>
              <p:ext uri="{D42A27DB-BD31-4B8C-83A1-F6EECF244321}">
                <p14:modId xmlns:p14="http://schemas.microsoft.com/office/powerpoint/2010/main" val="42433958"/>
              </p:ext>
            </p:extLst>
          </p:nvPr>
        </p:nvGraphicFramePr>
        <p:xfrm>
          <a:off x="179252" y="3861049"/>
          <a:ext cx="5951231" cy="2975610"/>
        </p:xfrm>
        <a:graphic>
          <a:graphicData uri="http://schemas.openxmlformats.org/drawingml/2006/table">
            <a:tbl>
              <a:tblPr/>
              <a:tblGrid>
                <a:gridCol w="4581989">
                  <a:extLst>
                    <a:ext uri="{9D8B030D-6E8A-4147-A177-3AD203B41FA5}">
                      <a16:colId xmlns:a16="http://schemas.microsoft.com/office/drawing/2014/main" val="20000"/>
                    </a:ext>
                  </a:extLst>
                </a:gridCol>
                <a:gridCol w="757291">
                  <a:extLst>
                    <a:ext uri="{9D8B030D-6E8A-4147-A177-3AD203B41FA5}">
                      <a16:colId xmlns:a16="http://schemas.microsoft.com/office/drawing/2014/main" val="20001"/>
                    </a:ext>
                  </a:extLst>
                </a:gridCol>
                <a:gridCol w="611951">
                  <a:extLst>
                    <a:ext uri="{9D8B030D-6E8A-4147-A177-3AD203B41FA5}">
                      <a16:colId xmlns:a16="http://schemas.microsoft.com/office/drawing/2014/main" val="20002"/>
                    </a:ext>
                  </a:extLst>
                </a:gridCol>
              </a:tblGrid>
              <a:tr h="164309">
                <a:tc rowSpan="2">
                  <a:txBody>
                    <a:bodyPr/>
                    <a:lstStyle/>
                    <a:p>
                      <a:pPr algn="ctr" fontAlgn="ctr"/>
                      <a:r>
                        <a:rPr lang="es-CO" sz="1400" b="1" i="0" u="none" strike="noStrike" dirty="0">
                          <a:solidFill>
                            <a:srgbClr val="FFFFFF"/>
                          </a:solidFill>
                          <a:effectLst/>
                          <a:latin typeface="Calibri" panose="020F0502020204030204" pitchFamily="34" charset="0"/>
                        </a:rPr>
                        <a:t>Ejes Temáticos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2523"/>
                    </a:solidFill>
                  </a:tcPr>
                </a:tc>
                <a:tc>
                  <a:txBody>
                    <a:bodyPr/>
                    <a:lstStyle/>
                    <a:p>
                      <a:pPr algn="ctr" fontAlgn="b"/>
                      <a:r>
                        <a:rPr lang="es-CO" sz="1200" b="0" i="0" u="none" strike="noStrike">
                          <a:solidFill>
                            <a:srgbClr val="FFFFFF"/>
                          </a:solidFill>
                          <a:effectLst/>
                          <a:latin typeface="Calibri" panose="020F0502020204030204" pitchFamily="34" charset="0"/>
                        </a:rPr>
                        <a:t>2015</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632523"/>
                    </a:solidFill>
                  </a:tcPr>
                </a:tc>
                <a:tc>
                  <a:txBody>
                    <a:bodyPr/>
                    <a:lstStyle/>
                    <a:p>
                      <a:pPr algn="ctr" fontAlgn="b"/>
                      <a:r>
                        <a:rPr lang="es-CO" sz="1200" b="0" i="0" u="none" strike="noStrike">
                          <a:solidFill>
                            <a:srgbClr val="FFFFFF"/>
                          </a:solidFill>
                          <a:effectLst/>
                          <a:latin typeface="Calibri" panose="020F0502020204030204" pitchFamily="34" charset="0"/>
                        </a:rPr>
                        <a:t>2016</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rgbClr val="632523"/>
                    </a:solidFill>
                  </a:tcPr>
                </a:tc>
                <a:extLst>
                  <a:ext uri="{0D108BD9-81ED-4DB2-BD59-A6C34878D82A}">
                    <a16:rowId xmlns:a16="http://schemas.microsoft.com/office/drawing/2014/main" val="10000"/>
                  </a:ext>
                </a:extLst>
              </a:tr>
              <a:tr h="291890">
                <a:tc vMerge="1">
                  <a:txBody>
                    <a:bodyPr/>
                    <a:lstStyle/>
                    <a:p>
                      <a:endParaRPr lang="es-CO"/>
                    </a:p>
                  </a:txBody>
                  <a:tcPr/>
                </a:tc>
                <a:tc>
                  <a:txBody>
                    <a:bodyPr/>
                    <a:lstStyle/>
                    <a:p>
                      <a:pPr algn="ctr" fontAlgn="b"/>
                      <a:r>
                        <a:rPr lang="es-CO" sz="1050" b="1" i="0" u="none" strike="noStrike">
                          <a:solidFill>
                            <a:srgbClr val="FFFFFF"/>
                          </a:solidFill>
                          <a:effectLst/>
                          <a:latin typeface="Calibri" panose="020F0502020204030204" pitchFamily="34" charset="0"/>
                        </a:rPr>
                        <a:t>3° Trimestre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2523"/>
                    </a:solidFill>
                  </a:tcPr>
                </a:tc>
                <a:tc>
                  <a:txBody>
                    <a:bodyPr/>
                    <a:lstStyle/>
                    <a:p>
                      <a:pPr algn="ctr" fontAlgn="b"/>
                      <a:r>
                        <a:rPr lang="es-CO" sz="1050" b="1" i="0" u="none" strike="noStrike">
                          <a:solidFill>
                            <a:srgbClr val="FFFFFF"/>
                          </a:solidFill>
                          <a:effectLst/>
                          <a:latin typeface="Calibri" panose="020F0502020204030204" pitchFamily="34" charset="0"/>
                        </a:rPr>
                        <a:t>3° Trimestre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2523"/>
                    </a:solidFill>
                  </a:tcPr>
                </a:tc>
                <a:extLst>
                  <a:ext uri="{0D108BD9-81ED-4DB2-BD59-A6C34878D82A}">
                    <a16:rowId xmlns:a16="http://schemas.microsoft.com/office/drawing/2014/main" val="10001"/>
                  </a:ext>
                </a:extLst>
              </a:tr>
              <a:tr h="176903">
                <a:tc>
                  <a:txBody>
                    <a:bodyPr/>
                    <a:lstStyle/>
                    <a:p>
                      <a:pPr algn="l" fontAlgn="b"/>
                      <a:r>
                        <a:rPr lang="es-CO" sz="1200" b="0" i="0" u="none" strike="noStrike">
                          <a:solidFill>
                            <a:srgbClr val="000000"/>
                          </a:solidFill>
                          <a:effectLst/>
                          <a:latin typeface="Calibri" panose="020F0502020204030204" pitchFamily="34" charset="0"/>
                        </a:rPr>
                        <a:t>Maltrato Alumnos y Acoso Alumnos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Calibri" panose="020F0502020204030204" pitchFamily="34" charset="0"/>
                        </a:rPr>
                        <a:t>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21863">
                <a:tc>
                  <a:txBody>
                    <a:bodyPr/>
                    <a:lstStyle/>
                    <a:p>
                      <a:pPr algn="l" fontAlgn="b"/>
                      <a:r>
                        <a:rPr lang="es-CO" sz="1200" b="0" i="0" u="none" strike="noStrike">
                          <a:solidFill>
                            <a:srgbClr val="000000"/>
                          </a:solidFill>
                          <a:effectLst/>
                          <a:latin typeface="Calibri" panose="020F0502020204030204" pitchFamily="34" charset="0"/>
                        </a:rPr>
                        <a:t>Calidad: Aspectos Academicos, Bibliotecas, Centros de Practica, Formacion de Docentes, Numero de Docentes, Plan de Estudios, Tutorias, Dificultades para Grado, Evaluacion y Promocion de Estudiantes.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Calibri" panose="020F0502020204030204" pitchFamily="34" charset="0"/>
                        </a:rPr>
                        <a:t>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Calibri" panose="020F0502020204030204"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76903">
                <a:tc>
                  <a:txBody>
                    <a:bodyPr/>
                    <a:lstStyle/>
                    <a:p>
                      <a:pPr algn="l" fontAlgn="b"/>
                      <a:r>
                        <a:rPr lang="es-CO" sz="1200" b="0" i="0" u="none" strike="noStrike">
                          <a:solidFill>
                            <a:srgbClr val="000000"/>
                          </a:solidFill>
                          <a:effectLst/>
                          <a:latin typeface="Calibri" panose="020F0502020204030204" pitchFamily="34" charset="0"/>
                        </a:rPr>
                        <a:t>Malos Manejos de Recursos Financieros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Calibri" panose="020F0502020204030204" pitchFamily="34" charset="0"/>
                        </a:rPr>
                        <a:t>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31543">
                <a:tc>
                  <a:txBody>
                    <a:bodyPr/>
                    <a:lstStyle/>
                    <a:p>
                      <a:pPr algn="l" fontAlgn="b"/>
                      <a:r>
                        <a:rPr lang="es-CO" sz="1200" b="0" i="0" u="none" strike="noStrike">
                          <a:solidFill>
                            <a:srgbClr val="000000"/>
                          </a:solidFill>
                          <a:effectLst/>
                          <a:latin typeface="Calibri" panose="020F0502020204030204" pitchFamily="34" charset="0"/>
                        </a:rPr>
                        <a:t>Costos Educativos, Incrementos de Tarifas Superiores a lo Autorizado, Cobros de Transporte, Alimentacion, Alojamiento, Otros Cobros Periodicos, Cobro de Bonos, Cobros Asociacion de Padres de Familia, Listas de Textos, Uniformes o Utiles, Derechos Pecuniarios. Gratuidad.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Calibri" panose="020F050202020403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Calibri" panose="020F0502020204030204" pitchFamily="34" charset="0"/>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76903">
                <a:tc>
                  <a:txBody>
                    <a:bodyPr/>
                    <a:lstStyle/>
                    <a:p>
                      <a:pPr algn="l" fontAlgn="b"/>
                      <a:r>
                        <a:rPr lang="es-CO" sz="1200" b="0" i="0" u="none" strike="noStrike" dirty="0">
                          <a:solidFill>
                            <a:srgbClr val="000000"/>
                          </a:solidFill>
                          <a:effectLst/>
                          <a:latin typeface="Calibri" panose="020F0502020204030204" pitchFamily="34" charset="0"/>
                        </a:rPr>
                        <a:t>Actuaciones Administrativas Relacionadas con Planta de Personal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Calibri" panose="020F0502020204030204" pitchFamily="34" charset="0"/>
                        </a:rPr>
                        <a:t>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76903">
                <a:tc>
                  <a:txBody>
                    <a:bodyPr/>
                    <a:lstStyle/>
                    <a:p>
                      <a:pPr algn="l" fontAlgn="b"/>
                      <a:r>
                        <a:rPr lang="es-CO" sz="1200" b="0" i="0" u="none" strike="noStrike">
                          <a:solidFill>
                            <a:srgbClr val="000000"/>
                          </a:solidFill>
                          <a:effectLst/>
                          <a:latin typeface="Calibri" panose="020F0502020204030204" pitchFamily="34" charset="0"/>
                        </a:rPr>
                        <a:t>Otro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76903">
                <a:tc>
                  <a:txBody>
                    <a:bodyPr/>
                    <a:lstStyle/>
                    <a:p>
                      <a:pPr algn="l" fontAlgn="b"/>
                      <a:r>
                        <a:rPr lang="es-CO" sz="1200" b="0" i="0" u="none" strike="noStrike">
                          <a:solidFill>
                            <a:srgbClr val="000000"/>
                          </a:solidFill>
                          <a:effectLst/>
                          <a:latin typeface="Calibri" panose="020F0502020204030204" pitchFamily="34" charset="0"/>
                        </a:rPr>
                        <a:t>Infraestructura Fisica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CO" sz="1200" b="0" i="0" u="none" strike="noStrike">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176903">
                <a:tc>
                  <a:txBody>
                    <a:bodyPr/>
                    <a:lstStyle/>
                    <a:p>
                      <a:pPr algn="ctr" fontAlgn="ctr"/>
                      <a:r>
                        <a:rPr lang="es-CO" sz="1200" b="1" i="0" u="none" strike="noStrike">
                          <a:solidFill>
                            <a:srgbClr val="FFFFFF"/>
                          </a:solidFill>
                          <a:effectLst/>
                          <a:latin typeface="Calibri" panose="020F0502020204030204" pitchFamily="34" charset="0"/>
                        </a:rPr>
                        <a:t>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2523"/>
                    </a:solidFill>
                  </a:tcPr>
                </a:tc>
                <a:tc>
                  <a:txBody>
                    <a:bodyPr/>
                    <a:lstStyle/>
                    <a:p>
                      <a:pPr algn="ctr" fontAlgn="ctr"/>
                      <a:r>
                        <a:rPr lang="es-CO" sz="1200" b="1" i="0" u="none" strike="noStrike">
                          <a:solidFill>
                            <a:srgbClr val="FFFFFF"/>
                          </a:solidFill>
                          <a:effectLst/>
                          <a:latin typeface="Calibri" panose="020F0502020204030204" pitchFamily="34" charset="0"/>
                        </a:rPr>
                        <a:t>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2523"/>
                    </a:solidFill>
                  </a:tcPr>
                </a:tc>
                <a:tc>
                  <a:txBody>
                    <a:bodyPr/>
                    <a:lstStyle/>
                    <a:p>
                      <a:pPr algn="ctr" fontAlgn="ctr"/>
                      <a:r>
                        <a:rPr lang="es-CO" sz="1200" b="1" i="0" u="none" strike="noStrike" dirty="0">
                          <a:solidFill>
                            <a:srgbClr val="FFFFFF"/>
                          </a:solidFill>
                          <a:effectLst/>
                          <a:latin typeface="Calibri" panose="020F0502020204030204" pitchFamily="34" charset="0"/>
                        </a:rPr>
                        <a:t>122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2523"/>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563316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9" name="Picture 15"/>
          <p:cNvPicPr>
            <a:picLocks noChangeAspect="1" noChangeArrowheads="1"/>
          </p:cNvPicPr>
          <p:nvPr/>
        </p:nvPicPr>
        <p:blipFill rotWithShape="1">
          <a:blip r:embed="rId3">
            <a:extLst>
              <a:ext uri="{28A0092B-C50C-407E-A947-70E740481C1C}">
                <a14:useLocalDpi xmlns:a14="http://schemas.microsoft.com/office/drawing/2010/main" val="0"/>
              </a:ext>
            </a:extLst>
          </a:blip>
          <a:srcRect l="15259" t="17295" r="16983" b="33645"/>
          <a:stretch/>
        </p:blipFill>
        <p:spPr bwMode="auto">
          <a:xfrm>
            <a:off x="11072" y="2690701"/>
            <a:ext cx="9159766" cy="9543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CuadroTexto"/>
          <p:cNvSpPr txBox="1"/>
          <p:nvPr/>
        </p:nvSpPr>
        <p:spPr>
          <a:xfrm>
            <a:off x="198467" y="2941941"/>
            <a:ext cx="8784976" cy="400110"/>
          </a:xfrm>
          <a:prstGeom prst="rect">
            <a:avLst/>
          </a:prstGeom>
          <a:noFill/>
        </p:spPr>
        <p:txBody>
          <a:bodyPr wrap="square" rtlCol="0">
            <a:spAutoFit/>
          </a:bodyPr>
          <a:lstStyle/>
          <a:p>
            <a:pPr algn="ctr">
              <a:defRPr/>
            </a:pPr>
            <a:r>
              <a:rPr lang="es-ES" sz="2000" dirty="0">
                <a:solidFill>
                  <a:schemeClr val="bg1"/>
                </a:solidFill>
                <a:latin typeface="Arial MT"/>
                <a:ea typeface="Verdana" pitchFamily="34" charset="0"/>
                <a:cs typeface="Verdana" pitchFamily="34" charset="0"/>
              </a:rPr>
              <a:t>Informe Detallado de Quejas y Reclamos Ministerio de Educación Nacional</a:t>
            </a:r>
          </a:p>
        </p:txBody>
      </p:sp>
      <p:grpSp>
        <p:nvGrpSpPr>
          <p:cNvPr id="43" name="42 Grupo"/>
          <p:cNvGrpSpPr/>
          <p:nvPr/>
        </p:nvGrpSpPr>
        <p:grpSpPr>
          <a:xfrm>
            <a:off x="6189257" y="6093296"/>
            <a:ext cx="2919247" cy="757382"/>
            <a:chOff x="6189257" y="6093296"/>
            <a:chExt cx="2919247" cy="757382"/>
          </a:xfrm>
        </p:grpSpPr>
        <p:pic>
          <p:nvPicPr>
            <p:cNvPr id="40" name="39 Imagen"/>
            <p:cNvPicPr>
              <a:picLocks noChangeAspect="1"/>
            </p:cNvPicPr>
            <p:nvPr/>
          </p:nvPicPr>
          <p:blipFill rotWithShape="1">
            <a:blip r:embed="rId4" cstate="print">
              <a:extLst>
                <a:ext uri="{28A0092B-C50C-407E-A947-70E740481C1C}">
                  <a14:useLocalDpi xmlns:a14="http://schemas.microsoft.com/office/drawing/2010/main" val="0"/>
                </a:ext>
              </a:extLst>
            </a:blip>
            <a:srcRect l="80014" t="81187" r="3385" b="5008"/>
            <a:stretch/>
          </p:blipFill>
          <p:spPr>
            <a:xfrm>
              <a:off x="7590492" y="6093296"/>
              <a:ext cx="1518012" cy="757382"/>
            </a:xfrm>
            <a:prstGeom prst="rect">
              <a:avLst/>
            </a:prstGeom>
          </p:spPr>
        </p:pic>
        <p:pic>
          <p:nvPicPr>
            <p:cNvPr id="42" name="41 Imagen"/>
            <p:cNvPicPr>
              <a:picLocks noChangeAspect="1"/>
            </p:cNvPicPr>
            <p:nvPr/>
          </p:nvPicPr>
          <p:blipFill rotWithShape="1">
            <a:blip r:embed="rId5" cstate="print">
              <a:extLst>
                <a:ext uri="{28A0092B-C50C-407E-A947-70E740481C1C}">
                  <a14:useLocalDpi xmlns:a14="http://schemas.microsoft.com/office/drawing/2010/main" val="0"/>
                </a:ext>
              </a:extLst>
            </a:blip>
            <a:srcRect l="8610" t="34023" r="7437" b="38391"/>
            <a:stretch/>
          </p:blipFill>
          <p:spPr>
            <a:xfrm>
              <a:off x="6189257" y="6294092"/>
              <a:ext cx="1401235" cy="355790"/>
            </a:xfrm>
            <a:prstGeom prst="rect">
              <a:avLst/>
            </a:prstGeom>
          </p:spPr>
        </p:pic>
      </p:grpSp>
    </p:spTree>
    <p:extLst>
      <p:ext uri="{BB962C8B-B14F-4D97-AF65-F5344CB8AC3E}">
        <p14:creationId xmlns:p14="http://schemas.microsoft.com/office/powerpoint/2010/main" val="890252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5706380" y="1340768"/>
            <a:ext cx="2843808" cy="2339102"/>
          </a:xfrm>
          <a:prstGeom prst="rect">
            <a:avLst/>
          </a:prstGeom>
        </p:spPr>
        <p:txBody>
          <a:bodyPr wrap="square">
            <a:spAutoFit/>
          </a:bodyPr>
          <a:lstStyle/>
          <a:p>
            <a:pPr>
              <a:defRPr/>
            </a:pPr>
            <a:r>
              <a:rPr lang="es-ES" sz="1600" dirty="0">
                <a:latin typeface="Arial Narrow" panose="020B0606020202030204" pitchFamily="34" charset="0"/>
              </a:rPr>
              <a:t>En el tercer trimestre de 2016, se recibieron 331 de las cuales, las más frecuentes fueron reclamos contra servicios, con un total de 154 y una participación del 46,52%; se evidencia  un aumento de</a:t>
            </a:r>
            <a:r>
              <a:rPr lang="es-ES" sz="1600" b="1" dirty="0">
                <a:latin typeface="Arial Narrow" panose="020B0606020202030204" pitchFamily="34" charset="0"/>
              </a:rPr>
              <a:t> 312 </a:t>
            </a:r>
            <a:r>
              <a:rPr lang="es-ES" sz="1600" dirty="0">
                <a:latin typeface="Arial Narrow" panose="020B0606020202030204" pitchFamily="34" charset="0"/>
              </a:rPr>
              <a:t> quejas con relación al mismo periodo del 2015. </a:t>
            </a:r>
          </a:p>
          <a:p>
            <a:pPr>
              <a:defRPr/>
            </a:pPr>
            <a:endParaRPr lang="es-ES" dirty="0">
              <a:latin typeface="Arial Narrow" panose="020B0606020202030204" pitchFamily="34" charset="0"/>
            </a:endParaRPr>
          </a:p>
        </p:txBody>
      </p:sp>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9358" y="6102350"/>
            <a:ext cx="2921000"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683568" y="230451"/>
            <a:ext cx="3600400" cy="646331"/>
          </a:xfrm>
          <a:prstGeom prst="rect">
            <a:avLst/>
          </a:prstGeom>
        </p:spPr>
        <p:txBody>
          <a:bodyPr wrap="square">
            <a:spAutoFit/>
          </a:bodyPr>
          <a:lstStyle/>
          <a:p>
            <a:r>
              <a:rPr lang="es-CO" dirty="0">
                <a:solidFill>
                  <a:schemeClr val="bg1"/>
                </a:solidFill>
                <a:latin typeface="Arial" pitchFamily="34" charset="0"/>
                <a:ea typeface="Verdana" panose="020B0604030504040204" pitchFamily="34" charset="0"/>
                <a:cs typeface="Arial" pitchFamily="34" charset="0"/>
              </a:rPr>
              <a:t>Reclamos procesos MEN detalle de eje temático /dependencia</a:t>
            </a:r>
          </a:p>
        </p:txBody>
      </p:sp>
      <p:pic>
        <p:nvPicPr>
          <p:cNvPr id="6" name="Picture 1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5259" t="17295" r="16983" b="33645"/>
          <a:stretch/>
        </p:blipFill>
        <p:spPr bwMode="auto">
          <a:xfrm>
            <a:off x="435640" y="277658"/>
            <a:ext cx="3632304" cy="707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6 Rectángulo"/>
          <p:cNvSpPr/>
          <p:nvPr/>
        </p:nvSpPr>
        <p:spPr>
          <a:xfrm>
            <a:off x="467604" y="467380"/>
            <a:ext cx="3600400" cy="369332"/>
          </a:xfrm>
          <a:prstGeom prst="rect">
            <a:avLst/>
          </a:prstGeom>
        </p:spPr>
        <p:txBody>
          <a:bodyPr wrap="square">
            <a:spAutoFit/>
          </a:bodyPr>
          <a:lstStyle/>
          <a:p>
            <a:r>
              <a:rPr lang="es-CO" dirty="0">
                <a:solidFill>
                  <a:schemeClr val="bg1"/>
                </a:solidFill>
                <a:latin typeface="Arial" pitchFamily="34" charset="0"/>
                <a:ea typeface="Verdana" panose="020B0604030504040204" pitchFamily="34" charset="0"/>
                <a:cs typeface="Arial" pitchFamily="34" charset="0"/>
              </a:rPr>
              <a:t>Consolidado Quejas y Reclamos</a:t>
            </a:r>
          </a:p>
        </p:txBody>
      </p:sp>
      <p:sp>
        <p:nvSpPr>
          <p:cNvPr id="8" name="7 Rectángulo"/>
          <p:cNvSpPr/>
          <p:nvPr/>
        </p:nvSpPr>
        <p:spPr>
          <a:xfrm>
            <a:off x="4712947" y="378677"/>
            <a:ext cx="4572000" cy="646331"/>
          </a:xfrm>
          <a:prstGeom prst="rect">
            <a:avLst/>
          </a:prstGeom>
        </p:spPr>
        <p:txBody>
          <a:bodyPr>
            <a:spAutoFit/>
          </a:bodyPr>
          <a:lstStyle/>
          <a:p>
            <a:r>
              <a:rPr lang="es-CO" b="1" dirty="0">
                <a:solidFill>
                  <a:schemeClr val="accent2">
                    <a:lumMod val="50000"/>
                  </a:schemeClr>
                </a:solidFill>
              </a:rPr>
              <a:t>Análisis de resultados a la gestión de las Quejas, Reclamos</a:t>
            </a:r>
            <a:endParaRPr lang="es-CO" dirty="0">
              <a:solidFill>
                <a:schemeClr val="accent2">
                  <a:lumMod val="50000"/>
                </a:schemeClr>
              </a:solidFill>
            </a:endParaRPr>
          </a:p>
        </p:txBody>
      </p:sp>
      <p:graphicFrame>
        <p:nvGraphicFramePr>
          <p:cNvPr id="9" name="Tabla 8"/>
          <p:cNvGraphicFramePr>
            <a:graphicFrameLocks noGrp="1"/>
          </p:cNvGraphicFramePr>
          <p:nvPr>
            <p:extLst>
              <p:ext uri="{D42A27DB-BD31-4B8C-83A1-F6EECF244321}">
                <p14:modId xmlns:p14="http://schemas.microsoft.com/office/powerpoint/2010/main" val="1764781886"/>
              </p:ext>
            </p:extLst>
          </p:nvPr>
        </p:nvGraphicFramePr>
        <p:xfrm>
          <a:off x="827584" y="1556795"/>
          <a:ext cx="4248472" cy="1944213"/>
        </p:xfrm>
        <a:graphic>
          <a:graphicData uri="http://schemas.openxmlformats.org/drawingml/2006/table">
            <a:tbl>
              <a:tblPr/>
              <a:tblGrid>
                <a:gridCol w="1865633">
                  <a:extLst>
                    <a:ext uri="{9D8B030D-6E8A-4147-A177-3AD203B41FA5}">
                      <a16:colId xmlns:a16="http://schemas.microsoft.com/office/drawing/2014/main" val="20000"/>
                    </a:ext>
                  </a:extLst>
                </a:gridCol>
                <a:gridCol w="1311485">
                  <a:extLst>
                    <a:ext uri="{9D8B030D-6E8A-4147-A177-3AD203B41FA5}">
                      <a16:colId xmlns:a16="http://schemas.microsoft.com/office/drawing/2014/main" val="20001"/>
                    </a:ext>
                  </a:extLst>
                </a:gridCol>
                <a:gridCol w="1071354">
                  <a:extLst>
                    <a:ext uri="{9D8B030D-6E8A-4147-A177-3AD203B41FA5}">
                      <a16:colId xmlns:a16="http://schemas.microsoft.com/office/drawing/2014/main" val="20002"/>
                    </a:ext>
                  </a:extLst>
                </a:gridCol>
              </a:tblGrid>
              <a:tr h="287631">
                <a:tc rowSpan="2">
                  <a:txBody>
                    <a:bodyPr/>
                    <a:lstStyle/>
                    <a:p>
                      <a:pPr algn="ctr" fontAlgn="ctr"/>
                      <a:r>
                        <a:rPr lang="es-CO" sz="1200" b="1" i="0" u="none" strike="noStrike">
                          <a:solidFill>
                            <a:srgbClr val="FFFFFF"/>
                          </a:solidFill>
                          <a:effectLst/>
                          <a:latin typeface="Arial Narrow" panose="020B0606020202030204" pitchFamily="34" charset="0"/>
                        </a:rPr>
                        <a:t>Tipo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2523"/>
                    </a:solidFill>
                  </a:tcPr>
                </a:tc>
                <a:tc>
                  <a:txBody>
                    <a:bodyPr/>
                    <a:lstStyle/>
                    <a:p>
                      <a:pPr algn="ctr" fontAlgn="ctr"/>
                      <a:r>
                        <a:rPr lang="es-CO" sz="1600" b="1" i="0" u="none" strike="noStrike">
                          <a:solidFill>
                            <a:srgbClr val="FFFFFF"/>
                          </a:solidFill>
                          <a:effectLst/>
                          <a:latin typeface="Calibri" panose="020F0502020204030204" pitchFamily="34" charset="0"/>
                        </a:rPr>
                        <a:t>Año 2015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2523"/>
                    </a:solidFill>
                  </a:tcPr>
                </a:tc>
                <a:tc>
                  <a:txBody>
                    <a:bodyPr/>
                    <a:lstStyle/>
                    <a:p>
                      <a:pPr algn="ctr" fontAlgn="ctr"/>
                      <a:r>
                        <a:rPr lang="es-CO" sz="1600" b="1" i="0" u="none" strike="noStrike">
                          <a:solidFill>
                            <a:srgbClr val="FFFFFF"/>
                          </a:solidFill>
                          <a:effectLst/>
                          <a:latin typeface="Calibri" panose="020F0502020204030204" pitchFamily="34" charset="0"/>
                        </a:rPr>
                        <a:t>Año 2016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2523"/>
                    </a:solidFill>
                  </a:tcPr>
                </a:tc>
                <a:extLst>
                  <a:ext uri="{0D108BD9-81ED-4DB2-BD59-A6C34878D82A}">
                    <a16:rowId xmlns:a16="http://schemas.microsoft.com/office/drawing/2014/main" val="10000"/>
                  </a:ext>
                </a:extLst>
              </a:tr>
              <a:tr h="218427">
                <a:tc vMerge="1">
                  <a:txBody>
                    <a:bodyPr/>
                    <a:lstStyle/>
                    <a:p>
                      <a:endParaRPr lang="es-CO"/>
                    </a:p>
                  </a:txBody>
                  <a:tcPr/>
                </a:tc>
                <a:tc>
                  <a:txBody>
                    <a:bodyPr/>
                    <a:lstStyle/>
                    <a:p>
                      <a:pPr algn="ctr" fontAlgn="ctr"/>
                      <a:r>
                        <a:rPr lang="es-CO" sz="1200" b="1" i="0" u="none" strike="noStrike">
                          <a:solidFill>
                            <a:srgbClr val="FFFFFF"/>
                          </a:solidFill>
                          <a:effectLst/>
                          <a:latin typeface="Calibri" panose="020F0502020204030204" pitchFamily="34" charset="0"/>
                        </a:rPr>
                        <a:t>3° Trimestre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2523"/>
                    </a:solidFill>
                  </a:tcPr>
                </a:tc>
                <a:tc>
                  <a:txBody>
                    <a:bodyPr/>
                    <a:lstStyle/>
                    <a:p>
                      <a:pPr algn="ctr" fontAlgn="ctr"/>
                      <a:r>
                        <a:rPr lang="es-CO" sz="1200" b="1" i="0" u="none" strike="noStrike">
                          <a:solidFill>
                            <a:srgbClr val="FFFFFF"/>
                          </a:solidFill>
                          <a:effectLst/>
                          <a:latin typeface="Calibri" panose="020F0502020204030204" pitchFamily="34" charset="0"/>
                        </a:rPr>
                        <a:t>3° Trimestre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2523"/>
                    </a:solidFill>
                  </a:tcPr>
                </a:tc>
                <a:extLst>
                  <a:ext uri="{0D108BD9-81ED-4DB2-BD59-A6C34878D82A}">
                    <a16:rowId xmlns:a16="http://schemas.microsoft.com/office/drawing/2014/main" val="10001"/>
                  </a:ext>
                </a:extLst>
              </a:tr>
              <a:tr h="287631">
                <a:tc>
                  <a:txBody>
                    <a:bodyPr/>
                    <a:lstStyle/>
                    <a:p>
                      <a:pPr algn="l" fontAlgn="b"/>
                      <a:r>
                        <a:rPr lang="es-CO" sz="1800" b="0" i="0" u="none" strike="noStrike" dirty="0">
                          <a:solidFill>
                            <a:srgbClr val="000000"/>
                          </a:solidFill>
                          <a:effectLst/>
                          <a:latin typeface="Arial Narrow" panose="020B0606020202030204" pitchFamily="34" charset="0"/>
                        </a:rPr>
                        <a:t>Reclamos Proceso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600" b="0" i="0" u="none" strike="noStrike">
                          <a:solidFill>
                            <a:srgbClr val="000000"/>
                          </a:solidFill>
                          <a:effectLst/>
                          <a:latin typeface="Calibri" panose="020F0502020204030204" pitchFamily="34" charset="0"/>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600" b="0" i="0" u="none" strike="noStrike">
                          <a:solidFill>
                            <a:srgbClr val="000000"/>
                          </a:solidFill>
                          <a:effectLst/>
                          <a:latin typeface="Calibri" panose="020F0502020204030204" pitchFamily="34" charset="0"/>
                        </a:rPr>
                        <a:t>133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87631">
                <a:tc>
                  <a:txBody>
                    <a:bodyPr/>
                    <a:lstStyle/>
                    <a:p>
                      <a:pPr algn="l" fontAlgn="b"/>
                      <a:r>
                        <a:rPr lang="es-CO" sz="1800" b="0" i="0" u="none" strike="noStrike" dirty="0">
                          <a:solidFill>
                            <a:srgbClr val="000000"/>
                          </a:solidFill>
                          <a:effectLst/>
                          <a:latin typeface="Arial Narrow" panose="020B0606020202030204" pitchFamily="34" charset="0"/>
                        </a:rPr>
                        <a:t>Queja Funcionario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600" b="0" i="0" u="none" strike="noStrike">
                          <a:solidFill>
                            <a:srgbClr val="000000"/>
                          </a:solidFill>
                          <a:effectLst/>
                          <a:latin typeface="Calibri" panose="020F050202020403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600" b="0" i="0" u="none" strike="noStrike">
                          <a:solidFill>
                            <a:srgbClr val="000000"/>
                          </a:solidFill>
                          <a:effectLst/>
                          <a:latin typeface="Calibri" panose="020F0502020204030204" pitchFamily="34" charset="0"/>
                        </a:rPr>
                        <a:t>44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287631">
                <a:tc>
                  <a:txBody>
                    <a:bodyPr/>
                    <a:lstStyle/>
                    <a:p>
                      <a:pPr algn="l" fontAlgn="b"/>
                      <a:r>
                        <a:rPr lang="es-CO" sz="1800" b="0" i="0" u="none" strike="noStrike" dirty="0">
                          <a:solidFill>
                            <a:srgbClr val="000000"/>
                          </a:solidFill>
                          <a:effectLst/>
                          <a:latin typeface="Arial Narrow" panose="020B0606020202030204" pitchFamily="34" charset="0"/>
                        </a:rPr>
                        <a:t>Reclamo Servicio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600" b="0" i="0" u="none" strike="noStrike">
                          <a:solidFill>
                            <a:srgbClr val="000000"/>
                          </a:solidFill>
                          <a:effectLst/>
                          <a:latin typeface="Calibri" panose="020F050202020403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600" b="0" i="0" u="none" strike="noStrike">
                          <a:solidFill>
                            <a:srgbClr val="000000"/>
                          </a:solidFill>
                          <a:effectLst/>
                          <a:latin typeface="Calibri" panose="020F0502020204030204" pitchFamily="34" charset="0"/>
                        </a:rPr>
                        <a:t>154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287631">
                <a:tc>
                  <a:txBody>
                    <a:bodyPr/>
                    <a:lstStyle/>
                    <a:p>
                      <a:pPr algn="l" fontAlgn="b"/>
                      <a:r>
                        <a:rPr lang="es-CO" sz="1800" b="0" i="0" u="none" strike="noStrike" dirty="0">
                          <a:solidFill>
                            <a:srgbClr val="000000"/>
                          </a:solidFill>
                          <a:effectLst/>
                          <a:latin typeface="Arial Narrow" panose="020B0606020202030204" pitchFamily="34" charset="0"/>
                        </a:rPr>
                        <a:t>Ambiental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6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s-CO" sz="1600" b="0" i="0" u="none" strike="noStrike">
                          <a:solidFill>
                            <a:srgbClr val="000000"/>
                          </a:solidFill>
                          <a:effectLst/>
                          <a:latin typeface="Calibri" panose="020F050202020403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287631">
                <a:tc>
                  <a:txBody>
                    <a:bodyPr/>
                    <a:lstStyle/>
                    <a:p>
                      <a:pPr algn="ctr" fontAlgn="b"/>
                      <a:r>
                        <a:rPr lang="es-CO" sz="1200" b="1" i="0" u="none" strike="noStrike">
                          <a:solidFill>
                            <a:srgbClr val="FFFFFF"/>
                          </a:solidFill>
                          <a:effectLst/>
                          <a:latin typeface="Arial Narrow" panose="020B0606020202030204" pitchFamily="34" charset="0"/>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2523"/>
                    </a:solidFill>
                  </a:tcPr>
                </a:tc>
                <a:tc>
                  <a:txBody>
                    <a:bodyPr/>
                    <a:lstStyle/>
                    <a:p>
                      <a:pPr algn="ctr" fontAlgn="ctr"/>
                      <a:r>
                        <a:rPr lang="es-CO" sz="1600" b="1" i="0" u="none" strike="noStrike">
                          <a:solidFill>
                            <a:srgbClr val="FFFFFF"/>
                          </a:solidFill>
                          <a:effectLst/>
                          <a:latin typeface="Calibri" panose="020F0502020204030204" pitchFamily="34" charset="0"/>
                        </a:rPr>
                        <a:t>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2523"/>
                    </a:solidFill>
                  </a:tcPr>
                </a:tc>
                <a:tc>
                  <a:txBody>
                    <a:bodyPr/>
                    <a:lstStyle/>
                    <a:p>
                      <a:pPr algn="ctr" fontAlgn="ctr"/>
                      <a:r>
                        <a:rPr lang="es-CO" sz="1600" b="1" i="0" u="none" strike="noStrike" dirty="0">
                          <a:solidFill>
                            <a:srgbClr val="FFFFFF"/>
                          </a:solidFill>
                          <a:effectLst/>
                          <a:latin typeface="Calibri" panose="020F0502020204030204" pitchFamily="34" charset="0"/>
                        </a:rPr>
                        <a:t>331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32523"/>
                    </a:solidFill>
                  </a:tcPr>
                </a:tc>
                <a:extLst>
                  <a:ext uri="{0D108BD9-81ED-4DB2-BD59-A6C34878D82A}">
                    <a16:rowId xmlns:a16="http://schemas.microsoft.com/office/drawing/2014/main" val="10006"/>
                  </a:ext>
                </a:extLst>
              </a:tr>
            </a:tbl>
          </a:graphicData>
        </a:graphic>
      </p:graphicFrame>
      <p:pic>
        <p:nvPicPr>
          <p:cNvPr id="10" name="Imagen 9"/>
          <p:cNvPicPr>
            <a:picLocks noChangeAspect="1"/>
          </p:cNvPicPr>
          <p:nvPr/>
        </p:nvPicPr>
        <p:blipFill>
          <a:blip r:embed="rId5"/>
          <a:stretch>
            <a:fillRect/>
          </a:stretch>
        </p:blipFill>
        <p:spPr>
          <a:xfrm>
            <a:off x="827584" y="4032795"/>
            <a:ext cx="4248472" cy="2267061"/>
          </a:xfrm>
          <a:prstGeom prst="rect">
            <a:avLst/>
          </a:prstGeom>
        </p:spPr>
      </p:pic>
      <p:sp>
        <p:nvSpPr>
          <p:cNvPr id="11" name="7 Marcador de contenido"/>
          <p:cNvSpPr txBox="1">
            <a:spLocks/>
          </p:cNvSpPr>
          <p:nvPr/>
        </p:nvSpPr>
        <p:spPr bwMode="auto">
          <a:xfrm>
            <a:off x="5796136" y="3861048"/>
            <a:ext cx="2664296" cy="2259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marL="285750" indent="-285750">
              <a:defRPr sz="2400" b="1">
                <a:solidFill>
                  <a:schemeClr val="tx1"/>
                </a:solidFill>
                <a:latin typeface="Arial" pitchFamily="34" charset="0"/>
                <a:ea typeface="ＭＳ Ｐゴシック" pitchFamily="34" charset="-128"/>
              </a:defRPr>
            </a:lvl1pPr>
            <a:lvl2pPr marL="742950" indent="-285750">
              <a:defRPr sz="2400" b="1">
                <a:solidFill>
                  <a:schemeClr val="tx1"/>
                </a:solidFill>
                <a:latin typeface="Arial" pitchFamily="34" charset="0"/>
                <a:ea typeface="ＭＳ Ｐゴシック" pitchFamily="34" charset="-128"/>
              </a:defRPr>
            </a:lvl2pPr>
            <a:lvl3pPr marL="1143000" indent="-228600">
              <a:defRPr sz="2400" b="1">
                <a:solidFill>
                  <a:schemeClr val="tx1"/>
                </a:solidFill>
                <a:latin typeface="Arial" pitchFamily="34" charset="0"/>
                <a:ea typeface="ＭＳ Ｐゴシック" pitchFamily="34" charset="-128"/>
              </a:defRPr>
            </a:lvl3pPr>
            <a:lvl4pPr marL="1600200" indent="-228600">
              <a:defRPr sz="2400" b="1">
                <a:solidFill>
                  <a:schemeClr val="tx1"/>
                </a:solidFill>
                <a:latin typeface="Arial" pitchFamily="34" charset="0"/>
                <a:ea typeface="ＭＳ Ｐゴシック" pitchFamily="34" charset="-128"/>
              </a:defRPr>
            </a:lvl4pPr>
            <a:lvl5pPr marL="2057400" indent="-22860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marL="0" indent="0" algn="just" eaLnBrk="0" fontAlgn="base" hangingPunct="0">
              <a:lnSpc>
                <a:spcPct val="80000"/>
              </a:lnSpc>
              <a:spcBef>
                <a:spcPct val="50000"/>
              </a:spcBef>
              <a:spcAft>
                <a:spcPct val="0"/>
              </a:spcAft>
            </a:pPr>
            <a:r>
              <a:rPr lang="es-ES" altLang="es-CO" sz="1600" b="0" dirty="0">
                <a:solidFill>
                  <a:prstClr val="black"/>
                </a:solidFill>
                <a:latin typeface="Arial Narrow" panose="020B0606020202030204" pitchFamily="34" charset="0"/>
              </a:rPr>
              <a:t>De las 331 quejas y reclamos recibidas para el Ministerio de Educación Nacional, se puede observar que el porcentaje general de oportunidad en la respuesta fue de un 55% y el mes que menos porcentaje de oportunidad tuvo fue agosto con un 48% , a pesar de haber sido el mes en que menos quejas se recibieron</a:t>
            </a:r>
          </a:p>
        </p:txBody>
      </p:sp>
    </p:spTree>
    <p:extLst>
      <p:ext uri="{BB962C8B-B14F-4D97-AF65-F5344CB8AC3E}">
        <p14:creationId xmlns:p14="http://schemas.microsoft.com/office/powerpoint/2010/main" val="37221812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4004</TotalTime>
  <Words>2668</Words>
  <Application>Microsoft Office PowerPoint</Application>
  <PresentationFormat>Presentación en pantalla (4:3)</PresentationFormat>
  <Paragraphs>547</Paragraphs>
  <Slides>21</Slides>
  <Notes>20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21</vt:i4>
      </vt:variant>
    </vt:vector>
  </HeadingPairs>
  <TitlesOfParts>
    <vt:vector size="28" baseType="lpstr">
      <vt:lpstr>ＭＳ Ｐゴシック</vt:lpstr>
      <vt:lpstr>Arial</vt:lpstr>
      <vt:lpstr>Arial MT</vt:lpstr>
      <vt:lpstr>Arial Narrow</vt:lpstr>
      <vt:lpstr>Calibri</vt:lpstr>
      <vt:lpstr>Verdana</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Carolina Acosta Gutierrez</dc:creator>
  <cp:lastModifiedBy>Dora Inés Ojeda Roncancio</cp:lastModifiedBy>
  <cp:revision>511</cp:revision>
  <dcterms:created xsi:type="dcterms:W3CDTF">2014-10-20T16:00:02Z</dcterms:created>
  <dcterms:modified xsi:type="dcterms:W3CDTF">2016-10-28T16:56:40Z</dcterms:modified>
</cp:coreProperties>
</file>