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0" r:id="rId3"/>
    <p:sldId id="262" r:id="rId4"/>
    <p:sldId id="258" r:id="rId5"/>
    <p:sldId id="341" r:id="rId6"/>
    <p:sldId id="339" r:id="rId7"/>
    <p:sldId id="340" r:id="rId8"/>
    <p:sldId id="356" r:id="rId9"/>
    <p:sldId id="364" r:id="rId10"/>
    <p:sldId id="365" r:id="rId11"/>
    <p:sldId id="363" r:id="rId12"/>
    <p:sldId id="349" r:id="rId13"/>
    <p:sldId id="360" r:id="rId14"/>
    <p:sldId id="359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</p:sldIdLst>
  <p:sldSz cx="9144000" cy="6858000" type="screen4x3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>
        <p:scale>
          <a:sx n="94" d="100"/>
          <a:sy n="94" d="100"/>
        </p:scale>
        <p:origin x="-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ASTRO\Documents\informe%201%20semestre%20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59489159792609E-2"/>
          <c:y val="3.2714595421320887E-2"/>
          <c:w val="0.78225714579094252"/>
          <c:h val="0.873309073832778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Establecimientos Educativos</c:v>
                </c:pt>
                <c:pt idx="2">
                  <c:v>Otras Entidades</c:v>
                </c:pt>
                <c:pt idx="3">
                  <c:v>Secretarias de Educación</c:v>
                </c:pt>
                <c:pt idx="4">
                  <c:v>Ministerio de Educación Nacional</c:v>
                </c:pt>
              </c:strCache>
            </c:strRef>
          </c:cat>
          <c:val>
            <c:numRef>
              <c:f>PARETO!$B$3:$B$7</c:f>
              <c:numCache>
                <c:formatCode>General</c:formatCode>
                <c:ptCount val="5"/>
                <c:pt idx="0">
                  <c:v>221</c:v>
                </c:pt>
                <c:pt idx="1">
                  <c:v>94</c:v>
                </c:pt>
                <c:pt idx="2">
                  <c:v>52</c:v>
                </c:pt>
                <c:pt idx="3">
                  <c:v>48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Establecimientos Educativos</c:v>
                </c:pt>
                <c:pt idx="2">
                  <c:v>Otras Entidades</c:v>
                </c:pt>
                <c:pt idx="3">
                  <c:v>Secretarias de Educación</c:v>
                </c:pt>
                <c:pt idx="4">
                  <c:v>Ministerio de Educación Nacional</c:v>
                </c:pt>
              </c:strCache>
            </c:strRef>
          </c:cat>
          <c:val>
            <c:numRef>
              <c:f>PARETO!$C$2:$C$7</c:f>
            </c:numRef>
          </c:val>
        </c:ser>
        <c:ser>
          <c:idx val="2"/>
          <c:order val="2"/>
          <c:invertIfNegative val="0"/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Establecimientos Educativos</c:v>
                </c:pt>
                <c:pt idx="2">
                  <c:v>Otras Entidades</c:v>
                </c:pt>
                <c:pt idx="3">
                  <c:v>Secretarias de Educación</c:v>
                </c:pt>
                <c:pt idx="4">
                  <c:v>Ministerio de Educación Nacional</c:v>
                </c:pt>
              </c:strCache>
            </c:strRef>
          </c:cat>
          <c:val>
            <c:numRef>
              <c:f>PARETO!$D$2:$D$7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46944"/>
        <c:axId val="79748480"/>
      </c:barChart>
      <c:lineChart>
        <c:grouping val="stacked"/>
        <c:varyColors val="0"/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37037037037037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PARETO!$A$2:$A$7</c:f>
              <c:strCache>
                <c:ptCount val="6"/>
                <c:pt idx="1">
                  <c:v>Instituciones de Educación Superior</c:v>
                </c:pt>
                <c:pt idx="2">
                  <c:v>Establecimientos Educativos</c:v>
                </c:pt>
                <c:pt idx="3">
                  <c:v>Otras Entidades</c:v>
                </c:pt>
                <c:pt idx="4">
                  <c:v>Secretarias de Educación</c:v>
                </c:pt>
                <c:pt idx="5">
                  <c:v>Ministerio de Educación Nacional</c:v>
                </c:pt>
              </c:strCache>
            </c:strRef>
          </c:cat>
          <c:val>
            <c:numRef>
              <c:f>PARETO!$E$3:$E$7</c:f>
              <c:numCache>
                <c:formatCode>0%</c:formatCode>
                <c:ptCount val="5"/>
                <c:pt idx="0">
                  <c:v>0.49330357142857145</c:v>
                </c:pt>
                <c:pt idx="1">
                  <c:v>0.703125</c:v>
                </c:pt>
                <c:pt idx="2">
                  <c:v>0.8191964285714286</c:v>
                </c:pt>
                <c:pt idx="3">
                  <c:v>0.9263392857142857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51808"/>
        <c:axId val="79750272"/>
      </c:lineChart>
      <c:catAx>
        <c:axId val="797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050" b="0">
                <a:latin typeface="Arial Narrow" pitchFamily="34" charset="0"/>
              </a:defRPr>
            </a:pPr>
            <a:endParaRPr lang="es-ES"/>
          </a:p>
        </c:txPr>
        <c:crossAx val="79748480"/>
        <c:crosses val="autoZero"/>
        <c:auto val="1"/>
        <c:lblAlgn val="ctr"/>
        <c:lblOffset val="100"/>
        <c:noMultiLvlLbl val="0"/>
      </c:catAx>
      <c:valAx>
        <c:axId val="79748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9746944"/>
        <c:crosses val="autoZero"/>
        <c:crossBetween val="between"/>
      </c:valAx>
      <c:valAx>
        <c:axId val="797502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9751808"/>
        <c:crosses val="max"/>
        <c:crossBetween val="between"/>
      </c:valAx>
      <c:catAx>
        <c:axId val="79751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75027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6E-2"/>
          <c:y val="5.1400554097404488E-2"/>
          <c:w val="0.72777559055118102"/>
          <c:h val="0.89719889180519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'td instituciones educativas'!$B$59:$B$60</c:f>
              <c:strCache>
                <c:ptCount val="2"/>
                <c:pt idx="0">
                  <c:v>Año 2015</c:v>
                </c:pt>
                <c:pt idx="1">
                  <c:v>1°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dLbl>
              <c:idx val="0"/>
              <c:layout>
                <c:manualLayout>
                  <c:x val="1.1176856057759196E-2"/>
                  <c:y val="-2.889576883384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353712115518353E-2"/>
                  <c:y val="-6.191950464396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'td instituciones educativas'!$A$61:$A$63</c:f>
              <c:strCache>
                <c:ptCount val="3"/>
                <c:pt idx="0">
                  <c:v>IES Calidad: Bibliotecas, Centros de Prática, formación de Docentes, Modificación de Registro Calificado, numero de docentes, Plan de Estudios, Tutorias, Dificultad para  grado, Maltratos.</c:v>
                </c:pt>
                <c:pt idx="1">
                  <c:v>IES Pecuniarios:  Cobros no contemplados, costos de matricula, Devolución de dineros, matricula extraordinaria, servicio medico, asistencial, derechos de  grado.</c:v>
                </c:pt>
                <c:pt idx="2">
                  <c:v>Infraestructura Física y Administrativa.</c:v>
                </c:pt>
              </c:strCache>
            </c:strRef>
          </c:cat>
          <c:val>
            <c:numRef>
              <c:f>'td instituciones educativas'!$B$61:$B$63</c:f>
              <c:numCache>
                <c:formatCode>General</c:formatCode>
                <c:ptCount val="3"/>
                <c:pt idx="0">
                  <c:v>540</c:v>
                </c:pt>
                <c:pt idx="1">
                  <c:v>123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'td instituciones educativas'!$C$59:$C$60</c:f>
              <c:strCache>
                <c:ptCount val="2"/>
                <c:pt idx="0">
                  <c:v>Año 2016</c:v>
                </c:pt>
                <c:pt idx="1">
                  <c:v>1°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666716537153015E-2"/>
                  <c:y val="-4.953560371517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01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'td instituciones educativas'!$A$61:$A$63</c:f>
              <c:strCache>
                <c:ptCount val="3"/>
                <c:pt idx="0">
                  <c:v>IES Calidad: Bibliotecas, Centros de Prática, formación de Docentes, Modificación de Registro Calificado, numero de docentes, Plan de Estudios, Tutorias, Dificultad para  grado, Maltratos.</c:v>
                </c:pt>
                <c:pt idx="1">
                  <c:v>IES Pecuniarios:  Cobros no contemplados, costos de matricula, Devolución de dineros, matricula extraordinaria, servicio medico, asistencial, derechos de  grado.</c:v>
                </c:pt>
                <c:pt idx="2">
                  <c:v>Infraestructura Física y Administrativa.</c:v>
                </c:pt>
              </c:strCache>
            </c:strRef>
          </c:cat>
          <c:val>
            <c:numRef>
              <c:f>'td instituciones educativas'!$C$61:$C$63</c:f>
              <c:numCache>
                <c:formatCode>General</c:formatCode>
                <c:ptCount val="3"/>
                <c:pt idx="0">
                  <c:v>177</c:v>
                </c:pt>
                <c:pt idx="1">
                  <c:v>41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422592"/>
        <c:axId val="79424128"/>
        <c:axId val="0"/>
      </c:bar3DChart>
      <c:catAx>
        <c:axId val="79422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9424128"/>
        <c:crosses val="autoZero"/>
        <c:auto val="1"/>
        <c:lblAlgn val="ctr"/>
        <c:lblOffset val="100"/>
        <c:noMultiLvlLbl val="0"/>
      </c:catAx>
      <c:valAx>
        <c:axId val="79424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942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84733158355214"/>
          <c:y val="0.25424577136191312"/>
          <c:w val="0.20004155730533682"/>
          <c:h val="0.35724919801691457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69356549003446E-2"/>
          <c:y val="3.6461476798158851E-2"/>
          <c:w val="0.8589430813030805"/>
          <c:h val="0.81269462006904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'SECRETARIAS DE EDUCACION'!$B$15:$B$16</c:f>
              <c:strCache>
                <c:ptCount val="2"/>
                <c:pt idx="0">
                  <c:v>2015</c:v>
                </c:pt>
                <c:pt idx="1">
                  <c:v>1°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dLbl>
              <c:idx val="7"/>
              <c:layout>
                <c:manualLayout>
                  <c:x val="4.3254933765882672E-3"/>
                  <c:y val="-3.94088669950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'SECRETARIAS DE EDUCACION'!$A$17:$A$24</c:f>
              <c:strCache>
                <c:ptCount val="8"/>
                <c:pt idx="0">
                  <c:v>Organización de Plantas de Personal Directivo Docente, Docente y Administrativo, Concurso Docente, Acoso Laboral</c:v>
                </c:pt>
                <c:pt idx="1">
                  <c:v>Otros: Aquellas que no Tienen Relación con Niguno de los Anteriores</c:v>
                </c:pt>
                <c:pt idx="2">
                  <c:v>Nivelación Salarial, Pago de Salarios, Primas Entre Otros</c:v>
                </c:pt>
                <c:pt idx="3">
                  <c:v>Quejas por Prestaciones Sociales y Servicios de Salud</c:v>
                </c:pt>
                <c:pt idx="4">
                  <c:v>Malos Manejos de Recursos Financieros</c:v>
                </c:pt>
                <c:pt idx="5">
                  <c:v>Ampliacion de Cobertura</c:v>
                </c:pt>
                <c:pt idx="6">
                  <c:v>Falta de Infraestructura o Infraestructura Deficiente en Instituciones Educativas</c:v>
                </c:pt>
                <c:pt idx="7">
                  <c:v>Banco de  Oferentes</c:v>
                </c:pt>
              </c:strCache>
            </c:strRef>
          </c:cat>
          <c:val>
            <c:numRef>
              <c:f>'SECRETARIAS DE EDUCACION'!$B$17:$B$24</c:f>
              <c:numCache>
                <c:formatCode>#,##0</c:formatCode>
                <c:ptCount val="8"/>
                <c:pt idx="0">
                  <c:v>14</c:v>
                </c:pt>
                <c:pt idx="1">
                  <c:v>10</c:v>
                </c:pt>
                <c:pt idx="2">
                  <c:v>7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'SECRETARIAS DE EDUCACION'!$C$15:$C$16</c:f>
              <c:strCache>
                <c:ptCount val="2"/>
                <c:pt idx="0">
                  <c:v>2016</c:v>
                </c:pt>
                <c:pt idx="1">
                  <c:v>1°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4882400648824008E-3"/>
                  <c:y val="-1.6420361247947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6866720735334E-3"/>
                  <c:y val="-2.627257799671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254933765882672E-3"/>
                  <c:y val="-2.627257799671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441200324412004E-3"/>
                  <c:y val="-3.94088669950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06866720735334E-3"/>
                  <c:y val="-9.852216748768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323600973235214E-3"/>
                  <c:y val="-4.5977011494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895106785617735E-2"/>
                  <c:y val="-3.94088669950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4882400648824008E-3"/>
                  <c:y val="-3.284072249589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'SECRETARIAS DE EDUCACION'!$A$17:$A$24</c:f>
              <c:strCache>
                <c:ptCount val="8"/>
                <c:pt idx="0">
                  <c:v>Organización de Plantas de Personal Directivo Docente, Docente y Administrativo, Concurso Docente, Acoso Laboral</c:v>
                </c:pt>
                <c:pt idx="1">
                  <c:v>Otros: Aquellas que no Tienen Relación con Niguno de los Anteriores</c:v>
                </c:pt>
                <c:pt idx="2">
                  <c:v>Nivelación Salarial, Pago de Salarios, Primas Entre Otros</c:v>
                </c:pt>
                <c:pt idx="3">
                  <c:v>Quejas por Prestaciones Sociales y Servicios de Salud</c:v>
                </c:pt>
                <c:pt idx="4">
                  <c:v>Malos Manejos de Recursos Financieros</c:v>
                </c:pt>
                <c:pt idx="5">
                  <c:v>Ampliacion de Cobertura</c:v>
                </c:pt>
                <c:pt idx="6">
                  <c:v>Falta de Infraestructura o Infraestructura Deficiente en Instituciones Educativas</c:v>
                </c:pt>
                <c:pt idx="7">
                  <c:v>Banco de  Oferentes</c:v>
                </c:pt>
              </c:strCache>
            </c:strRef>
          </c:cat>
          <c:val>
            <c:numRef>
              <c:f>'SECRETARIAS DE EDUCACION'!$C$17:$C$24</c:f>
              <c:numCache>
                <c:formatCode>#,##0</c:formatCode>
                <c:ptCount val="8"/>
                <c:pt idx="0">
                  <c:v>16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10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12384"/>
        <c:axId val="80913920"/>
        <c:axId val="0"/>
      </c:bar3DChart>
      <c:catAx>
        <c:axId val="809123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0913920"/>
        <c:crosses val="autoZero"/>
        <c:auto val="1"/>
        <c:lblAlgn val="ctr"/>
        <c:lblOffset val="100"/>
        <c:noMultiLvlLbl val="0"/>
      </c:catAx>
      <c:valAx>
        <c:axId val="80913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80912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39496966312619E-2"/>
          <c:y val="4.7537479595410631E-2"/>
          <c:w val="0.86397552446694814"/>
          <c:h val="0.919437510391556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'td establecimientos educat'!$B$21:$B$22</c:f>
              <c:strCache>
                <c:ptCount val="2"/>
                <c:pt idx="0">
                  <c:v>2015</c:v>
                </c:pt>
                <c:pt idx="1">
                  <c:v>1°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'td establecimientos educat'!$A$23:$A$29</c:f>
              <c:strCache>
                <c:ptCount val="7"/>
                <c:pt idx="0">
                  <c:v>Maltrato Alumnos y Acoso Alumnos</c:v>
                </c:pt>
                <c:pt idx="1">
                  <c:v>Calidad: Aspectos Academicos, Bibliotecas, Centros de Practica, Formacion de Docentes, Numero de Docentes, Plan de Estudios, Tutorias, Dificultades para Grado, Evaluacion y Promocion de Estudiantes.</c:v>
                </c:pt>
                <c:pt idx="2">
                  <c:v>Malos Manejos de Recursos Financieros</c:v>
                </c:pt>
                <c:pt idx="3">
                  <c:v>Costos Educativos, Incrementos de Tarifas Superiores a lo Autorizado, Cobros de Transporte, Alimentacion, Alojamiento, Otros Cobros Periodicos, Cobro de Bonos, Cobros Asociacion de Padres de Familia, Listas de Textos, Uniformes o Utiles, Derechos Pecuniar</c:v>
                </c:pt>
                <c:pt idx="4">
                  <c:v>Actuaciones Administrativas Relacionadas con Planta de Personal</c:v>
                </c:pt>
                <c:pt idx="5">
                  <c:v>Otro</c:v>
                </c:pt>
                <c:pt idx="6">
                  <c:v>Infraestructura Fisica</c:v>
                </c:pt>
              </c:strCache>
            </c:strRef>
          </c:cat>
          <c:val>
            <c:numRef>
              <c:f>'td establecimientos educat'!$B$23:$B$29</c:f>
              <c:numCache>
                <c:formatCode>General</c:formatCode>
                <c:ptCount val="7"/>
                <c:pt idx="0" formatCode="#,##0">
                  <c:v>4</c:v>
                </c:pt>
                <c:pt idx="1">
                  <c:v>44</c:v>
                </c:pt>
                <c:pt idx="2" formatCode="#,##0">
                  <c:v>0</c:v>
                </c:pt>
                <c:pt idx="3">
                  <c:v>27</c:v>
                </c:pt>
                <c:pt idx="4">
                  <c:v>10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'td establecimientos educat'!$C$21:$C$22</c:f>
              <c:strCache>
                <c:ptCount val="2"/>
                <c:pt idx="0">
                  <c:v>2016</c:v>
                </c:pt>
                <c:pt idx="1">
                  <c:v>1°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1.12834978843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925246826516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'td establecimientos educat'!$A$23:$A$29</c:f>
              <c:strCache>
                <c:ptCount val="7"/>
                <c:pt idx="0">
                  <c:v>Maltrato Alumnos y Acoso Alumnos</c:v>
                </c:pt>
                <c:pt idx="1">
                  <c:v>Calidad: Aspectos Academicos, Bibliotecas, Centros de Practica, Formacion de Docentes, Numero de Docentes, Plan de Estudios, Tutorias, Dificultades para Grado, Evaluacion y Promocion de Estudiantes.</c:v>
                </c:pt>
                <c:pt idx="2">
                  <c:v>Malos Manejos de Recursos Financieros</c:v>
                </c:pt>
                <c:pt idx="3">
                  <c:v>Costos Educativos, Incrementos de Tarifas Superiores a lo Autorizado, Cobros de Transporte, Alimentacion, Alojamiento, Otros Cobros Periodicos, Cobro de Bonos, Cobros Asociacion de Padres de Familia, Listas de Textos, Uniformes o Utiles, Derechos Pecuniar</c:v>
                </c:pt>
                <c:pt idx="4">
                  <c:v>Actuaciones Administrativas Relacionadas con Planta de Personal</c:v>
                </c:pt>
                <c:pt idx="5">
                  <c:v>Otro</c:v>
                </c:pt>
                <c:pt idx="6">
                  <c:v>Infraestructura Fisica</c:v>
                </c:pt>
              </c:strCache>
            </c:strRef>
          </c:cat>
          <c:val>
            <c:numRef>
              <c:f>'td establecimientos educat'!$C$23:$C$29</c:f>
              <c:numCache>
                <c:formatCode>General</c:formatCode>
                <c:ptCount val="7"/>
                <c:pt idx="0" formatCode="#,##0">
                  <c:v>6</c:v>
                </c:pt>
                <c:pt idx="1">
                  <c:v>30</c:v>
                </c:pt>
                <c:pt idx="2" formatCode="#,##0">
                  <c:v>1</c:v>
                </c:pt>
                <c:pt idx="3">
                  <c:v>24</c:v>
                </c:pt>
                <c:pt idx="4">
                  <c:v>29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531840"/>
        <c:axId val="84537728"/>
        <c:axId val="0"/>
      </c:bar3DChart>
      <c:catAx>
        <c:axId val="84531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4537728"/>
        <c:crosses val="autoZero"/>
        <c:auto val="1"/>
        <c:lblAlgn val="ctr"/>
        <c:lblOffset val="100"/>
        <c:noMultiLvlLbl val="0"/>
      </c:catAx>
      <c:valAx>
        <c:axId val="845377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453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0973167339685"/>
          <c:y val="0.3966663131263175"/>
          <c:w val="0.18603988720455172"/>
          <c:h val="0.13121386523629328"/>
        </c:manualLayout>
      </c:layout>
      <c:overlay val="0"/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22410700278964E-2"/>
          <c:y val="5.0084165067962538E-2"/>
          <c:w val="0.90022013736844619"/>
          <c:h val="0.78184854834349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men!$B$12:$B$13</c:f>
              <c:strCache>
                <c:ptCount val="2"/>
                <c:pt idx="0">
                  <c:v>Año 2015</c:v>
                </c:pt>
                <c:pt idx="1">
                  <c:v>1°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dLbl>
              <c:idx val="0"/>
              <c:layout>
                <c:manualLayout>
                  <c:x val="1.4767932489451477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65822784810126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194092827004216E-3"/>
                  <c:y val="-1.85188830562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4852320675105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men!$A$14:$A$17</c:f>
              <c:strCache>
                <c:ptCount val="4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</c:strCache>
            </c:strRef>
          </c:cat>
          <c:val>
            <c:numRef>
              <c:f>men!$B$14:$B$17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men!$C$12:$C$13</c:f>
              <c:strCache>
                <c:ptCount val="2"/>
                <c:pt idx="0">
                  <c:v>Año 2016</c:v>
                </c:pt>
                <c:pt idx="1">
                  <c:v>1°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4388185654008432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6793248945151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87341772151899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987341772151899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men!$A$14:$A$17</c:f>
              <c:strCache>
                <c:ptCount val="4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</c:strCache>
            </c:strRef>
          </c:cat>
          <c:val>
            <c:numRef>
              <c:f>men!$C$14:$C$17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718272"/>
        <c:axId val="121719808"/>
        <c:axId val="0"/>
      </c:bar3DChart>
      <c:catAx>
        <c:axId val="12171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719808"/>
        <c:crosses val="autoZero"/>
        <c:auto val="1"/>
        <c:lblAlgn val="ctr"/>
        <c:lblOffset val="100"/>
        <c:noMultiLvlLbl val="0"/>
      </c:catAx>
      <c:valAx>
        <c:axId val="121719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171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9661155066753"/>
          <c:y val="0.20640670393680818"/>
          <c:w val="0.18963824749533323"/>
          <c:h val="0.2984782089019966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772619360771005"/>
          <c:w val="0.84905849354525664"/>
          <c:h val="0.777924316673982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men!$A$39</c:f>
              <c:strCache>
                <c:ptCount val="1"/>
                <c:pt idx="0">
                  <c:v>Reclamos Proceso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A1A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3.791468565474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01E-2"/>
                  <c:y val="-2.948919995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men!$B$37:$C$38</c:f>
              <c:multiLvlStrCache>
                <c:ptCount val="2"/>
                <c:lvl>
                  <c:pt idx="0">
                    <c:v>1° Trimestre</c:v>
                  </c:pt>
                  <c:pt idx="1">
                    <c:v>1° Trimestre</c:v>
                  </c:pt>
                </c:lvl>
                <c:lvl>
                  <c:pt idx="0">
                    <c:v>Año 2015</c:v>
                  </c:pt>
                  <c:pt idx="1">
                    <c:v>Año 2016</c:v>
                  </c:pt>
                </c:lvl>
              </c:multiLvlStrCache>
            </c:multiLvlStrRef>
          </c:cat>
          <c:val>
            <c:numRef>
              <c:f>men!$B$39:$C$39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474048"/>
        <c:axId val="121475840"/>
        <c:axId val="0"/>
      </c:bar3DChart>
      <c:catAx>
        <c:axId val="121474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1475840"/>
        <c:crosses val="autoZero"/>
        <c:auto val="1"/>
        <c:lblAlgn val="ctr"/>
        <c:lblOffset val="100"/>
        <c:noMultiLvlLbl val="0"/>
      </c:catAx>
      <c:valAx>
        <c:axId val="121475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147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44488188976389"/>
          <c:y val="0.26157815981421473"/>
          <c:w val="0.21988845144356955"/>
          <c:h val="0.329292527887860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2400"/>
          </a:pPr>
          <a:endParaRPr lang="es-E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772619360771005"/>
          <c:w val="0.76872490144788708"/>
          <c:h val="0.767795677741185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men!$A$58</c:f>
              <c:strCache>
                <c:ptCount val="1"/>
                <c:pt idx="0">
                  <c:v>Reclamo Servicio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A1A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6.319114275791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4.634017135580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men!$B$56:$C$57</c:f>
              <c:multiLvlStrCache>
                <c:ptCount val="2"/>
                <c:lvl>
                  <c:pt idx="0">
                    <c:v>1° Trimestre</c:v>
                  </c:pt>
                  <c:pt idx="1">
                    <c:v>1° Trimestre</c:v>
                  </c:pt>
                </c:lvl>
                <c:lvl>
                  <c:pt idx="0">
                    <c:v>Año 2015</c:v>
                  </c:pt>
                  <c:pt idx="1">
                    <c:v>Año 2016</c:v>
                  </c:pt>
                </c:lvl>
              </c:multiLvlStrCache>
            </c:multiLvlStrRef>
          </c:cat>
          <c:val>
            <c:numRef>
              <c:f>men!$B$58:$C$58</c:f>
              <c:numCache>
                <c:formatCode>General</c:formatCode>
                <c:ptCount val="2"/>
                <c:pt idx="0">
                  <c:v>5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19776"/>
        <c:axId val="129821312"/>
        <c:axId val="0"/>
      </c:bar3DChart>
      <c:catAx>
        <c:axId val="129819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9821312"/>
        <c:crosses val="autoZero"/>
        <c:auto val="1"/>
        <c:lblAlgn val="ctr"/>
        <c:lblOffset val="100"/>
        <c:noMultiLvlLbl val="0"/>
      </c:catAx>
      <c:valAx>
        <c:axId val="129821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981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69249790326166"/>
          <c:y val="0.26586987536858553"/>
          <c:w val="0.21988845144356955"/>
          <c:h val="0.32929252788786012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2400"/>
          </a:pPr>
          <a:endParaRPr lang="es-E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772619360771005"/>
          <c:w val="0.83878910755977443"/>
          <c:h val="0.76257950866629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men!$A$24</c:f>
              <c:strCache>
                <c:ptCount val="1"/>
                <c:pt idx="0">
                  <c:v>Queja Funcionario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A1A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3.791468565474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11111111111108E-2"/>
                  <c:y val="-4.634017135580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men!$B$22:$C$23</c:f>
              <c:multiLvlStrCache>
                <c:ptCount val="2"/>
                <c:lvl>
                  <c:pt idx="0">
                    <c:v>1° Trimestre</c:v>
                  </c:pt>
                  <c:pt idx="1">
                    <c:v>1° Trimestre</c:v>
                  </c:pt>
                </c:lvl>
                <c:lvl>
                  <c:pt idx="0">
                    <c:v>Año 2015</c:v>
                  </c:pt>
                  <c:pt idx="1">
                    <c:v>Año 2016</c:v>
                  </c:pt>
                </c:lvl>
              </c:multiLvlStrCache>
            </c:multiLvlStrRef>
          </c:cat>
          <c:val>
            <c:numRef>
              <c:f>men!$B$24:$C$24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50784"/>
        <c:axId val="130552576"/>
        <c:axId val="0"/>
      </c:bar3DChart>
      <c:catAx>
        <c:axId val="130550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0552576"/>
        <c:crosses val="autoZero"/>
        <c:auto val="1"/>
        <c:lblAlgn val="ctr"/>
        <c:lblOffset val="100"/>
        <c:noMultiLvlLbl val="0"/>
      </c:catAx>
      <c:valAx>
        <c:axId val="130552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055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44488188976389"/>
          <c:y val="0.26157815981421473"/>
          <c:w val="0.21988845144356955"/>
          <c:h val="0.32929252788786012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Año 2016 1° Trimestre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men!$B$75:$B$76</c:f>
              <c:strCache>
                <c:ptCount val="2"/>
                <c:pt idx="0">
                  <c:v>Año 2016</c:v>
                </c:pt>
                <c:pt idx="1">
                  <c:v>1° Trimestre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1A1AF6"/>
              </a:solidFill>
            </c:spPr>
          </c:dPt>
          <c:dPt>
            <c:idx val="1"/>
            <c:bubble3D val="0"/>
            <c:spPr>
              <a:solidFill>
                <a:srgbClr val="3CE865"/>
              </a:solidFill>
            </c:spPr>
          </c:dPt>
          <c:dPt>
            <c:idx val="2"/>
            <c:bubble3D val="0"/>
            <c:spPr>
              <a:solidFill>
                <a:srgbClr val="00FFFF"/>
              </a:solidFill>
            </c:spPr>
          </c:dPt>
          <c:dPt>
            <c:idx val="4"/>
            <c:bubble3D val="0"/>
            <c:spPr>
              <a:solidFill>
                <a:srgbClr val="3CE865"/>
              </a:solidFill>
            </c:spPr>
          </c:dPt>
          <c:dLbls>
            <c:dLbl>
              <c:idx val="0"/>
              <c:layout>
                <c:manualLayout>
                  <c:x val="0.18180804751165594"/>
                  <c:y val="2.5002840407761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255973649333794E-2"/>
                  <c:y val="0.32574868942210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789720034995626"/>
                  <c:y val="2.06328375619714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236054728223143E-2"/>
                  <c:y val="5.607258459148720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498578302712159E-2"/>
                  <c:y val="-0.199986147564887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men!$A$77:$A$81</c:f>
              <c:strCache>
                <c:ptCount val="5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  <c:pt idx="4">
                  <c:v>Total</c:v>
                </c:pt>
              </c:strCache>
            </c:strRef>
          </c:cat>
          <c:val>
            <c:numRef>
              <c:f>men!$B$77:$B$80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1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39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5700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266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41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267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46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9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16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37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53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44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523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583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42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25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6733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73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90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29/06/2016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71629" y="5085185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de Quejas y Reclamos 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Trimestre de 2016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abril 2016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3"/>
            <a:ext cx="7776864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5796136" y="2785486"/>
            <a:ext cx="2664296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" altLang="es-CO" sz="18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 las 33 quejas y reclamos recibidas para el Ministerio de Educación Nacional, se puede observar que el porcentaje general de oportunidad en la respuesta para el primer  trimestre de 2016, fue de un 75,75%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23045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MEN detalle de eje temático /dependencia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6273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Consolidado Quejas y 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eclamos 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procesos MEN 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detalle</a:t>
            </a:r>
            <a:endParaRPr lang="es-CO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35640" y="425391"/>
            <a:ext cx="36323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98337" y="425391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Consolidado Quejas y Reclamos</a:t>
            </a:r>
            <a:endParaRPr lang="es-CO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12947" y="378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757315"/>
            <a:ext cx="3907875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83968" y="839578"/>
            <a:ext cx="730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MEN detalle de eje temático /dependencia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737079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3568" y="23045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por eje 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temático /dependencia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578864" y="1340768"/>
            <a:ext cx="22219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primer  trimestre  se  presentaron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reclamos de procesos; 1 por demora en respuesta  a solicitud o consultas y 3 por respuesta incompleta. </a:t>
            </a:r>
          </a:p>
          <a:p>
            <a:pPr algn="just"/>
            <a:endParaRPr 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4 quejas contra reclamos se presentaron en dependencias diferentes y cada uno obtuvo 1 queja</a:t>
            </a:r>
          </a:p>
          <a:p>
            <a:pPr algn="just"/>
            <a:endParaRPr 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de procesos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89" y="1442624"/>
            <a:ext cx="5553937" cy="15972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89" y="3456092"/>
            <a:ext cx="549906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16016" y="215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de Servicios.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29358" y="1150747"/>
            <a:ext cx="27363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</a:rPr>
              <a:t>En el </a:t>
            </a:r>
            <a:r>
              <a:rPr lang="es-ES" altLang="es-CO" dirty="0" smtClean="0">
                <a:latin typeface="Arial Narrow" panose="020B0606020202030204" pitchFamily="34" charset="0"/>
              </a:rPr>
              <a:t>primer </a:t>
            </a:r>
            <a:r>
              <a:rPr lang="es-ES" altLang="es-CO" dirty="0">
                <a:latin typeface="Arial Narrow" panose="020B0606020202030204" pitchFamily="34" charset="0"/>
              </a:rPr>
              <a:t>trimestre de </a:t>
            </a:r>
            <a:r>
              <a:rPr lang="es-ES" altLang="es-CO" dirty="0" smtClean="0">
                <a:latin typeface="Arial Narrow" panose="020B0606020202030204" pitchFamily="34" charset="0"/>
              </a:rPr>
              <a:t>2016, </a:t>
            </a:r>
            <a:r>
              <a:rPr lang="es-ES" altLang="es-CO" dirty="0">
                <a:latin typeface="Arial Narrow" panose="020B0606020202030204" pitchFamily="34" charset="0"/>
              </a:rPr>
              <a:t>se recibieron </a:t>
            </a:r>
            <a:r>
              <a:rPr lang="es-ES" altLang="es-CO" dirty="0" smtClean="0">
                <a:latin typeface="Arial Narrow" panose="020B0606020202030204" pitchFamily="34" charset="0"/>
              </a:rPr>
              <a:t>24 </a:t>
            </a:r>
            <a:r>
              <a:rPr lang="es-ES" altLang="es-CO" dirty="0">
                <a:latin typeface="Arial Narrow" panose="020B0606020202030204" pitchFamily="34" charset="0"/>
              </a:rPr>
              <a:t>reclamos contra  el  servicio  de  </a:t>
            </a:r>
            <a:r>
              <a:rPr lang="es-ES" altLang="es-CO" dirty="0" smtClean="0">
                <a:latin typeface="Arial Narrow" panose="020B0606020202030204" pitchFamily="34" charset="0"/>
              </a:rPr>
              <a:t>trámites, </a:t>
            </a:r>
            <a:r>
              <a:rPr lang="es-ES" altLang="es-CO" dirty="0">
                <a:latin typeface="Arial Narrow" panose="020B0606020202030204" pitchFamily="34" charset="0"/>
              </a:rPr>
              <a:t>que  ofrece el Ministerio. </a:t>
            </a:r>
            <a:endParaRPr lang="es-ES" alt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La dependencia a la cual se le radicaron mas reclamos de servicios fue Grupo de Convalidaciones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Marzo, </a:t>
            </a:r>
            <a:r>
              <a:rPr lang="es-ES" altLang="es-CO" dirty="0">
                <a:latin typeface="Arial Narrow" panose="020B0606020202030204" pitchFamily="34" charset="0"/>
              </a:rPr>
              <a:t>fue el mes en el cual se recibió el mayor  número  de reclamos, con </a:t>
            </a:r>
            <a:r>
              <a:rPr lang="es-ES" altLang="es-CO" dirty="0" smtClean="0">
                <a:latin typeface="Arial Narrow" panose="020B0606020202030204" pitchFamily="34" charset="0"/>
              </a:rPr>
              <a:t>16.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>
                <a:latin typeface="Arial Narrow" panose="020B0606020202030204" pitchFamily="34" charset="0"/>
              </a:rPr>
              <a:t>El mayor número de </a:t>
            </a:r>
            <a:r>
              <a:rPr lang="es-ES" dirty="0" smtClean="0">
                <a:latin typeface="Arial Narrow" panose="020B0606020202030204" pitchFamily="34" charset="0"/>
              </a:rPr>
              <a:t>reclamos </a:t>
            </a:r>
            <a:r>
              <a:rPr lang="es-ES" dirty="0">
                <a:latin typeface="Arial Narrow" panose="020B0606020202030204" pitchFamily="34" charset="0"/>
              </a:rPr>
              <a:t>se presentó en </a:t>
            </a:r>
            <a:r>
              <a:rPr lang="es-ES" dirty="0" smtClean="0">
                <a:latin typeface="Arial Narrow" panose="020B0606020202030204" pitchFamily="34" charset="0"/>
              </a:rPr>
              <a:t>el eje temático  </a:t>
            </a:r>
            <a:r>
              <a:rPr lang="es-CO" dirty="0" smtClean="0">
                <a:latin typeface="Arial Narrow" panose="020B0606020202030204" pitchFamily="34" charset="0"/>
              </a:rPr>
              <a:t>tramites de aseguramiento de calidad en educación superior – oportunidad, con un total de 15 casos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46889" y="179451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150747"/>
            <a:ext cx="5700254" cy="22679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39" y="3864764"/>
            <a:ext cx="570635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6229358" y="2714498"/>
            <a:ext cx="2519106" cy="20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50000"/>
              </a:spcBef>
            </a:pPr>
            <a:r>
              <a:rPr lang="es-CO" altLang="es-CO" sz="1800" b="0" dirty="0" smtClean="0">
                <a:latin typeface="Arial Narrow" panose="020B0606020202030204" pitchFamily="34" charset="0"/>
              </a:rPr>
              <a:t>En el primer trimestre del 2016 se presentaron 5 quejas contra servidores ,de los cuales el eje temático fue negligencia en el ejercicio de sus funciones </a:t>
            </a:r>
            <a:endParaRPr lang="es-ES" altLang="es-CO" sz="1800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</a:pPr>
            <a:endParaRPr lang="es-ES" altLang="es-CO" sz="1800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611560" y="280947"/>
            <a:ext cx="3672408" cy="8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34280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Servidores MEN Discriminado Eje Temático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716016" y="3092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635824"/>
            <a:ext cx="5413717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228184" y="2204864"/>
            <a:ext cx="2486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O" dirty="0">
                <a:latin typeface="Arial Narrow" panose="020B0606020202030204" pitchFamily="34" charset="0"/>
              </a:rPr>
              <a:t>En el </a:t>
            </a:r>
            <a:r>
              <a:rPr lang="es-ES" altLang="es-CO" dirty="0" smtClean="0">
                <a:latin typeface="Arial Narrow" panose="020B0606020202030204" pitchFamily="34" charset="0"/>
              </a:rPr>
              <a:t>primer </a:t>
            </a:r>
            <a:r>
              <a:rPr lang="es-ES" altLang="es-CO" dirty="0">
                <a:latin typeface="Arial Narrow" panose="020B0606020202030204" pitchFamily="34" charset="0"/>
              </a:rPr>
              <a:t>trimestre de </a:t>
            </a:r>
            <a:r>
              <a:rPr lang="es-ES" altLang="es-CO" dirty="0" smtClean="0">
                <a:latin typeface="Arial Narrow" panose="020B0606020202030204" pitchFamily="34" charset="0"/>
              </a:rPr>
              <a:t>2016 </a:t>
            </a:r>
            <a:r>
              <a:rPr lang="es-ES" altLang="es-CO" dirty="0">
                <a:latin typeface="Arial Narrow" panose="020B0606020202030204" pitchFamily="34" charset="0"/>
              </a:rPr>
              <a:t>se recibieron </a:t>
            </a:r>
            <a:r>
              <a:rPr lang="es-ES" altLang="es-CO" dirty="0" smtClean="0">
                <a:latin typeface="Arial Narrow" panose="020B0606020202030204" pitchFamily="34" charset="0"/>
              </a:rPr>
              <a:t>5 quejas </a:t>
            </a:r>
            <a:r>
              <a:rPr lang="es-ES" altLang="es-CO" dirty="0">
                <a:latin typeface="Arial Narrow" panose="020B0606020202030204" pitchFamily="34" charset="0"/>
              </a:rPr>
              <a:t>contra servidores del Ministerio. </a:t>
            </a:r>
            <a:r>
              <a:rPr lang="es-ES" altLang="es-CO" dirty="0" smtClean="0">
                <a:latin typeface="Arial Narrow" panose="020B0606020202030204" pitchFamily="34" charset="0"/>
              </a:rPr>
              <a:t>La dependencia de la cual </a:t>
            </a:r>
            <a:r>
              <a:rPr lang="es-ES" altLang="es-CO" dirty="0">
                <a:latin typeface="Arial Narrow" panose="020B0606020202030204" pitchFamily="34" charset="0"/>
              </a:rPr>
              <a:t>se </a:t>
            </a:r>
            <a:r>
              <a:rPr lang="es-ES" altLang="es-CO" dirty="0" smtClean="0">
                <a:latin typeface="Arial Narrow" panose="020B0606020202030204" pitchFamily="34" charset="0"/>
              </a:rPr>
              <a:t>generó </a:t>
            </a:r>
            <a:r>
              <a:rPr lang="es-ES" altLang="es-CO" dirty="0">
                <a:latin typeface="Arial Narrow" panose="020B0606020202030204" pitchFamily="34" charset="0"/>
              </a:rPr>
              <a:t>el mayor  número  de quejas, </a:t>
            </a:r>
            <a:r>
              <a:rPr lang="es-ES" altLang="es-CO" dirty="0" smtClean="0">
                <a:latin typeface="Arial Narrow" panose="020B0606020202030204" pitchFamily="34" charset="0"/>
              </a:rPr>
              <a:t>fue la Oficina Asesora Jurídica con un total de 4 quejas. 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362362" y="277958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74719" y="241668"/>
            <a:ext cx="324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Consolidado Quejas y reclamos del Ministerio de Educación Nacional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708920"/>
            <a:ext cx="498086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7" name="2 Marcador de contenido"/>
          <p:cNvSpPr txBox="1">
            <a:spLocks/>
          </p:cNvSpPr>
          <p:nvPr/>
        </p:nvSpPr>
        <p:spPr>
          <a:xfrm>
            <a:off x="577098" y="1016732"/>
            <a:ext cx="7772400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5000"/>
              <a:defRPr/>
            </a:pPr>
            <a:r>
              <a:rPr lang="es-ES" sz="1800" b="1" u="sng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Porcentaje de oportunidad</a:t>
            </a:r>
          </a:p>
          <a:p>
            <a:pPr algn="just">
              <a:buSzPct val="125000"/>
              <a:defRPr/>
            </a:pP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el primer trimestre de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2016,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las quejas y reclamos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presentadas ante el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Ministerio de Educación Nacional tuvieron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un aumento paso de 26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quejas en el primer  trimestre del 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2015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33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en el primer trimestre  del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2016,  es decir que se  tuvo un aumento del 26,65%. </a:t>
            </a:r>
          </a:p>
          <a:p>
            <a:pPr algn="just">
              <a:buSzPct val="125000"/>
              <a:defRPr/>
            </a:pPr>
            <a:endParaRPr lang="es-CO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El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porcentaje general de oportunidad de respuesta a las quejas fue del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75,75%,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es decir que de las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33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quejas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25 fueron contestadas a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tiempo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y solo 8 de manera extemporánea, esta últimas, en su gran mayoría corresponden a reclamos servicios, por lo que requieren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de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un procedimiento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más complejo que el de una petición en sentido genérico. </a:t>
            </a:r>
          </a:p>
          <a:p>
            <a:pPr algn="just">
              <a:buSzPct val="125000"/>
              <a:defRPr/>
            </a:pP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 partir del análisis realizado, las quejas recibidas en el primer trimestre para el MEN  se distribuyeron por tipo así:</a:t>
            </a: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l">
              <a:buSzPct val="125000"/>
              <a:defRPr/>
            </a:pP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69883" y="5013176"/>
            <a:ext cx="7772400" cy="187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25000"/>
              <a:buFont typeface="Arial" pitchFamily="34" charset="0"/>
              <a:buBlip>
                <a:blip r:embed="rId5"/>
              </a:buBlip>
              <a:defRPr/>
            </a:pPr>
            <a:r>
              <a:rPr lang="es-CO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4 corresponden a reclamos frente a procesos y  tuvieron un  75,00% en oportunidad</a:t>
            </a:r>
          </a:p>
          <a:p>
            <a:pPr algn="l">
              <a:buSzPct val="125000"/>
              <a:buBlip>
                <a:blip r:embed="rId6"/>
              </a:buBlip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5 corresponden a </a:t>
            </a:r>
            <a:r>
              <a:rPr lang="es-ES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uejas contra funcionarios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y  tuvieron un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60,00%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 oportunidad</a:t>
            </a: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buBlip>
                <a:blip r:embed="rId7"/>
              </a:buBlip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24 corresponden a reclamos de servicios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y  tuvieron un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79,16% 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oportunidad</a:t>
            </a: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buBlip>
                <a:blip r:embed="rId7"/>
              </a:buBlip>
              <a:defRPr/>
            </a:pP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defRPr/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394720"/>
            <a:ext cx="3233023" cy="6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642" y="32676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1601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servicios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y 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88987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52480" y="1772816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  <a:defRPr/>
            </a:pPr>
            <a:r>
              <a:rPr lang="es-CO" dirty="0">
                <a:latin typeface="Arial Narrow" panose="020B0606020202030204" pitchFamily="34" charset="0"/>
              </a:rPr>
              <a:t>Se observa que en el </a:t>
            </a:r>
            <a:r>
              <a:rPr lang="es-CO" dirty="0" smtClean="0">
                <a:latin typeface="Arial Narrow" panose="020B0606020202030204" pitchFamily="34" charset="0"/>
              </a:rPr>
              <a:t>primer </a:t>
            </a:r>
            <a:r>
              <a:rPr lang="es-CO" dirty="0">
                <a:latin typeface="Arial Narrow" panose="020B0606020202030204" pitchFamily="34" charset="0"/>
              </a:rPr>
              <a:t>trimestre de </a:t>
            </a:r>
            <a:r>
              <a:rPr lang="es-CO" dirty="0" smtClean="0">
                <a:latin typeface="Arial Narrow" panose="020B0606020202030204" pitchFamily="34" charset="0"/>
              </a:rPr>
              <a:t>2016, las quejas y reclamos correspondientes al Ministerio de Educación Nacional tuvieron un aumento de 7 quejas que corresponde a un aumento del 26,65%, comparado con el primer trimestre del año 2015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8832" y="21041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390529"/>
              </p:ext>
            </p:extLst>
          </p:nvPr>
        </p:nvGraphicFramePr>
        <p:xfrm>
          <a:off x="538832" y="1628800"/>
          <a:ext cx="5301304" cy="281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16" y="4662240"/>
            <a:ext cx="467603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7994" y="2267972"/>
            <a:ext cx="2123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primer trimestre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2016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dio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una disminución de (6) reclamos en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los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procesos comparado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 el mismo trimestre del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2015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es-CO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38832" y="25875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177418"/>
              </p:ext>
            </p:extLst>
          </p:nvPr>
        </p:nvGraphicFramePr>
        <p:xfrm>
          <a:off x="538832" y="1628800"/>
          <a:ext cx="4502890" cy="256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581128"/>
            <a:ext cx="361524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servicios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372200" y="2852936"/>
            <a:ext cx="2304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presentaron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24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reclamos en este trimestre,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evidenciando un aumento de 19 quejas comparado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 el mismo trimestre del año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2015.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366438"/>
            <a:ext cx="3233023" cy="6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1189" y="22242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296509"/>
              </p:ext>
            </p:extLst>
          </p:nvPr>
        </p:nvGraphicFramePr>
        <p:xfrm>
          <a:off x="548710" y="1772816"/>
          <a:ext cx="4815377" cy="29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5129761"/>
            <a:ext cx="4194412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762294" y="1956556"/>
            <a:ext cx="1986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primer trimestre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2016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presentaron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5 quejas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contra funcionarios, las cuales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disminuyeron 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6 quejas comparado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 el mismo trimestre del año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2015 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4305" y="12643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4653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36596" y="190381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65498"/>
              </p:ext>
            </p:extLst>
          </p:nvPr>
        </p:nvGraphicFramePr>
        <p:xfrm>
          <a:off x="827584" y="1340768"/>
          <a:ext cx="4263434" cy="298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581128"/>
            <a:ext cx="3542083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559364" y="1772816"/>
            <a:ext cx="7992888" cy="1188873"/>
          </a:xfrm>
          <a:prstGeom prst="homePlat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QUEJA: </a:t>
            </a:r>
            <a:r>
              <a:rPr lang="es-CO" dirty="0" smtClean="0">
                <a:solidFill>
                  <a:schemeClr val="tx1"/>
                </a:solidFill>
              </a:rPr>
              <a:t>Es la manifestación de protesta, censura, descontento o inconformidad que formula una persona en relación con una conducta que considera irregular de uno o varios servidores públicos en desarrollo de sus funciones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552089" y="3789040"/>
            <a:ext cx="7992888" cy="1224136"/>
          </a:xfrm>
          <a:prstGeom prst="homePlat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RECLAMO:  </a:t>
            </a:r>
            <a:r>
              <a:rPr lang="es-CO" dirty="0" smtClean="0">
                <a:solidFill>
                  <a:schemeClr val="tx1"/>
                </a:solidFill>
              </a:rPr>
              <a:t>Es el derecho que tiene otra persona de exigir , reivindicar o demandar una solución, ya sea por motivo general o particular, referente a la prestación indebida de un servicio o a la falta de atención de una solicitud</a:t>
            </a:r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11 Rectángulo"/>
          <p:cNvSpPr/>
          <p:nvPr/>
        </p:nvSpPr>
        <p:spPr>
          <a:xfrm>
            <a:off x="4211960" y="2401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Reclamos y Sugerencias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89398" y="980728"/>
            <a:ext cx="30870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Las quejas se encuentran agrupadas así: 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CO" dirty="0">
                <a:latin typeface="Arial Narrow" panose="020B0606020202030204" pitchFamily="34" charset="0"/>
              </a:rPr>
              <a:t>Reclamos de </a:t>
            </a:r>
            <a:r>
              <a:rPr lang="es-CO" dirty="0" smtClean="0">
                <a:latin typeface="Arial Narrow" panose="020B0606020202030204" pitchFamily="34" charset="0"/>
              </a:rPr>
              <a:t>servicios</a:t>
            </a: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CO" dirty="0" smtClean="0">
                <a:latin typeface="Arial Narrow" panose="020B0606020202030204" pitchFamily="34" charset="0"/>
              </a:rPr>
              <a:t>Quejas </a:t>
            </a:r>
            <a:r>
              <a:rPr lang="es-CO" dirty="0">
                <a:latin typeface="Arial Narrow" panose="020B0606020202030204" pitchFamily="34" charset="0"/>
              </a:rPr>
              <a:t>hacia  funcionarios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es-CO" dirty="0" smtClean="0">
                <a:latin typeface="Arial Narrow" panose="020B0606020202030204" pitchFamily="34" charset="0"/>
              </a:rPr>
              <a:t>Quejas procesos</a:t>
            </a: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El ítem mas afectado es el de </a:t>
            </a:r>
            <a:r>
              <a:rPr lang="es-CO" dirty="0" smtClean="0">
                <a:latin typeface="Arial Narrow" panose="020B0606020202030204" pitchFamily="34" charset="0"/>
              </a:rPr>
              <a:t>recamos servicios, </a:t>
            </a:r>
            <a:r>
              <a:rPr lang="es-CO" dirty="0">
                <a:latin typeface="Arial Narrow" panose="020B0606020202030204" pitchFamily="34" charset="0"/>
              </a:rPr>
              <a:t>con </a:t>
            </a:r>
            <a:r>
              <a:rPr lang="es-CO" dirty="0" smtClean="0">
                <a:latin typeface="Arial Narrow" panose="020B0606020202030204" pitchFamily="34" charset="0"/>
              </a:rPr>
              <a:t>24, </a:t>
            </a:r>
            <a:r>
              <a:rPr lang="es-CO" dirty="0">
                <a:latin typeface="Arial Narrow" panose="020B0606020202030204" pitchFamily="34" charset="0"/>
              </a:rPr>
              <a:t>que equivalen al  </a:t>
            </a:r>
            <a:r>
              <a:rPr lang="es-CO" dirty="0" smtClean="0">
                <a:latin typeface="Arial Narrow" panose="020B0606020202030204" pitchFamily="34" charset="0"/>
              </a:rPr>
              <a:t>73% </a:t>
            </a:r>
            <a:r>
              <a:rPr lang="es-CO" dirty="0">
                <a:latin typeface="Arial Narrow" panose="020B0606020202030204" pitchFamily="34" charset="0"/>
              </a:rPr>
              <a:t>del total 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</a:rPr>
              <a:t>Siguen </a:t>
            </a:r>
            <a:r>
              <a:rPr lang="es-CO" dirty="0">
                <a:latin typeface="Arial Narrow" panose="020B0606020202030204" pitchFamily="34" charset="0"/>
              </a:rPr>
              <a:t>las </a:t>
            </a:r>
            <a:r>
              <a:rPr lang="es-CO" dirty="0" smtClean="0">
                <a:latin typeface="Arial Narrow" panose="020B0606020202030204" pitchFamily="34" charset="0"/>
              </a:rPr>
              <a:t>quejas a funcionarios con 5 </a:t>
            </a:r>
            <a:r>
              <a:rPr lang="es-CO" dirty="0">
                <a:latin typeface="Arial Narrow" panose="020B0606020202030204" pitchFamily="34" charset="0"/>
              </a:rPr>
              <a:t>, que equivalen al </a:t>
            </a:r>
            <a:r>
              <a:rPr lang="es-CO" dirty="0" smtClean="0">
                <a:latin typeface="Arial Narrow" panose="020B0606020202030204" pitchFamily="34" charset="0"/>
              </a:rPr>
              <a:t>15% del total.</a:t>
            </a:r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Y </a:t>
            </a:r>
            <a:r>
              <a:rPr lang="es-CO" dirty="0" smtClean="0">
                <a:latin typeface="Arial Narrow" panose="020B0606020202030204" pitchFamily="34" charset="0"/>
              </a:rPr>
              <a:t>las quejas de </a:t>
            </a:r>
            <a:r>
              <a:rPr lang="es-CO" dirty="0">
                <a:latin typeface="Arial Narrow" panose="020B0606020202030204" pitchFamily="34" charset="0"/>
              </a:rPr>
              <a:t>procesos que cuentan con </a:t>
            </a:r>
            <a:r>
              <a:rPr lang="es-CO" dirty="0" smtClean="0">
                <a:latin typeface="Arial Narrow" panose="020B0606020202030204" pitchFamily="34" charset="0"/>
              </a:rPr>
              <a:t>4, </a:t>
            </a:r>
            <a:r>
              <a:rPr lang="es-CO" dirty="0">
                <a:latin typeface="Arial Narrow" panose="020B0606020202030204" pitchFamily="34" charset="0"/>
              </a:rPr>
              <a:t>que equivalen al </a:t>
            </a:r>
            <a:r>
              <a:rPr lang="es-CO" dirty="0" smtClean="0">
                <a:latin typeface="Arial Narrow" panose="020B0606020202030204" pitchFamily="34" charset="0"/>
              </a:rPr>
              <a:t>12% del total de </a:t>
            </a:r>
            <a:r>
              <a:rPr lang="es-CO" dirty="0">
                <a:latin typeface="Arial Narrow" panose="020B0606020202030204" pitchFamily="34" charset="0"/>
              </a:rPr>
              <a:t>procesos interpuestos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6889" y="21041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535273"/>
              </p:ext>
            </p:extLst>
          </p:nvPr>
        </p:nvGraphicFramePr>
        <p:xfrm>
          <a:off x="563270" y="1268760"/>
          <a:ext cx="436877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4358583"/>
            <a:ext cx="3960440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1665" y="1045180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Ocho (8) de las quejas y reclamos no fueron 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atendidas oportunamente, lo cual llevó a 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disminuir el 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porcentaje de cumplimiento del 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indicador, en un 25,25%</a:t>
            </a:r>
          </a:p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Esta  baja  del  indicador  se  debió  a los  siguientes factores: </a:t>
            </a:r>
          </a:p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1. En  enero de 2015 salió a producción el nuevo Sistema de  Gestión Documental, cuya puesta en marcha tuvo incidencia en la falta de oportunidad  en la  atención a las  quejas,  porque  presento errores técnicos que impidieron al personal dar respuesta oportuna a las quejas.</a:t>
            </a:r>
          </a:p>
          <a:p>
            <a:pPr algn="just">
              <a:buSzPct val="125000"/>
              <a:defRPr/>
            </a:pPr>
            <a:endParaRPr lang="es-ES" sz="2000" dirty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2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.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 Falta de conocimiento por parte de algunos de los servidores en la  gestión a realizar dentro del nuevo Sistema de Gestión Documental para dar la respuesta dentro del sistema, lo cual fue corregido ofreciendo las  capacitaciones al personal que no la había recibido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34922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1665" y="1045180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25000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ACCIONES  REALIZADAS PARA LA ATENCION OPORTUNA DE LAS QUEJAS</a:t>
            </a:r>
          </a:p>
          <a:p>
            <a:pPr algn="just">
              <a:buSzPct val="125000"/>
              <a:defRPr/>
            </a:pPr>
            <a:endParaRPr lang="es-ES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Como Acción Preventiva se elaboraron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y remitieron desde la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Unidad de 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Atencion al Ciudadano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las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dependencias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los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informes mensuales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  seguimiento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sobre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las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quejas, dentro de este reporte se les hicieron  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recomendaciones para su atención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oportuna.</a:t>
            </a:r>
          </a:p>
          <a:p>
            <a:pPr marL="457200" indent="-457200" algn="just">
              <a:buSzPct val="125000"/>
              <a:buAutoNum type="arabicPeriod"/>
              <a:defRPr/>
            </a:pP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Como Acción Correctiva se elaboraron comunicaciones a los Directivos remitiéndoles el informe trimestral de quejas y reclamos en el cual se solicitó  elaborar los planes de mejoramiento para la atención oportuna de las quejas  en sus respectivas dependencias y su posterior remisión a la Oficina de  Control Interno.</a:t>
            </a:r>
          </a:p>
          <a:p>
            <a:pPr marL="457200" indent="-457200" algn="just">
              <a:buSzPct val="125000"/>
              <a:buAutoNum type="arabicPeriod"/>
              <a:defRPr/>
            </a:pP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Otra Acción Correctiva consistió en elaborar un reporte consolidado de quejas y reclamos, con el fin de ser remitido a la Oficina de Control Interno  Disciplinario para  la toma de las acciones disciplinarias pertinentes.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97686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33243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9747" y="216266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Sector Educativo</a:t>
            </a:r>
          </a:p>
        </p:txBody>
      </p:sp>
      <p:grpSp>
        <p:nvGrpSpPr>
          <p:cNvPr id="69" name="6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0" name="6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1" name="7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3" name="2 CuadroTexto"/>
          <p:cNvSpPr txBox="1"/>
          <p:nvPr/>
        </p:nvSpPr>
        <p:spPr>
          <a:xfrm>
            <a:off x="514196" y="316772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el 1 trimestre del año 2016 se recibieron 448 quejas disminuyéndose en un 47,16% en comparación con el mismo periodo de tiempo del año 2015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63327" y="2615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66309"/>
              </p:ext>
            </p:extLst>
          </p:nvPr>
        </p:nvGraphicFramePr>
        <p:xfrm>
          <a:off x="546889" y="907915"/>
          <a:ext cx="7952926" cy="2240280"/>
        </p:xfrm>
        <a:graphic>
          <a:graphicData uri="http://schemas.openxmlformats.org/drawingml/2006/table">
            <a:tbl>
              <a:tblPr/>
              <a:tblGrid>
                <a:gridCol w="3190648"/>
                <a:gridCol w="971410"/>
                <a:gridCol w="947717"/>
                <a:gridCol w="947717"/>
                <a:gridCol w="947717"/>
                <a:gridCol w="947717"/>
              </a:tblGrid>
              <a:tr h="2095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Ejes temáticos Quejas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Instituciones de Educación 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Ministerio de Educación Nacional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Secretarias de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Establecimientos Educativos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Otras Entidades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3092"/>
              </p:ext>
            </p:extLst>
          </p:nvPr>
        </p:nvGraphicFramePr>
        <p:xfrm>
          <a:off x="521022" y="3822536"/>
          <a:ext cx="7999716" cy="2270760"/>
        </p:xfrm>
        <a:graphic>
          <a:graphicData uri="http://schemas.openxmlformats.org/drawingml/2006/table">
            <a:tbl>
              <a:tblPr/>
              <a:tblGrid>
                <a:gridCol w="3209419"/>
                <a:gridCol w="977125"/>
                <a:gridCol w="953293"/>
                <a:gridCol w="953293"/>
                <a:gridCol w="953293"/>
                <a:gridCol w="953293"/>
              </a:tblGrid>
              <a:tr h="24302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Documentos MEN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430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documentos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61.387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68.001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58.058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56,637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oportunidad respuesta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quejas del sector educativo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oportunidad en la respuesta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quejas MEN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oportunidad en la respuesta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3131073"/>
            <a:ext cx="151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Detalle</a:t>
            </a:r>
            <a:r>
              <a:rPr lang="es-CO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 entidad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6560" y="5747689"/>
            <a:ext cx="652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2385" y="5307568"/>
            <a:ext cx="827405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CO" altLang="es-CO" sz="1600" b="0" dirty="0">
                <a:cs typeface="Arial" pitchFamily="34" charset="0"/>
              </a:rPr>
              <a:t>Por entidades, el mayor volumen de quejas recibidas en el </a:t>
            </a:r>
            <a:r>
              <a:rPr lang="es-CO" altLang="es-CO" sz="1600" b="0" dirty="0" smtClean="0">
                <a:cs typeface="Arial" pitchFamily="34" charset="0"/>
              </a:rPr>
              <a:t>primer trimestre del 2016, </a:t>
            </a:r>
            <a:r>
              <a:rPr lang="es-CO" altLang="es-CO" sz="1600" b="0" dirty="0">
                <a:cs typeface="Arial" pitchFamily="34" charset="0"/>
              </a:rPr>
              <a:t>fue para las Instituciones de Educación Superior, con un total de </a:t>
            </a:r>
            <a:r>
              <a:rPr lang="es-CO" altLang="es-CO" sz="1600" b="0" dirty="0" smtClean="0">
                <a:cs typeface="Arial" pitchFamily="34" charset="0"/>
              </a:rPr>
              <a:t>221 </a:t>
            </a:r>
            <a:r>
              <a:rPr lang="es-CO" altLang="es-CO" sz="1600" b="0" dirty="0">
                <a:cs typeface="Arial" pitchFamily="34" charset="0"/>
              </a:rPr>
              <a:t>quejas </a:t>
            </a:r>
            <a:r>
              <a:rPr lang="es-CO" altLang="es-CO" sz="1600" b="0" dirty="0" smtClean="0">
                <a:cs typeface="Arial" pitchFamily="34" charset="0"/>
              </a:rPr>
              <a:t>con una participación del 49%, </a:t>
            </a:r>
            <a:r>
              <a:rPr lang="es-CO" altLang="es-CO" sz="1600" b="0" dirty="0">
                <a:cs typeface="Arial" pitchFamily="34" charset="0"/>
              </a:rPr>
              <a:t>seguidas por las quejas </a:t>
            </a:r>
            <a:r>
              <a:rPr lang="es-CO" altLang="es-CO" sz="1600" b="0" dirty="0" smtClean="0">
                <a:cs typeface="Arial" pitchFamily="34" charset="0"/>
              </a:rPr>
              <a:t>de establecimientos educativos  </a:t>
            </a:r>
            <a:r>
              <a:rPr lang="es-CO" altLang="es-CO" sz="1600" b="0" dirty="0">
                <a:cs typeface="Arial" pitchFamily="34" charset="0"/>
              </a:rPr>
              <a:t>con </a:t>
            </a:r>
            <a:r>
              <a:rPr lang="es-CO" altLang="es-CO" sz="1600" b="0" dirty="0" smtClean="0">
                <a:cs typeface="Arial" pitchFamily="34" charset="0"/>
              </a:rPr>
              <a:t>94 casos </a:t>
            </a:r>
            <a:r>
              <a:rPr lang="es-CO" altLang="es-CO" sz="1600" b="0" dirty="0">
                <a:cs typeface="Arial" pitchFamily="34" charset="0"/>
              </a:rPr>
              <a:t>y una participación </a:t>
            </a:r>
            <a:r>
              <a:rPr lang="es-CO" altLang="es-CO" sz="1600" b="0" dirty="0" smtClean="0">
                <a:cs typeface="Arial" pitchFamily="34" charset="0"/>
              </a:rPr>
              <a:t>del 21%. </a:t>
            </a:r>
            <a:endParaRPr lang="es-ES" altLang="es-CO" sz="1600" b="0" dirty="0"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55976" y="332656"/>
            <a:ext cx="4301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686398"/>
              </p:ext>
            </p:extLst>
          </p:nvPr>
        </p:nvGraphicFramePr>
        <p:xfrm>
          <a:off x="835964" y="997504"/>
          <a:ext cx="7829924" cy="431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11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84168" y="1268760"/>
            <a:ext cx="252028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>
                <a:latin typeface="Arial Narrow" panose="020B0606020202030204" pitchFamily="34" charset="0"/>
              </a:rPr>
              <a:t>Para las Instituciones de Educación Superior, se presentaron </a:t>
            </a:r>
            <a:r>
              <a:rPr lang="es-ES" dirty="0" smtClean="0">
                <a:latin typeface="Arial Narrow" panose="020B0606020202030204" pitchFamily="34" charset="0"/>
              </a:rPr>
              <a:t>221 </a:t>
            </a:r>
            <a:r>
              <a:rPr lang="es-ES" dirty="0">
                <a:latin typeface="Arial Narrow" panose="020B0606020202030204" pitchFamily="34" charset="0"/>
              </a:rPr>
              <a:t>quejas en el </a:t>
            </a:r>
            <a:r>
              <a:rPr lang="es-ES" dirty="0" smtClean="0">
                <a:latin typeface="Arial Narrow" panose="020B0606020202030204" pitchFamily="34" charset="0"/>
              </a:rPr>
              <a:t>primer </a:t>
            </a:r>
            <a:r>
              <a:rPr lang="es-ES" dirty="0">
                <a:latin typeface="Arial Narrow" panose="020B0606020202030204" pitchFamily="34" charset="0"/>
              </a:rPr>
              <a:t>trimestre de </a:t>
            </a:r>
            <a:r>
              <a:rPr lang="es-ES" dirty="0" smtClean="0">
                <a:latin typeface="Arial Narrow" panose="020B0606020202030204" pitchFamily="34" charset="0"/>
              </a:rPr>
              <a:t>2016. 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Se obtuvo una disminución de 445 quejas con relación al  primer trimestre del año 2015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El </a:t>
            </a:r>
            <a:r>
              <a:rPr lang="es-ES" dirty="0">
                <a:latin typeface="Arial Narrow" panose="020B0606020202030204" pitchFamily="34" charset="0"/>
              </a:rPr>
              <a:t>mayor </a:t>
            </a:r>
            <a:r>
              <a:rPr lang="es-ES" dirty="0" smtClean="0">
                <a:latin typeface="Arial Narrow" panose="020B0606020202030204" pitchFamily="34" charset="0"/>
              </a:rPr>
              <a:t>número de quejas  </a:t>
            </a:r>
            <a:r>
              <a:rPr lang="es-ES" dirty="0">
                <a:latin typeface="Arial Narrow" panose="020B0606020202030204" pitchFamily="34" charset="0"/>
              </a:rPr>
              <a:t>se presentó en los criterios relacionados </a:t>
            </a:r>
            <a:r>
              <a:rPr lang="es-ES" dirty="0" smtClean="0">
                <a:latin typeface="Arial Narrow" panose="020B0606020202030204" pitchFamily="34" charset="0"/>
              </a:rPr>
              <a:t>con </a:t>
            </a:r>
            <a:r>
              <a:rPr lang="es-ES" dirty="0">
                <a:latin typeface="Arial Narrow" panose="020B0606020202030204" pitchFamily="34" charset="0"/>
              </a:rPr>
              <a:t>la calidad (aspectos académicos, bibliotecas, planes de estudios, entre otros), con un total de </a:t>
            </a:r>
            <a:r>
              <a:rPr lang="es-ES" dirty="0" smtClean="0">
                <a:latin typeface="Arial Narrow" panose="020B0606020202030204" pitchFamily="34" charset="0"/>
              </a:rPr>
              <a:t>177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731733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2848" y="230451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Instituciones Educativas</a:t>
            </a: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6638"/>
              </p:ext>
            </p:extLst>
          </p:nvPr>
        </p:nvGraphicFramePr>
        <p:xfrm>
          <a:off x="402537" y="876782"/>
          <a:ext cx="5681382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50" y="3933056"/>
            <a:ext cx="556003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283968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7182" y="1340768"/>
            <a:ext cx="2574032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las Secretarías de Educación, se presentaron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quejas en el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trimestre de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2016, </a:t>
            </a:r>
          </a:p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Teniendo un aumento  del 8,3% con respecto al primer trimestre del año 2015</a:t>
            </a:r>
          </a:p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temático  con mayor numero de quejas fue </a:t>
            </a:r>
            <a:r>
              <a:rPr lang="es-CO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Organización </a:t>
            </a:r>
            <a:r>
              <a:rPr lang="es-CO" dirty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Plantas de Personal (Directivo Docente, Docente y Administrativo, Concurso Docente, Acoso Laboral)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un total de 16 quejas</a:t>
            </a:r>
            <a:endParaRPr lang="es-ES" altLang="es-CO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253845" y="83126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45788" y="82254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Secretarias de Educación</a:t>
            </a: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121225"/>
              </p:ext>
            </p:extLst>
          </p:nvPr>
        </p:nvGraphicFramePr>
        <p:xfrm>
          <a:off x="395536" y="791206"/>
          <a:ext cx="5901646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45" y="4203035"/>
            <a:ext cx="579170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32338" y="1412776"/>
            <a:ext cx="2843808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presentaron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quejas en el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trimestre del 2016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obtuvo un incremento del 5,32% con respecto al primer trimestre del año 2015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 temático que tuvo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numero de quejas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 Calidad: Aspectos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Académicos,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Bibliotecas, Centros de Practica,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Docentes, Numero de Docentes, Plan de Estudios,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Tutorías,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 para Grado,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Promoción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Estudiantes. Con un total de 30 casos  </a:t>
            </a:r>
            <a:endParaRPr lang="es-ES" alt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638326" y="14341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14868" y="122959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 Establecimientos Educativos</a:t>
            </a: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458642"/>
              </p:ext>
            </p:extLst>
          </p:nvPr>
        </p:nvGraphicFramePr>
        <p:xfrm>
          <a:off x="107505" y="720548"/>
          <a:ext cx="6115495" cy="335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32" y="3977361"/>
            <a:ext cx="560880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1072" y="2690701"/>
            <a:ext cx="9159766" cy="9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8467" y="294194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Arial MT"/>
                <a:ea typeface="Verdana" pitchFamily="34" charset="0"/>
                <a:cs typeface="Verdana" pitchFamily="34" charset="0"/>
              </a:rPr>
              <a:t>Informe Detallado de Quejas y Reclamos Ministerio de Educación Nacional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863819" y="2438886"/>
            <a:ext cx="2843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latin typeface="Arial Narrow" panose="020B0606020202030204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</a:rPr>
              <a:t>primer </a:t>
            </a:r>
            <a:r>
              <a:rPr lang="es-ES" dirty="0">
                <a:latin typeface="Arial Narrow" panose="020B0606020202030204" pitchFamily="34" charset="0"/>
              </a:rPr>
              <a:t>trimestre de </a:t>
            </a:r>
            <a:r>
              <a:rPr lang="es-ES" dirty="0" smtClean="0">
                <a:latin typeface="Arial Narrow" panose="020B0606020202030204" pitchFamily="34" charset="0"/>
              </a:rPr>
              <a:t>2016, </a:t>
            </a:r>
            <a:r>
              <a:rPr lang="es-ES" dirty="0">
                <a:latin typeface="Arial Narrow" panose="020B0606020202030204" pitchFamily="34" charset="0"/>
              </a:rPr>
              <a:t>se evidencia </a:t>
            </a:r>
            <a:r>
              <a:rPr lang="es-ES" dirty="0" smtClean="0">
                <a:latin typeface="Arial Narrow" panose="020B0606020202030204" pitchFamily="34" charset="0"/>
              </a:rPr>
              <a:t>un aumento de</a:t>
            </a:r>
            <a:r>
              <a:rPr lang="es-ES" b="1" dirty="0" smtClean="0">
                <a:latin typeface="Arial Narrow" panose="020B0606020202030204" pitchFamily="34" charset="0"/>
              </a:rPr>
              <a:t> 7 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quejas con relación al mismo periodo del </a:t>
            </a:r>
            <a:r>
              <a:rPr lang="es-ES" dirty="0" smtClean="0">
                <a:latin typeface="Arial Narrow" panose="020B0606020202030204" pitchFamily="34" charset="0"/>
              </a:rPr>
              <a:t>2015. </a:t>
            </a:r>
          </a:p>
          <a:p>
            <a:pPr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" dirty="0" smtClean="0">
                <a:latin typeface="Arial Narrow" panose="020B0606020202030204" pitchFamily="34" charset="0"/>
              </a:rPr>
              <a:t>Se </a:t>
            </a:r>
            <a:r>
              <a:rPr lang="es-ES" dirty="0">
                <a:latin typeface="Arial Narrow" panose="020B0606020202030204" pitchFamily="34" charset="0"/>
              </a:rPr>
              <a:t>recibieron </a:t>
            </a:r>
            <a:r>
              <a:rPr lang="es-ES" dirty="0" smtClean="0">
                <a:latin typeface="Arial Narrow" panose="020B0606020202030204" pitchFamily="34" charset="0"/>
              </a:rPr>
              <a:t>33 </a:t>
            </a:r>
            <a:r>
              <a:rPr lang="es-ES" dirty="0">
                <a:latin typeface="Arial Narrow" panose="020B0606020202030204" pitchFamily="34" charset="0"/>
              </a:rPr>
              <a:t>de las cuales, las más frecuentes fueron </a:t>
            </a:r>
            <a:r>
              <a:rPr lang="es-ES" dirty="0" smtClean="0">
                <a:latin typeface="Arial Narrow" panose="020B0606020202030204" pitchFamily="34" charset="0"/>
              </a:rPr>
              <a:t>reclamos contra servicios, </a:t>
            </a:r>
            <a:r>
              <a:rPr lang="es-ES" dirty="0">
                <a:latin typeface="Arial Narrow" panose="020B0606020202030204" pitchFamily="34" charset="0"/>
              </a:rPr>
              <a:t>con un total de </a:t>
            </a:r>
            <a:r>
              <a:rPr lang="es-ES" dirty="0" smtClean="0">
                <a:latin typeface="Arial Narrow" panose="020B0606020202030204" pitchFamily="34" charset="0"/>
              </a:rPr>
              <a:t>24 </a:t>
            </a:r>
            <a:r>
              <a:rPr lang="es-ES" dirty="0">
                <a:latin typeface="Arial Narrow" panose="020B0606020202030204" pitchFamily="34" charset="0"/>
              </a:rPr>
              <a:t>y una participación del </a:t>
            </a:r>
            <a:r>
              <a:rPr lang="es-ES" dirty="0" smtClean="0">
                <a:latin typeface="Arial Narrow" panose="020B0606020202030204" pitchFamily="34" charset="0"/>
              </a:rPr>
              <a:t>72,72%.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23045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MEN detalle de eje temático /dependencia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35640" y="277658"/>
            <a:ext cx="36323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604" y="4673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Consolidado Quejas y Reclamos</a:t>
            </a:r>
            <a:endParaRPr lang="es-CO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2947" y="378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528811"/>
            <a:ext cx="4115157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1927</Words>
  <Application>Microsoft Office PowerPoint</Application>
  <PresentationFormat>Presentación en pantalla (4:3)</PresentationFormat>
  <Paragraphs>267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Usuario de Windows</cp:lastModifiedBy>
  <cp:revision>474</cp:revision>
  <cp:lastPrinted>2016-06-29T20:57:40Z</cp:lastPrinted>
  <dcterms:created xsi:type="dcterms:W3CDTF">2014-10-20T16:00:02Z</dcterms:created>
  <dcterms:modified xsi:type="dcterms:W3CDTF">2016-06-29T21:20:58Z</dcterms:modified>
</cp:coreProperties>
</file>