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75" r:id="rId3"/>
    <p:sldId id="370" r:id="rId4"/>
    <p:sldId id="258" r:id="rId5"/>
    <p:sldId id="341" r:id="rId6"/>
    <p:sldId id="339" r:id="rId7"/>
    <p:sldId id="340" r:id="rId8"/>
    <p:sldId id="356" r:id="rId9"/>
    <p:sldId id="360" r:id="rId10"/>
    <p:sldId id="342" r:id="rId11"/>
    <p:sldId id="385" r:id="rId12"/>
    <p:sldId id="351" r:id="rId13"/>
    <p:sldId id="359" r:id="rId14"/>
    <p:sldId id="349" r:id="rId15"/>
    <p:sldId id="357" r:id="rId16"/>
    <p:sldId id="350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</p:sldIdLst>
  <p:sldSz cx="9144000" cy="6858000" type="screen4x3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71" autoAdjust="0"/>
  </p:normalViewPr>
  <p:slideViewPr>
    <p:cSldViewPr>
      <p:cViewPr>
        <p:scale>
          <a:sx n="77" d="100"/>
          <a:sy n="77" d="100"/>
        </p:scale>
        <p:origin x="-109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jeda\AppData\Local\Microsoft\Windows\Temporary%20Internet%20Files\Content.Outlook\QD045AON\INFORMES%20QUEJAS%203%20trimerste%202015%20CON%20ARREGLO%20DE%20PLANEACION%20Y%20FINANZAS%20FINAL%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pena\Desktop\INFORMES%20QUEJAS%203%20trimerste%202015%20CON%20ARREGLO%20DE%20PLANEACION%20Y%20FINANZA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astro\AppData\Local\Microsoft\Windows\Temporary%20Internet%20Files\Content.Outlook\45UPYRDY\INFORME%20QUEJAS%20Y%20RECLAMOS%20CUARTO%20TRIMESTRE%202014%20-%20copia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astro\AppData\Local\Microsoft\Windows\Temporary%20Internet%20Files\Content.Outlook\45UPYRDY\INFORME%20QUEJAS%20Y%20RECLAMOS%20CUARTO%20TRIMESTRE%202014%20-%20copia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astro\AppData\Local\Microsoft\Windows\Temporary%20Internet%20Files\Content.Outlook\45UPYRDY\INFORME%20QUEJAS%20Y%20RECLAMOS%20CUARTO%20TRIMESTRE%202014%20-%20copia%20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astro\AppData\Local\Microsoft\Windows\Temporary%20Internet%20Files\Content.Outlook\45UPYRDY\INFORME%20QUEJAS%20Y%20RECLAMOS%20CUARTO%20TRIMESTRE%202014%20-%20copia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97709730728103E-2"/>
          <c:y val="3.2714595421320887E-2"/>
          <c:w val="0.71088993875765527"/>
          <c:h val="0.754978580364467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PARETO!$A$3:$A$7</c:f>
              <c:strCache>
                <c:ptCount val="5"/>
                <c:pt idx="0">
                  <c:v>Instituciones de Educación Superior</c:v>
                </c:pt>
                <c:pt idx="1">
                  <c:v>Establecimientos Educativos</c:v>
                </c:pt>
                <c:pt idx="2">
                  <c:v>Otras Entidades</c:v>
                </c:pt>
                <c:pt idx="3">
                  <c:v>Secretarias de Educación</c:v>
                </c:pt>
                <c:pt idx="4">
                  <c:v>Ministerio de Educación Nacional</c:v>
                </c:pt>
              </c:strCache>
            </c:strRef>
          </c:cat>
          <c:val>
            <c:numRef>
              <c:f>PARETO!$B$3:$B$7</c:f>
              <c:numCache>
                <c:formatCode>General</c:formatCode>
                <c:ptCount val="5"/>
                <c:pt idx="0">
                  <c:v>377</c:v>
                </c:pt>
                <c:pt idx="1">
                  <c:v>85</c:v>
                </c:pt>
                <c:pt idx="2">
                  <c:v>61</c:v>
                </c:pt>
                <c:pt idx="3">
                  <c:v>40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PARETO!$A$3:$A$7</c:f>
              <c:strCache>
                <c:ptCount val="5"/>
                <c:pt idx="0">
                  <c:v>Instituciones de Educación Superior</c:v>
                </c:pt>
                <c:pt idx="1">
                  <c:v>Establecimientos Educativos</c:v>
                </c:pt>
                <c:pt idx="2">
                  <c:v>Otras Entidades</c:v>
                </c:pt>
                <c:pt idx="3">
                  <c:v>Secretarias de Educación</c:v>
                </c:pt>
                <c:pt idx="4">
                  <c:v>Ministerio de Educación Nacional</c:v>
                </c:pt>
              </c:strCache>
            </c:strRef>
          </c:cat>
          <c:val>
            <c:numRef>
              <c:f>PARETO!$C$2:$C$7</c:f>
            </c:numRef>
          </c:val>
        </c:ser>
        <c:ser>
          <c:idx val="2"/>
          <c:order val="2"/>
          <c:invertIfNegative val="0"/>
          <c:cat>
            <c:strRef>
              <c:f>PARETO!$A$3:$A$7</c:f>
              <c:strCache>
                <c:ptCount val="5"/>
                <c:pt idx="0">
                  <c:v>Instituciones de Educación Superior</c:v>
                </c:pt>
                <c:pt idx="1">
                  <c:v>Establecimientos Educativos</c:v>
                </c:pt>
                <c:pt idx="2">
                  <c:v>Otras Entidades</c:v>
                </c:pt>
                <c:pt idx="3">
                  <c:v>Secretarias de Educación</c:v>
                </c:pt>
                <c:pt idx="4">
                  <c:v>Ministerio de Educación Nacional</c:v>
                </c:pt>
              </c:strCache>
            </c:strRef>
          </c:cat>
          <c:val>
            <c:numRef>
              <c:f>PARETO!$D$2:$D$7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434688"/>
        <c:axId val="77549952"/>
      </c:barChart>
      <c:lineChart>
        <c:grouping val="stacked"/>
        <c:varyColors val="0"/>
        <c:ser>
          <c:idx val="3"/>
          <c:order val="3"/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2.37037037037037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PARETO!$A$2:$A$7</c:f>
              <c:strCache>
                <c:ptCount val="6"/>
                <c:pt idx="1">
                  <c:v>Instituciones de Educación Superior</c:v>
                </c:pt>
                <c:pt idx="2">
                  <c:v>Establecimientos Educativos</c:v>
                </c:pt>
                <c:pt idx="3">
                  <c:v>Otras Entidades</c:v>
                </c:pt>
                <c:pt idx="4">
                  <c:v>Secretarias de Educación</c:v>
                </c:pt>
                <c:pt idx="5">
                  <c:v>Ministerio de Educación Nacional</c:v>
                </c:pt>
              </c:strCache>
            </c:strRef>
          </c:cat>
          <c:val>
            <c:numRef>
              <c:f>PARETO!$E$3:$E$7</c:f>
              <c:numCache>
                <c:formatCode>0%</c:formatCode>
                <c:ptCount val="5"/>
                <c:pt idx="0">
                  <c:v>0.65679442508710806</c:v>
                </c:pt>
                <c:pt idx="1">
                  <c:v>0.80487804878048785</c:v>
                </c:pt>
                <c:pt idx="2">
                  <c:v>0.91114982578397208</c:v>
                </c:pt>
                <c:pt idx="3">
                  <c:v>0.98083623693379796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143488"/>
        <c:axId val="77551488"/>
      </c:lineChart>
      <c:catAx>
        <c:axId val="6043468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900" b="0">
                <a:latin typeface="Arial Narrow" pitchFamily="34" charset="0"/>
              </a:defRPr>
            </a:pPr>
            <a:endParaRPr lang="es-CO"/>
          </a:p>
        </c:txPr>
        <c:crossAx val="77549952"/>
        <c:crosses val="autoZero"/>
        <c:auto val="1"/>
        <c:lblAlgn val="ctr"/>
        <c:lblOffset val="100"/>
        <c:noMultiLvlLbl val="0"/>
      </c:catAx>
      <c:valAx>
        <c:axId val="775499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60434688"/>
        <c:crosses val="autoZero"/>
        <c:crossBetween val="between"/>
      </c:valAx>
      <c:valAx>
        <c:axId val="7755148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80143488"/>
        <c:crosses val="max"/>
        <c:crossBetween val="between"/>
      </c:valAx>
      <c:catAx>
        <c:axId val="80143488"/>
        <c:scaling>
          <c:orientation val="minMax"/>
        </c:scaling>
        <c:delete val="1"/>
        <c:axPos val="b"/>
        <c:majorTickMark val="out"/>
        <c:minorTickMark val="none"/>
        <c:tickLblPos val="nextTo"/>
        <c:crossAx val="77551488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8407699037624E-2"/>
          <c:y val="0.1772619360771005"/>
          <c:w val="0.71367869641294823"/>
          <c:h val="0.639048543734407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men!$A$39</c:f>
              <c:strCache>
                <c:ptCount val="1"/>
                <c:pt idx="0">
                  <c:v>Reclamos Proceso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A1AF6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3333333333333333E-2"/>
                  <c:y val="-3.7914685654748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2.948919995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men!$B$37:$C$38</c:f>
              <c:multiLvlStrCache>
                <c:ptCount val="2"/>
                <c:lvl>
                  <c:pt idx="0">
                    <c:v>3° Trimestre</c:v>
                  </c:pt>
                  <c:pt idx="1">
                    <c:v>3° Trimestre</c:v>
                  </c:pt>
                </c:lvl>
                <c:lvl>
                  <c:pt idx="0">
                    <c:v>Año 2014</c:v>
                  </c:pt>
                  <c:pt idx="1">
                    <c:v>Año 2015</c:v>
                  </c:pt>
                </c:lvl>
              </c:multiLvlStrCache>
            </c:multiLvlStrRef>
          </c:cat>
          <c:val>
            <c:numRef>
              <c:f>men!$B$39:$C$39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628864"/>
        <c:axId val="50638848"/>
        <c:axId val="0"/>
      </c:bar3DChart>
      <c:catAx>
        <c:axId val="50628864"/>
        <c:scaling>
          <c:orientation val="minMax"/>
        </c:scaling>
        <c:delete val="1"/>
        <c:axPos val="b"/>
        <c:majorTickMark val="out"/>
        <c:minorTickMark val="none"/>
        <c:tickLblPos val="nextTo"/>
        <c:crossAx val="50638848"/>
        <c:crosses val="autoZero"/>
        <c:auto val="1"/>
        <c:lblAlgn val="ctr"/>
        <c:lblOffset val="100"/>
        <c:noMultiLvlLbl val="0"/>
      </c:catAx>
      <c:valAx>
        <c:axId val="506388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0628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44488188976389"/>
          <c:y val="0.26157815981421473"/>
          <c:w val="0.21988845144356955"/>
          <c:h val="0.3292925278878601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54794242153E-2"/>
          <c:y val="5.1400554097404488E-2"/>
          <c:w val="0.90686678168523827"/>
          <c:h val="0.81704597409194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'DIAPOS Q MEN'!$V$10:$V$11</c:f>
              <c:strCache>
                <c:ptCount val="1"/>
                <c:pt idx="0">
                  <c:v>Año 2014 4to.Trimestre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'DIAPOS Q MEN'!$U$12:$U$15</c:f>
              <c:strCache>
                <c:ptCount val="4"/>
                <c:pt idx="0">
                  <c:v>Reclamos Proceso</c:v>
                </c:pt>
                <c:pt idx="1">
                  <c:v>Queja Funcionario</c:v>
                </c:pt>
                <c:pt idx="2">
                  <c:v>Reclamo Servicio</c:v>
                </c:pt>
                <c:pt idx="3">
                  <c:v>Ambiental</c:v>
                </c:pt>
              </c:strCache>
            </c:strRef>
          </c:cat>
          <c:val>
            <c:numRef>
              <c:f>'DIAPOS Q MEN'!$V$12:$V$15</c:f>
              <c:numCache>
                <c:formatCode>0</c:formatCode>
                <c:ptCount val="4"/>
                <c:pt idx="0">
                  <c:v>16</c:v>
                </c:pt>
                <c:pt idx="1">
                  <c:v>41</c:v>
                </c:pt>
                <c:pt idx="2">
                  <c:v>35</c:v>
                </c:pt>
                <c:pt idx="3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'DIAPOS Q MEN'!$W$10:$W$11</c:f>
              <c:strCache>
                <c:ptCount val="1"/>
                <c:pt idx="0">
                  <c:v>Año 2015 4o.Trimestre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'DIAPOS Q MEN'!$U$12:$U$15</c:f>
              <c:strCache>
                <c:ptCount val="4"/>
                <c:pt idx="0">
                  <c:v>Reclamos Proceso</c:v>
                </c:pt>
                <c:pt idx="1">
                  <c:v>Queja Funcionario</c:v>
                </c:pt>
                <c:pt idx="2">
                  <c:v>Reclamo Servicio</c:v>
                </c:pt>
                <c:pt idx="3">
                  <c:v>Ambiental</c:v>
                </c:pt>
              </c:strCache>
            </c:strRef>
          </c:cat>
          <c:val>
            <c:numRef>
              <c:f>'DIAPOS Q MEN'!$W$12:$W$15</c:f>
              <c:numCache>
                <c:formatCode>0</c:formatCode>
                <c:ptCount val="4"/>
                <c:pt idx="0">
                  <c:v>3</c:v>
                </c:pt>
                <c:pt idx="1">
                  <c:v>6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311360"/>
        <c:axId val="51312896"/>
      </c:barChart>
      <c:catAx>
        <c:axId val="51311360"/>
        <c:scaling>
          <c:orientation val="minMax"/>
        </c:scaling>
        <c:delete val="0"/>
        <c:axPos val="b"/>
        <c:majorTickMark val="out"/>
        <c:minorTickMark val="none"/>
        <c:tickLblPos val="nextTo"/>
        <c:crossAx val="51312896"/>
        <c:crosses val="autoZero"/>
        <c:auto val="1"/>
        <c:lblAlgn val="ctr"/>
        <c:lblOffset val="100"/>
        <c:noMultiLvlLbl val="0"/>
      </c:catAx>
      <c:valAx>
        <c:axId val="5131289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513113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 b="1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666274525531505E-2"/>
          <c:y val="0.16672631001917843"/>
          <c:w val="0.73384097785739433"/>
          <c:h val="0.66050182159222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'DIAPOS Q MEN'!$U$33</c:f>
              <c:strCache>
                <c:ptCount val="1"/>
                <c:pt idx="0">
                  <c:v>Queja Funcionario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'DIAPOS Q MEN'!$V$31:$W$32</c:f>
              <c:multiLvlStrCache>
                <c:ptCount val="2"/>
                <c:lvl>
                  <c:pt idx="0">
                    <c:v>4to.Trimestre</c:v>
                  </c:pt>
                  <c:pt idx="1">
                    <c:v>4o.Trimestre</c:v>
                  </c:pt>
                </c:lvl>
                <c:lvl>
                  <c:pt idx="0">
                    <c:v>Año 2014</c:v>
                  </c:pt>
                  <c:pt idx="1">
                    <c:v>Año 2015</c:v>
                  </c:pt>
                </c:lvl>
              </c:multiLvlStrCache>
            </c:multiLvlStrRef>
          </c:cat>
          <c:val>
            <c:numRef>
              <c:f>'DIAPOS Q MEN'!$V$33:$W$33</c:f>
              <c:numCache>
                <c:formatCode>0</c:formatCode>
                <c:ptCount val="2"/>
                <c:pt idx="0">
                  <c:v>41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13984"/>
        <c:axId val="53141888"/>
      </c:barChart>
      <c:catAx>
        <c:axId val="51513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53141888"/>
        <c:crosses val="autoZero"/>
        <c:auto val="1"/>
        <c:lblAlgn val="ctr"/>
        <c:lblOffset val="100"/>
        <c:noMultiLvlLbl val="0"/>
      </c:catAx>
      <c:valAx>
        <c:axId val="5314188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51513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61704298847193"/>
          <c:y val="0.48971612364176176"/>
          <c:w val="0.17580061405736847"/>
          <c:h val="0.2859467677618891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446091201216671"/>
          <c:y val="4.16666666666666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002405949256337E-2"/>
          <c:y val="0.19480351414406533"/>
          <c:w val="0.86585994927567378"/>
          <c:h val="0.60332932341790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'DIAPOS Q MEN'!$U$66</c:f>
              <c:strCache>
                <c:ptCount val="1"/>
                <c:pt idx="0">
                  <c:v>Reclamo Servicio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'DIAPOS Q MEN'!$V$64:$W$65</c:f>
              <c:multiLvlStrCache>
                <c:ptCount val="2"/>
                <c:lvl>
                  <c:pt idx="0">
                    <c:v>4to.Trimestre</c:v>
                  </c:pt>
                  <c:pt idx="1">
                    <c:v>4o.Trimestre</c:v>
                  </c:pt>
                </c:lvl>
                <c:lvl>
                  <c:pt idx="0">
                    <c:v>Año 2014</c:v>
                  </c:pt>
                  <c:pt idx="1">
                    <c:v>Año 2015</c:v>
                  </c:pt>
                </c:lvl>
              </c:multiLvlStrCache>
            </c:multiLvlStrRef>
          </c:cat>
          <c:val>
            <c:numRef>
              <c:f>'DIAPOS Q MEN'!$V$66:$W$66</c:f>
              <c:numCache>
                <c:formatCode>0</c:formatCode>
                <c:ptCount val="2"/>
                <c:pt idx="0">
                  <c:v>35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486400"/>
        <c:axId val="60487936"/>
      </c:barChart>
      <c:catAx>
        <c:axId val="60486400"/>
        <c:scaling>
          <c:orientation val="minMax"/>
        </c:scaling>
        <c:delete val="0"/>
        <c:axPos val="b"/>
        <c:majorTickMark val="out"/>
        <c:minorTickMark val="none"/>
        <c:tickLblPos val="nextTo"/>
        <c:crossAx val="60487936"/>
        <c:crosses val="autoZero"/>
        <c:auto val="1"/>
        <c:lblAlgn val="ctr"/>
        <c:lblOffset val="100"/>
        <c:noMultiLvlLbl val="0"/>
      </c:catAx>
      <c:valAx>
        <c:axId val="60487936"/>
        <c:scaling>
          <c:orientation val="minMax"/>
          <c:max val="38.5"/>
        </c:scaling>
        <c:delete val="0"/>
        <c:axPos val="l"/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60486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9480351414406533"/>
          <c:w val="0.73451181102362206"/>
          <c:h val="0.60332932341790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'DIAPOS Q MEN'!$U$12</c:f>
              <c:strCache>
                <c:ptCount val="1"/>
                <c:pt idx="0">
                  <c:v>Reclamos Proceso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'DIAPOS Q MEN'!$V$10:$W$11</c:f>
              <c:multiLvlStrCache>
                <c:ptCount val="2"/>
                <c:lvl>
                  <c:pt idx="0">
                    <c:v>4to.Trimestre</c:v>
                  </c:pt>
                  <c:pt idx="1">
                    <c:v>4o.Trimestre</c:v>
                  </c:pt>
                </c:lvl>
                <c:lvl>
                  <c:pt idx="0">
                    <c:v>Año 2014</c:v>
                  </c:pt>
                  <c:pt idx="1">
                    <c:v>Año 2015</c:v>
                  </c:pt>
                </c:lvl>
              </c:multiLvlStrCache>
            </c:multiLvlStrRef>
          </c:cat>
          <c:val>
            <c:numRef>
              <c:f>'DIAPOS Q MEN'!$V$12:$W$12</c:f>
              <c:numCache>
                <c:formatCode>0</c:formatCode>
                <c:ptCount val="2"/>
                <c:pt idx="0">
                  <c:v>16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817344"/>
        <c:axId val="80101760"/>
      </c:barChart>
      <c:catAx>
        <c:axId val="79817344"/>
        <c:scaling>
          <c:orientation val="minMax"/>
        </c:scaling>
        <c:delete val="0"/>
        <c:axPos val="b"/>
        <c:majorTickMark val="out"/>
        <c:minorTickMark val="none"/>
        <c:tickLblPos val="nextTo"/>
        <c:crossAx val="80101760"/>
        <c:crosses val="autoZero"/>
        <c:auto val="1"/>
        <c:lblAlgn val="ctr"/>
        <c:lblOffset val="100"/>
        <c:noMultiLvlLbl val="0"/>
      </c:catAx>
      <c:valAx>
        <c:axId val="8010176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79817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629A982-FD9A-427A-A071-14AFEB099AA6}" type="datetimeFigureOut">
              <a:rPr lang="es-CO" smtClean="0"/>
              <a:t>03/03/2016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8AD18D8-41A2-44C2-8773-99AB13475B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7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C6244F8-0A10-4A59-BBAA-E337A21F65D4}" type="datetimeFigureOut">
              <a:rPr lang="es-CO" smtClean="0"/>
              <a:t>03/03/2016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367078D-9F98-4822-99A1-F2C3C0CF39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042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746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99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917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164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5700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9377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6134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8734-EFD5-47CF-B752-5346ACF9E2F4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5615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2267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4531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746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164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164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997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523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583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742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4256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6733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3737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34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03/03/2016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03/03/2016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03/03/2016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03/03/2016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03/03/2016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03/03/2016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03/03/2016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03/03/2016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03/03/2016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03/03/2016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03/03/2016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t>03/03/2016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5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5.png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5.png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5.png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35.emf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36.emf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5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5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5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5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283175"/>
            <a:ext cx="9159766" cy="6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088" y="30730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9" name="8 CuadroTexto"/>
          <p:cNvSpPr txBox="1"/>
          <p:nvPr/>
        </p:nvSpPr>
        <p:spPr>
          <a:xfrm>
            <a:off x="171629" y="5085185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de Quejas y Reclamos </a:t>
            </a: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Cuarto Trimestre de 2015</a:t>
            </a:r>
            <a:endParaRPr lang="es-CO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Bogotá, enero  18 2016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3"/>
            <a:ext cx="7776864" cy="396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6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y 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88987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852480" y="1772816"/>
            <a:ext cx="3096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marL="285750" indent="-285750" algn="just">
              <a:buBlip>
                <a:blip r:embed="rId4"/>
              </a:buBlip>
              <a:defRPr/>
            </a:pPr>
            <a:r>
              <a:rPr lang="es-ES" dirty="0">
                <a:latin typeface="Arial Narrow" panose="020B0606020202030204" pitchFamily="34" charset="0"/>
              </a:rPr>
              <a:t>En el </a:t>
            </a:r>
            <a:r>
              <a:rPr lang="es-ES" dirty="0" smtClean="0">
                <a:latin typeface="Arial Narrow" panose="020B0606020202030204" pitchFamily="34" charset="0"/>
              </a:rPr>
              <a:t>cuarto </a:t>
            </a:r>
            <a:r>
              <a:rPr lang="es-ES" dirty="0">
                <a:latin typeface="Arial Narrow" panose="020B0606020202030204" pitchFamily="34" charset="0"/>
              </a:rPr>
              <a:t>trimestre de </a:t>
            </a:r>
            <a:r>
              <a:rPr lang="es-ES" dirty="0" smtClean="0">
                <a:latin typeface="Arial Narrow" panose="020B0606020202030204" pitchFamily="34" charset="0"/>
              </a:rPr>
              <a:t>2015, </a:t>
            </a:r>
            <a:r>
              <a:rPr lang="es-ES" dirty="0">
                <a:latin typeface="Arial Narrow" panose="020B0606020202030204" pitchFamily="34" charset="0"/>
              </a:rPr>
              <a:t>se evidencia </a:t>
            </a:r>
            <a:r>
              <a:rPr lang="es-ES" dirty="0" smtClean="0">
                <a:latin typeface="Arial Narrow" panose="020B0606020202030204" pitchFamily="34" charset="0"/>
              </a:rPr>
              <a:t>una disminución de</a:t>
            </a:r>
            <a:r>
              <a:rPr lang="es-ES" b="1" dirty="0" smtClean="0">
                <a:latin typeface="Arial Narrow" panose="020B0606020202030204" pitchFamily="34" charset="0"/>
              </a:rPr>
              <a:t> </a:t>
            </a:r>
            <a:r>
              <a:rPr lang="es-ES" dirty="0" smtClean="0">
                <a:latin typeface="Arial Narrow" panose="020B0606020202030204" pitchFamily="34" charset="0"/>
              </a:rPr>
              <a:t>83 </a:t>
            </a:r>
            <a:r>
              <a:rPr lang="es-ES" dirty="0">
                <a:latin typeface="Arial Narrow" panose="020B0606020202030204" pitchFamily="34" charset="0"/>
              </a:rPr>
              <a:t>quejas con relación al mismo periodo del </a:t>
            </a:r>
            <a:r>
              <a:rPr lang="es-ES" dirty="0" smtClean="0">
                <a:latin typeface="Arial Narrow" panose="020B0606020202030204" pitchFamily="34" charset="0"/>
              </a:rPr>
              <a:t>2014. </a:t>
            </a:r>
          </a:p>
          <a:p>
            <a:pPr algn="just">
              <a:defRPr/>
            </a:pPr>
            <a:endParaRPr lang="es-ES" dirty="0" smtClean="0">
              <a:latin typeface="Arial Narrow" panose="020B0606020202030204" pitchFamily="34" charset="0"/>
            </a:endParaRPr>
          </a:p>
          <a:p>
            <a:pPr marL="285750" indent="-285750" algn="just">
              <a:buBlip>
                <a:blip r:embed="rId4"/>
              </a:buBlip>
              <a:defRPr/>
            </a:pPr>
            <a:r>
              <a:rPr lang="es-ES" dirty="0" smtClean="0">
                <a:latin typeface="Arial Narrow" panose="020B0606020202030204" pitchFamily="34" charset="0"/>
              </a:rPr>
              <a:t>Se </a:t>
            </a:r>
            <a:r>
              <a:rPr lang="es-ES" dirty="0">
                <a:latin typeface="Arial Narrow" panose="020B0606020202030204" pitchFamily="34" charset="0"/>
              </a:rPr>
              <a:t>recibieron </a:t>
            </a:r>
            <a:r>
              <a:rPr lang="es-ES" dirty="0" smtClean="0">
                <a:latin typeface="Arial Narrow" panose="020B0606020202030204" pitchFamily="34" charset="0"/>
              </a:rPr>
              <a:t>11  quejas de </a:t>
            </a:r>
            <a:r>
              <a:rPr lang="es-ES" dirty="0">
                <a:latin typeface="Arial Narrow" panose="020B0606020202030204" pitchFamily="34" charset="0"/>
              </a:rPr>
              <a:t>las cuales, las más frecuentes fueron Quejas contra Funcionarios, con un total de 6</a:t>
            </a:r>
            <a:r>
              <a:rPr lang="es-ES" dirty="0" smtClean="0">
                <a:latin typeface="Arial Narrow" panose="020B0606020202030204" pitchFamily="34" charset="0"/>
              </a:rPr>
              <a:t> y </a:t>
            </a:r>
            <a:r>
              <a:rPr lang="es-ES" dirty="0">
                <a:latin typeface="Arial Narrow" panose="020B0606020202030204" pitchFamily="34" charset="0"/>
              </a:rPr>
              <a:t>una participación del </a:t>
            </a:r>
            <a:r>
              <a:rPr lang="es-ES" dirty="0" smtClean="0">
                <a:latin typeface="Arial Narrow" panose="020B0606020202030204" pitchFamily="34" charset="0"/>
              </a:rPr>
              <a:t> 54%.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38832" y="210415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4248472" cy="164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986337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6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u="sng" dirty="0">
                <a:solidFill>
                  <a:schemeClr val="accent2">
                    <a:lumMod val="50000"/>
                  </a:schemeClr>
                </a:solidFill>
              </a:rPr>
              <a:t>Reclamos de procesos</a:t>
            </a:r>
            <a:endParaRPr lang="es-CO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021288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27994" y="2267972"/>
            <a:ext cx="2123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25000"/>
              <a:defRPr/>
            </a:pPr>
            <a:r>
              <a:rPr lang="es-CO" dirty="0">
                <a:latin typeface="Arial Narrow" panose="020B0606020202030204" pitchFamily="34" charset="0"/>
                <a:cs typeface="Arial" pitchFamily="34" charset="0"/>
              </a:rPr>
              <a:t>En el </a:t>
            </a:r>
            <a:r>
              <a:rPr lang="es-CO" dirty="0" smtClean="0">
                <a:latin typeface="Arial Narrow" panose="020B0606020202030204" pitchFamily="34" charset="0"/>
                <a:cs typeface="Arial" pitchFamily="34" charset="0"/>
              </a:rPr>
              <a:t>cuarto  </a:t>
            </a:r>
            <a:r>
              <a:rPr lang="es-CO" dirty="0">
                <a:latin typeface="Arial Narrow" panose="020B0606020202030204" pitchFamily="34" charset="0"/>
                <a:cs typeface="Arial" pitchFamily="34" charset="0"/>
              </a:rPr>
              <a:t>trimestre del </a:t>
            </a:r>
            <a:r>
              <a:rPr lang="es-CO" dirty="0" smtClean="0">
                <a:latin typeface="Arial Narrow" panose="020B0606020202030204" pitchFamily="34" charset="0"/>
                <a:cs typeface="Arial" pitchFamily="34" charset="0"/>
              </a:rPr>
              <a:t>2015 disminuyeron   en 13 los reclamo </a:t>
            </a:r>
            <a:r>
              <a:rPr lang="es-CO" dirty="0">
                <a:latin typeface="Arial Narrow" panose="020B0606020202030204" pitchFamily="34" charset="0"/>
                <a:cs typeface="Arial" pitchFamily="34" charset="0"/>
              </a:rPr>
              <a:t>de </a:t>
            </a:r>
            <a:r>
              <a:rPr lang="es-CO" dirty="0" smtClean="0">
                <a:latin typeface="Arial Narrow" panose="020B0606020202030204" pitchFamily="34" charset="0"/>
                <a:cs typeface="Arial" pitchFamily="34" charset="0"/>
              </a:rPr>
              <a:t>procesos</a:t>
            </a:r>
            <a:r>
              <a:rPr lang="es-CO" dirty="0">
                <a:latin typeface="Arial Narrow" panose="020B0606020202030204" pitchFamily="34" charset="0"/>
                <a:cs typeface="Arial" pitchFamily="34" charset="0"/>
              </a:rPr>
              <a:t>, comparado con el mismo trimestre </a:t>
            </a:r>
            <a:r>
              <a:rPr lang="es-CO" dirty="0" smtClean="0">
                <a:latin typeface="Arial Narrow" panose="020B0606020202030204" pitchFamily="34" charset="0"/>
                <a:cs typeface="Arial" pitchFamily="34" charset="0"/>
              </a:rPr>
              <a:t>del 2014, los cuales fueron en total 3 para el 2015.</a:t>
            </a:r>
            <a:endParaRPr lang="es-CO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38832" y="25875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graphicFrame>
        <p:nvGraphicFramePr>
          <p:cNvPr id="12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108860"/>
              </p:ext>
            </p:extLst>
          </p:nvPr>
        </p:nvGraphicFramePr>
        <p:xfrm>
          <a:off x="1187625" y="1556792"/>
          <a:ext cx="4536504" cy="301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1128"/>
            <a:ext cx="3467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23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732240" y="1946061"/>
            <a:ext cx="2339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</a:t>
            </a:r>
            <a:r>
              <a:rPr 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cuarto trimestre  </a:t>
            </a:r>
            <a:r>
              <a:rPr 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 presentaron </a:t>
            </a:r>
            <a:r>
              <a:rPr 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reclamos </a:t>
            </a:r>
            <a:r>
              <a:rPr 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procesos</a:t>
            </a:r>
            <a:r>
              <a:rPr 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 el mes de diciembre distribuidos de la siguiente manera: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por  </a:t>
            </a:r>
            <a:r>
              <a:rPr 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demora en </a:t>
            </a:r>
            <a:r>
              <a:rPr 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respuesta  </a:t>
            </a:r>
            <a:r>
              <a:rPr 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solicitud o </a:t>
            </a:r>
            <a:r>
              <a:rPr 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respuesta </a:t>
            </a:r>
            <a:r>
              <a:rPr 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incompleta</a:t>
            </a:r>
            <a:r>
              <a:rPr 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O" dirty="0" smtClean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u="sng" dirty="0" smtClean="0">
                <a:solidFill>
                  <a:schemeClr val="accent2">
                    <a:lumMod val="50000"/>
                  </a:schemeClr>
                </a:solidFill>
              </a:rPr>
              <a:t>Reclamos de procesos</a:t>
            </a:r>
            <a:endParaRPr lang="es-CO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551189" y="226010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90" y="2472333"/>
            <a:ext cx="5987802" cy="95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2" y="3789040"/>
            <a:ext cx="600004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53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Reclamos de Servicios.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60988" y="1934830"/>
            <a:ext cx="19434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25000"/>
              <a:defRPr/>
            </a:pP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Se presentaron 2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reclamos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 de servicios en el cuarto trimestre del 2015, evidenciando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una disminución de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33 quejas,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comparado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con el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mismo trimestre del año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2014, los cuales fueron 25.</a:t>
            </a:r>
            <a:endParaRPr lang="es-ES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51189" y="222422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4114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3" y="1268760"/>
            <a:ext cx="511492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8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16016" y="2157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 de Servicios.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084168" y="1110214"/>
            <a:ext cx="2736304" cy="42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>
                <a:latin typeface="Arial Narrow" panose="020B0606020202030204" pitchFamily="34" charset="0"/>
              </a:rPr>
              <a:t>En el </a:t>
            </a:r>
            <a:r>
              <a:rPr lang="es-ES" altLang="es-CO" dirty="0" smtClean="0">
                <a:latin typeface="Arial Narrow" panose="020B0606020202030204" pitchFamily="34" charset="0"/>
              </a:rPr>
              <a:t>cuarto  trimestre </a:t>
            </a:r>
            <a:r>
              <a:rPr lang="es-ES" altLang="es-CO" dirty="0">
                <a:latin typeface="Arial Narrow" panose="020B0606020202030204" pitchFamily="34" charset="0"/>
              </a:rPr>
              <a:t>de </a:t>
            </a:r>
            <a:r>
              <a:rPr lang="es-ES" altLang="es-CO" dirty="0" smtClean="0">
                <a:latin typeface="Arial Narrow" panose="020B0606020202030204" pitchFamily="34" charset="0"/>
              </a:rPr>
              <a:t>2015, </a:t>
            </a:r>
            <a:r>
              <a:rPr lang="es-ES" altLang="es-CO" dirty="0">
                <a:latin typeface="Arial Narrow" panose="020B0606020202030204" pitchFamily="34" charset="0"/>
              </a:rPr>
              <a:t>se recibieron 2</a:t>
            </a:r>
            <a:r>
              <a:rPr lang="es-ES" altLang="es-CO" dirty="0" smtClean="0">
                <a:latin typeface="Arial Narrow" panose="020B0606020202030204" pitchFamily="34" charset="0"/>
              </a:rPr>
              <a:t> reclamos </a:t>
            </a:r>
            <a:r>
              <a:rPr lang="es-ES" altLang="es-CO" dirty="0">
                <a:latin typeface="Arial Narrow" panose="020B0606020202030204" pitchFamily="34" charset="0"/>
              </a:rPr>
              <a:t>contra  el  servicio  de  </a:t>
            </a:r>
            <a:r>
              <a:rPr lang="es-ES" altLang="es-CO" dirty="0" smtClean="0">
                <a:latin typeface="Arial Narrow" panose="020B0606020202030204" pitchFamily="34" charset="0"/>
              </a:rPr>
              <a:t>trámites, </a:t>
            </a:r>
            <a:r>
              <a:rPr lang="es-ES" altLang="es-CO" dirty="0">
                <a:latin typeface="Arial Narrow" panose="020B0606020202030204" pitchFamily="34" charset="0"/>
              </a:rPr>
              <a:t>que  ofrece el Ministerio. </a:t>
            </a:r>
            <a:endParaRPr lang="es-ES" altLang="es-CO" dirty="0" smtClean="0">
              <a:latin typeface="Arial Narrow" panose="020B060602020203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 smtClean="0">
                <a:latin typeface="Arial Narrow" panose="020B0606020202030204" pitchFamily="34" charset="0"/>
              </a:rPr>
              <a:t>La dependencia a la cual se le radicaron fue al Grupo de Convalidaciones 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 smtClean="0">
                <a:latin typeface="Arial Narrow" panose="020B0606020202030204" pitchFamily="34" charset="0"/>
              </a:rPr>
              <a:t>En Diciembre, </a:t>
            </a:r>
            <a:r>
              <a:rPr lang="es-ES" altLang="es-CO" dirty="0">
                <a:latin typeface="Arial Narrow" panose="020B0606020202030204" pitchFamily="34" charset="0"/>
              </a:rPr>
              <a:t>fue el mes en el </a:t>
            </a:r>
            <a:r>
              <a:rPr lang="es-ES" altLang="es-CO" dirty="0" smtClean="0">
                <a:latin typeface="Arial Narrow" panose="020B0606020202030204" pitchFamily="34" charset="0"/>
              </a:rPr>
              <a:t>que </a:t>
            </a:r>
            <a:r>
              <a:rPr lang="es-ES" altLang="es-CO" dirty="0">
                <a:latin typeface="Arial Narrow" panose="020B0606020202030204" pitchFamily="34" charset="0"/>
              </a:rPr>
              <a:t>se </a:t>
            </a:r>
            <a:r>
              <a:rPr lang="es-ES" altLang="es-CO" dirty="0" smtClean="0">
                <a:latin typeface="Arial Narrow" panose="020B0606020202030204" pitchFamily="34" charset="0"/>
              </a:rPr>
              <a:t>recibieron los 2 reclamos.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  <a:defRPr/>
            </a:pPr>
            <a:r>
              <a:rPr lang="es-ES" dirty="0" smtClean="0">
                <a:latin typeface="Arial Narrow" panose="020B0606020202030204" pitchFamily="34" charset="0"/>
              </a:rPr>
              <a:t>Ambas quejas se  presentaron en el eje temático  </a:t>
            </a:r>
            <a:r>
              <a:rPr lang="es-CO" dirty="0" smtClean="0">
                <a:latin typeface="Arial Narrow" panose="020B0606020202030204" pitchFamily="34" charset="0"/>
              </a:rPr>
              <a:t>tramites de aseguramiento de calidad en educación superior – oportunidad, 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46889" y="179451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4" y="2135188"/>
            <a:ext cx="4448751" cy="20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156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44208" y="1956556"/>
            <a:ext cx="21732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En el </a:t>
            </a:r>
            <a:r>
              <a:rPr lang="es-CO" dirty="0" smtClean="0">
                <a:latin typeface="Arial Narrow" panose="020B0606020202030204" pitchFamily="34" charset="0"/>
              </a:rPr>
              <a:t>cuarto   </a:t>
            </a:r>
            <a:r>
              <a:rPr lang="es-CO" dirty="0">
                <a:latin typeface="Arial Narrow" panose="020B0606020202030204" pitchFamily="34" charset="0"/>
              </a:rPr>
              <a:t>trimestre del 2015 se presentaron 6</a:t>
            </a:r>
            <a:r>
              <a:rPr lang="es-CO" dirty="0" smtClean="0">
                <a:latin typeface="Arial Narrow" panose="020B0606020202030204" pitchFamily="34" charset="0"/>
              </a:rPr>
              <a:t> </a:t>
            </a:r>
            <a:r>
              <a:rPr lang="es-CO" dirty="0">
                <a:latin typeface="Arial Narrow" panose="020B0606020202030204" pitchFamily="34" charset="0"/>
              </a:rPr>
              <a:t>quejas contra funcionarios, disminuyendo en </a:t>
            </a:r>
            <a:r>
              <a:rPr lang="es-CO" dirty="0" smtClean="0">
                <a:latin typeface="Arial Narrow" panose="020B0606020202030204" pitchFamily="34" charset="0"/>
              </a:rPr>
              <a:t>37, </a:t>
            </a:r>
            <a:r>
              <a:rPr lang="es-CO" dirty="0">
                <a:latin typeface="Arial Narrow" panose="020B0606020202030204" pitchFamily="34" charset="0"/>
              </a:rPr>
              <a:t>comparado con el mismo trimestre del año 2014, las cuales  fueron en total 43.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54305" y="126432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4653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536596" y="190381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3" y="4869160"/>
            <a:ext cx="791615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47854"/>
            <a:ext cx="365125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409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998866" y="598565"/>
            <a:ext cx="2808311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endParaRPr lang="es-ES" altLang="es-CO" dirty="0" smtClean="0">
              <a:latin typeface="Arial Narrow" panose="020B060602020203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 smtClean="0">
                <a:latin typeface="Arial Narrow" panose="020B0606020202030204" pitchFamily="34" charset="0"/>
              </a:rPr>
              <a:t>En el </a:t>
            </a:r>
            <a:r>
              <a:rPr lang="es-ES" altLang="es-CO" dirty="0">
                <a:latin typeface="Arial Narrow" panose="020B0606020202030204" pitchFamily="34" charset="0"/>
              </a:rPr>
              <a:t>c</a:t>
            </a:r>
            <a:r>
              <a:rPr lang="es-ES" altLang="es-CO" dirty="0" smtClean="0">
                <a:latin typeface="Arial Narrow" panose="020B0606020202030204" pitchFamily="34" charset="0"/>
              </a:rPr>
              <a:t>uarto trimestre </a:t>
            </a:r>
            <a:r>
              <a:rPr lang="es-ES" altLang="es-CO" dirty="0">
                <a:latin typeface="Arial Narrow" panose="020B0606020202030204" pitchFamily="34" charset="0"/>
              </a:rPr>
              <a:t>de </a:t>
            </a:r>
            <a:r>
              <a:rPr lang="es-ES" altLang="es-CO" dirty="0" smtClean="0">
                <a:latin typeface="Arial Narrow" panose="020B0606020202030204" pitchFamily="34" charset="0"/>
              </a:rPr>
              <a:t>2015 </a:t>
            </a:r>
            <a:r>
              <a:rPr lang="es-ES" altLang="es-CO" dirty="0">
                <a:latin typeface="Arial Narrow" panose="020B0606020202030204" pitchFamily="34" charset="0"/>
              </a:rPr>
              <a:t>se recibieron 6</a:t>
            </a:r>
            <a:r>
              <a:rPr lang="es-ES" altLang="es-CO" dirty="0" smtClean="0">
                <a:latin typeface="Arial Narrow" panose="020B0606020202030204" pitchFamily="34" charset="0"/>
              </a:rPr>
              <a:t> </a:t>
            </a:r>
            <a:r>
              <a:rPr lang="es-ES" altLang="es-CO" dirty="0">
                <a:latin typeface="Arial Narrow" panose="020B0606020202030204" pitchFamily="34" charset="0"/>
              </a:rPr>
              <a:t>quejas contra servidores del Ministerio</a:t>
            </a:r>
            <a:r>
              <a:rPr lang="es-ES" altLang="es-CO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 smtClean="0">
                <a:latin typeface="Arial Narrow" panose="020B0606020202030204" pitchFamily="34" charset="0"/>
              </a:rPr>
              <a:t>Las quejas se presentaron en los meses de  noviembre y diciembre en igual cantidad.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endParaRPr lang="es-ES" altLang="es-CO" dirty="0" smtClean="0">
              <a:latin typeface="Arial Narrow" panose="020B060602020203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 smtClean="0">
                <a:latin typeface="Arial Narrow" panose="020B0606020202030204" pitchFamily="34" charset="0"/>
              </a:rPr>
              <a:t>La </a:t>
            </a:r>
            <a:r>
              <a:rPr lang="es-ES" altLang="es-CO" dirty="0">
                <a:latin typeface="Arial Narrow" panose="020B0606020202030204" pitchFamily="34" charset="0"/>
              </a:rPr>
              <a:t>dependencia de la cual se generó el mayor  número  de quejas, fue la </a:t>
            </a:r>
            <a:r>
              <a:rPr lang="es-ES" altLang="es-CO" dirty="0" smtClean="0">
                <a:latin typeface="Arial Narrow" panose="020B0606020202030204" pitchFamily="34" charset="0"/>
              </a:rPr>
              <a:t>Oficina Asesora Jurídica con 4 </a:t>
            </a:r>
            <a:r>
              <a:rPr lang="es-ES" altLang="es-CO" dirty="0">
                <a:latin typeface="Arial Narrow" panose="020B0606020202030204" pitchFamily="34" charset="0"/>
              </a:rPr>
              <a:t>quejas</a:t>
            </a:r>
            <a:r>
              <a:rPr lang="es-ES" altLang="es-CO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endParaRPr lang="es-ES" altLang="es-CO" dirty="0" smtClean="0">
              <a:latin typeface="Arial Narrow" panose="020B060602020203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>
                <a:latin typeface="Arial Narrow" panose="020B0606020202030204" pitchFamily="34" charset="0"/>
              </a:rPr>
              <a:t>Por eje temático, de las 6</a:t>
            </a:r>
            <a:r>
              <a:rPr lang="es-ES" altLang="es-CO" dirty="0" smtClean="0">
                <a:latin typeface="Arial Narrow" panose="020B0606020202030204" pitchFamily="34" charset="0"/>
              </a:rPr>
              <a:t> </a:t>
            </a:r>
            <a:r>
              <a:rPr lang="es-ES" altLang="es-CO" dirty="0">
                <a:latin typeface="Arial Narrow" panose="020B0606020202030204" pitchFamily="34" charset="0"/>
              </a:rPr>
              <a:t>quejas presentadas contra servidores</a:t>
            </a:r>
            <a:r>
              <a:rPr lang="es-ES" altLang="es-CO" dirty="0" smtClean="0">
                <a:latin typeface="Arial Narrow" panose="020B0606020202030204" pitchFamily="34" charset="0"/>
              </a:rPr>
              <a:t>, todas son </a:t>
            </a:r>
            <a:r>
              <a:rPr lang="es-CO" altLang="es-CO" dirty="0" smtClean="0">
                <a:latin typeface="Arial Narrow" panose="020B0606020202030204" pitchFamily="34" charset="0"/>
              </a:rPr>
              <a:t>por Negligencia en el ejercicio de sus funciones.</a:t>
            </a:r>
            <a:endParaRPr lang="es-ES" altLang="es-CO" dirty="0">
              <a:latin typeface="Arial Narrow" panose="020B0606020202030204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362362" y="277958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44106" y="237888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9" y="1746895"/>
            <a:ext cx="4943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943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165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11072" y="2690701"/>
            <a:ext cx="9159766" cy="95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27920" y="3167862"/>
            <a:ext cx="694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Indicador  de  quejas cuarto  trimestre Ministerio de Educación Nacional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0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7" name="2 Marcador de contenido"/>
          <p:cNvSpPr txBox="1">
            <a:spLocks/>
          </p:cNvSpPr>
          <p:nvPr/>
        </p:nvSpPr>
        <p:spPr>
          <a:xfrm>
            <a:off x="577098" y="1016732"/>
            <a:ext cx="7772400" cy="90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25000"/>
              <a:defRPr/>
            </a:pPr>
            <a:r>
              <a:rPr lang="es-ES" sz="1800" b="1" u="sng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Porcentaje de oportunidad</a:t>
            </a:r>
          </a:p>
          <a:p>
            <a:pPr algn="just">
              <a:buSzPct val="125000"/>
              <a:defRPr/>
            </a:pP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En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el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cuarto trimestre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de 2015, las quejas y reclamos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presentadas ante el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Ministerio de Educación Nacional tuvieron una disminución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muy  significativa  paso de 94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quejas en el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cuarto trimestre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del  2014 a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11 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en el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tercer trimestre 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del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2015,  es decir que se  tuvo una  disminución  del 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8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8%. </a:t>
            </a:r>
          </a:p>
          <a:p>
            <a:pPr algn="just">
              <a:buSzPct val="125000"/>
              <a:defRPr/>
            </a:pPr>
            <a:endParaRPr lang="es-CO" sz="18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El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porcentaje general de oportunidad de respuesta a las quejas fue del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72,73%</a:t>
            </a:r>
            <a:r>
              <a:rPr lang="es-CO" sz="18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, 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es decir que de las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11 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quejas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8 fueron contestadas a 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tiempo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y 3 de manera extemporánea, esta últimas, en su gran mayoría corresponden a quejas contra funcionarios, por lo que requieren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de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un procedimiento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más complejo que el de una petición en sentido genérico. </a:t>
            </a:r>
          </a:p>
          <a:p>
            <a:pPr algn="just">
              <a:buSzPct val="125000"/>
              <a:defRPr/>
            </a:pPr>
            <a:endParaRPr lang="es-ES" sz="1800" dirty="0" smtClean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A partir del análisis realizado, las quejas recibidas en el cuarto trimestre para el MEN  se distribuyeron por tipo así:</a:t>
            </a:r>
            <a:endParaRPr lang="es-ES" sz="18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l">
              <a:buSzPct val="125000"/>
              <a:defRPr/>
            </a:pPr>
            <a:endParaRPr lang="es-ES" sz="18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69883" y="5013176"/>
            <a:ext cx="7772400" cy="187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125000"/>
              <a:buFont typeface="Arial" pitchFamily="34" charset="0"/>
              <a:buBlip>
                <a:blip r:embed="rId5"/>
              </a:buBlip>
              <a:defRPr/>
            </a:pPr>
            <a:r>
              <a:rPr lang="es-CO" sz="2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3 corresponden a reclamos frente a procesos y  tuvieron un  100%</a:t>
            </a:r>
            <a:r>
              <a:rPr lang="es-CO" sz="1800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en oportunidad</a:t>
            </a:r>
          </a:p>
          <a:p>
            <a:pPr algn="l">
              <a:buSzPct val="125000"/>
              <a:buBlip>
                <a:blip r:embed="rId6"/>
              </a:buBlip>
              <a:defRPr/>
            </a:pP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6 corresponden a </a:t>
            </a:r>
            <a:r>
              <a:rPr lang="es-ES" sz="18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q</a:t>
            </a: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uejas contra funcionarios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y  tuvieron un </a:t>
            </a: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50%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en oportunidad</a:t>
            </a:r>
            <a:endParaRPr lang="es-ES" sz="1800" dirty="0" smtClean="0">
              <a:solidFill>
                <a:schemeClr val="tx1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buSzPct val="125000"/>
              <a:buBlip>
                <a:blip r:embed="rId7"/>
              </a:buBlip>
              <a:defRPr/>
            </a:pP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2corresponden a reclamos de servicios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y  tuvieron un </a:t>
            </a: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100% 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en oportunidad.</a:t>
            </a:r>
            <a:endParaRPr lang="es-ES" sz="1800" dirty="0">
              <a:solidFill>
                <a:schemeClr val="tx1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buSzPct val="125000"/>
              <a:buBlip>
                <a:blip r:embed="rId7"/>
              </a:buBlip>
              <a:defRPr/>
            </a:pPr>
            <a:endParaRPr lang="es-ES" sz="1800" dirty="0" smtClean="0">
              <a:solidFill>
                <a:schemeClr val="tx1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buSzPct val="125000"/>
              <a:defRPr/>
            </a:pP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394720"/>
            <a:ext cx="3233023" cy="61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14642" y="326765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716016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 servicios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1443841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5000"/>
              <a:defRPr/>
            </a:pP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Esto nos indica que el orden descendente de procesos interpuestos es el siguiente</a:t>
            </a:r>
          </a:p>
          <a:p>
            <a:pPr>
              <a:buSzPct val="125000"/>
              <a:defRPr/>
            </a:pPr>
            <a:endParaRPr lang="es-ES" sz="2400" dirty="0">
              <a:latin typeface="Arial Narrow" panose="020B0606020202030204" pitchFamily="34" charset="0"/>
              <a:cs typeface="Arial" pitchFamily="34" charset="0"/>
            </a:endParaRPr>
          </a:p>
          <a:p>
            <a:pPr marL="342900" indent="-342900">
              <a:buSzPct val="125000"/>
              <a:buFontTx/>
              <a:buChar char="-"/>
              <a:defRPr/>
            </a:pP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Quejas </a:t>
            </a: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a </a:t>
            </a: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funcionarios</a:t>
            </a:r>
          </a:p>
          <a:p>
            <a:pPr>
              <a:buSzPct val="125000"/>
              <a:defRPr/>
            </a:pP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-    Reclamos </a:t>
            </a: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de procesos</a:t>
            </a:r>
          </a:p>
          <a:p>
            <a:pPr>
              <a:buSzPct val="125000"/>
              <a:defRPr/>
            </a:pP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-    Reclamos </a:t>
            </a: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de </a:t>
            </a: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servicios</a:t>
            </a:r>
            <a:endParaRPr lang="es-ES" sz="2400" dirty="0">
              <a:latin typeface="Arial Narrow" panose="020B0606020202030204" pitchFamily="34" charset="0"/>
              <a:cs typeface="Arial" pitchFamily="34" charset="0"/>
            </a:endParaRPr>
          </a:p>
          <a:p>
            <a:pPr>
              <a:buSzPct val="125000"/>
              <a:defRPr/>
            </a:pPr>
            <a:endParaRPr lang="es-ES" sz="2400" dirty="0"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Es evidente que las recomendaciones realizadas en los informes de los trimestres anteriores, </a:t>
            </a: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no fueron </a:t>
            </a: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atendidas oportunamente, lo cual llevó </a:t>
            </a: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a disminuir  </a:t>
            </a: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el porcentaje de cumplimiento del </a:t>
            </a: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indicador.</a:t>
            </a:r>
            <a:endParaRPr lang="es-ES" sz="24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38069" y="3137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Conclusiones de los resultados 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</p:spTree>
    <p:extLst>
      <p:ext uri="{BB962C8B-B14F-4D97-AF65-F5344CB8AC3E}">
        <p14:creationId xmlns:p14="http://schemas.microsoft.com/office/powerpoint/2010/main" val="407398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ntágono"/>
          <p:cNvSpPr/>
          <p:nvPr/>
        </p:nvSpPr>
        <p:spPr>
          <a:xfrm>
            <a:off x="559364" y="1772816"/>
            <a:ext cx="7992888" cy="1188873"/>
          </a:xfrm>
          <a:prstGeom prst="homePlat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QUEJA: </a:t>
            </a:r>
            <a:r>
              <a:rPr lang="es-CO" dirty="0" smtClean="0">
                <a:solidFill>
                  <a:schemeClr val="tx1"/>
                </a:solidFill>
              </a:rPr>
              <a:t>Es la manifestación de protesta, censura, descontento o inconformidad que formula una persona en relación con una conducta que considera irregular de uno o varios servidores públicos en desarrollo de sus funciones 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552089" y="3789040"/>
            <a:ext cx="7992888" cy="1224136"/>
          </a:xfrm>
          <a:prstGeom prst="homePlat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RECLAMO:  </a:t>
            </a:r>
            <a:r>
              <a:rPr lang="es-CO" dirty="0" smtClean="0">
                <a:solidFill>
                  <a:schemeClr val="tx1"/>
                </a:solidFill>
              </a:rPr>
              <a:t>Es el derecho que tiene otra persona de exigir , reivindicar o demandar una solución, ya sea por motivo general o particular, referente a la prestación indebida de un servicio o a la falta de atención de una solicitud</a:t>
            </a:r>
            <a:endParaRPr lang="es-CO" dirty="0">
              <a:solidFill>
                <a:schemeClr val="tx1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2" name="11 Rectángulo"/>
          <p:cNvSpPr/>
          <p:nvPr/>
        </p:nvSpPr>
        <p:spPr>
          <a:xfrm>
            <a:off x="4211960" y="2401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Reclamos y Sugerencias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77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y 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88987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852480" y="1772816"/>
            <a:ext cx="3096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marL="285750" indent="-285750" algn="just">
              <a:buBlip>
                <a:blip r:embed="rId4"/>
              </a:buBlip>
              <a:defRPr/>
            </a:pPr>
            <a:r>
              <a:rPr lang="es-ES" dirty="0">
                <a:latin typeface="Arial Narrow" panose="020B0606020202030204" pitchFamily="34" charset="0"/>
              </a:rPr>
              <a:t>En el </a:t>
            </a:r>
            <a:r>
              <a:rPr lang="es-ES" dirty="0" smtClean="0">
                <a:latin typeface="Arial Narrow" panose="020B0606020202030204" pitchFamily="34" charset="0"/>
              </a:rPr>
              <a:t>cuarto trimestre </a:t>
            </a:r>
            <a:r>
              <a:rPr lang="es-ES" dirty="0">
                <a:latin typeface="Arial Narrow" panose="020B0606020202030204" pitchFamily="34" charset="0"/>
              </a:rPr>
              <a:t>de </a:t>
            </a:r>
            <a:r>
              <a:rPr lang="es-ES" dirty="0" smtClean="0">
                <a:latin typeface="Arial Narrow" panose="020B0606020202030204" pitchFamily="34" charset="0"/>
              </a:rPr>
              <a:t>2015, </a:t>
            </a:r>
            <a:r>
              <a:rPr lang="es-ES" dirty="0">
                <a:latin typeface="Arial Narrow" panose="020B0606020202030204" pitchFamily="34" charset="0"/>
              </a:rPr>
              <a:t>se evidencia </a:t>
            </a:r>
            <a:r>
              <a:rPr lang="es-ES" dirty="0" smtClean="0">
                <a:latin typeface="Arial Narrow" panose="020B0606020202030204" pitchFamily="34" charset="0"/>
              </a:rPr>
              <a:t>una disminución de</a:t>
            </a:r>
            <a:r>
              <a:rPr lang="es-ES" b="1" dirty="0" smtClean="0">
                <a:latin typeface="Arial Narrow" panose="020B0606020202030204" pitchFamily="34" charset="0"/>
              </a:rPr>
              <a:t> </a:t>
            </a:r>
            <a:r>
              <a:rPr lang="es-ES" dirty="0" smtClean="0">
                <a:latin typeface="Arial Narrow" panose="020B0606020202030204" pitchFamily="34" charset="0"/>
              </a:rPr>
              <a:t>81 </a:t>
            </a:r>
            <a:r>
              <a:rPr lang="es-ES" dirty="0">
                <a:latin typeface="Arial Narrow" panose="020B0606020202030204" pitchFamily="34" charset="0"/>
              </a:rPr>
              <a:t>quejas con relación al mismo periodo del </a:t>
            </a:r>
            <a:r>
              <a:rPr lang="es-ES" dirty="0" smtClean="0">
                <a:latin typeface="Arial Narrow" panose="020B0606020202030204" pitchFamily="34" charset="0"/>
              </a:rPr>
              <a:t>2014. </a:t>
            </a:r>
          </a:p>
          <a:p>
            <a:pPr algn="just">
              <a:defRPr/>
            </a:pPr>
            <a:endParaRPr lang="es-ES" dirty="0" smtClean="0">
              <a:latin typeface="Arial Narrow" panose="020B0606020202030204" pitchFamily="34" charset="0"/>
            </a:endParaRPr>
          </a:p>
          <a:p>
            <a:pPr marL="285750" indent="-285750" algn="just">
              <a:buBlip>
                <a:blip r:embed="rId4"/>
              </a:buBlip>
              <a:defRPr/>
            </a:pPr>
            <a:r>
              <a:rPr lang="es-ES" dirty="0" smtClean="0">
                <a:latin typeface="Arial Narrow" panose="020B0606020202030204" pitchFamily="34" charset="0"/>
              </a:rPr>
              <a:t>Se </a:t>
            </a:r>
            <a:r>
              <a:rPr lang="es-ES" dirty="0">
                <a:latin typeface="Arial Narrow" panose="020B0606020202030204" pitchFamily="34" charset="0"/>
              </a:rPr>
              <a:t>recibieron </a:t>
            </a:r>
            <a:r>
              <a:rPr lang="es-ES" dirty="0" smtClean="0">
                <a:latin typeface="Arial Narrow" panose="020B0606020202030204" pitchFamily="34" charset="0"/>
              </a:rPr>
              <a:t>11  quejas de </a:t>
            </a:r>
            <a:r>
              <a:rPr lang="es-ES" dirty="0">
                <a:latin typeface="Arial Narrow" panose="020B0606020202030204" pitchFamily="34" charset="0"/>
              </a:rPr>
              <a:t>las cuales, las más frecuentes fueron Quejas contra Funcionarios, con un total de </a:t>
            </a:r>
            <a:r>
              <a:rPr lang="es-ES" dirty="0" smtClean="0">
                <a:latin typeface="Arial Narrow" panose="020B0606020202030204" pitchFamily="34" charset="0"/>
              </a:rPr>
              <a:t>6 y </a:t>
            </a:r>
            <a:r>
              <a:rPr lang="es-ES" dirty="0">
                <a:latin typeface="Arial Narrow" panose="020B0606020202030204" pitchFamily="34" charset="0"/>
              </a:rPr>
              <a:t>una participación del </a:t>
            </a:r>
            <a:r>
              <a:rPr lang="es-ES" dirty="0" smtClean="0">
                <a:latin typeface="Arial Narrow" panose="020B0606020202030204" pitchFamily="34" charset="0"/>
              </a:rPr>
              <a:t>54,5%.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38832" y="210415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2" y="4745962"/>
            <a:ext cx="3354056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529646"/>
              </p:ext>
            </p:extLst>
          </p:nvPr>
        </p:nvGraphicFramePr>
        <p:xfrm>
          <a:off x="546889" y="1182771"/>
          <a:ext cx="5305591" cy="325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41985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44208" y="1934830"/>
            <a:ext cx="22322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25000"/>
              <a:defRPr/>
            </a:pP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Se presentaron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6 quejas contra funcionarios en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el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cuarto trimestre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del 2015, evidenciando una disminución de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35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reclamos , comparado con el mismo trimestre del año 2014. que fueron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41.</a:t>
            </a:r>
            <a:endParaRPr lang="es-ES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51189" y="222422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graphicFrame>
        <p:nvGraphicFramePr>
          <p:cNvPr id="13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525847"/>
              </p:ext>
            </p:extLst>
          </p:nvPr>
        </p:nvGraphicFramePr>
        <p:xfrm>
          <a:off x="619133" y="1484784"/>
          <a:ext cx="5610225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941168"/>
            <a:ext cx="420451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057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44208" y="1934830"/>
            <a:ext cx="22322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25000"/>
              <a:defRPr/>
            </a:pP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Se presentaron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2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reclamos  de servicios en el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cuarto trimestre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del 2015, evidenciando una disminución de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33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reclamos , comparado con el mismo trimestre del año 2014. que fueron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35.</a:t>
            </a:r>
            <a:endParaRPr lang="es-ES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51189" y="222422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96353"/>
            <a:ext cx="4752528" cy="99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557391"/>
              </p:ext>
            </p:extLst>
          </p:nvPr>
        </p:nvGraphicFramePr>
        <p:xfrm>
          <a:off x="657232" y="1484784"/>
          <a:ext cx="52109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64252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27994" y="2267972"/>
            <a:ext cx="2123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25000"/>
              <a:defRPr/>
            </a:pPr>
            <a:r>
              <a:rPr lang="es-CO" dirty="0">
                <a:latin typeface="Arial Narrow" panose="020B0606020202030204" pitchFamily="34" charset="0"/>
                <a:cs typeface="Arial" pitchFamily="34" charset="0"/>
              </a:rPr>
              <a:t>En el </a:t>
            </a:r>
            <a:r>
              <a:rPr lang="es-CO" dirty="0" smtClean="0">
                <a:latin typeface="Arial Narrow" panose="020B0606020202030204" pitchFamily="34" charset="0"/>
                <a:cs typeface="Arial" pitchFamily="34" charset="0"/>
              </a:rPr>
              <a:t>cuarto  </a:t>
            </a:r>
            <a:r>
              <a:rPr lang="es-CO" dirty="0">
                <a:latin typeface="Arial Narrow" panose="020B0606020202030204" pitchFamily="34" charset="0"/>
                <a:cs typeface="Arial" pitchFamily="34" charset="0"/>
              </a:rPr>
              <a:t>trimestre del 2015 se </a:t>
            </a:r>
            <a:r>
              <a:rPr lang="es-CO" dirty="0" smtClean="0">
                <a:latin typeface="Arial Narrow" panose="020B0606020202030204" pitchFamily="34" charset="0"/>
                <a:cs typeface="Arial" pitchFamily="34" charset="0"/>
              </a:rPr>
              <a:t>disminuyo </a:t>
            </a:r>
            <a:r>
              <a:rPr lang="es-CO" dirty="0">
                <a:latin typeface="Arial Narrow" panose="020B0606020202030204" pitchFamily="34" charset="0"/>
                <a:cs typeface="Arial" pitchFamily="34" charset="0"/>
              </a:rPr>
              <a:t>en </a:t>
            </a:r>
            <a:r>
              <a:rPr lang="es-CO" dirty="0" smtClean="0">
                <a:latin typeface="Arial Narrow" panose="020B0606020202030204" pitchFamily="34" charset="0"/>
                <a:cs typeface="Arial" pitchFamily="34" charset="0"/>
              </a:rPr>
              <a:t>13 </a:t>
            </a:r>
            <a:r>
              <a:rPr lang="es-CO" dirty="0">
                <a:latin typeface="Arial Narrow" panose="020B0606020202030204" pitchFamily="34" charset="0"/>
                <a:cs typeface="Arial" pitchFamily="34" charset="0"/>
              </a:rPr>
              <a:t>reclamo de procesos, comparado con el mismo trimestre del </a:t>
            </a:r>
            <a:r>
              <a:rPr lang="es-CO" dirty="0" smtClean="0">
                <a:latin typeface="Arial Narrow" panose="020B0606020202030204" pitchFamily="34" charset="0"/>
                <a:cs typeface="Arial" pitchFamily="34" charset="0"/>
              </a:rPr>
              <a:t>2015, </a:t>
            </a:r>
            <a:r>
              <a:rPr lang="es-CO" dirty="0">
                <a:latin typeface="Arial Narrow" panose="020B0606020202030204" pitchFamily="34" charset="0"/>
                <a:cs typeface="Arial" pitchFamily="34" charset="0"/>
              </a:rPr>
              <a:t>los cuales fueron en total </a:t>
            </a:r>
            <a:r>
              <a:rPr lang="es-CO" dirty="0" smtClean="0">
                <a:latin typeface="Arial Narrow" panose="020B0606020202030204" pitchFamily="34" charset="0"/>
                <a:cs typeface="Arial" pitchFamily="34" charset="0"/>
              </a:rPr>
              <a:t>16</a:t>
            </a:r>
            <a:endParaRPr lang="es-CO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38832" y="25875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7" y="5157192"/>
            <a:ext cx="4160041" cy="94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753575"/>
              </p:ext>
            </p:extLst>
          </p:nvPr>
        </p:nvGraphicFramePr>
        <p:xfrm>
          <a:off x="666758" y="1556096"/>
          <a:ext cx="5562600" cy="331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91777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1665" y="1080220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25000"/>
              <a:defRPr/>
            </a:pPr>
            <a:endParaRPr lang="es-ES" sz="20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ES" sz="2000" dirty="0">
                <a:latin typeface="Arial Narrow" panose="020B0606020202030204" pitchFamily="34" charset="0"/>
                <a:cs typeface="Arial" pitchFamily="34" charset="0"/>
              </a:rPr>
              <a:t>T</a:t>
            </a: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res (3) de las quejas y reclamos no fueron </a:t>
            </a:r>
            <a:r>
              <a:rPr lang="es-ES" sz="2000" dirty="0">
                <a:latin typeface="Arial Narrow" panose="020B0606020202030204" pitchFamily="34" charset="0"/>
                <a:cs typeface="Arial" pitchFamily="34" charset="0"/>
              </a:rPr>
              <a:t>atendidas oportunamente, lo cual llevó a </a:t>
            </a: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disminuir el </a:t>
            </a:r>
            <a:r>
              <a:rPr lang="es-ES" sz="2000" dirty="0">
                <a:latin typeface="Arial Narrow" panose="020B0606020202030204" pitchFamily="34" charset="0"/>
                <a:cs typeface="Arial" pitchFamily="34" charset="0"/>
              </a:rPr>
              <a:t>porcentaje de cumplimiento del </a:t>
            </a: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indicador, en un 27,27%</a:t>
            </a:r>
          </a:p>
          <a:p>
            <a:pPr algn="just">
              <a:buSzPct val="125000"/>
              <a:defRPr/>
            </a:pPr>
            <a:endParaRPr lang="es-ES" sz="20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Esta  baja  del  indicador  se  debió a la falta de conocimiento por parte de algunos de los servidores en la  gestión a realizar dentro del nuevo Sistema de Gestión Documental, para dar la respuesta dentro del sistema.</a:t>
            </a:r>
          </a:p>
          <a:p>
            <a:pPr algn="just">
              <a:buSzPct val="125000"/>
              <a:defRPr/>
            </a:pPr>
            <a:endParaRPr lang="es-ES" sz="20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38069" y="3137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Conclusiones de los resultados 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</p:spTree>
    <p:extLst>
      <p:ext uri="{BB962C8B-B14F-4D97-AF65-F5344CB8AC3E}">
        <p14:creationId xmlns:p14="http://schemas.microsoft.com/office/powerpoint/2010/main" val="25723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1665" y="1045180"/>
            <a:ext cx="72728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25000"/>
              <a:defRPr/>
            </a:pP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ACCIONES CORRECTIVAS   REALIZADAS PARA LA ATENCION OPORTUNA DE LAS QUEJAS</a:t>
            </a:r>
          </a:p>
          <a:p>
            <a:pPr algn="just">
              <a:buSzPct val="125000"/>
              <a:defRPr/>
            </a:pPr>
            <a:endParaRPr lang="es-ES" sz="16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>
              <a:buSzPct val="125000"/>
              <a:buAutoNum type="arabicPeriod"/>
              <a:defRPr/>
            </a:pPr>
            <a:r>
              <a:rPr lang="es-ES" sz="1600" dirty="0">
                <a:latin typeface="Arial Narrow" panose="020B0606020202030204" pitchFamily="34" charset="0"/>
                <a:cs typeface="Arial" pitchFamily="34" charset="0"/>
              </a:rPr>
              <a:t>S</a:t>
            </a:r>
            <a:r>
              <a:rPr lang="es-ES" sz="1600" dirty="0" smtClean="0">
                <a:latin typeface="Arial Narrow" panose="020B0606020202030204" pitchFamily="34" charset="0"/>
                <a:cs typeface="Arial" pitchFamily="34" charset="0"/>
              </a:rPr>
              <a:t>e elaboraron </a:t>
            </a:r>
            <a:r>
              <a:rPr lang="es-ES" sz="1600" dirty="0">
                <a:latin typeface="Arial Narrow" panose="020B0606020202030204" pitchFamily="34" charset="0"/>
                <a:cs typeface="Arial" pitchFamily="34" charset="0"/>
              </a:rPr>
              <a:t>y remitieron desde la </a:t>
            </a:r>
            <a:r>
              <a:rPr lang="es-ES" sz="1600" dirty="0" smtClean="0">
                <a:latin typeface="Arial Narrow" panose="020B0606020202030204" pitchFamily="34" charset="0"/>
                <a:cs typeface="Arial" pitchFamily="34" charset="0"/>
              </a:rPr>
              <a:t>Unidad de  </a:t>
            </a:r>
            <a:r>
              <a:rPr lang="es-ES" sz="1600" dirty="0">
                <a:latin typeface="Arial Narrow" panose="020B0606020202030204" pitchFamily="34" charset="0"/>
                <a:cs typeface="Arial" pitchFamily="34" charset="0"/>
              </a:rPr>
              <a:t>Atencion al Ciudadano </a:t>
            </a:r>
            <a:r>
              <a:rPr lang="es-ES" sz="1600" dirty="0" smtClean="0">
                <a:latin typeface="Arial Narrow" panose="020B0606020202030204" pitchFamily="34" charset="0"/>
                <a:cs typeface="Arial" pitchFamily="34" charset="0"/>
              </a:rPr>
              <a:t>a </a:t>
            </a:r>
            <a:r>
              <a:rPr lang="es-ES" sz="1600" dirty="0">
                <a:latin typeface="Arial Narrow" panose="020B0606020202030204" pitchFamily="34" charset="0"/>
                <a:cs typeface="Arial" pitchFamily="34" charset="0"/>
              </a:rPr>
              <a:t>las </a:t>
            </a:r>
            <a:r>
              <a:rPr lang="es-ES" sz="1600" dirty="0" smtClean="0">
                <a:latin typeface="Arial Narrow" panose="020B0606020202030204" pitchFamily="34" charset="0"/>
                <a:cs typeface="Arial" pitchFamily="34" charset="0"/>
              </a:rPr>
              <a:t>dependencias </a:t>
            </a:r>
            <a:r>
              <a:rPr lang="es-ES" sz="1600" dirty="0">
                <a:latin typeface="Arial Narrow" panose="020B0606020202030204" pitchFamily="34" charset="0"/>
                <a:cs typeface="Arial" pitchFamily="34" charset="0"/>
              </a:rPr>
              <a:t>los </a:t>
            </a:r>
            <a:r>
              <a:rPr lang="es-ES" sz="1600" dirty="0" smtClean="0">
                <a:latin typeface="Arial Narrow" panose="020B0606020202030204" pitchFamily="34" charset="0"/>
                <a:cs typeface="Arial" pitchFamily="34" charset="0"/>
              </a:rPr>
              <a:t>informes mensuales </a:t>
            </a:r>
            <a:r>
              <a:rPr lang="es-ES" sz="1600" dirty="0">
                <a:latin typeface="Arial Narrow" panose="020B0606020202030204" pitchFamily="34" charset="0"/>
                <a:cs typeface="Arial" pitchFamily="34" charset="0"/>
              </a:rPr>
              <a:t>de  seguimiento </a:t>
            </a:r>
            <a:r>
              <a:rPr lang="es-ES" sz="1600" dirty="0" smtClean="0">
                <a:latin typeface="Arial Narrow" panose="020B0606020202030204" pitchFamily="34" charset="0"/>
                <a:cs typeface="Arial" pitchFamily="34" charset="0"/>
              </a:rPr>
              <a:t>sobre </a:t>
            </a:r>
            <a:r>
              <a:rPr lang="es-ES" sz="1600" dirty="0">
                <a:latin typeface="Arial Narrow" panose="020B0606020202030204" pitchFamily="34" charset="0"/>
                <a:cs typeface="Arial" pitchFamily="34" charset="0"/>
              </a:rPr>
              <a:t>las </a:t>
            </a:r>
            <a:r>
              <a:rPr lang="es-ES" sz="1600" dirty="0" smtClean="0">
                <a:latin typeface="Arial Narrow" panose="020B0606020202030204" pitchFamily="34" charset="0"/>
                <a:cs typeface="Arial" pitchFamily="34" charset="0"/>
              </a:rPr>
              <a:t>quejas, dentro de este reporte se les hicieron   </a:t>
            </a:r>
            <a:r>
              <a:rPr lang="es-ES" sz="1600" dirty="0">
                <a:latin typeface="Arial Narrow" panose="020B0606020202030204" pitchFamily="34" charset="0"/>
                <a:cs typeface="Arial" pitchFamily="34" charset="0"/>
              </a:rPr>
              <a:t>recomendaciones para su atención </a:t>
            </a:r>
            <a:r>
              <a:rPr lang="es-ES" sz="1600" dirty="0" smtClean="0">
                <a:latin typeface="Arial Narrow" panose="020B0606020202030204" pitchFamily="34" charset="0"/>
                <a:cs typeface="Arial" pitchFamily="34" charset="0"/>
              </a:rPr>
              <a:t>oportuna.</a:t>
            </a:r>
          </a:p>
          <a:p>
            <a:pPr marL="457200" indent="-457200" algn="just">
              <a:buSzPct val="125000"/>
              <a:buAutoNum type="arabicPeriod"/>
              <a:defRPr/>
            </a:pPr>
            <a:endParaRPr lang="es-ES" sz="1600" dirty="0"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>
              <a:buSzPct val="125000"/>
              <a:buAutoNum type="arabicPeriod"/>
              <a:defRPr/>
            </a:pPr>
            <a:r>
              <a:rPr lang="es-ES" sz="1600" dirty="0" smtClean="0">
                <a:latin typeface="Arial Narrow" panose="020B0606020202030204" pitchFamily="34" charset="0"/>
                <a:cs typeface="Arial" pitchFamily="34" charset="0"/>
              </a:rPr>
              <a:t>Se elaboraron comunicaciones a los Directivos remitiéndoles el informe trimestral de quejas y reclamos en el cual se solicitó  elaborar los planes de mejoramiento para la atención oportuna de las quejas  en sus respectivas dependencias y su posterior remisión a la Oficina de  Control Interno.</a:t>
            </a:r>
          </a:p>
          <a:p>
            <a:pPr marL="457200" indent="-457200" algn="just">
              <a:buSzPct val="125000"/>
              <a:buAutoNum type="arabicPeriod"/>
              <a:defRPr/>
            </a:pPr>
            <a:endParaRPr lang="es-ES" sz="1600" dirty="0"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>
              <a:buSzPct val="125000"/>
              <a:buAutoNum type="arabicPeriod"/>
              <a:defRPr/>
            </a:pPr>
            <a:r>
              <a:rPr lang="es-ES" sz="1600" dirty="0" smtClean="0">
                <a:latin typeface="Arial Narrow" panose="020B0606020202030204" pitchFamily="34" charset="0"/>
                <a:cs typeface="Arial" pitchFamily="34" charset="0"/>
              </a:rPr>
              <a:t>Se elabor</a:t>
            </a:r>
            <a:r>
              <a:rPr lang="es-ES" sz="1600" dirty="0">
                <a:latin typeface="Arial Narrow" panose="020B0606020202030204" pitchFamily="34" charset="0"/>
                <a:cs typeface="Arial" pitchFamily="34" charset="0"/>
              </a:rPr>
              <a:t>o</a:t>
            </a:r>
            <a:r>
              <a:rPr lang="es-ES" sz="1600" dirty="0" smtClean="0">
                <a:latin typeface="Arial Narrow" panose="020B0606020202030204" pitchFamily="34" charset="0"/>
                <a:cs typeface="Arial" pitchFamily="34" charset="0"/>
              </a:rPr>
              <a:t> un reporte consolidado de quejas y reclamos, con el fin de ser remitido a la Oficina de Control Interno  Disciplinario para  la toma de las acciones disciplinarias pertinentes.</a:t>
            </a:r>
          </a:p>
          <a:p>
            <a:pPr algn="just">
              <a:buSzPct val="125000"/>
              <a:defRPr/>
            </a:pPr>
            <a:endParaRPr lang="es-ES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697686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38069" y="3137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Conclusiones de los resultados 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</p:spTree>
    <p:extLst>
      <p:ext uri="{BB962C8B-B14F-4D97-AF65-F5344CB8AC3E}">
        <p14:creationId xmlns:p14="http://schemas.microsoft.com/office/powerpoint/2010/main" val="6894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1443841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5000"/>
              <a:defRPr/>
            </a:pP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Esto nos indica que el orden descendente de procesos interpuestos es el siguiente</a:t>
            </a:r>
          </a:p>
          <a:p>
            <a:pPr>
              <a:buSzPct val="125000"/>
              <a:defRPr/>
            </a:pPr>
            <a:endParaRPr lang="es-ES" sz="2400" dirty="0">
              <a:latin typeface="Arial Narrow" panose="020B0606020202030204" pitchFamily="34" charset="0"/>
              <a:cs typeface="Arial" pitchFamily="34" charset="0"/>
            </a:endParaRPr>
          </a:p>
          <a:p>
            <a:pPr marL="342900" indent="-342900">
              <a:buSzPct val="125000"/>
              <a:buFontTx/>
              <a:buChar char="-"/>
              <a:defRPr/>
            </a:pP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Quejas </a:t>
            </a: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a </a:t>
            </a: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funcionarios</a:t>
            </a:r>
          </a:p>
          <a:p>
            <a:pPr marL="342900" indent="-342900">
              <a:buSzPct val="125000"/>
              <a:buFontTx/>
              <a:buChar char="-"/>
              <a:defRPr/>
            </a:pP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Reclamos de servicios</a:t>
            </a:r>
          </a:p>
          <a:p>
            <a:pPr>
              <a:buSzPct val="125000"/>
              <a:defRPr/>
            </a:pP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-    Reclamos </a:t>
            </a: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de procesos</a:t>
            </a:r>
          </a:p>
          <a:p>
            <a:pPr>
              <a:buSzPct val="125000"/>
              <a:defRPr/>
            </a:pP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-</a:t>
            </a:r>
            <a:endParaRPr lang="es-ES" sz="2400" dirty="0"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Es evidente que las recomendaciones realizadas en los informes de los trimestres anteriores, </a:t>
            </a: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no fueron </a:t>
            </a: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atendidas oportunamente, lo cual llevó </a:t>
            </a: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a disminuir  </a:t>
            </a: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el porcentaje de cumplimiento del </a:t>
            </a: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indicador.</a:t>
            </a:r>
            <a:endParaRPr lang="es-ES" sz="24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38069" y="3137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Conclusiones de los resultados 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</p:spTree>
    <p:extLst>
      <p:ext uri="{BB962C8B-B14F-4D97-AF65-F5344CB8AC3E}">
        <p14:creationId xmlns:p14="http://schemas.microsoft.com/office/powerpoint/2010/main" val="279150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9747" y="216266"/>
            <a:ext cx="309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Sector educativo</a:t>
            </a:r>
          </a:p>
        </p:txBody>
      </p:sp>
      <p:grpSp>
        <p:nvGrpSpPr>
          <p:cNvPr id="69" name="68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70" name="6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1" name="70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3" name="2 CuadroTexto"/>
          <p:cNvSpPr txBox="1"/>
          <p:nvPr/>
        </p:nvSpPr>
        <p:spPr>
          <a:xfrm>
            <a:off x="549747" y="334729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el 4° trimestre del año 2015 se recibieron 574 quejas disminuyendo  en   un 50,70% comparado con el mismo periodo del año 2014.</a:t>
            </a:r>
          </a:p>
          <a:p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163327" y="2615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3" y="1196752"/>
            <a:ext cx="791998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9" y="3932073"/>
            <a:ext cx="7935672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9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3131073"/>
            <a:ext cx="151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Detalle</a:t>
            </a:r>
            <a:r>
              <a:rPr lang="es-CO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  entidad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66560" y="5747689"/>
            <a:ext cx="652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2385" y="5307569"/>
            <a:ext cx="827405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80000"/>
              </a:lnSpc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s-CO" altLang="es-CO" sz="1600" b="0" dirty="0">
                <a:cs typeface="Arial" pitchFamily="34" charset="0"/>
              </a:rPr>
              <a:t>Por entidades, el mayor volumen de quejas recibidas en el </a:t>
            </a:r>
            <a:r>
              <a:rPr lang="es-CO" altLang="es-CO" sz="1600" b="0" dirty="0" smtClean="0">
                <a:cs typeface="Arial" pitchFamily="34" charset="0"/>
              </a:rPr>
              <a:t>cuarto </a:t>
            </a:r>
            <a:r>
              <a:rPr lang="es-CO" altLang="es-CO" sz="1600" b="0" dirty="0">
                <a:cs typeface="Arial" pitchFamily="34" charset="0"/>
              </a:rPr>
              <a:t>trimestre del 2015, fue para las Instituciones de Educación Superior, con un total de </a:t>
            </a:r>
            <a:r>
              <a:rPr lang="es-CO" altLang="es-CO" sz="1600" b="0" dirty="0" smtClean="0">
                <a:cs typeface="Arial" pitchFamily="34" charset="0"/>
              </a:rPr>
              <a:t>377 </a:t>
            </a:r>
            <a:r>
              <a:rPr lang="es-CO" altLang="es-CO" sz="1600" b="0" dirty="0">
                <a:cs typeface="Arial" pitchFamily="34" charset="0"/>
              </a:rPr>
              <a:t>quejas con una participación del </a:t>
            </a:r>
            <a:r>
              <a:rPr lang="es-CO" altLang="es-CO" sz="1600" b="0" dirty="0" smtClean="0">
                <a:cs typeface="Arial" pitchFamily="34" charset="0"/>
              </a:rPr>
              <a:t>66%, </a:t>
            </a:r>
            <a:r>
              <a:rPr lang="es-CO" altLang="es-CO" sz="1600" b="0" dirty="0">
                <a:cs typeface="Arial" pitchFamily="34" charset="0"/>
              </a:rPr>
              <a:t>seguidas por las quejas de </a:t>
            </a:r>
            <a:r>
              <a:rPr lang="es-CO" altLang="es-CO" sz="1600" b="0" dirty="0" smtClean="0">
                <a:cs typeface="Arial" pitchFamily="34" charset="0"/>
              </a:rPr>
              <a:t>establecimientos educativos </a:t>
            </a:r>
            <a:r>
              <a:rPr lang="es-CO" altLang="es-CO" sz="1600" b="0" dirty="0">
                <a:cs typeface="Arial" pitchFamily="34" charset="0"/>
              </a:rPr>
              <a:t>entidades con </a:t>
            </a:r>
            <a:r>
              <a:rPr lang="es-CO" altLang="es-CO" sz="1600" b="0" dirty="0" smtClean="0">
                <a:cs typeface="Arial" pitchFamily="34" charset="0"/>
              </a:rPr>
              <a:t>85 </a:t>
            </a:r>
            <a:r>
              <a:rPr lang="es-CO" altLang="es-CO" sz="1600" b="0" dirty="0">
                <a:cs typeface="Arial" pitchFamily="34" charset="0"/>
              </a:rPr>
              <a:t>casos y una participación del </a:t>
            </a:r>
            <a:r>
              <a:rPr lang="es-CO" altLang="es-CO" sz="1600" b="0" dirty="0" smtClean="0">
                <a:cs typeface="Arial" pitchFamily="34" charset="0"/>
              </a:rPr>
              <a:t>14%. </a:t>
            </a:r>
            <a:endParaRPr lang="es-ES" altLang="es-CO" sz="1600" b="0" dirty="0"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355976" y="332656"/>
            <a:ext cx="4301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2 Gráfico"/>
          <p:cNvGraphicFramePr>
            <a:graphicFrameLocks/>
          </p:cNvGraphicFramePr>
          <p:nvPr/>
        </p:nvGraphicFramePr>
        <p:xfrm>
          <a:off x="1357312" y="1273968"/>
          <a:ext cx="6429375" cy="431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811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095588" y="1075450"/>
            <a:ext cx="2520280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  <a:defRPr/>
            </a:pPr>
            <a:r>
              <a:rPr lang="es-ES" dirty="0">
                <a:latin typeface="Arial Narrow" panose="020B0606020202030204" pitchFamily="34" charset="0"/>
              </a:rPr>
              <a:t>Para las Instituciones de Educación Superior, se presentaron </a:t>
            </a:r>
            <a:r>
              <a:rPr lang="es-ES" dirty="0" smtClean="0">
                <a:latin typeface="Arial Narrow" panose="020B0606020202030204" pitchFamily="34" charset="0"/>
              </a:rPr>
              <a:t>377 </a:t>
            </a:r>
            <a:r>
              <a:rPr lang="es-ES" dirty="0">
                <a:latin typeface="Arial Narrow" panose="020B0606020202030204" pitchFamily="34" charset="0"/>
              </a:rPr>
              <a:t>quejas en el </a:t>
            </a:r>
            <a:r>
              <a:rPr lang="es-ES" dirty="0" smtClean="0">
                <a:latin typeface="Arial Narrow" panose="020B0606020202030204" pitchFamily="34" charset="0"/>
              </a:rPr>
              <a:t>Cuarto trimestre </a:t>
            </a:r>
            <a:r>
              <a:rPr lang="es-ES" dirty="0">
                <a:latin typeface="Arial Narrow" panose="020B0606020202030204" pitchFamily="34" charset="0"/>
              </a:rPr>
              <a:t>de </a:t>
            </a:r>
            <a:r>
              <a:rPr lang="es-ES" dirty="0" smtClean="0">
                <a:latin typeface="Arial Narrow" panose="020B0606020202030204" pitchFamily="34" charset="0"/>
              </a:rPr>
              <a:t>2015. 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  <a:defRPr/>
            </a:pPr>
            <a:r>
              <a:rPr lang="es-ES" dirty="0" smtClean="0">
                <a:latin typeface="Arial Narrow" panose="020B0606020202030204" pitchFamily="34" charset="0"/>
              </a:rPr>
              <a:t>Se obtuvo una disminución del 45% con relación al  cuarto trimestre del año 2014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  <a:defRPr/>
            </a:pPr>
            <a:r>
              <a:rPr lang="es-ES" dirty="0" smtClean="0">
                <a:latin typeface="Arial Narrow" panose="020B0606020202030204" pitchFamily="34" charset="0"/>
              </a:rPr>
              <a:t>El </a:t>
            </a:r>
            <a:r>
              <a:rPr lang="es-ES" dirty="0">
                <a:latin typeface="Arial Narrow" panose="020B0606020202030204" pitchFamily="34" charset="0"/>
              </a:rPr>
              <a:t>mayor </a:t>
            </a:r>
            <a:r>
              <a:rPr lang="es-ES" dirty="0" smtClean="0">
                <a:latin typeface="Arial Narrow" panose="020B0606020202030204" pitchFamily="34" charset="0"/>
              </a:rPr>
              <a:t>número de quejas  </a:t>
            </a:r>
            <a:r>
              <a:rPr lang="es-ES" dirty="0">
                <a:latin typeface="Arial Narrow" panose="020B0606020202030204" pitchFamily="34" charset="0"/>
              </a:rPr>
              <a:t>se presentó en los criterios </a:t>
            </a:r>
            <a:r>
              <a:rPr lang="es-ES" dirty="0" smtClean="0">
                <a:latin typeface="Arial Narrow" panose="020B0606020202030204" pitchFamily="34" charset="0"/>
              </a:rPr>
              <a:t>de Calidad, </a:t>
            </a:r>
            <a:r>
              <a:rPr lang="es-ES" dirty="0">
                <a:latin typeface="Arial Narrow" panose="020B0606020202030204" pitchFamily="34" charset="0"/>
              </a:rPr>
              <a:t>con un total de </a:t>
            </a:r>
            <a:r>
              <a:rPr lang="es-ES" dirty="0" smtClean="0">
                <a:latin typeface="Arial Narrow" panose="020B0606020202030204" pitchFamily="34" charset="0"/>
              </a:rPr>
              <a:t>308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731733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82848" y="230451"/>
            <a:ext cx="3097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Instituciones </a:t>
            </a:r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  Educación  Superior.</a:t>
            </a:r>
          </a:p>
          <a:p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}</a:t>
            </a:r>
            <a:endParaRPr lang="es-CO" b="1" dirty="0" smtClean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8" y="4005064"/>
            <a:ext cx="56769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8" y="920552"/>
            <a:ext cx="458470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66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283968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297182" y="1340768"/>
            <a:ext cx="2574032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las Secretarías de Educación, se presentaron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 quejas </a:t>
            </a: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cuarto trimestre </a:t>
            </a: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2015, </a:t>
            </a:r>
          </a:p>
          <a:p>
            <a:pPr marL="285750" indent="-285750"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Teniendo una disminución del 48% con respecto al cuarto trimestre del año 2014</a:t>
            </a:r>
          </a:p>
          <a:p>
            <a:pPr marL="285750" indent="-285750"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temático  con mayor número de quejas fue </a:t>
            </a:r>
            <a:r>
              <a:rPr lang="es-CO" dirty="0" smtClean="0">
                <a:solidFill>
                  <a:srgbClr val="0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Organización de Plantas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con un total de 13 quejas</a:t>
            </a:r>
            <a:endParaRPr lang="es-ES" altLang="es-CO" dirty="0">
              <a:solidFill>
                <a:prstClr val="black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253845" y="83126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45788" y="82254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Secretarias de Educación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1" y="4156455"/>
            <a:ext cx="6105121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8" y="728585"/>
            <a:ext cx="6116474" cy="327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8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32338" y="1412776"/>
            <a:ext cx="2843808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presentaron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quejas en el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cuarto trimestre del 2015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obtuvo una disminución del 51% con respecto al cuarto trimestre del año 2014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 temático que tuvo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mayor número de quejas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 Calidad: Aspectos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Académicos,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Bibliotecas, Centros de Practica,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Formación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Docentes, Numero de Docentes, Plan de Estudios,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Tutorías,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Dificultades para Grado,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Promoción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Estudiantes. Con un total de 59 casos  </a:t>
            </a:r>
            <a:endParaRPr lang="es-ES" altLang="es-CO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638326" y="14341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14868" y="122959"/>
            <a:ext cx="309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 Establecimientos Educativos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6" y="3717720"/>
            <a:ext cx="5708810" cy="275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2" y="923134"/>
            <a:ext cx="5256758" cy="261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31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11072" y="2690701"/>
            <a:ext cx="9159766" cy="95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98467" y="294194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chemeClr val="bg1"/>
                </a:solidFill>
                <a:latin typeface="Arial MT"/>
                <a:ea typeface="Verdana" pitchFamily="34" charset="0"/>
                <a:cs typeface="Verdana" pitchFamily="34" charset="0"/>
              </a:rPr>
              <a:t>Informe Detallado de Quejas y Reclamos Ministerio de Educación Nacional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2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rgbClr val="FF0000"/>
                </a:solidFill>
              </a:rPr>
              <a:t>Quejas</a:t>
            </a:r>
            <a:r>
              <a:rPr lang="es-CO" b="1" dirty="0">
                <a:solidFill>
                  <a:srgbClr val="FF0000"/>
                </a:solidFill>
              </a:rPr>
              <a:t>, </a:t>
            </a:r>
            <a:r>
              <a:rPr lang="es-CO" b="1" dirty="0" smtClean="0">
                <a:solidFill>
                  <a:srgbClr val="FF0000"/>
                </a:solidFill>
              </a:rPr>
              <a:t>Reclamos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589398" y="980728"/>
            <a:ext cx="308705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Las quejas se encuentran </a:t>
            </a:r>
            <a:r>
              <a:rPr lang="es-CO" dirty="0" smtClean="0">
                <a:latin typeface="Arial Narrow" panose="020B0606020202030204" pitchFamily="34" charset="0"/>
              </a:rPr>
              <a:t>distribuidas  en: </a:t>
            </a:r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marL="285750" indent="-285750" algn="just">
              <a:buBlip>
                <a:blip r:embed="rId4"/>
              </a:buBlip>
            </a:pPr>
            <a:r>
              <a:rPr lang="es-CO" dirty="0">
                <a:latin typeface="Arial Narrow" panose="020B0606020202030204" pitchFamily="34" charset="0"/>
              </a:rPr>
              <a:t>Reclamos de procesos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es-CO" dirty="0" smtClean="0">
                <a:latin typeface="Arial Narrow" panose="020B0606020202030204" pitchFamily="34" charset="0"/>
              </a:rPr>
              <a:t>Quejas contra  </a:t>
            </a:r>
            <a:r>
              <a:rPr lang="es-CO" dirty="0">
                <a:latin typeface="Arial Narrow" panose="020B0606020202030204" pitchFamily="34" charset="0"/>
              </a:rPr>
              <a:t>funcionarios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es-CO" dirty="0">
                <a:latin typeface="Arial Narrow" panose="020B0606020202030204" pitchFamily="34" charset="0"/>
              </a:rPr>
              <a:t>Reclamos de </a:t>
            </a:r>
            <a:r>
              <a:rPr lang="es-CO" dirty="0" smtClean="0">
                <a:latin typeface="Arial Narrow" panose="020B0606020202030204" pitchFamily="34" charset="0"/>
              </a:rPr>
              <a:t>servicios</a:t>
            </a: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El </a:t>
            </a:r>
            <a:r>
              <a:rPr lang="es-CO" dirty="0" smtClean="0">
                <a:latin typeface="Arial Narrow" panose="020B0606020202030204" pitchFamily="34" charset="0"/>
              </a:rPr>
              <a:t>ítem  </a:t>
            </a:r>
            <a:r>
              <a:rPr lang="es-CO" dirty="0">
                <a:latin typeface="Arial Narrow" panose="020B0606020202030204" pitchFamily="34" charset="0"/>
              </a:rPr>
              <a:t>mas afectado es el de quejas contra funcionarios, </a:t>
            </a:r>
            <a:r>
              <a:rPr lang="es-CO" dirty="0" smtClean="0">
                <a:latin typeface="Arial Narrow" panose="020B0606020202030204" pitchFamily="34" charset="0"/>
              </a:rPr>
              <a:t>con un total de  </a:t>
            </a:r>
            <a:r>
              <a:rPr lang="es-CO" dirty="0">
                <a:latin typeface="Arial Narrow" panose="020B0606020202030204" pitchFamily="34" charset="0"/>
              </a:rPr>
              <a:t>6</a:t>
            </a:r>
            <a:r>
              <a:rPr lang="es-CO" dirty="0" smtClean="0">
                <a:latin typeface="Arial Narrow" panose="020B0606020202030204" pitchFamily="34" charset="0"/>
              </a:rPr>
              <a:t>, </a:t>
            </a:r>
            <a:r>
              <a:rPr lang="es-CO" dirty="0">
                <a:latin typeface="Arial Narrow" panose="020B0606020202030204" pitchFamily="34" charset="0"/>
              </a:rPr>
              <a:t>que equivalen al  </a:t>
            </a:r>
            <a:r>
              <a:rPr lang="es-CO" dirty="0" smtClean="0">
                <a:latin typeface="Arial Narrow" panose="020B0606020202030204" pitchFamily="34" charset="0"/>
              </a:rPr>
              <a:t>54 </a:t>
            </a:r>
            <a:r>
              <a:rPr lang="es-CO" dirty="0">
                <a:latin typeface="Arial Narrow" panose="020B0606020202030204" pitchFamily="34" charset="0"/>
              </a:rPr>
              <a:t>% del total. </a:t>
            </a: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r>
              <a:rPr lang="es-CO" dirty="0" smtClean="0">
                <a:latin typeface="Arial Narrow" panose="020B0606020202030204" pitchFamily="34" charset="0"/>
              </a:rPr>
              <a:t>El 46% restante esta divido así:</a:t>
            </a:r>
          </a:p>
          <a:p>
            <a:pPr algn="just"/>
            <a:r>
              <a:rPr lang="es-CO" dirty="0" smtClean="0">
                <a:latin typeface="Arial Narrow" panose="020B0606020202030204" pitchFamily="34" charset="0"/>
              </a:rPr>
              <a:t>3 reclamos al proceso.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2 reclamos contra el  servicio</a:t>
            </a:r>
            <a:endParaRPr lang="es-CO" dirty="0" smtClean="0">
              <a:latin typeface="Arial Narrow" panose="020B0606020202030204" pitchFamily="34" charset="0"/>
            </a:endParaRPr>
          </a:p>
          <a:p>
            <a:pPr marL="342900" indent="-342900" algn="just">
              <a:buAutoNum type="arabicPlain" startAt="5"/>
            </a:pPr>
            <a:endParaRPr lang="es-CO" dirty="0" smtClean="0">
              <a:latin typeface="Arial Narrow" panose="020B0606020202030204" pitchFamily="34" charset="0"/>
            </a:endParaRPr>
          </a:p>
          <a:p>
            <a:pPr algn="just"/>
            <a:r>
              <a:rPr lang="es-CO" dirty="0" smtClean="0">
                <a:latin typeface="Arial Narrow" panose="020B0606020202030204" pitchFamily="34" charset="0"/>
              </a:rPr>
              <a:t>Los cuales tienen una participación del  27%  y el 18% por cada uno respectivamente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46889" y="210415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58384"/>
            <a:ext cx="4104456" cy="244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9" y="1124744"/>
            <a:ext cx="4817199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056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5172</TotalTime>
  <Words>1877</Words>
  <Application>Microsoft Office PowerPoint</Application>
  <PresentationFormat>Presentación en pantalla (4:3)</PresentationFormat>
  <Paragraphs>176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Dora Inés Ojeda Roncancio</cp:lastModifiedBy>
  <cp:revision>542</cp:revision>
  <cp:lastPrinted>2015-11-04T16:00:38Z</cp:lastPrinted>
  <dcterms:created xsi:type="dcterms:W3CDTF">2014-10-20T16:00:02Z</dcterms:created>
  <dcterms:modified xsi:type="dcterms:W3CDTF">2016-03-03T21:54:34Z</dcterms:modified>
</cp:coreProperties>
</file>