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67" r:id="rId4"/>
    <p:sldId id="258" r:id="rId5"/>
    <p:sldId id="268" r:id="rId6"/>
    <p:sldId id="269" r:id="rId7"/>
    <p:sldId id="270" r:id="rId8"/>
    <p:sldId id="271" r:id="rId9"/>
    <p:sldId id="282" r:id="rId10"/>
    <p:sldId id="260"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307" r:id="rId24"/>
    <p:sldId id="308" r:id="rId25"/>
    <p:sldId id="309" r:id="rId26"/>
    <p:sldId id="310" r:id="rId27"/>
    <p:sldId id="311" r:id="rId28"/>
    <p:sldId id="312" r:id="rId29"/>
    <p:sldId id="313" r:id="rId30"/>
    <p:sldId id="314" r:id="rId31"/>
    <p:sldId id="315" r:id="rId32"/>
    <p:sldId id="316" r:id="rId33"/>
    <p:sldId id="317" r:id="rId34"/>
    <p:sldId id="295" r:id="rId35"/>
    <p:sldId id="323" r:id="rId36"/>
    <p:sldId id="261" r:id="rId37"/>
    <p:sldId id="319" r:id="rId38"/>
    <p:sldId id="320" r:id="rId39"/>
    <p:sldId id="324" r:id="rId40"/>
    <p:sldId id="321" r:id="rId41"/>
    <p:sldId id="299" r:id="rId42"/>
    <p:sldId id="300" r:id="rId43"/>
    <p:sldId id="301" r:id="rId44"/>
    <p:sldId id="26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34" userDrawn="1">
          <p15:clr>
            <a:srgbClr val="A4A3A4"/>
          </p15:clr>
        </p15:guide>
        <p15:guide id="3" orient="horz" pos="527" userDrawn="1">
          <p15:clr>
            <a:srgbClr val="A4A3A4"/>
          </p15:clr>
        </p15:guide>
        <p15:guide id="4" orient="horz" pos="210" userDrawn="1">
          <p15:clr>
            <a:srgbClr val="A4A3A4"/>
          </p15:clr>
        </p15:guide>
        <p15:guide id="5" orient="horz" pos="391" userDrawn="1">
          <p15:clr>
            <a:srgbClr val="A4A3A4"/>
          </p15:clr>
        </p15:guide>
        <p15:guide id="6" orient="horz" pos="890" userDrawn="1">
          <p15:clr>
            <a:srgbClr val="A4A3A4"/>
          </p15:clr>
        </p15:guide>
        <p15:guide id="7" orient="horz" pos="4269" userDrawn="1">
          <p15:clr>
            <a:srgbClr val="A4A3A4"/>
          </p15:clr>
        </p15:guide>
        <p15:guide id="8" orient="horz" pos="663" userDrawn="1">
          <p15:clr>
            <a:srgbClr val="A4A3A4"/>
          </p15:clr>
        </p15:guide>
        <p15:guide id="9" orient="horz" pos="119" userDrawn="1">
          <p15:clr>
            <a:srgbClr val="A4A3A4"/>
          </p15:clr>
        </p15:guide>
        <p15:guide id="10" orient="horz" pos="4021">
          <p15:clr>
            <a:srgbClr val="A4A3A4"/>
          </p15:clr>
        </p15:guide>
        <p15:guide id="11" pos="5374">
          <p15:clr>
            <a:srgbClr val="A4A3A4"/>
          </p15:clr>
        </p15:guide>
        <p15:guide id="12" pos="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E89"/>
    <a:srgbClr val="6C1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showGuides="1">
      <p:cViewPr varScale="1">
        <p:scale>
          <a:sx n="92" d="100"/>
          <a:sy n="92" d="100"/>
        </p:scale>
        <p:origin x="750" y="90"/>
      </p:cViewPr>
      <p:guideLst>
        <p:guide orient="horz" pos="2160"/>
        <p:guide pos="5534"/>
        <p:guide orient="horz" pos="527"/>
        <p:guide orient="horz" pos="210"/>
        <p:guide orient="horz" pos="391"/>
        <p:guide orient="horz" pos="890"/>
        <p:guide orient="horz" pos="4269"/>
        <p:guide orient="horz" pos="663"/>
        <p:guide orient="horz" pos="119"/>
        <p:guide orient="horz" pos="4021"/>
        <p:guide pos="5374"/>
        <p:guide pos="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538E-EF90-48FB-B1DF-4206F6410130}" type="datetimeFigureOut">
              <a:rPr lang="es-CO" smtClean="0"/>
              <a:t>28/12/2016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F8A3D-5A43-4138-AA5C-B2DF6450D9BA}" type="slidenum">
              <a:rPr lang="es-CO" smtClean="0"/>
              <a:t>‹Nº›</a:t>
            </a:fld>
            <a:endParaRPr lang="es-CO"/>
          </a:p>
        </p:txBody>
      </p:sp>
    </p:spTree>
    <p:extLst>
      <p:ext uri="{BB962C8B-B14F-4D97-AF65-F5344CB8AC3E}">
        <p14:creationId xmlns:p14="http://schemas.microsoft.com/office/powerpoint/2010/main" val="1612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31EB5AF-1A0A-416A-BD17-D319BFB2DC77}" type="datetimeFigureOut">
              <a:rPr lang="es-CO" smtClean="0"/>
              <a:t>28/12/2016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221948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1EB5AF-1A0A-416A-BD17-D319BFB2DC77}" type="datetimeFigureOut">
              <a:rPr lang="es-CO" smtClean="0"/>
              <a:t>28/12/2016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409868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1EB5AF-1A0A-416A-BD17-D319BFB2DC77}" type="datetimeFigureOut">
              <a:rPr lang="es-CO" smtClean="0"/>
              <a:t>28/12/2016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151539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1EB5AF-1A0A-416A-BD17-D319BFB2DC77}" type="datetimeFigureOut">
              <a:rPr lang="es-CO" smtClean="0"/>
              <a:t>28/12/2016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377785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31EB5AF-1A0A-416A-BD17-D319BFB2DC77}" type="datetimeFigureOut">
              <a:rPr lang="es-CO" smtClean="0"/>
              <a:t>28/12/2016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300101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31EB5AF-1A0A-416A-BD17-D319BFB2DC77}" type="datetimeFigureOut">
              <a:rPr lang="es-CO" smtClean="0"/>
              <a:t>28/12/2016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108419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1EB5AF-1A0A-416A-BD17-D319BFB2DC77}" type="datetimeFigureOut">
              <a:rPr lang="es-CO" smtClean="0"/>
              <a:t>28/12/2016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13877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31EB5AF-1A0A-416A-BD17-D319BFB2DC77}" type="datetimeFigureOut">
              <a:rPr lang="es-CO" smtClean="0"/>
              <a:t>28/12/2016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18273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EB5AF-1A0A-416A-BD17-D319BFB2DC77}" type="datetimeFigureOut">
              <a:rPr lang="es-CO" smtClean="0"/>
              <a:t>28/12/2016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307612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31EB5AF-1A0A-416A-BD17-D319BFB2DC77}" type="datetimeFigureOut">
              <a:rPr lang="es-CO" smtClean="0"/>
              <a:t>28/12/2016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283205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31EB5AF-1A0A-416A-BD17-D319BFB2DC77}" type="datetimeFigureOut">
              <a:rPr lang="es-CO" smtClean="0"/>
              <a:t>28/12/2016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2B1935-0DBC-4E54-B720-89A1F7D3AD95}" type="slidenum">
              <a:rPr lang="es-CO" smtClean="0"/>
              <a:t>‹Nº›</a:t>
            </a:fld>
            <a:endParaRPr lang="es-CO"/>
          </a:p>
        </p:txBody>
      </p:sp>
    </p:spTree>
    <p:extLst>
      <p:ext uri="{BB962C8B-B14F-4D97-AF65-F5344CB8AC3E}">
        <p14:creationId xmlns:p14="http://schemas.microsoft.com/office/powerpoint/2010/main" val="109801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EB5AF-1A0A-416A-BD17-D319BFB2DC77}" type="datetimeFigureOut">
              <a:rPr lang="es-CO" smtClean="0"/>
              <a:t>28/12/2016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B1935-0DBC-4E54-B720-89A1F7D3AD95}" type="slidenum">
              <a:rPr lang="es-CO" smtClean="0"/>
              <a:t>‹Nº›</a:t>
            </a:fld>
            <a:endParaRPr lang="es-CO"/>
          </a:p>
        </p:txBody>
      </p:sp>
    </p:spTree>
    <p:extLst>
      <p:ext uri="{BB962C8B-B14F-4D97-AF65-F5344CB8AC3E}">
        <p14:creationId xmlns:p14="http://schemas.microsoft.com/office/powerpoint/2010/main" val="3518248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3554330" y="-1810487"/>
            <a:ext cx="1675632" cy="9127191"/>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solidFill>
                <a:srgbClr val="6C1B1C"/>
              </a:solidFill>
            </a:endParaRPr>
          </a:p>
        </p:txBody>
      </p:sp>
      <p:sp>
        <p:nvSpPr>
          <p:cNvPr id="5" name="Subtítulo 2"/>
          <p:cNvSpPr>
            <a:spLocks noGrp="1"/>
          </p:cNvSpPr>
          <p:nvPr>
            <p:ph type="subTitle" idx="1"/>
          </p:nvPr>
        </p:nvSpPr>
        <p:spPr>
          <a:xfrm>
            <a:off x="147993" y="2024844"/>
            <a:ext cx="8585872" cy="1404156"/>
          </a:xfrm>
        </p:spPr>
        <p:txBody>
          <a:bodyPr anchor="ctr">
            <a:noAutofit/>
          </a:bodyPr>
          <a:lstStyle/>
          <a:p>
            <a:pPr algn="l"/>
            <a:r>
              <a:rPr lang="es-CO"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ANEXO TÉCNICO</a:t>
            </a:r>
            <a:endParaRPr lang="es-CO"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039" y="3807042"/>
            <a:ext cx="3865922" cy="871418"/>
          </a:xfrm>
          <a:prstGeom prst="rect">
            <a:avLst/>
          </a:prstGeom>
        </p:spPr>
      </p:pic>
      <p:sp>
        <p:nvSpPr>
          <p:cNvPr id="7" name="Subtítulo 2"/>
          <p:cNvSpPr txBox="1">
            <a:spLocks/>
          </p:cNvSpPr>
          <p:nvPr/>
        </p:nvSpPr>
        <p:spPr>
          <a:xfrm>
            <a:off x="147994" y="5462150"/>
            <a:ext cx="3606761" cy="217297"/>
          </a:xfrm>
          <a:prstGeom prst="rect">
            <a:avLst/>
          </a:prstGeom>
        </p:spPr>
        <p:txBody>
          <a:bodyPr vert="horz" lIns="51435" tIns="25718" rIns="51435" bIns="25718" rtlCol="0">
            <a:noAutofit/>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pPr algn="l"/>
            <a:r>
              <a:rPr lang="es-CO" sz="1350" dirty="0">
                <a:solidFill>
                  <a:srgbClr val="6C1B1C"/>
                </a:solidFill>
                <a:latin typeface="Verdana" panose="020B0604030504040204" pitchFamily="34" charset="0"/>
                <a:ea typeface="Verdana" panose="020B0604030504040204" pitchFamily="34" charset="0"/>
                <a:cs typeface="Verdana" panose="020B0604030504040204" pitchFamily="34" charset="0"/>
              </a:rPr>
              <a:t>Bogotá D.C. </a:t>
            </a:r>
            <a:r>
              <a:rPr lang="es-CO" sz="1350" dirty="0" smtClean="0">
                <a:solidFill>
                  <a:srgbClr val="6C1B1C"/>
                </a:solidFill>
                <a:latin typeface="Verdana" panose="020B0604030504040204" pitchFamily="34" charset="0"/>
                <a:ea typeface="Verdana" panose="020B0604030504040204" pitchFamily="34" charset="0"/>
                <a:cs typeface="Verdana" panose="020B0604030504040204" pitchFamily="34" charset="0"/>
              </a:rPr>
              <a:t>2016 </a:t>
            </a:r>
            <a:endParaRPr lang="es-CO" sz="1350" dirty="0">
              <a:solidFill>
                <a:srgbClr val="6C1B1C"/>
              </a:solidFill>
              <a:latin typeface="Verdana" panose="020B0604030504040204" pitchFamily="34" charset="0"/>
              <a:ea typeface="Verdana" panose="020B0604030504040204" pitchFamily="34" charset="0"/>
              <a:cs typeface="Verdana" panose="020B0604030504040204" pitchFamily="34" charset="0"/>
            </a:endParaRPr>
          </a:p>
          <a:p>
            <a:pPr algn="l"/>
            <a:endParaRPr lang="es-CO" sz="1350" dirty="0">
              <a:solidFill>
                <a:srgbClr val="6C1B1C"/>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ubtítulo 2"/>
          <p:cNvSpPr txBox="1">
            <a:spLocks/>
          </p:cNvSpPr>
          <p:nvPr/>
        </p:nvSpPr>
        <p:spPr>
          <a:xfrm>
            <a:off x="150897" y="5052792"/>
            <a:ext cx="5930535" cy="252323"/>
          </a:xfrm>
          <a:prstGeom prst="rect">
            <a:avLst/>
          </a:prstGeom>
        </p:spPr>
        <p:txBody>
          <a:bodyPr vert="horz" lIns="51435" tIns="25718" rIns="51435" bIns="25718" rtlCol="0" anchor="ctr">
            <a:noAutofit/>
          </a:bodyPr>
          <a:lstStyle/>
          <a:p>
            <a:pPr defTabSz="685784">
              <a:lnSpc>
                <a:spcPct val="90000"/>
              </a:lnSpc>
              <a:spcBef>
                <a:spcPts val="750"/>
              </a:spcBef>
              <a:defRPr/>
            </a:pPr>
            <a:r>
              <a:rPr lang="es-CO" sz="1350" b="1" dirty="0">
                <a:solidFill>
                  <a:srgbClr val="6C1B1C"/>
                </a:solidFill>
                <a:latin typeface="Verdana" panose="020B0604030504040204" pitchFamily="34" charset="0"/>
                <a:ea typeface="Verdana" panose="020B0604030504040204" pitchFamily="34" charset="0"/>
                <a:cs typeface="Verdana" panose="020B0604030504040204" pitchFamily="34" charset="0"/>
              </a:rPr>
              <a:t>Sala de Salud y </a:t>
            </a:r>
            <a:r>
              <a:rPr lang="es-CO" sz="1350" b="1" dirty="0" smtClean="0">
                <a:solidFill>
                  <a:srgbClr val="6C1B1C"/>
                </a:solidFill>
                <a:latin typeface="Verdana" panose="020B0604030504040204" pitchFamily="34" charset="0"/>
                <a:ea typeface="Verdana" panose="020B0604030504040204" pitchFamily="34" charset="0"/>
                <a:cs typeface="Verdana" panose="020B0604030504040204" pitchFamily="34" charset="0"/>
              </a:rPr>
              <a:t>Bienestar - CONACES</a:t>
            </a:r>
            <a:endParaRPr lang="es-CO" sz="1350" b="1" dirty="0">
              <a:solidFill>
                <a:srgbClr val="6C1B1C"/>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3" descr="C:\Users\DIEGORODRIGUEZ\Desktop\PRESENTACIÓN TALLER DE EDUCACIÓN SUPERIOR EN SALUD\artes\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437" y="6003925"/>
            <a:ext cx="3560763" cy="8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22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071" y="1811552"/>
            <a:ext cx="8601075" cy="2614612"/>
          </a:xfrm>
          <a:prstGeom prst="rect">
            <a:avLst/>
          </a:prstGeom>
        </p:spPr>
      </p:pic>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9" name="Subtítulo 2"/>
          <p:cNvSpPr txBox="1">
            <a:spLocks/>
          </p:cNvSpPr>
          <p:nvPr/>
        </p:nvSpPr>
        <p:spPr>
          <a:xfrm>
            <a:off x="149679" y="1313298"/>
            <a:ext cx="8232322" cy="3911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defRPr/>
            </a:pPr>
            <a:r>
              <a:rPr lang="es-CO" sz="8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Diligencie los </a:t>
            </a:r>
            <a:r>
              <a:rPr lang="es-CO" sz="800" b="1" dirty="0">
                <a:solidFill>
                  <a:srgbClr val="2F7E89"/>
                </a:solidFill>
                <a:latin typeface="Verdana" panose="020B0604030504040204" pitchFamily="34" charset="0"/>
                <a:ea typeface="Verdana" panose="020B0604030504040204" pitchFamily="34" charset="0"/>
                <a:cs typeface="Verdana" panose="020B0604030504040204" pitchFamily="34" charset="0"/>
              </a:rPr>
              <a:t>5</a:t>
            </a:r>
            <a:r>
              <a:rPr lang="es-CO" sz="8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 espacios </a:t>
            </a:r>
            <a:r>
              <a:rPr lang="es-CO" sz="800" b="1" dirty="0">
                <a:solidFill>
                  <a:srgbClr val="2F7E89"/>
                </a:solidFill>
                <a:latin typeface="Verdana" panose="020B0604030504040204" pitchFamily="34" charset="0"/>
                <a:ea typeface="Verdana" panose="020B0604030504040204" pitchFamily="34" charset="0"/>
                <a:cs typeface="Verdana" panose="020B0604030504040204" pitchFamily="34" charset="0"/>
              </a:rPr>
              <a:t>con INFORMACIÓN ESPECÍFICA DE LAS PRÁCTICAS FORMATIVAS, POR ESCENARIO</a:t>
            </a:r>
          </a:p>
        </p:txBody>
      </p:sp>
      <p:sp>
        <p:nvSpPr>
          <p:cNvPr id="50" name="49 Rectángulo"/>
          <p:cNvSpPr/>
          <p:nvPr/>
        </p:nvSpPr>
        <p:spPr>
          <a:xfrm>
            <a:off x="2165349" y="2223120"/>
            <a:ext cx="448311" cy="199806"/>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Rectángulo"/>
          <p:cNvSpPr/>
          <p:nvPr/>
        </p:nvSpPr>
        <p:spPr>
          <a:xfrm>
            <a:off x="654050" y="2633406"/>
            <a:ext cx="7727951" cy="255257"/>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56 Rectángulo"/>
          <p:cNvSpPr/>
          <p:nvPr/>
        </p:nvSpPr>
        <p:spPr>
          <a:xfrm>
            <a:off x="654050" y="3070742"/>
            <a:ext cx="7727951" cy="255257"/>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57 Rectángulo"/>
          <p:cNvSpPr/>
          <p:nvPr/>
        </p:nvSpPr>
        <p:spPr>
          <a:xfrm>
            <a:off x="654050" y="3534551"/>
            <a:ext cx="7727951" cy="255257"/>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p:cNvSpPr/>
          <p:nvPr/>
        </p:nvSpPr>
        <p:spPr>
          <a:xfrm>
            <a:off x="654050" y="4068828"/>
            <a:ext cx="7727951" cy="255257"/>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097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0"/>
                                        </p:tgtEl>
                                      </p:cBhvr>
                                    </p:animEffect>
                                    <p:animScale>
                                      <p:cBhvr>
                                        <p:cTn id="7" dur="250" autoRev="1" fill="hold"/>
                                        <p:tgtEl>
                                          <p:spTgt spid="50"/>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0"/>
                                        </p:tgtEl>
                                      </p:cBhvr>
                                    </p:animEffect>
                                    <p:animScale>
                                      <p:cBhvr>
                                        <p:cTn id="11" dur="250" autoRev="1" fill="hold"/>
                                        <p:tgtEl>
                                          <p:spTgt spid="50"/>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51"/>
                                        </p:tgtEl>
                                      </p:cBhvr>
                                    </p:animEffect>
                                    <p:animScale>
                                      <p:cBhvr>
                                        <p:cTn id="19" dur="250" autoRev="1" fill="hold"/>
                                        <p:tgtEl>
                                          <p:spTgt spid="51"/>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57"/>
                                        </p:tgtEl>
                                      </p:cBhvr>
                                    </p:animEffect>
                                    <p:animScale>
                                      <p:cBhvr>
                                        <p:cTn id="23" dur="250" autoRev="1" fill="hold"/>
                                        <p:tgtEl>
                                          <p:spTgt spid="57"/>
                                        </p:tgtEl>
                                      </p:cBhvr>
                                      <p:by x="105000" y="105000"/>
                                    </p:animScale>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57"/>
                                        </p:tgtEl>
                                      </p:cBhvr>
                                    </p:animEffect>
                                    <p:animScale>
                                      <p:cBhvr>
                                        <p:cTn id="27" dur="250" autoRev="1" fill="hold"/>
                                        <p:tgtEl>
                                          <p:spTgt spid="57"/>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58"/>
                                        </p:tgtEl>
                                      </p:cBhvr>
                                    </p:animEffect>
                                    <p:animScale>
                                      <p:cBhvr>
                                        <p:cTn id="31" dur="250" autoRev="1" fill="hold"/>
                                        <p:tgtEl>
                                          <p:spTgt spid="58"/>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58"/>
                                        </p:tgtEl>
                                      </p:cBhvr>
                                    </p:animEffect>
                                    <p:animScale>
                                      <p:cBhvr>
                                        <p:cTn id="35" dur="250" autoRev="1" fill="hold"/>
                                        <p:tgtEl>
                                          <p:spTgt spid="58"/>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59"/>
                                        </p:tgtEl>
                                      </p:cBhvr>
                                    </p:animEffect>
                                    <p:animScale>
                                      <p:cBhvr>
                                        <p:cTn id="39" dur="250" autoRev="1" fill="hold"/>
                                        <p:tgtEl>
                                          <p:spTgt spid="59"/>
                                        </p:tgtEl>
                                      </p:cBhvr>
                                      <p:by x="105000" y="105000"/>
                                    </p:animScale>
                                  </p:childTnLst>
                                </p:cTn>
                              </p:par>
                            </p:childTnLst>
                          </p:cTn>
                        </p:par>
                        <p:par>
                          <p:cTn id="40" fill="hold">
                            <p:stCondLst>
                              <p:cond delay="4500"/>
                            </p:stCondLst>
                            <p:childTnLst>
                              <p:par>
                                <p:cTn id="41" presetID="26" presetClass="emph" presetSubtype="0" fill="hold" grpId="1" nodeType="afterEffect">
                                  <p:stCondLst>
                                    <p:cond delay="0"/>
                                  </p:stCondLst>
                                  <p:childTnLst>
                                    <p:animEffect transition="out" filter="fade">
                                      <p:cBhvr>
                                        <p:cTn id="42" dur="500" tmFilter="0, 0; .2, .5; .8, .5; 1, 0"/>
                                        <p:tgtEl>
                                          <p:spTgt spid="59"/>
                                        </p:tgtEl>
                                      </p:cBhvr>
                                    </p:animEffect>
                                    <p:animScale>
                                      <p:cBhvr>
                                        <p:cTn id="43" dur="2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7" grpId="0" animBg="1"/>
      <p:bldP spid="57" grpId="1" animBg="1"/>
      <p:bldP spid="58" grpId="0" animBg="1"/>
      <p:bldP spid="58" grpId="1" animBg="1"/>
      <p:bldP spid="59" grpId="0" animBg="1"/>
      <p:bldP spid="5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63 Rectángulo"/>
          <p:cNvSpPr/>
          <p:nvPr/>
        </p:nvSpPr>
        <p:spPr>
          <a:xfrm>
            <a:off x="108817" y="5564085"/>
            <a:ext cx="8579817" cy="59623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8" name="Imagen 1"/>
          <p:cNvPicPr>
            <a:picLocks noChangeAspect="1"/>
          </p:cNvPicPr>
          <p:nvPr/>
        </p:nvPicPr>
        <p:blipFill>
          <a:blip r:embed="rId2"/>
          <a:stretch>
            <a:fillRect/>
          </a:stretch>
        </p:blipFill>
        <p:spPr>
          <a:xfrm>
            <a:off x="165100" y="5657364"/>
            <a:ext cx="8547100" cy="457200"/>
          </a:xfrm>
          <a:prstGeom prst="rect">
            <a:avLst/>
          </a:prstGeom>
        </p:spPr>
      </p:pic>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8" name="47 Rectángulo"/>
          <p:cNvSpPr/>
          <p:nvPr/>
        </p:nvSpPr>
        <p:spPr>
          <a:xfrm>
            <a:off x="108817" y="1049274"/>
            <a:ext cx="8579817" cy="363601"/>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CuadroTexto 8"/>
          <p:cNvSpPr txBox="1"/>
          <p:nvPr/>
        </p:nvSpPr>
        <p:spPr>
          <a:xfrm>
            <a:off x="4518026" y="1083010"/>
            <a:ext cx="3140074" cy="291429"/>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Escriba el número del escenario de </a:t>
            </a:r>
            <a:r>
              <a:rPr lang="es-CO" sz="1050" b="0" dirty="0" smtClean="0"/>
              <a:t>práctica </a:t>
            </a:r>
            <a:endParaRPr lang="es-CO" sz="1050" b="0" dirty="0"/>
          </a:p>
        </p:txBody>
      </p:sp>
      <p:pic>
        <p:nvPicPr>
          <p:cNvPr id="51" name="Imagen 1"/>
          <p:cNvPicPr>
            <a:picLocks noChangeAspect="1"/>
          </p:cNvPicPr>
          <p:nvPr/>
        </p:nvPicPr>
        <p:blipFill>
          <a:blip r:embed="rId4"/>
          <a:stretch>
            <a:fillRect/>
          </a:stretch>
        </p:blipFill>
        <p:spPr>
          <a:xfrm>
            <a:off x="108817" y="1052513"/>
            <a:ext cx="3533775" cy="352425"/>
          </a:xfrm>
          <a:prstGeom prst="rect">
            <a:avLst/>
          </a:prstGeom>
        </p:spPr>
      </p:pic>
      <p:sp>
        <p:nvSpPr>
          <p:cNvPr id="52" name="Rectángulo 23"/>
          <p:cNvSpPr/>
          <p:nvPr/>
        </p:nvSpPr>
        <p:spPr>
          <a:xfrm>
            <a:off x="2012524" y="1006259"/>
            <a:ext cx="603675" cy="369332"/>
          </a:xfrm>
          <a:prstGeom prst="rect">
            <a:avLst/>
          </a:prstGeom>
        </p:spPr>
        <p:txBody>
          <a:bodyPr wrap="square">
            <a:spAutoFit/>
          </a:bodyPr>
          <a:lstStyle/>
          <a:p>
            <a:r>
              <a:rPr lang="es-MX" b="1" i="1" dirty="0" smtClean="0"/>
              <a:t>01</a:t>
            </a:r>
            <a:endParaRPr lang="es-MX" b="1" i="1" dirty="0"/>
          </a:p>
        </p:txBody>
      </p:sp>
      <p:sp>
        <p:nvSpPr>
          <p:cNvPr id="54" name="53 Rectángulo"/>
          <p:cNvSpPr/>
          <p:nvPr/>
        </p:nvSpPr>
        <p:spPr>
          <a:xfrm>
            <a:off x="108817" y="1470255"/>
            <a:ext cx="8579817" cy="59623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Flecha arriba 33"/>
          <p:cNvSpPr/>
          <p:nvPr/>
        </p:nvSpPr>
        <p:spPr>
          <a:xfrm rot="16200000">
            <a:off x="2839826" y="963088"/>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5" name="Imagen 5"/>
          <p:cNvPicPr>
            <a:picLocks noChangeAspect="1"/>
          </p:cNvPicPr>
          <p:nvPr/>
        </p:nvPicPr>
        <p:blipFill rotWithShape="1">
          <a:blip r:embed="rId5"/>
          <a:srcRect l="2100" r="3256"/>
          <a:stretch/>
        </p:blipFill>
        <p:spPr>
          <a:xfrm>
            <a:off x="127868" y="1554799"/>
            <a:ext cx="8532192" cy="484235"/>
          </a:xfrm>
          <a:prstGeom prst="rect">
            <a:avLst/>
          </a:prstGeom>
        </p:spPr>
      </p:pic>
      <p:sp>
        <p:nvSpPr>
          <p:cNvPr id="56" name="CuadroTexto 8"/>
          <p:cNvSpPr txBox="1"/>
          <p:nvPr/>
        </p:nvSpPr>
        <p:spPr>
          <a:xfrm>
            <a:off x="461536" y="2382267"/>
            <a:ext cx="8110963" cy="39566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Escriba aquí el nombre y el código del escenario de práctica y la sede, tal como aparece en el Registro Especial de Prestadores de Servicios de Salud (</a:t>
            </a:r>
            <a:r>
              <a:rPr lang="es-CO" sz="1050" b="0" dirty="0" err="1"/>
              <a:t>REPSS</a:t>
            </a:r>
            <a:r>
              <a:rPr lang="es-CO" sz="1050" b="0" dirty="0"/>
              <a:t>).</a:t>
            </a:r>
          </a:p>
        </p:txBody>
      </p:sp>
      <p:sp>
        <p:nvSpPr>
          <p:cNvPr id="57" name="Flecha arriba 33"/>
          <p:cNvSpPr/>
          <p:nvPr/>
        </p:nvSpPr>
        <p:spPr>
          <a:xfrm>
            <a:off x="461536" y="2147220"/>
            <a:ext cx="779449" cy="193332"/>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8" name="Rectángulo 23"/>
          <p:cNvSpPr/>
          <p:nvPr/>
        </p:nvSpPr>
        <p:spPr>
          <a:xfrm>
            <a:off x="461536" y="1720167"/>
            <a:ext cx="7393991" cy="230832"/>
          </a:xfrm>
          <a:prstGeom prst="rect">
            <a:avLst/>
          </a:prstGeom>
        </p:spPr>
        <p:txBody>
          <a:bodyPr wrap="square">
            <a:spAutoFit/>
          </a:bodyPr>
          <a:lstStyle/>
          <a:p>
            <a:r>
              <a:rPr lang="es-CO" sz="900" b="1" i="1" dirty="0" smtClean="0"/>
              <a:t>SUBRED INTEGRADA DE SERVICIOS DE SALUD SUR OCCIDENTE E.S.E – 1100130296 - </a:t>
            </a:r>
            <a:r>
              <a:rPr lang="es-CO" sz="900" b="1" dirty="0" smtClean="0"/>
              <a:t>UNIDAD DE SERVICIOS DE SALUD FONTIBÓN – SEDE 25</a:t>
            </a:r>
            <a:endParaRPr lang="es-MX" sz="900" b="1" i="1" dirty="0"/>
          </a:p>
        </p:txBody>
      </p:sp>
      <p:sp>
        <p:nvSpPr>
          <p:cNvPr id="59" name="58 Rectángulo"/>
          <p:cNvSpPr/>
          <p:nvPr/>
        </p:nvSpPr>
        <p:spPr>
          <a:xfrm>
            <a:off x="108817" y="4181032"/>
            <a:ext cx="8579817" cy="59623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0" name="Imagen 11"/>
          <p:cNvPicPr>
            <a:picLocks noChangeAspect="1"/>
          </p:cNvPicPr>
          <p:nvPr/>
        </p:nvPicPr>
        <p:blipFill>
          <a:blip r:embed="rId6"/>
          <a:stretch>
            <a:fillRect/>
          </a:stretch>
        </p:blipFill>
        <p:spPr>
          <a:xfrm>
            <a:off x="200423" y="4253128"/>
            <a:ext cx="8488211" cy="466662"/>
          </a:xfrm>
          <a:prstGeom prst="rect">
            <a:avLst/>
          </a:prstGeom>
        </p:spPr>
      </p:pic>
      <p:sp>
        <p:nvSpPr>
          <p:cNvPr id="61" name="CuadroTexto 8"/>
          <p:cNvSpPr txBox="1"/>
          <p:nvPr/>
        </p:nvSpPr>
        <p:spPr>
          <a:xfrm>
            <a:off x="461536" y="5148919"/>
            <a:ext cx="8110963" cy="240644"/>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Escriba aquí el teléfono y la dirección electrónica del escenario de práctica. </a:t>
            </a:r>
          </a:p>
        </p:txBody>
      </p:sp>
      <p:sp>
        <p:nvSpPr>
          <p:cNvPr id="62" name="Flecha arriba 33"/>
          <p:cNvSpPr/>
          <p:nvPr/>
        </p:nvSpPr>
        <p:spPr>
          <a:xfrm>
            <a:off x="461536" y="4881079"/>
            <a:ext cx="779449" cy="206141"/>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3" name="Rectángulo 23"/>
          <p:cNvSpPr/>
          <p:nvPr/>
        </p:nvSpPr>
        <p:spPr>
          <a:xfrm>
            <a:off x="461536" y="4437902"/>
            <a:ext cx="3605639" cy="230832"/>
          </a:xfrm>
          <a:prstGeom prst="rect">
            <a:avLst/>
          </a:prstGeom>
        </p:spPr>
        <p:txBody>
          <a:bodyPr wrap="square">
            <a:spAutoFit/>
          </a:bodyPr>
          <a:lstStyle/>
          <a:p>
            <a:r>
              <a:rPr lang="es-MX" sz="900" b="1" i="1" dirty="0"/>
              <a:t>5425232 – subredintegradaoccidentefontibon@esebogota.gov.co</a:t>
            </a:r>
            <a:r>
              <a:rPr lang="es-MX" sz="900" b="1" i="1" u="sng" dirty="0"/>
              <a:t> </a:t>
            </a:r>
            <a:endParaRPr lang="es-CO" sz="900" b="1" i="1" dirty="0"/>
          </a:p>
        </p:txBody>
      </p:sp>
      <p:sp>
        <p:nvSpPr>
          <p:cNvPr id="65" name="CuadroTexto 8"/>
          <p:cNvSpPr txBox="1"/>
          <p:nvPr/>
        </p:nvSpPr>
        <p:spPr>
          <a:xfrm>
            <a:off x="461536" y="6512922"/>
            <a:ext cx="8110963" cy="240644"/>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Escriba aquí </a:t>
            </a:r>
            <a:r>
              <a:rPr lang="es-CO" sz="1050" b="0" dirty="0" smtClean="0"/>
              <a:t>la dirección, el municipio y el departamento donde se ubica la sede del </a:t>
            </a:r>
            <a:r>
              <a:rPr lang="es-CO" sz="1050" b="0" dirty="0"/>
              <a:t>escenario de práctica. </a:t>
            </a:r>
          </a:p>
        </p:txBody>
      </p:sp>
      <p:sp>
        <p:nvSpPr>
          <p:cNvPr id="66" name="Flecha arriba 33"/>
          <p:cNvSpPr/>
          <p:nvPr/>
        </p:nvSpPr>
        <p:spPr>
          <a:xfrm>
            <a:off x="461536" y="6254607"/>
            <a:ext cx="779449" cy="193332"/>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7" name="Rectángulo 23"/>
          <p:cNvSpPr/>
          <p:nvPr/>
        </p:nvSpPr>
        <p:spPr>
          <a:xfrm>
            <a:off x="461536" y="5820955"/>
            <a:ext cx="3605639" cy="230832"/>
          </a:xfrm>
          <a:prstGeom prst="rect">
            <a:avLst/>
          </a:prstGeom>
        </p:spPr>
        <p:txBody>
          <a:bodyPr wrap="square">
            <a:spAutoFit/>
          </a:bodyPr>
          <a:lstStyle/>
          <a:p>
            <a:r>
              <a:rPr lang="pt-BR" sz="900" b="1" i="1" dirty="0" smtClean="0"/>
              <a:t>Cra. </a:t>
            </a:r>
            <a:r>
              <a:rPr lang="pt-BR" sz="900" b="1" i="1" dirty="0"/>
              <a:t>104 No. 29- 31 - BOGOTÁ- </a:t>
            </a:r>
          </a:p>
        </p:txBody>
      </p:sp>
      <p:sp>
        <p:nvSpPr>
          <p:cNvPr id="70" name="69 Rectángulo"/>
          <p:cNvSpPr/>
          <p:nvPr/>
        </p:nvSpPr>
        <p:spPr>
          <a:xfrm>
            <a:off x="108817" y="2842770"/>
            <a:ext cx="8579817" cy="59623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2" name="CuadroTexto 8"/>
          <p:cNvSpPr txBox="1"/>
          <p:nvPr/>
        </p:nvSpPr>
        <p:spPr>
          <a:xfrm>
            <a:off x="461536" y="3740791"/>
            <a:ext cx="8110963" cy="25219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Escriba aquí el nombre y el </a:t>
            </a:r>
            <a:r>
              <a:rPr lang="es-CO" sz="1050" b="0" dirty="0" smtClean="0"/>
              <a:t>cargo del responsable de coordinar las prácticas formativas en el escenario</a:t>
            </a:r>
            <a:endParaRPr lang="es-CO" sz="1050" b="0" dirty="0"/>
          </a:p>
        </p:txBody>
      </p:sp>
      <p:sp>
        <p:nvSpPr>
          <p:cNvPr id="73" name="Flecha arriba 33"/>
          <p:cNvSpPr/>
          <p:nvPr/>
        </p:nvSpPr>
        <p:spPr>
          <a:xfrm>
            <a:off x="461536" y="3519735"/>
            <a:ext cx="779449" cy="193332"/>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5" name="Imagen 11"/>
          <p:cNvPicPr>
            <a:picLocks noChangeAspect="1"/>
          </p:cNvPicPr>
          <p:nvPr/>
        </p:nvPicPr>
        <p:blipFill rotWithShape="1">
          <a:blip r:embed="rId7"/>
          <a:srcRect l="2043" t="75824" r="1285" b="16197"/>
          <a:stretch/>
        </p:blipFill>
        <p:spPr>
          <a:xfrm>
            <a:off x="200423" y="2921993"/>
            <a:ext cx="8459638" cy="458381"/>
          </a:xfrm>
          <a:prstGeom prst="rect">
            <a:avLst/>
          </a:prstGeom>
        </p:spPr>
      </p:pic>
      <p:sp>
        <p:nvSpPr>
          <p:cNvPr id="2" name="1 Rectángulo"/>
          <p:cNvSpPr/>
          <p:nvPr/>
        </p:nvSpPr>
        <p:spPr>
          <a:xfrm>
            <a:off x="679449" y="3121498"/>
            <a:ext cx="1666081"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4" name="Rectángulo 23"/>
          <p:cNvSpPr/>
          <p:nvPr/>
        </p:nvSpPr>
        <p:spPr>
          <a:xfrm>
            <a:off x="690136" y="3092682"/>
            <a:ext cx="3605639" cy="230832"/>
          </a:xfrm>
          <a:prstGeom prst="rect">
            <a:avLst/>
          </a:prstGeom>
        </p:spPr>
        <p:txBody>
          <a:bodyPr wrap="square">
            <a:spAutoFit/>
          </a:bodyPr>
          <a:lstStyle/>
          <a:p>
            <a:r>
              <a:rPr lang="es-CO" sz="900" b="1" i="1" dirty="0" smtClean="0"/>
              <a:t>FEDERICO GARCIA</a:t>
            </a:r>
            <a:endParaRPr lang="es-MX" sz="900" b="1" i="1" dirty="0"/>
          </a:p>
        </p:txBody>
      </p:sp>
    </p:spTree>
    <p:extLst>
      <p:ext uri="{BB962C8B-B14F-4D97-AF65-F5344CB8AC3E}">
        <p14:creationId xmlns:p14="http://schemas.microsoft.com/office/powerpoint/2010/main" val="25877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10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down)">
                                      <p:cBhvr>
                                        <p:cTn id="24" dur="500"/>
                                        <p:tgtEl>
                                          <p:spTgt spid="5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10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1000"/>
                                        <p:tgtEl>
                                          <p:spTgt spid="7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down)">
                                      <p:cBhvr>
                                        <p:cTn id="50" dur="500"/>
                                        <p:tgtEl>
                                          <p:spTgt spid="6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10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left)">
                                      <p:cBhvr>
                                        <p:cTn id="6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p:bldP spid="49" grpId="0" animBg="1"/>
      <p:bldP spid="56" grpId="0" animBg="1"/>
      <p:bldP spid="57" grpId="0" animBg="1"/>
      <p:bldP spid="58" grpId="0"/>
      <p:bldP spid="61" grpId="0" animBg="1"/>
      <p:bldP spid="62" grpId="0" animBg="1"/>
      <p:bldP spid="63" grpId="0"/>
      <p:bldP spid="65" grpId="0" animBg="1"/>
      <p:bldP spid="66" grpId="0" animBg="1"/>
      <p:bldP spid="67" grpId="0"/>
      <p:bldP spid="72" grpId="0" animBg="1"/>
      <p:bldP spid="73" grpId="0" animBg="1"/>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9" name="CuadroTexto 8"/>
          <p:cNvSpPr txBox="1"/>
          <p:nvPr/>
        </p:nvSpPr>
        <p:spPr>
          <a:xfrm>
            <a:off x="150944" y="6045200"/>
            <a:ext cx="8391076" cy="254001"/>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s-CO" sz="1050" dirty="0"/>
              <a:t>INFORMACIÓN ESPECÍFICA DE LAS PRÁCTICAS FORMATIVAS, POR </a:t>
            </a:r>
            <a:r>
              <a:rPr lang="es-CO" sz="1050" dirty="0" smtClean="0"/>
              <a:t>ESCENARIO: OK </a:t>
            </a:r>
            <a:endParaRPr lang="es-CO" sz="1050" dirty="0"/>
          </a:p>
        </p:txBody>
      </p:sp>
      <p:pic>
        <p:nvPicPr>
          <p:cNvPr id="6" name="Imagen 5"/>
          <p:cNvPicPr>
            <a:picLocks noChangeAspect="1"/>
          </p:cNvPicPr>
          <p:nvPr/>
        </p:nvPicPr>
        <p:blipFill>
          <a:blip r:embed="rId3"/>
          <a:stretch>
            <a:fillRect/>
          </a:stretch>
        </p:blipFill>
        <p:spPr>
          <a:xfrm>
            <a:off x="108817" y="1318343"/>
            <a:ext cx="8579817" cy="305752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709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10"/>
          <p:cNvPicPr>
            <a:picLocks noChangeAspect="1"/>
          </p:cNvPicPr>
          <p:nvPr/>
        </p:nvPicPr>
        <p:blipFill>
          <a:blip r:embed="rId2"/>
          <a:stretch>
            <a:fillRect/>
          </a:stretch>
        </p:blipFill>
        <p:spPr>
          <a:xfrm>
            <a:off x="-28575" y="1892669"/>
            <a:ext cx="8933682" cy="2140619"/>
          </a:xfrm>
          <a:prstGeom prst="rect">
            <a:avLst/>
          </a:prstGeom>
        </p:spPr>
      </p:pic>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9" name="Subtítulo 2"/>
          <p:cNvSpPr txBox="1">
            <a:spLocks/>
          </p:cNvSpPr>
          <p:nvPr/>
        </p:nvSpPr>
        <p:spPr>
          <a:xfrm>
            <a:off x="149679" y="1056570"/>
            <a:ext cx="8634752" cy="3911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defRPr/>
            </a:pP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Diligencie los 15 espacios </a:t>
            </a:r>
            <a:r>
              <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rPr>
              <a:t>con </a:t>
            </a: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las PRÁCTICAS FORMATIVAS A DESARROLLAR, PLAN DE DELEGACIÓN PROGRESIVA Y ESTUDIANTES BENEFICIARIOS, POR ESCENARIO:</a:t>
            </a:r>
            <a:endPar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49 Rectángulo"/>
          <p:cNvSpPr/>
          <p:nvPr/>
        </p:nvSpPr>
        <p:spPr>
          <a:xfrm>
            <a:off x="104774" y="2279154"/>
            <a:ext cx="490537"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Rectángulo"/>
          <p:cNvSpPr/>
          <p:nvPr/>
        </p:nvSpPr>
        <p:spPr>
          <a:xfrm>
            <a:off x="633412" y="2279154"/>
            <a:ext cx="600076"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Rectángulo"/>
          <p:cNvSpPr/>
          <p:nvPr/>
        </p:nvSpPr>
        <p:spPr>
          <a:xfrm>
            <a:off x="1285037" y="2279154"/>
            <a:ext cx="529477"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53 Rectángulo"/>
          <p:cNvSpPr/>
          <p:nvPr/>
        </p:nvSpPr>
        <p:spPr>
          <a:xfrm>
            <a:off x="1851772" y="2279154"/>
            <a:ext cx="1181941"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54 Rectángulo"/>
          <p:cNvSpPr/>
          <p:nvPr/>
        </p:nvSpPr>
        <p:spPr>
          <a:xfrm>
            <a:off x="3089295" y="2459676"/>
            <a:ext cx="504805" cy="1438507"/>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55 Rectángulo"/>
          <p:cNvSpPr/>
          <p:nvPr/>
        </p:nvSpPr>
        <p:spPr>
          <a:xfrm>
            <a:off x="3636984" y="2459676"/>
            <a:ext cx="525442" cy="1438507"/>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56 Rectángulo"/>
          <p:cNvSpPr/>
          <p:nvPr/>
        </p:nvSpPr>
        <p:spPr>
          <a:xfrm>
            <a:off x="4204334" y="2459676"/>
            <a:ext cx="525442" cy="1438507"/>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57 Rectángulo"/>
          <p:cNvSpPr/>
          <p:nvPr/>
        </p:nvSpPr>
        <p:spPr>
          <a:xfrm>
            <a:off x="4776836" y="2279154"/>
            <a:ext cx="525442"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p:cNvSpPr/>
          <p:nvPr/>
        </p:nvSpPr>
        <p:spPr>
          <a:xfrm>
            <a:off x="5346728" y="2279154"/>
            <a:ext cx="525442"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59 Rectángulo"/>
          <p:cNvSpPr/>
          <p:nvPr/>
        </p:nvSpPr>
        <p:spPr>
          <a:xfrm>
            <a:off x="5910270" y="2279154"/>
            <a:ext cx="525442"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Rectángulo"/>
          <p:cNvSpPr/>
          <p:nvPr/>
        </p:nvSpPr>
        <p:spPr>
          <a:xfrm>
            <a:off x="6481770" y="2279154"/>
            <a:ext cx="525442"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Rectángulo"/>
          <p:cNvSpPr/>
          <p:nvPr/>
        </p:nvSpPr>
        <p:spPr>
          <a:xfrm>
            <a:off x="7050116" y="2279154"/>
            <a:ext cx="525442"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3" name="62 Rectángulo"/>
          <p:cNvSpPr/>
          <p:nvPr/>
        </p:nvSpPr>
        <p:spPr>
          <a:xfrm>
            <a:off x="7612091" y="2279154"/>
            <a:ext cx="525442"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Rectángulo"/>
          <p:cNvSpPr/>
          <p:nvPr/>
        </p:nvSpPr>
        <p:spPr>
          <a:xfrm>
            <a:off x="8181618" y="2279154"/>
            <a:ext cx="525442" cy="1619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5" name="Imagen 8"/>
          <p:cNvPicPr>
            <a:picLocks noChangeAspect="1"/>
          </p:cNvPicPr>
          <p:nvPr/>
        </p:nvPicPr>
        <p:blipFill rotWithShape="1">
          <a:blip r:embed="rId4"/>
          <a:srcRect l="1340" t="90229" r="561" b="4478"/>
          <a:stretch/>
        </p:blipFill>
        <p:spPr>
          <a:xfrm>
            <a:off x="44904" y="4059890"/>
            <a:ext cx="8739527" cy="272184"/>
          </a:xfrm>
          <a:prstGeom prst="rect">
            <a:avLst/>
          </a:prstGeom>
        </p:spPr>
      </p:pic>
      <p:sp>
        <p:nvSpPr>
          <p:cNvPr id="66" name="65 Rectángulo"/>
          <p:cNvSpPr/>
          <p:nvPr/>
        </p:nvSpPr>
        <p:spPr>
          <a:xfrm>
            <a:off x="69868" y="3998542"/>
            <a:ext cx="8677655" cy="318269"/>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8305800" y="4093948"/>
            <a:ext cx="251460" cy="122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2104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0"/>
                                        </p:tgtEl>
                                      </p:cBhvr>
                                    </p:animEffect>
                                    <p:animScale>
                                      <p:cBhvr>
                                        <p:cTn id="7" dur="250" autoRev="1" fill="hold"/>
                                        <p:tgtEl>
                                          <p:spTgt spid="50"/>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0"/>
                                        </p:tgtEl>
                                      </p:cBhvr>
                                    </p:animEffect>
                                    <p:animScale>
                                      <p:cBhvr>
                                        <p:cTn id="11" dur="250" autoRev="1" fill="hold"/>
                                        <p:tgtEl>
                                          <p:spTgt spid="50"/>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51"/>
                                        </p:tgtEl>
                                      </p:cBhvr>
                                    </p:animEffect>
                                    <p:animScale>
                                      <p:cBhvr>
                                        <p:cTn id="19" dur="250" autoRev="1" fill="hold"/>
                                        <p:tgtEl>
                                          <p:spTgt spid="51"/>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52"/>
                                        </p:tgtEl>
                                      </p:cBhvr>
                                    </p:animEffect>
                                    <p:animScale>
                                      <p:cBhvr>
                                        <p:cTn id="23" dur="250" autoRev="1" fill="hold"/>
                                        <p:tgtEl>
                                          <p:spTgt spid="52"/>
                                        </p:tgtEl>
                                      </p:cBhvr>
                                      <p:by x="105000" y="105000"/>
                                    </p:animScale>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52"/>
                                        </p:tgtEl>
                                      </p:cBhvr>
                                    </p:animEffect>
                                    <p:animScale>
                                      <p:cBhvr>
                                        <p:cTn id="27" dur="250" autoRev="1" fill="hold"/>
                                        <p:tgtEl>
                                          <p:spTgt spid="52"/>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54"/>
                                        </p:tgtEl>
                                      </p:cBhvr>
                                    </p:animEffect>
                                    <p:animScale>
                                      <p:cBhvr>
                                        <p:cTn id="31" dur="250" autoRev="1" fill="hold"/>
                                        <p:tgtEl>
                                          <p:spTgt spid="54"/>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54"/>
                                        </p:tgtEl>
                                      </p:cBhvr>
                                    </p:animEffect>
                                    <p:animScale>
                                      <p:cBhvr>
                                        <p:cTn id="35" dur="250" autoRev="1" fill="hold"/>
                                        <p:tgtEl>
                                          <p:spTgt spid="54"/>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55"/>
                                        </p:tgtEl>
                                      </p:cBhvr>
                                    </p:animEffect>
                                    <p:animScale>
                                      <p:cBhvr>
                                        <p:cTn id="39" dur="250" autoRev="1" fill="hold"/>
                                        <p:tgtEl>
                                          <p:spTgt spid="55"/>
                                        </p:tgtEl>
                                      </p:cBhvr>
                                      <p:by x="105000" y="105000"/>
                                    </p:animScale>
                                  </p:childTnLst>
                                </p:cTn>
                              </p:par>
                            </p:childTnLst>
                          </p:cTn>
                        </p:par>
                        <p:par>
                          <p:cTn id="40" fill="hold">
                            <p:stCondLst>
                              <p:cond delay="4500"/>
                            </p:stCondLst>
                            <p:childTnLst>
                              <p:par>
                                <p:cTn id="41" presetID="26" presetClass="emph" presetSubtype="0" fill="hold" grpId="1" nodeType="afterEffect">
                                  <p:stCondLst>
                                    <p:cond delay="0"/>
                                  </p:stCondLst>
                                  <p:childTnLst>
                                    <p:animEffect transition="out" filter="fade">
                                      <p:cBhvr>
                                        <p:cTn id="42" dur="500" tmFilter="0, 0; .2, .5; .8, .5; 1, 0"/>
                                        <p:tgtEl>
                                          <p:spTgt spid="55"/>
                                        </p:tgtEl>
                                      </p:cBhvr>
                                    </p:animEffect>
                                    <p:animScale>
                                      <p:cBhvr>
                                        <p:cTn id="43" dur="250" autoRev="1" fill="hold"/>
                                        <p:tgtEl>
                                          <p:spTgt spid="55"/>
                                        </p:tgtEl>
                                      </p:cBhvr>
                                      <p:by x="105000" y="105000"/>
                                    </p:animScale>
                                  </p:childTnLst>
                                </p:cTn>
                              </p:par>
                            </p:childTnLst>
                          </p:cTn>
                        </p:par>
                        <p:par>
                          <p:cTn id="44" fill="hold">
                            <p:stCondLst>
                              <p:cond delay="5000"/>
                            </p:stCondLst>
                            <p:childTnLst>
                              <p:par>
                                <p:cTn id="45" presetID="26" presetClass="emph" presetSubtype="0" fill="hold" grpId="0" nodeType="afterEffect">
                                  <p:stCondLst>
                                    <p:cond delay="0"/>
                                  </p:stCondLst>
                                  <p:childTnLst>
                                    <p:animEffect transition="out" filter="fade">
                                      <p:cBhvr>
                                        <p:cTn id="46" dur="500" tmFilter="0, 0; .2, .5; .8, .5; 1, 0"/>
                                        <p:tgtEl>
                                          <p:spTgt spid="56"/>
                                        </p:tgtEl>
                                      </p:cBhvr>
                                    </p:animEffect>
                                    <p:animScale>
                                      <p:cBhvr>
                                        <p:cTn id="47" dur="250" autoRev="1" fill="hold"/>
                                        <p:tgtEl>
                                          <p:spTgt spid="56"/>
                                        </p:tgtEl>
                                      </p:cBhvr>
                                      <p:by x="105000" y="105000"/>
                                    </p:animScale>
                                  </p:childTnLst>
                                </p:cTn>
                              </p:par>
                            </p:childTnLst>
                          </p:cTn>
                        </p:par>
                        <p:par>
                          <p:cTn id="48" fill="hold">
                            <p:stCondLst>
                              <p:cond delay="5500"/>
                            </p:stCondLst>
                            <p:childTnLst>
                              <p:par>
                                <p:cTn id="49" presetID="26" presetClass="emph" presetSubtype="0" fill="hold" grpId="1" nodeType="afterEffect">
                                  <p:stCondLst>
                                    <p:cond delay="0"/>
                                  </p:stCondLst>
                                  <p:childTnLst>
                                    <p:animEffect transition="out" filter="fade">
                                      <p:cBhvr>
                                        <p:cTn id="50" dur="500" tmFilter="0, 0; .2, .5; .8, .5; 1, 0"/>
                                        <p:tgtEl>
                                          <p:spTgt spid="56"/>
                                        </p:tgtEl>
                                      </p:cBhvr>
                                    </p:animEffect>
                                    <p:animScale>
                                      <p:cBhvr>
                                        <p:cTn id="51" dur="250" autoRev="1" fill="hold"/>
                                        <p:tgtEl>
                                          <p:spTgt spid="56"/>
                                        </p:tgtEl>
                                      </p:cBhvr>
                                      <p:by x="105000" y="105000"/>
                                    </p:animScale>
                                  </p:childTnLst>
                                </p:cTn>
                              </p:par>
                            </p:childTnLst>
                          </p:cTn>
                        </p:par>
                        <p:par>
                          <p:cTn id="52" fill="hold">
                            <p:stCondLst>
                              <p:cond delay="6000"/>
                            </p:stCondLst>
                            <p:childTnLst>
                              <p:par>
                                <p:cTn id="53" presetID="26" presetClass="emph" presetSubtype="0" fill="hold" grpId="0" nodeType="afterEffect">
                                  <p:stCondLst>
                                    <p:cond delay="0"/>
                                  </p:stCondLst>
                                  <p:childTnLst>
                                    <p:animEffect transition="out" filter="fade">
                                      <p:cBhvr>
                                        <p:cTn id="54" dur="500" tmFilter="0, 0; .2, .5; .8, .5; 1, 0"/>
                                        <p:tgtEl>
                                          <p:spTgt spid="57"/>
                                        </p:tgtEl>
                                      </p:cBhvr>
                                    </p:animEffect>
                                    <p:animScale>
                                      <p:cBhvr>
                                        <p:cTn id="55" dur="250" autoRev="1" fill="hold"/>
                                        <p:tgtEl>
                                          <p:spTgt spid="57"/>
                                        </p:tgtEl>
                                      </p:cBhvr>
                                      <p:by x="105000" y="105000"/>
                                    </p:animScale>
                                  </p:childTnLst>
                                </p:cTn>
                              </p:par>
                            </p:childTnLst>
                          </p:cTn>
                        </p:par>
                        <p:par>
                          <p:cTn id="56" fill="hold">
                            <p:stCondLst>
                              <p:cond delay="6500"/>
                            </p:stCondLst>
                            <p:childTnLst>
                              <p:par>
                                <p:cTn id="57" presetID="26" presetClass="emph" presetSubtype="0" fill="hold" grpId="1" nodeType="afterEffect">
                                  <p:stCondLst>
                                    <p:cond delay="0"/>
                                  </p:stCondLst>
                                  <p:childTnLst>
                                    <p:animEffect transition="out" filter="fade">
                                      <p:cBhvr>
                                        <p:cTn id="58" dur="500" tmFilter="0, 0; .2, .5; .8, .5; 1, 0"/>
                                        <p:tgtEl>
                                          <p:spTgt spid="57"/>
                                        </p:tgtEl>
                                      </p:cBhvr>
                                    </p:animEffect>
                                    <p:animScale>
                                      <p:cBhvr>
                                        <p:cTn id="59" dur="250" autoRev="1" fill="hold"/>
                                        <p:tgtEl>
                                          <p:spTgt spid="57"/>
                                        </p:tgtEl>
                                      </p:cBhvr>
                                      <p:by x="105000" y="105000"/>
                                    </p:animScale>
                                  </p:childTnLst>
                                </p:cTn>
                              </p:par>
                            </p:childTnLst>
                          </p:cTn>
                        </p:par>
                        <p:par>
                          <p:cTn id="60" fill="hold">
                            <p:stCondLst>
                              <p:cond delay="7000"/>
                            </p:stCondLst>
                            <p:childTnLst>
                              <p:par>
                                <p:cTn id="61" presetID="26" presetClass="emph" presetSubtype="0" fill="hold" grpId="0" nodeType="afterEffect">
                                  <p:stCondLst>
                                    <p:cond delay="0"/>
                                  </p:stCondLst>
                                  <p:childTnLst>
                                    <p:animEffect transition="out" filter="fade">
                                      <p:cBhvr>
                                        <p:cTn id="62" dur="500" tmFilter="0, 0; .2, .5; .8, .5; 1, 0"/>
                                        <p:tgtEl>
                                          <p:spTgt spid="58"/>
                                        </p:tgtEl>
                                      </p:cBhvr>
                                    </p:animEffect>
                                    <p:animScale>
                                      <p:cBhvr>
                                        <p:cTn id="63" dur="250" autoRev="1" fill="hold"/>
                                        <p:tgtEl>
                                          <p:spTgt spid="58"/>
                                        </p:tgtEl>
                                      </p:cBhvr>
                                      <p:by x="105000" y="105000"/>
                                    </p:animScale>
                                  </p:childTnLst>
                                </p:cTn>
                              </p:par>
                            </p:childTnLst>
                          </p:cTn>
                        </p:par>
                        <p:par>
                          <p:cTn id="64" fill="hold">
                            <p:stCondLst>
                              <p:cond delay="7500"/>
                            </p:stCondLst>
                            <p:childTnLst>
                              <p:par>
                                <p:cTn id="65" presetID="26" presetClass="emph" presetSubtype="0" fill="hold" grpId="1" nodeType="afterEffect">
                                  <p:stCondLst>
                                    <p:cond delay="0"/>
                                  </p:stCondLst>
                                  <p:childTnLst>
                                    <p:animEffect transition="out" filter="fade">
                                      <p:cBhvr>
                                        <p:cTn id="66" dur="500" tmFilter="0, 0; .2, .5; .8, .5; 1, 0"/>
                                        <p:tgtEl>
                                          <p:spTgt spid="58"/>
                                        </p:tgtEl>
                                      </p:cBhvr>
                                    </p:animEffect>
                                    <p:animScale>
                                      <p:cBhvr>
                                        <p:cTn id="67" dur="250" autoRev="1" fill="hold"/>
                                        <p:tgtEl>
                                          <p:spTgt spid="58"/>
                                        </p:tgtEl>
                                      </p:cBhvr>
                                      <p:by x="105000" y="105000"/>
                                    </p:animScale>
                                  </p:childTnLst>
                                </p:cTn>
                              </p:par>
                            </p:childTnLst>
                          </p:cTn>
                        </p:par>
                        <p:par>
                          <p:cTn id="68" fill="hold">
                            <p:stCondLst>
                              <p:cond delay="8000"/>
                            </p:stCondLst>
                            <p:childTnLst>
                              <p:par>
                                <p:cTn id="69" presetID="26" presetClass="emph" presetSubtype="0" fill="hold" grpId="0" nodeType="afterEffect">
                                  <p:stCondLst>
                                    <p:cond delay="0"/>
                                  </p:stCondLst>
                                  <p:childTnLst>
                                    <p:animEffect transition="out" filter="fade">
                                      <p:cBhvr>
                                        <p:cTn id="70" dur="500" tmFilter="0, 0; .2, .5; .8, .5; 1, 0"/>
                                        <p:tgtEl>
                                          <p:spTgt spid="59"/>
                                        </p:tgtEl>
                                      </p:cBhvr>
                                    </p:animEffect>
                                    <p:animScale>
                                      <p:cBhvr>
                                        <p:cTn id="71" dur="250" autoRev="1" fill="hold"/>
                                        <p:tgtEl>
                                          <p:spTgt spid="59"/>
                                        </p:tgtEl>
                                      </p:cBhvr>
                                      <p:by x="105000" y="105000"/>
                                    </p:animScale>
                                  </p:childTnLst>
                                </p:cTn>
                              </p:par>
                            </p:childTnLst>
                          </p:cTn>
                        </p:par>
                        <p:par>
                          <p:cTn id="72" fill="hold">
                            <p:stCondLst>
                              <p:cond delay="8500"/>
                            </p:stCondLst>
                            <p:childTnLst>
                              <p:par>
                                <p:cTn id="73" presetID="26" presetClass="emph" presetSubtype="0" fill="hold" grpId="1" nodeType="afterEffect">
                                  <p:stCondLst>
                                    <p:cond delay="0"/>
                                  </p:stCondLst>
                                  <p:childTnLst>
                                    <p:animEffect transition="out" filter="fade">
                                      <p:cBhvr>
                                        <p:cTn id="74" dur="500" tmFilter="0, 0; .2, .5; .8, .5; 1, 0"/>
                                        <p:tgtEl>
                                          <p:spTgt spid="59"/>
                                        </p:tgtEl>
                                      </p:cBhvr>
                                    </p:animEffect>
                                    <p:animScale>
                                      <p:cBhvr>
                                        <p:cTn id="75" dur="250" autoRev="1" fill="hold"/>
                                        <p:tgtEl>
                                          <p:spTgt spid="59"/>
                                        </p:tgtEl>
                                      </p:cBhvr>
                                      <p:by x="105000" y="105000"/>
                                    </p:animScale>
                                  </p:childTnLst>
                                </p:cTn>
                              </p:par>
                            </p:childTnLst>
                          </p:cTn>
                        </p:par>
                        <p:par>
                          <p:cTn id="76" fill="hold">
                            <p:stCondLst>
                              <p:cond delay="9000"/>
                            </p:stCondLst>
                            <p:childTnLst>
                              <p:par>
                                <p:cTn id="77" presetID="26" presetClass="emph" presetSubtype="0" fill="hold" grpId="0" nodeType="afterEffect">
                                  <p:stCondLst>
                                    <p:cond delay="0"/>
                                  </p:stCondLst>
                                  <p:childTnLst>
                                    <p:animEffect transition="out" filter="fade">
                                      <p:cBhvr>
                                        <p:cTn id="78" dur="500" tmFilter="0, 0; .2, .5; .8, .5; 1, 0"/>
                                        <p:tgtEl>
                                          <p:spTgt spid="60"/>
                                        </p:tgtEl>
                                      </p:cBhvr>
                                    </p:animEffect>
                                    <p:animScale>
                                      <p:cBhvr>
                                        <p:cTn id="79" dur="250" autoRev="1" fill="hold"/>
                                        <p:tgtEl>
                                          <p:spTgt spid="60"/>
                                        </p:tgtEl>
                                      </p:cBhvr>
                                      <p:by x="105000" y="105000"/>
                                    </p:animScale>
                                  </p:childTnLst>
                                </p:cTn>
                              </p:par>
                            </p:childTnLst>
                          </p:cTn>
                        </p:par>
                        <p:par>
                          <p:cTn id="80" fill="hold">
                            <p:stCondLst>
                              <p:cond delay="9500"/>
                            </p:stCondLst>
                            <p:childTnLst>
                              <p:par>
                                <p:cTn id="81" presetID="26" presetClass="emph" presetSubtype="0" fill="hold" grpId="1" nodeType="afterEffect">
                                  <p:stCondLst>
                                    <p:cond delay="0"/>
                                  </p:stCondLst>
                                  <p:childTnLst>
                                    <p:animEffect transition="out" filter="fade">
                                      <p:cBhvr>
                                        <p:cTn id="82" dur="500" tmFilter="0, 0; .2, .5; .8, .5; 1, 0"/>
                                        <p:tgtEl>
                                          <p:spTgt spid="60"/>
                                        </p:tgtEl>
                                      </p:cBhvr>
                                    </p:animEffect>
                                    <p:animScale>
                                      <p:cBhvr>
                                        <p:cTn id="83" dur="250" autoRev="1" fill="hold"/>
                                        <p:tgtEl>
                                          <p:spTgt spid="60"/>
                                        </p:tgtEl>
                                      </p:cBhvr>
                                      <p:by x="105000" y="105000"/>
                                    </p:animScale>
                                  </p:childTnLst>
                                </p:cTn>
                              </p:par>
                            </p:childTnLst>
                          </p:cTn>
                        </p:par>
                        <p:par>
                          <p:cTn id="84" fill="hold">
                            <p:stCondLst>
                              <p:cond delay="10000"/>
                            </p:stCondLst>
                            <p:childTnLst>
                              <p:par>
                                <p:cTn id="85" presetID="26" presetClass="emph" presetSubtype="0" fill="hold" grpId="0" nodeType="afterEffect">
                                  <p:stCondLst>
                                    <p:cond delay="0"/>
                                  </p:stCondLst>
                                  <p:childTnLst>
                                    <p:animEffect transition="out" filter="fade">
                                      <p:cBhvr>
                                        <p:cTn id="86" dur="500" tmFilter="0, 0; .2, .5; .8, .5; 1, 0"/>
                                        <p:tgtEl>
                                          <p:spTgt spid="61"/>
                                        </p:tgtEl>
                                      </p:cBhvr>
                                    </p:animEffect>
                                    <p:animScale>
                                      <p:cBhvr>
                                        <p:cTn id="87" dur="250" autoRev="1" fill="hold"/>
                                        <p:tgtEl>
                                          <p:spTgt spid="61"/>
                                        </p:tgtEl>
                                      </p:cBhvr>
                                      <p:by x="105000" y="105000"/>
                                    </p:animScale>
                                  </p:childTnLst>
                                </p:cTn>
                              </p:par>
                            </p:childTnLst>
                          </p:cTn>
                        </p:par>
                        <p:par>
                          <p:cTn id="88" fill="hold">
                            <p:stCondLst>
                              <p:cond delay="10500"/>
                            </p:stCondLst>
                            <p:childTnLst>
                              <p:par>
                                <p:cTn id="89" presetID="26" presetClass="emph" presetSubtype="0" fill="hold" grpId="1" nodeType="afterEffect">
                                  <p:stCondLst>
                                    <p:cond delay="0"/>
                                  </p:stCondLst>
                                  <p:childTnLst>
                                    <p:animEffect transition="out" filter="fade">
                                      <p:cBhvr>
                                        <p:cTn id="90" dur="500" tmFilter="0, 0; .2, .5; .8, .5; 1, 0"/>
                                        <p:tgtEl>
                                          <p:spTgt spid="61"/>
                                        </p:tgtEl>
                                      </p:cBhvr>
                                    </p:animEffect>
                                    <p:animScale>
                                      <p:cBhvr>
                                        <p:cTn id="91" dur="250" autoRev="1" fill="hold"/>
                                        <p:tgtEl>
                                          <p:spTgt spid="61"/>
                                        </p:tgtEl>
                                      </p:cBhvr>
                                      <p:by x="105000" y="105000"/>
                                    </p:animScale>
                                  </p:childTnLst>
                                </p:cTn>
                              </p:par>
                            </p:childTnLst>
                          </p:cTn>
                        </p:par>
                        <p:par>
                          <p:cTn id="92" fill="hold">
                            <p:stCondLst>
                              <p:cond delay="11000"/>
                            </p:stCondLst>
                            <p:childTnLst>
                              <p:par>
                                <p:cTn id="93" presetID="26" presetClass="emph" presetSubtype="0" fill="hold" grpId="0" nodeType="afterEffect">
                                  <p:stCondLst>
                                    <p:cond delay="0"/>
                                  </p:stCondLst>
                                  <p:childTnLst>
                                    <p:animEffect transition="out" filter="fade">
                                      <p:cBhvr>
                                        <p:cTn id="94" dur="500" tmFilter="0, 0; .2, .5; .8, .5; 1, 0"/>
                                        <p:tgtEl>
                                          <p:spTgt spid="62"/>
                                        </p:tgtEl>
                                      </p:cBhvr>
                                    </p:animEffect>
                                    <p:animScale>
                                      <p:cBhvr>
                                        <p:cTn id="95" dur="250" autoRev="1" fill="hold"/>
                                        <p:tgtEl>
                                          <p:spTgt spid="62"/>
                                        </p:tgtEl>
                                      </p:cBhvr>
                                      <p:by x="105000" y="105000"/>
                                    </p:animScale>
                                  </p:childTnLst>
                                </p:cTn>
                              </p:par>
                            </p:childTnLst>
                          </p:cTn>
                        </p:par>
                        <p:par>
                          <p:cTn id="96" fill="hold">
                            <p:stCondLst>
                              <p:cond delay="11500"/>
                            </p:stCondLst>
                            <p:childTnLst>
                              <p:par>
                                <p:cTn id="97" presetID="26" presetClass="emph" presetSubtype="0" fill="hold" grpId="1" nodeType="afterEffect">
                                  <p:stCondLst>
                                    <p:cond delay="0"/>
                                  </p:stCondLst>
                                  <p:childTnLst>
                                    <p:animEffect transition="out" filter="fade">
                                      <p:cBhvr>
                                        <p:cTn id="98" dur="500" tmFilter="0, 0; .2, .5; .8, .5; 1, 0"/>
                                        <p:tgtEl>
                                          <p:spTgt spid="62"/>
                                        </p:tgtEl>
                                      </p:cBhvr>
                                    </p:animEffect>
                                    <p:animScale>
                                      <p:cBhvr>
                                        <p:cTn id="99" dur="250" autoRev="1" fill="hold"/>
                                        <p:tgtEl>
                                          <p:spTgt spid="62"/>
                                        </p:tgtEl>
                                      </p:cBhvr>
                                      <p:by x="105000" y="105000"/>
                                    </p:animScale>
                                  </p:childTnLst>
                                </p:cTn>
                              </p:par>
                            </p:childTnLst>
                          </p:cTn>
                        </p:par>
                        <p:par>
                          <p:cTn id="100" fill="hold">
                            <p:stCondLst>
                              <p:cond delay="12000"/>
                            </p:stCondLst>
                            <p:childTnLst>
                              <p:par>
                                <p:cTn id="101" presetID="26" presetClass="emph" presetSubtype="0" fill="hold" grpId="0" nodeType="afterEffect">
                                  <p:stCondLst>
                                    <p:cond delay="0"/>
                                  </p:stCondLst>
                                  <p:childTnLst>
                                    <p:animEffect transition="out" filter="fade">
                                      <p:cBhvr>
                                        <p:cTn id="102" dur="500" tmFilter="0, 0; .2, .5; .8, .5; 1, 0"/>
                                        <p:tgtEl>
                                          <p:spTgt spid="63"/>
                                        </p:tgtEl>
                                      </p:cBhvr>
                                    </p:animEffect>
                                    <p:animScale>
                                      <p:cBhvr>
                                        <p:cTn id="103" dur="250" autoRev="1" fill="hold"/>
                                        <p:tgtEl>
                                          <p:spTgt spid="63"/>
                                        </p:tgtEl>
                                      </p:cBhvr>
                                      <p:by x="105000" y="105000"/>
                                    </p:animScale>
                                  </p:childTnLst>
                                </p:cTn>
                              </p:par>
                            </p:childTnLst>
                          </p:cTn>
                        </p:par>
                        <p:par>
                          <p:cTn id="104" fill="hold">
                            <p:stCondLst>
                              <p:cond delay="12500"/>
                            </p:stCondLst>
                            <p:childTnLst>
                              <p:par>
                                <p:cTn id="105" presetID="26" presetClass="emph" presetSubtype="0" fill="hold" grpId="1" nodeType="afterEffect">
                                  <p:stCondLst>
                                    <p:cond delay="0"/>
                                  </p:stCondLst>
                                  <p:childTnLst>
                                    <p:animEffect transition="out" filter="fade">
                                      <p:cBhvr>
                                        <p:cTn id="106" dur="500" tmFilter="0, 0; .2, .5; .8, .5; 1, 0"/>
                                        <p:tgtEl>
                                          <p:spTgt spid="63"/>
                                        </p:tgtEl>
                                      </p:cBhvr>
                                    </p:animEffect>
                                    <p:animScale>
                                      <p:cBhvr>
                                        <p:cTn id="107" dur="250" autoRev="1" fill="hold"/>
                                        <p:tgtEl>
                                          <p:spTgt spid="63"/>
                                        </p:tgtEl>
                                      </p:cBhvr>
                                      <p:by x="105000" y="105000"/>
                                    </p:animScale>
                                  </p:childTnLst>
                                </p:cTn>
                              </p:par>
                            </p:childTnLst>
                          </p:cTn>
                        </p:par>
                        <p:par>
                          <p:cTn id="108" fill="hold">
                            <p:stCondLst>
                              <p:cond delay="13000"/>
                            </p:stCondLst>
                            <p:childTnLst>
                              <p:par>
                                <p:cTn id="109" presetID="26" presetClass="emph" presetSubtype="0" fill="hold" grpId="0" nodeType="afterEffect">
                                  <p:stCondLst>
                                    <p:cond delay="0"/>
                                  </p:stCondLst>
                                  <p:childTnLst>
                                    <p:animEffect transition="out" filter="fade">
                                      <p:cBhvr>
                                        <p:cTn id="110" dur="500" tmFilter="0, 0; .2, .5; .8, .5; 1, 0"/>
                                        <p:tgtEl>
                                          <p:spTgt spid="64"/>
                                        </p:tgtEl>
                                      </p:cBhvr>
                                    </p:animEffect>
                                    <p:animScale>
                                      <p:cBhvr>
                                        <p:cTn id="111" dur="250" autoRev="1" fill="hold"/>
                                        <p:tgtEl>
                                          <p:spTgt spid="64"/>
                                        </p:tgtEl>
                                      </p:cBhvr>
                                      <p:by x="105000" y="105000"/>
                                    </p:animScale>
                                  </p:childTnLst>
                                </p:cTn>
                              </p:par>
                            </p:childTnLst>
                          </p:cTn>
                        </p:par>
                        <p:par>
                          <p:cTn id="112" fill="hold">
                            <p:stCondLst>
                              <p:cond delay="13500"/>
                            </p:stCondLst>
                            <p:childTnLst>
                              <p:par>
                                <p:cTn id="113" presetID="26" presetClass="emph" presetSubtype="0" fill="hold" grpId="1" nodeType="afterEffect">
                                  <p:stCondLst>
                                    <p:cond delay="0"/>
                                  </p:stCondLst>
                                  <p:childTnLst>
                                    <p:animEffect transition="out" filter="fade">
                                      <p:cBhvr>
                                        <p:cTn id="114" dur="500" tmFilter="0, 0; .2, .5; .8, .5; 1, 0"/>
                                        <p:tgtEl>
                                          <p:spTgt spid="64"/>
                                        </p:tgtEl>
                                      </p:cBhvr>
                                    </p:animEffect>
                                    <p:animScale>
                                      <p:cBhvr>
                                        <p:cTn id="115" dur="250" autoRev="1" fill="hold"/>
                                        <p:tgtEl>
                                          <p:spTgt spid="64"/>
                                        </p:tgtEl>
                                      </p:cBhvr>
                                      <p:by x="105000" y="105000"/>
                                    </p:animScale>
                                  </p:childTnLst>
                                </p:cTn>
                              </p:par>
                            </p:childTnLst>
                          </p:cTn>
                        </p:par>
                        <p:par>
                          <p:cTn id="116" fill="hold">
                            <p:stCondLst>
                              <p:cond delay="14000"/>
                            </p:stCondLst>
                            <p:childTnLst>
                              <p:par>
                                <p:cTn id="117" presetID="26" presetClass="emph" presetSubtype="0" fill="hold" grpId="0" nodeType="afterEffect">
                                  <p:stCondLst>
                                    <p:cond delay="0"/>
                                  </p:stCondLst>
                                  <p:childTnLst>
                                    <p:animEffect transition="out" filter="fade">
                                      <p:cBhvr>
                                        <p:cTn id="118" dur="500" tmFilter="0, 0; .2, .5; .8, .5; 1, 0"/>
                                        <p:tgtEl>
                                          <p:spTgt spid="66"/>
                                        </p:tgtEl>
                                      </p:cBhvr>
                                    </p:animEffect>
                                    <p:animScale>
                                      <p:cBhvr>
                                        <p:cTn id="119" dur="250" autoRev="1" fill="hold"/>
                                        <p:tgtEl>
                                          <p:spTgt spid="66"/>
                                        </p:tgtEl>
                                      </p:cBhvr>
                                      <p:by x="105000" y="105000"/>
                                    </p:animScale>
                                  </p:childTnLst>
                                </p:cTn>
                              </p:par>
                            </p:childTnLst>
                          </p:cTn>
                        </p:par>
                        <p:par>
                          <p:cTn id="120" fill="hold">
                            <p:stCondLst>
                              <p:cond delay="14500"/>
                            </p:stCondLst>
                            <p:childTnLst>
                              <p:par>
                                <p:cTn id="121" presetID="26" presetClass="emph" presetSubtype="0" fill="hold" grpId="1" nodeType="afterEffect">
                                  <p:stCondLst>
                                    <p:cond delay="0"/>
                                  </p:stCondLst>
                                  <p:childTnLst>
                                    <p:animEffect transition="out" filter="fade">
                                      <p:cBhvr>
                                        <p:cTn id="122" dur="500" tmFilter="0, 0; .2, .5; .8, .5; 1, 0"/>
                                        <p:tgtEl>
                                          <p:spTgt spid="66"/>
                                        </p:tgtEl>
                                      </p:cBhvr>
                                    </p:animEffect>
                                    <p:animScale>
                                      <p:cBhvr>
                                        <p:cTn id="123" dur="250" autoRev="1" fill="hold"/>
                                        <p:tgtEl>
                                          <p:spTgt spid="6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P spid="52"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6" grpId="0" animBg="1"/>
      <p:bldP spid="6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96 Rectángulo"/>
          <p:cNvSpPr/>
          <p:nvPr/>
        </p:nvSpPr>
        <p:spPr>
          <a:xfrm>
            <a:off x="108816" y="3084564"/>
            <a:ext cx="8392267" cy="3692474"/>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a:blip r:embed="rId2"/>
          <a:stretch>
            <a:fillRect/>
          </a:stretch>
        </p:blipFill>
        <p:spPr>
          <a:xfrm>
            <a:off x="114838" y="3087329"/>
            <a:ext cx="4524375" cy="3724275"/>
          </a:xfrm>
          <a:prstGeom prst="rect">
            <a:avLst/>
          </a:prstGeom>
        </p:spPr>
      </p:pic>
      <p:sp>
        <p:nvSpPr>
          <p:cNvPr id="70" name="69 Rectángulo"/>
          <p:cNvSpPr/>
          <p:nvPr/>
        </p:nvSpPr>
        <p:spPr>
          <a:xfrm>
            <a:off x="4617022" y="909574"/>
            <a:ext cx="3884062" cy="210527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5" name="Imagen 6"/>
          <p:cNvPicPr>
            <a:picLocks noChangeAspect="1"/>
          </p:cNvPicPr>
          <p:nvPr/>
        </p:nvPicPr>
        <p:blipFill>
          <a:blip r:embed="rId3"/>
          <a:stretch>
            <a:fillRect/>
          </a:stretch>
        </p:blipFill>
        <p:spPr>
          <a:xfrm>
            <a:off x="4706692" y="912812"/>
            <a:ext cx="980389" cy="1979349"/>
          </a:xfrm>
          <a:prstGeom prst="rect">
            <a:avLst/>
          </a:prstGeom>
        </p:spPr>
      </p:pic>
      <p:sp>
        <p:nvSpPr>
          <p:cNvPr id="66" name="65 Rectángulo"/>
          <p:cNvSpPr/>
          <p:nvPr/>
        </p:nvSpPr>
        <p:spPr>
          <a:xfrm>
            <a:off x="108817" y="909574"/>
            <a:ext cx="3884062" cy="210527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65" name="Imagen 11"/>
          <p:cNvPicPr>
            <a:picLocks noChangeAspect="1"/>
          </p:cNvPicPr>
          <p:nvPr/>
        </p:nvPicPr>
        <p:blipFill>
          <a:blip r:embed="rId5"/>
          <a:stretch>
            <a:fillRect/>
          </a:stretch>
        </p:blipFill>
        <p:spPr>
          <a:xfrm>
            <a:off x="247501" y="979670"/>
            <a:ext cx="867173" cy="1923786"/>
          </a:xfrm>
          <a:prstGeom prst="rect">
            <a:avLst/>
          </a:prstGeom>
        </p:spPr>
      </p:pic>
      <p:sp>
        <p:nvSpPr>
          <p:cNvPr id="67" name="CuadroTexto 8"/>
          <p:cNvSpPr txBox="1"/>
          <p:nvPr/>
        </p:nvSpPr>
        <p:spPr>
          <a:xfrm>
            <a:off x="1314714" y="979671"/>
            <a:ext cx="2534271" cy="777244"/>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Se debe registrar el período académico del programa en el que se desarrolla la práctica formativa específica. </a:t>
            </a:r>
          </a:p>
        </p:txBody>
      </p:sp>
      <p:sp>
        <p:nvSpPr>
          <p:cNvPr id="68" name="Rectángulo 23"/>
          <p:cNvSpPr/>
          <p:nvPr/>
        </p:nvSpPr>
        <p:spPr>
          <a:xfrm>
            <a:off x="304818" y="2386919"/>
            <a:ext cx="735425" cy="400110"/>
          </a:xfrm>
          <a:prstGeom prst="rect">
            <a:avLst/>
          </a:prstGeom>
        </p:spPr>
        <p:txBody>
          <a:bodyPr wrap="square">
            <a:spAutoFit/>
          </a:bodyPr>
          <a:lstStyle/>
          <a:p>
            <a:pPr algn="ctr"/>
            <a:r>
              <a:rPr lang="es-MX" sz="1000" b="1" dirty="0"/>
              <a:t>SEGUNDO SEMESTRE</a:t>
            </a:r>
            <a:endParaRPr lang="es-MX" sz="1000" b="1" i="1" dirty="0"/>
          </a:p>
        </p:txBody>
      </p:sp>
      <p:sp>
        <p:nvSpPr>
          <p:cNvPr id="69" name="Flecha arriba 33"/>
          <p:cNvSpPr/>
          <p:nvPr/>
        </p:nvSpPr>
        <p:spPr>
          <a:xfrm rot="16200000">
            <a:off x="1430803" y="2418180"/>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2" name="CuadroTexto 8"/>
          <p:cNvSpPr txBox="1"/>
          <p:nvPr/>
        </p:nvSpPr>
        <p:spPr>
          <a:xfrm>
            <a:off x="5822919" y="979671"/>
            <a:ext cx="2534271" cy="777244"/>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el nombre de la práctica formativa. </a:t>
            </a:r>
          </a:p>
        </p:txBody>
      </p:sp>
      <p:sp>
        <p:nvSpPr>
          <p:cNvPr id="73" name="Rectángulo 23"/>
          <p:cNvSpPr/>
          <p:nvPr/>
        </p:nvSpPr>
        <p:spPr>
          <a:xfrm>
            <a:off x="4706693" y="2355020"/>
            <a:ext cx="930212" cy="707886"/>
          </a:xfrm>
          <a:prstGeom prst="rect">
            <a:avLst/>
          </a:prstGeom>
        </p:spPr>
        <p:txBody>
          <a:bodyPr wrap="square">
            <a:spAutoFit/>
          </a:bodyPr>
          <a:lstStyle/>
          <a:p>
            <a:pPr algn="ctr"/>
            <a:r>
              <a:rPr lang="es-MX" sz="1000" b="1" i="1" dirty="0" smtClean="0"/>
              <a:t>NEUROLOGÍA GENERAL PEDIATRÍCA</a:t>
            </a:r>
            <a:endParaRPr lang="es-MX" sz="1000" b="1" i="1" dirty="0"/>
          </a:p>
          <a:p>
            <a:pPr algn="ctr"/>
            <a:endParaRPr lang="es-MX" sz="1000" b="1" i="1" dirty="0"/>
          </a:p>
        </p:txBody>
      </p:sp>
      <p:sp>
        <p:nvSpPr>
          <p:cNvPr id="74" name="Flecha arriba 33"/>
          <p:cNvSpPr/>
          <p:nvPr/>
        </p:nvSpPr>
        <p:spPr>
          <a:xfrm rot="16200000">
            <a:off x="5939008" y="2418180"/>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9" name="CuadroTexto 8"/>
          <p:cNvSpPr txBox="1"/>
          <p:nvPr/>
        </p:nvSpPr>
        <p:spPr>
          <a:xfrm>
            <a:off x="5180735" y="3314638"/>
            <a:ext cx="3176455" cy="1238729"/>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la información reportada por la </a:t>
            </a:r>
            <a:r>
              <a:rPr lang="es-CO" sz="1050" b="0" dirty="0" err="1"/>
              <a:t>IES</a:t>
            </a:r>
            <a:r>
              <a:rPr lang="es-CO" sz="1050" b="0" dirty="0"/>
              <a:t>,  en cuanto a servicios habilitados para la practica, actividades para el desarrollo de las competencias y la </a:t>
            </a:r>
            <a:r>
              <a:rPr lang="es-CO" sz="1050" b="0" dirty="0" smtClean="0"/>
              <a:t>relación </a:t>
            </a:r>
            <a:r>
              <a:rPr lang="es-CO" sz="1050" b="0" dirty="0"/>
              <a:t>de la </a:t>
            </a:r>
            <a:r>
              <a:rPr lang="es-CO" sz="1050" dirty="0"/>
              <a:t>delegación progresiva </a:t>
            </a:r>
            <a:r>
              <a:rPr lang="es-CO" sz="1050" b="0" dirty="0"/>
              <a:t>de la práctica formativa. </a:t>
            </a:r>
          </a:p>
        </p:txBody>
      </p:sp>
      <p:sp>
        <p:nvSpPr>
          <p:cNvPr id="80" name="Flecha arriba 33"/>
          <p:cNvSpPr/>
          <p:nvPr/>
        </p:nvSpPr>
        <p:spPr>
          <a:xfrm rot="16200000">
            <a:off x="5577018" y="4504744"/>
            <a:ext cx="903575" cy="1480314"/>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9" name="Rectángulo 23"/>
          <p:cNvSpPr/>
          <p:nvPr/>
        </p:nvSpPr>
        <p:spPr>
          <a:xfrm>
            <a:off x="136422" y="5323742"/>
            <a:ext cx="676805" cy="553998"/>
          </a:xfrm>
          <a:prstGeom prst="rect">
            <a:avLst/>
          </a:pr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24" name="Rectángulo 23"/>
          <p:cNvSpPr/>
          <p:nvPr/>
        </p:nvSpPr>
        <p:spPr>
          <a:xfrm>
            <a:off x="1050551" y="4376801"/>
            <a:ext cx="1277096" cy="408526"/>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25" name="Rectángulo 23"/>
          <p:cNvSpPr/>
          <p:nvPr/>
        </p:nvSpPr>
        <p:spPr>
          <a:xfrm>
            <a:off x="2416334" y="4409527"/>
            <a:ext cx="670250" cy="324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26" name="Rectángulo 23"/>
          <p:cNvSpPr/>
          <p:nvPr/>
        </p:nvSpPr>
        <p:spPr>
          <a:xfrm>
            <a:off x="3192648" y="4400818"/>
            <a:ext cx="670250" cy="324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27" name="Rectángulo 23"/>
          <p:cNvSpPr/>
          <p:nvPr/>
        </p:nvSpPr>
        <p:spPr>
          <a:xfrm>
            <a:off x="3914489" y="4400818"/>
            <a:ext cx="670250" cy="324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28" name="Rectángulo 23"/>
          <p:cNvSpPr/>
          <p:nvPr/>
        </p:nvSpPr>
        <p:spPr>
          <a:xfrm>
            <a:off x="1017612" y="4838039"/>
            <a:ext cx="1332000" cy="576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29" name="Rectángulo 23"/>
          <p:cNvSpPr/>
          <p:nvPr/>
        </p:nvSpPr>
        <p:spPr>
          <a:xfrm>
            <a:off x="2389296" y="4837553"/>
            <a:ext cx="720000" cy="576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0" name="Rectángulo 23"/>
          <p:cNvSpPr/>
          <p:nvPr/>
        </p:nvSpPr>
        <p:spPr>
          <a:xfrm>
            <a:off x="3136854" y="4826603"/>
            <a:ext cx="720000" cy="576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1" name="Rectángulo 23"/>
          <p:cNvSpPr/>
          <p:nvPr/>
        </p:nvSpPr>
        <p:spPr>
          <a:xfrm>
            <a:off x="3895299" y="4830141"/>
            <a:ext cx="720000" cy="576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2" name="Rectángulo 23"/>
          <p:cNvSpPr/>
          <p:nvPr/>
        </p:nvSpPr>
        <p:spPr>
          <a:xfrm>
            <a:off x="1028245" y="5441122"/>
            <a:ext cx="1332000" cy="900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3" name="Rectángulo 23"/>
          <p:cNvSpPr/>
          <p:nvPr/>
        </p:nvSpPr>
        <p:spPr>
          <a:xfrm>
            <a:off x="2400112" y="5464334"/>
            <a:ext cx="686472" cy="828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4" name="Rectángulo 23"/>
          <p:cNvSpPr/>
          <p:nvPr/>
        </p:nvSpPr>
        <p:spPr>
          <a:xfrm>
            <a:off x="3158557" y="5467876"/>
            <a:ext cx="686472" cy="828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5" name="Rectángulo 23"/>
          <p:cNvSpPr/>
          <p:nvPr/>
        </p:nvSpPr>
        <p:spPr>
          <a:xfrm>
            <a:off x="3917005" y="5471417"/>
            <a:ext cx="686472" cy="828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6" name="Rectángulo 23"/>
          <p:cNvSpPr/>
          <p:nvPr/>
        </p:nvSpPr>
        <p:spPr>
          <a:xfrm>
            <a:off x="1017612" y="6372773"/>
            <a:ext cx="1332000" cy="432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7" name="Rectángulo 23"/>
          <p:cNvSpPr/>
          <p:nvPr/>
        </p:nvSpPr>
        <p:spPr>
          <a:xfrm>
            <a:off x="2400112" y="6366304"/>
            <a:ext cx="684000" cy="432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8" name="Rectángulo 23"/>
          <p:cNvSpPr/>
          <p:nvPr/>
        </p:nvSpPr>
        <p:spPr>
          <a:xfrm>
            <a:off x="3169192" y="6359212"/>
            <a:ext cx="684000" cy="432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
        <p:nvSpPr>
          <p:cNvPr id="139" name="Rectángulo 23"/>
          <p:cNvSpPr/>
          <p:nvPr/>
        </p:nvSpPr>
        <p:spPr>
          <a:xfrm>
            <a:off x="3917013" y="6362754"/>
            <a:ext cx="684000" cy="432000"/>
          </a:xfrm>
          <a:custGeom>
            <a:avLst/>
            <a:gdLst>
              <a:gd name="connsiteX0" fmla="*/ 0 w 1287321"/>
              <a:gd name="connsiteY0" fmla="*/ 0 h 553998"/>
              <a:gd name="connsiteX1" fmla="*/ 1287321 w 1287321"/>
              <a:gd name="connsiteY1" fmla="*/ 0 h 553998"/>
              <a:gd name="connsiteX2" fmla="*/ 1287321 w 1287321"/>
              <a:gd name="connsiteY2" fmla="*/ 553998 h 553998"/>
              <a:gd name="connsiteX3" fmla="*/ 0 w 1287321"/>
              <a:gd name="connsiteY3" fmla="*/ 553998 h 553998"/>
              <a:gd name="connsiteX4" fmla="*/ 0 w 1287321"/>
              <a:gd name="connsiteY4" fmla="*/ 0 h 553998"/>
              <a:gd name="connsiteX0" fmla="*/ 0 w 1297712"/>
              <a:gd name="connsiteY0" fmla="*/ 0 h 553998"/>
              <a:gd name="connsiteX1" fmla="*/ 1287321 w 1297712"/>
              <a:gd name="connsiteY1" fmla="*/ 0 h 553998"/>
              <a:gd name="connsiteX2" fmla="*/ 1297712 w 1297712"/>
              <a:gd name="connsiteY2" fmla="*/ 377353 h 553998"/>
              <a:gd name="connsiteX3" fmla="*/ 0 w 1297712"/>
              <a:gd name="connsiteY3" fmla="*/ 553998 h 553998"/>
              <a:gd name="connsiteX4" fmla="*/ 0 w 1297712"/>
              <a:gd name="connsiteY4" fmla="*/ 0 h 553998"/>
              <a:gd name="connsiteX0" fmla="*/ 10391 w 1308103"/>
              <a:gd name="connsiteY0" fmla="*/ 0 h 387743"/>
              <a:gd name="connsiteX1" fmla="*/ 1297712 w 1308103"/>
              <a:gd name="connsiteY1" fmla="*/ 0 h 387743"/>
              <a:gd name="connsiteX2" fmla="*/ 1308103 w 1308103"/>
              <a:gd name="connsiteY2" fmla="*/ 377353 h 387743"/>
              <a:gd name="connsiteX3" fmla="*/ 0 w 1308103"/>
              <a:gd name="connsiteY3" fmla="*/ 387743 h 387743"/>
              <a:gd name="connsiteX4" fmla="*/ 10391 w 1308103"/>
              <a:gd name="connsiteY4" fmla="*/ 0 h 387743"/>
              <a:gd name="connsiteX0" fmla="*/ 10391 w 1308103"/>
              <a:gd name="connsiteY0" fmla="*/ 0 h 398135"/>
              <a:gd name="connsiteX1" fmla="*/ 1297712 w 1308103"/>
              <a:gd name="connsiteY1" fmla="*/ 0 h 398135"/>
              <a:gd name="connsiteX2" fmla="*/ 1308103 w 1308103"/>
              <a:gd name="connsiteY2" fmla="*/ 398135 h 398135"/>
              <a:gd name="connsiteX3" fmla="*/ 0 w 1308103"/>
              <a:gd name="connsiteY3" fmla="*/ 387743 h 398135"/>
              <a:gd name="connsiteX4" fmla="*/ 10391 w 1308103"/>
              <a:gd name="connsiteY4" fmla="*/ 0 h 398135"/>
              <a:gd name="connsiteX0" fmla="*/ 10391 w 1308103"/>
              <a:gd name="connsiteY0" fmla="*/ 0 h 398135"/>
              <a:gd name="connsiteX1" fmla="*/ 1297712 w 1308103"/>
              <a:gd name="connsiteY1" fmla="*/ 0 h 398135"/>
              <a:gd name="connsiteX2" fmla="*/ 1308103 w 1308103"/>
              <a:gd name="connsiteY2" fmla="*/ 398135 h 398135"/>
              <a:gd name="connsiteX3" fmla="*/ 711078 w 1308103"/>
              <a:gd name="connsiteY3" fmla="*/ 341904 h 398135"/>
              <a:gd name="connsiteX4" fmla="*/ 0 w 1308103"/>
              <a:gd name="connsiteY4" fmla="*/ 387743 h 398135"/>
              <a:gd name="connsiteX5" fmla="*/ 10391 w 1308103"/>
              <a:gd name="connsiteY5" fmla="*/ 0 h 398135"/>
              <a:gd name="connsiteX0" fmla="*/ 10391 w 1297712"/>
              <a:gd name="connsiteY0" fmla="*/ 0 h 387743"/>
              <a:gd name="connsiteX1" fmla="*/ 1297712 w 1297712"/>
              <a:gd name="connsiteY1" fmla="*/ 0 h 387743"/>
              <a:gd name="connsiteX2" fmla="*/ 1297629 w 1297712"/>
              <a:gd name="connsiteY2" fmla="*/ 293590 h 387743"/>
              <a:gd name="connsiteX3" fmla="*/ 711078 w 1297712"/>
              <a:gd name="connsiteY3" fmla="*/ 341904 h 387743"/>
              <a:gd name="connsiteX4" fmla="*/ 0 w 1297712"/>
              <a:gd name="connsiteY4" fmla="*/ 387743 h 387743"/>
              <a:gd name="connsiteX5" fmla="*/ 10391 w 1297712"/>
              <a:gd name="connsiteY5" fmla="*/ 0 h 387743"/>
              <a:gd name="connsiteX0" fmla="*/ 0 w 1287321"/>
              <a:gd name="connsiteY0" fmla="*/ 0 h 341929"/>
              <a:gd name="connsiteX1" fmla="*/ 1287321 w 1287321"/>
              <a:gd name="connsiteY1" fmla="*/ 0 h 341929"/>
              <a:gd name="connsiteX2" fmla="*/ 1287238 w 1287321"/>
              <a:gd name="connsiteY2" fmla="*/ 293590 h 341929"/>
              <a:gd name="connsiteX3" fmla="*/ 700687 w 1287321"/>
              <a:gd name="connsiteY3" fmla="*/ 341904 h 341929"/>
              <a:gd name="connsiteX4" fmla="*/ 83 w 1287321"/>
              <a:gd name="connsiteY4" fmla="*/ 290665 h 341929"/>
              <a:gd name="connsiteX5" fmla="*/ 0 w 1287321"/>
              <a:gd name="connsiteY5" fmla="*/ 0 h 341929"/>
              <a:gd name="connsiteX0" fmla="*/ 0 w 1287321"/>
              <a:gd name="connsiteY0" fmla="*/ 0 h 293590"/>
              <a:gd name="connsiteX1" fmla="*/ 1287321 w 1287321"/>
              <a:gd name="connsiteY1" fmla="*/ 0 h 293590"/>
              <a:gd name="connsiteX2" fmla="*/ 1287238 w 1287321"/>
              <a:gd name="connsiteY2" fmla="*/ 293590 h 293590"/>
              <a:gd name="connsiteX3" fmla="*/ 554050 w 1287321"/>
              <a:gd name="connsiteY3" fmla="*/ 289631 h 293590"/>
              <a:gd name="connsiteX4" fmla="*/ 83 w 1287321"/>
              <a:gd name="connsiteY4" fmla="*/ 290665 h 293590"/>
              <a:gd name="connsiteX5" fmla="*/ 0 w 1287321"/>
              <a:gd name="connsiteY5" fmla="*/ 0 h 2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321" h="293590">
                <a:moveTo>
                  <a:pt x="0" y="0"/>
                </a:moveTo>
                <a:lnTo>
                  <a:pt x="1287321" y="0"/>
                </a:lnTo>
                <a:cubicBezTo>
                  <a:pt x="1287293" y="97863"/>
                  <a:pt x="1287266" y="195727"/>
                  <a:pt x="1287238" y="293590"/>
                </a:cubicBezTo>
                <a:lnTo>
                  <a:pt x="554050" y="289631"/>
                </a:lnTo>
                <a:lnTo>
                  <a:pt x="83" y="290665"/>
                </a:lnTo>
                <a:cubicBezTo>
                  <a:pt x="55" y="193777"/>
                  <a:pt x="28" y="96888"/>
                  <a:pt x="0" y="0"/>
                </a:cubicBezTo>
                <a:close/>
              </a:path>
            </a:pathLst>
          </a:custGeom>
          <a:solidFill>
            <a:schemeClr val="bg1"/>
          </a:solidFill>
        </p:spPr>
        <p:txBody>
          <a:bodyPr wrap="square">
            <a:spAutoFit/>
          </a:bodyPr>
          <a:lstStyle/>
          <a:p>
            <a:pPr algn="ctr"/>
            <a:endParaRPr lang="es-MX" sz="600" b="1" i="1" dirty="0" smtClean="0"/>
          </a:p>
          <a:p>
            <a:pPr algn="ctr"/>
            <a:endParaRPr lang="es-MX" sz="600" b="1" i="1" dirty="0"/>
          </a:p>
          <a:p>
            <a:pPr algn="ctr"/>
            <a:endParaRPr lang="es-MX" sz="600" b="1" i="1" dirty="0" smtClean="0"/>
          </a:p>
          <a:p>
            <a:pPr algn="ctr"/>
            <a:endParaRPr lang="es-MX" sz="600" b="1" i="1" dirty="0"/>
          </a:p>
          <a:p>
            <a:pPr algn="ctr"/>
            <a:endParaRPr lang="es-MX" sz="600" b="1" i="1" dirty="0"/>
          </a:p>
        </p:txBody>
      </p:sp>
    </p:spTree>
    <p:extLst>
      <p:ext uri="{BB962C8B-B14F-4D97-AF65-F5344CB8AC3E}">
        <p14:creationId xmlns:p14="http://schemas.microsoft.com/office/powerpoint/2010/main" val="73606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right)">
                                      <p:cBhvr>
                                        <p:cTn id="11" dur="500"/>
                                        <p:tgtEl>
                                          <p:spTgt spid="6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10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right)">
                                      <p:cBhvr>
                                        <p:cTn id="24" dur="500"/>
                                        <p:tgtEl>
                                          <p:spTgt spid="7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10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right)">
                                      <p:cBhvr>
                                        <p:cTn id="37" dur="500"/>
                                        <p:tgtEl>
                                          <p:spTgt spid="80"/>
                                        </p:tgtEl>
                                      </p:cBhvr>
                                    </p:animEffect>
                                  </p:childTnLst>
                                </p:cTn>
                              </p:par>
                            </p:childTnLst>
                          </p:cTn>
                        </p:par>
                        <p:par>
                          <p:cTn id="38" fill="hold">
                            <p:stCondLst>
                              <p:cond delay="1000"/>
                            </p:stCondLst>
                            <p:childTnLst>
                              <p:par>
                                <p:cTn id="39" presetID="22" presetClass="exit" presetSubtype="8" fill="hold" grpId="0" nodeType="afterEffect">
                                  <p:stCondLst>
                                    <p:cond delay="0"/>
                                  </p:stCondLst>
                                  <p:childTnLst>
                                    <p:animEffect transition="out" filter="wipe(left)">
                                      <p:cBhvr>
                                        <p:cTn id="40" dur="500"/>
                                        <p:tgtEl>
                                          <p:spTgt spid="99"/>
                                        </p:tgtEl>
                                      </p:cBhvr>
                                    </p:animEffect>
                                    <p:set>
                                      <p:cBhvr>
                                        <p:cTn id="41" dur="1" fill="hold">
                                          <p:stCondLst>
                                            <p:cond delay="499"/>
                                          </p:stCondLst>
                                        </p:cTn>
                                        <p:tgtEl>
                                          <p:spTgt spid="99"/>
                                        </p:tgtEl>
                                        <p:attrNameLst>
                                          <p:attrName>style.visibility</p:attrName>
                                        </p:attrNameLst>
                                      </p:cBhvr>
                                      <p:to>
                                        <p:strVal val="hidden"/>
                                      </p:to>
                                    </p:set>
                                  </p:childTnLst>
                                </p:cTn>
                              </p:par>
                            </p:childTnLst>
                          </p:cTn>
                        </p:par>
                        <p:par>
                          <p:cTn id="42" fill="hold">
                            <p:stCondLst>
                              <p:cond delay="1500"/>
                            </p:stCondLst>
                            <p:childTnLst>
                              <p:par>
                                <p:cTn id="43" presetID="22" presetClass="exit" presetSubtype="8" fill="hold" grpId="0" nodeType="afterEffect">
                                  <p:stCondLst>
                                    <p:cond delay="0"/>
                                  </p:stCondLst>
                                  <p:childTnLst>
                                    <p:animEffect transition="out" filter="wipe(left)">
                                      <p:cBhvr>
                                        <p:cTn id="44" dur="500"/>
                                        <p:tgtEl>
                                          <p:spTgt spid="124"/>
                                        </p:tgtEl>
                                      </p:cBhvr>
                                    </p:animEffect>
                                    <p:set>
                                      <p:cBhvr>
                                        <p:cTn id="45" dur="1" fill="hold">
                                          <p:stCondLst>
                                            <p:cond delay="499"/>
                                          </p:stCondLst>
                                        </p:cTn>
                                        <p:tgtEl>
                                          <p:spTgt spid="124"/>
                                        </p:tgtEl>
                                        <p:attrNameLst>
                                          <p:attrName>style.visibility</p:attrName>
                                        </p:attrNameLst>
                                      </p:cBhvr>
                                      <p:to>
                                        <p:strVal val="hidden"/>
                                      </p:to>
                                    </p:set>
                                  </p:childTnLst>
                                </p:cTn>
                              </p:par>
                            </p:childTnLst>
                          </p:cTn>
                        </p:par>
                        <p:par>
                          <p:cTn id="46" fill="hold">
                            <p:stCondLst>
                              <p:cond delay="2000"/>
                            </p:stCondLst>
                            <p:childTnLst>
                              <p:par>
                                <p:cTn id="47" presetID="22" presetClass="exit" presetSubtype="8" fill="hold" grpId="0" nodeType="afterEffect">
                                  <p:stCondLst>
                                    <p:cond delay="0"/>
                                  </p:stCondLst>
                                  <p:childTnLst>
                                    <p:animEffect transition="out" filter="wipe(left)">
                                      <p:cBhvr>
                                        <p:cTn id="48" dur="500"/>
                                        <p:tgtEl>
                                          <p:spTgt spid="125"/>
                                        </p:tgtEl>
                                      </p:cBhvr>
                                    </p:animEffect>
                                    <p:set>
                                      <p:cBhvr>
                                        <p:cTn id="49" dur="1" fill="hold">
                                          <p:stCondLst>
                                            <p:cond delay="499"/>
                                          </p:stCondLst>
                                        </p:cTn>
                                        <p:tgtEl>
                                          <p:spTgt spid="125"/>
                                        </p:tgtEl>
                                        <p:attrNameLst>
                                          <p:attrName>style.visibility</p:attrName>
                                        </p:attrNameLst>
                                      </p:cBhvr>
                                      <p:to>
                                        <p:strVal val="hidden"/>
                                      </p:to>
                                    </p:set>
                                  </p:childTnLst>
                                </p:cTn>
                              </p:par>
                            </p:childTnLst>
                          </p:cTn>
                        </p:par>
                        <p:par>
                          <p:cTn id="50" fill="hold">
                            <p:stCondLst>
                              <p:cond delay="2500"/>
                            </p:stCondLst>
                            <p:childTnLst>
                              <p:par>
                                <p:cTn id="51" presetID="22" presetClass="exit" presetSubtype="8" fill="hold" grpId="0" nodeType="afterEffect">
                                  <p:stCondLst>
                                    <p:cond delay="0"/>
                                  </p:stCondLst>
                                  <p:childTnLst>
                                    <p:animEffect transition="out" filter="wipe(left)">
                                      <p:cBhvr>
                                        <p:cTn id="52" dur="500"/>
                                        <p:tgtEl>
                                          <p:spTgt spid="126"/>
                                        </p:tgtEl>
                                      </p:cBhvr>
                                    </p:animEffect>
                                    <p:set>
                                      <p:cBhvr>
                                        <p:cTn id="53" dur="1" fill="hold">
                                          <p:stCondLst>
                                            <p:cond delay="499"/>
                                          </p:stCondLst>
                                        </p:cTn>
                                        <p:tgtEl>
                                          <p:spTgt spid="126"/>
                                        </p:tgtEl>
                                        <p:attrNameLst>
                                          <p:attrName>style.visibility</p:attrName>
                                        </p:attrNameLst>
                                      </p:cBhvr>
                                      <p:to>
                                        <p:strVal val="hidden"/>
                                      </p:to>
                                    </p:set>
                                  </p:childTnLst>
                                </p:cTn>
                              </p:par>
                            </p:childTnLst>
                          </p:cTn>
                        </p:par>
                        <p:par>
                          <p:cTn id="54" fill="hold">
                            <p:stCondLst>
                              <p:cond delay="3000"/>
                            </p:stCondLst>
                            <p:childTnLst>
                              <p:par>
                                <p:cTn id="55" presetID="22" presetClass="exit" presetSubtype="8" fill="hold" grpId="0" nodeType="afterEffect">
                                  <p:stCondLst>
                                    <p:cond delay="0"/>
                                  </p:stCondLst>
                                  <p:childTnLst>
                                    <p:animEffect transition="out" filter="wipe(left)">
                                      <p:cBhvr>
                                        <p:cTn id="56" dur="500"/>
                                        <p:tgtEl>
                                          <p:spTgt spid="127"/>
                                        </p:tgtEl>
                                      </p:cBhvr>
                                    </p:animEffect>
                                    <p:set>
                                      <p:cBhvr>
                                        <p:cTn id="57" dur="1" fill="hold">
                                          <p:stCondLst>
                                            <p:cond delay="499"/>
                                          </p:stCondLst>
                                        </p:cTn>
                                        <p:tgtEl>
                                          <p:spTgt spid="127"/>
                                        </p:tgtEl>
                                        <p:attrNameLst>
                                          <p:attrName>style.visibility</p:attrName>
                                        </p:attrNameLst>
                                      </p:cBhvr>
                                      <p:to>
                                        <p:strVal val="hidden"/>
                                      </p:to>
                                    </p:set>
                                  </p:childTnLst>
                                </p:cTn>
                              </p:par>
                            </p:childTnLst>
                          </p:cTn>
                        </p:par>
                        <p:par>
                          <p:cTn id="58" fill="hold">
                            <p:stCondLst>
                              <p:cond delay="3500"/>
                            </p:stCondLst>
                            <p:childTnLst>
                              <p:par>
                                <p:cTn id="59" presetID="22" presetClass="exit" presetSubtype="8" fill="hold" grpId="0" nodeType="afterEffect">
                                  <p:stCondLst>
                                    <p:cond delay="0"/>
                                  </p:stCondLst>
                                  <p:childTnLst>
                                    <p:animEffect transition="out" filter="wipe(left)">
                                      <p:cBhvr>
                                        <p:cTn id="60" dur="500"/>
                                        <p:tgtEl>
                                          <p:spTgt spid="128"/>
                                        </p:tgtEl>
                                      </p:cBhvr>
                                    </p:animEffect>
                                    <p:set>
                                      <p:cBhvr>
                                        <p:cTn id="61" dur="1" fill="hold">
                                          <p:stCondLst>
                                            <p:cond delay="499"/>
                                          </p:stCondLst>
                                        </p:cTn>
                                        <p:tgtEl>
                                          <p:spTgt spid="128"/>
                                        </p:tgtEl>
                                        <p:attrNameLst>
                                          <p:attrName>style.visibility</p:attrName>
                                        </p:attrNameLst>
                                      </p:cBhvr>
                                      <p:to>
                                        <p:strVal val="hidden"/>
                                      </p:to>
                                    </p:set>
                                  </p:childTnLst>
                                </p:cTn>
                              </p:par>
                            </p:childTnLst>
                          </p:cTn>
                        </p:par>
                        <p:par>
                          <p:cTn id="62" fill="hold">
                            <p:stCondLst>
                              <p:cond delay="4000"/>
                            </p:stCondLst>
                            <p:childTnLst>
                              <p:par>
                                <p:cTn id="63" presetID="22" presetClass="exit" presetSubtype="8" fill="hold" grpId="0" nodeType="afterEffect">
                                  <p:stCondLst>
                                    <p:cond delay="0"/>
                                  </p:stCondLst>
                                  <p:childTnLst>
                                    <p:animEffect transition="out" filter="wipe(left)">
                                      <p:cBhvr>
                                        <p:cTn id="64" dur="500"/>
                                        <p:tgtEl>
                                          <p:spTgt spid="129"/>
                                        </p:tgtEl>
                                      </p:cBhvr>
                                    </p:animEffect>
                                    <p:set>
                                      <p:cBhvr>
                                        <p:cTn id="65" dur="1" fill="hold">
                                          <p:stCondLst>
                                            <p:cond delay="499"/>
                                          </p:stCondLst>
                                        </p:cTn>
                                        <p:tgtEl>
                                          <p:spTgt spid="129"/>
                                        </p:tgtEl>
                                        <p:attrNameLst>
                                          <p:attrName>style.visibility</p:attrName>
                                        </p:attrNameLst>
                                      </p:cBhvr>
                                      <p:to>
                                        <p:strVal val="hidden"/>
                                      </p:to>
                                    </p:set>
                                  </p:childTnLst>
                                </p:cTn>
                              </p:par>
                            </p:childTnLst>
                          </p:cTn>
                        </p:par>
                        <p:par>
                          <p:cTn id="66" fill="hold">
                            <p:stCondLst>
                              <p:cond delay="4500"/>
                            </p:stCondLst>
                            <p:childTnLst>
                              <p:par>
                                <p:cTn id="67" presetID="22" presetClass="exit" presetSubtype="8" fill="hold" grpId="0" nodeType="afterEffect">
                                  <p:stCondLst>
                                    <p:cond delay="0"/>
                                  </p:stCondLst>
                                  <p:childTnLst>
                                    <p:animEffect transition="out" filter="wipe(left)">
                                      <p:cBhvr>
                                        <p:cTn id="68" dur="500"/>
                                        <p:tgtEl>
                                          <p:spTgt spid="130"/>
                                        </p:tgtEl>
                                      </p:cBhvr>
                                    </p:animEffect>
                                    <p:set>
                                      <p:cBhvr>
                                        <p:cTn id="69" dur="1" fill="hold">
                                          <p:stCondLst>
                                            <p:cond delay="499"/>
                                          </p:stCondLst>
                                        </p:cTn>
                                        <p:tgtEl>
                                          <p:spTgt spid="130"/>
                                        </p:tgtEl>
                                        <p:attrNameLst>
                                          <p:attrName>style.visibility</p:attrName>
                                        </p:attrNameLst>
                                      </p:cBhvr>
                                      <p:to>
                                        <p:strVal val="hidden"/>
                                      </p:to>
                                    </p:set>
                                  </p:childTnLst>
                                </p:cTn>
                              </p:par>
                            </p:childTnLst>
                          </p:cTn>
                        </p:par>
                        <p:par>
                          <p:cTn id="70" fill="hold">
                            <p:stCondLst>
                              <p:cond delay="5000"/>
                            </p:stCondLst>
                            <p:childTnLst>
                              <p:par>
                                <p:cTn id="71" presetID="22" presetClass="exit" presetSubtype="8" fill="hold" grpId="0" nodeType="afterEffect">
                                  <p:stCondLst>
                                    <p:cond delay="0"/>
                                  </p:stCondLst>
                                  <p:childTnLst>
                                    <p:animEffect transition="out" filter="wipe(left)">
                                      <p:cBhvr>
                                        <p:cTn id="72" dur="500"/>
                                        <p:tgtEl>
                                          <p:spTgt spid="131"/>
                                        </p:tgtEl>
                                      </p:cBhvr>
                                    </p:animEffect>
                                    <p:set>
                                      <p:cBhvr>
                                        <p:cTn id="73" dur="1" fill="hold">
                                          <p:stCondLst>
                                            <p:cond delay="499"/>
                                          </p:stCondLst>
                                        </p:cTn>
                                        <p:tgtEl>
                                          <p:spTgt spid="131"/>
                                        </p:tgtEl>
                                        <p:attrNameLst>
                                          <p:attrName>style.visibility</p:attrName>
                                        </p:attrNameLst>
                                      </p:cBhvr>
                                      <p:to>
                                        <p:strVal val="hidden"/>
                                      </p:to>
                                    </p:set>
                                  </p:childTnLst>
                                </p:cTn>
                              </p:par>
                            </p:childTnLst>
                          </p:cTn>
                        </p:par>
                        <p:par>
                          <p:cTn id="74" fill="hold">
                            <p:stCondLst>
                              <p:cond delay="5500"/>
                            </p:stCondLst>
                            <p:childTnLst>
                              <p:par>
                                <p:cTn id="75" presetID="22" presetClass="exit" presetSubtype="8" fill="hold" grpId="0" nodeType="afterEffect">
                                  <p:stCondLst>
                                    <p:cond delay="0"/>
                                  </p:stCondLst>
                                  <p:childTnLst>
                                    <p:animEffect transition="out" filter="wipe(left)">
                                      <p:cBhvr>
                                        <p:cTn id="76" dur="500"/>
                                        <p:tgtEl>
                                          <p:spTgt spid="132"/>
                                        </p:tgtEl>
                                      </p:cBhvr>
                                    </p:animEffect>
                                    <p:set>
                                      <p:cBhvr>
                                        <p:cTn id="77" dur="1" fill="hold">
                                          <p:stCondLst>
                                            <p:cond delay="499"/>
                                          </p:stCondLst>
                                        </p:cTn>
                                        <p:tgtEl>
                                          <p:spTgt spid="132"/>
                                        </p:tgtEl>
                                        <p:attrNameLst>
                                          <p:attrName>style.visibility</p:attrName>
                                        </p:attrNameLst>
                                      </p:cBhvr>
                                      <p:to>
                                        <p:strVal val="hidden"/>
                                      </p:to>
                                    </p:set>
                                  </p:childTnLst>
                                </p:cTn>
                              </p:par>
                            </p:childTnLst>
                          </p:cTn>
                        </p:par>
                        <p:par>
                          <p:cTn id="78" fill="hold">
                            <p:stCondLst>
                              <p:cond delay="6000"/>
                            </p:stCondLst>
                            <p:childTnLst>
                              <p:par>
                                <p:cTn id="79" presetID="22" presetClass="exit" presetSubtype="8" fill="hold" grpId="0" nodeType="afterEffect">
                                  <p:stCondLst>
                                    <p:cond delay="0"/>
                                  </p:stCondLst>
                                  <p:childTnLst>
                                    <p:animEffect transition="out" filter="wipe(left)">
                                      <p:cBhvr>
                                        <p:cTn id="80" dur="500"/>
                                        <p:tgtEl>
                                          <p:spTgt spid="133"/>
                                        </p:tgtEl>
                                      </p:cBhvr>
                                    </p:animEffect>
                                    <p:set>
                                      <p:cBhvr>
                                        <p:cTn id="81" dur="1" fill="hold">
                                          <p:stCondLst>
                                            <p:cond delay="499"/>
                                          </p:stCondLst>
                                        </p:cTn>
                                        <p:tgtEl>
                                          <p:spTgt spid="133"/>
                                        </p:tgtEl>
                                        <p:attrNameLst>
                                          <p:attrName>style.visibility</p:attrName>
                                        </p:attrNameLst>
                                      </p:cBhvr>
                                      <p:to>
                                        <p:strVal val="hidden"/>
                                      </p:to>
                                    </p:set>
                                  </p:childTnLst>
                                </p:cTn>
                              </p:par>
                            </p:childTnLst>
                          </p:cTn>
                        </p:par>
                        <p:par>
                          <p:cTn id="82" fill="hold">
                            <p:stCondLst>
                              <p:cond delay="6500"/>
                            </p:stCondLst>
                            <p:childTnLst>
                              <p:par>
                                <p:cTn id="83" presetID="22" presetClass="exit" presetSubtype="8" fill="hold" grpId="0" nodeType="afterEffect">
                                  <p:stCondLst>
                                    <p:cond delay="0"/>
                                  </p:stCondLst>
                                  <p:childTnLst>
                                    <p:animEffect transition="out" filter="wipe(left)">
                                      <p:cBhvr>
                                        <p:cTn id="84" dur="500"/>
                                        <p:tgtEl>
                                          <p:spTgt spid="134"/>
                                        </p:tgtEl>
                                      </p:cBhvr>
                                    </p:animEffect>
                                    <p:set>
                                      <p:cBhvr>
                                        <p:cTn id="85" dur="1" fill="hold">
                                          <p:stCondLst>
                                            <p:cond delay="499"/>
                                          </p:stCondLst>
                                        </p:cTn>
                                        <p:tgtEl>
                                          <p:spTgt spid="134"/>
                                        </p:tgtEl>
                                        <p:attrNameLst>
                                          <p:attrName>style.visibility</p:attrName>
                                        </p:attrNameLst>
                                      </p:cBhvr>
                                      <p:to>
                                        <p:strVal val="hidden"/>
                                      </p:to>
                                    </p:set>
                                  </p:childTnLst>
                                </p:cTn>
                              </p:par>
                            </p:childTnLst>
                          </p:cTn>
                        </p:par>
                        <p:par>
                          <p:cTn id="86" fill="hold">
                            <p:stCondLst>
                              <p:cond delay="7000"/>
                            </p:stCondLst>
                            <p:childTnLst>
                              <p:par>
                                <p:cTn id="87" presetID="22" presetClass="exit" presetSubtype="8" fill="hold" grpId="0" nodeType="afterEffect">
                                  <p:stCondLst>
                                    <p:cond delay="0"/>
                                  </p:stCondLst>
                                  <p:childTnLst>
                                    <p:animEffect transition="out" filter="wipe(left)">
                                      <p:cBhvr>
                                        <p:cTn id="88" dur="500"/>
                                        <p:tgtEl>
                                          <p:spTgt spid="135"/>
                                        </p:tgtEl>
                                      </p:cBhvr>
                                    </p:animEffect>
                                    <p:set>
                                      <p:cBhvr>
                                        <p:cTn id="89" dur="1" fill="hold">
                                          <p:stCondLst>
                                            <p:cond delay="499"/>
                                          </p:stCondLst>
                                        </p:cTn>
                                        <p:tgtEl>
                                          <p:spTgt spid="135"/>
                                        </p:tgtEl>
                                        <p:attrNameLst>
                                          <p:attrName>style.visibility</p:attrName>
                                        </p:attrNameLst>
                                      </p:cBhvr>
                                      <p:to>
                                        <p:strVal val="hidden"/>
                                      </p:to>
                                    </p:set>
                                  </p:childTnLst>
                                </p:cTn>
                              </p:par>
                            </p:childTnLst>
                          </p:cTn>
                        </p:par>
                        <p:par>
                          <p:cTn id="90" fill="hold">
                            <p:stCondLst>
                              <p:cond delay="7500"/>
                            </p:stCondLst>
                            <p:childTnLst>
                              <p:par>
                                <p:cTn id="91" presetID="22" presetClass="exit" presetSubtype="8" fill="hold" grpId="0" nodeType="afterEffect">
                                  <p:stCondLst>
                                    <p:cond delay="0"/>
                                  </p:stCondLst>
                                  <p:childTnLst>
                                    <p:animEffect transition="out" filter="wipe(left)">
                                      <p:cBhvr>
                                        <p:cTn id="92" dur="500"/>
                                        <p:tgtEl>
                                          <p:spTgt spid="136"/>
                                        </p:tgtEl>
                                      </p:cBhvr>
                                    </p:animEffect>
                                    <p:set>
                                      <p:cBhvr>
                                        <p:cTn id="93" dur="1" fill="hold">
                                          <p:stCondLst>
                                            <p:cond delay="499"/>
                                          </p:stCondLst>
                                        </p:cTn>
                                        <p:tgtEl>
                                          <p:spTgt spid="136"/>
                                        </p:tgtEl>
                                        <p:attrNameLst>
                                          <p:attrName>style.visibility</p:attrName>
                                        </p:attrNameLst>
                                      </p:cBhvr>
                                      <p:to>
                                        <p:strVal val="hidden"/>
                                      </p:to>
                                    </p:set>
                                  </p:childTnLst>
                                </p:cTn>
                              </p:par>
                            </p:childTnLst>
                          </p:cTn>
                        </p:par>
                        <p:par>
                          <p:cTn id="94" fill="hold">
                            <p:stCondLst>
                              <p:cond delay="8000"/>
                            </p:stCondLst>
                            <p:childTnLst>
                              <p:par>
                                <p:cTn id="95" presetID="22" presetClass="exit" presetSubtype="8" fill="hold" grpId="0" nodeType="afterEffect">
                                  <p:stCondLst>
                                    <p:cond delay="0"/>
                                  </p:stCondLst>
                                  <p:childTnLst>
                                    <p:animEffect transition="out" filter="wipe(left)">
                                      <p:cBhvr>
                                        <p:cTn id="96" dur="500"/>
                                        <p:tgtEl>
                                          <p:spTgt spid="137"/>
                                        </p:tgtEl>
                                      </p:cBhvr>
                                    </p:animEffect>
                                    <p:set>
                                      <p:cBhvr>
                                        <p:cTn id="97" dur="1" fill="hold">
                                          <p:stCondLst>
                                            <p:cond delay="499"/>
                                          </p:stCondLst>
                                        </p:cTn>
                                        <p:tgtEl>
                                          <p:spTgt spid="137"/>
                                        </p:tgtEl>
                                        <p:attrNameLst>
                                          <p:attrName>style.visibility</p:attrName>
                                        </p:attrNameLst>
                                      </p:cBhvr>
                                      <p:to>
                                        <p:strVal val="hidden"/>
                                      </p:to>
                                    </p:set>
                                  </p:childTnLst>
                                </p:cTn>
                              </p:par>
                            </p:childTnLst>
                          </p:cTn>
                        </p:par>
                        <p:par>
                          <p:cTn id="98" fill="hold">
                            <p:stCondLst>
                              <p:cond delay="8500"/>
                            </p:stCondLst>
                            <p:childTnLst>
                              <p:par>
                                <p:cTn id="99" presetID="22" presetClass="exit" presetSubtype="8" fill="hold" grpId="0" nodeType="afterEffect">
                                  <p:stCondLst>
                                    <p:cond delay="0"/>
                                  </p:stCondLst>
                                  <p:childTnLst>
                                    <p:animEffect transition="out" filter="wipe(left)">
                                      <p:cBhvr>
                                        <p:cTn id="100" dur="500"/>
                                        <p:tgtEl>
                                          <p:spTgt spid="138"/>
                                        </p:tgtEl>
                                      </p:cBhvr>
                                    </p:animEffect>
                                    <p:set>
                                      <p:cBhvr>
                                        <p:cTn id="101" dur="1" fill="hold">
                                          <p:stCondLst>
                                            <p:cond delay="499"/>
                                          </p:stCondLst>
                                        </p:cTn>
                                        <p:tgtEl>
                                          <p:spTgt spid="138"/>
                                        </p:tgtEl>
                                        <p:attrNameLst>
                                          <p:attrName>style.visibility</p:attrName>
                                        </p:attrNameLst>
                                      </p:cBhvr>
                                      <p:to>
                                        <p:strVal val="hidden"/>
                                      </p:to>
                                    </p:set>
                                  </p:childTnLst>
                                </p:cTn>
                              </p:par>
                            </p:childTnLst>
                          </p:cTn>
                        </p:par>
                        <p:par>
                          <p:cTn id="102" fill="hold">
                            <p:stCondLst>
                              <p:cond delay="9000"/>
                            </p:stCondLst>
                            <p:childTnLst>
                              <p:par>
                                <p:cTn id="103" presetID="22" presetClass="exit" presetSubtype="8" fill="hold" grpId="0" nodeType="afterEffect">
                                  <p:stCondLst>
                                    <p:cond delay="0"/>
                                  </p:stCondLst>
                                  <p:childTnLst>
                                    <p:animEffect transition="out" filter="wipe(left)">
                                      <p:cBhvr>
                                        <p:cTn id="104" dur="500"/>
                                        <p:tgtEl>
                                          <p:spTgt spid="139"/>
                                        </p:tgtEl>
                                      </p:cBhvr>
                                    </p:animEffect>
                                    <p:set>
                                      <p:cBhvr>
                                        <p:cTn id="105" dur="1" fill="hold">
                                          <p:stCondLst>
                                            <p:cond delay="499"/>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69" grpId="0" animBg="1"/>
      <p:bldP spid="72" grpId="0" animBg="1"/>
      <p:bldP spid="73" grpId="0"/>
      <p:bldP spid="74" grpId="0" animBg="1"/>
      <p:bldP spid="79" grpId="0" animBg="1"/>
      <p:bldP spid="80" grpId="0" animBg="1"/>
      <p:bldP spid="99"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141 Rectángulo"/>
          <p:cNvSpPr/>
          <p:nvPr/>
        </p:nvSpPr>
        <p:spPr>
          <a:xfrm>
            <a:off x="4642622" y="4916559"/>
            <a:ext cx="3884062" cy="188621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7" name="Imagen 15"/>
          <p:cNvPicPr>
            <a:picLocks noChangeAspect="1"/>
          </p:cNvPicPr>
          <p:nvPr/>
        </p:nvPicPr>
        <p:blipFill>
          <a:blip r:embed="rId2"/>
          <a:stretch>
            <a:fillRect/>
          </a:stretch>
        </p:blipFill>
        <p:spPr>
          <a:xfrm>
            <a:off x="4813022" y="4965893"/>
            <a:ext cx="901700" cy="1806473"/>
          </a:xfrm>
          <a:prstGeom prst="rect">
            <a:avLst/>
          </a:prstGeom>
        </p:spPr>
      </p:pic>
      <p:sp>
        <p:nvSpPr>
          <p:cNvPr id="136" name="135 Rectángulo"/>
          <p:cNvSpPr/>
          <p:nvPr/>
        </p:nvSpPr>
        <p:spPr>
          <a:xfrm>
            <a:off x="115463" y="4916559"/>
            <a:ext cx="3884062" cy="188621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1" name="Imagen 14"/>
          <p:cNvPicPr>
            <a:picLocks noChangeAspect="1"/>
          </p:cNvPicPr>
          <p:nvPr/>
        </p:nvPicPr>
        <p:blipFill>
          <a:blip r:embed="rId3"/>
          <a:stretch>
            <a:fillRect/>
          </a:stretch>
        </p:blipFill>
        <p:spPr>
          <a:xfrm>
            <a:off x="266700" y="4996303"/>
            <a:ext cx="901700" cy="1806473"/>
          </a:xfrm>
          <a:prstGeom prst="rect">
            <a:avLst/>
          </a:prstGeom>
        </p:spPr>
      </p:pic>
      <p:sp>
        <p:nvSpPr>
          <p:cNvPr id="130" name="129 Rectángulo"/>
          <p:cNvSpPr/>
          <p:nvPr/>
        </p:nvSpPr>
        <p:spPr>
          <a:xfrm>
            <a:off x="4617021" y="2892206"/>
            <a:ext cx="3884062" cy="196596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5" name="Imagen 13"/>
          <p:cNvPicPr>
            <a:picLocks noChangeAspect="1"/>
          </p:cNvPicPr>
          <p:nvPr/>
        </p:nvPicPr>
        <p:blipFill>
          <a:blip r:embed="rId4"/>
          <a:stretch>
            <a:fillRect/>
          </a:stretch>
        </p:blipFill>
        <p:spPr>
          <a:xfrm>
            <a:off x="4796850" y="2966764"/>
            <a:ext cx="901700" cy="1806474"/>
          </a:xfrm>
          <a:prstGeom prst="rect">
            <a:avLst/>
          </a:prstGeom>
        </p:spPr>
      </p:pic>
      <p:sp>
        <p:nvSpPr>
          <p:cNvPr id="124" name="123 Rectángulo"/>
          <p:cNvSpPr/>
          <p:nvPr/>
        </p:nvSpPr>
        <p:spPr>
          <a:xfrm>
            <a:off x="108817" y="2892206"/>
            <a:ext cx="3884062" cy="196596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9" name="Imagen 16"/>
          <p:cNvPicPr>
            <a:picLocks noChangeAspect="1"/>
          </p:cNvPicPr>
          <p:nvPr/>
        </p:nvPicPr>
        <p:blipFill>
          <a:blip r:embed="rId5"/>
          <a:stretch>
            <a:fillRect/>
          </a:stretch>
        </p:blipFill>
        <p:spPr>
          <a:xfrm>
            <a:off x="244459" y="2937191"/>
            <a:ext cx="902114" cy="1895566"/>
          </a:xfrm>
          <a:prstGeom prst="rect">
            <a:avLst/>
          </a:prstGeom>
        </p:spPr>
      </p:pic>
      <p:sp>
        <p:nvSpPr>
          <p:cNvPr id="70" name="69 Rectángulo"/>
          <p:cNvSpPr/>
          <p:nvPr/>
        </p:nvSpPr>
        <p:spPr>
          <a:xfrm>
            <a:off x="4617022" y="871474"/>
            <a:ext cx="3884062" cy="193566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0" name="Imagen 15"/>
          <p:cNvPicPr>
            <a:picLocks noChangeAspect="1"/>
          </p:cNvPicPr>
          <p:nvPr/>
        </p:nvPicPr>
        <p:blipFill>
          <a:blip r:embed="rId6"/>
          <a:stretch>
            <a:fillRect/>
          </a:stretch>
        </p:blipFill>
        <p:spPr>
          <a:xfrm>
            <a:off x="4729678" y="944063"/>
            <a:ext cx="902113" cy="1806462"/>
          </a:xfrm>
          <a:prstGeom prst="rect">
            <a:avLst/>
          </a:prstGeom>
        </p:spPr>
      </p:pic>
      <p:sp>
        <p:nvSpPr>
          <p:cNvPr id="66" name="65 Rectángulo"/>
          <p:cNvSpPr/>
          <p:nvPr/>
        </p:nvSpPr>
        <p:spPr>
          <a:xfrm>
            <a:off x="108817" y="871475"/>
            <a:ext cx="3884062"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9" name="Imagen 9"/>
          <p:cNvPicPr>
            <a:picLocks noChangeAspect="1"/>
          </p:cNvPicPr>
          <p:nvPr/>
        </p:nvPicPr>
        <p:blipFill>
          <a:blip r:embed="rId7"/>
          <a:stretch>
            <a:fillRect/>
          </a:stretch>
        </p:blipFill>
        <p:spPr>
          <a:xfrm>
            <a:off x="244460" y="954696"/>
            <a:ext cx="902113" cy="1806473"/>
          </a:xfrm>
          <a:prstGeom prst="rect">
            <a:avLst/>
          </a:prstGeom>
        </p:spPr>
      </p:pic>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7" name="CuadroTexto 8"/>
          <p:cNvSpPr txBox="1"/>
          <p:nvPr/>
        </p:nvSpPr>
        <p:spPr>
          <a:xfrm>
            <a:off x="1314714" y="941570"/>
            <a:ext cx="2534271" cy="1417881"/>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el número máximo de estudiantes que pueden realizar la práctica en un mismo período de tiempo en el escenario de práctica (según la capacidad instalada del escenario destinada al Programa y las características de la práctica planteadas por el Programa). </a:t>
            </a:r>
          </a:p>
        </p:txBody>
      </p:sp>
      <p:sp>
        <p:nvSpPr>
          <p:cNvPr id="68" name="Rectángulo 23"/>
          <p:cNvSpPr/>
          <p:nvPr/>
        </p:nvSpPr>
        <p:spPr>
          <a:xfrm>
            <a:off x="304818" y="2359452"/>
            <a:ext cx="735425" cy="307777"/>
          </a:xfrm>
          <a:prstGeom prst="rect">
            <a:avLst/>
          </a:prstGeom>
        </p:spPr>
        <p:txBody>
          <a:bodyPr wrap="square">
            <a:spAutoFit/>
          </a:bodyPr>
          <a:lstStyle/>
          <a:p>
            <a:pPr algn="ctr"/>
            <a:r>
              <a:rPr lang="es-MX" sz="1400" b="1" i="1" dirty="0" smtClean="0"/>
              <a:t>6</a:t>
            </a:r>
            <a:endParaRPr lang="es-MX" sz="1400" b="1" i="1" dirty="0"/>
          </a:p>
        </p:txBody>
      </p:sp>
      <p:sp>
        <p:nvSpPr>
          <p:cNvPr id="69" name="Flecha arriba 33"/>
          <p:cNvSpPr/>
          <p:nvPr/>
        </p:nvSpPr>
        <p:spPr>
          <a:xfrm rot="16200000">
            <a:off x="1430803" y="2337548"/>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2" name="CuadroTexto 8"/>
          <p:cNvSpPr txBox="1"/>
          <p:nvPr/>
        </p:nvSpPr>
        <p:spPr>
          <a:xfrm>
            <a:off x="5822919" y="930938"/>
            <a:ext cx="2534271" cy="93762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Teniendo en cuenta la cantidad de horas que los estudiantes dedicarán a la práctica cada día, señale cuántos grupos de estudiantes realizarán la práctica al día </a:t>
            </a:r>
          </a:p>
        </p:txBody>
      </p:sp>
      <p:sp>
        <p:nvSpPr>
          <p:cNvPr id="73" name="Rectángulo 23"/>
          <p:cNvSpPr/>
          <p:nvPr/>
        </p:nvSpPr>
        <p:spPr>
          <a:xfrm>
            <a:off x="4813023" y="2338186"/>
            <a:ext cx="735425" cy="523220"/>
          </a:xfrm>
          <a:prstGeom prst="rect">
            <a:avLst/>
          </a:prstGeom>
        </p:spPr>
        <p:txBody>
          <a:bodyPr wrap="square">
            <a:spAutoFit/>
          </a:bodyPr>
          <a:lstStyle/>
          <a:p>
            <a:pPr algn="ctr"/>
            <a:r>
              <a:rPr lang="es-MX" sz="1400" b="1" i="1" dirty="0" smtClean="0"/>
              <a:t>1</a:t>
            </a:r>
            <a:endParaRPr lang="es-MX" sz="1400" b="1" i="1" dirty="0"/>
          </a:p>
          <a:p>
            <a:pPr algn="ctr"/>
            <a:endParaRPr lang="es-MX" sz="1400" b="1" i="1" dirty="0"/>
          </a:p>
        </p:txBody>
      </p:sp>
      <p:sp>
        <p:nvSpPr>
          <p:cNvPr id="74" name="Flecha arriba 33"/>
          <p:cNvSpPr/>
          <p:nvPr/>
        </p:nvSpPr>
        <p:spPr>
          <a:xfrm rot="16200000">
            <a:off x="5939008" y="2241851"/>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6" name="CuadroTexto 8"/>
          <p:cNvSpPr txBox="1"/>
          <p:nvPr/>
        </p:nvSpPr>
        <p:spPr>
          <a:xfrm>
            <a:off x="1314714" y="2962302"/>
            <a:ext cx="2534271" cy="685124"/>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Resulta de multiplicar los valores registrados en las columnas 3 y 4 de la tabla </a:t>
            </a:r>
          </a:p>
        </p:txBody>
      </p:sp>
      <p:sp>
        <p:nvSpPr>
          <p:cNvPr id="127" name="Rectángulo 23"/>
          <p:cNvSpPr/>
          <p:nvPr/>
        </p:nvSpPr>
        <p:spPr>
          <a:xfrm>
            <a:off x="304818" y="4401449"/>
            <a:ext cx="735425" cy="307777"/>
          </a:xfrm>
          <a:prstGeom prst="rect">
            <a:avLst/>
          </a:prstGeom>
        </p:spPr>
        <p:txBody>
          <a:bodyPr wrap="square">
            <a:spAutoFit/>
          </a:bodyPr>
          <a:lstStyle/>
          <a:p>
            <a:pPr algn="ctr"/>
            <a:r>
              <a:rPr lang="es-MX" sz="1400" b="1" i="1" dirty="0" smtClean="0"/>
              <a:t>6</a:t>
            </a:r>
            <a:endParaRPr lang="es-MX" sz="1400" b="1" i="1" dirty="0"/>
          </a:p>
        </p:txBody>
      </p:sp>
      <p:sp>
        <p:nvSpPr>
          <p:cNvPr id="128" name="Flecha arriba 33"/>
          <p:cNvSpPr/>
          <p:nvPr/>
        </p:nvSpPr>
        <p:spPr>
          <a:xfrm rot="16200000">
            <a:off x="1430803" y="4283848"/>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2" name="CuadroTexto 8"/>
          <p:cNvSpPr txBox="1"/>
          <p:nvPr/>
        </p:nvSpPr>
        <p:spPr>
          <a:xfrm>
            <a:off x="5822918" y="2962302"/>
            <a:ext cx="2534271" cy="1015676"/>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Teniendo en cuenta la duración de la práctica en semanas, señale cuántos grupos de diferentes estudiantes realizarán la práctica a lo largo del mismo período académico del Programa.</a:t>
            </a:r>
          </a:p>
        </p:txBody>
      </p:sp>
      <p:sp>
        <p:nvSpPr>
          <p:cNvPr id="133" name="Rectángulo 23"/>
          <p:cNvSpPr/>
          <p:nvPr/>
        </p:nvSpPr>
        <p:spPr>
          <a:xfrm>
            <a:off x="4813022" y="4401449"/>
            <a:ext cx="735425" cy="307777"/>
          </a:xfrm>
          <a:prstGeom prst="rect">
            <a:avLst/>
          </a:prstGeom>
        </p:spPr>
        <p:txBody>
          <a:bodyPr wrap="square">
            <a:spAutoFit/>
          </a:bodyPr>
          <a:lstStyle/>
          <a:p>
            <a:pPr algn="ctr"/>
            <a:r>
              <a:rPr lang="es-MX" sz="1400" b="1" i="1" dirty="0" smtClean="0"/>
              <a:t>1</a:t>
            </a:r>
            <a:endParaRPr lang="es-MX" sz="1400" b="1" i="1" dirty="0"/>
          </a:p>
        </p:txBody>
      </p:sp>
      <p:sp>
        <p:nvSpPr>
          <p:cNvPr id="134" name="Flecha arriba 33"/>
          <p:cNvSpPr/>
          <p:nvPr/>
        </p:nvSpPr>
        <p:spPr>
          <a:xfrm rot="16200000">
            <a:off x="5922716" y="4224287"/>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8" name="CuadroTexto 8"/>
          <p:cNvSpPr txBox="1"/>
          <p:nvPr/>
        </p:nvSpPr>
        <p:spPr>
          <a:xfrm>
            <a:off x="1330886" y="4986655"/>
            <a:ext cx="2534271" cy="125261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Teniendo en cuenta el número de días a la semana en los que se tiene previsto que el estudiante realice la práctica, determine cuántos grupos con diferentes estudiantes van a realizar dicha práctica en el mismo horario, pero en días diferentes de la semana.</a:t>
            </a:r>
          </a:p>
        </p:txBody>
      </p:sp>
      <p:sp>
        <p:nvSpPr>
          <p:cNvPr id="139" name="Rectángulo 23"/>
          <p:cNvSpPr/>
          <p:nvPr/>
        </p:nvSpPr>
        <p:spPr>
          <a:xfrm>
            <a:off x="320990" y="6425802"/>
            <a:ext cx="735425" cy="307777"/>
          </a:xfrm>
          <a:prstGeom prst="rect">
            <a:avLst/>
          </a:prstGeom>
        </p:spPr>
        <p:txBody>
          <a:bodyPr wrap="square">
            <a:spAutoFit/>
          </a:bodyPr>
          <a:lstStyle/>
          <a:p>
            <a:pPr algn="ctr"/>
            <a:r>
              <a:rPr lang="es-MX" sz="1400" b="1" i="1" dirty="0" smtClean="0"/>
              <a:t>1</a:t>
            </a:r>
            <a:endParaRPr lang="es-MX" sz="1400" b="1" i="1" dirty="0"/>
          </a:p>
        </p:txBody>
      </p:sp>
      <p:sp>
        <p:nvSpPr>
          <p:cNvPr id="140" name="Flecha arriba 33"/>
          <p:cNvSpPr/>
          <p:nvPr/>
        </p:nvSpPr>
        <p:spPr>
          <a:xfrm rot="16200000">
            <a:off x="1446975" y="6329467"/>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4" name="CuadroTexto 8"/>
          <p:cNvSpPr txBox="1"/>
          <p:nvPr/>
        </p:nvSpPr>
        <p:spPr>
          <a:xfrm>
            <a:off x="5858045" y="4986655"/>
            <a:ext cx="2534271" cy="613559"/>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Resulta de multiplicar entre sí, los valores registrados en las columnas 3, 6 y 7 de esta tabla. </a:t>
            </a:r>
          </a:p>
        </p:txBody>
      </p:sp>
      <p:sp>
        <p:nvSpPr>
          <p:cNvPr id="145" name="Rectángulo 23"/>
          <p:cNvSpPr/>
          <p:nvPr/>
        </p:nvSpPr>
        <p:spPr>
          <a:xfrm>
            <a:off x="4848149" y="6425802"/>
            <a:ext cx="735425" cy="307777"/>
          </a:xfrm>
          <a:prstGeom prst="rect">
            <a:avLst/>
          </a:prstGeom>
        </p:spPr>
        <p:txBody>
          <a:bodyPr wrap="square">
            <a:spAutoFit/>
          </a:bodyPr>
          <a:lstStyle/>
          <a:p>
            <a:pPr algn="ctr"/>
            <a:r>
              <a:rPr lang="es-MX" sz="1400" b="1" i="1" dirty="0" smtClean="0"/>
              <a:t>6</a:t>
            </a:r>
            <a:endParaRPr lang="es-MX" sz="1400" b="1" i="1" dirty="0"/>
          </a:p>
        </p:txBody>
      </p:sp>
      <p:sp>
        <p:nvSpPr>
          <p:cNvPr id="146" name="Flecha arriba 33"/>
          <p:cNvSpPr/>
          <p:nvPr/>
        </p:nvSpPr>
        <p:spPr>
          <a:xfrm rot="16200000">
            <a:off x="5974134" y="6329467"/>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2821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right)">
                                      <p:cBhvr>
                                        <p:cTn id="11" dur="500"/>
                                        <p:tgtEl>
                                          <p:spTgt spid="6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10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right)">
                                      <p:cBhvr>
                                        <p:cTn id="24" dur="500"/>
                                        <p:tgtEl>
                                          <p:spTgt spid="7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10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fade">
                                      <p:cBhvr>
                                        <p:cTn id="33" dur="500"/>
                                        <p:tgtEl>
                                          <p:spTgt spid="126"/>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wipe(right)">
                                      <p:cBhvr>
                                        <p:cTn id="37" dur="500"/>
                                        <p:tgtEl>
                                          <p:spTgt spid="12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wipe(left)">
                                      <p:cBhvr>
                                        <p:cTn id="41" dur="1000"/>
                                        <p:tgtEl>
                                          <p:spTgt spid="1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fade">
                                      <p:cBhvr>
                                        <p:cTn id="46" dur="500"/>
                                        <p:tgtEl>
                                          <p:spTgt spid="132"/>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34"/>
                                        </p:tgtEl>
                                        <p:attrNameLst>
                                          <p:attrName>style.visibility</p:attrName>
                                        </p:attrNameLst>
                                      </p:cBhvr>
                                      <p:to>
                                        <p:strVal val="visible"/>
                                      </p:to>
                                    </p:set>
                                    <p:animEffect transition="in" filter="wipe(right)">
                                      <p:cBhvr>
                                        <p:cTn id="50" dur="500"/>
                                        <p:tgtEl>
                                          <p:spTgt spid="13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wipe(left)">
                                      <p:cBhvr>
                                        <p:cTn id="54" dur="1000"/>
                                        <p:tgtEl>
                                          <p:spTgt spid="1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8"/>
                                        </p:tgtEl>
                                        <p:attrNameLst>
                                          <p:attrName>style.visibility</p:attrName>
                                        </p:attrNameLst>
                                      </p:cBhvr>
                                      <p:to>
                                        <p:strVal val="visible"/>
                                      </p:to>
                                    </p:set>
                                    <p:animEffect transition="in" filter="fade">
                                      <p:cBhvr>
                                        <p:cTn id="59" dur="500"/>
                                        <p:tgtEl>
                                          <p:spTgt spid="138"/>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wipe(right)">
                                      <p:cBhvr>
                                        <p:cTn id="63" dur="500"/>
                                        <p:tgtEl>
                                          <p:spTgt spid="14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9"/>
                                        </p:tgtEl>
                                        <p:attrNameLst>
                                          <p:attrName>style.visibility</p:attrName>
                                        </p:attrNameLst>
                                      </p:cBhvr>
                                      <p:to>
                                        <p:strVal val="visible"/>
                                      </p:to>
                                    </p:set>
                                    <p:animEffect transition="in" filter="wipe(left)">
                                      <p:cBhvr>
                                        <p:cTn id="67" dur="1000"/>
                                        <p:tgtEl>
                                          <p:spTgt spid="1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4"/>
                                        </p:tgtEl>
                                        <p:attrNameLst>
                                          <p:attrName>style.visibility</p:attrName>
                                        </p:attrNameLst>
                                      </p:cBhvr>
                                      <p:to>
                                        <p:strVal val="visible"/>
                                      </p:to>
                                    </p:set>
                                    <p:animEffect transition="in" filter="fade">
                                      <p:cBhvr>
                                        <p:cTn id="72" dur="500"/>
                                        <p:tgtEl>
                                          <p:spTgt spid="144"/>
                                        </p:tgtEl>
                                      </p:cBhvr>
                                    </p:animEffect>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146"/>
                                        </p:tgtEl>
                                        <p:attrNameLst>
                                          <p:attrName>style.visibility</p:attrName>
                                        </p:attrNameLst>
                                      </p:cBhvr>
                                      <p:to>
                                        <p:strVal val="visible"/>
                                      </p:to>
                                    </p:set>
                                    <p:animEffect transition="in" filter="wipe(right)">
                                      <p:cBhvr>
                                        <p:cTn id="76" dur="500"/>
                                        <p:tgtEl>
                                          <p:spTgt spid="146"/>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wipe(left)">
                                      <p:cBhvr>
                                        <p:cTn id="80"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69" grpId="0" animBg="1"/>
      <p:bldP spid="72" grpId="0" animBg="1"/>
      <p:bldP spid="73" grpId="0"/>
      <p:bldP spid="74" grpId="0" animBg="1"/>
      <p:bldP spid="126" grpId="0" animBg="1"/>
      <p:bldP spid="127" grpId="0"/>
      <p:bldP spid="128" grpId="0" animBg="1"/>
      <p:bldP spid="132" grpId="0" animBg="1"/>
      <p:bldP spid="133" grpId="0"/>
      <p:bldP spid="134" grpId="0" animBg="1"/>
      <p:bldP spid="138" grpId="0" animBg="1"/>
      <p:bldP spid="139" grpId="0"/>
      <p:bldP spid="140" grpId="0" animBg="1"/>
      <p:bldP spid="144" grpId="0" animBg="1"/>
      <p:bldP spid="145" grpId="0"/>
      <p:bldP spid="1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65 Rectángulo"/>
          <p:cNvSpPr/>
          <p:nvPr/>
        </p:nvSpPr>
        <p:spPr>
          <a:xfrm>
            <a:off x="1543917" y="1315975"/>
            <a:ext cx="6444383"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5" name="Imagen 5"/>
          <p:cNvPicPr>
            <a:picLocks noChangeAspect="1"/>
          </p:cNvPicPr>
          <p:nvPr/>
        </p:nvPicPr>
        <p:blipFill>
          <a:blip r:embed="rId2"/>
          <a:stretch>
            <a:fillRect/>
          </a:stretch>
        </p:blipFill>
        <p:spPr>
          <a:xfrm>
            <a:off x="1713948" y="1391844"/>
            <a:ext cx="994173" cy="1806473"/>
          </a:xfrm>
          <a:prstGeom prst="rect">
            <a:avLst/>
          </a:prstGeom>
        </p:spPr>
      </p:pic>
      <p:sp>
        <p:nvSpPr>
          <p:cNvPr id="70" name="69 Rectángulo"/>
          <p:cNvSpPr/>
          <p:nvPr/>
        </p:nvSpPr>
        <p:spPr>
          <a:xfrm>
            <a:off x="336880" y="3835998"/>
            <a:ext cx="8321586" cy="193566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7" name="CuadroTexto 8"/>
          <p:cNvSpPr txBox="1"/>
          <p:nvPr/>
        </p:nvSpPr>
        <p:spPr>
          <a:xfrm>
            <a:off x="2749814" y="1386070"/>
            <a:ext cx="4819386" cy="1417881"/>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En esta columna se deben agrupar los estudiantes beneficiarios por período académico del Programa, combinando celdas cuando exista más de una práctica en un mismo período académico del Programa, estableciendo el número real de estudiantes potencialmente beneficiarios que cursan un determinado período. </a:t>
            </a:r>
          </a:p>
        </p:txBody>
      </p:sp>
      <p:sp>
        <p:nvSpPr>
          <p:cNvPr id="68" name="Rectángulo 23"/>
          <p:cNvSpPr/>
          <p:nvPr/>
        </p:nvSpPr>
        <p:spPr>
          <a:xfrm>
            <a:off x="1739918" y="2803952"/>
            <a:ext cx="735425" cy="307777"/>
          </a:xfrm>
          <a:prstGeom prst="rect">
            <a:avLst/>
          </a:prstGeom>
        </p:spPr>
        <p:txBody>
          <a:bodyPr wrap="square">
            <a:spAutoFit/>
          </a:bodyPr>
          <a:lstStyle/>
          <a:p>
            <a:pPr algn="ctr"/>
            <a:r>
              <a:rPr lang="es-MX" sz="1400" b="1" i="1" dirty="0" smtClean="0"/>
              <a:t>6</a:t>
            </a:r>
            <a:endParaRPr lang="es-MX" sz="1400" b="1" i="1" dirty="0"/>
          </a:p>
        </p:txBody>
      </p:sp>
      <p:sp>
        <p:nvSpPr>
          <p:cNvPr id="69" name="Flecha arriba 33"/>
          <p:cNvSpPr/>
          <p:nvPr/>
        </p:nvSpPr>
        <p:spPr>
          <a:xfrm rot="16200000">
            <a:off x="2865903" y="2782048"/>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2" name="CuadroTexto 8"/>
          <p:cNvSpPr txBox="1"/>
          <p:nvPr/>
        </p:nvSpPr>
        <p:spPr>
          <a:xfrm>
            <a:off x="1252304" y="4891192"/>
            <a:ext cx="6407963" cy="78159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Resulta de la suma de los valores en la columna 9 y corresponde al total de estudiantes del Programa beneficiarios del escenario de práctica, incluidas todas las prácticas.</a:t>
            </a:r>
          </a:p>
        </p:txBody>
      </p:sp>
      <p:sp>
        <p:nvSpPr>
          <p:cNvPr id="74" name="Flecha arriba 33"/>
          <p:cNvSpPr/>
          <p:nvPr/>
        </p:nvSpPr>
        <p:spPr>
          <a:xfrm>
            <a:off x="3822287" y="4517862"/>
            <a:ext cx="1267996" cy="25615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2" name="1 Grupo"/>
          <p:cNvGrpSpPr/>
          <p:nvPr/>
        </p:nvGrpSpPr>
        <p:grpSpPr>
          <a:xfrm>
            <a:off x="362850" y="3532834"/>
            <a:ext cx="8295616" cy="1062633"/>
            <a:chOff x="0" y="3677974"/>
            <a:chExt cx="4987184" cy="638837"/>
          </a:xfrm>
        </p:grpSpPr>
        <p:pic>
          <p:nvPicPr>
            <p:cNvPr id="78" name="Imagen 6"/>
            <p:cNvPicPr>
              <a:picLocks noChangeAspect="1"/>
            </p:cNvPicPr>
            <p:nvPr/>
          </p:nvPicPr>
          <p:blipFill rotWithShape="1">
            <a:blip r:embed="rId4"/>
            <a:srcRect t="1" r="46627" b="-28178"/>
            <a:stretch/>
          </p:blipFill>
          <p:spPr>
            <a:xfrm>
              <a:off x="0" y="3934886"/>
              <a:ext cx="4351703" cy="381925"/>
            </a:xfrm>
            <a:prstGeom prst="rect">
              <a:avLst/>
            </a:prstGeom>
          </p:spPr>
        </p:pic>
        <p:pic>
          <p:nvPicPr>
            <p:cNvPr id="79" name="Imagen 6"/>
            <p:cNvPicPr>
              <a:picLocks noChangeAspect="1"/>
            </p:cNvPicPr>
            <p:nvPr/>
          </p:nvPicPr>
          <p:blipFill rotWithShape="1">
            <a:blip r:embed="rId4"/>
            <a:srcRect l="92206" t="-86222" b="-1"/>
            <a:stretch/>
          </p:blipFill>
          <p:spPr>
            <a:xfrm>
              <a:off x="4351703" y="3677974"/>
              <a:ext cx="635481" cy="554878"/>
            </a:xfrm>
            <a:prstGeom prst="rect">
              <a:avLst/>
            </a:prstGeom>
          </p:spPr>
        </p:pic>
      </p:grpSp>
      <p:sp>
        <p:nvSpPr>
          <p:cNvPr id="73" name="Rectángulo 23"/>
          <p:cNvSpPr/>
          <p:nvPr/>
        </p:nvSpPr>
        <p:spPr>
          <a:xfrm>
            <a:off x="7730328" y="4054862"/>
            <a:ext cx="735425" cy="523220"/>
          </a:xfrm>
          <a:prstGeom prst="rect">
            <a:avLst/>
          </a:prstGeom>
        </p:spPr>
        <p:txBody>
          <a:bodyPr wrap="square">
            <a:spAutoFit/>
          </a:bodyPr>
          <a:lstStyle/>
          <a:p>
            <a:pPr algn="ctr"/>
            <a:r>
              <a:rPr lang="es-MX" sz="1400" b="1" i="1" dirty="0" smtClean="0"/>
              <a:t>12</a:t>
            </a:r>
            <a:endParaRPr lang="es-MX" sz="1400" b="1" i="1" dirty="0"/>
          </a:p>
          <a:p>
            <a:pPr algn="ctr"/>
            <a:endParaRPr lang="es-MX" sz="1400" b="1" i="1" dirty="0"/>
          </a:p>
        </p:txBody>
      </p:sp>
    </p:spTree>
    <p:extLst>
      <p:ext uri="{BB962C8B-B14F-4D97-AF65-F5344CB8AC3E}">
        <p14:creationId xmlns:p14="http://schemas.microsoft.com/office/powerpoint/2010/main" val="25205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right)">
                                      <p:cBhvr>
                                        <p:cTn id="11" dur="500"/>
                                        <p:tgtEl>
                                          <p:spTgt spid="6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10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right)">
                                      <p:cBhvr>
                                        <p:cTn id="24" dur="500"/>
                                        <p:tgtEl>
                                          <p:spTgt spid="7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69" grpId="0" animBg="1"/>
      <p:bldP spid="72" grpId="0" animBg="1"/>
      <p:bldP spid="74" grpId="0" animBg="1"/>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6" name="CuadroTexto 8"/>
          <p:cNvSpPr txBox="1"/>
          <p:nvPr/>
        </p:nvSpPr>
        <p:spPr>
          <a:xfrm>
            <a:off x="150943" y="6055833"/>
            <a:ext cx="8512481" cy="4699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s-CO" sz="1050" dirty="0"/>
              <a:t>PRÁCTICAS FORMATIVAS A DESARROLLAR, PLAN DE DELEGACIÓN PROGRESIVA Y ESTUDIANTES BENEFICIARIOS, POR </a:t>
            </a:r>
            <a:r>
              <a:rPr lang="es-CO" sz="1050" dirty="0" smtClean="0"/>
              <a:t>ESCENARIO: OK </a:t>
            </a:r>
            <a:endParaRPr lang="es-CO" sz="1050" dirty="0"/>
          </a:p>
        </p:txBody>
      </p:sp>
      <p:pic>
        <p:nvPicPr>
          <p:cNvPr id="2" name="Imagen 1"/>
          <p:cNvPicPr>
            <a:picLocks noChangeAspect="1"/>
          </p:cNvPicPr>
          <p:nvPr/>
        </p:nvPicPr>
        <p:blipFill>
          <a:blip r:embed="rId3"/>
          <a:stretch>
            <a:fillRect/>
          </a:stretch>
        </p:blipFill>
        <p:spPr>
          <a:xfrm>
            <a:off x="150944" y="925998"/>
            <a:ext cx="8484928" cy="4815584"/>
          </a:xfrm>
          <a:prstGeom prst="rect">
            <a:avLst/>
          </a:prstGeom>
        </p:spPr>
      </p:pic>
    </p:spTree>
    <p:extLst>
      <p:ext uri="{BB962C8B-B14F-4D97-AF65-F5344CB8AC3E}">
        <p14:creationId xmlns:p14="http://schemas.microsoft.com/office/powerpoint/2010/main" val="21303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547557" y="3879831"/>
            <a:ext cx="3884062"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8" name="Imagen 4"/>
          <p:cNvPicPr>
            <a:picLocks noChangeAspect="1"/>
          </p:cNvPicPr>
          <p:nvPr/>
        </p:nvPicPr>
        <p:blipFill>
          <a:blip r:embed="rId2"/>
          <a:stretch>
            <a:fillRect/>
          </a:stretch>
        </p:blipFill>
        <p:spPr>
          <a:xfrm>
            <a:off x="4649572" y="3925220"/>
            <a:ext cx="2197100" cy="1130300"/>
          </a:xfrm>
          <a:prstGeom prst="rect">
            <a:avLst/>
          </a:prstGeom>
        </p:spPr>
      </p:pic>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48" name="Imagen 2"/>
          <p:cNvPicPr>
            <a:picLocks noChangeAspect="1"/>
          </p:cNvPicPr>
          <p:nvPr/>
        </p:nvPicPr>
        <p:blipFill>
          <a:blip r:embed="rId4"/>
          <a:stretch>
            <a:fillRect/>
          </a:stretch>
        </p:blipFill>
        <p:spPr>
          <a:xfrm>
            <a:off x="85064" y="1939041"/>
            <a:ext cx="8747523" cy="1149614"/>
          </a:xfrm>
          <a:prstGeom prst="rect">
            <a:avLst/>
          </a:prstGeom>
        </p:spPr>
      </p:pic>
      <p:sp>
        <p:nvSpPr>
          <p:cNvPr id="49" name="48 Rectángulo"/>
          <p:cNvSpPr/>
          <p:nvPr/>
        </p:nvSpPr>
        <p:spPr>
          <a:xfrm>
            <a:off x="284420" y="2259171"/>
            <a:ext cx="2021738" cy="762531"/>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49 Rectángulo"/>
          <p:cNvSpPr/>
          <p:nvPr/>
        </p:nvSpPr>
        <p:spPr>
          <a:xfrm>
            <a:off x="2344258" y="2259171"/>
            <a:ext cx="1770542" cy="762531"/>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Rectángulo"/>
          <p:cNvSpPr/>
          <p:nvPr/>
        </p:nvSpPr>
        <p:spPr>
          <a:xfrm>
            <a:off x="4156076" y="2259171"/>
            <a:ext cx="2540000" cy="762531"/>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Rectángulo"/>
          <p:cNvSpPr/>
          <p:nvPr/>
        </p:nvSpPr>
        <p:spPr>
          <a:xfrm>
            <a:off x="6743701" y="2259171"/>
            <a:ext cx="1949450" cy="762531"/>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Subtítulo 2"/>
          <p:cNvSpPr txBox="1">
            <a:spLocks/>
          </p:cNvSpPr>
          <p:nvPr/>
        </p:nvSpPr>
        <p:spPr>
          <a:xfrm>
            <a:off x="149679" y="1056570"/>
            <a:ext cx="8634752" cy="3911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defRPr/>
            </a:pP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Diligencie los 4 espacios </a:t>
            </a:r>
            <a:r>
              <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rPr>
              <a:t>con </a:t>
            </a: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la DURACIÓN DE LAS PRÁCTICAS Y DEDICACIÓN SEMANAL:</a:t>
            </a:r>
            <a:endPar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endParaRPr>
          </a:p>
        </p:txBody>
      </p:sp>
      <p:sp>
        <p:nvSpPr>
          <p:cNvPr id="57" name="56 Rectángulo"/>
          <p:cNvSpPr/>
          <p:nvPr/>
        </p:nvSpPr>
        <p:spPr>
          <a:xfrm>
            <a:off x="230738" y="3879831"/>
            <a:ext cx="3884062"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CuadroTexto 8"/>
          <p:cNvSpPr txBox="1"/>
          <p:nvPr/>
        </p:nvSpPr>
        <p:spPr>
          <a:xfrm>
            <a:off x="2610451" y="3949925"/>
            <a:ext cx="1475355" cy="81872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Digitar el nombre de las prácticas registradas en la tabla a, columna 2 de este capítulo.</a:t>
            </a:r>
          </a:p>
        </p:txBody>
      </p:sp>
      <p:sp>
        <p:nvSpPr>
          <p:cNvPr id="61" name="Flecha arriba 33"/>
          <p:cNvSpPr/>
          <p:nvPr/>
        </p:nvSpPr>
        <p:spPr>
          <a:xfrm rot="16200000">
            <a:off x="2817027" y="4744308"/>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2" name="Imagen 3"/>
          <p:cNvPicPr>
            <a:picLocks noChangeAspect="1"/>
          </p:cNvPicPr>
          <p:nvPr/>
        </p:nvPicPr>
        <p:blipFill>
          <a:blip r:embed="rId5"/>
          <a:stretch>
            <a:fillRect/>
          </a:stretch>
        </p:blipFill>
        <p:spPr>
          <a:xfrm>
            <a:off x="284419" y="3949925"/>
            <a:ext cx="2276129" cy="1206885"/>
          </a:xfrm>
          <a:prstGeom prst="rect">
            <a:avLst/>
          </a:prstGeom>
        </p:spPr>
      </p:pic>
      <p:sp>
        <p:nvSpPr>
          <p:cNvPr id="60" name="Rectángulo 23"/>
          <p:cNvSpPr/>
          <p:nvPr/>
        </p:nvSpPr>
        <p:spPr>
          <a:xfrm>
            <a:off x="401384" y="4578566"/>
            <a:ext cx="2059838" cy="230832"/>
          </a:xfrm>
          <a:prstGeom prst="rect">
            <a:avLst/>
          </a:prstGeom>
        </p:spPr>
        <p:txBody>
          <a:bodyPr wrap="square">
            <a:spAutoFit/>
          </a:bodyPr>
          <a:lstStyle/>
          <a:p>
            <a:pPr algn="ctr"/>
            <a:r>
              <a:rPr lang="es-MX" sz="900" b="1" i="1" dirty="0"/>
              <a:t>NEUROLOGÍA GENERAL PEDIATRÍCA</a:t>
            </a:r>
          </a:p>
        </p:txBody>
      </p:sp>
      <p:sp>
        <p:nvSpPr>
          <p:cNvPr id="64" name="CuadroTexto 8"/>
          <p:cNvSpPr txBox="1"/>
          <p:nvPr/>
        </p:nvSpPr>
        <p:spPr>
          <a:xfrm>
            <a:off x="6927270" y="3949925"/>
            <a:ext cx="1475355" cy="897739"/>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la duración de la rotación (en semanas) a lo largo del período académico.</a:t>
            </a:r>
          </a:p>
        </p:txBody>
      </p:sp>
      <p:sp>
        <p:nvSpPr>
          <p:cNvPr id="65" name="Flecha arriba 33"/>
          <p:cNvSpPr/>
          <p:nvPr/>
        </p:nvSpPr>
        <p:spPr>
          <a:xfrm rot="16200000">
            <a:off x="7133846" y="4744308"/>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7" name="Rectángulo 23"/>
          <p:cNvSpPr/>
          <p:nvPr/>
        </p:nvSpPr>
        <p:spPr>
          <a:xfrm>
            <a:off x="4718203" y="4461603"/>
            <a:ext cx="2059838" cy="307777"/>
          </a:xfrm>
          <a:prstGeom prst="rect">
            <a:avLst/>
          </a:prstGeom>
        </p:spPr>
        <p:txBody>
          <a:bodyPr wrap="square">
            <a:spAutoFit/>
          </a:bodyPr>
          <a:lstStyle/>
          <a:p>
            <a:pPr algn="ctr"/>
            <a:r>
              <a:rPr lang="es-MX" sz="1400" b="1" i="1" dirty="0"/>
              <a:t>20</a:t>
            </a:r>
          </a:p>
        </p:txBody>
      </p:sp>
    </p:spTree>
    <p:extLst>
      <p:ext uri="{BB962C8B-B14F-4D97-AF65-F5344CB8AC3E}">
        <p14:creationId xmlns:p14="http://schemas.microsoft.com/office/powerpoint/2010/main" val="37505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9"/>
                                        </p:tgtEl>
                                      </p:cBhvr>
                                    </p:animEffect>
                                    <p:animScale>
                                      <p:cBhvr>
                                        <p:cTn id="7" dur="250" autoRev="1" fill="hold"/>
                                        <p:tgtEl>
                                          <p:spTgt spid="49"/>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9"/>
                                        </p:tgtEl>
                                      </p:cBhvr>
                                    </p:animEffect>
                                    <p:animScale>
                                      <p:cBhvr>
                                        <p:cTn id="11" dur="250" autoRev="1" fill="hold"/>
                                        <p:tgtEl>
                                          <p:spTgt spid="49"/>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50"/>
                                        </p:tgtEl>
                                      </p:cBhvr>
                                    </p:animEffect>
                                    <p:animScale>
                                      <p:cBhvr>
                                        <p:cTn id="15" dur="250" autoRev="1" fill="hold"/>
                                        <p:tgtEl>
                                          <p:spTgt spid="50"/>
                                        </p:tgtEl>
                                      </p:cBhvr>
                                      <p:by x="105000" y="105000"/>
                                    </p:animScale>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50"/>
                                        </p:tgtEl>
                                      </p:cBhvr>
                                    </p:animEffect>
                                    <p:animScale>
                                      <p:cBhvr>
                                        <p:cTn id="19" dur="250" autoRev="1" fill="hold"/>
                                        <p:tgtEl>
                                          <p:spTgt spid="50"/>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51"/>
                                        </p:tgtEl>
                                      </p:cBhvr>
                                    </p:animEffect>
                                    <p:animScale>
                                      <p:cBhvr>
                                        <p:cTn id="23" dur="250" autoRev="1" fill="hold"/>
                                        <p:tgtEl>
                                          <p:spTgt spid="51"/>
                                        </p:tgtEl>
                                      </p:cBhvr>
                                      <p:by x="105000" y="105000"/>
                                    </p:animScale>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51"/>
                                        </p:tgtEl>
                                      </p:cBhvr>
                                    </p:animEffect>
                                    <p:animScale>
                                      <p:cBhvr>
                                        <p:cTn id="27" dur="250" autoRev="1" fill="hold"/>
                                        <p:tgtEl>
                                          <p:spTgt spid="51"/>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52"/>
                                        </p:tgtEl>
                                      </p:cBhvr>
                                    </p:animEffect>
                                    <p:animScale>
                                      <p:cBhvr>
                                        <p:cTn id="31" dur="250" autoRev="1" fill="hold"/>
                                        <p:tgtEl>
                                          <p:spTgt spid="52"/>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52"/>
                                        </p:tgtEl>
                                      </p:cBhvr>
                                    </p:animEffect>
                                    <p:animScale>
                                      <p:cBhvr>
                                        <p:cTn id="35" dur="250" autoRev="1" fill="hold"/>
                                        <p:tgtEl>
                                          <p:spTgt spid="52"/>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right)">
                                      <p:cBhvr>
                                        <p:cTn id="44" dur="500"/>
                                        <p:tgtEl>
                                          <p:spTgt spid="61"/>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10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right)">
                                      <p:cBhvr>
                                        <p:cTn id="57" dur="500"/>
                                        <p:tgtEl>
                                          <p:spTgt spid="65"/>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left)">
                                      <p:cBhvr>
                                        <p:cTn id="61"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P spid="51" grpId="0" animBg="1"/>
      <p:bldP spid="51" grpId="1" animBg="1"/>
      <p:bldP spid="52" grpId="0" animBg="1"/>
      <p:bldP spid="52" grpId="1" animBg="1"/>
      <p:bldP spid="59" grpId="0" animBg="1"/>
      <p:bldP spid="61" grpId="0" animBg="1"/>
      <p:bldP spid="60" grpId="0"/>
      <p:bldP spid="64" grpId="0" animBg="1"/>
      <p:bldP spid="65" grpId="0" animBg="1"/>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547557" y="1326758"/>
            <a:ext cx="3884062"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9" name="Imagen 6"/>
          <p:cNvPicPr>
            <a:picLocks noChangeAspect="1"/>
          </p:cNvPicPr>
          <p:nvPr/>
        </p:nvPicPr>
        <p:blipFill>
          <a:blip r:embed="rId2"/>
          <a:stretch>
            <a:fillRect/>
          </a:stretch>
        </p:blipFill>
        <p:spPr>
          <a:xfrm>
            <a:off x="4649572" y="1638300"/>
            <a:ext cx="2197100" cy="1104900"/>
          </a:xfrm>
          <a:prstGeom prst="rect">
            <a:avLst/>
          </a:prstGeom>
        </p:spPr>
      </p:pic>
      <p:sp>
        <p:nvSpPr>
          <p:cNvPr id="57" name="56 Rectángulo"/>
          <p:cNvSpPr/>
          <p:nvPr/>
        </p:nvSpPr>
        <p:spPr>
          <a:xfrm>
            <a:off x="230738" y="1326758"/>
            <a:ext cx="3884062"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6" name="Imagen 5"/>
          <p:cNvPicPr>
            <a:picLocks noChangeAspect="1"/>
          </p:cNvPicPr>
          <p:nvPr/>
        </p:nvPicPr>
        <p:blipFill>
          <a:blip r:embed="rId3"/>
          <a:stretch>
            <a:fillRect/>
          </a:stretch>
        </p:blipFill>
        <p:spPr>
          <a:xfrm>
            <a:off x="298450" y="1638300"/>
            <a:ext cx="2568575" cy="1407820"/>
          </a:xfrm>
          <a:prstGeom prst="rect">
            <a:avLst/>
          </a:prstGeom>
        </p:spPr>
      </p:pic>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9" name="CuadroTexto 8"/>
          <p:cNvSpPr txBox="1"/>
          <p:nvPr/>
        </p:nvSpPr>
        <p:spPr>
          <a:xfrm>
            <a:off x="2906892" y="1698190"/>
            <a:ext cx="1178914" cy="665566"/>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el horario regular a la semana y de los turnos.</a:t>
            </a:r>
          </a:p>
        </p:txBody>
      </p:sp>
      <p:sp>
        <p:nvSpPr>
          <p:cNvPr id="61" name="Flecha arriba 33"/>
          <p:cNvSpPr/>
          <p:nvPr/>
        </p:nvSpPr>
        <p:spPr>
          <a:xfrm rot="16200000">
            <a:off x="3329328" y="2510687"/>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0" name="Rectángulo 23"/>
          <p:cNvSpPr/>
          <p:nvPr/>
        </p:nvSpPr>
        <p:spPr>
          <a:xfrm>
            <a:off x="355707" y="2383229"/>
            <a:ext cx="2313065" cy="230832"/>
          </a:xfrm>
          <a:prstGeom prst="rect">
            <a:avLst/>
          </a:prstGeom>
          <a:solidFill>
            <a:schemeClr val="bg1"/>
          </a:solidFill>
        </p:spPr>
        <p:txBody>
          <a:bodyPr wrap="square">
            <a:spAutoFit/>
          </a:bodyPr>
          <a:lstStyle/>
          <a:p>
            <a:pPr algn="ctr"/>
            <a:r>
              <a:rPr lang="es-CO" sz="900" b="1" i="1" dirty="0"/>
              <a:t>Lunes a viernes de </a:t>
            </a:r>
            <a:r>
              <a:rPr lang="es-CO" sz="900" b="1" i="1" dirty="0" smtClean="0"/>
              <a:t>8:00 </a:t>
            </a:r>
            <a:r>
              <a:rPr lang="es-CO" sz="900" b="1" i="1" dirty="0"/>
              <a:t>am  - 12:00 m</a:t>
            </a:r>
            <a:endParaRPr lang="es-MX" sz="900" b="1" i="1" dirty="0"/>
          </a:p>
        </p:txBody>
      </p:sp>
      <p:sp>
        <p:nvSpPr>
          <p:cNvPr id="64" name="CuadroTexto 8"/>
          <p:cNvSpPr txBox="1"/>
          <p:nvPr/>
        </p:nvSpPr>
        <p:spPr>
          <a:xfrm>
            <a:off x="6927270" y="1133612"/>
            <a:ext cx="1475355" cy="1206886"/>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Se registra el número total de horas a la semana que el estudiante dedicará a la práctica en una semana.</a:t>
            </a:r>
          </a:p>
        </p:txBody>
      </p:sp>
      <p:sp>
        <p:nvSpPr>
          <p:cNvPr id="65" name="Flecha arriba 33"/>
          <p:cNvSpPr/>
          <p:nvPr/>
        </p:nvSpPr>
        <p:spPr>
          <a:xfrm rot="16200000">
            <a:off x="7123077" y="2336597"/>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7" name="Rectángulo 23"/>
          <p:cNvSpPr/>
          <p:nvPr/>
        </p:nvSpPr>
        <p:spPr>
          <a:xfrm>
            <a:off x="4718203" y="2162969"/>
            <a:ext cx="2059838" cy="307777"/>
          </a:xfrm>
          <a:prstGeom prst="rect">
            <a:avLst/>
          </a:prstGeom>
        </p:spPr>
        <p:txBody>
          <a:bodyPr wrap="square">
            <a:spAutoFit/>
          </a:bodyPr>
          <a:lstStyle/>
          <a:p>
            <a:pPr algn="ctr"/>
            <a:r>
              <a:rPr lang="es-MX" sz="1400" b="1" i="1" dirty="0" smtClean="0"/>
              <a:t>20</a:t>
            </a:r>
            <a:endParaRPr lang="es-MX" sz="1400" b="1" i="1" dirty="0"/>
          </a:p>
        </p:txBody>
      </p:sp>
      <p:sp>
        <p:nvSpPr>
          <p:cNvPr id="71" name="CuadroTexto 8"/>
          <p:cNvSpPr txBox="1"/>
          <p:nvPr/>
        </p:nvSpPr>
        <p:spPr>
          <a:xfrm>
            <a:off x="150944" y="6045200"/>
            <a:ext cx="8391076" cy="4699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s-CO" sz="1050" dirty="0"/>
              <a:t>DURACIÓN DE LAS PRÁCTICAS Y DEDICACIÓN </a:t>
            </a:r>
            <a:r>
              <a:rPr lang="es-CO" sz="1050" dirty="0" smtClean="0"/>
              <a:t>SEMANAL: OK </a:t>
            </a:r>
            <a:endParaRPr lang="es-CO" sz="1050" dirty="0"/>
          </a:p>
        </p:txBody>
      </p:sp>
      <p:pic>
        <p:nvPicPr>
          <p:cNvPr id="6" name="Imagen 5"/>
          <p:cNvPicPr>
            <a:picLocks noChangeAspect="1"/>
          </p:cNvPicPr>
          <p:nvPr/>
        </p:nvPicPr>
        <p:blipFill>
          <a:blip r:embed="rId5"/>
          <a:stretch>
            <a:fillRect/>
          </a:stretch>
        </p:blipFill>
        <p:spPr>
          <a:xfrm>
            <a:off x="230739" y="3921071"/>
            <a:ext cx="8311282" cy="1838325"/>
          </a:xfrm>
          <a:prstGeom prst="rect">
            <a:avLst/>
          </a:prstGeom>
        </p:spPr>
      </p:pic>
    </p:spTree>
    <p:extLst>
      <p:ext uri="{BB962C8B-B14F-4D97-AF65-F5344CB8AC3E}">
        <p14:creationId xmlns:p14="http://schemas.microsoft.com/office/powerpoint/2010/main" val="91798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right)">
                                      <p:cBhvr>
                                        <p:cTn id="11" dur="500"/>
                                        <p:tgtEl>
                                          <p:spTgt spid="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10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right)">
                                      <p:cBhvr>
                                        <p:cTn id="24" dur="500"/>
                                        <p:tgtEl>
                                          <p:spTgt spid="6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left)">
                                      <p:cBhvr>
                                        <p:cTn id="28" dur="10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0" grpId="0" animBg="1"/>
      <p:bldP spid="64" grpId="0" animBg="1"/>
      <p:bldP spid="65" grpId="0" animBg="1"/>
      <p:bldP spid="67" grpId="0"/>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upo 76"/>
          <p:cNvGrpSpPr/>
          <p:nvPr/>
        </p:nvGrpSpPr>
        <p:grpSpPr>
          <a:xfrm>
            <a:off x="-571504" y="1936254"/>
            <a:ext cx="9718462" cy="342900"/>
            <a:chOff x="-762005" y="1438672"/>
            <a:chExt cx="12957949" cy="457200"/>
          </a:xfrm>
        </p:grpSpPr>
        <p:grpSp>
          <p:nvGrpSpPr>
            <p:cNvPr id="27" name="Grupo 26"/>
            <p:cNvGrpSpPr/>
            <p:nvPr/>
          </p:nvGrpSpPr>
          <p:grpSpPr>
            <a:xfrm>
              <a:off x="-762005" y="1438672"/>
              <a:ext cx="11134586" cy="457200"/>
              <a:chOff x="-762005" y="1819672"/>
              <a:chExt cx="11134586" cy="457200"/>
            </a:xfrm>
          </p:grpSpPr>
          <p:sp>
            <p:nvSpPr>
              <p:cNvPr id="26" name="Rectángulo 7"/>
              <p:cNvSpPr/>
              <p:nvPr/>
            </p:nvSpPr>
            <p:spPr>
              <a:xfrm rot="5400000">
                <a:off x="4641703" y="-3519019"/>
                <a:ext cx="327169" cy="1113458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25" name="Elipse 24"/>
              <p:cNvSpPr/>
              <p:nvPr/>
            </p:nvSpPr>
            <p:spPr>
              <a:xfrm>
                <a:off x="335055" y="1819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grpSp>
        <p:sp>
          <p:nvSpPr>
            <p:cNvPr id="53" name="Elipse 52"/>
            <p:cNvSpPr/>
            <p:nvPr/>
          </p:nvSpPr>
          <p:spPr>
            <a:xfrm>
              <a:off x="11738744" y="1438672"/>
              <a:ext cx="457200" cy="457200"/>
            </a:xfrm>
            <a:prstGeom prst="ellipse">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4" name="Elipse 123"/>
            <p:cNvSpPr/>
            <p:nvPr/>
          </p:nvSpPr>
          <p:spPr>
            <a:xfrm>
              <a:off x="11264831" y="1438672"/>
              <a:ext cx="457200" cy="457200"/>
            </a:xfrm>
            <a:prstGeom prst="ellipse">
              <a:avLst/>
            </a:prstGeom>
            <a:solidFill>
              <a:schemeClr val="accent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5" name="Elipse 124"/>
            <p:cNvSpPr/>
            <p:nvPr/>
          </p:nvSpPr>
          <p:spPr>
            <a:xfrm>
              <a:off x="10790918" y="1438672"/>
              <a:ext cx="457200" cy="457200"/>
            </a:xfrm>
            <a:prstGeom prst="ellipse">
              <a:avLst/>
            </a:prstGeom>
            <a:solidFill>
              <a:schemeClr val="accent1">
                <a:lumMod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344580" y="1457207"/>
              <a:ext cx="8240662" cy="400109"/>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INFORMACIÓN </a:t>
              </a: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GENERAL DEL PROGRAMA </a:t>
              </a:r>
            </a:p>
          </p:txBody>
        </p:sp>
      </p:grpSp>
      <p:grpSp>
        <p:nvGrpSpPr>
          <p:cNvPr id="126" name="Grupo 125"/>
          <p:cNvGrpSpPr/>
          <p:nvPr/>
        </p:nvGrpSpPr>
        <p:grpSpPr>
          <a:xfrm>
            <a:off x="-571502" y="3017446"/>
            <a:ext cx="9718460" cy="342900"/>
            <a:chOff x="-762003" y="1438672"/>
            <a:chExt cx="12957947" cy="457200"/>
          </a:xfrm>
        </p:grpSpPr>
        <p:grpSp>
          <p:nvGrpSpPr>
            <p:cNvPr id="127" name="Grupo 126"/>
            <p:cNvGrpSpPr/>
            <p:nvPr/>
          </p:nvGrpSpPr>
          <p:grpSpPr>
            <a:xfrm>
              <a:off x="-762003" y="1438672"/>
              <a:ext cx="11134583" cy="457200"/>
              <a:chOff x="-762003" y="1819672"/>
              <a:chExt cx="11134583" cy="457200"/>
            </a:xfrm>
          </p:grpSpPr>
          <p:sp>
            <p:nvSpPr>
              <p:cNvPr id="132" name="Rectángulo 7"/>
              <p:cNvSpPr/>
              <p:nvPr/>
            </p:nvSpPr>
            <p:spPr>
              <a:xfrm rot="5400000">
                <a:off x="4641704" y="-3519016"/>
                <a:ext cx="327169" cy="11134583"/>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33" name="Elipse 132"/>
              <p:cNvSpPr/>
              <p:nvPr/>
            </p:nvSpPr>
            <p:spPr>
              <a:xfrm>
                <a:off x="335055" y="1819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grpSp>
        <p:sp>
          <p:nvSpPr>
            <p:cNvPr id="128" name="Elipse 127"/>
            <p:cNvSpPr/>
            <p:nvPr/>
          </p:nvSpPr>
          <p:spPr>
            <a:xfrm>
              <a:off x="11738744" y="1438672"/>
              <a:ext cx="457200" cy="457200"/>
            </a:xfrm>
            <a:prstGeom prst="ellipse">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9" name="Elipse 128"/>
            <p:cNvSpPr/>
            <p:nvPr/>
          </p:nvSpPr>
          <p:spPr>
            <a:xfrm>
              <a:off x="11264831" y="1438672"/>
              <a:ext cx="457200" cy="457200"/>
            </a:xfrm>
            <a:prstGeom prst="ellipse">
              <a:avLst/>
            </a:prstGeom>
            <a:solidFill>
              <a:schemeClr val="accent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30" name="Elipse 129"/>
            <p:cNvSpPr/>
            <p:nvPr/>
          </p:nvSpPr>
          <p:spPr>
            <a:xfrm>
              <a:off x="10790918" y="1438672"/>
              <a:ext cx="457200" cy="457200"/>
            </a:xfrm>
            <a:prstGeom prst="ellipse">
              <a:avLst/>
            </a:prstGeom>
            <a:solidFill>
              <a:schemeClr val="accent1">
                <a:lumMod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31" name="Rectángulo 23"/>
            <p:cNvSpPr/>
            <p:nvPr/>
          </p:nvSpPr>
          <p:spPr>
            <a:xfrm>
              <a:off x="331880" y="1469907"/>
              <a:ext cx="9989899" cy="400111"/>
            </a:xfrm>
            <a:prstGeom prst="rect">
              <a:avLst/>
            </a:prstGeom>
          </p:spPr>
          <p:txBody>
            <a:bodyPr wrap="square" anchor="t">
              <a:spAutoFit/>
            </a:bodyPr>
            <a:lstStyle/>
            <a:p>
              <a:pPr algn="just">
                <a:buClr>
                  <a:schemeClr val="bg1"/>
                </a:buClr>
              </a:pPr>
              <a:r>
                <a:rPr lang="es-CO" sz="13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PLAN </a:t>
              </a: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GENERAL DE PRÁCTICAS FORMATIVAS DEL PROGRAMA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34" name="Grupo 133"/>
          <p:cNvGrpSpPr/>
          <p:nvPr/>
        </p:nvGrpSpPr>
        <p:grpSpPr>
          <a:xfrm>
            <a:off x="-571502" y="2480110"/>
            <a:ext cx="9718460" cy="342899"/>
            <a:chOff x="-762003" y="1438672"/>
            <a:chExt cx="12957947" cy="457200"/>
          </a:xfrm>
        </p:grpSpPr>
        <p:grpSp>
          <p:nvGrpSpPr>
            <p:cNvPr id="135" name="Grupo 134"/>
            <p:cNvGrpSpPr/>
            <p:nvPr/>
          </p:nvGrpSpPr>
          <p:grpSpPr>
            <a:xfrm>
              <a:off x="-762003" y="1438672"/>
              <a:ext cx="11134584" cy="457200"/>
              <a:chOff x="-762003" y="1819672"/>
              <a:chExt cx="11134584" cy="457200"/>
            </a:xfrm>
          </p:grpSpPr>
          <p:sp>
            <p:nvSpPr>
              <p:cNvPr id="140" name="Rectángulo 7"/>
              <p:cNvSpPr/>
              <p:nvPr/>
            </p:nvSpPr>
            <p:spPr>
              <a:xfrm rot="5400000">
                <a:off x="4641704" y="-3519019"/>
                <a:ext cx="327169" cy="1113458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41" name="Elipse 140"/>
              <p:cNvSpPr/>
              <p:nvPr/>
            </p:nvSpPr>
            <p:spPr>
              <a:xfrm>
                <a:off x="335055" y="1819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grpSp>
        <p:sp>
          <p:nvSpPr>
            <p:cNvPr id="136" name="Elipse 135"/>
            <p:cNvSpPr/>
            <p:nvPr/>
          </p:nvSpPr>
          <p:spPr>
            <a:xfrm>
              <a:off x="11738744" y="1438672"/>
              <a:ext cx="457200" cy="457200"/>
            </a:xfrm>
            <a:prstGeom prst="ellipse">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37" name="Elipse 136"/>
            <p:cNvSpPr/>
            <p:nvPr/>
          </p:nvSpPr>
          <p:spPr>
            <a:xfrm>
              <a:off x="11264831" y="1438672"/>
              <a:ext cx="457200" cy="457200"/>
            </a:xfrm>
            <a:prstGeom prst="ellipse">
              <a:avLst/>
            </a:prstGeom>
            <a:solidFill>
              <a:schemeClr val="accent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38" name="Elipse 137"/>
            <p:cNvSpPr/>
            <p:nvPr/>
          </p:nvSpPr>
          <p:spPr>
            <a:xfrm>
              <a:off x="10790918" y="1438672"/>
              <a:ext cx="457200" cy="457200"/>
            </a:xfrm>
            <a:prstGeom prst="ellipse">
              <a:avLst/>
            </a:prstGeom>
            <a:solidFill>
              <a:schemeClr val="accent1">
                <a:lumMod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39" name="Rectángulo 23"/>
            <p:cNvSpPr/>
            <p:nvPr/>
          </p:nvSpPr>
          <p:spPr>
            <a:xfrm>
              <a:off x="344578" y="1469911"/>
              <a:ext cx="10865439" cy="400111"/>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INFORMACIÓN </a:t>
              </a: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ESPECÍFICA DE LAS PRÁCTICAS </a:t>
              </a:r>
              <a:r>
                <a:rPr lang="es-CO"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FORMATIVAS, POR </a:t>
              </a: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ESCENARIO </a:t>
              </a:r>
            </a:p>
          </p:txBody>
        </p:sp>
      </p:grpSp>
      <p:grpSp>
        <p:nvGrpSpPr>
          <p:cNvPr id="142" name="Grupo 141"/>
          <p:cNvGrpSpPr/>
          <p:nvPr/>
        </p:nvGrpSpPr>
        <p:grpSpPr>
          <a:xfrm>
            <a:off x="-571503" y="4702523"/>
            <a:ext cx="9718461" cy="342900"/>
            <a:chOff x="-762004" y="1438672"/>
            <a:chExt cx="12957948" cy="457200"/>
          </a:xfrm>
        </p:grpSpPr>
        <p:grpSp>
          <p:nvGrpSpPr>
            <p:cNvPr id="143" name="Grupo 142"/>
            <p:cNvGrpSpPr/>
            <p:nvPr/>
          </p:nvGrpSpPr>
          <p:grpSpPr>
            <a:xfrm>
              <a:off x="-762004" y="1438672"/>
              <a:ext cx="11134589" cy="457200"/>
              <a:chOff x="-762004" y="1819672"/>
              <a:chExt cx="11134589" cy="457200"/>
            </a:xfrm>
          </p:grpSpPr>
          <p:sp>
            <p:nvSpPr>
              <p:cNvPr id="148" name="Rectángulo 7"/>
              <p:cNvSpPr/>
              <p:nvPr/>
            </p:nvSpPr>
            <p:spPr>
              <a:xfrm rot="5400000">
                <a:off x="4641706" y="-3519021"/>
                <a:ext cx="327169" cy="11134589"/>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49" name="Elipse 148"/>
              <p:cNvSpPr/>
              <p:nvPr/>
            </p:nvSpPr>
            <p:spPr>
              <a:xfrm>
                <a:off x="335055" y="1819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grpSp>
        <p:sp>
          <p:nvSpPr>
            <p:cNvPr id="144" name="Elipse 143"/>
            <p:cNvSpPr/>
            <p:nvPr/>
          </p:nvSpPr>
          <p:spPr>
            <a:xfrm>
              <a:off x="11738744" y="1438672"/>
              <a:ext cx="457200" cy="457200"/>
            </a:xfrm>
            <a:prstGeom prst="ellipse">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45" name="Elipse 144"/>
            <p:cNvSpPr/>
            <p:nvPr/>
          </p:nvSpPr>
          <p:spPr>
            <a:xfrm>
              <a:off x="11264831" y="1438672"/>
              <a:ext cx="457200" cy="457200"/>
            </a:xfrm>
            <a:prstGeom prst="ellipse">
              <a:avLst/>
            </a:prstGeom>
            <a:solidFill>
              <a:schemeClr val="accent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46" name="Elipse 145"/>
            <p:cNvSpPr/>
            <p:nvPr/>
          </p:nvSpPr>
          <p:spPr>
            <a:xfrm>
              <a:off x="10790918" y="1438672"/>
              <a:ext cx="457200" cy="457200"/>
            </a:xfrm>
            <a:prstGeom prst="ellipse">
              <a:avLst/>
            </a:prstGeom>
            <a:solidFill>
              <a:schemeClr val="accent1">
                <a:lumMod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47" name="Rectángulo 23"/>
            <p:cNvSpPr/>
            <p:nvPr/>
          </p:nvSpPr>
          <p:spPr>
            <a:xfrm>
              <a:off x="331880" y="1469908"/>
              <a:ext cx="8240663" cy="410371"/>
            </a:xfrm>
            <a:prstGeom prst="rect">
              <a:avLst/>
            </a:prstGeom>
          </p:spPr>
          <p:txBody>
            <a:bodyPr wrap="square" anchor="t">
              <a:spAutoFit/>
            </a:bodyPr>
            <a:lstStyle/>
            <a:p>
              <a:pPr algn="just">
                <a:buClr>
                  <a:schemeClr val="bg1"/>
                </a:buClr>
              </a:pPr>
              <a:r>
                <a:rPr lang="es-CO" sz="13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es-CO"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EJEMPLO COMPLETO DILIGENCIAMIENTO DEL ANEXO TÉCNICO</a:t>
              </a:r>
              <a:endPar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upo 1"/>
          <p:cNvGrpSpPr/>
          <p:nvPr/>
        </p:nvGrpSpPr>
        <p:grpSpPr>
          <a:xfrm>
            <a:off x="-571503" y="188913"/>
            <a:ext cx="9355934" cy="637661"/>
            <a:chOff x="-762003" y="202299"/>
            <a:chExt cx="12474578" cy="850215"/>
          </a:xfrm>
        </p:grpSpPr>
        <p:sp>
          <p:nvSpPr>
            <p:cNvPr id="9" name="Rectángulo 8"/>
            <p:cNvSpPr/>
            <p:nvPr/>
          </p:nvSpPr>
          <p:spPr>
            <a:xfrm rot="5400000">
              <a:off x="861422" y="-1413467"/>
              <a:ext cx="842556"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10"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 name="Subtítulo 2"/>
            <p:cNvSpPr txBox="1">
              <a:spLocks/>
            </p:cNvSpPr>
            <p:nvPr/>
          </p:nvSpPr>
          <p:spPr>
            <a:xfrm>
              <a:off x="363029" y="455662"/>
              <a:ext cx="482280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Estructura del Anexo</a:t>
              </a:r>
            </a:p>
          </p:txBody>
        </p:sp>
        <p:pic>
          <p:nvPicPr>
            <p:cNvPr id="71"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grpSp>
      <p:pic>
        <p:nvPicPr>
          <p:cNvPr id="72" name="Picture 3" descr="C:\Users\DIEGORODRIGUEZ\Desktop\PRESENTACIÓN TALLER DE EDUCACIÓN SUPERIOR EN SALUD\artes\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437" y="6003925"/>
            <a:ext cx="3560763" cy="8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023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547557" y="3879831"/>
            <a:ext cx="3884062"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0" name="Imagen 3"/>
          <p:cNvPicPr>
            <a:picLocks noChangeAspect="1"/>
          </p:cNvPicPr>
          <p:nvPr/>
        </p:nvPicPr>
        <p:blipFill>
          <a:blip r:embed="rId2"/>
          <a:stretch>
            <a:fillRect/>
          </a:stretch>
        </p:blipFill>
        <p:spPr>
          <a:xfrm>
            <a:off x="4649572" y="3953386"/>
            <a:ext cx="2197100" cy="1244600"/>
          </a:xfrm>
          <a:prstGeom prst="rect">
            <a:avLst/>
          </a:prstGeom>
        </p:spPr>
      </p:pic>
      <p:sp>
        <p:nvSpPr>
          <p:cNvPr id="57" name="56 Rectángulo"/>
          <p:cNvSpPr/>
          <p:nvPr/>
        </p:nvSpPr>
        <p:spPr>
          <a:xfrm>
            <a:off x="230738" y="3879831"/>
            <a:ext cx="3884062"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9" name="Imagen 2"/>
          <p:cNvPicPr>
            <a:picLocks noChangeAspect="1"/>
          </p:cNvPicPr>
          <p:nvPr/>
        </p:nvPicPr>
        <p:blipFill>
          <a:blip r:embed="rId3"/>
          <a:stretch>
            <a:fillRect/>
          </a:stretch>
        </p:blipFill>
        <p:spPr>
          <a:xfrm>
            <a:off x="368140" y="3985406"/>
            <a:ext cx="2197100" cy="1079500"/>
          </a:xfrm>
          <a:prstGeom prst="rect">
            <a:avLst/>
          </a:prstGeom>
        </p:spPr>
      </p:pic>
      <p:pic>
        <p:nvPicPr>
          <p:cNvPr id="66" name="Imagen 1"/>
          <p:cNvPicPr>
            <a:picLocks noChangeAspect="1"/>
          </p:cNvPicPr>
          <p:nvPr/>
        </p:nvPicPr>
        <p:blipFill>
          <a:blip r:embed="rId4"/>
          <a:stretch>
            <a:fillRect/>
          </a:stretch>
        </p:blipFill>
        <p:spPr>
          <a:xfrm>
            <a:off x="0" y="1758175"/>
            <a:ext cx="8814944" cy="1341169"/>
          </a:xfrm>
          <a:prstGeom prst="rect">
            <a:avLst/>
          </a:prstGeom>
        </p:spPr>
      </p:pic>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9" name="48 Rectángulo"/>
          <p:cNvSpPr/>
          <p:nvPr/>
        </p:nvSpPr>
        <p:spPr>
          <a:xfrm>
            <a:off x="230738" y="2217607"/>
            <a:ext cx="1942031" cy="8401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49 Rectángulo"/>
          <p:cNvSpPr/>
          <p:nvPr/>
        </p:nvSpPr>
        <p:spPr>
          <a:xfrm>
            <a:off x="2276475" y="2227998"/>
            <a:ext cx="1744979" cy="8401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Rectángulo"/>
          <p:cNvSpPr/>
          <p:nvPr/>
        </p:nvSpPr>
        <p:spPr>
          <a:xfrm>
            <a:off x="4114800" y="2217607"/>
            <a:ext cx="2514600" cy="8401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Rectángulo"/>
          <p:cNvSpPr/>
          <p:nvPr/>
        </p:nvSpPr>
        <p:spPr>
          <a:xfrm>
            <a:off x="6743701" y="2217607"/>
            <a:ext cx="1949450" cy="8401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Subtítulo 2"/>
          <p:cNvSpPr txBox="1">
            <a:spLocks/>
          </p:cNvSpPr>
          <p:nvPr/>
        </p:nvSpPr>
        <p:spPr>
          <a:xfrm>
            <a:off x="149679" y="1056570"/>
            <a:ext cx="8634752" cy="3911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defRPr/>
            </a:pP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Diligencie los 4 espacios </a:t>
            </a:r>
            <a:r>
              <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rPr>
              <a:t>con </a:t>
            </a: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la RELACIÓN DOCENTE-ESTUDIANTES POR ROTACIÓN:</a:t>
            </a:r>
            <a:endPar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endParaRPr>
          </a:p>
        </p:txBody>
      </p:sp>
      <p:sp>
        <p:nvSpPr>
          <p:cNvPr id="59" name="CuadroTexto 8"/>
          <p:cNvSpPr txBox="1"/>
          <p:nvPr/>
        </p:nvSpPr>
        <p:spPr>
          <a:xfrm>
            <a:off x="2610451" y="3939534"/>
            <a:ext cx="1475355" cy="81872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Digitar el nombre de las rotaciones registradas en la tabla a, columna 2 de este capítulo.</a:t>
            </a:r>
          </a:p>
        </p:txBody>
      </p:sp>
      <p:sp>
        <p:nvSpPr>
          <p:cNvPr id="61" name="Flecha arriba 33"/>
          <p:cNvSpPr/>
          <p:nvPr/>
        </p:nvSpPr>
        <p:spPr>
          <a:xfrm rot="16200000">
            <a:off x="2817027" y="4744308"/>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0" name="Rectángulo 23"/>
          <p:cNvSpPr/>
          <p:nvPr/>
        </p:nvSpPr>
        <p:spPr>
          <a:xfrm>
            <a:off x="401384" y="4578566"/>
            <a:ext cx="2059838" cy="230832"/>
          </a:xfrm>
          <a:prstGeom prst="rect">
            <a:avLst/>
          </a:prstGeom>
        </p:spPr>
        <p:txBody>
          <a:bodyPr wrap="square">
            <a:spAutoFit/>
          </a:bodyPr>
          <a:lstStyle/>
          <a:p>
            <a:pPr algn="ctr"/>
            <a:r>
              <a:rPr lang="es-MX" sz="900" b="1" dirty="0"/>
              <a:t>NEUROLOGÍA GENERAL PEDIATRÍCA</a:t>
            </a:r>
            <a:endParaRPr lang="es-MX" sz="900" b="1" i="1" dirty="0"/>
          </a:p>
        </p:txBody>
      </p:sp>
      <p:sp>
        <p:nvSpPr>
          <p:cNvPr id="64" name="CuadroTexto 8"/>
          <p:cNvSpPr txBox="1"/>
          <p:nvPr/>
        </p:nvSpPr>
        <p:spPr>
          <a:xfrm>
            <a:off x="6927270" y="3949925"/>
            <a:ext cx="1475355" cy="1469765"/>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Digitar el número máximo de estudiantes en práctica simultánea (en un mismo período de tiempo) que rotan o rotarían por el escenario en cada práctica. </a:t>
            </a:r>
          </a:p>
        </p:txBody>
      </p:sp>
      <p:sp>
        <p:nvSpPr>
          <p:cNvPr id="65" name="Flecha arriba 33"/>
          <p:cNvSpPr/>
          <p:nvPr/>
        </p:nvSpPr>
        <p:spPr>
          <a:xfrm rot="16200000">
            <a:off x="7133847" y="5392826"/>
            <a:ext cx="312705"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7" name="Rectángulo 23"/>
          <p:cNvSpPr/>
          <p:nvPr/>
        </p:nvSpPr>
        <p:spPr>
          <a:xfrm>
            <a:off x="4718203" y="4621098"/>
            <a:ext cx="2059838" cy="307777"/>
          </a:xfrm>
          <a:prstGeom prst="rect">
            <a:avLst/>
          </a:prstGeom>
        </p:spPr>
        <p:txBody>
          <a:bodyPr wrap="square">
            <a:spAutoFit/>
          </a:bodyPr>
          <a:lstStyle/>
          <a:p>
            <a:pPr algn="ctr"/>
            <a:r>
              <a:rPr lang="es-MX" sz="1400" b="1" i="1" dirty="0"/>
              <a:t>6</a:t>
            </a:r>
          </a:p>
        </p:txBody>
      </p:sp>
    </p:spTree>
    <p:extLst>
      <p:ext uri="{BB962C8B-B14F-4D97-AF65-F5344CB8AC3E}">
        <p14:creationId xmlns:p14="http://schemas.microsoft.com/office/powerpoint/2010/main" val="42238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9"/>
                                        </p:tgtEl>
                                      </p:cBhvr>
                                    </p:animEffect>
                                    <p:animScale>
                                      <p:cBhvr>
                                        <p:cTn id="7" dur="250" autoRev="1" fill="hold"/>
                                        <p:tgtEl>
                                          <p:spTgt spid="49"/>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9"/>
                                        </p:tgtEl>
                                      </p:cBhvr>
                                    </p:animEffect>
                                    <p:animScale>
                                      <p:cBhvr>
                                        <p:cTn id="11" dur="250" autoRev="1" fill="hold"/>
                                        <p:tgtEl>
                                          <p:spTgt spid="49"/>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50"/>
                                        </p:tgtEl>
                                      </p:cBhvr>
                                    </p:animEffect>
                                    <p:animScale>
                                      <p:cBhvr>
                                        <p:cTn id="15" dur="250" autoRev="1" fill="hold"/>
                                        <p:tgtEl>
                                          <p:spTgt spid="50"/>
                                        </p:tgtEl>
                                      </p:cBhvr>
                                      <p:by x="105000" y="105000"/>
                                    </p:animScale>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50"/>
                                        </p:tgtEl>
                                      </p:cBhvr>
                                    </p:animEffect>
                                    <p:animScale>
                                      <p:cBhvr>
                                        <p:cTn id="19" dur="250" autoRev="1" fill="hold"/>
                                        <p:tgtEl>
                                          <p:spTgt spid="50"/>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51"/>
                                        </p:tgtEl>
                                      </p:cBhvr>
                                    </p:animEffect>
                                    <p:animScale>
                                      <p:cBhvr>
                                        <p:cTn id="23" dur="250" autoRev="1" fill="hold"/>
                                        <p:tgtEl>
                                          <p:spTgt spid="51"/>
                                        </p:tgtEl>
                                      </p:cBhvr>
                                      <p:by x="105000" y="105000"/>
                                    </p:animScale>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51"/>
                                        </p:tgtEl>
                                      </p:cBhvr>
                                    </p:animEffect>
                                    <p:animScale>
                                      <p:cBhvr>
                                        <p:cTn id="27" dur="250" autoRev="1" fill="hold"/>
                                        <p:tgtEl>
                                          <p:spTgt spid="51"/>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52"/>
                                        </p:tgtEl>
                                      </p:cBhvr>
                                    </p:animEffect>
                                    <p:animScale>
                                      <p:cBhvr>
                                        <p:cTn id="31" dur="250" autoRev="1" fill="hold"/>
                                        <p:tgtEl>
                                          <p:spTgt spid="52"/>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52"/>
                                        </p:tgtEl>
                                      </p:cBhvr>
                                    </p:animEffect>
                                    <p:animScale>
                                      <p:cBhvr>
                                        <p:cTn id="35" dur="250" autoRev="1" fill="hold"/>
                                        <p:tgtEl>
                                          <p:spTgt spid="52"/>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right)">
                                      <p:cBhvr>
                                        <p:cTn id="44" dur="500"/>
                                        <p:tgtEl>
                                          <p:spTgt spid="61"/>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10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right)">
                                      <p:cBhvr>
                                        <p:cTn id="57" dur="500"/>
                                        <p:tgtEl>
                                          <p:spTgt spid="65"/>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left)">
                                      <p:cBhvr>
                                        <p:cTn id="61"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P spid="51" grpId="0" animBg="1"/>
      <p:bldP spid="51" grpId="1" animBg="1"/>
      <p:bldP spid="52" grpId="0" animBg="1"/>
      <p:bldP spid="52" grpId="1" animBg="1"/>
      <p:bldP spid="59" grpId="0" animBg="1"/>
      <p:bldP spid="61" grpId="0" animBg="1"/>
      <p:bldP spid="60" grpId="0"/>
      <p:bldP spid="64" grpId="0" animBg="1"/>
      <p:bldP spid="65" grpId="0" animBg="1"/>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4255996" y="1326757"/>
            <a:ext cx="4175623" cy="257142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6" name="Imagen 23"/>
          <p:cNvPicPr>
            <a:picLocks noChangeAspect="1"/>
          </p:cNvPicPr>
          <p:nvPr/>
        </p:nvPicPr>
        <p:blipFill>
          <a:blip r:embed="rId2"/>
          <a:stretch>
            <a:fillRect/>
          </a:stretch>
        </p:blipFill>
        <p:spPr>
          <a:xfrm>
            <a:off x="4338164" y="1373107"/>
            <a:ext cx="2439877" cy="1258020"/>
          </a:xfrm>
          <a:prstGeom prst="rect">
            <a:avLst/>
          </a:prstGeom>
        </p:spPr>
      </p:pic>
      <p:sp>
        <p:nvSpPr>
          <p:cNvPr id="57" name="56 Rectángulo"/>
          <p:cNvSpPr/>
          <p:nvPr/>
        </p:nvSpPr>
        <p:spPr>
          <a:xfrm>
            <a:off x="230738" y="1326758"/>
            <a:ext cx="3884062" cy="193566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5" name="Imagen 22"/>
          <p:cNvPicPr>
            <a:picLocks noChangeAspect="1"/>
          </p:cNvPicPr>
          <p:nvPr/>
        </p:nvPicPr>
        <p:blipFill>
          <a:blip r:embed="rId3"/>
          <a:stretch>
            <a:fillRect/>
          </a:stretch>
        </p:blipFill>
        <p:spPr>
          <a:xfrm>
            <a:off x="284830" y="1383462"/>
            <a:ext cx="2184400" cy="1146236"/>
          </a:xfrm>
          <a:prstGeom prst="rect">
            <a:avLst/>
          </a:prstGeom>
        </p:spPr>
      </p:pic>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9" name="CuadroTexto 8"/>
          <p:cNvSpPr txBox="1"/>
          <p:nvPr/>
        </p:nvSpPr>
        <p:spPr>
          <a:xfrm>
            <a:off x="2610451" y="1396852"/>
            <a:ext cx="1475355" cy="1132845"/>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el total de docentes asignados para acompañar la práctica formativa de cada grupo de estudiantes en práctica simultánea.</a:t>
            </a:r>
          </a:p>
        </p:txBody>
      </p:sp>
      <p:sp>
        <p:nvSpPr>
          <p:cNvPr id="61" name="Flecha arriba 33"/>
          <p:cNvSpPr/>
          <p:nvPr/>
        </p:nvSpPr>
        <p:spPr>
          <a:xfrm>
            <a:off x="1024181" y="2632897"/>
            <a:ext cx="705698"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0" name="Rectángulo 23"/>
          <p:cNvSpPr/>
          <p:nvPr/>
        </p:nvSpPr>
        <p:spPr>
          <a:xfrm>
            <a:off x="781058" y="2005683"/>
            <a:ext cx="1061188" cy="307777"/>
          </a:xfrm>
          <a:prstGeom prst="rect">
            <a:avLst/>
          </a:prstGeom>
          <a:noFill/>
        </p:spPr>
        <p:txBody>
          <a:bodyPr wrap="square">
            <a:spAutoFit/>
          </a:bodyPr>
          <a:lstStyle/>
          <a:p>
            <a:pPr algn="ctr"/>
            <a:r>
              <a:rPr lang="es-MX" sz="1400" b="1" i="1" dirty="0"/>
              <a:t>2</a:t>
            </a:r>
            <a:endParaRPr lang="es-MX" sz="1400" b="1" i="1" dirty="0"/>
          </a:p>
        </p:txBody>
      </p:sp>
      <p:sp>
        <p:nvSpPr>
          <p:cNvPr id="64" name="CuadroTexto 8"/>
          <p:cNvSpPr txBox="1"/>
          <p:nvPr/>
        </p:nvSpPr>
        <p:spPr>
          <a:xfrm>
            <a:off x="6851070" y="1409636"/>
            <a:ext cx="1475355" cy="238375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Resulta de dividir el valor registrado en la columna 2 de la tabla, entre el valor registrado en la columna 3. Ejemplo: Si son 4 estudiantes que rotan por la </a:t>
            </a:r>
            <a:r>
              <a:rPr lang="es-CO" sz="1050" b="0" dirty="0" err="1"/>
              <a:t>IPS</a:t>
            </a:r>
            <a:r>
              <a:rPr lang="es-CO" sz="1050" b="0" dirty="0"/>
              <a:t> de manera simultánea y tienen contratados 2 profesores para acompañar la práctica.</a:t>
            </a:r>
          </a:p>
        </p:txBody>
      </p:sp>
      <p:sp>
        <p:nvSpPr>
          <p:cNvPr id="65" name="Flecha arriba 33"/>
          <p:cNvSpPr/>
          <p:nvPr/>
        </p:nvSpPr>
        <p:spPr>
          <a:xfrm>
            <a:off x="5305955" y="2684896"/>
            <a:ext cx="504296" cy="51230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7" name="Rectángulo 23"/>
          <p:cNvSpPr/>
          <p:nvPr/>
        </p:nvSpPr>
        <p:spPr>
          <a:xfrm>
            <a:off x="4613908" y="2027381"/>
            <a:ext cx="2059838" cy="307777"/>
          </a:xfrm>
          <a:prstGeom prst="rect">
            <a:avLst/>
          </a:prstGeom>
        </p:spPr>
        <p:txBody>
          <a:bodyPr wrap="square">
            <a:spAutoFit/>
          </a:bodyPr>
          <a:lstStyle/>
          <a:p>
            <a:pPr algn="ctr"/>
            <a:r>
              <a:rPr lang="es-MX" sz="1400" b="1" i="1" dirty="0"/>
              <a:t>3</a:t>
            </a:r>
            <a:endParaRPr lang="es-MX" sz="1400" b="1" i="1" dirty="0"/>
          </a:p>
        </p:txBody>
      </p:sp>
      <p:sp>
        <p:nvSpPr>
          <p:cNvPr id="71" name="CuadroTexto 8"/>
          <p:cNvSpPr txBox="1"/>
          <p:nvPr/>
        </p:nvSpPr>
        <p:spPr>
          <a:xfrm>
            <a:off x="150944" y="6261100"/>
            <a:ext cx="8391076" cy="4699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s-CO" sz="1050" dirty="0"/>
              <a:t>RELACIÓN DOCENTE-ESTUDIANTES POR </a:t>
            </a:r>
            <a:r>
              <a:rPr lang="es-CO" sz="1050" dirty="0" smtClean="0"/>
              <a:t>ROTACIÓN: OK </a:t>
            </a:r>
            <a:endParaRPr lang="es-CO" sz="1050" dirty="0"/>
          </a:p>
        </p:txBody>
      </p:sp>
      <p:sp>
        <p:nvSpPr>
          <p:cNvPr id="2" name="1 Rectángulo"/>
          <p:cNvSpPr/>
          <p:nvPr/>
        </p:nvSpPr>
        <p:spPr>
          <a:xfrm>
            <a:off x="5305955" y="2431102"/>
            <a:ext cx="504296" cy="14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p:nvPicPr>
        <p:blipFill>
          <a:blip r:embed="rId5"/>
          <a:stretch>
            <a:fillRect/>
          </a:stretch>
        </p:blipFill>
        <p:spPr>
          <a:xfrm>
            <a:off x="150944" y="4313098"/>
            <a:ext cx="8280675" cy="1752685"/>
          </a:xfrm>
          <a:prstGeom prst="rect">
            <a:avLst/>
          </a:prstGeom>
        </p:spPr>
      </p:pic>
    </p:spTree>
    <p:extLst>
      <p:ext uri="{BB962C8B-B14F-4D97-AF65-F5344CB8AC3E}">
        <p14:creationId xmlns:p14="http://schemas.microsoft.com/office/powerpoint/2010/main" val="16611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down)">
                                      <p:cBhvr>
                                        <p:cTn id="11" dur="500"/>
                                        <p:tgtEl>
                                          <p:spTgt spid="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10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down)">
                                      <p:cBhvr>
                                        <p:cTn id="24" dur="500"/>
                                        <p:tgtEl>
                                          <p:spTgt spid="6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left)">
                                      <p:cBhvr>
                                        <p:cTn id="28" dur="10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0" grpId="0"/>
      <p:bldP spid="64" grpId="0" animBg="1"/>
      <p:bldP spid="65" grpId="0" animBg="1"/>
      <p:bldP spid="67" grpId="0"/>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5955543" y="1735282"/>
            <a:ext cx="2372389" cy="62345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3" name="62 Rectángulo"/>
          <p:cNvSpPr/>
          <p:nvPr/>
        </p:nvSpPr>
        <p:spPr>
          <a:xfrm>
            <a:off x="150944" y="1326757"/>
            <a:ext cx="8280675" cy="481423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3429000"/>
              <a:ext cx="780097" cy="3429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130736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4"/>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3014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1" name="CuadroTexto 8"/>
          <p:cNvSpPr txBox="1"/>
          <p:nvPr/>
        </p:nvSpPr>
        <p:spPr>
          <a:xfrm>
            <a:off x="150944" y="6261100"/>
            <a:ext cx="8391076" cy="4699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s-CO" sz="1050" dirty="0" smtClean="0"/>
              <a:t>FECHA DE FORMALIZACIÓN DEL ANEXO TÉCNICO</a:t>
            </a:r>
            <a:endParaRPr lang="es-CO" sz="1050" dirty="0"/>
          </a:p>
        </p:txBody>
      </p:sp>
      <p:pic>
        <p:nvPicPr>
          <p:cNvPr id="58" name="Imagen 1"/>
          <p:cNvPicPr>
            <a:picLocks noChangeAspect="1"/>
          </p:cNvPicPr>
          <p:nvPr/>
        </p:nvPicPr>
        <p:blipFill>
          <a:blip r:embed="rId3"/>
          <a:stretch>
            <a:fillRect/>
          </a:stretch>
        </p:blipFill>
        <p:spPr>
          <a:xfrm>
            <a:off x="365032" y="1488786"/>
            <a:ext cx="7962900" cy="4375122"/>
          </a:xfrm>
          <a:prstGeom prst="rect">
            <a:avLst/>
          </a:prstGeom>
        </p:spPr>
      </p:pic>
    </p:spTree>
    <p:extLst>
      <p:ext uri="{BB962C8B-B14F-4D97-AF65-F5344CB8AC3E}">
        <p14:creationId xmlns:p14="http://schemas.microsoft.com/office/powerpoint/2010/main" val="7572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3554330" y="-1810487"/>
            <a:ext cx="1675632" cy="9127191"/>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solidFill>
                <a:srgbClr val="6C1B1C"/>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039" y="3807042"/>
            <a:ext cx="3865922" cy="871418"/>
          </a:xfrm>
          <a:prstGeom prst="rect">
            <a:avLst/>
          </a:prstGeom>
        </p:spPr>
      </p:pic>
      <p:sp>
        <p:nvSpPr>
          <p:cNvPr id="9" name="Subtítulo 2"/>
          <p:cNvSpPr txBox="1">
            <a:spLocks/>
          </p:cNvSpPr>
          <p:nvPr/>
        </p:nvSpPr>
        <p:spPr>
          <a:xfrm>
            <a:off x="147993" y="2400030"/>
            <a:ext cx="7726007" cy="7764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PROGRAMA </a:t>
            </a:r>
          </a:p>
        </p:txBody>
      </p:sp>
      <p:grpSp>
        <p:nvGrpSpPr>
          <p:cNvPr id="11" name="Grupo 76"/>
          <p:cNvGrpSpPr/>
          <p:nvPr/>
        </p:nvGrpSpPr>
        <p:grpSpPr>
          <a:xfrm>
            <a:off x="8343871" y="2393472"/>
            <a:ext cx="1080165" cy="679355"/>
            <a:chOff x="11716519" y="1438672"/>
            <a:chExt cx="726941" cy="457200"/>
          </a:xfrm>
        </p:grpSpPr>
        <p:sp>
          <p:nvSpPr>
            <p:cNvPr id="21"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22"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23" name="Rectángulo 23"/>
            <p:cNvSpPr/>
            <p:nvPr/>
          </p:nvSpPr>
          <p:spPr>
            <a:xfrm>
              <a:off x="11784982" y="1468295"/>
              <a:ext cx="488177" cy="393548"/>
            </a:xfrm>
            <a:prstGeom prst="rect">
              <a:avLst/>
            </a:prstGeom>
          </p:spPr>
          <p:txBody>
            <a:bodyPr wrap="square" anchor="t">
              <a:spAutoFit/>
            </a:bodyPr>
            <a:lstStyle/>
            <a:p>
              <a:pPr algn="just">
                <a:buClr>
                  <a:schemeClr val="bg1"/>
                </a:buClr>
              </a:pP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s-CO"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3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350" b="1" dirty="0" smtClean="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3" descr="C:\Users\DIEGORODRIGUEZ\Desktop\PRESENTACIÓN TALLER DE EDUCACIÓN SUPERIOR EN SALUD\artes\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437" y="6003925"/>
            <a:ext cx="3560763" cy="8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341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4357958"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PROGRAMA </a:t>
              </a: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48" name="Imagen 2"/>
          <p:cNvPicPr>
            <a:picLocks noChangeAspect="1"/>
          </p:cNvPicPr>
          <p:nvPr/>
        </p:nvPicPr>
        <p:blipFill rotWithShape="1">
          <a:blip r:embed="rId3"/>
          <a:srcRect b="51585"/>
          <a:stretch/>
        </p:blipFill>
        <p:spPr>
          <a:xfrm>
            <a:off x="307975" y="2003995"/>
            <a:ext cx="8248650" cy="2536334"/>
          </a:xfrm>
          <a:prstGeom prst="rect">
            <a:avLst/>
          </a:prstGeom>
        </p:spPr>
      </p:pic>
      <p:sp>
        <p:nvSpPr>
          <p:cNvPr id="49" name="Subtítulo 2"/>
          <p:cNvSpPr txBox="1">
            <a:spLocks/>
          </p:cNvSpPr>
          <p:nvPr/>
        </p:nvSpPr>
        <p:spPr>
          <a:xfrm>
            <a:off x="149679" y="1408995"/>
            <a:ext cx="6378121" cy="3911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defRPr/>
            </a:pP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Diligencie las 8 columnas </a:t>
            </a:r>
            <a:r>
              <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rPr>
              <a:t>con </a:t>
            </a: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el </a:t>
            </a:r>
            <a:r>
              <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rPr>
              <a:t>MAPA DE PRÁCTICAS FORMATIVAS DEL PROGRAMA</a:t>
            </a:r>
          </a:p>
        </p:txBody>
      </p:sp>
      <p:sp>
        <p:nvSpPr>
          <p:cNvPr id="50" name="49 Rectángulo"/>
          <p:cNvSpPr/>
          <p:nvPr/>
        </p:nvSpPr>
        <p:spPr>
          <a:xfrm>
            <a:off x="544195" y="2688390"/>
            <a:ext cx="729774" cy="1250994"/>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Rectángulo"/>
          <p:cNvSpPr/>
          <p:nvPr/>
        </p:nvSpPr>
        <p:spPr>
          <a:xfrm>
            <a:off x="1336839" y="2688390"/>
            <a:ext cx="701511" cy="1250994"/>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Rectángulo"/>
          <p:cNvSpPr/>
          <p:nvPr/>
        </p:nvSpPr>
        <p:spPr>
          <a:xfrm>
            <a:off x="2112011" y="2688390"/>
            <a:ext cx="2431414" cy="1250994"/>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53 Rectángulo"/>
          <p:cNvSpPr/>
          <p:nvPr/>
        </p:nvSpPr>
        <p:spPr>
          <a:xfrm>
            <a:off x="4627881" y="2688390"/>
            <a:ext cx="1360169" cy="1250994"/>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54 Rectángulo"/>
          <p:cNvSpPr/>
          <p:nvPr/>
        </p:nvSpPr>
        <p:spPr>
          <a:xfrm>
            <a:off x="6053137" y="2688390"/>
            <a:ext cx="670719" cy="1250994"/>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55 Rectángulo"/>
          <p:cNvSpPr/>
          <p:nvPr/>
        </p:nvSpPr>
        <p:spPr>
          <a:xfrm>
            <a:off x="6783698" y="2688390"/>
            <a:ext cx="707715" cy="1250994"/>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56 Rectángulo"/>
          <p:cNvSpPr/>
          <p:nvPr/>
        </p:nvSpPr>
        <p:spPr>
          <a:xfrm>
            <a:off x="7564748" y="2688390"/>
            <a:ext cx="707715" cy="1250994"/>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59 Rectángulo"/>
          <p:cNvSpPr/>
          <p:nvPr/>
        </p:nvSpPr>
        <p:spPr>
          <a:xfrm>
            <a:off x="544195" y="3997872"/>
            <a:ext cx="7728268" cy="129631"/>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084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0"/>
                                        </p:tgtEl>
                                      </p:cBhvr>
                                    </p:animEffect>
                                    <p:animScale>
                                      <p:cBhvr>
                                        <p:cTn id="7" dur="250" autoRev="1" fill="hold"/>
                                        <p:tgtEl>
                                          <p:spTgt spid="50"/>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0"/>
                                        </p:tgtEl>
                                      </p:cBhvr>
                                    </p:animEffect>
                                    <p:animScale>
                                      <p:cBhvr>
                                        <p:cTn id="11" dur="250" autoRev="1" fill="hold"/>
                                        <p:tgtEl>
                                          <p:spTgt spid="50"/>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51"/>
                                        </p:tgtEl>
                                      </p:cBhvr>
                                    </p:animEffect>
                                    <p:animScale>
                                      <p:cBhvr>
                                        <p:cTn id="19" dur="250" autoRev="1" fill="hold"/>
                                        <p:tgtEl>
                                          <p:spTgt spid="51"/>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52"/>
                                        </p:tgtEl>
                                      </p:cBhvr>
                                    </p:animEffect>
                                    <p:animScale>
                                      <p:cBhvr>
                                        <p:cTn id="23" dur="250" autoRev="1" fill="hold"/>
                                        <p:tgtEl>
                                          <p:spTgt spid="52"/>
                                        </p:tgtEl>
                                      </p:cBhvr>
                                      <p:by x="105000" y="105000"/>
                                    </p:animScale>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52"/>
                                        </p:tgtEl>
                                      </p:cBhvr>
                                    </p:animEffect>
                                    <p:animScale>
                                      <p:cBhvr>
                                        <p:cTn id="27" dur="250" autoRev="1" fill="hold"/>
                                        <p:tgtEl>
                                          <p:spTgt spid="52"/>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54"/>
                                        </p:tgtEl>
                                      </p:cBhvr>
                                    </p:animEffect>
                                    <p:animScale>
                                      <p:cBhvr>
                                        <p:cTn id="31" dur="250" autoRev="1" fill="hold"/>
                                        <p:tgtEl>
                                          <p:spTgt spid="54"/>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54"/>
                                        </p:tgtEl>
                                      </p:cBhvr>
                                    </p:animEffect>
                                    <p:animScale>
                                      <p:cBhvr>
                                        <p:cTn id="35" dur="250" autoRev="1" fill="hold"/>
                                        <p:tgtEl>
                                          <p:spTgt spid="54"/>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55"/>
                                        </p:tgtEl>
                                      </p:cBhvr>
                                    </p:animEffect>
                                    <p:animScale>
                                      <p:cBhvr>
                                        <p:cTn id="39" dur="250" autoRev="1" fill="hold"/>
                                        <p:tgtEl>
                                          <p:spTgt spid="55"/>
                                        </p:tgtEl>
                                      </p:cBhvr>
                                      <p:by x="105000" y="105000"/>
                                    </p:animScale>
                                  </p:childTnLst>
                                </p:cTn>
                              </p:par>
                            </p:childTnLst>
                          </p:cTn>
                        </p:par>
                        <p:par>
                          <p:cTn id="40" fill="hold">
                            <p:stCondLst>
                              <p:cond delay="4500"/>
                            </p:stCondLst>
                            <p:childTnLst>
                              <p:par>
                                <p:cTn id="41" presetID="26" presetClass="emph" presetSubtype="0" fill="hold" grpId="1" nodeType="afterEffect">
                                  <p:stCondLst>
                                    <p:cond delay="0"/>
                                  </p:stCondLst>
                                  <p:childTnLst>
                                    <p:animEffect transition="out" filter="fade">
                                      <p:cBhvr>
                                        <p:cTn id="42" dur="500" tmFilter="0, 0; .2, .5; .8, .5; 1, 0"/>
                                        <p:tgtEl>
                                          <p:spTgt spid="55"/>
                                        </p:tgtEl>
                                      </p:cBhvr>
                                    </p:animEffect>
                                    <p:animScale>
                                      <p:cBhvr>
                                        <p:cTn id="43" dur="250" autoRev="1" fill="hold"/>
                                        <p:tgtEl>
                                          <p:spTgt spid="55"/>
                                        </p:tgtEl>
                                      </p:cBhvr>
                                      <p:by x="105000" y="105000"/>
                                    </p:animScale>
                                  </p:childTnLst>
                                </p:cTn>
                              </p:par>
                            </p:childTnLst>
                          </p:cTn>
                        </p:par>
                        <p:par>
                          <p:cTn id="44" fill="hold">
                            <p:stCondLst>
                              <p:cond delay="5000"/>
                            </p:stCondLst>
                            <p:childTnLst>
                              <p:par>
                                <p:cTn id="45" presetID="26" presetClass="emph" presetSubtype="0" fill="hold" grpId="0" nodeType="afterEffect">
                                  <p:stCondLst>
                                    <p:cond delay="0"/>
                                  </p:stCondLst>
                                  <p:childTnLst>
                                    <p:animEffect transition="out" filter="fade">
                                      <p:cBhvr>
                                        <p:cTn id="46" dur="500" tmFilter="0, 0; .2, .5; .8, .5; 1, 0"/>
                                        <p:tgtEl>
                                          <p:spTgt spid="56"/>
                                        </p:tgtEl>
                                      </p:cBhvr>
                                    </p:animEffect>
                                    <p:animScale>
                                      <p:cBhvr>
                                        <p:cTn id="47" dur="250" autoRev="1" fill="hold"/>
                                        <p:tgtEl>
                                          <p:spTgt spid="56"/>
                                        </p:tgtEl>
                                      </p:cBhvr>
                                      <p:by x="105000" y="105000"/>
                                    </p:animScale>
                                  </p:childTnLst>
                                </p:cTn>
                              </p:par>
                            </p:childTnLst>
                          </p:cTn>
                        </p:par>
                        <p:par>
                          <p:cTn id="48" fill="hold">
                            <p:stCondLst>
                              <p:cond delay="5500"/>
                            </p:stCondLst>
                            <p:childTnLst>
                              <p:par>
                                <p:cTn id="49" presetID="26" presetClass="emph" presetSubtype="0" fill="hold" grpId="1" nodeType="afterEffect">
                                  <p:stCondLst>
                                    <p:cond delay="0"/>
                                  </p:stCondLst>
                                  <p:childTnLst>
                                    <p:animEffect transition="out" filter="fade">
                                      <p:cBhvr>
                                        <p:cTn id="50" dur="500" tmFilter="0, 0; .2, .5; .8, .5; 1, 0"/>
                                        <p:tgtEl>
                                          <p:spTgt spid="56"/>
                                        </p:tgtEl>
                                      </p:cBhvr>
                                    </p:animEffect>
                                    <p:animScale>
                                      <p:cBhvr>
                                        <p:cTn id="51" dur="250" autoRev="1" fill="hold"/>
                                        <p:tgtEl>
                                          <p:spTgt spid="56"/>
                                        </p:tgtEl>
                                      </p:cBhvr>
                                      <p:by x="105000" y="105000"/>
                                    </p:animScale>
                                  </p:childTnLst>
                                </p:cTn>
                              </p:par>
                            </p:childTnLst>
                          </p:cTn>
                        </p:par>
                        <p:par>
                          <p:cTn id="52" fill="hold">
                            <p:stCondLst>
                              <p:cond delay="6000"/>
                            </p:stCondLst>
                            <p:childTnLst>
                              <p:par>
                                <p:cTn id="53" presetID="26" presetClass="emph" presetSubtype="0" fill="hold" grpId="0" nodeType="afterEffect">
                                  <p:stCondLst>
                                    <p:cond delay="0"/>
                                  </p:stCondLst>
                                  <p:childTnLst>
                                    <p:animEffect transition="out" filter="fade">
                                      <p:cBhvr>
                                        <p:cTn id="54" dur="500" tmFilter="0, 0; .2, .5; .8, .5; 1, 0"/>
                                        <p:tgtEl>
                                          <p:spTgt spid="57"/>
                                        </p:tgtEl>
                                      </p:cBhvr>
                                    </p:animEffect>
                                    <p:animScale>
                                      <p:cBhvr>
                                        <p:cTn id="55" dur="250" autoRev="1" fill="hold"/>
                                        <p:tgtEl>
                                          <p:spTgt spid="57"/>
                                        </p:tgtEl>
                                      </p:cBhvr>
                                      <p:by x="105000" y="105000"/>
                                    </p:animScale>
                                  </p:childTnLst>
                                </p:cTn>
                              </p:par>
                            </p:childTnLst>
                          </p:cTn>
                        </p:par>
                        <p:par>
                          <p:cTn id="56" fill="hold">
                            <p:stCondLst>
                              <p:cond delay="6500"/>
                            </p:stCondLst>
                            <p:childTnLst>
                              <p:par>
                                <p:cTn id="57" presetID="26" presetClass="emph" presetSubtype="0" fill="hold" grpId="1" nodeType="afterEffect">
                                  <p:stCondLst>
                                    <p:cond delay="0"/>
                                  </p:stCondLst>
                                  <p:childTnLst>
                                    <p:animEffect transition="out" filter="fade">
                                      <p:cBhvr>
                                        <p:cTn id="58" dur="500" tmFilter="0, 0; .2, .5; .8, .5; 1, 0"/>
                                        <p:tgtEl>
                                          <p:spTgt spid="57"/>
                                        </p:tgtEl>
                                      </p:cBhvr>
                                    </p:animEffect>
                                    <p:animScale>
                                      <p:cBhvr>
                                        <p:cTn id="59" dur="250" autoRev="1" fill="hold"/>
                                        <p:tgtEl>
                                          <p:spTgt spid="57"/>
                                        </p:tgtEl>
                                      </p:cBhvr>
                                      <p:by x="105000" y="105000"/>
                                    </p:animScale>
                                  </p:childTnLst>
                                </p:cTn>
                              </p:par>
                            </p:childTnLst>
                          </p:cTn>
                        </p:par>
                        <p:par>
                          <p:cTn id="60" fill="hold">
                            <p:stCondLst>
                              <p:cond delay="7000"/>
                            </p:stCondLst>
                            <p:childTnLst>
                              <p:par>
                                <p:cTn id="61" presetID="26" presetClass="emph" presetSubtype="0" fill="hold" grpId="0" nodeType="afterEffect">
                                  <p:stCondLst>
                                    <p:cond delay="0"/>
                                  </p:stCondLst>
                                  <p:childTnLst>
                                    <p:animEffect transition="out" filter="fade">
                                      <p:cBhvr>
                                        <p:cTn id="62" dur="500" tmFilter="0, 0; .2, .5; .8, .5; 1, 0"/>
                                        <p:tgtEl>
                                          <p:spTgt spid="60"/>
                                        </p:tgtEl>
                                      </p:cBhvr>
                                    </p:animEffect>
                                    <p:animScale>
                                      <p:cBhvr>
                                        <p:cTn id="63" dur="250" autoRev="1" fill="hold"/>
                                        <p:tgtEl>
                                          <p:spTgt spid="60"/>
                                        </p:tgtEl>
                                      </p:cBhvr>
                                      <p:by x="105000" y="105000"/>
                                    </p:animScale>
                                  </p:childTnLst>
                                </p:cTn>
                              </p:par>
                            </p:childTnLst>
                          </p:cTn>
                        </p:par>
                        <p:par>
                          <p:cTn id="64" fill="hold">
                            <p:stCondLst>
                              <p:cond delay="7500"/>
                            </p:stCondLst>
                            <p:childTnLst>
                              <p:par>
                                <p:cTn id="65" presetID="26" presetClass="emph" presetSubtype="0" fill="hold" grpId="1" nodeType="afterEffect">
                                  <p:stCondLst>
                                    <p:cond delay="0"/>
                                  </p:stCondLst>
                                  <p:childTnLst>
                                    <p:animEffect transition="out" filter="fade">
                                      <p:cBhvr>
                                        <p:cTn id="66" dur="500" tmFilter="0, 0; .2, .5; .8, .5; 1, 0"/>
                                        <p:tgtEl>
                                          <p:spTgt spid="60"/>
                                        </p:tgtEl>
                                      </p:cBhvr>
                                    </p:animEffect>
                                    <p:animScale>
                                      <p:cBhvr>
                                        <p:cTn id="67"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P spid="52" grpId="1" animBg="1"/>
      <p:bldP spid="54" grpId="0" animBg="1"/>
      <p:bldP spid="54" grpId="1" animBg="1"/>
      <p:bldP spid="55" grpId="0" animBg="1"/>
      <p:bldP spid="55" grpId="1" animBg="1"/>
      <p:bldP spid="56" grpId="0" animBg="1"/>
      <p:bldP spid="56" grpId="1" animBg="1"/>
      <p:bldP spid="57" grpId="0" animBg="1"/>
      <p:bldP spid="57" grpId="1" animBg="1"/>
      <p:bldP spid="60" grpId="0" animBg="1"/>
      <p:bldP spid="6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89 Rectángulo"/>
          <p:cNvSpPr/>
          <p:nvPr/>
        </p:nvSpPr>
        <p:spPr>
          <a:xfrm>
            <a:off x="4551709" y="4724819"/>
            <a:ext cx="4144206" cy="183777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94" name="Tabla 17"/>
          <p:cNvGraphicFramePr>
            <a:graphicFrameLocks noGrp="1"/>
          </p:cNvGraphicFramePr>
          <p:nvPr>
            <p:extLst/>
          </p:nvPr>
        </p:nvGraphicFramePr>
        <p:xfrm>
          <a:off x="4774442" y="4850753"/>
          <a:ext cx="1181101" cy="1561424"/>
        </p:xfrm>
        <a:graphic>
          <a:graphicData uri="http://schemas.openxmlformats.org/drawingml/2006/table">
            <a:tbl>
              <a:tblPr firstRow="1" bandRow="1">
                <a:tableStyleId>{5C22544A-7EE6-4342-B048-85BDC9FD1C3A}</a:tableStyleId>
              </a:tblPr>
              <a:tblGrid>
                <a:gridCol w="1181101"/>
              </a:tblGrid>
              <a:tr h="139846">
                <a:tc>
                  <a:txBody>
                    <a:bodyPr/>
                    <a:lstStyle/>
                    <a:p>
                      <a:pPr algn="ctr">
                        <a:spcAft>
                          <a:spcPts val="0"/>
                        </a:spcAft>
                      </a:pPr>
                      <a:r>
                        <a:rPr lang="es-MX" sz="900" dirty="0">
                          <a:solidFill>
                            <a:schemeClr val="tx1"/>
                          </a:solidFill>
                          <a:effectLst/>
                        </a:rPr>
                        <a:t>Columna 2</a:t>
                      </a:r>
                      <a:endParaRPr lang="es-CO"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9692">
                <a:tc>
                  <a:txBody>
                    <a:bodyPr/>
                    <a:lstStyle/>
                    <a:p>
                      <a:pPr algn="ctr">
                        <a:spcAft>
                          <a:spcPts val="0"/>
                        </a:spcAft>
                      </a:pPr>
                      <a:r>
                        <a:rPr lang="es-MX" sz="900" dirty="0">
                          <a:solidFill>
                            <a:schemeClr val="tx1"/>
                          </a:solidFill>
                          <a:effectLst/>
                        </a:rPr>
                        <a:t>NOMBRE DE LA PRÁCTICA FORMATIVA O ROTACIÓN</a:t>
                      </a:r>
                      <a:endParaRPr lang="es-CO"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36591">
                <a:tc>
                  <a:txBody>
                    <a:bodyPr/>
                    <a:lstStyle/>
                    <a:p>
                      <a:pPr algn="ctr">
                        <a:spcAft>
                          <a:spcPts val="0"/>
                        </a:spcAft>
                      </a:pPr>
                      <a:endParaRPr lang="es-CO"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6347">
                <a:tc>
                  <a:txBody>
                    <a:bodyPr/>
                    <a:lstStyle/>
                    <a:p>
                      <a:pPr algn="ctr">
                        <a:spcAft>
                          <a:spcPts val="0"/>
                        </a:spcAft>
                      </a:pPr>
                      <a:endParaRPr lang="es-C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8" name="77 Rectángulo"/>
          <p:cNvSpPr/>
          <p:nvPr/>
        </p:nvSpPr>
        <p:spPr>
          <a:xfrm>
            <a:off x="108818" y="4724819"/>
            <a:ext cx="4144206" cy="183777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87" name="Tabla 2"/>
          <p:cNvGraphicFramePr>
            <a:graphicFrameLocks noGrp="1"/>
          </p:cNvGraphicFramePr>
          <p:nvPr>
            <p:extLst/>
          </p:nvPr>
        </p:nvGraphicFramePr>
        <p:xfrm>
          <a:off x="314722" y="4865335"/>
          <a:ext cx="779145" cy="1564495"/>
        </p:xfrm>
        <a:graphic>
          <a:graphicData uri="http://schemas.openxmlformats.org/drawingml/2006/table">
            <a:tbl>
              <a:tblPr firstRow="1" firstCol="1" bandRow="1">
                <a:tableStyleId>{5C22544A-7EE6-4342-B048-85BDC9FD1C3A}</a:tableStyleId>
              </a:tblPr>
              <a:tblGrid>
                <a:gridCol w="779145"/>
              </a:tblGrid>
              <a:tr h="166506">
                <a:tc>
                  <a:txBody>
                    <a:bodyPr/>
                    <a:lstStyle/>
                    <a:p>
                      <a:pPr algn="ctr">
                        <a:spcAft>
                          <a:spcPts val="0"/>
                        </a:spcAft>
                      </a:pPr>
                      <a:r>
                        <a:rPr lang="es-MX" sz="900" dirty="0">
                          <a:solidFill>
                            <a:schemeClr val="tx1"/>
                          </a:solidFill>
                          <a:effectLst/>
                        </a:rPr>
                        <a:t>Columna 1</a:t>
                      </a:r>
                      <a:endParaRPr lang="es-CO"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467">
                <a:tc>
                  <a:txBody>
                    <a:bodyPr/>
                    <a:lstStyle/>
                    <a:p>
                      <a:pPr algn="ctr">
                        <a:spcAft>
                          <a:spcPts val="0"/>
                        </a:spcAft>
                      </a:pPr>
                      <a:r>
                        <a:rPr lang="es-MX" sz="900" dirty="0">
                          <a:solidFill>
                            <a:schemeClr val="tx1"/>
                          </a:solidFill>
                          <a:effectLst/>
                        </a:rPr>
                        <a:t>PERÍODO ACADÉMICO </a:t>
                      </a:r>
                      <a:endParaRPr lang="es-CO"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5016">
                <a:tc>
                  <a:txBody>
                    <a:bodyPr/>
                    <a:lstStyle/>
                    <a:p>
                      <a:pPr algn="ctr">
                        <a:spcAft>
                          <a:spcPts val="0"/>
                        </a:spcAft>
                      </a:pPr>
                      <a:endParaRPr lang="es-CO"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506">
                <a:tc>
                  <a:txBody>
                    <a:bodyPr/>
                    <a:lstStyle/>
                    <a:p>
                      <a:pPr algn="ctr">
                        <a:spcAft>
                          <a:spcPts val="0"/>
                        </a:spcAft>
                      </a:pPr>
                      <a:endParaRPr lang="es-CO"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9" name="58 Rectángulo"/>
          <p:cNvSpPr/>
          <p:nvPr/>
        </p:nvSpPr>
        <p:spPr>
          <a:xfrm>
            <a:off x="108817" y="1070540"/>
            <a:ext cx="8579817" cy="350018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8" name="Imagen 2"/>
          <p:cNvPicPr>
            <a:picLocks noChangeAspect="1"/>
          </p:cNvPicPr>
          <p:nvPr/>
        </p:nvPicPr>
        <p:blipFill rotWithShape="1">
          <a:blip r:embed="rId2"/>
          <a:srcRect t="4775" b="54100"/>
          <a:stretch/>
        </p:blipFill>
        <p:spPr>
          <a:xfrm>
            <a:off x="307975" y="2283646"/>
            <a:ext cx="8248650" cy="2154446"/>
          </a:xfrm>
          <a:prstGeom prst="rect">
            <a:avLst/>
          </a:prstGeom>
        </p:spPr>
      </p:pic>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049397"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1" name="Flecha arriba 33"/>
          <p:cNvSpPr/>
          <p:nvPr/>
        </p:nvSpPr>
        <p:spPr>
          <a:xfrm rot="10800000">
            <a:off x="3857318" y="1983636"/>
            <a:ext cx="1015665"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2" name="CuadroTexto 8"/>
          <p:cNvSpPr txBox="1"/>
          <p:nvPr/>
        </p:nvSpPr>
        <p:spPr>
          <a:xfrm>
            <a:off x="307976" y="1182816"/>
            <a:ext cx="8215450" cy="69915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Relacione los períodos académicos y las prácticas formativas que se tienen planteadas para desarrollarse en cada uno de los períodos académicos, las competencias a desarrollar a través de las mismas, todos los escenarios de práctica en los que se desarrollarán tales prácticas con su nivel de complejidad y los potenciales estudiantes beneficiarios. </a:t>
            </a:r>
          </a:p>
        </p:txBody>
      </p:sp>
      <p:sp>
        <p:nvSpPr>
          <p:cNvPr id="84" name="Flecha arriba 33"/>
          <p:cNvSpPr/>
          <p:nvPr/>
        </p:nvSpPr>
        <p:spPr>
          <a:xfrm rot="16200000">
            <a:off x="1266440" y="5859221"/>
            <a:ext cx="449752"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5" name="CuadroTexto 8"/>
          <p:cNvSpPr txBox="1"/>
          <p:nvPr/>
        </p:nvSpPr>
        <p:spPr>
          <a:xfrm>
            <a:off x="1325885" y="4896267"/>
            <a:ext cx="2767144" cy="73689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el período académico del programa en el que se desarrolla la práctica formativa o rotación específica. </a:t>
            </a:r>
          </a:p>
        </p:txBody>
      </p:sp>
      <p:sp>
        <p:nvSpPr>
          <p:cNvPr id="86" name="Rectángulo 23"/>
          <p:cNvSpPr/>
          <p:nvPr/>
        </p:nvSpPr>
        <p:spPr>
          <a:xfrm>
            <a:off x="395391" y="5751293"/>
            <a:ext cx="646600" cy="338554"/>
          </a:xfrm>
          <a:prstGeom prst="rect">
            <a:avLst/>
          </a:prstGeom>
        </p:spPr>
        <p:txBody>
          <a:bodyPr wrap="square">
            <a:spAutoFit/>
          </a:bodyPr>
          <a:lstStyle/>
          <a:p>
            <a:r>
              <a:rPr lang="es-MX" sz="800" b="1" dirty="0"/>
              <a:t>SEGUNDO SEMESTRE</a:t>
            </a:r>
            <a:endParaRPr lang="es-MX" sz="800" b="1" i="1" dirty="0"/>
          </a:p>
        </p:txBody>
      </p:sp>
      <p:sp>
        <p:nvSpPr>
          <p:cNvPr id="91" name="Flecha arriba 33"/>
          <p:cNvSpPr/>
          <p:nvPr/>
        </p:nvSpPr>
        <p:spPr>
          <a:xfrm rot="16200000">
            <a:off x="6059282" y="5804795"/>
            <a:ext cx="449752"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2" name="CuadroTexto 8"/>
          <p:cNvSpPr txBox="1"/>
          <p:nvPr/>
        </p:nvSpPr>
        <p:spPr>
          <a:xfrm>
            <a:off x="6153783" y="4896267"/>
            <a:ext cx="2482126" cy="63841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el nombre de la práctica formativa o rotación específica. </a:t>
            </a:r>
          </a:p>
        </p:txBody>
      </p:sp>
      <p:sp>
        <p:nvSpPr>
          <p:cNvPr id="93" name="Rectángulo 23"/>
          <p:cNvSpPr/>
          <p:nvPr/>
        </p:nvSpPr>
        <p:spPr>
          <a:xfrm>
            <a:off x="4795983" y="5669762"/>
            <a:ext cx="1079898" cy="461665"/>
          </a:xfrm>
          <a:prstGeom prst="rect">
            <a:avLst/>
          </a:prstGeom>
        </p:spPr>
        <p:txBody>
          <a:bodyPr wrap="square">
            <a:spAutoFit/>
          </a:bodyPr>
          <a:lstStyle/>
          <a:p>
            <a:pPr algn="ctr"/>
            <a:r>
              <a:rPr lang="es-MX" sz="800" b="1" i="1" dirty="0"/>
              <a:t>NEUROLOGÍA GENERAL PEDIATRÍCA</a:t>
            </a:r>
          </a:p>
        </p:txBody>
      </p:sp>
    </p:spTree>
    <p:extLst>
      <p:ext uri="{BB962C8B-B14F-4D97-AF65-F5344CB8AC3E}">
        <p14:creationId xmlns:p14="http://schemas.microsoft.com/office/powerpoint/2010/main" val="253799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right)">
                                      <p:cBhvr>
                                        <p:cTn id="20" dur="500"/>
                                        <p:tgtEl>
                                          <p:spTgt spid="8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wipe(left)">
                                      <p:cBhvr>
                                        <p:cTn id="24" dur="1000"/>
                                        <p:tgtEl>
                                          <p:spTgt spid="8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right)">
                                      <p:cBhvr>
                                        <p:cTn id="33" dur="500"/>
                                        <p:tgtEl>
                                          <p:spTgt spid="9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84" grpId="0" animBg="1"/>
      <p:bldP spid="85" grpId="0" animBg="1"/>
      <p:bldP spid="86" grpId="0"/>
      <p:bldP spid="91" grpId="0" animBg="1"/>
      <p:bldP spid="92" grpId="0" animBg="1"/>
      <p:bldP spid="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89 Rectángulo"/>
          <p:cNvSpPr/>
          <p:nvPr/>
        </p:nvSpPr>
        <p:spPr>
          <a:xfrm>
            <a:off x="4551709" y="4724819"/>
            <a:ext cx="4144206" cy="192998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8" name="77 Rectángulo"/>
          <p:cNvSpPr/>
          <p:nvPr/>
        </p:nvSpPr>
        <p:spPr>
          <a:xfrm>
            <a:off x="108817" y="4724819"/>
            <a:ext cx="4306883" cy="192998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9" name="58 Rectángulo"/>
          <p:cNvSpPr/>
          <p:nvPr/>
        </p:nvSpPr>
        <p:spPr>
          <a:xfrm>
            <a:off x="167706" y="1121229"/>
            <a:ext cx="8579817" cy="350018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1" name="Flecha arriba 33"/>
          <p:cNvSpPr/>
          <p:nvPr/>
        </p:nvSpPr>
        <p:spPr>
          <a:xfrm rot="10800000">
            <a:off x="3857318" y="1635300"/>
            <a:ext cx="1015665"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2" name="CuadroTexto 8"/>
          <p:cNvSpPr txBox="1"/>
          <p:nvPr/>
        </p:nvSpPr>
        <p:spPr>
          <a:xfrm>
            <a:off x="307976" y="1182817"/>
            <a:ext cx="8215450" cy="349578"/>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Relacione aquí la(s) competencia(s) que se pretende(n) desarrollar en la práctica formativa que se está describiendo. </a:t>
            </a:r>
          </a:p>
        </p:txBody>
      </p:sp>
      <p:graphicFrame>
        <p:nvGraphicFramePr>
          <p:cNvPr id="58" name="Tabla 18"/>
          <p:cNvGraphicFramePr>
            <a:graphicFrameLocks noGrp="1"/>
          </p:cNvGraphicFramePr>
          <p:nvPr>
            <p:extLst/>
          </p:nvPr>
        </p:nvGraphicFramePr>
        <p:xfrm>
          <a:off x="1702855" y="2072510"/>
          <a:ext cx="5367635" cy="1697632"/>
        </p:xfrm>
        <a:graphic>
          <a:graphicData uri="http://schemas.openxmlformats.org/drawingml/2006/table">
            <a:tbl>
              <a:tblPr firstRow="1" bandRow="1">
                <a:tableStyleId>{5C22544A-7EE6-4342-B048-85BDC9FD1C3A}</a:tableStyleId>
              </a:tblPr>
              <a:tblGrid>
                <a:gridCol w="5367635"/>
              </a:tblGrid>
              <a:tr h="0">
                <a:tc>
                  <a:txBody>
                    <a:bodyPr/>
                    <a:lstStyle/>
                    <a:p>
                      <a:pPr algn="ctr"/>
                      <a:r>
                        <a:rPr lang="es-MX" sz="900" b="1" kern="1200" dirty="0" smtClean="0">
                          <a:solidFill>
                            <a:srgbClr val="000000"/>
                          </a:solidFill>
                          <a:effectLst/>
                          <a:latin typeface="+mn-lt"/>
                          <a:ea typeface="+mn-ea"/>
                          <a:cs typeface="+mn-cs"/>
                        </a:rPr>
                        <a:t>Columna 3</a:t>
                      </a:r>
                      <a:r>
                        <a:rPr lang="es-ES_tradnl" sz="900" dirty="0" smtClean="0">
                          <a:solidFill>
                            <a:srgbClr val="000000"/>
                          </a:solidFill>
                          <a:effectLst/>
                        </a:rPr>
                        <a:t> </a:t>
                      </a:r>
                      <a:endParaRPr lang="es-E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900" kern="1200" dirty="0" smtClean="0">
                          <a:solidFill>
                            <a:srgbClr val="000000"/>
                          </a:solidFill>
                          <a:effectLst/>
                          <a:latin typeface="+mn-lt"/>
                          <a:ea typeface="+mn-ea"/>
                          <a:cs typeface="+mn-cs"/>
                        </a:rPr>
                        <a:t>COMPETENCIAS A DESARROLLAR, DEFINIDAS PARA CADA PRÁCTICA </a:t>
                      </a:r>
                      <a:r>
                        <a:rPr lang="es-ES_tradnl" sz="900" dirty="0" smtClean="0">
                          <a:solidFill>
                            <a:srgbClr val="000000"/>
                          </a:solidFill>
                          <a:effectLst/>
                        </a:rPr>
                        <a:t> </a:t>
                      </a:r>
                      <a:endParaRPr lang="es-E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05376">
                <a:tc>
                  <a:txBody>
                    <a:bodyPr/>
                    <a:lstStyle/>
                    <a:p>
                      <a:endParaRPr lang="es-E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35056">
                <a:tc>
                  <a:txBody>
                    <a:bodyPr/>
                    <a:lstStyle/>
                    <a:p>
                      <a:endParaRPr lang="es-E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86" name="Rectángulo 23"/>
          <p:cNvSpPr/>
          <p:nvPr/>
        </p:nvSpPr>
        <p:spPr>
          <a:xfrm>
            <a:off x="1760776" y="2571770"/>
            <a:ext cx="5509795" cy="507831"/>
          </a:xfrm>
          <a:prstGeom prst="rect">
            <a:avLst/>
          </a:prstGeom>
        </p:spPr>
        <p:txBody>
          <a:bodyPr wrap="square">
            <a:spAutoFit/>
          </a:bodyPr>
          <a:lstStyle/>
          <a:p>
            <a:r>
              <a:rPr lang="es-CO" sz="900" b="1" i="1" dirty="0"/>
              <a:t>1.- Conocer los elementos fundamentales del funcionamiento de un </a:t>
            </a:r>
            <a:r>
              <a:rPr lang="es-CO" sz="900" b="1" i="1" dirty="0" err="1"/>
              <a:t>electroen</a:t>
            </a:r>
            <a:r>
              <a:rPr lang="es-CO" sz="900" b="1" i="1" dirty="0"/>
              <a:t>- </a:t>
            </a:r>
            <a:r>
              <a:rPr lang="es-CO" sz="900" b="1" i="1" dirty="0" err="1"/>
              <a:t>cefalógrafo</a:t>
            </a:r>
            <a:r>
              <a:rPr lang="es-CO" sz="900" b="1" i="1" dirty="0"/>
              <a:t> y su </a:t>
            </a:r>
            <a:r>
              <a:rPr lang="es-CO" sz="900" b="1" i="1" dirty="0" smtClean="0"/>
              <a:t>técnica.</a:t>
            </a:r>
            <a:endParaRPr lang="es-CO" sz="900" b="1" i="1" dirty="0"/>
          </a:p>
          <a:p>
            <a:r>
              <a:rPr lang="es-CO" sz="900" b="1" i="1" dirty="0"/>
              <a:t>2.- Conocer las diferentes modalidades de estudio que emplea la </a:t>
            </a:r>
            <a:r>
              <a:rPr lang="es-CO" sz="900" b="1" i="1" dirty="0" err="1"/>
              <a:t>electroencefa</a:t>
            </a:r>
            <a:r>
              <a:rPr lang="es-CO" sz="900" b="1" i="1" dirty="0"/>
              <a:t>- </a:t>
            </a:r>
            <a:r>
              <a:rPr lang="es-CO" sz="900" b="1" i="1" dirty="0" err="1"/>
              <a:t>lografía</a:t>
            </a:r>
            <a:r>
              <a:rPr lang="es-CO" sz="900" b="1" i="1" dirty="0"/>
              <a:t>.</a:t>
            </a:r>
          </a:p>
          <a:p>
            <a:r>
              <a:rPr lang="es-CO" sz="900" b="1" i="1" dirty="0"/>
              <a:t>3.- Ser capaz de leer los principales elementos de un trazado </a:t>
            </a:r>
            <a:r>
              <a:rPr lang="es-CO" sz="900" b="1" i="1" dirty="0" err="1"/>
              <a:t>electroencefalo</a:t>
            </a:r>
            <a:r>
              <a:rPr lang="es-CO" sz="900" b="1" i="1" dirty="0"/>
              <a:t>- </a:t>
            </a:r>
            <a:r>
              <a:rPr lang="es-CO" sz="900" b="1" i="1" dirty="0" err="1"/>
              <a:t>gráfico</a:t>
            </a:r>
            <a:r>
              <a:rPr lang="es-CO" sz="900" b="1" i="1" dirty="0"/>
              <a:t>. </a:t>
            </a:r>
          </a:p>
        </p:txBody>
      </p:sp>
      <p:sp>
        <p:nvSpPr>
          <p:cNvPr id="89" name="Rectángulo 23"/>
          <p:cNvSpPr/>
          <p:nvPr/>
        </p:nvSpPr>
        <p:spPr>
          <a:xfrm>
            <a:off x="1771715" y="3196334"/>
            <a:ext cx="5113222" cy="507831"/>
          </a:xfrm>
          <a:prstGeom prst="rect">
            <a:avLst/>
          </a:prstGeom>
        </p:spPr>
        <p:txBody>
          <a:bodyPr wrap="square">
            <a:spAutoFit/>
          </a:bodyPr>
          <a:lstStyle/>
          <a:p>
            <a:r>
              <a:rPr lang="es-CO" sz="900" b="1" i="1" dirty="0"/>
              <a:t>1.- Conocer los elementos fundamentales del funcionamiento de un </a:t>
            </a:r>
            <a:r>
              <a:rPr lang="es-CO" sz="900" b="1" i="1" dirty="0" err="1"/>
              <a:t>electroen</a:t>
            </a:r>
            <a:r>
              <a:rPr lang="es-CO" sz="900" b="1" i="1" dirty="0"/>
              <a:t>- </a:t>
            </a:r>
            <a:r>
              <a:rPr lang="es-CO" sz="900" b="1" i="1" dirty="0" err="1"/>
              <a:t>cefalógrafo</a:t>
            </a:r>
            <a:r>
              <a:rPr lang="es-CO" sz="900" b="1" i="1" dirty="0"/>
              <a:t> y su </a:t>
            </a:r>
            <a:r>
              <a:rPr lang="es-CO" sz="900" b="1" i="1" dirty="0" smtClean="0"/>
              <a:t>técnica.</a:t>
            </a:r>
            <a:endParaRPr lang="es-CO" sz="900" b="1" i="1" dirty="0"/>
          </a:p>
          <a:p>
            <a:r>
              <a:rPr lang="es-CO" sz="900" b="1" i="1" dirty="0"/>
              <a:t>2.- Conocer las diferentes modalidades de estudio que emplea la </a:t>
            </a:r>
            <a:r>
              <a:rPr lang="es-CO" sz="900" b="1" i="1" dirty="0" err="1"/>
              <a:t>electroencefa</a:t>
            </a:r>
            <a:r>
              <a:rPr lang="es-CO" sz="900" b="1" i="1" dirty="0"/>
              <a:t>- </a:t>
            </a:r>
            <a:r>
              <a:rPr lang="es-CO" sz="900" b="1" i="1" dirty="0" err="1"/>
              <a:t>lografía</a:t>
            </a:r>
            <a:r>
              <a:rPr lang="es-CO" sz="900" b="1" i="1" dirty="0"/>
              <a:t>.</a:t>
            </a:r>
          </a:p>
          <a:p>
            <a:r>
              <a:rPr lang="es-CO" sz="900" b="1" i="1" dirty="0"/>
              <a:t>3.- Ser capaz de leer los principales elementos de un trazado </a:t>
            </a:r>
            <a:r>
              <a:rPr lang="es-CO" sz="900" b="1" i="1" dirty="0" err="1"/>
              <a:t>electroencefalo</a:t>
            </a:r>
            <a:r>
              <a:rPr lang="es-CO" sz="900" b="1" i="1" dirty="0"/>
              <a:t>- </a:t>
            </a:r>
            <a:r>
              <a:rPr lang="es-CO" sz="900" b="1" i="1" dirty="0" err="1"/>
              <a:t>gráfico</a:t>
            </a:r>
            <a:r>
              <a:rPr lang="es-CO" sz="900" b="1" i="1" dirty="0"/>
              <a:t>. </a:t>
            </a:r>
          </a:p>
        </p:txBody>
      </p:sp>
      <p:sp>
        <p:nvSpPr>
          <p:cNvPr id="60" name="CuadroTexto 8"/>
          <p:cNvSpPr txBox="1"/>
          <p:nvPr/>
        </p:nvSpPr>
        <p:spPr>
          <a:xfrm>
            <a:off x="2151380" y="4813926"/>
            <a:ext cx="1950720" cy="1186824"/>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Escriba los escenarios de práctica en los que los estudiantes realizan sus prácticas formativas, detallando la sede del mismo y el código que le corresponde en el REPS.</a:t>
            </a:r>
          </a:p>
        </p:txBody>
      </p:sp>
      <p:graphicFrame>
        <p:nvGraphicFramePr>
          <p:cNvPr id="63" name="Tabla 37"/>
          <p:cNvGraphicFramePr>
            <a:graphicFrameLocks noGrp="1"/>
          </p:cNvGraphicFramePr>
          <p:nvPr>
            <p:extLst>
              <p:ext uri="{D42A27DB-BD31-4B8C-83A1-F6EECF244321}">
                <p14:modId xmlns:p14="http://schemas.microsoft.com/office/powerpoint/2010/main" val="1273469247"/>
              </p:ext>
            </p:extLst>
          </p:nvPr>
        </p:nvGraphicFramePr>
        <p:xfrm>
          <a:off x="307976" y="4813301"/>
          <a:ext cx="1703704" cy="1927860"/>
        </p:xfrm>
        <a:graphic>
          <a:graphicData uri="http://schemas.openxmlformats.org/drawingml/2006/table">
            <a:tbl>
              <a:tblPr firstRow="1" bandRow="1">
                <a:tableStyleId>{5C22544A-7EE6-4342-B048-85BDC9FD1C3A}</a:tableStyleId>
              </a:tblPr>
              <a:tblGrid>
                <a:gridCol w="1703704"/>
              </a:tblGrid>
              <a:tr h="0">
                <a:tc>
                  <a:txBody>
                    <a:bodyPr/>
                    <a:lstStyle/>
                    <a:p>
                      <a:pPr algn="ctr"/>
                      <a:r>
                        <a:rPr lang="es-MX" sz="900" b="1" kern="1200" dirty="0" smtClean="0">
                          <a:solidFill>
                            <a:srgbClr val="000000"/>
                          </a:solidFill>
                          <a:effectLst/>
                          <a:latin typeface="+mn-lt"/>
                          <a:ea typeface="+mn-ea"/>
                          <a:cs typeface="+mn-cs"/>
                        </a:rPr>
                        <a:t>Columna 4</a:t>
                      </a:r>
                      <a:r>
                        <a:rPr lang="es-ES_tradnl" sz="900" dirty="0" smtClean="0">
                          <a:solidFill>
                            <a:srgbClr val="000000"/>
                          </a:solidFill>
                          <a:effectLst/>
                        </a:rPr>
                        <a:t> </a:t>
                      </a:r>
                      <a:endParaRPr lang="es-E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00823">
                <a:tc>
                  <a:txBody>
                    <a:bodyPr/>
                    <a:lstStyle/>
                    <a:p>
                      <a:pPr algn="ctr"/>
                      <a:r>
                        <a:rPr lang="es-MX" sz="900" b="1" kern="1200" dirty="0" smtClean="0">
                          <a:solidFill>
                            <a:schemeClr val="dk1"/>
                          </a:solidFill>
                          <a:effectLst/>
                          <a:latin typeface="+mn-lt"/>
                          <a:ea typeface="+mn-ea"/>
                          <a:cs typeface="+mn-cs"/>
                        </a:rPr>
                        <a:t>ESCENARIO DE PRÁCTICA</a:t>
                      </a:r>
                      <a:endParaRPr lang="es-ES_tradnl" sz="900" kern="1200" dirty="0" smtClean="0">
                        <a:solidFill>
                          <a:schemeClr val="dk1"/>
                        </a:solidFill>
                        <a:effectLst/>
                        <a:latin typeface="+mn-lt"/>
                        <a:ea typeface="+mn-ea"/>
                        <a:cs typeface="+mn-cs"/>
                      </a:endParaRPr>
                    </a:p>
                    <a:p>
                      <a:pPr algn="ctr"/>
                      <a:r>
                        <a:rPr lang="es-MX" sz="900" kern="1200" dirty="0" smtClean="0">
                          <a:solidFill>
                            <a:schemeClr val="dk1"/>
                          </a:solidFill>
                          <a:effectLst/>
                          <a:latin typeface="+mn-lt"/>
                          <a:ea typeface="+mn-ea"/>
                          <a:cs typeface="+mn-cs"/>
                        </a:rPr>
                        <a:t>(Incluir identificación de la sede y código REPS)</a:t>
                      </a:r>
                      <a:r>
                        <a:rPr lang="es-ES_tradnl" sz="900" dirty="0" smtClean="0">
                          <a:effectLst/>
                        </a:rPr>
                        <a:t> </a:t>
                      </a:r>
                      <a:endParaRPr lang="es-E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00379">
                <a:tc>
                  <a:txBody>
                    <a:bodyPr/>
                    <a:lstStyle/>
                    <a:p>
                      <a:pPr algn="ctr"/>
                      <a:r>
                        <a:rPr lang="es-CO" sz="800" b="1" dirty="0" smtClean="0"/>
                        <a:t>SUBRED INTEGRADA DE SERVICIOS DE SALUD SUR OCCIDENTE E.S.E  – 1100130296 - UNIDAD DE SERVICIOS DE SALUD FONTIBÓN – SEDE 25</a:t>
                      </a:r>
                      <a:endParaRPr lang="es-ES" sz="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95300">
                <a:tc>
                  <a:txBody>
                    <a:bodyPr/>
                    <a:lstStyle/>
                    <a:p>
                      <a:pPr algn="ctr"/>
                      <a:endParaRPr lang="es-E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64" name="Flecha arriba 33"/>
          <p:cNvSpPr/>
          <p:nvPr/>
        </p:nvSpPr>
        <p:spPr>
          <a:xfrm rot="16200000">
            <a:off x="2544705" y="6091843"/>
            <a:ext cx="388498" cy="486801"/>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5" name="Rectángulo 23"/>
          <p:cNvSpPr/>
          <p:nvPr/>
        </p:nvSpPr>
        <p:spPr>
          <a:xfrm>
            <a:off x="403660" y="5543148"/>
            <a:ext cx="1526740" cy="230832"/>
          </a:xfrm>
          <a:prstGeom prst="rect">
            <a:avLst/>
          </a:prstGeom>
        </p:spPr>
        <p:txBody>
          <a:bodyPr wrap="square">
            <a:spAutoFit/>
          </a:bodyPr>
          <a:lstStyle/>
          <a:p>
            <a:endParaRPr lang="es-CO" sz="900" b="1" i="1" dirty="0"/>
          </a:p>
        </p:txBody>
      </p:sp>
      <p:sp>
        <p:nvSpPr>
          <p:cNvPr id="66" name="Rectángulo 23"/>
          <p:cNvSpPr/>
          <p:nvPr/>
        </p:nvSpPr>
        <p:spPr>
          <a:xfrm>
            <a:off x="403660" y="6423969"/>
            <a:ext cx="1526740" cy="230832"/>
          </a:xfrm>
          <a:prstGeom prst="rect">
            <a:avLst/>
          </a:prstGeom>
        </p:spPr>
        <p:txBody>
          <a:bodyPr wrap="square">
            <a:spAutoFit/>
          </a:bodyPr>
          <a:lstStyle/>
          <a:p>
            <a:endParaRPr lang="es-CO" sz="900" b="1" i="1" dirty="0"/>
          </a:p>
        </p:txBody>
      </p:sp>
      <p:graphicFrame>
        <p:nvGraphicFramePr>
          <p:cNvPr id="67" name="Tabla 26"/>
          <p:cNvGraphicFramePr>
            <a:graphicFrameLocks noGrp="1"/>
          </p:cNvGraphicFramePr>
          <p:nvPr>
            <p:extLst/>
          </p:nvPr>
        </p:nvGraphicFramePr>
        <p:xfrm>
          <a:off x="4708421" y="4844564"/>
          <a:ext cx="1412979" cy="1714816"/>
        </p:xfrm>
        <a:graphic>
          <a:graphicData uri="http://schemas.openxmlformats.org/drawingml/2006/table">
            <a:tbl>
              <a:tblPr firstRow="1" bandRow="1">
                <a:tableStyleId>{5C22544A-7EE6-4342-B048-85BDC9FD1C3A}</a:tableStyleId>
              </a:tblPr>
              <a:tblGrid>
                <a:gridCol w="1412979"/>
              </a:tblGrid>
              <a:tr h="372786">
                <a:tc>
                  <a:txBody>
                    <a:bodyPr/>
                    <a:lstStyle/>
                    <a:p>
                      <a:pPr algn="ctr"/>
                      <a:r>
                        <a:rPr lang="es-MX" sz="900" b="1" kern="1200" dirty="0" smtClean="0">
                          <a:solidFill>
                            <a:srgbClr val="000000"/>
                          </a:solidFill>
                          <a:effectLst/>
                          <a:latin typeface="+mn-lt"/>
                          <a:ea typeface="+mn-ea"/>
                          <a:cs typeface="+mn-cs"/>
                        </a:rPr>
                        <a:t>Columna 5</a:t>
                      </a:r>
                      <a:endParaRPr lang="es-ES" sz="9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96458">
                <a:tc>
                  <a:txBody>
                    <a:bodyPr/>
                    <a:lstStyle/>
                    <a:p>
                      <a:pPr algn="ctr"/>
                      <a:r>
                        <a:rPr lang="es-MX" sz="900" b="1" kern="1200" dirty="0" smtClean="0">
                          <a:solidFill>
                            <a:schemeClr val="dk1"/>
                          </a:solidFill>
                          <a:effectLst/>
                          <a:latin typeface="+mn-lt"/>
                          <a:ea typeface="+mn-ea"/>
                          <a:cs typeface="+mn-cs"/>
                        </a:rPr>
                        <a:t>NIVEL DE COMPLEJIDAD DEL ESCENARIO</a:t>
                      </a:r>
                      <a:r>
                        <a:rPr lang="es-ES_tradnl" sz="900" dirty="0" smtClean="0">
                          <a:effectLst/>
                        </a:rPr>
                        <a:t>  </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2786">
                <a:tc>
                  <a:txBody>
                    <a:bodyPr/>
                    <a:lstStyle/>
                    <a:p>
                      <a:pPr algn="ct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2786">
                <a:tc>
                  <a:txBody>
                    <a:bodyPr/>
                    <a:lstStyle/>
                    <a:p>
                      <a:pPr algn="ctr"/>
                      <a:r>
                        <a:rPr lang="es-ES_tradnl" sz="900" dirty="0" smtClean="0">
                          <a:effectLst/>
                        </a:rPr>
                        <a:t>  </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68" name="CuadroTexto 8"/>
          <p:cNvSpPr txBox="1"/>
          <p:nvPr/>
        </p:nvSpPr>
        <p:spPr>
          <a:xfrm>
            <a:off x="6379470" y="4813925"/>
            <a:ext cx="1950720" cy="98313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el nivel de complejidad que corresponda a cada sede del escenario de práctica</a:t>
            </a:r>
            <a:r>
              <a:rPr lang="es-CO" sz="1050" b="0" dirty="0" smtClean="0"/>
              <a:t>.</a:t>
            </a:r>
          </a:p>
          <a:p>
            <a:endParaRPr lang="es-CO" sz="1050" b="0" dirty="0"/>
          </a:p>
          <a:p>
            <a:r>
              <a:rPr lang="es-CO" sz="1050" dirty="0" smtClean="0"/>
              <a:t>(ALTA, MEDIA, BAJA) </a:t>
            </a:r>
            <a:endParaRPr lang="es-CO" sz="1050" dirty="0"/>
          </a:p>
        </p:txBody>
      </p:sp>
      <p:sp>
        <p:nvSpPr>
          <p:cNvPr id="69" name="Flecha arriba 33"/>
          <p:cNvSpPr/>
          <p:nvPr/>
        </p:nvSpPr>
        <p:spPr>
          <a:xfrm rot="16200000">
            <a:off x="7057272" y="6091844"/>
            <a:ext cx="388498" cy="486801"/>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0" name="Rectángulo 23"/>
          <p:cNvSpPr/>
          <p:nvPr/>
        </p:nvSpPr>
        <p:spPr>
          <a:xfrm>
            <a:off x="4872983" y="5885334"/>
            <a:ext cx="826777" cy="230832"/>
          </a:xfrm>
          <a:prstGeom prst="rect">
            <a:avLst/>
          </a:prstGeom>
        </p:spPr>
        <p:txBody>
          <a:bodyPr wrap="square">
            <a:spAutoFit/>
          </a:bodyPr>
          <a:lstStyle/>
          <a:p>
            <a:r>
              <a:rPr lang="es-CO" sz="900" b="1" i="1" dirty="0"/>
              <a:t>MEDIA</a:t>
            </a:r>
          </a:p>
        </p:txBody>
      </p:sp>
      <p:sp>
        <p:nvSpPr>
          <p:cNvPr id="71" name="Rectángulo 23"/>
          <p:cNvSpPr/>
          <p:nvPr/>
        </p:nvSpPr>
        <p:spPr>
          <a:xfrm>
            <a:off x="4872983" y="6256410"/>
            <a:ext cx="826777" cy="230832"/>
          </a:xfrm>
          <a:prstGeom prst="rect">
            <a:avLst/>
          </a:prstGeom>
        </p:spPr>
        <p:txBody>
          <a:bodyPr wrap="square">
            <a:spAutoFit/>
          </a:bodyPr>
          <a:lstStyle/>
          <a:p>
            <a:r>
              <a:rPr lang="es-CO" sz="900" b="1" i="1" dirty="0"/>
              <a:t>ALTA</a:t>
            </a:r>
          </a:p>
        </p:txBody>
      </p:sp>
      <p:sp>
        <p:nvSpPr>
          <p:cNvPr id="74" name="Subtítulo 2"/>
          <p:cNvSpPr txBox="1">
            <a:spLocks/>
          </p:cNvSpPr>
          <p:nvPr/>
        </p:nvSpPr>
        <p:spPr>
          <a:xfrm>
            <a:off x="70270" y="388973"/>
            <a:ext cx="3787048" cy="252323"/>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364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1000"/>
                                        <p:tgtEl>
                                          <p:spTgt spid="8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left)">
                                      <p:cBhvr>
                                        <p:cTn id="19" dur="1000"/>
                                        <p:tgtEl>
                                          <p:spTgt spid="8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right)">
                                      <p:cBhvr>
                                        <p:cTn id="28" dur="500"/>
                                        <p:tgtEl>
                                          <p:spTgt spid="64"/>
                                        </p:tgtEl>
                                      </p:cBhvr>
                                    </p:animEffect>
                                  </p:childTnLst>
                                </p:cTn>
                              </p:par>
                            </p:childTnLst>
                          </p:cTn>
                        </p:par>
                        <p:par>
                          <p:cTn id="29" fill="hold">
                            <p:stCondLst>
                              <p:cond delay="1000"/>
                            </p:stCondLst>
                            <p:childTnLst>
                              <p:par>
                                <p:cTn id="30" presetID="22" presetClass="entr" presetSubtype="8" fill="hold" grpId="0" nodeType="afterEffect" nodePh="1">
                                  <p:stCondLst>
                                    <p:cond delay="0"/>
                                  </p:stCondLst>
                                  <p:endCondLst>
                                    <p:cond evt="begin" delay="0">
                                      <p:tn val="30"/>
                                    </p:cond>
                                  </p:end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1000"/>
                                        <p:tgtEl>
                                          <p:spTgt spid="65"/>
                                        </p:tgtEl>
                                      </p:cBhvr>
                                    </p:animEffect>
                                  </p:childTnLst>
                                </p:cTn>
                              </p:par>
                            </p:childTnLst>
                          </p:cTn>
                        </p:par>
                        <p:par>
                          <p:cTn id="33" fill="hold">
                            <p:stCondLst>
                              <p:cond delay="2000"/>
                            </p:stCondLst>
                            <p:childTnLst>
                              <p:par>
                                <p:cTn id="34" presetID="22" presetClass="entr" presetSubtype="8" fill="hold" grpId="0" nodeType="afterEffect" nodePh="1">
                                  <p:stCondLst>
                                    <p:cond delay="0"/>
                                  </p:stCondLst>
                                  <p:endCondLst>
                                    <p:cond evt="begin" delay="0">
                                      <p:tn val="34"/>
                                    </p:cond>
                                  </p:endCondLst>
                                  <p:childTnLst>
                                    <p:set>
                                      <p:cBhvr>
                                        <p:cTn id="35" dur="1" fill="hold">
                                          <p:stCondLst>
                                            <p:cond delay="0"/>
                                          </p:stCondLst>
                                        </p:cTn>
                                        <p:tgtEl>
                                          <p:spTgt spid="66"/>
                                        </p:tgtEl>
                                        <p:attrNameLst>
                                          <p:attrName>style.visibility</p:attrName>
                                        </p:attrNameLst>
                                      </p:cBhvr>
                                      <p:to>
                                        <p:strVal val="visible"/>
                                      </p:to>
                                    </p:set>
                                    <p:animEffect transition="in" filter="wipe(left)">
                                      <p:cBhvr>
                                        <p:cTn id="36" dur="10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right)">
                                      <p:cBhvr>
                                        <p:cTn id="45" dur="500"/>
                                        <p:tgtEl>
                                          <p:spTgt spid="6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left)">
                                      <p:cBhvr>
                                        <p:cTn id="49" dur="1000"/>
                                        <p:tgtEl>
                                          <p:spTgt spid="70"/>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86" grpId="0"/>
      <p:bldP spid="89" grpId="0"/>
      <p:bldP spid="60" grpId="0" animBg="1"/>
      <p:bldP spid="64" grpId="0" animBg="1"/>
      <p:bldP spid="65" grpId="0"/>
      <p:bldP spid="66" grpId="0"/>
      <p:bldP spid="68" grpId="0" animBg="1"/>
      <p:bldP spid="69" grpId="0" animBg="1"/>
      <p:bldP spid="70" grpId="0"/>
      <p:bldP spid="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89 Rectángulo"/>
          <p:cNvSpPr/>
          <p:nvPr/>
        </p:nvSpPr>
        <p:spPr>
          <a:xfrm>
            <a:off x="4551709" y="1142714"/>
            <a:ext cx="4144206" cy="192998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73" name="Tabla 35"/>
          <p:cNvGraphicFramePr>
            <a:graphicFrameLocks noGrp="1"/>
          </p:cNvGraphicFramePr>
          <p:nvPr>
            <p:extLst/>
          </p:nvPr>
        </p:nvGraphicFramePr>
        <p:xfrm>
          <a:off x="4721121" y="1317626"/>
          <a:ext cx="1489179" cy="1665473"/>
        </p:xfrm>
        <a:graphic>
          <a:graphicData uri="http://schemas.openxmlformats.org/drawingml/2006/table">
            <a:tbl>
              <a:tblPr firstRow="1" bandRow="1">
                <a:tableStyleId>{5C22544A-7EE6-4342-B048-85BDC9FD1C3A}</a:tableStyleId>
              </a:tblPr>
              <a:tblGrid>
                <a:gridCol w="1489179"/>
              </a:tblGrid>
              <a:tr h="287150">
                <a:tc>
                  <a:txBody>
                    <a:bodyPr/>
                    <a:lstStyle/>
                    <a:p>
                      <a:pPr algn="ctr"/>
                      <a:r>
                        <a:rPr lang="es-MX" sz="900" b="1" kern="1200" dirty="0" smtClean="0">
                          <a:solidFill>
                            <a:srgbClr val="000000"/>
                          </a:solidFill>
                          <a:effectLst/>
                          <a:latin typeface="+mn-lt"/>
                          <a:ea typeface="+mn-ea"/>
                          <a:cs typeface="+mn-cs"/>
                        </a:rPr>
                        <a:t>Columna 7</a:t>
                      </a:r>
                      <a:endParaRPr lang="es-ES" sz="9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804023">
                <a:tc>
                  <a:txBody>
                    <a:bodyPr/>
                    <a:lstStyle/>
                    <a:p>
                      <a:pPr algn="ctr"/>
                      <a:r>
                        <a:rPr lang="es-ES_tradnl" sz="900" b="1" kern="1200" dirty="0" smtClean="0">
                          <a:solidFill>
                            <a:schemeClr val="dk1"/>
                          </a:solidFill>
                          <a:effectLst/>
                          <a:latin typeface="+mn-lt"/>
                          <a:ea typeface="+mn-ea"/>
                          <a:cs typeface="+mn-cs"/>
                        </a:rPr>
                        <a:t>ESTUDIANTES BENEFICIARIOS, AGRUPADOS POR PERÍODO ACADÉMICO </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87150">
                <a:tc>
                  <a:txBody>
                    <a:bodyPr/>
                    <a:lstStyle/>
                    <a:p>
                      <a:pPr algn="ct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87150">
                <a:tc>
                  <a:txBody>
                    <a:bodyPr/>
                    <a:lstStyle/>
                    <a:p>
                      <a:pPr algn="ctr"/>
                      <a:r>
                        <a:rPr lang="es-ES_tradnl" sz="900" dirty="0" smtClean="0">
                          <a:effectLst/>
                        </a:rPr>
                        <a:t> </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8" name="77 Rectángulo"/>
          <p:cNvSpPr/>
          <p:nvPr/>
        </p:nvSpPr>
        <p:spPr>
          <a:xfrm>
            <a:off x="108817" y="1142714"/>
            <a:ext cx="4306883" cy="192998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72" name="Tabla 25"/>
          <p:cNvGraphicFramePr>
            <a:graphicFrameLocks noGrp="1"/>
          </p:cNvGraphicFramePr>
          <p:nvPr>
            <p:extLst/>
          </p:nvPr>
        </p:nvGraphicFramePr>
        <p:xfrm>
          <a:off x="270110" y="1299451"/>
          <a:ext cx="1749190" cy="1647936"/>
        </p:xfrm>
        <a:graphic>
          <a:graphicData uri="http://schemas.openxmlformats.org/drawingml/2006/table">
            <a:tbl>
              <a:tblPr firstRow="1" bandRow="1">
                <a:tableStyleId>{5C22544A-7EE6-4342-B048-85BDC9FD1C3A}</a:tableStyleId>
              </a:tblPr>
              <a:tblGrid>
                <a:gridCol w="1749190"/>
              </a:tblGrid>
              <a:tr h="358247">
                <a:tc>
                  <a:txBody>
                    <a:bodyPr/>
                    <a:lstStyle/>
                    <a:p>
                      <a:pPr algn="ctr"/>
                      <a:r>
                        <a:rPr lang="es-MX" sz="900" b="1" kern="1200" dirty="0" smtClean="0">
                          <a:solidFill>
                            <a:srgbClr val="000000"/>
                          </a:solidFill>
                          <a:effectLst/>
                          <a:latin typeface="+mn-lt"/>
                          <a:ea typeface="+mn-ea"/>
                          <a:cs typeface="+mn-cs"/>
                        </a:rPr>
                        <a:t>Columna 6</a:t>
                      </a:r>
                      <a:endParaRPr lang="es-ES" sz="9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73195">
                <a:tc>
                  <a:txBody>
                    <a:bodyPr/>
                    <a:lstStyle/>
                    <a:p>
                      <a:pPr algn="ctr"/>
                      <a:r>
                        <a:rPr lang="es-ES_tradnl" sz="900" b="1" kern="1200" dirty="0" smtClean="0">
                          <a:solidFill>
                            <a:schemeClr val="dk1"/>
                          </a:solidFill>
                          <a:effectLst/>
                          <a:latin typeface="+mn-lt"/>
                          <a:ea typeface="+mn-ea"/>
                          <a:cs typeface="+mn-cs"/>
                        </a:rPr>
                        <a:t>ESTUDIANTES BENEFICIARIOS POR PRÁCTICA Y ESCENARIO </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58247">
                <a:tc>
                  <a:txBody>
                    <a:bodyPr/>
                    <a:lstStyle/>
                    <a:p>
                      <a:pPr algn="ct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58247">
                <a:tc>
                  <a:txBody>
                    <a:bodyPr/>
                    <a:lstStyle/>
                    <a:p>
                      <a:pPr algn="ct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59" name="58 Rectángulo"/>
          <p:cNvSpPr/>
          <p:nvPr/>
        </p:nvSpPr>
        <p:spPr>
          <a:xfrm>
            <a:off x="108817" y="3221688"/>
            <a:ext cx="8579817" cy="350018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985397"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0" name="CuadroTexto 8"/>
          <p:cNvSpPr txBox="1"/>
          <p:nvPr/>
        </p:nvSpPr>
        <p:spPr>
          <a:xfrm>
            <a:off x="2151380" y="1300401"/>
            <a:ext cx="1950720" cy="86772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Para cada período académico y práctica, registre el número de estudiantes que se beneficiarán del escenario.</a:t>
            </a:r>
          </a:p>
        </p:txBody>
      </p:sp>
      <p:sp>
        <p:nvSpPr>
          <p:cNvPr id="64" name="Flecha arriba 33"/>
          <p:cNvSpPr/>
          <p:nvPr/>
        </p:nvSpPr>
        <p:spPr>
          <a:xfrm rot="16200000">
            <a:off x="2544705" y="2387818"/>
            <a:ext cx="388498" cy="486801"/>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5" name="Rectángulo 23"/>
          <p:cNvSpPr/>
          <p:nvPr/>
        </p:nvSpPr>
        <p:spPr>
          <a:xfrm>
            <a:off x="1013260" y="2305414"/>
            <a:ext cx="282140" cy="276999"/>
          </a:xfrm>
          <a:prstGeom prst="rect">
            <a:avLst/>
          </a:prstGeom>
        </p:spPr>
        <p:txBody>
          <a:bodyPr wrap="square">
            <a:spAutoFit/>
          </a:bodyPr>
          <a:lstStyle/>
          <a:p>
            <a:r>
              <a:rPr lang="es-CO" sz="1200" b="1" i="1" dirty="0" smtClean="0"/>
              <a:t>6</a:t>
            </a:r>
            <a:endParaRPr lang="es-CO" sz="1200" b="1" i="1" dirty="0"/>
          </a:p>
        </p:txBody>
      </p:sp>
      <p:sp>
        <p:nvSpPr>
          <p:cNvPr id="66" name="Rectángulo 23"/>
          <p:cNvSpPr/>
          <p:nvPr/>
        </p:nvSpPr>
        <p:spPr>
          <a:xfrm>
            <a:off x="1013260" y="2650300"/>
            <a:ext cx="256740" cy="276999"/>
          </a:xfrm>
          <a:prstGeom prst="rect">
            <a:avLst/>
          </a:prstGeom>
        </p:spPr>
        <p:txBody>
          <a:bodyPr wrap="square">
            <a:spAutoFit/>
          </a:bodyPr>
          <a:lstStyle/>
          <a:p>
            <a:r>
              <a:rPr lang="es-CO" sz="1200" b="1" i="1" dirty="0" smtClean="0"/>
              <a:t>8</a:t>
            </a:r>
            <a:endParaRPr lang="es-CO" sz="1200" b="1" i="1" dirty="0"/>
          </a:p>
        </p:txBody>
      </p:sp>
      <p:sp>
        <p:nvSpPr>
          <p:cNvPr id="68" name="CuadroTexto 8"/>
          <p:cNvSpPr txBox="1"/>
          <p:nvPr/>
        </p:nvSpPr>
        <p:spPr>
          <a:xfrm>
            <a:off x="6379470" y="1315640"/>
            <a:ext cx="1950720" cy="852481"/>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Agrupar por período académico, los estudiantes beneficiarios de los escenarios. </a:t>
            </a:r>
          </a:p>
        </p:txBody>
      </p:sp>
      <p:sp>
        <p:nvSpPr>
          <p:cNvPr id="69" name="Flecha arriba 33"/>
          <p:cNvSpPr/>
          <p:nvPr/>
        </p:nvSpPr>
        <p:spPr>
          <a:xfrm rot="16200000">
            <a:off x="6737233" y="2406899"/>
            <a:ext cx="388498" cy="486801"/>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0" name="Rectángulo 23"/>
          <p:cNvSpPr/>
          <p:nvPr/>
        </p:nvSpPr>
        <p:spPr>
          <a:xfrm>
            <a:off x="5306566" y="2432168"/>
            <a:ext cx="826777" cy="276999"/>
          </a:xfrm>
          <a:prstGeom prst="rect">
            <a:avLst/>
          </a:prstGeom>
        </p:spPr>
        <p:txBody>
          <a:bodyPr wrap="square">
            <a:spAutoFit/>
          </a:bodyPr>
          <a:lstStyle/>
          <a:p>
            <a:r>
              <a:rPr lang="es-CO" sz="1200" b="1" i="1" dirty="0" smtClean="0"/>
              <a:t>16</a:t>
            </a:r>
            <a:endParaRPr lang="es-CO" sz="1200" b="1" i="1" dirty="0"/>
          </a:p>
        </p:txBody>
      </p:sp>
      <p:sp>
        <p:nvSpPr>
          <p:cNvPr id="71" name="Rectángulo 23"/>
          <p:cNvSpPr/>
          <p:nvPr/>
        </p:nvSpPr>
        <p:spPr>
          <a:xfrm>
            <a:off x="5309612" y="2731580"/>
            <a:ext cx="826777" cy="276999"/>
          </a:xfrm>
          <a:prstGeom prst="rect">
            <a:avLst/>
          </a:prstGeom>
        </p:spPr>
        <p:txBody>
          <a:bodyPr wrap="square">
            <a:spAutoFit/>
          </a:bodyPr>
          <a:lstStyle/>
          <a:p>
            <a:r>
              <a:rPr lang="es-CO" sz="1200" b="1" i="1" dirty="0" smtClean="0"/>
              <a:t>16</a:t>
            </a:r>
            <a:endParaRPr lang="es-CO" sz="1200" b="1" i="1" dirty="0"/>
          </a:p>
        </p:txBody>
      </p:sp>
      <p:graphicFrame>
        <p:nvGraphicFramePr>
          <p:cNvPr id="74" name="Tabla 40"/>
          <p:cNvGraphicFramePr>
            <a:graphicFrameLocks noGrp="1"/>
          </p:cNvGraphicFramePr>
          <p:nvPr>
            <p:extLst/>
          </p:nvPr>
        </p:nvGraphicFramePr>
        <p:xfrm>
          <a:off x="265813" y="4840234"/>
          <a:ext cx="8064377" cy="274320"/>
        </p:xfrm>
        <a:graphic>
          <a:graphicData uri="http://schemas.openxmlformats.org/drawingml/2006/table">
            <a:tbl>
              <a:tblPr firstRow="1" bandRow="1">
                <a:tableStyleId>{5C22544A-7EE6-4342-B048-85BDC9FD1C3A}</a:tableStyleId>
              </a:tblPr>
              <a:tblGrid>
                <a:gridCol w="8064377"/>
              </a:tblGrid>
              <a:tr h="129010">
                <a:tc>
                  <a:txBody>
                    <a:bodyPr/>
                    <a:lstStyle/>
                    <a:p>
                      <a:r>
                        <a:rPr lang="es-MX" sz="1200" b="1" kern="1200" dirty="0" smtClean="0">
                          <a:solidFill>
                            <a:srgbClr val="000000"/>
                          </a:solidFill>
                          <a:effectLst/>
                          <a:latin typeface="+mn-lt"/>
                          <a:ea typeface="+mn-ea"/>
                          <a:cs typeface="+mn-cs"/>
                        </a:rPr>
                        <a:t>TOTAL DE ESTUDIANTES DEL PROGRAMA, BENEFICIARIOS DE LOS ESCENARIOS DE PRÁCTICA</a:t>
                      </a:r>
                      <a:r>
                        <a:rPr lang="es-ES_tradnl" sz="1200" dirty="0" smtClean="0">
                          <a:solidFill>
                            <a:srgbClr val="000000"/>
                          </a:solidFill>
                          <a:effectLst/>
                        </a:rPr>
                        <a:t>:</a:t>
                      </a:r>
                      <a:endParaRPr lang="es-E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5" name="Flecha arriba 33"/>
          <p:cNvSpPr/>
          <p:nvPr/>
        </p:nvSpPr>
        <p:spPr>
          <a:xfrm rot="10800000">
            <a:off x="6199263" y="4495738"/>
            <a:ext cx="388498" cy="243401"/>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9" name="CuadroTexto 8"/>
          <p:cNvSpPr txBox="1"/>
          <p:nvPr/>
        </p:nvSpPr>
        <p:spPr>
          <a:xfrm>
            <a:off x="4559318" y="3294101"/>
            <a:ext cx="3691565" cy="1169738"/>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dirty="0"/>
              <a:t>Sumatoria de los valores registrados en la columna 7 de esta tabla. </a:t>
            </a:r>
            <a:endParaRPr lang="es-CO" sz="1050" dirty="0" smtClean="0"/>
          </a:p>
          <a:p>
            <a:endParaRPr lang="es-CO" sz="1050" b="0" dirty="0"/>
          </a:p>
          <a:p>
            <a:r>
              <a:rPr lang="es-CO" sz="1050" b="0" dirty="0" smtClean="0"/>
              <a:t>Debe </a:t>
            </a:r>
            <a:r>
              <a:rPr lang="es-CO" sz="1050" b="0" dirty="0"/>
              <a:t>coincidir con el número máximo total de estudiantes del Programa para los que se deben tener garantizados escenarios para sus prácticas formativas.</a:t>
            </a:r>
          </a:p>
        </p:txBody>
      </p:sp>
      <p:sp>
        <p:nvSpPr>
          <p:cNvPr id="80" name="Rectángulo 23"/>
          <p:cNvSpPr/>
          <p:nvPr/>
        </p:nvSpPr>
        <p:spPr>
          <a:xfrm>
            <a:off x="6231002" y="4847508"/>
            <a:ext cx="826777" cy="276999"/>
          </a:xfrm>
          <a:prstGeom prst="rect">
            <a:avLst/>
          </a:prstGeom>
        </p:spPr>
        <p:txBody>
          <a:bodyPr wrap="square">
            <a:spAutoFit/>
          </a:bodyPr>
          <a:lstStyle/>
          <a:p>
            <a:r>
              <a:rPr lang="es-CO" sz="1200" b="1" i="1" dirty="0" smtClean="0"/>
              <a:t>32</a:t>
            </a:r>
            <a:endParaRPr lang="es-CO" sz="1200" b="1" i="1" dirty="0"/>
          </a:p>
        </p:txBody>
      </p:sp>
    </p:spTree>
    <p:extLst>
      <p:ext uri="{BB962C8B-B14F-4D97-AF65-F5344CB8AC3E}">
        <p14:creationId xmlns:p14="http://schemas.microsoft.com/office/powerpoint/2010/main" val="161235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down)">
                                      <p:cBhvr>
                                        <p:cTn id="11" dur="500"/>
                                        <p:tgtEl>
                                          <p:spTgt spid="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1000"/>
                                        <p:tgtEl>
                                          <p:spTgt spid="6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10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down)">
                                      <p:cBhvr>
                                        <p:cTn id="28" dur="500"/>
                                        <p:tgtEl>
                                          <p:spTgt spid="69"/>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1000"/>
                                        <p:tgtEl>
                                          <p:spTgt spid="70"/>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left)">
                                      <p:cBhvr>
                                        <p:cTn id="36" dur="1000"/>
                                        <p:tgtEl>
                                          <p:spTgt spid="71"/>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left)">
                                      <p:cBhvr>
                                        <p:cTn id="49"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65" grpId="0"/>
      <p:bldP spid="66" grpId="0"/>
      <p:bldP spid="68" grpId="0" animBg="1"/>
      <p:bldP spid="69" grpId="0" animBg="1"/>
      <p:bldP spid="70" grpId="0"/>
      <p:bldP spid="71" grpId="0"/>
      <p:bldP spid="75" grpId="0" animBg="1"/>
      <p:bldP spid="79" grpId="0" animBg="1"/>
      <p:bldP spid="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108817" y="1052514"/>
            <a:ext cx="8579817" cy="580548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aphicFrame>
        <p:nvGraphicFramePr>
          <p:cNvPr id="74" name="Tabla 40"/>
          <p:cNvGraphicFramePr>
            <a:graphicFrameLocks noGrp="1"/>
          </p:cNvGraphicFramePr>
          <p:nvPr>
            <p:extLst>
              <p:ext uri="{D42A27DB-BD31-4B8C-83A1-F6EECF244321}">
                <p14:modId xmlns:p14="http://schemas.microsoft.com/office/powerpoint/2010/main" val="1106131973"/>
              </p:ext>
            </p:extLst>
          </p:nvPr>
        </p:nvGraphicFramePr>
        <p:xfrm>
          <a:off x="1132118" y="5874325"/>
          <a:ext cx="6545942" cy="213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545942"/>
              </a:tblGrid>
              <a:tr h="129010">
                <a:tc>
                  <a:txBody>
                    <a:bodyPr/>
                    <a:lstStyle/>
                    <a:p>
                      <a:r>
                        <a:rPr lang="es-MX" sz="800" b="1" kern="1200" dirty="0" smtClean="0">
                          <a:solidFill>
                            <a:srgbClr val="000000"/>
                          </a:solidFill>
                          <a:effectLst/>
                          <a:latin typeface="+mn-lt"/>
                          <a:ea typeface="+mn-ea"/>
                          <a:cs typeface="+mn-cs"/>
                        </a:rPr>
                        <a:t>TOTAL DE ESTUDIANTES DEL PROGRAMA, BENEFICIARIOS DE LOS ESCENARIOS DE PRÁCTICA</a:t>
                      </a:r>
                      <a:r>
                        <a:rPr lang="es-ES_tradnl" sz="800" dirty="0" smtClean="0">
                          <a:solidFill>
                            <a:srgbClr val="000000"/>
                          </a:solidFill>
                          <a:effectLst/>
                        </a:rPr>
                        <a:t>: 24</a:t>
                      </a:r>
                      <a:endParaRPr lang="es-ES" sz="8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62" name="CuadroTexto 8"/>
          <p:cNvSpPr txBox="1"/>
          <p:nvPr/>
        </p:nvSpPr>
        <p:spPr>
          <a:xfrm>
            <a:off x="843119" y="6527800"/>
            <a:ext cx="7006725" cy="254001"/>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s-CO" sz="1050" dirty="0" smtClean="0"/>
              <a:t>MAPA DE PRÁCTICAS </a:t>
            </a:r>
            <a:r>
              <a:rPr lang="es-CO" sz="1050" dirty="0"/>
              <a:t>FORMATIVAS DEL </a:t>
            </a:r>
            <a:r>
              <a:rPr lang="es-CO" sz="1050" dirty="0" smtClean="0"/>
              <a:t>PROGRAMA: OK </a:t>
            </a:r>
            <a:endParaRPr lang="es-CO" sz="1050" dirty="0"/>
          </a:p>
        </p:txBody>
      </p:sp>
      <p:pic>
        <p:nvPicPr>
          <p:cNvPr id="2" name="Imagen 1"/>
          <p:cNvPicPr>
            <a:picLocks noChangeAspect="1"/>
          </p:cNvPicPr>
          <p:nvPr/>
        </p:nvPicPr>
        <p:blipFill>
          <a:blip r:embed="rId3"/>
          <a:stretch>
            <a:fillRect/>
          </a:stretch>
        </p:blipFill>
        <p:spPr>
          <a:xfrm>
            <a:off x="108817" y="956332"/>
            <a:ext cx="8638706" cy="4810623"/>
          </a:xfrm>
          <a:prstGeom prst="rect">
            <a:avLst/>
          </a:prstGeom>
        </p:spPr>
      </p:pic>
      <p:sp>
        <p:nvSpPr>
          <p:cNvPr id="48" name="Subtítulo 2"/>
          <p:cNvSpPr txBox="1">
            <a:spLocks/>
          </p:cNvSpPr>
          <p:nvPr/>
        </p:nvSpPr>
        <p:spPr>
          <a:xfrm>
            <a:off x="70270" y="388973"/>
            <a:ext cx="3787048" cy="252323"/>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59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48" name="Imagen 2"/>
          <p:cNvPicPr>
            <a:picLocks noChangeAspect="1"/>
          </p:cNvPicPr>
          <p:nvPr/>
        </p:nvPicPr>
        <p:blipFill rotWithShape="1">
          <a:blip r:embed="rId3"/>
          <a:srcRect t="48415"/>
          <a:stretch/>
        </p:blipFill>
        <p:spPr>
          <a:xfrm>
            <a:off x="307975" y="1913666"/>
            <a:ext cx="8248650" cy="2702416"/>
          </a:xfrm>
          <a:prstGeom prst="rect">
            <a:avLst/>
          </a:prstGeom>
        </p:spPr>
      </p:pic>
      <p:sp>
        <p:nvSpPr>
          <p:cNvPr id="49" name="Subtítulo 2"/>
          <p:cNvSpPr txBox="1">
            <a:spLocks/>
          </p:cNvSpPr>
          <p:nvPr/>
        </p:nvSpPr>
        <p:spPr>
          <a:xfrm>
            <a:off x="149679" y="1313298"/>
            <a:ext cx="8232322" cy="3911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defRPr/>
            </a:pPr>
            <a:r>
              <a:rPr lang="es-CO" sz="8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Diligencie las 6 columnas </a:t>
            </a:r>
            <a:r>
              <a:rPr lang="es-CO" sz="800" b="1" dirty="0">
                <a:solidFill>
                  <a:srgbClr val="2F7E89"/>
                </a:solidFill>
                <a:latin typeface="Verdana" panose="020B0604030504040204" pitchFamily="34" charset="0"/>
                <a:ea typeface="Verdana" panose="020B0604030504040204" pitchFamily="34" charset="0"/>
                <a:cs typeface="Verdana" panose="020B0604030504040204" pitchFamily="34" charset="0"/>
              </a:rPr>
              <a:t>con </a:t>
            </a:r>
            <a:r>
              <a:rPr lang="es-CO" sz="8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el CONSOLIDADO DEL NÚMERO DE ESTUDIANTES EN PRÁCTICA SIMULTÁNEA POR ESCENARIO Y SEDE</a:t>
            </a:r>
            <a:endParaRPr lang="es-CO" sz="800" b="1" dirty="0">
              <a:solidFill>
                <a:srgbClr val="2F7E89"/>
              </a:solidFill>
              <a:latin typeface="Verdana" panose="020B0604030504040204" pitchFamily="34" charset="0"/>
              <a:ea typeface="Verdana" panose="020B0604030504040204" pitchFamily="34" charset="0"/>
              <a:cs typeface="Verdana" panose="020B0604030504040204" pitchFamily="34" charset="0"/>
            </a:endParaRPr>
          </a:p>
        </p:txBody>
      </p:sp>
      <p:sp>
        <p:nvSpPr>
          <p:cNvPr id="63" name="62 Rectángulo"/>
          <p:cNvSpPr/>
          <p:nvPr/>
        </p:nvSpPr>
        <p:spPr>
          <a:xfrm>
            <a:off x="445135" y="2509129"/>
            <a:ext cx="1497965" cy="1375342"/>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Rectángulo"/>
          <p:cNvSpPr/>
          <p:nvPr/>
        </p:nvSpPr>
        <p:spPr>
          <a:xfrm>
            <a:off x="2002472" y="2509129"/>
            <a:ext cx="1602741" cy="1375342"/>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64 Rectángulo"/>
          <p:cNvSpPr/>
          <p:nvPr/>
        </p:nvSpPr>
        <p:spPr>
          <a:xfrm>
            <a:off x="3686172" y="2509129"/>
            <a:ext cx="1602741" cy="1375342"/>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65 Rectángulo"/>
          <p:cNvSpPr/>
          <p:nvPr/>
        </p:nvSpPr>
        <p:spPr>
          <a:xfrm>
            <a:off x="5370192" y="2509129"/>
            <a:ext cx="1602741" cy="1375342"/>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66 Rectángulo"/>
          <p:cNvSpPr/>
          <p:nvPr/>
        </p:nvSpPr>
        <p:spPr>
          <a:xfrm>
            <a:off x="7061833" y="2509129"/>
            <a:ext cx="1320168" cy="1375342"/>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67 Rectángulo"/>
          <p:cNvSpPr/>
          <p:nvPr/>
        </p:nvSpPr>
        <p:spPr>
          <a:xfrm>
            <a:off x="307975" y="4085766"/>
            <a:ext cx="8074026" cy="31244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Subtítulo 2"/>
          <p:cNvSpPr txBox="1">
            <a:spLocks/>
          </p:cNvSpPr>
          <p:nvPr/>
        </p:nvSpPr>
        <p:spPr>
          <a:xfrm>
            <a:off x="70270" y="388973"/>
            <a:ext cx="3787048" cy="252323"/>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80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3"/>
                                        </p:tgtEl>
                                      </p:cBhvr>
                                    </p:animEffect>
                                    <p:animScale>
                                      <p:cBhvr>
                                        <p:cTn id="7" dur="250" autoRev="1" fill="hold"/>
                                        <p:tgtEl>
                                          <p:spTgt spid="63"/>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3"/>
                                        </p:tgtEl>
                                      </p:cBhvr>
                                    </p:animEffect>
                                    <p:animScale>
                                      <p:cBhvr>
                                        <p:cTn id="11" dur="250" autoRev="1" fill="hold"/>
                                        <p:tgtEl>
                                          <p:spTgt spid="63"/>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64"/>
                                        </p:tgtEl>
                                      </p:cBhvr>
                                    </p:animEffect>
                                    <p:animScale>
                                      <p:cBhvr>
                                        <p:cTn id="15" dur="250" autoRev="1" fill="hold"/>
                                        <p:tgtEl>
                                          <p:spTgt spid="64"/>
                                        </p:tgtEl>
                                      </p:cBhvr>
                                      <p:by x="105000" y="105000"/>
                                    </p:animScale>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64"/>
                                        </p:tgtEl>
                                      </p:cBhvr>
                                    </p:animEffect>
                                    <p:animScale>
                                      <p:cBhvr>
                                        <p:cTn id="19" dur="250" autoRev="1" fill="hold"/>
                                        <p:tgtEl>
                                          <p:spTgt spid="64"/>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65"/>
                                        </p:tgtEl>
                                      </p:cBhvr>
                                    </p:animEffect>
                                    <p:animScale>
                                      <p:cBhvr>
                                        <p:cTn id="23" dur="250" autoRev="1" fill="hold"/>
                                        <p:tgtEl>
                                          <p:spTgt spid="65"/>
                                        </p:tgtEl>
                                      </p:cBhvr>
                                      <p:by x="105000" y="105000"/>
                                    </p:animScale>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65"/>
                                        </p:tgtEl>
                                      </p:cBhvr>
                                    </p:animEffect>
                                    <p:animScale>
                                      <p:cBhvr>
                                        <p:cTn id="27" dur="250" autoRev="1" fill="hold"/>
                                        <p:tgtEl>
                                          <p:spTgt spid="65"/>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66"/>
                                        </p:tgtEl>
                                      </p:cBhvr>
                                    </p:animEffect>
                                    <p:animScale>
                                      <p:cBhvr>
                                        <p:cTn id="31" dur="250" autoRev="1" fill="hold"/>
                                        <p:tgtEl>
                                          <p:spTgt spid="66"/>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66"/>
                                        </p:tgtEl>
                                      </p:cBhvr>
                                    </p:animEffect>
                                    <p:animScale>
                                      <p:cBhvr>
                                        <p:cTn id="35" dur="250" autoRev="1" fill="hold"/>
                                        <p:tgtEl>
                                          <p:spTgt spid="66"/>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67"/>
                                        </p:tgtEl>
                                      </p:cBhvr>
                                    </p:animEffect>
                                    <p:animScale>
                                      <p:cBhvr>
                                        <p:cTn id="39" dur="250" autoRev="1" fill="hold"/>
                                        <p:tgtEl>
                                          <p:spTgt spid="67"/>
                                        </p:tgtEl>
                                      </p:cBhvr>
                                      <p:by x="105000" y="105000"/>
                                    </p:animScale>
                                  </p:childTnLst>
                                </p:cTn>
                              </p:par>
                            </p:childTnLst>
                          </p:cTn>
                        </p:par>
                        <p:par>
                          <p:cTn id="40" fill="hold">
                            <p:stCondLst>
                              <p:cond delay="4500"/>
                            </p:stCondLst>
                            <p:childTnLst>
                              <p:par>
                                <p:cTn id="41" presetID="26" presetClass="emph" presetSubtype="0" fill="hold" grpId="1" nodeType="afterEffect">
                                  <p:stCondLst>
                                    <p:cond delay="0"/>
                                  </p:stCondLst>
                                  <p:childTnLst>
                                    <p:animEffect transition="out" filter="fade">
                                      <p:cBhvr>
                                        <p:cTn id="42" dur="500" tmFilter="0, 0; .2, .5; .8, .5; 1, 0"/>
                                        <p:tgtEl>
                                          <p:spTgt spid="67"/>
                                        </p:tgtEl>
                                      </p:cBhvr>
                                    </p:animEffect>
                                    <p:animScale>
                                      <p:cBhvr>
                                        <p:cTn id="43" dur="250" autoRev="1" fill="hold"/>
                                        <p:tgtEl>
                                          <p:spTgt spid="67"/>
                                        </p:tgtEl>
                                      </p:cBhvr>
                                      <p:by x="105000" y="105000"/>
                                    </p:animScale>
                                  </p:childTnLst>
                                </p:cTn>
                              </p:par>
                            </p:childTnLst>
                          </p:cTn>
                        </p:par>
                        <p:par>
                          <p:cTn id="44" fill="hold">
                            <p:stCondLst>
                              <p:cond delay="5000"/>
                            </p:stCondLst>
                            <p:childTnLst>
                              <p:par>
                                <p:cTn id="45" presetID="26" presetClass="emph" presetSubtype="0" fill="hold" grpId="0" nodeType="afterEffect">
                                  <p:stCondLst>
                                    <p:cond delay="0"/>
                                  </p:stCondLst>
                                  <p:childTnLst>
                                    <p:animEffect transition="out" filter="fade">
                                      <p:cBhvr>
                                        <p:cTn id="46" dur="500" tmFilter="0, 0; .2, .5; .8, .5; 1, 0"/>
                                        <p:tgtEl>
                                          <p:spTgt spid="68"/>
                                        </p:tgtEl>
                                      </p:cBhvr>
                                    </p:animEffect>
                                    <p:animScale>
                                      <p:cBhvr>
                                        <p:cTn id="47" dur="250" autoRev="1" fill="hold"/>
                                        <p:tgtEl>
                                          <p:spTgt spid="68"/>
                                        </p:tgtEl>
                                      </p:cBhvr>
                                      <p:by x="105000" y="105000"/>
                                    </p:animScale>
                                  </p:childTnLst>
                                </p:cTn>
                              </p:par>
                            </p:childTnLst>
                          </p:cTn>
                        </p:par>
                        <p:par>
                          <p:cTn id="48" fill="hold">
                            <p:stCondLst>
                              <p:cond delay="5500"/>
                            </p:stCondLst>
                            <p:childTnLst>
                              <p:par>
                                <p:cTn id="49" presetID="26" presetClass="emph" presetSubtype="0" fill="hold" grpId="1" nodeType="afterEffect">
                                  <p:stCondLst>
                                    <p:cond delay="0"/>
                                  </p:stCondLst>
                                  <p:childTnLst>
                                    <p:animEffect transition="out" filter="fade">
                                      <p:cBhvr>
                                        <p:cTn id="50" dur="500" tmFilter="0, 0; .2, .5; .8, .5; 1, 0"/>
                                        <p:tgtEl>
                                          <p:spTgt spid="68"/>
                                        </p:tgtEl>
                                      </p:cBhvr>
                                    </p:animEffect>
                                    <p:animScale>
                                      <p:cBhvr>
                                        <p:cTn id="51"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3554330" y="-1810487"/>
            <a:ext cx="1675632" cy="9127191"/>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solidFill>
                <a:srgbClr val="6C1B1C"/>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039" y="3807042"/>
            <a:ext cx="3865922" cy="871418"/>
          </a:xfrm>
          <a:prstGeom prst="rect">
            <a:avLst/>
          </a:prstGeom>
        </p:spPr>
      </p:pic>
      <p:sp>
        <p:nvSpPr>
          <p:cNvPr id="9" name="Subtítulo 2"/>
          <p:cNvSpPr txBox="1">
            <a:spLocks/>
          </p:cNvSpPr>
          <p:nvPr/>
        </p:nvSpPr>
        <p:spPr>
          <a:xfrm>
            <a:off x="147993" y="2538259"/>
            <a:ext cx="8585872" cy="389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GENERAL DEL </a:t>
            </a:r>
            <a:r>
              <a:rPr lang="es-CO"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upo 76"/>
          <p:cNvGrpSpPr/>
          <p:nvPr/>
        </p:nvGrpSpPr>
        <p:grpSpPr>
          <a:xfrm>
            <a:off x="8343871" y="2393472"/>
            <a:ext cx="1080165" cy="679355"/>
            <a:chOff x="11716519" y="1438672"/>
            <a:chExt cx="726941" cy="457200"/>
          </a:xfrm>
        </p:grpSpPr>
        <p:sp>
          <p:nvSpPr>
            <p:cNvPr id="21"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22"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23" name="Rectángulo 23"/>
            <p:cNvSpPr/>
            <p:nvPr/>
          </p:nvSpPr>
          <p:spPr>
            <a:xfrm>
              <a:off x="11784982" y="1468295"/>
              <a:ext cx="488177" cy="393548"/>
            </a:xfrm>
            <a:prstGeom prst="rect">
              <a:avLst/>
            </a:prstGeom>
          </p:spPr>
          <p:txBody>
            <a:bodyPr wrap="square" anchor="t">
              <a:spAutoFit/>
            </a:bodyPr>
            <a:lstStyle/>
            <a:p>
              <a:pPr algn="just">
                <a:buClr>
                  <a:schemeClr val="bg1"/>
                </a:buClr>
              </a:pPr>
              <a:r>
                <a:rPr lang="es-CO"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350" b="1" dirty="0" smtClean="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3" descr="C:\Users\DIEGORODRIGUEZ\Desktop\PRESENTACIÓN TALLER DE EDUCACIÓN SUPERIOR EN SALUD\artes\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437" y="6003925"/>
            <a:ext cx="3560763" cy="8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18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Rectángulo"/>
          <p:cNvSpPr/>
          <p:nvPr/>
        </p:nvSpPr>
        <p:spPr>
          <a:xfrm>
            <a:off x="4551709" y="4742996"/>
            <a:ext cx="4144206" cy="181270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72" name="Tabla 28"/>
          <p:cNvGraphicFramePr>
            <a:graphicFrameLocks noGrp="1"/>
          </p:cNvGraphicFramePr>
          <p:nvPr>
            <p:extLst/>
          </p:nvPr>
        </p:nvGraphicFramePr>
        <p:xfrm>
          <a:off x="4636061" y="4825328"/>
          <a:ext cx="1648097" cy="1661197"/>
        </p:xfrm>
        <a:graphic>
          <a:graphicData uri="http://schemas.openxmlformats.org/drawingml/2006/table">
            <a:tbl>
              <a:tblPr firstRow="1" bandRow="1">
                <a:tableStyleId>{5C22544A-7EE6-4342-B048-85BDC9FD1C3A}</a:tableStyleId>
              </a:tblPr>
              <a:tblGrid>
                <a:gridCol w="1648097"/>
              </a:tblGrid>
              <a:tr h="235770">
                <a:tc>
                  <a:txBody>
                    <a:bodyPr/>
                    <a:lstStyle/>
                    <a:p>
                      <a:pPr algn="ctr"/>
                      <a:r>
                        <a:rPr lang="es-MX" sz="900" b="1" kern="1200" dirty="0" smtClean="0">
                          <a:solidFill>
                            <a:srgbClr val="000000"/>
                          </a:solidFill>
                          <a:effectLst/>
                          <a:latin typeface="+mn-lt"/>
                          <a:ea typeface="+mn-ea"/>
                          <a:cs typeface="+mn-cs"/>
                        </a:rPr>
                        <a:t>Columna 2</a:t>
                      </a:r>
                      <a:endParaRPr lang="es-ES" sz="9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721502">
                <a:tc>
                  <a:txBody>
                    <a:bodyPr/>
                    <a:lstStyle/>
                    <a:p>
                      <a:pPr algn="ctr"/>
                      <a:r>
                        <a:rPr lang="es-CO" sz="900" b="1" kern="1200" dirty="0" smtClean="0">
                          <a:solidFill>
                            <a:schemeClr val="dk1"/>
                          </a:solidFill>
                          <a:effectLst/>
                          <a:latin typeface="+mn-lt"/>
                          <a:ea typeface="+mn-ea"/>
                          <a:cs typeface="+mn-cs"/>
                        </a:rPr>
                        <a:t>CÓDIGO DE LA SEDE DEL  ESCENARIO DE PRÁCTICA  SEGÚN REPSS </a:t>
                      </a:r>
                    </a:p>
                    <a:p>
                      <a:pPr algn="ctr"/>
                      <a:r>
                        <a:rPr lang="es-CO" sz="900" b="1" kern="1200" dirty="0" smtClean="0">
                          <a:solidFill>
                            <a:schemeClr val="dk1"/>
                          </a:solidFill>
                          <a:effectLst/>
                          <a:latin typeface="+mn-lt"/>
                          <a:ea typeface="+mn-ea"/>
                          <a:cs typeface="+mn-cs"/>
                        </a:rPr>
                        <a:t>(Si aplica) </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36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S" sz="9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67635">
                <a:tc>
                  <a:txBody>
                    <a:bodyPr/>
                    <a:lstStyle/>
                    <a:p>
                      <a:pPr algn="ct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54" name="53 Rectángulo"/>
          <p:cNvSpPr/>
          <p:nvPr/>
        </p:nvSpPr>
        <p:spPr>
          <a:xfrm>
            <a:off x="108817" y="1049274"/>
            <a:ext cx="8579817" cy="350018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406210"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48" name="Imagen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7975" y="1988097"/>
            <a:ext cx="8248650" cy="2491113"/>
          </a:xfrm>
          <a:prstGeom prst="rect">
            <a:avLst/>
          </a:prstGeom>
        </p:spPr>
      </p:pic>
      <p:sp>
        <p:nvSpPr>
          <p:cNvPr id="51" name="Flecha arriba 33"/>
          <p:cNvSpPr/>
          <p:nvPr/>
        </p:nvSpPr>
        <p:spPr>
          <a:xfrm rot="10800000">
            <a:off x="3857318" y="1773529"/>
            <a:ext cx="1015665"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2" name="CuadroTexto 8"/>
          <p:cNvSpPr txBox="1"/>
          <p:nvPr/>
        </p:nvSpPr>
        <p:spPr>
          <a:xfrm>
            <a:off x="307976" y="1161551"/>
            <a:ext cx="8215450" cy="582858"/>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Relacione los períodos académicos y las prácticas formativas que se tienen planteadas para desarrollarse en cada uno de los períodos académicos, las competencias a desarrollar a través de las mismas, todos los escenarios de práctica en los que se desarrollarán tales prácticas con su nivel de complejidad y los potenciales estudiantes beneficiarios. </a:t>
            </a:r>
          </a:p>
        </p:txBody>
      </p:sp>
      <p:sp>
        <p:nvSpPr>
          <p:cNvPr id="55" name="54 Rectángulo"/>
          <p:cNvSpPr/>
          <p:nvPr/>
        </p:nvSpPr>
        <p:spPr>
          <a:xfrm>
            <a:off x="108818" y="4724819"/>
            <a:ext cx="4144206" cy="183777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7" name="CuadroTexto 8"/>
          <p:cNvSpPr txBox="1"/>
          <p:nvPr/>
        </p:nvSpPr>
        <p:spPr>
          <a:xfrm>
            <a:off x="1704504" y="4815635"/>
            <a:ext cx="2420424" cy="73689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Listar los escenarios con los cuales se tiene suscrito convenios para el desarrollo de las prácticas formativas del programa. </a:t>
            </a:r>
          </a:p>
        </p:txBody>
      </p:sp>
      <p:graphicFrame>
        <p:nvGraphicFramePr>
          <p:cNvPr id="60" name="Tabla 9"/>
          <p:cNvGraphicFramePr>
            <a:graphicFrameLocks noGrp="1"/>
          </p:cNvGraphicFramePr>
          <p:nvPr>
            <p:extLst>
              <p:ext uri="{D42A27DB-BD31-4B8C-83A1-F6EECF244321}">
                <p14:modId xmlns:p14="http://schemas.microsoft.com/office/powerpoint/2010/main" val="2498159440"/>
              </p:ext>
            </p:extLst>
          </p:nvPr>
        </p:nvGraphicFramePr>
        <p:xfrm>
          <a:off x="203729" y="4820279"/>
          <a:ext cx="1364797" cy="1666793"/>
        </p:xfrm>
        <a:graphic>
          <a:graphicData uri="http://schemas.openxmlformats.org/drawingml/2006/table">
            <a:tbl>
              <a:tblPr firstRow="1" bandRow="1">
                <a:tableStyleId>{5C22544A-7EE6-4342-B048-85BDC9FD1C3A}</a:tableStyleId>
              </a:tblPr>
              <a:tblGrid>
                <a:gridCol w="1364797"/>
              </a:tblGrid>
              <a:tr h="202646">
                <a:tc>
                  <a:txBody>
                    <a:bodyPr/>
                    <a:lstStyle/>
                    <a:p>
                      <a:pPr algn="ctr"/>
                      <a:r>
                        <a:rPr lang="es-MX" sz="900" b="1" kern="1200" dirty="0" smtClean="0">
                          <a:solidFill>
                            <a:srgbClr val="000000"/>
                          </a:solidFill>
                          <a:effectLst/>
                          <a:latin typeface="+mn-lt"/>
                          <a:ea typeface="+mn-ea"/>
                          <a:cs typeface="+mn-cs"/>
                        </a:rPr>
                        <a:t>Columna 1</a:t>
                      </a:r>
                      <a:endParaRPr lang="es-E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5822">
                <a:tc>
                  <a:txBody>
                    <a:bodyPr/>
                    <a:lstStyle/>
                    <a:p>
                      <a:pPr algn="ctr"/>
                      <a:r>
                        <a:rPr lang="es-CO" sz="900" b="1" kern="1200" dirty="0" smtClean="0">
                          <a:solidFill>
                            <a:schemeClr val="dk1"/>
                          </a:solidFill>
                          <a:effectLst/>
                          <a:latin typeface="+mn-lt"/>
                          <a:ea typeface="+mn-ea"/>
                          <a:cs typeface="+mn-cs"/>
                        </a:rPr>
                        <a:t>ESCENARIO DE PRÁCTICA Y CÓDIGO SEGÚN REPSS</a:t>
                      </a:r>
                      <a:endParaRPr lang="es-E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11509">
                <a:tc>
                  <a:txBody>
                    <a:bodyPr/>
                    <a:lstStyle/>
                    <a:p>
                      <a:pPr algn="ctr"/>
                      <a:endParaRPr lang="es-E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23764">
                <a:tc>
                  <a:txBody>
                    <a:bodyPr/>
                    <a:lstStyle/>
                    <a:p>
                      <a:pPr algn="ctr"/>
                      <a:endParaRPr lang="es-E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56" name="Flecha arriba 33"/>
          <p:cNvSpPr/>
          <p:nvPr/>
        </p:nvSpPr>
        <p:spPr>
          <a:xfrm rot="16200000">
            <a:off x="2378425" y="5878420"/>
            <a:ext cx="449752" cy="45506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8" name="Rectángulo 23"/>
          <p:cNvSpPr/>
          <p:nvPr/>
        </p:nvSpPr>
        <p:spPr>
          <a:xfrm>
            <a:off x="292315" y="5553079"/>
            <a:ext cx="1185613" cy="584775"/>
          </a:xfrm>
          <a:prstGeom prst="rect">
            <a:avLst/>
          </a:prstGeom>
        </p:spPr>
        <p:txBody>
          <a:bodyPr wrap="square">
            <a:spAutoFit/>
          </a:bodyPr>
          <a:lstStyle/>
          <a:p>
            <a:r>
              <a:rPr lang="es-CO" sz="800" b="1" i="1" dirty="0"/>
              <a:t>SUBRED INTEGRADA DE SERVICIOS DE SALUD SUR OCCIDENTE E.S.E  – 1100130296</a:t>
            </a:r>
            <a:endParaRPr lang="es-MX" sz="800" b="1" i="1" dirty="0"/>
          </a:p>
        </p:txBody>
      </p:sp>
      <p:sp>
        <p:nvSpPr>
          <p:cNvPr id="69" name="Flecha arriba 33"/>
          <p:cNvSpPr/>
          <p:nvPr/>
        </p:nvSpPr>
        <p:spPr>
          <a:xfrm rot="16200000">
            <a:off x="6935565" y="5884898"/>
            <a:ext cx="449752" cy="468663"/>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0" name="CuadroTexto 8"/>
          <p:cNvSpPr txBox="1"/>
          <p:nvPr/>
        </p:nvSpPr>
        <p:spPr>
          <a:xfrm>
            <a:off x="6566662" y="4839117"/>
            <a:ext cx="2012097" cy="713416"/>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Describir con precisión la sede del escenario en el que los estudiantes realizan sus prácticas formativas.</a:t>
            </a:r>
          </a:p>
        </p:txBody>
      </p:sp>
      <p:sp>
        <p:nvSpPr>
          <p:cNvPr id="71" name="Rectángulo 23"/>
          <p:cNvSpPr/>
          <p:nvPr/>
        </p:nvSpPr>
        <p:spPr>
          <a:xfrm>
            <a:off x="4685415" y="5827698"/>
            <a:ext cx="1505835" cy="338554"/>
          </a:xfrm>
          <a:prstGeom prst="rect">
            <a:avLst/>
          </a:prstGeom>
        </p:spPr>
        <p:txBody>
          <a:bodyPr wrap="square">
            <a:spAutoFit/>
          </a:bodyPr>
          <a:lstStyle/>
          <a:p>
            <a:r>
              <a:rPr lang="es-MX" sz="800" b="1" dirty="0"/>
              <a:t>SEDE 25  UNIDAD DE SERVICIOS DE SALUD FONTIBÓN</a:t>
            </a:r>
            <a:endParaRPr lang="es-MX" sz="800" b="1" i="1" dirty="0"/>
          </a:p>
        </p:txBody>
      </p:sp>
    </p:spTree>
    <p:extLst>
      <p:ext uri="{BB962C8B-B14F-4D97-AF65-F5344CB8AC3E}">
        <p14:creationId xmlns:p14="http://schemas.microsoft.com/office/powerpoint/2010/main" val="16033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10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right)">
                                      <p:cBhvr>
                                        <p:cTn id="33" dur="500"/>
                                        <p:tgtEl>
                                          <p:spTgt spid="6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7" grpId="0" animBg="1"/>
      <p:bldP spid="56" grpId="0" animBg="1"/>
      <p:bldP spid="58" grpId="0"/>
      <p:bldP spid="69" grpId="0" animBg="1"/>
      <p:bldP spid="70" grpId="0" animBg="1"/>
      <p:bldP spid="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61 Rectángulo"/>
          <p:cNvSpPr/>
          <p:nvPr/>
        </p:nvSpPr>
        <p:spPr>
          <a:xfrm>
            <a:off x="1698324" y="4409310"/>
            <a:ext cx="5665483" cy="181270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74" name="Tabla 36"/>
          <p:cNvGraphicFramePr>
            <a:graphicFrameLocks noGrp="1"/>
          </p:cNvGraphicFramePr>
          <p:nvPr>
            <p:extLst/>
          </p:nvPr>
        </p:nvGraphicFramePr>
        <p:xfrm>
          <a:off x="1955630" y="4561465"/>
          <a:ext cx="2000420" cy="1504988"/>
        </p:xfrm>
        <a:graphic>
          <a:graphicData uri="http://schemas.openxmlformats.org/drawingml/2006/table">
            <a:tbl>
              <a:tblPr firstRow="1" bandRow="1">
                <a:tableStyleId>{5C22544A-7EE6-4342-B048-85BDC9FD1C3A}</a:tableStyleId>
              </a:tblPr>
              <a:tblGrid>
                <a:gridCol w="2000420"/>
              </a:tblGrid>
              <a:tr h="289421">
                <a:tc>
                  <a:txBody>
                    <a:bodyPr/>
                    <a:lstStyle/>
                    <a:p>
                      <a:pPr algn="ctr"/>
                      <a:r>
                        <a:rPr lang="es-MX" sz="900" b="1" kern="1200" dirty="0" smtClean="0">
                          <a:solidFill>
                            <a:srgbClr val="000000"/>
                          </a:solidFill>
                          <a:effectLst/>
                          <a:latin typeface="+mn-lt"/>
                          <a:ea typeface="+mn-ea"/>
                          <a:cs typeface="+mn-cs"/>
                        </a:rPr>
                        <a:t>Columna 5</a:t>
                      </a:r>
                      <a:endParaRPr lang="es-E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36725">
                <a:tc>
                  <a:txBody>
                    <a:bodyPr/>
                    <a:lstStyle/>
                    <a:p>
                      <a:pPr algn="ctr"/>
                      <a:r>
                        <a:rPr lang="es-CO" sz="900" b="1" kern="1200" dirty="0" smtClean="0">
                          <a:solidFill>
                            <a:schemeClr val="dk1"/>
                          </a:solidFill>
                          <a:effectLst/>
                          <a:latin typeface="+mn-lt"/>
                          <a:ea typeface="+mn-ea"/>
                          <a:cs typeface="+mn-cs"/>
                        </a:rPr>
                        <a:t>TOTAL DE  ESTUDIANTES EN PRÁCTICA SIMULTÁNEA SOLICITADOS PARA EL ESCENARIO DE PRÁCTICA</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89421">
                <a:tc>
                  <a:txBody>
                    <a:bodyPr/>
                    <a:lstStyle/>
                    <a:p>
                      <a:pPr algn="ctr"/>
                      <a:endParaRPr lang="es-E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89421">
                <a:tc>
                  <a:txBody>
                    <a:bodyPr/>
                    <a:lstStyle/>
                    <a:p>
                      <a:pPr algn="ctr"/>
                      <a:endParaRPr lang="es-E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61" name="60 Rectángulo"/>
          <p:cNvSpPr/>
          <p:nvPr/>
        </p:nvSpPr>
        <p:spPr>
          <a:xfrm>
            <a:off x="4551709" y="2075488"/>
            <a:ext cx="4144206" cy="181270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68" name="Tabla 40"/>
          <p:cNvGraphicFramePr>
            <a:graphicFrameLocks noGrp="1"/>
          </p:cNvGraphicFramePr>
          <p:nvPr>
            <p:extLst>
              <p:ext uri="{D42A27DB-BD31-4B8C-83A1-F6EECF244321}">
                <p14:modId xmlns:p14="http://schemas.microsoft.com/office/powerpoint/2010/main" val="348333745"/>
              </p:ext>
            </p:extLst>
          </p:nvPr>
        </p:nvGraphicFramePr>
        <p:xfrm>
          <a:off x="4685415" y="2187454"/>
          <a:ext cx="1763010" cy="1643643"/>
        </p:xfrm>
        <a:graphic>
          <a:graphicData uri="http://schemas.openxmlformats.org/drawingml/2006/table">
            <a:tbl>
              <a:tblPr firstRow="1" bandRow="1">
                <a:tableStyleId>{5C22544A-7EE6-4342-B048-85BDC9FD1C3A}</a:tableStyleId>
              </a:tblPr>
              <a:tblGrid>
                <a:gridCol w="1763010"/>
              </a:tblGrid>
              <a:tr h="346176">
                <a:tc>
                  <a:txBody>
                    <a:bodyPr/>
                    <a:lstStyle/>
                    <a:p>
                      <a:pPr algn="ctr"/>
                      <a:r>
                        <a:rPr lang="es-MX" sz="900" b="1" kern="1200" dirty="0" smtClean="0">
                          <a:solidFill>
                            <a:srgbClr val="000000"/>
                          </a:solidFill>
                          <a:effectLst/>
                          <a:latin typeface="+mn-lt"/>
                          <a:ea typeface="+mn-ea"/>
                          <a:cs typeface="+mn-cs"/>
                        </a:rPr>
                        <a:t>Columna 4</a:t>
                      </a:r>
                      <a:endParaRPr lang="es-ES" sz="9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79625">
                <a:tc>
                  <a:txBody>
                    <a:bodyPr/>
                    <a:lstStyle/>
                    <a:p>
                      <a:pPr algn="ctr"/>
                      <a:r>
                        <a:rPr lang="es-CO" sz="900" b="1" kern="1200" dirty="0" smtClean="0">
                          <a:solidFill>
                            <a:schemeClr val="dk1"/>
                          </a:solidFill>
                          <a:effectLst/>
                          <a:latin typeface="+mn-lt"/>
                          <a:ea typeface="+mn-ea"/>
                          <a:cs typeface="+mn-cs"/>
                        </a:rPr>
                        <a:t>TOTAL DE  ESTUDIANTES EN PRÁCTICA SIMULTÁNEA POR SEDE</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8921">
                <a:tc>
                  <a:txBody>
                    <a:bodyPr/>
                    <a:lstStyle/>
                    <a:p>
                      <a:pPr algn="ct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8921">
                <a:tc>
                  <a:txBody>
                    <a:bodyPr/>
                    <a:lstStyle/>
                    <a:p>
                      <a:pPr algn="ct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55" name="54 Rectángulo"/>
          <p:cNvSpPr/>
          <p:nvPr/>
        </p:nvSpPr>
        <p:spPr>
          <a:xfrm>
            <a:off x="108818" y="2057311"/>
            <a:ext cx="4144206" cy="183777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67" name="Tabla 32"/>
          <p:cNvGraphicFramePr>
            <a:graphicFrameLocks noGrp="1"/>
          </p:cNvGraphicFramePr>
          <p:nvPr>
            <p:extLst/>
          </p:nvPr>
        </p:nvGraphicFramePr>
        <p:xfrm>
          <a:off x="200025" y="2158345"/>
          <a:ext cx="1427818" cy="1690115"/>
        </p:xfrm>
        <a:graphic>
          <a:graphicData uri="http://schemas.openxmlformats.org/drawingml/2006/table">
            <a:tbl>
              <a:tblPr firstRow="1" bandRow="1">
                <a:tableStyleId>{5C22544A-7EE6-4342-B048-85BDC9FD1C3A}</a:tableStyleId>
              </a:tblPr>
              <a:tblGrid>
                <a:gridCol w="1427818"/>
              </a:tblGrid>
              <a:tr h="371569">
                <a:tc>
                  <a:txBody>
                    <a:bodyPr/>
                    <a:lstStyle/>
                    <a:p>
                      <a:pPr algn="ctr"/>
                      <a:r>
                        <a:rPr lang="es-MX" sz="900" b="1" kern="1200" dirty="0" smtClean="0">
                          <a:solidFill>
                            <a:srgbClr val="000000"/>
                          </a:solidFill>
                          <a:effectLst/>
                          <a:latin typeface="+mn-lt"/>
                          <a:ea typeface="+mn-ea"/>
                          <a:cs typeface="+mn-cs"/>
                        </a:rPr>
                        <a:t>Columna 3</a:t>
                      </a:r>
                      <a:endParaRPr lang="es-ES" sz="9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1569">
                <a:tc>
                  <a:txBody>
                    <a:bodyPr/>
                    <a:lstStyle/>
                    <a:p>
                      <a:pPr algn="ctr"/>
                      <a:r>
                        <a:rPr lang="es-MX" sz="900" b="1" kern="1200" dirty="0" smtClean="0">
                          <a:solidFill>
                            <a:schemeClr val="dk1"/>
                          </a:solidFill>
                          <a:effectLst/>
                          <a:latin typeface="+mn-lt"/>
                          <a:ea typeface="+mn-ea"/>
                          <a:cs typeface="+mn-cs"/>
                        </a:rPr>
                        <a:t>UBICACIÓN DE LA SEDE</a:t>
                      </a: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1569">
                <a:tc>
                  <a:txBody>
                    <a:bodyPr/>
                    <a:lstStyle/>
                    <a:p>
                      <a:pPr algn="ct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7540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S"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577005"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7" name="CuadroTexto 8"/>
          <p:cNvSpPr txBox="1"/>
          <p:nvPr/>
        </p:nvSpPr>
        <p:spPr>
          <a:xfrm>
            <a:off x="1704504" y="2148127"/>
            <a:ext cx="2420424" cy="73689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Describir la dirección, el municipio y el departamento donde se ubica la sede o el escenario de práctica.</a:t>
            </a:r>
          </a:p>
        </p:txBody>
      </p:sp>
      <p:sp>
        <p:nvSpPr>
          <p:cNvPr id="56" name="Flecha arriba 33"/>
          <p:cNvSpPr/>
          <p:nvPr/>
        </p:nvSpPr>
        <p:spPr>
          <a:xfrm rot="16200000">
            <a:off x="2378425" y="3210912"/>
            <a:ext cx="449752" cy="45506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8" name="Rectángulo 23"/>
          <p:cNvSpPr/>
          <p:nvPr/>
        </p:nvSpPr>
        <p:spPr>
          <a:xfrm>
            <a:off x="292315" y="2914146"/>
            <a:ext cx="1185613" cy="369332"/>
          </a:xfrm>
          <a:prstGeom prst="rect">
            <a:avLst/>
          </a:prstGeom>
        </p:spPr>
        <p:txBody>
          <a:bodyPr wrap="square">
            <a:spAutoFit/>
          </a:bodyPr>
          <a:lstStyle/>
          <a:p>
            <a:r>
              <a:rPr lang="da-DK" sz="900" b="1" i="1" dirty="0"/>
              <a:t>KR 104 # 20 C – 21 - BOGOTÁ D.C</a:t>
            </a:r>
          </a:p>
        </p:txBody>
      </p:sp>
      <p:sp>
        <p:nvSpPr>
          <p:cNvPr id="69" name="Flecha arriba 33"/>
          <p:cNvSpPr/>
          <p:nvPr/>
        </p:nvSpPr>
        <p:spPr>
          <a:xfrm rot="16200000">
            <a:off x="6935565" y="3217390"/>
            <a:ext cx="449752" cy="468663"/>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0" name="CuadroTexto 8"/>
          <p:cNvSpPr txBox="1"/>
          <p:nvPr/>
        </p:nvSpPr>
        <p:spPr>
          <a:xfrm>
            <a:off x="6566662" y="2171609"/>
            <a:ext cx="2012097" cy="713416"/>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en esta columna el total de cupos requeridos en cada sede del escenario de </a:t>
            </a:r>
            <a:r>
              <a:rPr lang="es-CO" sz="1050" b="0" dirty="0" smtClean="0"/>
              <a:t>práctica.</a:t>
            </a:r>
            <a:endParaRPr lang="es-CO" sz="1050" b="0" dirty="0"/>
          </a:p>
        </p:txBody>
      </p:sp>
      <p:sp>
        <p:nvSpPr>
          <p:cNvPr id="71" name="Rectángulo 23"/>
          <p:cNvSpPr/>
          <p:nvPr/>
        </p:nvSpPr>
        <p:spPr>
          <a:xfrm>
            <a:off x="4773932" y="3243409"/>
            <a:ext cx="1505835" cy="230832"/>
          </a:xfrm>
          <a:prstGeom prst="rect">
            <a:avLst/>
          </a:prstGeom>
        </p:spPr>
        <p:txBody>
          <a:bodyPr wrap="square">
            <a:spAutoFit/>
          </a:bodyPr>
          <a:lstStyle/>
          <a:p>
            <a:pPr algn="ctr"/>
            <a:r>
              <a:rPr lang="es-MX" sz="900" b="1" i="1" dirty="0" smtClean="0"/>
              <a:t>12</a:t>
            </a:r>
            <a:endParaRPr lang="es-MX" sz="900" b="1" i="1" dirty="0"/>
          </a:p>
        </p:txBody>
      </p:sp>
      <p:sp>
        <p:nvSpPr>
          <p:cNvPr id="63" name="Flecha arriba 33"/>
          <p:cNvSpPr/>
          <p:nvPr/>
        </p:nvSpPr>
        <p:spPr>
          <a:xfrm rot="16200000">
            <a:off x="4564777" y="5607246"/>
            <a:ext cx="449752" cy="468663"/>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4" name="CuadroTexto 8"/>
          <p:cNvSpPr txBox="1"/>
          <p:nvPr/>
        </p:nvSpPr>
        <p:spPr>
          <a:xfrm>
            <a:off x="4195873" y="4561465"/>
            <a:ext cx="2964568" cy="89469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Registrar en esta columna el total de cupos requeridos  en cada escenario, incluidas todas sus sedes (agrupadas), para el desarrollo de las prácticas formativas </a:t>
            </a:r>
          </a:p>
        </p:txBody>
      </p:sp>
      <p:sp>
        <p:nvSpPr>
          <p:cNvPr id="65" name="Rectángulo 23"/>
          <p:cNvSpPr/>
          <p:nvPr/>
        </p:nvSpPr>
        <p:spPr>
          <a:xfrm>
            <a:off x="2667001" y="5520674"/>
            <a:ext cx="542390" cy="230832"/>
          </a:xfrm>
          <a:prstGeom prst="rect">
            <a:avLst/>
          </a:prstGeom>
        </p:spPr>
        <p:txBody>
          <a:bodyPr wrap="square">
            <a:spAutoFit/>
          </a:bodyPr>
          <a:lstStyle/>
          <a:p>
            <a:pPr algn="ctr"/>
            <a:r>
              <a:rPr lang="es-MX" sz="900" b="1" i="1" dirty="0" smtClean="0"/>
              <a:t>12</a:t>
            </a:r>
            <a:endParaRPr lang="es-MX" sz="900" b="1" i="1" dirty="0"/>
          </a:p>
        </p:txBody>
      </p:sp>
    </p:spTree>
    <p:extLst>
      <p:ext uri="{BB962C8B-B14F-4D97-AF65-F5344CB8AC3E}">
        <p14:creationId xmlns:p14="http://schemas.microsoft.com/office/powerpoint/2010/main" val="15276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right)">
                                      <p:cBhvr>
                                        <p:cTn id="11" dur="500"/>
                                        <p:tgtEl>
                                          <p:spTgt spid="5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10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right)">
                                      <p:cBhvr>
                                        <p:cTn id="24" dur="500"/>
                                        <p:tgtEl>
                                          <p:spTgt spid="69"/>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10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right)">
                                      <p:cBhvr>
                                        <p:cTn id="37" dur="500"/>
                                        <p:tgtEl>
                                          <p:spTgt spid="63"/>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left)">
                                      <p:cBhvr>
                                        <p:cTn id="41"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6" grpId="0" animBg="1"/>
      <p:bldP spid="58" grpId="0"/>
      <p:bldP spid="69" grpId="0" animBg="1"/>
      <p:bldP spid="70" grpId="0" animBg="1"/>
      <p:bldP spid="71" grpId="0"/>
      <p:bldP spid="63" grpId="0" animBg="1"/>
      <p:bldP spid="64"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54 Rectángulo"/>
          <p:cNvSpPr/>
          <p:nvPr/>
        </p:nvSpPr>
        <p:spPr>
          <a:xfrm>
            <a:off x="108818" y="1052513"/>
            <a:ext cx="8491016" cy="407303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5" name="Imagen 1"/>
          <p:cNvPicPr>
            <a:picLocks noChangeAspect="1"/>
          </p:cNvPicPr>
          <p:nvPr/>
        </p:nvPicPr>
        <p:blipFill rotWithShape="1">
          <a:blip r:embed="rId2"/>
          <a:srcRect b="70648"/>
          <a:stretch/>
        </p:blipFill>
        <p:spPr>
          <a:xfrm>
            <a:off x="351184" y="3066101"/>
            <a:ext cx="8248650" cy="257210"/>
          </a:xfrm>
          <a:prstGeom prst="rect">
            <a:avLst/>
          </a:prstGeom>
        </p:spPr>
      </p:pic>
      <p:sp>
        <p:nvSpPr>
          <p:cNvPr id="2" name="1 Rectángulo"/>
          <p:cNvSpPr/>
          <p:nvPr/>
        </p:nvSpPr>
        <p:spPr>
          <a:xfrm>
            <a:off x="250825" y="3372017"/>
            <a:ext cx="8225518" cy="14133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46" name="Subtítulo 2"/>
            <p:cNvSpPr txBox="1">
              <a:spLocks/>
            </p:cNvSpPr>
            <p:nvPr/>
          </p:nvSpPr>
          <p:spPr>
            <a:xfrm>
              <a:off x="93694" y="455662"/>
              <a:ext cx="52403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7" name="CuadroTexto 8"/>
          <p:cNvSpPr txBox="1"/>
          <p:nvPr/>
        </p:nvSpPr>
        <p:spPr>
          <a:xfrm>
            <a:off x="250825" y="1132147"/>
            <a:ext cx="8225518" cy="1065438"/>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Se debe  describir en qué momentos, quien o quienes y a través de qué mecanismos, se evaluará la calidad de las prácticas formativas en los diferentes escenarios de práctica, en términos de la disponibilidad de adecuados recursos de infraestructura, recurso humano, medios educativos, casuística y cumplimiento del plan de delegación progresiva, entre otras, necesarias para el desarrollo de competencias en los estudiantes. Esto debe incluir la realización de comités docencia-servicio y, si se considera pertinente, otros mecanismos que la </a:t>
            </a:r>
            <a:r>
              <a:rPr lang="es-CO" sz="1050" b="0" dirty="0" err="1"/>
              <a:t>IES</a:t>
            </a:r>
            <a:r>
              <a:rPr lang="es-CO" sz="1050" b="0" dirty="0"/>
              <a:t> implementa para hacer la supervisión a lo largo de las prácticas realizadas por los estudiantes en los escenarios.</a:t>
            </a:r>
          </a:p>
        </p:txBody>
      </p:sp>
      <p:sp>
        <p:nvSpPr>
          <p:cNvPr id="56" name="Flecha arriba 33"/>
          <p:cNvSpPr/>
          <p:nvPr/>
        </p:nvSpPr>
        <p:spPr>
          <a:xfrm rot="10800000">
            <a:off x="3668233" y="2403598"/>
            <a:ext cx="855286" cy="455060"/>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8" name="Rectángulo 23"/>
          <p:cNvSpPr/>
          <p:nvPr/>
        </p:nvSpPr>
        <p:spPr>
          <a:xfrm>
            <a:off x="369216" y="3414744"/>
            <a:ext cx="8005527" cy="1338828"/>
          </a:xfrm>
          <a:prstGeom prst="rect">
            <a:avLst/>
          </a:prstGeom>
        </p:spPr>
        <p:txBody>
          <a:bodyPr wrap="square">
            <a:spAutoFit/>
          </a:bodyPr>
          <a:lstStyle/>
          <a:p>
            <a:pPr marL="171450" indent="-171450">
              <a:buFont typeface="Arial" panose="020B0604020202020204" pitchFamily="34" charset="0"/>
              <a:buChar char="•"/>
            </a:pPr>
            <a:r>
              <a:rPr lang="es-CO" sz="900" b="1" i="1" dirty="0"/>
              <a:t>Se realizaran los respectivos comités periódicos de Docencia - Servicio con la participación de al menos un estudiante por periodo  académico, quienes retroalimentaran el desarrollo de sus prácticas lo cual servirá para que se implementen acciones de mejora de manera oportuna.</a:t>
            </a:r>
          </a:p>
          <a:p>
            <a:pPr marL="171450" indent="-171450">
              <a:buFont typeface="Arial" panose="020B0604020202020204" pitchFamily="34" charset="0"/>
              <a:buChar char="•"/>
            </a:pPr>
            <a:endParaRPr lang="es-CO" sz="900" b="1" i="1" dirty="0"/>
          </a:p>
          <a:p>
            <a:pPr marL="171450" indent="-171450">
              <a:buFont typeface="Arial" panose="020B0604020202020204" pitchFamily="34" charset="0"/>
              <a:buChar char="•"/>
            </a:pPr>
            <a:r>
              <a:rPr lang="es-CO" sz="900" b="1" i="1" dirty="0"/>
              <a:t>Anualmente se realiza una encuesta  para la evaluación de las asignaturas cursadas en el escenario de práctica.</a:t>
            </a:r>
          </a:p>
          <a:p>
            <a:pPr marL="171450" indent="-171450">
              <a:buFont typeface="Arial" panose="020B0604020202020204" pitchFamily="34" charset="0"/>
              <a:buChar char="•"/>
            </a:pPr>
            <a:endParaRPr lang="es-CO" sz="900" b="1" i="1" dirty="0"/>
          </a:p>
          <a:p>
            <a:pPr marL="171450" indent="-171450">
              <a:buFont typeface="Arial" panose="020B0604020202020204" pitchFamily="34" charset="0"/>
              <a:buChar char="•"/>
            </a:pPr>
            <a:r>
              <a:rPr lang="es-CO" sz="900" b="1" i="1" dirty="0"/>
              <a:t>Se realizará una reunión anualmente en la cual participarán los estudiantes junto con decanos, con el fin de hacer seguimiento a las fortalezas y dificultades evidenciadas en el escenario de practica.</a:t>
            </a:r>
          </a:p>
          <a:p>
            <a:pPr marL="171450" indent="-171450">
              <a:buFont typeface="Arial" panose="020B0604020202020204" pitchFamily="34" charset="0"/>
              <a:buChar char="•"/>
            </a:pPr>
            <a:endParaRPr lang="es-CO" sz="900" b="1" i="1" dirty="0"/>
          </a:p>
          <a:p>
            <a:pPr marL="171450" indent="-171450">
              <a:buFont typeface="Arial" panose="020B0604020202020204" pitchFamily="34" charset="0"/>
              <a:buChar char="•"/>
            </a:pPr>
            <a:r>
              <a:rPr lang="es-CO" sz="900" b="1" i="1" dirty="0"/>
              <a:t>Se hará seguimiento permanente desde la coordinación del comité docencia - servicio a lo largo de todo el periodo académico.</a:t>
            </a:r>
          </a:p>
        </p:txBody>
      </p:sp>
    </p:spTree>
    <p:extLst>
      <p:ext uri="{BB962C8B-B14F-4D97-AF65-F5344CB8AC3E}">
        <p14:creationId xmlns:p14="http://schemas.microsoft.com/office/powerpoint/2010/main" val="178411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500"/>
                                        <p:tgtEl>
                                          <p:spTgt spid="5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8">
                                            <p:txEl>
                                              <p:pRg st="0" end="0"/>
                                            </p:txEl>
                                          </p:spTgt>
                                        </p:tgtEl>
                                        <p:attrNameLst>
                                          <p:attrName>style.visibility</p:attrName>
                                        </p:attrNameLst>
                                      </p:cBhvr>
                                      <p:to>
                                        <p:strVal val="visible"/>
                                      </p:to>
                                    </p:set>
                                    <p:animEffect transition="in" filter="wipe(left)">
                                      <p:cBhvr>
                                        <p:cTn id="15" dur="1500"/>
                                        <p:tgtEl>
                                          <p:spTgt spid="5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8">
                                            <p:txEl>
                                              <p:pRg st="2" end="2"/>
                                            </p:txEl>
                                          </p:spTgt>
                                        </p:tgtEl>
                                        <p:attrNameLst>
                                          <p:attrName>style.visibility</p:attrName>
                                        </p:attrNameLst>
                                      </p:cBhvr>
                                      <p:to>
                                        <p:strVal val="visible"/>
                                      </p:to>
                                    </p:set>
                                    <p:animEffect transition="in" filter="wipe(left)">
                                      <p:cBhvr>
                                        <p:cTn id="20" dur="1500"/>
                                        <p:tgtEl>
                                          <p:spTgt spid="5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8">
                                            <p:txEl>
                                              <p:pRg st="4" end="4"/>
                                            </p:txEl>
                                          </p:spTgt>
                                        </p:tgtEl>
                                        <p:attrNameLst>
                                          <p:attrName>style.visibility</p:attrName>
                                        </p:attrNameLst>
                                      </p:cBhvr>
                                      <p:to>
                                        <p:strVal val="visible"/>
                                      </p:to>
                                    </p:set>
                                    <p:animEffect transition="in" filter="wipe(left)">
                                      <p:cBhvr>
                                        <p:cTn id="25" dur="1500"/>
                                        <p:tgtEl>
                                          <p:spTgt spid="5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8">
                                            <p:txEl>
                                              <p:pRg st="6" end="6"/>
                                            </p:txEl>
                                          </p:spTgt>
                                        </p:tgtEl>
                                        <p:attrNameLst>
                                          <p:attrName>style.visibility</p:attrName>
                                        </p:attrNameLst>
                                      </p:cBhvr>
                                      <p:to>
                                        <p:strVal val="visible"/>
                                      </p:to>
                                    </p:set>
                                    <p:animEffect transition="in" filter="wipe(left)">
                                      <p:cBhvr>
                                        <p:cTn id="30" dur="1500"/>
                                        <p:tgtEl>
                                          <p:spTgt spid="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6" grpId="0" animBg="1"/>
      <p:bldP spid="5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54 Rectángulo"/>
          <p:cNvSpPr/>
          <p:nvPr/>
        </p:nvSpPr>
        <p:spPr>
          <a:xfrm>
            <a:off x="108818" y="1052513"/>
            <a:ext cx="8491016" cy="4547701"/>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 name="Grupo 3"/>
          <p:cNvGrpSpPr/>
          <p:nvPr/>
        </p:nvGrpSpPr>
        <p:grpSpPr>
          <a:xfrm>
            <a:off x="8747523" y="1864717"/>
            <a:ext cx="585073" cy="4276279"/>
            <a:chOff x="11663363" y="1343289"/>
            <a:chExt cx="780097" cy="5701706"/>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658786"/>
              <a:ext cx="780097" cy="4199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9"/>
              <a:ext cx="780097" cy="6724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2" name="Grupo 41"/>
          <p:cNvGrpSpPr/>
          <p:nvPr/>
        </p:nvGrpSpPr>
        <p:grpSpPr>
          <a:xfrm>
            <a:off x="-571503" y="188913"/>
            <a:ext cx="9355934" cy="647699"/>
            <a:chOff x="-762003" y="188915"/>
            <a:chExt cx="12474578" cy="863599"/>
          </a:xfrm>
        </p:grpSpPr>
        <p:sp>
          <p:nvSpPr>
            <p:cNvPr id="43" name="Rectángulo 42"/>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4" name="Rectángulo 7"/>
            <p:cNvSpPr/>
            <p:nvPr/>
          </p:nvSpPr>
          <p:spPr>
            <a:xfrm rot="5400000">
              <a:off x="2776394" y="-3201914"/>
              <a:ext cx="583852" cy="7660646"/>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4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grpSp>
      <p:sp>
        <p:nvSpPr>
          <p:cNvPr id="47"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2" name="CuadroTexto 8"/>
          <p:cNvSpPr txBox="1"/>
          <p:nvPr/>
        </p:nvSpPr>
        <p:spPr>
          <a:xfrm>
            <a:off x="150944" y="6045200"/>
            <a:ext cx="8391076" cy="254001"/>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s-CO" sz="1050" dirty="0"/>
              <a:t>CONSOLIDADO DEL NÚMERO DE ESTUDIANTES EN PRÁCTICA SIMULTÁNEA POR ESCENARIO Y SEDE: </a:t>
            </a:r>
            <a:r>
              <a:rPr lang="es-CO" sz="1050" dirty="0" smtClean="0"/>
              <a:t>OK </a:t>
            </a:r>
            <a:endParaRPr lang="es-CO" sz="1050" dirty="0"/>
          </a:p>
        </p:txBody>
      </p:sp>
      <p:pic>
        <p:nvPicPr>
          <p:cNvPr id="2" name="Imagen 1"/>
          <p:cNvPicPr>
            <a:picLocks noChangeAspect="1"/>
          </p:cNvPicPr>
          <p:nvPr/>
        </p:nvPicPr>
        <p:blipFill>
          <a:blip r:embed="rId3"/>
          <a:stretch>
            <a:fillRect/>
          </a:stretch>
        </p:blipFill>
        <p:spPr>
          <a:xfrm>
            <a:off x="228600" y="1114881"/>
            <a:ext cx="7795255" cy="4502691"/>
          </a:xfrm>
          <a:prstGeom prst="rect">
            <a:avLst/>
          </a:prstGeom>
        </p:spPr>
      </p:pic>
      <p:sp>
        <p:nvSpPr>
          <p:cNvPr id="51" name="Subtítulo 2"/>
          <p:cNvSpPr txBox="1">
            <a:spLocks/>
          </p:cNvSpPr>
          <p:nvPr/>
        </p:nvSpPr>
        <p:spPr>
          <a:xfrm>
            <a:off x="70270" y="388973"/>
            <a:ext cx="3930230" cy="252323"/>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PLAN GENERAL DE PRÁCTICAS FORMATIVAS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78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3554330" y="-1810487"/>
            <a:ext cx="1675632" cy="9127191"/>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solidFill>
                <a:srgbClr val="6C1B1C"/>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039" y="3807042"/>
            <a:ext cx="3865922" cy="871418"/>
          </a:xfrm>
          <a:prstGeom prst="rect">
            <a:avLst/>
          </a:prstGeom>
        </p:spPr>
      </p:pic>
      <p:sp>
        <p:nvSpPr>
          <p:cNvPr id="9" name="Subtítulo 2"/>
          <p:cNvSpPr txBox="1">
            <a:spLocks/>
          </p:cNvSpPr>
          <p:nvPr/>
        </p:nvSpPr>
        <p:spPr>
          <a:xfrm>
            <a:off x="147993" y="2410663"/>
            <a:ext cx="7726007" cy="7764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nvGrpSpPr>
          <p:cNvPr id="11" name="Grupo 76"/>
          <p:cNvGrpSpPr/>
          <p:nvPr/>
        </p:nvGrpSpPr>
        <p:grpSpPr>
          <a:xfrm>
            <a:off x="8343871" y="2393472"/>
            <a:ext cx="1080165" cy="679355"/>
            <a:chOff x="11716519" y="1438672"/>
            <a:chExt cx="726941" cy="457200"/>
          </a:xfrm>
        </p:grpSpPr>
        <p:sp>
          <p:nvSpPr>
            <p:cNvPr id="21"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22"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23" name="Rectángulo 23"/>
            <p:cNvSpPr/>
            <p:nvPr/>
          </p:nvSpPr>
          <p:spPr>
            <a:xfrm>
              <a:off x="11784982" y="1468295"/>
              <a:ext cx="488177" cy="393548"/>
            </a:xfrm>
            <a:prstGeom prst="rect">
              <a:avLst/>
            </a:prstGeom>
          </p:spPr>
          <p:txBody>
            <a:bodyPr wrap="square" anchor="t">
              <a:spAutoFit/>
            </a:bodyPr>
            <a:lstStyle/>
            <a:p>
              <a:pPr algn="just">
                <a:buClr>
                  <a:schemeClr val="bg1"/>
                </a:buClr>
              </a:pP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es-CO"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3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350" b="1" dirty="0" smtClean="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3" descr="C:\Users\DIEGORODRIGUEZ\Desktop\PRESENTACIÓN TALLER DE EDUCACIÓN SUPERIOR EN SALUD\artes\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437" y="6003925"/>
            <a:ext cx="3560763" cy="8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9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3554330" y="-1810487"/>
            <a:ext cx="1675632" cy="9127191"/>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solidFill>
                <a:srgbClr val="6C1B1C"/>
              </a:solidFill>
            </a:endParaRPr>
          </a:p>
        </p:txBody>
      </p:sp>
      <p:sp>
        <p:nvSpPr>
          <p:cNvPr id="5" name="Subtítulo 2"/>
          <p:cNvSpPr txBox="1">
            <a:spLocks/>
          </p:cNvSpPr>
          <p:nvPr/>
        </p:nvSpPr>
        <p:spPr>
          <a:xfrm>
            <a:off x="147993" y="2410663"/>
            <a:ext cx="7726007" cy="7764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TABLA I Y TABLA II</a:t>
            </a:r>
            <a:endParaRPr lang="es-CO"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upo 9"/>
          <p:cNvGrpSpPr/>
          <p:nvPr/>
        </p:nvGrpSpPr>
        <p:grpSpPr>
          <a:xfrm>
            <a:off x="-571503" y="188914"/>
            <a:ext cx="9355934" cy="647699"/>
            <a:chOff x="-762003" y="188915"/>
            <a:chExt cx="12474578" cy="863599"/>
          </a:xfrm>
        </p:grpSpPr>
        <p:sp>
          <p:nvSpPr>
            <p:cNvPr id="11" name="Rectángulo 10"/>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12"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13"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14"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spTree>
    <p:extLst>
      <p:ext uri="{BB962C8B-B14F-4D97-AF65-F5344CB8AC3E}">
        <p14:creationId xmlns:p14="http://schemas.microsoft.com/office/powerpoint/2010/main" val="3406603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4054580"/>
              <a:ext cx="780097" cy="280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20682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7" name="Grupo 46"/>
          <p:cNvGrpSpPr/>
          <p:nvPr/>
        </p:nvGrpSpPr>
        <p:grpSpPr>
          <a:xfrm>
            <a:off x="-571503" y="188914"/>
            <a:ext cx="9355934" cy="647699"/>
            <a:chOff x="-762003" y="188915"/>
            <a:chExt cx="12474578" cy="863599"/>
          </a:xfrm>
        </p:grpSpPr>
        <p:sp>
          <p:nvSpPr>
            <p:cNvPr id="48" name="Rectángulo 47"/>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9"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50"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51"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pic>
        <p:nvPicPr>
          <p:cNvPr id="2" name="Imagen 1"/>
          <p:cNvPicPr>
            <a:picLocks noChangeAspect="1"/>
          </p:cNvPicPr>
          <p:nvPr/>
        </p:nvPicPr>
        <p:blipFill>
          <a:blip r:embed="rId3"/>
          <a:stretch>
            <a:fillRect/>
          </a:stretch>
        </p:blipFill>
        <p:spPr>
          <a:xfrm>
            <a:off x="223838" y="980216"/>
            <a:ext cx="7995372" cy="5368196"/>
          </a:xfrm>
          <a:prstGeom prst="rect">
            <a:avLst/>
          </a:prstGeom>
        </p:spPr>
      </p:pic>
    </p:spTree>
    <p:extLst>
      <p:ext uri="{BB962C8B-B14F-4D97-AF65-F5344CB8AC3E}">
        <p14:creationId xmlns:p14="http://schemas.microsoft.com/office/powerpoint/2010/main" val="2361742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4054580"/>
              <a:ext cx="780097" cy="280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20682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7" name="Grupo 46"/>
          <p:cNvGrpSpPr/>
          <p:nvPr/>
        </p:nvGrpSpPr>
        <p:grpSpPr>
          <a:xfrm>
            <a:off x="-571503" y="188914"/>
            <a:ext cx="9355934" cy="647699"/>
            <a:chOff x="-762003" y="188915"/>
            <a:chExt cx="12474578" cy="863599"/>
          </a:xfrm>
        </p:grpSpPr>
        <p:sp>
          <p:nvSpPr>
            <p:cNvPr id="48" name="Rectángulo 47"/>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9"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50"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51"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pic>
        <p:nvPicPr>
          <p:cNvPr id="2" name="Imagen 1"/>
          <p:cNvPicPr>
            <a:picLocks noChangeAspect="1"/>
          </p:cNvPicPr>
          <p:nvPr/>
        </p:nvPicPr>
        <p:blipFill>
          <a:blip r:embed="rId3"/>
          <a:stretch>
            <a:fillRect/>
          </a:stretch>
        </p:blipFill>
        <p:spPr>
          <a:xfrm>
            <a:off x="130046" y="959722"/>
            <a:ext cx="8606557" cy="5295605"/>
          </a:xfrm>
          <a:prstGeom prst="rect">
            <a:avLst/>
          </a:prstGeom>
        </p:spPr>
      </p:pic>
    </p:spTree>
    <p:extLst>
      <p:ext uri="{BB962C8B-B14F-4D97-AF65-F5344CB8AC3E}">
        <p14:creationId xmlns:p14="http://schemas.microsoft.com/office/powerpoint/2010/main" val="124053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4054580"/>
              <a:ext cx="780097" cy="280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20682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7" name="Grupo 46"/>
          <p:cNvGrpSpPr/>
          <p:nvPr/>
        </p:nvGrpSpPr>
        <p:grpSpPr>
          <a:xfrm>
            <a:off x="-571503" y="188914"/>
            <a:ext cx="9355934" cy="647699"/>
            <a:chOff x="-762003" y="188915"/>
            <a:chExt cx="12474578" cy="863599"/>
          </a:xfrm>
        </p:grpSpPr>
        <p:sp>
          <p:nvSpPr>
            <p:cNvPr id="48" name="Rectángulo 47"/>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9"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50"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51"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pic>
        <p:nvPicPr>
          <p:cNvPr id="5" name="Imagen 4"/>
          <p:cNvPicPr>
            <a:picLocks noChangeAspect="1"/>
          </p:cNvPicPr>
          <p:nvPr/>
        </p:nvPicPr>
        <p:blipFill>
          <a:blip r:embed="rId3"/>
          <a:stretch>
            <a:fillRect/>
          </a:stretch>
        </p:blipFill>
        <p:spPr>
          <a:xfrm>
            <a:off x="168146" y="1082409"/>
            <a:ext cx="8467725" cy="5534025"/>
          </a:xfrm>
          <a:prstGeom prst="rect">
            <a:avLst/>
          </a:prstGeom>
        </p:spPr>
      </p:pic>
    </p:spTree>
    <p:extLst>
      <p:ext uri="{BB962C8B-B14F-4D97-AF65-F5344CB8AC3E}">
        <p14:creationId xmlns:p14="http://schemas.microsoft.com/office/powerpoint/2010/main" val="202840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3554330" y="-1810487"/>
            <a:ext cx="1675632" cy="9127191"/>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solidFill>
                <a:srgbClr val="6C1B1C"/>
              </a:solidFill>
            </a:endParaRPr>
          </a:p>
        </p:txBody>
      </p:sp>
      <p:sp>
        <p:nvSpPr>
          <p:cNvPr id="5" name="Subtítulo 2"/>
          <p:cNvSpPr txBox="1">
            <a:spLocks/>
          </p:cNvSpPr>
          <p:nvPr/>
        </p:nvSpPr>
        <p:spPr>
          <a:xfrm>
            <a:off x="147993" y="2410663"/>
            <a:ext cx="7726007" cy="7764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TABLA I Y TABLA III</a:t>
            </a:r>
            <a:endParaRPr lang="es-CO"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upo 9"/>
          <p:cNvGrpSpPr/>
          <p:nvPr/>
        </p:nvGrpSpPr>
        <p:grpSpPr>
          <a:xfrm>
            <a:off x="-571503" y="188914"/>
            <a:ext cx="9355934" cy="647699"/>
            <a:chOff x="-762003" y="188915"/>
            <a:chExt cx="12474578" cy="863599"/>
          </a:xfrm>
        </p:grpSpPr>
        <p:sp>
          <p:nvSpPr>
            <p:cNvPr id="11" name="Rectángulo 10"/>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12"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13"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14"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spTree>
    <p:extLst>
      <p:ext uri="{BB962C8B-B14F-4D97-AF65-F5344CB8AC3E}">
        <p14:creationId xmlns:p14="http://schemas.microsoft.com/office/powerpoint/2010/main" val="209855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1"/>
          <p:cNvPicPr>
            <a:picLocks noChangeAspect="1"/>
          </p:cNvPicPr>
          <p:nvPr/>
        </p:nvPicPr>
        <p:blipFill>
          <a:blip r:embed="rId2"/>
          <a:stretch>
            <a:fillRect/>
          </a:stretch>
        </p:blipFill>
        <p:spPr>
          <a:xfrm>
            <a:off x="989445" y="1349375"/>
            <a:ext cx="8150586" cy="5199216"/>
          </a:xfrm>
          <a:prstGeom prst="rect">
            <a:avLst/>
          </a:prstGeom>
        </p:spPr>
      </p:pic>
      <p:grpSp>
        <p:nvGrpSpPr>
          <p:cNvPr id="4" name="Grupo 3"/>
          <p:cNvGrpSpPr/>
          <p:nvPr/>
        </p:nvGrpSpPr>
        <p:grpSpPr>
          <a:xfrm>
            <a:off x="8747523" y="1936254"/>
            <a:ext cx="585073" cy="4204742"/>
            <a:chOff x="11663363" y="1438672"/>
            <a:chExt cx="780097" cy="5606323"/>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136569"/>
              <a:ext cx="780097" cy="47214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41"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2" name="Subtítulo 2"/>
          <p:cNvSpPr txBox="1">
            <a:spLocks/>
          </p:cNvSpPr>
          <p:nvPr/>
        </p:nvSpPr>
        <p:spPr>
          <a:xfrm>
            <a:off x="149679" y="898611"/>
            <a:ext cx="4691744" cy="39110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defRPr/>
            </a:pPr>
            <a:r>
              <a:rPr lang="es-CO" sz="900" b="1" dirty="0" smtClean="0">
                <a:solidFill>
                  <a:srgbClr val="2F7E89"/>
                </a:solidFill>
                <a:latin typeface="Verdana" panose="020B0604030504040204" pitchFamily="34" charset="0"/>
                <a:ea typeface="Verdana" panose="020B0604030504040204" pitchFamily="34" charset="0"/>
                <a:cs typeface="Verdana" panose="020B0604030504040204" pitchFamily="34" charset="0"/>
              </a:rPr>
              <a:t>Diligencie los 10 espacios con la Información General del programa</a:t>
            </a:r>
            <a:endParaRPr lang="es-CO" sz="900" b="1" dirty="0">
              <a:solidFill>
                <a:srgbClr val="2F7E8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6306820" y="1374775"/>
            <a:ext cx="1526540" cy="288925"/>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45 Rectángulo"/>
          <p:cNvSpPr/>
          <p:nvPr/>
        </p:nvSpPr>
        <p:spPr>
          <a:xfrm>
            <a:off x="1524236" y="2460499"/>
            <a:ext cx="7048264" cy="196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46 Rectángulo"/>
          <p:cNvSpPr/>
          <p:nvPr/>
        </p:nvSpPr>
        <p:spPr>
          <a:xfrm>
            <a:off x="1524236" y="2827441"/>
            <a:ext cx="7048264" cy="196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47 Rectángulo"/>
          <p:cNvSpPr/>
          <p:nvPr/>
        </p:nvSpPr>
        <p:spPr>
          <a:xfrm>
            <a:off x="1524236" y="3277239"/>
            <a:ext cx="7048264" cy="196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48 Rectángulo"/>
          <p:cNvSpPr/>
          <p:nvPr/>
        </p:nvSpPr>
        <p:spPr>
          <a:xfrm>
            <a:off x="3314936" y="3835132"/>
            <a:ext cx="540784" cy="3519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49 Rectángulo"/>
          <p:cNvSpPr/>
          <p:nvPr/>
        </p:nvSpPr>
        <p:spPr>
          <a:xfrm>
            <a:off x="3314936" y="4259684"/>
            <a:ext cx="540784" cy="3519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Rectángulo"/>
          <p:cNvSpPr/>
          <p:nvPr/>
        </p:nvSpPr>
        <p:spPr>
          <a:xfrm>
            <a:off x="5443773" y="3835132"/>
            <a:ext cx="540784" cy="3519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Rectángulo"/>
          <p:cNvSpPr/>
          <p:nvPr/>
        </p:nvSpPr>
        <p:spPr>
          <a:xfrm>
            <a:off x="5443773" y="4259684"/>
            <a:ext cx="540784" cy="3519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53 Rectángulo"/>
          <p:cNvSpPr/>
          <p:nvPr/>
        </p:nvSpPr>
        <p:spPr>
          <a:xfrm>
            <a:off x="7833360" y="3835132"/>
            <a:ext cx="540784" cy="3519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54 Rectángulo"/>
          <p:cNvSpPr/>
          <p:nvPr/>
        </p:nvSpPr>
        <p:spPr>
          <a:xfrm>
            <a:off x="7833360" y="4259684"/>
            <a:ext cx="540784" cy="351973"/>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55 Rectángulo"/>
          <p:cNvSpPr/>
          <p:nvPr/>
        </p:nvSpPr>
        <p:spPr>
          <a:xfrm>
            <a:off x="4610336" y="4702058"/>
            <a:ext cx="285514" cy="196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56 Rectángulo"/>
          <p:cNvSpPr/>
          <p:nvPr/>
        </p:nvSpPr>
        <p:spPr>
          <a:xfrm>
            <a:off x="3258656" y="4989785"/>
            <a:ext cx="373543" cy="196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57 Rectángulo"/>
          <p:cNvSpPr/>
          <p:nvPr/>
        </p:nvSpPr>
        <p:spPr>
          <a:xfrm>
            <a:off x="3100386" y="5279265"/>
            <a:ext cx="1109662" cy="196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p:cNvSpPr/>
          <p:nvPr/>
        </p:nvSpPr>
        <p:spPr>
          <a:xfrm>
            <a:off x="7443788" y="5566202"/>
            <a:ext cx="492442" cy="196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59 Rectángulo"/>
          <p:cNvSpPr/>
          <p:nvPr/>
        </p:nvSpPr>
        <p:spPr>
          <a:xfrm>
            <a:off x="2697480" y="6010275"/>
            <a:ext cx="5875020" cy="196030"/>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3" name="Grupo 1"/>
          <p:cNvGrpSpPr/>
          <p:nvPr/>
        </p:nvGrpSpPr>
        <p:grpSpPr>
          <a:xfrm>
            <a:off x="-571505" y="204508"/>
            <a:ext cx="9355936" cy="647699"/>
            <a:chOff x="-762005" y="188915"/>
            <a:chExt cx="12474580" cy="863599"/>
          </a:xfrm>
        </p:grpSpPr>
        <p:sp>
          <p:nvSpPr>
            <p:cNvPr id="64" name="Rectángulo 8"/>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65" name="Rectángulo 7"/>
            <p:cNvSpPr/>
            <p:nvPr/>
          </p:nvSpPr>
          <p:spPr>
            <a:xfrm rot="5400000">
              <a:off x="2692571" y="-3118093"/>
              <a:ext cx="583852" cy="749300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66"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67" name="Subtítulo 2"/>
            <p:cNvSpPr txBox="1">
              <a:spLocks/>
            </p:cNvSpPr>
            <p:nvPr/>
          </p:nvSpPr>
          <p:spPr>
            <a:xfrm>
              <a:off x="145092" y="455662"/>
              <a:ext cx="6269610"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GENERAL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  </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94923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46"/>
                                        </p:tgtEl>
                                      </p:cBhvr>
                                    </p:animEffect>
                                    <p:animScale>
                                      <p:cBhvr>
                                        <p:cTn id="15" dur="250" autoRev="1" fill="hold"/>
                                        <p:tgtEl>
                                          <p:spTgt spid="46"/>
                                        </p:tgtEl>
                                      </p:cBhvr>
                                      <p:by x="105000" y="105000"/>
                                    </p:animScale>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46"/>
                                        </p:tgtEl>
                                      </p:cBhvr>
                                    </p:animEffect>
                                    <p:animScale>
                                      <p:cBhvr>
                                        <p:cTn id="19" dur="250" autoRev="1" fill="hold"/>
                                        <p:tgtEl>
                                          <p:spTgt spid="46"/>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47"/>
                                        </p:tgtEl>
                                      </p:cBhvr>
                                    </p:animEffect>
                                    <p:animScale>
                                      <p:cBhvr>
                                        <p:cTn id="23" dur="250" autoRev="1" fill="hold"/>
                                        <p:tgtEl>
                                          <p:spTgt spid="47"/>
                                        </p:tgtEl>
                                      </p:cBhvr>
                                      <p:by x="105000" y="105000"/>
                                    </p:animScale>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47"/>
                                        </p:tgtEl>
                                      </p:cBhvr>
                                    </p:animEffect>
                                    <p:animScale>
                                      <p:cBhvr>
                                        <p:cTn id="27" dur="250" autoRev="1" fill="hold"/>
                                        <p:tgtEl>
                                          <p:spTgt spid="47"/>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48"/>
                                        </p:tgtEl>
                                      </p:cBhvr>
                                    </p:animEffect>
                                    <p:animScale>
                                      <p:cBhvr>
                                        <p:cTn id="31" dur="250" autoRev="1" fill="hold"/>
                                        <p:tgtEl>
                                          <p:spTgt spid="48"/>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48"/>
                                        </p:tgtEl>
                                      </p:cBhvr>
                                    </p:animEffect>
                                    <p:animScale>
                                      <p:cBhvr>
                                        <p:cTn id="35" dur="250" autoRev="1" fill="hold"/>
                                        <p:tgtEl>
                                          <p:spTgt spid="48"/>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49"/>
                                        </p:tgtEl>
                                      </p:cBhvr>
                                    </p:animEffect>
                                    <p:animScale>
                                      <p:cBhvr>
                                        <p:cTn id="39" dur="250" autoRev="1" fill="hold"/>
                                        <p:tgtEl>
                                          <p:spTgt spid="49"/>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51"/>
                                        </p:tgtEl>
                                      </p:cBhvr>
                                    </p:animEffect>
                                    <p:animScale>
                                      <p:cBhvr>
                                        <p:cTn id="42" dur="250" autoRev="1" fill="hold"/>
                                        <p:tgtEl>
                                          <p:spTgt spid="51"/>
                                        </p:tgtEl>
                                      </p:cBhvr>
                                      <p:by x="105000" y="105000"/>
                                    </p:animScale>
                                  </p:childTnLst>
                                </p:cTn>
                              </p:par>
                              <p:par>
                                <p:cTn id="43" presetID="26" presetClass="emph" presetSubtype="0" fill="hold" grpId="0" nodeType="withEffect">
                                  <p:stCondLst>
                                    <p:cond delay="0"/>
                                  </p:stCondLst>
                                  <p:childTnLst>
                                    <p:animEffect transition="out" filter="fade">
                                      <p:cBhvr>
                                        <p:cTn id="44" dur="500" tmFilter="0, 0; .2, .5; .8, .5; 1, 0"/>
                                        <p:tgtEl>
                                          <p:spTgt spid="54"/>
                                        </p:tgtEl>
                                      </p:cBhvr>
                                    </p:animEffect>
                                    <p:animScale>
                                      <p:cBhvr>
                                        <p:cTn id="45" dur="250" autoRev="1" fill="hold"/>
                                        <p:tgtEl>
                                          <p:spTgt spid="54"/>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50"/>
                                        </p:tgtEl>
                                      </p:cBhvr>
                                    </p:animEffect>
                                    <p:animScale>
                                      <p:cBhvr>
                                        <p:cTn id="48" dur="250" autoRev="1" fill="hold"/>
                                        <p:tgtEl>
                                          <p:spTgt spid="50"/>
                                        </p:tgtEl>
                                      </p:cBhvr>
                                      <p:by x="105000" y="105000"/>
                                    </p:animScale>
                                  </p:childTnLst>
                                </p:cTn>
                              </p:par>
                              <p:par>
                                <p:cTn id="49" presetID="26" presetClass="emph" presetSubtype="0" fill="hold" grpId="0" nodeType="withEffect">
                                  <p:stCondLst>
                                    <p:cond delay="0"/>
                                  </p:stCondLst>
                                  <p:childTnLst>
                                    <p:animEffect transition="out" filter="fade">
                                      <p:cBhvr>
                                        <p:cTn id="50" dur="500" tmFilter="0, 0; .2, .5; .8, .5; 1, 0"/>
                                        <p:tgtEl>
                                          <p:spTgt spid="52"/>
                                        </p:tgtEl>
                                      </p:cBhvr>
                                    </p:animEffect>
                                    <p:animScale>
                                      <p:cBhvr>
                                        <p:cTn id="51" dur="250" autoRev="1" fill="hold"/>
                                        <p:tgtEl>
                                          <p:spTgt spid="52"/>
                                        </p:tgtEl>
                                      </p:cBhvr>
                                      <p:by x="105000" y="105000"/>
                                    </p:animScale>
                                  </p:childTnLst>
                                </p:cTn>
                              </p:par>
                              <p:par>
                                <p:cTn id="52" presetID="26" presetClass="emph" presetSubtype="0" fill="hold" grpId="0" nodeType="withEffect">
                                  <p:stCondLst>
                                    <p:cond delay="0"/>
                                  </p:stCondLst>
                                  <p:childTnLst>
                                    <p:animEffect transition="out" filter="fade">
                                      <p:cBhvr>
                                        <p:cTn id="53" dur="500" tmFilter="0, 0; .2, .5; .8, .5; 1, 0"/>
                                        <p:tgtEl>
                                          <p:spTgt spid="55"/>
                                        </p:tgtEl>
                                      </p:cBhvr>
                                    </p:animEffect>
                                    <p:animScale>
                                      <p:cBhvr>
                                        <p:cTn id="54" dur="250" autoRev="1" fill="hold"/>
                                        <p:tgtEl>
                                          <p:spTgt spid="55"/>
                                        </p:tgtEl>
                                      </p:cBhvr>
                                      <p:by x="105000" y="105000"/>
                                    </p:animScale>
                                  </p:childTnLst>
                                </p:cTn>
                              </p:par>
                            </p:childTnLst>
                          </p:cTn>
                        </p:par>
                        <p:par>
                          <p:cTn id="55" fill="hold">
                            <p:stCondLst>
                              <p:cond delay="4500"/>
                            </p:stCondLst>
                            <p:childTnLst>
                              <p:par>
                                <p:cTn id="56" presetID="26" presetClass="emph" presetSubtype="0" fill="hold" grpId="1" nodeType="afterEffect">
                                  <p:stCondLst>
                                    <p:cond delay="0"/>
                                  </p:stCondLst>
                                  <p:childTnLst>
                                    <p:animEffect transition="out" filter="fade">
                                      <p:cBhvr>
                                        <p:cTn id="57" dur="500" tmFilter="0, 0; .2, .5; .8, .5; 1, 0"/>
                                        <p:tgtEl>
                                          <p:spTgt spid="49"/>
                                        </p:tgtEl>
                                      </p:cBhvr>
                                    </p:animEffect>
                                    <p:animScale>
                                      <p:cBhvr>
                                        <p:cTn id="58" dur="250" autoRev="1" fill="hold"/>
                                        <p:tgtEl>
                                          <p:spTgt spid="49"/>
                                        </p:tgtEl>
                                      </p:cBhvr>
                                      <p:by x="105000" y="105000"/>
                                    </p:animScale>
                                  </p:childTnLst>
                                </p:cTn>
                              </p:par>
                              <p:par>
                                <p:cTn id="59" presetID="26" presetClass="emph" presetSubtype="0" fill="hold" grpId="1" nodeType="withEffect">
                                  <p:stCondLst>
                                    <p:cond delay="0"/>
                                  </p:stCondLst>
                                  <p:childTnLst>
                                    <p:animEffect transition="out" filter="fade">
                                      <p:cBhvr>
                                        <p:cTn id="60" dur="500" tmFilter="0, 0; .2, .5; .8, .5; 1, 0"/>
                                        <p:tgtEl>
                                          <p:spTgt spid="51"/>
                                        </p:tgtEl>
                                      </p:cBhvr>
                                    </p:animEffect>
                                    <p:animScale>
                                      <p:cBhvr>
                                        <p:cTn id="61" dur="250" autoRev="1" fill="hold"/>
                                        <p:tgtEl>
                                          <p:spTgt spid="51"/>
                                        </p:tgtEl>
                                      </p:cBhvr>
                                      <p:by x="105000" y="105000"/>
                                    </p:animScale>
                                  </p:childTnLst>
                                </p:cTn>
                              </p:par>
                              <p:par>
                                <p:cTn id="62" presetID="26" presetClass="emph" presetSubtype="0" fill="hold" grpId="1" nodeType="withEffect">
                                  <p:stCondLst>
                                    <p:cond delay="0"/>
                                  </p:stCondLst>
                                  <p:childTnLst>
                                    <p:animEffect transition="out" filter="fade">
                                      <p:cBhvr>
                                        <p:cTn id="63" dur="500" tmFilter="0, 0; .2, .5; .8, .5; 1, 0"/>
                                        <p:tgtEl>
                                          <p:spTgt spid="54"/>
                                        </p:tgtEl>
                                      </p:cBhvr>
                                    </p:animEffect>
                                    <p:animScale>
                                      <p:cBhvr>
                                        <p:cTn id="64" dur="250" autoRev="1" fill="hold"/>
                                        <p:tgtEl>
                                          <p:spTgt spid="54"/>
                                        </p:tgtEl>
                                      </p:cBhvr>
                                      <p:by x="105000" y="105000"/>
                                    </p:animScale>
                                  </p:childTnLst>
                                </p:cTn>
                              </p:par>
                              <p:par>
                                <p:cTn id="65" presetID="26" presetClass="emph" presetSubtype="0" fill="hold" grpId="1" nodeType="withEffect">
                                  <p:stCondLst>
                                    <p:cond delay="0"/>
                                  </p:stCondLst>
                                  <p:childTnLst>
                                    <p:animEffect transition="out" filter="fade">
                                      <p:cBhvr>
                                        <p:cTn id="66" dur="500" tmFilter="0, 0; .2, .5; .8, .5; 1, 0"/>
                                        <p:tgtEl>
                                          <p:spTgt spid="50"/>
                                        </p:tgtEl>
                                      </p:cBhvr>
                                    </p:animEffect>
                                    <p:animScale>
                                      <p:cBhvr>
                                        <p:cTn id="67" dur="250" autoRev="1" fill="hold"/>
                                        <p:tgtEl>
                                          <p:spTgt spid="50"/>
                                        </p:tgtEl>
                                      </p:cBhvr>
                                      <p:by x="105000" y="105000"/>
                                    </p:animScale>
                                  </p:childTnLst>
                                </p:cTn>
                              </p:par>
                              <p:par>
                                <p:cTn id="68" presetID="26" presetClass="emph" presetSubtype="0" fill="hold" grpId="1" nodeType="withEffect">
                                  <p:stCondLst>
                                    <p:cond delay="0"/>
                                  </p:stCondLst>
                                  <p:childTnLst>
                                    <p:animEffect transition="out" filter="fade">
                                      <p:cBhvr>
                                        <p:cTn id="69" dur="500" tmFilter="0, 0; .2, .5; .8, .5; 1, 0"/>
                                        <p:tgtEl>
                                          <p:spTgt spid="52"/>
                                        </p:tgtEl>
                                      </p:cBhvr>
                                    </p:animEffect>
                                    <p:animScale>
                                      <p:cBhvr>
                                        <p:cTn id="70" dur="250" autoRev="1" fill="hold"/>
                                        <p:tgtEl>
                                          <p:spTgt spid="52"/>
                                        </p:tgtEl>
                                      </p:cBhvr>
                                      <p:by x="105000" y="105000"/>
                                    </p:animScale>
                                  </p:childTnLst>
                                </p:cTn>
                              </p:par>
                              <p:par>
                                <p:cTn id="71" presetID="26" presetClass="emph" presetSubtype="0" fill="hold" grpId="1" nodeType="withEffect">
                                  <p:stCondLst>
                                    <p:cond delay="0"/>
                                  </p:stCondLst>
                                  <p:childTnLst>
                                    <p:animEffect transition="out" filter="fade">
                                      <p:cBhvr>
                                        <p:cTn id="72" dur="500" tmFilter="0, 0; .2, .5; .8, .5; 1, 0"/>
                                        <p:tgtEl>
                                          <p:spTgt spid="55"/>
                                        </p:tgtEl>
                                      </p:cBhvr>
                                    </p:animEffect>
                                    <p:animScale>
                                      <p:cBhvr>
                                        <p:cTn id="73" dur="250" autoRev="1" fill="hold"/>
                                        <p:tgtEl>
                                          <p:spTgt spid="55"/>
                                        </p:tgtEl>
                                      </p:cBhvr>
                                      <p:by x="105000" y="105000"/>
                                    </p:animScale>
                                  </p:childTnLst>
                                </p:cTn>
                              </p:par>
                            </p:childTnLst>
                          </p:cTn>
                        </p:par>
                        <p:par>
                          <p:cTn id="74" fill="hold">
                            <p:stCondLst>
                              <p:cond delay="5000"/>
                            </p:stCondLst>
                            <p:childTnLst>
                              <p:par>
                                <p:cTn id="75" presetID="26" presetClass="emph" presetSubtype="0" fill="hold" grpId="0" nodeType="afterEffect">
                                  <p:stCondLst>
                                    <p:cond delay="0"/>
                                  </p:stCondLst>
                                  <p:childTnLst>
                                    <p:animEffect transition="out" filter="fade">
                                      <p:cBhvr>
                                        <p:cTn id="76" dur="500" tmFilter="0, 0; .2, .5; .8, .5; 1, 0"/>
                                        <p:tgtEl>
                                          <p:spTgt spid="56"/>
                                        </p:tgtEl>
                                      </p:cBhvr>
                                    </p:animEffect>
                                    <p:animScale>
                                      <p:cBhvr>
                                        <p:cTn id="77" dur="250" autoRev="1" fill="hold"/>
                                        <p:tgtEl>
                                          <p:spTgt spid="56"/>
                                        </p:tgtEl>
                                      </p:cBhvr>
                                      <p:by x="105000" y="105000"/>
                                    </p:animScale>
                                  </p:childTnLst>
                                </p:cTn>
                              </p:par>
                            </p:childTnLst>
                          </p:cTn>
                        </p:par>
                        <p:par>
                          <p:cTn id="78" fill="hold">
                            <p:stCondLst>
                              <p:cond delay="5500"/>
                            </p:stCondLst>
                            <p:childTnLst>
                              <p:par>
                                <p:cTn id="79" presetID="26" presetClass="emph" presetSubtype="0" fill="hold" grpId="1" nodeType="afterEffect">
                                  <p:stCondLst>
                                    <p:cond delay="0"/>
                                  </p:stCondLst>
                                  <p:childTnLst>
                                    <p:animEffect transition="out" filter="fade">
                                      <p:cBhvr>
                                        <p:cTn id="80" dur="500" tmFilter="0, 0; .2, .5; .8, .5; 1, 0"/>
                                        <p:tgtEl>
                                          <p:spTgt spid="56"/>
                                        </p:tgtEl>
                                      </p:cBhvr>
                                    </p:animEffect>
                                    <p:animScale>
                                      <p:cBhvr>
                                        <p:cTn id="81" dur="250" autoRev="1" fill="hold"/>
                                        <p:tgtEl>
                                          <p:spTgt spid="56"/>
                                        </p:tgtEl>
                                      </p:cBhvr>
                                      <p:by x="105000" y="105000"/>
                                    </p:animScale>
                                  </p:childTnLst>
                                </p:cTn>
                              </p:par>
                            </p:childTnLst>
                          </p:cTn>
                        </p:par>
                        <p:par>
                          <p:cTn id="82" fill="hold">
                            <p:stCondLst>
                              <p:cond delay="6000"/>
                            </p:stCondLst>
                            <p:childTnLst>
                              <p:par>
                                <p:cTn id="83" presetID="26" presetClass="emph" presetSubtype="0" fill="hold" grpId="0" nodeType="afterEffect">
                                  <p:stCondLst>
                                    <p:cond delay="0"/>
                                  </p:stCondLst>
                                  <p:childTnLst>
                                    <p:animEffect transition="out" filter="fade">
                                      <p:cBhvr>
                                        <p:cTn id="84" dur="500" tmFilter="0, 0; .2, .5; .8, .5; 1, 0"/>
                                        <p:tgtEl>
                                          <p:spTgt spid="57"/>
                                        </p:tgtEl>
                                      </p:cBhvr>
                                    </p:animEffect>
                                    <p:animScale>
                                      <p:cBhvr>
                                        <p:cTn id="85" dur="250" autoRev="1" fill="hold"/>
                                        <p:tgtEl>
                                          <p:spTgt spid="57"/>
                                        </p:tgtEl>
                                      </p:cBhvr>
                                      <p:by x="105000" y="105000"/>
                                    </p:animScale>
                                  </p:childTnLst>
                                </p:cTn>
                              </p:par>
                            </p:childTnLst>
                          </p:cTn>
                        </p:par>
                        <p:par>
                          <p:cTn id="86" fill="hold">
                            <p:stCondLst>
                              <p:cond delay="6500"/>
                            </p:stCondLst>
                            <p:childTnLst>
                              <p:par>
                                <p:cTn id="87" presetID="26" presetClass="emph" presetSubtype="0" fill="hold" grpId="1" nodeType="afterEffect">
                                  <p:stCondLst>
                                    <p:cond delay="0"/>
                                  </p:stCondLst>
                                  <p:childTnLst>
                                    <p:animEffect transition="out" filter="fade">
                                      <p:cBhvr>
                                        <p:cTn id="88" dur="500" tmFilter="0, 0; .2, .5; .8, .5; 1, 0"/>
                                        <p:tgtEl>
                                          <p:spTgt spid="57"/>
                                        </p:tgtEl>
                                      </p:cBhvr>
                                    </p:animEffect>
                                    <p:animScale>
                                      <p:cBhvr>
                                        <p:cTn id="89" dur="250" autoRev="1" fill="hold"/>
                                        <p:tgtEl>
                                          <p:spTgt spid="57"/>
                                        </p:tgtEl>
                                      </p:cBhvr>
                                      <p:by x="105000" y="105000"/>
                                    </p:animScale>
                                  </p:childTnLst>
                                </p:cTn>
                              </p:par>
                            </p:childTnLst>
                          </p:cTn>
                        </p:par>
                        <p:par>
                          <p:cTn id="90" fill="hold">
                            <p:stCondLst>
                              <p:cond delay="7000"/>
                            </p:stCondLst>
                            <p:childTnLst>
                              <p:par>
                                <p:cTn id="91" presetID="26" presetClass="emph" presetSubtype="0" fill="hold" grpId="0" nodeType="afterEffect">
                                  <p:stCondLst>
                                    <p:cond delay="0"/>
                                  </p:stCondLst>
                                  <p:childTnLst>
                                    <p:animEffect transition="out" filter="fade">
                                      <p:cBhvr>
                                        <p:cTn id="92" dur="500" tmFilter="0, 0; .2, .5; .8, .5; 1, 0"/>
                                        <p:tgtEl>
                                          <p:spTgt spid="58"/>
                                        </p:tgtEl>
                                      </p:cBhvr>
                                    </p:animEffect>
                                    <p:animScale>
                                      <p:cBhvr>
                                        <p:cTn id="93" dur="250" autoRev="1" fill="hold"/>
                                        <p:tgtEl>
                                          <p:spTgt spid="58"/>
                                        </p:tgtEl>
                                      </p:cBhvr>
                                      <p:by x="105000" y="105000"/>
                                    </p:animScale>
                                  </p:childTnLst>
                                </p:cTn>
                              </p:par>
                            </p:childTnLst>
                          </p:cTn>
                        </p:par>
                        <p:par>
                          <p:cTn id="94" fill="hold">
                            <p:stCondLst>
                              <p:cond delay="7500"/>
                            </p:stCondLst>
                            <p:childTnLst>
                              <p:par>
                                <p:cTn id="95" presetID="26" presetClass="emph" presetSubtype="0" fill="hold" grpId="1" nodeType="afterEffect">
                                  <p:stCondLst>
                                    <p:cond delay="0"/>
                                  </p:stCondLst>
                                  <p:childTnLst>
                                    <p:animEffect transition="out" filter="fade">
                                      <p:cBhvr>
                                        <p:cTn id="96" dur="500" tmFilter="0, 0; .2, .5; .8, .5; 1, 0"/>
                                        <p:tgtEl>
                                          <p:spTgt spid="58"/>
                                        </p:tgtEl>
                                      </p:cBhvr>
                                    </p:animEffect>
                                    <p:animScale>
                                      <p:cBhvr>
                                        <p:cTn id="97" dur="250" autoRev="1" fill="hold"/>
                                        <p:tgtEl>
                                          <p:spTgt spid="58"/>
                                        </p:tgtEl>
                                      </p:cBhvr>
                                      <p:by x="105000" y="105000"/>
                                    </p:animScale>
                                  </p:childTnLst>
                                </p:cTn>
                              </p:par>
                            </p:childTnLst>
                          </p:cTn>
                        </p:par>
                        <p:par>
                          <p:cTn id="98" fill="hold">
                            <p:stCondLst>
                              <p:cond delay="8000"/>
                            </p:stCondLst>
                            <p:childTnLst>
                              <p:par>
                                <p:cTn id="99" presetID="26" presetClass="emph" presetSubtype="0" fill="hold" grpId="0" nodeType="afterEffect">
                                  <p:stCondLst>
                                    <p:cond delay="0"/>
                                  </p:stCondLst>
                                  <p:childTnLst>
                                    <p:animEffect transition="out" filter="fade">
                                      <p:cBhvr>
                                        <p:cTn id="100" dur="500" tmFilter="0, 0; .2, .5; .8, .5; 1, 0"/>
                                        <p:tgtEl>
                                          <p:spTgt spid="59"/>
                                        </p:tgtEl>
                                      </p:cBhvr>
                                    </p:animEffect>
                                    <p:animScale>
                                      <p:cBhvr>
                                        <p:cTn id="101" dur="250" autoRev="1" fill="hold"/>
                                        <p:tgtEl>
                                          <p:spTgt spid="59"/>
                                        </p:tgtEl>
                                      </p:cBhvr>
                                      <p:by x="105000" y="105000"/>
                                    </p:animScale>
                                  </p:childTnLst>
                                </p:cTn>
                              </p:par>
                            </p:childTnLst>
                          </p:cTn>
                        </p:par>
                        <p:par>
                          <p:cTn id="102" fill="hold">
                            <p:stCondLst>
                              <p:cond delay="8500"/>
                            </p:stCondLst>
                            <p:childTnLst>
                              <p:par>
                                <p:cTn id="103" presetID="26" presetClass="emph" presetSubtype="0" fill="hold" grpId="1" nodeType="afterEffect">
                                  <p:stCondLst>
                                    <p:cond delay="0"/>
                                  </p:stCondLst>
                                  <p:childTnLst>
                                    <p:animEffect transition="out" filter="fade">
                                      <p:cBhvr>
                                        <p:cTn id="104" dur="500" tmFilter="0, 0; .2, .5; .8, .5; 1, 0"/>
                                        <p:tgtEl>
                                          <p:spTgt spid="59"/>
                                        </p:tgtEl>
                                      </p:cBhvr>
                                    </p:animEffect>
                                    <p:animScale>
                                      <p:cBhvr>
                                        <p:cTn id="105" dur="250" autoRev="1" fill="hold"/>
                                        <p:tgtEl>
                                          <p:spTgt spid="59"/>
                                        </p:tgtEl>
                                      </p:cBhvr>
                                      <p:by x="105000" y="105000"/>
                                    </p:animScale>
                                  </p:childTnLst>
                                </p:cTn>
                              </p:par>
                            </p:childTnLst>
                          </p:cTn>
                        </p:par>
                        <p:par>
                          <p:cTn id="106" fill="hold">
                            <p:stCondLst>
                              <p:cond delay="9000"/>
                            </p:stCondLst>
                            <p:childTnLst>
                              <p:par>
                                <p:cTn id="107" presetID="26" presetClass="emph" presetSubtype="0" fill="hold" grpId="0" nodeType="afterEffect">
                                  <p:stCondLst>
                                    <p:cond delay="0"/>
                                  </p:stCondLst>
                                  <p:childTnLst>
                                    <p:animEffect transition="out" filter="fade">
                                      <p:cBhvr>
                                        <p:cTn id="108" dur="500" tmFilter="0, 0; .2, .5; .8, .5; 1, 0"/>
                                        <p:tgtEl>
                                          <p:spTgt spid="60"/>
                                        </p:tgtEl>
                                      </p:cBhvr>
                                    </p:animEffect>
                                    <p:animScale>
                                      <p:cBhvr>
                                        <p:cTn id="109" dur="250" autoRev="1" fill="hold"/>
                                        <p:tgtEl>
                                          <p:spTgt spid="60"/>
                                        </p:tgtEl>
                                      </p:cBhvr>
                                      <p:by x="105000" y="105000"/>
                                    </p:animScale>
                                  </p:childTnLst>
                                </p:cTn>
                              </p:par>
                            </p:childTnLst>
                          </p:cTn>
                        </p:par>
                        <p:par>
                          <p:cTn id="110" fill="hold">
                            <p:stCondLst>
                              <p:cond delay="9500"/>
                            </p:stCondLst>
                            <p:childTnLst>
                              <p:par>
                                <p:cTn id="111" presetID="26" presetClass="emph" presetSubtype="0" fill="hold" grpId="1" nodeType="afterEffect">
                                  <p:stCondLst>
                                    <p:cond delay="0"/>
                                  </p:stCondLst>
                                  <p:childTnLst>
                                    <p:animEffect transition="out" filter="fade">
                                      <p:cBhvr>
                                        <p:cTn id="112" dur="500" tmFilter="0, 0; .2, .5; .8, .5; 1, 0"/>
                                        <p:tgtEl>
                                          <p:spTgt spid="60"/>
                                        </p:tgtEl>
                                      </p:cBhvr>
                                    </p:animEffect>
                                    <p:animScale>
                                      <p:cBhvr>
                                        <p:cTn id="113"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4054580"/>
              <a:ext cx="780097" cy="280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20682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7" name="Grupo 46"/>
          <p:cNvGrpSpPr/>
          <p:nvPr/>
        </p:nvGrpSpPr>
        <p:grpSpPr>
          <a:xfrm>
            <a:off x="-571503" y="188914"/>
            <a:ext cx="9355934" cy="647699"/>
            <a:chOff x="-762003" y="188915"/>
            <a:chExt cx="12474578" cy="863599"/>
          </a:xfrm>
        </p:grpSpPr>
        <p:sp>
          <p:nvSpPr>
            <p:cNvPr id="48" name="Rectángulo 47"/>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9"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50"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51"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pic>
        <p:nvPicPr>
          <p:cNvPr id="2" name="Imagen 1"/>
          <p:cNvPicPr>
            <a:picLocks noChangeAspect="1"/>
          </p:cNvPicPr>
          <p:nvPr/>
        </p:nvPicPr>
        <p:blipFill>
          <a:blip r:embed="rId3"/>
          <a:stretch>
            <a:fillRect/>
          </a:stretch>
        </p:blipFill>
        <p:spPr>
          <a:xfrm>
            <a:off x="223838" y="980216"/>
            <a:ext cx="7995372" cy="5368196"/>
          </a:xfrm>
          <a:prstGeom prst="rect">
            <a:avLst/>
          </a:prstGeom>
        </p:spPr>
      </p:pic>
    </p:spTree>
    <p:extLst>
      <p:ext uri="{BB962C8B-B14F-4D97-AF65-F5344CB8AC3E}">
        <p14:creationId xmlns:p14="http://schemas.microsoft.com/office/powerpoint/2010/main" val="2061900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4054580"/>
              <a:ext cx="780097" cy="280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20682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7" name="Grupo 46"/>
          <p:cNvGrpSpPr/>
          <p:nvPr/>
        </p:nvGrpSpPr>
        <p:grpSpPr>
          <a:xfrm>
            <a:off x="-571503" y="188914"/>
            <a:ext cx="9355934" cy="647699"/>
            <a:chOff x="-762003" y="188915"/>
            <a:chExt cx="12474578" cy="863599"/>
          </a:xfrm>
        </p:grpSpPr>
        <p:sp>
          <p:nvSpPr>
            <p:cNvPr id="48" name="Rectángulo 47"/>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9"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50"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51"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pic>
        <p:nvPicPr>
          <p:cNvPr id="2" name="Imagen 1"/>
          <p:cNvPicPr>
            <a:picLocks noChangeAspect="1"/>
          </p:cNvPicPr>
          <p:nvPr/>
        </p:nvPicPr>
        <p:blipFill>
          <a:blip r:embed="rId3"/>
          <a:stretch>
            <a:fillRect/>
          </a:stretch>
        </p:blipFill>
        <p:spPr>
          <a:xfrm>
            <a:off x="234654" y="1053834"/>
            <a:ext cx="8310563" cy="5248275"/>
          </a:xfrm>
          <a:prstGeom prst="rect">
            <a:avLst/>
          </a:prstGeom>
        </p:spPr>
      </p:pic>
    </p:spTree>
    <p:extLst>
      <p:ext uri="{BB962C8B-B14F-4D97-AF65-F5344CB8AC3E}">
        <p14:creationId xmlns:p14="http://schemas.microsoft.com/office/powerpoint/2010/main" val="2833823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4054580"/>
              <a:ext cx="780097" cy="280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20682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7" name="Grupo 46"/>
          <p:cNvGrpSpPr/>
          <p:nvPr/>
        </p:nvGrpSpPr>
        <p:grpSpPr>
          <a:xfrm>
            <a:off x="-571503" y="188914"/>
            <a:ext cx="9355934" cy="647699"/>
            <a:chOff x="-762003" y="188915"/>
            <a:chExt cx="12474578" cy="863599"/>
          </a:xfrm>
        </p:grpSpPr>
        <p:sp>
          <p:nvSpPr>
            <p:cNvPr id="48" name="Rectángulo 47"/>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9"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50"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51"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pic>
        <p:nvPicPr>
          <p:cNvPr id="5" name="Imagen 4"/>
          <p:cNvPicPr>
            <a:picLocks noChangeAspect="1"/>
          </p:cNvPicPr>
          <p:nvPr/>
        </p:nvPicPr>
        <p:blipFill>
          <a:blip r:embed="rId3"/>
          <a:stretch>
            <a:fillRect/>
          </a:stretch>
        </p:blipFill>
        <p:spPr>
          <a:xfrm>
            <a:off x="208251" y="1067237"/>
            <a:ext cx="8582025" cy="5762625"/>
          </a:xfrm>
          <a:prstGeom prst="rect">
            <a:avLst/>
          </a:prstGeom>
        </p:spPr>
      </p:pic>
    </p:spTree>
    <p:extLst>
      <p:ext uri="{BB962C8B-B14F-4D97-AF65-F5344CB8AC3E}">
        <p14:creationId xmlns:p14="http://schemas.microsoft.com/office/powerpoint/2010/main" val="873761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747523" y="1864716"/>
            <a:ext cx="585073" cy="4276280"/>
            <a:chOff x="11663363" y="1343288"/>
            <a:chExt cx="780097" cy="5701707"/>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4054580"/>
              <a:ext cx="780097" cy="280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0" name="Rectángulo 39"/>
            <p:cNvSpPr/>
            <p:nvPr/>
          </p:nvSpPr>
          <p:spPr>
            <a:xfrm>
              <a:off x="11663363" y="1343288"/>
              <a:ext cx="780097" cy="20682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grpSp>
        <p:nvGrpSpPr>
          <p:cNvPr id="47" name="Grupo 46"/>
          <p:cNvGrpSpPr/>
          <p:nvPr/>
        </p:nvGrpSpPr>
        <p:grpSpPr>
          <a:xfrm>
            <a:off x="-571503" y="188914"/>
            <a:ext cx="9355934" cy="647699"/>
            <a:chOff x="-762003" y="188915"/>
            <a:chExt cx="12474578" cy="863599"/>
          </a:xfrm>
        </p:grpSpPr>
        <p:sp>
          <p:nvSpPr>
            <p:cNvPr id="48" name="Rectángulo 47"/>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49" name="Rectángulo 7"/>
            <p:cNvSpPr/>
            <p:nvPr/>
          </p:nvSpPr>
          <p:spPr>
            <a:xfrm rot="5400000">
              <a:off x="2164404" y="-2589923"/>
              <a:ext cx="583852" cy="643666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50"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51" name="Subtítulo 2"/>
            <p:cNvSpPr txBox="1">
              <a:spLocks/>
            </p:cNvSpPr>
            <p:nvPr/>
          </p:nvSpPr>
          <p:spPr>
            <a:xfrm>
              <a:off x="93694" y="455662"/>
              <a:ext cx="5049806"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200" b="1" dirty="0">
                  <a:solidFill>
                    <a:schemeClr val="bg1"/>
                  </a:solidFill>
                  <a:latin typeface="Verdana" panose="020B0604030504040204" pitchFamily="34" charset="0"/>
                  <a:ea typeface="Verdana" panose="020B0604030504040204" pitchFamily="34" charset="0"/>
                  <a:cs typeface="Verdana" panose="020B0604030504040204" pitchFamily="34" charset="0"/>
                </a:rPr>
                <a:t>EJEMPLO COMPLETO DILIGENCIAMIENTO DEL ANEXO TÉCNICO</a:t>
              </a:r>
            </a:p>
          </p:txBody>
        </p:sp>
      </p:grpSp>
      <p:pic>
        <p:nvPicPr>
          <p:cNvPr id="5" name="Imagen 4"/>
          <p:cNvPicPr>
            <a:picLocks noChangeAspect="1"/>
          </p:cNvPicPr>
          <p:nvPr/>
        </p:nvPicPr>
        <p:blipFill>
          <a:blip r:embed="rId3"/>
          <a:stretch>
            <a:fillRect/>
          </a:stretch>
        </p:blipFill>
        <p:spPr>
          <a:xfrm>
            <a:off x="17221" y="896646"/>
            <a:ext cx="8593619" cy="5691190"/>
          </a:xfrm>
          <a:prstGeom prst="rect">
            <a:avLst/>
          </a:prstGeom>
        </p:spPr>
      </p:pic>
    </p:spTree>
    <p:extLst>
      <p:ext uri="{BB962C8B-B14F-4D97-AF65-F5344CB8AC3E}">
        <p14:creationId xmlns:p14="http://schemas.microsoft.com/office/powerpoint/2010/main" val="2321247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3554330" y="-1810487"/>
            <a:ext cx="1675632" cy="9127191"/>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solidFill>
                <a:srgbClr val="6C1B1C"/>
              </a:solidFill>
            </a:endParaRPr>
          </a:p>
        </p:txBody>
      </p:sp>
      <p:sp>
        <p:nvSpPr>
          <p:cNvPr id="5" name="Subtítulo 2"/>
          <p:cNvSpPr>
            <a:spLocks noGrp="1"/>
          </p:cNvSpPr>
          <p:nvPr>
            <p:ph type="subTitle" idx="1"/>
          </p:nvPr>
        </p:nvSpPr>
        <p:spPr>
          <a:xfrm>
            <a:off x="147993" y="2024844"/>
            <a:ext cx="8585872" cy="1404156"/>
          </a:xfrm>
        </p:spPr>
        <p:txBody>
          <a:bodyPr anchor="ctr">
            <a:noAutofit/>
          </a:bodyPr>
          <a:lstStyle/>
          <a:p>
            <a:pPr algn="l"/>
            <a:r>
              <a:rPr lang="es-CO" sz="2700" b="1" dirty="0">
                <a:solidFill>
                  <a:schemeClr val="bg1"/>
                </a:solidFill>
                <a:latin typeface="Verdana" panose="020B0604030504040204" pitchFamily="34" charset="0"/>
                <a:ea typeface="Verdana" panose="020B0604030504040204" pitchFamily="34" charset="0"/>
                <a:cs typeface="Verdana" panose="020B0604030504040204" pitchFamily="34" charset="0"/>
              </a:rPr>
              <a:t>ANEXO TÉCNICO</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039" y="3807042"/>
            <a:ext cx="3865922" cy="871418"/>
          </a:xfrm>
          <a:prstGeom prst="rect">
            <a:avLst/>
          </a:prstGeom>
        </p:spPr>
      </p:pic>
      <p:sp>
        <p:nvSpPr>
          <p:cNvPr id="7" name="Subtítulo 2"/>
          <p:cNvSpPr txBox="1">
            <a:spLocks/>
          </p:cNvSpPr>
          <p:nvPr/>
        </p:nvSpPr>
        <p:spPr>
          <a:xfrm>
            <a:off x="147994" y="5462150"/>
            <a:ext cx="3606761" cy="217297"/>
          </a:xfrm>
          <a:prstGeom prst="rect">
            <a:avLst/>
          </a:prstGeom>
        </p:spPr>
        <p:txBody>
          <a:bodyPr vert="horz" lIns="51435" tIns="25718" rIns="51435" bIns="25718" rtlCol="0">
            <a:noAutofit/>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pPr algn="l"/>
            <a:endParaRPr lang="es-CO" sz="1350" dirty="0">
              <a:solidFill>
                <a:srgbClr val="6C1B1C"/>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ubtítulo 2"/>
          <p:cNvSpPr txBox="1">
            <a:spLocks/>
          </p:cNvSpPr>
          <p:nvPr/>
        </p:nvSpPr>
        <p:spPr>
          <a:xfrm>
            <a:off x="150897" y="5052792"/>
            <a:ext cx="5930535" cy="252323"/>
          </a:xfrm>
          <a:prstGeom prst="rect">
            <a:avLst/>
          </a:prstGeom>
        </p:spPr>
        <p:txBody>
          <a:bodyPr vert="horz" lIns="51435" tIns="25718" rIns="51435" bIns="25718" rtlCol="0" anchor="ctr">
            <a:noAutofit/>
          </a:bodyPr>
          <a:lstStyle/>
          <a:p>
            <a:pPr defTabSz="685784">
              <a:lnSpc>
                <a:spcPct val="90000"/>
              </a:lnSpc>
              <a:spcBef>
                <a:spcPts val="750"/>
              </a:spcBef>
              <a:defRPr/>
            </a:pPr>
            <a:r>
              <a:rPr lang="es-CO" b="1" dirty="0">
                <a:solidFill>
                  <a:srgbClr val="6C1B1C"/>
                </a:solidFill>
                <a:latin typeface="Verdana" panose="020B0604030504040204" pitchFamily="34" charset="0"/>
                <a:ea typeface="Verdana" panose="020B0604030504040204" pitchFamily="34" charset="0"/>
                <a:cs typeface="Verdana" panose="020B0604030504040204" pitchFamily="34" charset="0"/>
              </a:rPr>
              <a:t>GRACIAS POR SU ATENCIÓN</a:t>
            </a:r>
          </a:p>
        </p:txBody>
      </p:sp>
      <p:pic>
        <p:nvPicPr>
          <p:cNvPr id="9" name="Picture 3" descr="C:\Users\DIEGORODRIGUEZ\Desktop\PRESENTACIÓN TALLER DE EDUCACIÓN SUPERIOR EN SALUD\artes\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437" y="6003925"/>
            <a:ext cx="3560763" cy="8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00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82 Rectángulo"/>
          <p:cNvSpPr/>
          <p:nvPr/>
        </p:nvSpPr>
        <p:spPr>
          <a:xfrm>
            <a:off x="108817" y="2898859"/>
            <a:ext cx="8512669" cy="172436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4" name="83 Rectángulo"/>
          <p:cNvSpPr/>
          <p:nvPr/>
        </p:nvSpPr>
        <p:spPr>
          <a:xfrm>
            <a:off x="108817" y="4946803"/>
            <a:ext cx="8512669" cy="143404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p:cNvSpPr/>
          <p:nvPr/>
        </p:nvSpPr>
        <p:spPr>
          <a:xfrm>
            <a:off x="108817" y="1260475"/>
            <a:ext cx="8512669" cy="137176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 name="Grupo 1"/>
          <p:cNvGrpSpPr/>
          <p:nvPr/>
        </p:nvGrpSpPr>
        <p:grpSpPr>
          <a:xfrm>
            <a:off x="-571505" y="204508"/>
            <a:ext cx="9355936" cy="647699"/>
            <a:chOff x="-762005" y="188915"/>
            <a:chExt cx="12474580" cy="863599"/>
          </a:xfrm>
        </p:grpSpPr>
        <p:sp>
          <p:nvSpPr>
            <p:cNvPr id="9" name="Rectángulo 8"/>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10" name="Rectángulo 7"/>
            <p:cNvSpPr/>
            <p:nvPr/>
          </p:nvSpPr>
          <p:spPr>
            <a:xfrm rot="5400000">
              <a:off x="2692571" y="-3118093"/>
              <a:ext cx="583852" cy="749300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11"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12" name="Subtítulo 2"/>
            <p:cNvSpPr txBox="1">
              <a:spLocks/>
            </p:cNvSpPr>
            <p:nvPr/>
          </p:nvSpPr>
          <p:spPr>
            <a:xfrm>
              <a:off x="145092" y="455662"/>
              <a:ext cx="6269610"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GENERAL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upo 3"/>
          <p:cNvGrpSpPr/>
          <p:nvPr/>
        </p:nvGrpSpPr>
        <p:grpSpPr>
          <a:xfrm>
            <a:off x="8747523" y="1936254"/>
            <a:ext cx="585073" cy="4204742"/>
            <a:chOff x="11663363" y="1438672"/>
            <a:chExt cx="780097" cy="5606323"/>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136569"/>
              <a:ext cx="780097" cy="47214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41"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 name="5 Rectángulo"/>
          <p:cNvSpPr/>
          <p:nvPr/>
        </p:nvSpPr>
        <p:spPr>
          <a:xfrm>
            <a:off x="15022195" y="1374775"/>
            <a:ext cx="1526540" cy="288925"/>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Flecha arriba 35"/>
          <p:cNvSpPr/>
          <p:nvPr/>
        </p:nvSpPr>
        <p:spPr>
          <a:xfrm>
            <a:off x="1661535" y="3868767"/>
            <a:ext cx="449752"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2" name="Imagen 12"/>
          <p:cNvPicPr>
            <a:picLocks noChangeAspect="1"/>
          </p:cNvPicPr>
          <p:nvPr/>
        </p:nvPicPr>
        <p:blipFill>
          <a:blip r:embed="rId3"/>
          <a:stretch>
            <a:fillRect/>
          </a:stretch>
        </p:blipFill>
        <p:spPr>
          <a:xfrm>
            <a:off x="215305" y="3021297"/>
            <a:ext cx="8282112" cy="800204"/>
          </a:xfrm>
          <a:prstGeom prst="rect">
            <a:avLst/>
          </a:prstGeom>
        </p:spPr>
      </p:pic>
      <p:sp>
        <p:nvSpPr>
          <p:cNvPr id="64" name="Rectángulo 15"/>
          <p:cNvSpPr/>
          <p:nvPr/>
        </p:nvSpPr>
        <p:spPr>
          <a:xfrm>
            <a:off x="1781099" y="4137775"/>
            <a:ext cx="6059855" cy="38318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pPr>
            <a:r>
              <a:rPr lang="es-ES" sz="1050" dirty="0">
                <a:solidFill>
                  <a:srgbClr val="2F7E89"/>
                </a:solidFill>
                <a:latin typeface="Verdana" panose="020B0604030504040204" pitchFamily="34" charset="0"/>
                <a:ea typeface="Verdana" panose="020B0604030504040204" pitchFamily="34" charset="0"/>
                <a:cs typeface="Verdana" panose="020B0604030504040204" pitchFamily="34" charset="0"/>
              </a:rPr>
              <a:t>Escriba en este espacio el </a:t>
            </a:r>
            <a:r>
              <a:rPr lang="es-ES" sz="1050" b="1" dirty="0">
                <a:solidFill>
                  <a:srgbClr val="2F7E89"/>
                </a:solidFill>
                <a:latin typeface="Verdana" panose="020B0604030504040204" pitchFamily="34" charset="0"/>
                <a:ea typeface="Verdana" panose="020B0604030504040204" pitchFamily="34" charset="0"/>
                <a:cs typeface="Verdana" panose="020B0604030504040204" pitchFamily="34" charset="0"/>
              </a:rPr>
              <a:t>nombre de la Institución de Educación Superior</a:t>
            </a:r>
            <a:r>
              <a:rPr lang="es-ES" sz="1050" dirty="0">
                <a:solidFill>
                  <a:srgbClr val="2F7E89"/>
                </a:solidFill>
                <a:latin typeface="Verdana" panose="020B0604030504040204" pitchFamily="34" charset="0"/>
                <a:ea typeface="Verdana" panose="020B0604030504040204" pitchFamily="34" charset="0"/>
                <a:cs typeface="Verdana" panose="020B0604030504040204" pitchFamily="34" charset="0"/>
              </a:rPr>
              <a:t>  que  esta solicitando el trámite de registro calificado.</a:t>
            </a:r>
          </a:p>
        </p:txBody>
      </p:sp>
      <p:sp>
        <p:nvSpPr>
          <p:cNvPr id="67" name="Flecha arriba 33"/>
          <p:cNvSpPr/>
          <p:nvPr/>
        </p:nvSpPr>
        <p:spPr>
          <a:xfrm>
            <a:off x="7499153" y="1748062"/>
            <a:ext cx="449752"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9" name="CuadroTexto 8"/>
          <p:cNvSpPr txBox="1"/>
          <p:nvPr/>
        </p:nvSpPr>
        <p:spPr>
          <a:xfrm>
            <a:off x="1435100" y="2005230"/>
            <a:ext cx="6414743" cy="463985"/>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ES" sz="1050" b="0" dirty="0"/>
              <a:t>Escriba en este espacio el nombre del </a:t>
            </a:r>
            <a:r>
              <a:rPr lang="es-ES" sz="1050" dirty="0"/>
              <a:t>programa de educación superior </a:t>
            </a:r>
            <a:r>
              <a:rPr lang="es-ES" sz="1050" b="0" dirty="0"/>
              <a:t>para el cual esta solicitando el trámite de registro calificado.</a:t>
            </a:r>
          </a:p>
        </p:txBody>
      </p:sp>
      <p:pic>
        <p:nvPicPr>
          <p:cNvPr id="70" name="Imagen 13"/>
          <p:cNvPicPr>
            <a:picLocks noChangeAspect="1"/>
          </p:cNvPicPr>
          <p:nvPr/>
        </p:nvPicPr>
        <p:blipFill>
          <a:blip r:embed="rId4"/>
          <a:stretch>
            <a:fillRect/>
          </a:stretch>
        </p:blipFill>
        <p:spPr>
          <a:xfrm>
            <a:off x="121349" y="1423954"/>
            <a:ext cx="7128892" cy="235593"/>
          </a:xfrm>
          <a:prstGeom prst="rect">
            <a:avLst/>
          </a:prstGeom>
        </p:spPr>
      </p:pic>
      <p:sp>
        <p:nvSpPr>
          <p:cNvPr id="71" name="Rectángulo 23"/>
          <p:cNvSpPr/>
          <p:nvPr/>
        </p:nvSpPr>
        <p:spPr>
          <a:xfrm>
            <a:off x="5359019" y="1409247"/>
            <a:ext cx="3164406" cy="276999"/>
          </a:xfrm>
          <a:prstGeom prst="rect">
            <a:avLst/>
          </a:prstGeom>
        </p:spPr>
        <p:txBody>
          <a:bodyPr wrap="square">
            <a:spAutoFit/>
          </a:bodyPr>
          <a:lstStyle/>
          <a:p>
            <a:r>
              <a:rPr lang="es-MX" sz="1200" b="1" i="1" u="sng" dirty="0" smtClean="0"/>
              <a:t>ESPECIALIZACIÓN </a:t>
            </a:r>
            <a:r>
              <a:rPr lang="es-MX" sz="1200" b="1" i="1" u="sng" dirty="0"/>
              <a:t>EN NEUROLOGÍA PEDIÁTRICA </a:t>
            </a:r>
            <a:endParaRPr lang="es-ES_tradnl" sz="1200" i="1" dirty="0"/>
          </a:p>
        </p:txBody>
      </p:sp>
      <p:sp>
        <p:nvSpPr>
          <p:cNvPr id="72" name="Rectángulo 23"/>
          <p:cNvSpPr/>
          <p:nvPr/>
        </p:nvSpPr>
        <p:spPr>
          <a:xfrm>
            <a:off x="983502" y="3537228"/>
            <a:ext cx="3164406" cy="276999"/>
          </a:xfrm>
          <a:prstGeom prst="rect">
            <a:avLst/>
          </a:prstGeom>
        </p:spPr>
        <p:txBody>
          <a:bodyPr wrap="square">
            <a:spAutoFit/>
          </a:bodyPr>
          <a:lstStyle/>
          <a:p>
            <a:r>
              <a:rPr lang="es-MX" sz="1200" b="1" i="1" u="sng" dirty="0"/>
              <a:t>FUNDACIÓN UNIVERSITARIA DEL LADO </a:t>
            </a:r>
          </a:p>
        </p:txBody>
      </p:sp>
      <p:pic>
        <p:nvPicPr>
          <p:cNvPr id="73" name="Imagen 11"/>
          <p:cNvPicPr>
            <a:picLocks noChangeAspect="1"/>
          </p:cNvPicPr>
          <p:nvPr/>
        </p:nvPicPr>
        <p:blipFill>
          <a:blip r:embed="rId5"/>
          <a:stretch>
            <a:fillRect/>
          </a:stretch>
        </p:blipFill>
        <p:spPr>
          <a:xfrm>
            <a:off x="719605" y="5026025"/>
            <a:ext cx="7862818" cy="450735"/>
          </a:xfrm>
          <a:prstGeom prst="rect">
            <a:avLst/>
          </a:prstGeom>
        </p:spPr>
      </p:pic>
      <p:sp>
        <p:nvSpPr>
          <p:cNvPr id="74" name="Flecha arriba 19"/>
          <p:cNvSpPr/>
          <p:nvPr/>
        </p:nvSpPr>
        <p:spPr>
          <a:xfrm>
            <a:off x="704102" y="5507191"/>
            <a:ext cx="542284" cy="314395"/>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8" name="CuadroTexto 13"/>
          <p:cNvSpPr txBox="1"/>
          <p:nvPr/>
        </p:nvSpPr>
        <p:spPr>
          <a:xfrm>
            <a:off x="843119" y="5817158"/>
            <a:ext cx="7404408" cy="23775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1050">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ES" dirty="0"/>
              <a:t>Escriba el </a:t>
            </a:r>
            <a:r>
              <a:rPr lang="es-ES" b="1" dirty="0"/>
              <a:t>correo electrónico </a:t>
            </a:r>
            <a:r>
              <a:rPr lang="es-ES" dirty="0"/>
              <a:t>contacto con el cual el Ministerio de Educación Nacional, realizará contacto. </a:t>
            </a:r>
          </a:p>
        </p:txBody>
      </p:sp>
      <p:sp>
        <p:nvSpPr>
          <p:cNvPr id="81" name="Rectángulo 23"/>
          <p:cNvSpPr/>
          <p:nvPr/>
        </p:nvSpPr>
        <p:spPr>
          <a:xfrm>
            <a:off x="961730" y="5197534"/>
            <a:ext cx="3164406" cy="276999"/>
          </a:xfrm>
          <a:prstGeom prst="rect">
            <a:avLst/>
          </a:prstGeom>
        </p:spPr>
        <p:txBody>
          <a:bodyPr wrap="square">
            <a:spAutoFit/>
          </a:bodyPr>
          <a:lstStyle/>
          <a:p>
            <a:r>
              <a:rPr lang="es-MX" sz="1200" b="1" i="1" dirty="0"/>
              <a:t>docenciaservicio@dellado.edu.co</a:t>
            </a:r>
          </a:p>
        </p:txBody>
      </p:sp>
    </p:spTree>
    <p:extLst>
      <p:ext uri="{BB962C8B-B14F-4D97-AF65-F5344CB8AC3E}">
        <p14:creationId xmlns:p14="http://schemas.microsoft.com/office/powerpoint/2010/main" val="29557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10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down)">
                                      <p:cBhvr>
                                        <p:cTn id="24" dur="500"/>
                                        <p:tgtEl>
                                          <p:spTgt spid="6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left)">
                                      <p:cBhvr>
                                        <p:cTn id="28" dur="10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down)">
                                      <p:cBhvr>
                                        <p:cTn id="37" dur="500"/>
                                        <p:tgtEl>
                                          <p:spTgt spid="7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left)">
                                      <p:cBhvr>
                                        <p:cTn id="41"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4" grpId="0" animBg="1"/>
      <p:bldP spid="67" grpId="0" animBg="1"/>
      <p:bldP spid="69" grpId="0" animBg="1"/>
      <p:bldP spid="71" grpId="0"/>
      <p:bldP spid="72" grpId="0"/>
      <p:bldP spid="74" grpId="0" animBg="1"/>
      <p:bldP spid="78" grpId="0" animBg="1"/>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82 Rectángulo"/>
          <p:cNvSpPr/>
          <p:nvPr/>
        </p:nvSpPr>
        <p:spPr>
          <a:xfrm>
            <a:off x="108817" y="3673558"/>
            <a:ext cx="8512669" cy="2720297"/>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9" name="Imagen 23"/>
          <p:cNvPicPr>
            <a:picLocks noChangeAspect="1"/>
          </p:cNvPicPr>
          <p:nvPr/>
        </p:nvPicPr>
        <p:blipFill>
          <a:blip r:embed="rId2"/>
          <a:stretch>
            <a:fillRect/>
          </a:stretch>
        </p:blipFill>
        <p:spPr>
          <a:xfrm>
            <a:off x="239026" y="3983195"/>
            <a:ext cx="8219174" cy="1150519"/>
          </a:xfrm>
          <a:prstGeom prst="rect">
            <a:avLst/>
          </a:prstGeom>
        </p:spPr>
      </p:pic>
      <p:sp>
        <p:nvSpPr>
          <p:cNvPr id="5" name="4 Rectángulo"/>
          <p:cNvSpPr/>
          <p:nvPr/>
        </p:nvSpPr>
        <p:spPr>
          <a:xfrm>
            <a:off x="108817" y="1260474"/>
            <a:ext cx="8512669" cy="189407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8" name="Imagen 6"/>
          <p:cNvPicPr>
            <a:picLocks noChangeAspect="1"/>
          </p:cNvPicPr>
          <p:nvPr/>
        </p:nvPicPr>
        <p:blipFill>
          <a:blip r:embed="rId3"/>
          <a:stretch>
            <a:fillRect/>
          </a:stretch>
        </p:blipFill>
        <p:spPr>
          <a:xfrm>
            <a:off x="132390" y="1290974"/>
            <a:ext cx="8450034" cy="624813"/>
          </a:xfrm>
          <a:prstGeom prst="rect">
            <a:avLst/>
          </a:prstGeom>
        </p:spPr>
      </p:pic>
      <p:grpSp>
        <p:nvGrpSpPr>
          <p:cNvPr id="4" name="Grupo 3"/>
          <p:cNvGrpSpPr/>
          <p:nvPr/>
        </p:nvGrpSpPr>
        <p:grpSpPr>
          <a:xfrm>
            <a:off x="8747523" y="1936254"/>
            <a:ext cx="585073" cy="4204742"/>
            <a:chOff x="11663363" y="1438672"/>
            <a:chExt cx="780097" cy="5606323"/>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136569"/>
              <a:ext cx="780097" cy="47214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41" name="Rectángulo 2"/>
          <p:cNvSpPr/>
          <p:nvPr/>
        </p:nvSpPr>
        <p:spPr>
          <a:xfrm>
            <a:off x="8747523" y="3898185"/>
            <a:ext cx="585073" cy="21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 name="5 Rectángulo"/>
          <p:cNvSpPr/>
          <p:nvPr/>
        </p:nvSpPr>
        <p:spPr>
          <a:xfrm>
            <a:off x="15022195" y="1374775"/>
            <a:ext cx="1526540" cy="288925"/>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Flecha arriba 35"/>
          <p:cNvSpPr/>
          <p:nvPr/>
        </p:nvSpPr>
        <p:spPr>
          <a:xfrm>
            <a:off x="2597698" y="5257853"/>
            <a:ext cx="449752" cy="629227"/>
          </a:xfrm>
          <a:prstGeom prst="upArrow">
            <a:avLst>
              <a:gd name="adj1" fmla="val 50000"/>
              <a:gd name="adj2" fmla="val 29881"/>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4" name="Rectángulo 15"/>
          <p:cNvSpPr/>
          <p:nvPr/>
        </p:nvSpPr>
        <p:spPr>
          <a:xfrm>
            <a:off x="393701" y="5894354"/>
            <a:ext cx="7696200" cy="38318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pPr>
            <a:r>
              <a:rPr lang="es-CO" sz="1050" dirty="0">
                <a:solidFill>
                  <a:srgbClr val="2F7E89"/>
                </a:solidFill>
                <a:latin typeface="Verdana" panose="020B0604030504040204" pitchFamily="34" charset="0"/>
                <a:ea typeface="Verdana" panose="020B0604030504040204" pitchFamily="34" charset="0"/>
                <a:cs typeface="Verdana" panose="020B0604030504040204" pitchFamily="34" charset="0"/>
              </a:rPr>
              <a:t>Señale con una X el nivel de formación al que corresponde el Programa Académico para el cual esta solicitando el trámite de registro calificado</a:t>
            </a:r>
            <a:r>
              <a:rPr lang="es-CO" sz="1050" dirty="0" smtClean="0">
                <a:solidFill>
                  <a:srgbClr val="2F7E89"/>
                </a:solidFill>
                <a:latin typeface="Verdana" panose="020B0604030504040204" pitchFamily="34" charset="0"/>
                <a:ea typeface="Verdana" panose="020B0604030504040204" pitchFamily="34" charset="0"/>
                <a:cs typeface="Verdana" panose="020B0604030504040204" pitchFamily="34" charset="0"/>
              </a:rPr>
              <a:t>. (En el caso del ejemplo es  “Especialización”)</a:t>
            </a:r>
            <a:endParaRPr lang="es-CO" sz="1050" dirty="0">
              <a:solidFill>
                <a:srgbClr val="2F7E89"/>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Flecha arriba 33"/>
          <p:cNvSpPr/>
          <p:nvPr/>
        </p:nvSpPr>
        <p:spPr>
          <a:xfrm>
            <a:off x="7499153" y="1849662"/>
            <a:ext cx="449752"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9" name="CuadroTexto 8"/>
          <p:cNvSpPr txBox="1"/>
          <p:nvPr/>
        </p:nvSpPr>
        <p:spPr>
          <a:xfrm>
            <a:off x="393700" y="2119530"/>
            <a:ext cx="7696200" cy="797347"/>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Para el caso de programas en funcionamiento, deberá corresponder con exactitud a la denominación aprobada para el Programa por parte del Ministerio de Educación Nacional por registro calificado. En todo caso, para programas en funcionamiento, para modificaciones en la denominación o para programas nuevos, la denominación deberá coincidir con lo registrado en el </a:t>
            </a:r>
            <a:r>
              <a:rPr lang="es-CO" sz="1050" b="0" dirty="0" err="1"/>
              <a:t>SNIES</a:t>
            </a:r>
            <a:r>
              <a:rPr lang="es-CO" sz="1050" b="0" dirty="0"/>
              <a:t>. </a:t>
            </a:r>
          </a:p>
        </p:txBody>
      </p:sp>
      <p:sp>
        <p:nvSpPr>
          <p:cNvPr id="71" name="Rectángulo 23"/>
          <p:cNvSpPr/>
          <p:nvPr/>
        </p:nvSpPr>
        <p:spPr>
          <a:xfrm>
            <a:off x="423087" y="1525200"/>
            <a:ext cx="3164406" cy="276999"/>
          </a:xfrm>
          <a:prstGeom prst="rect">
            <a:avLst/>
          </a:prstGeom>
        </p:spPr>
        <p:txBody>
          <a:bodyPr wrap="square">
            <a:spAutoFit/>
          </a:bodyPr>
          <a:lstStyle/>
          <a:p>
            <a:r>
              <a:rPr lang="es-MX" sz="1200" b="1" i="1" dirty="0"/>
              <a:t>ESPECIALIZACIÓN EN NEUROLOGÍA PEDIÁTRICA</a:t>
            </a:r>
          </a:p>
        </p:txBody>
      </p:sp>
      <p:sp>
        <p:nvSpPr>
          <p:cNvPr id="72" name="Rectángulo 23"/>
          <p:cNvSpPr/>
          <p:nvPr/>
        </p:nvSpPr>
        <p:spPr>
          <a:xfrm>
            <a:off x="2665544" y="4723103"/>
            <a:ext cx="314060" cy="461665"/>
          </a:xfrm>
          <a:prstGeom prst="rect">
            <a:avLst/>
          </a:prstGeom>
        </p:spPr>
        <p:txBody>
          <a:bodyPr wrap="square">
            <a:spAutoFit/>
          </a:bodyPr>
          <a:lstStyle/>
          <a:p>
            <a:r>
              <a:rPr lang="es-MX" sz="2400" b="1" i="1" dirty="0" smtClean="0"/>
              <a:t>X</a:t>
            </a:r>
            <a:endParaRPr lang="es-MX" sz="2400" b="1" i="1" dirty="0"/>
          </a:p>
        </p:txBody>
      </p:sp>
      <p:grpSp>
        <p:nvGrpSpPr>
          <p:cNvPr id="60" name="Grupo 1"/>
          <p:cNvGrpSpPr/>
          <p:nvPr/>
        </p:nvGrpSpPr>
        <p:grpSpPr>
          <a:xfrm>
            <a:off x="-571505" y="204508"/>
            <a:ext cx="9355936" cy="647699"/>
            <a:chOff x="-762005" y="188915"/>
            <a:chExt cx="12474580" cy="863599"/>
          </a:xfrm>
        </p:grpSpPr>
        <p:sp>
          <p:nvSpPr>
            <p:cNvPr id="63" name="Rectángulo 8"/>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65" name="Rectángulo 7"/>
            <p:cNvSpPr/>
            <p:nvPr/>
          </p:nvSpPr>
          <p:spPr>
            <a:xfrm rot="5400000">
              <a:off x="2692571" y="-3118093"/>
              <a:ext cx="583852" cy="749300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66"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68" name="Subtítulo 2"/>
            <p:cNvSpPr txBox="1">
              <a:spLocks/>
            </p:cNvSpPr>
            <p:nvPr/>
          </p:nvSpPr>
          <p:spPr>
            <a:xfrm>
              <a:off x="145092" y="455662"/>
              <a:ext cx="6269610"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GENERAL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21549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10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down)">
                                      <p:cBhvr>
                                        <p:cTn id="24" dur="500"/>
                                        <p:tgtEl>
                                          <p:spTgt spid="6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left)">
                                      <p:cBhvr>
                                        <p:cTn id="28"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4" grpId="0" animBg="1"/>
      <p:bldP spid="67" grpId="0" animBg="1"/>
      <p:bldP spid="69" grpId="0" animBg="1"/>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p:cNvSpPr/>
          <p:nvPr/>
        </p:nvSpPr>
        <p:spPr>
          <a:xfrm>
            <a:off x="108817" y="5410131"/>
            <a:ext cx="8512669" cy="127039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9" name="Imagen 4"/>
          <p:cNvPicPr>
            <a:picLocks noChangeAspect="1"/>
          </p:cNvPicPr>
          <p:nvPr/>
        </p:nvPicPr>
        <p:blipFill>
          <a:blip r:embed="rId2"/>
          <a:stretch>
            <a:fillRect/>
          </a:stretch>
        </p:blipFill>
        <p:spPr>
          <a:xfrm>
            <a:off x="204706" y="5543804"/>
            <a:ext cx="6324600" cy="241300"/>
          </a:xfrm>
          <a:prstGeom prst="rect">
            <a:avLst/>
          </a:prstGeom>
        </p:spPr>
      </p:pic>
      <p:sp>
        <p:nvSpPr>
          <p:cNvPr id="5" name="4 Rectángulo"/>
          <p:cNvSpPr/>
          <p:nvPr/>
        </p:nvSpPr>
        <p:spPr>
          <a:xfrm>
            <a:off x="108817" y="968375"/>
            <a:ext cx="8512669" cy="137176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8" name="Imagen 7"/>
          <p:cNvPicPr>
            <a:picLocks noChangeAspect="1"/>
          </p:cNvPicPr>
          <p:nvPr/>
        </p:nvPicPr>
        <p:blipFill>
          <a:blip r:embed="rId3"/>
          <a:stretch>
            <a:fillRect/>
          </a:stretch>
        </p:blipFill>
        <p:spPr>
          <a:xfrm>
            <a:off x="215305" y="1114746"/>
            <a:ext cx="5575300" cy="279400"/>
          </a:xfrm>
          <a:prstGeom prst="rect">
            <a:avLst/>
          </a:prstGeom>
        </p:spPr>
      </p:pic>
      <p:sp>
        <p:nvSpPr>
          <p:cNvPr id="83" name="82 Rectángulo"/>
          <p:cNvSpPr/>
          <p:nvPr/>
        </p:nvSpPr>
        <p:spPr>
          <a:xfrm>
            <a:off x="108817" y="2492459"/>
            <a:ext cx="8512669" cy="1331354"/>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4" name="83 Rectángulo"/>
          <p:cNvSpPr/>
          <p:nvPr/>
        </p:nvSpPr>
        <p:spPr>
          <a:xfrm>
            <a:off x="108817" y="3968901"/>
            <a:ext cx="8512669" cy="127039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8747523" y="1936254"/>
            <a:ext cx="585073" cy="4204742"/>
            <a:chOff x="11663363" y="1438672"/>
            <a:chExt cx="780097" cy="5606323"/>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136569"/>
              <a:ext cx="780097" cy="47214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41" name="Rectángulo 2"/>
          <p:cNvSpPr/>
          <p:nvPr/>
        </p:nvSpPr>
        <p:spPr>
          <a:xfrm>
            <a:off x="8747523" y="3968901"/>
            <a:ext cx="636086" cy="203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 name="5 Rectángulo"/>
          <p:cNvSpPr/>
          <p:nvPr/>
        </p:nvSpPr>
        <p:spPr>
          <a:xfrm>
            <a:off x="15022195" y="1374775"/>
            <a:ext cx="1526540" cy="288925"/>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Flecha arriba 35"/>
          <p:cNvSpPr/>
          <p:nvPr/>
        </p:nvSpPr>
        <p:spPr>
          <a:xfrm>
            <a:off x="3228823" y="2941371"/>
            <a:ext cx="449752"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4" name="Rectángulo 15"/>
          <p:cNvSpPr/>
          <p:nvPr/>
        </p:nvSpPr>
        <p:spPr>
          <a:xfrm>
            <a:off x="843119" y="3209275"/>
            <a:ext cx="7006725" cy="383182"/>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p>
            <a:pPr defTabSz="685784">
              <a:lnSpc>
                <a:spcPct val="90000"/>
              </a:lnSpc>
            </a:pPr>
            <a:r>
              <a:rPr lang="es-CO" sz="1050" dirty="0">
                <a:solidFill>
                  <a:srgbClr val="2F7E89"/>
                </a:solidFill>
                <a:latin typeface="Verdana" panose="020B0604030504040204" pitchFamily="34" charset="0"/>
                <a:ea typeface="Verdana" panose="020B0604030504040204" pitchFamily="34" charset="0"/>
                <a:cs typeface="Verdana" panose="020B0604030504040204" pitchFamily="34" charset="0"/>
              </a:rPr>
              <a:t>Escriba la duración total del Programa en períodos académicos.</a:t>
            </a:r>
          </a:p>
        </p:txBody>
      </p:sp>
      <p:sp>
        <p:nvSpPr>
          <p:cNvPr id="67" name="Flecha arriba 33"/>
          <p:cNvSpPr/>
          <p:nvPr/>
        </p:nvSpPr>
        <p:spPr>
          <a:xfrm>
            <a:off x="5315902" y="1455962"/>
            <a:ext cx="449752"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9" name="CuadroTexto 8"/>
          <p:cNvSpPr txBox="1"/>
          <p:nvPr/>
        </p:nvSpPr>
        <p:spPr>
          <a:xfrm>
            <a:off x="843119" y="1713131"/>
            <a:ext cx="7006725" cy="356970"/>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Escriba en semanas, la </a:t>
            </a:r>
            <a:r>
              <a:rPr lang="es-CO" sz="1050" b="0" dirty="0" smtClean="0"/>
              <a:t>duración </a:t>
            </a:r>
            <a:r>
              <a:rPr lang="es-CO" sz="1050" b="0" dirty="0"/>
              <a:t>de uno de los periodos académicos establecidos para el Programa. </a:t>
            </a:r>
          </a:p>
        </p:txBody>
      </p:sp>
      <p:sp>
        <p:nvSpPr>
          <p:cNvPr id="71" name="Rectángulo 23"/>
          <p:cNvSpPr/>
          <p:nvPr/>
        </p:nvSpPr>
        <p:spPr>
          <a:xfrm>
            <a:off x="5359019" y="1117147"/>
            <a:ext cx="3164406" cy="276999"/>
          </a:xfrm>
          <a:prstGeom prst="rect">
            <a:avLst/>
          </a:prstGeom>
        </p:spPr>
        <p:txBody>
          <a:bodyPr wrap="square">
            <a:spAutoFit/>
          </a:bodyPr>
          <a:lstStyle/>
          <a:p>
            <a:r>
              <a:rPr lang="es-MX" sz="1200" b="1" i="1" u="sng" dirty="0" smtClean="0"/>
              <a:t>25   semanas</a:t>
            </a:r>
            <a:endParaRPr lang="es-MX" sz="1200" b="1" i="1" u="sng" dirty="0"/>
          </a:p>
        </p:txBody>
      </p:sp>
      <p:sp>
        <p:nvSpPr>
          <p:cNvPr id="74" name="Flecha arriba 19"/>
          <p:cNvSpPr/>
          <p:nvPr/>
        </p:nvSpPr>
        <p:spPr>
          <a:xfrm>
            <a:off x="2963120" y="4366164"/>
            <a:ext cx="542284" cy="314395"/>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8" name="CuadroTexto 13"/>
          <p:cNvSpPr txBox="1"/>
          <p:nvPr/>
        </p:nvSpPr>
        <p:spPr>
          <a:xfrm>
            <a:off x="843119" y="4686852"/>
            <a:ext cx="7006725" cy="323838"/>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1050">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dirty="0"/>
              <a:t>Escriba cada cuanto tiempo se admiten nuevos estudiantes en el primer período académico.</a:t>
            </a:r>
          </a:p>
        </p:txBody>
      </p:sp>
      <p:pic>
        <p:nvPicPr>
          <p:cNvPr id="59" name="Imagen 8"/>
          <p:cNvPicPr>
            <a:picLocks noChangeAspect="1"/>
          </p:cNvPicPr>
          <p:nvPr/>
        </p:nvPicPr>
        <p:blipFill>
          <a:blip r:embed="rId4"/>
          <a:stretch>
            <a:fillRect/>
          </a:stretch>
        </p:blipFill>
        <p:spPr>
          <a:xfrm>
            <a:off x="215305" y="2667639"/>
            <a:ext cx="3581400" cy="203200"/>
          </a:xfrm>
          <a:prstGeom prst="rect">
            <a:avLst/>
          </a:prstGeom>
        </p:spPr>
      </p:pic>
      <p:sp>
        <p:nvSpPr>
          <p:cNvPr id="72" name="Rectángulo 23"/>
          <p:cNvSpPr/>
          <p:nvPr/>
        </p:nvSpPr>
        <p:spPr>
          <a:xfrm>
            <a:off x="3326797" y="2620243"/>
            <a:ext cx="3164406" cy="276999"/>
          </a:xfrm>
          <a:prstGeom prst="rect">
            <a:avLst/>
          </a:prstGeom>
        </p:spPr>
        <p:txBody>
          <a:bodyPr wrap="square">
            <a:spAutoFit/>
          </a:bodyPr>
          <a:lstStyle/>
          <a:p>
            <a:r>
              <a:rPr lang="es-MX" sz="1200" b="1" i="1" u="sng" dirty="0" smtClean="0"/>
              <a:t>8  </a:t>
            </a:r>
            <a:r>
              <a:rPr lang="es-MX" sz="1200" b="1" i="1" u="sng" dirty="0"/>
              <a:t>períodos académicos</a:t>
            </a:r>
          </a:p>
        </p:txBody>
      </p:sp>
      <p:pic>
        <p:nvPicPr>
          <p:cNvPr id="60" name="Imagen 24"/>
          <p:cNvPicPr>
            <a:picLocks noChangeAspect="1"/>
          </p:cNvPicPr>
          <p:nvPr/>
        </p:nvPicPr>
        <p:blipFill>
          <a:blip r:embed="rId5"/>
          <a:stretch>
            <a:fillRect/>
          </a:stretch>
        </p:blipFill>
        <p:spPr>
          <a:xfrm>
            <a:off x="204706" y="4089383"/>
            <a:ext cx="3924300" cy="266700"/>
          </a:xfrm>
          <a:prstGeom prst="rect">
            <a:avLst/>
          </a:prstGeom>
        </p:spPr>
      </p:pic>
      <p:sp>
        <p:nvSpPr>
          <p:cNvPr id="81" name="Rectángulo 23"/>
          <p:cNvSpPr/>
          <p:nvPr/>
        </p:nvSpPr>
        <p:spPr>
          <a:xfrm>
            <a:off x="2963120" y="4066875"/>
            <a:ext cx="1064286" cy="276999"/>
          </a:xfrm>
          <a:prstGeom prst="rect">
            <a:avLst/>
          </a:prstGeom>
        </p:spPr>
        <p:txBody>
          <a:bodyPr wrap="square">
            <a:spAutoFit/>
          </a:bodyPr>
          <a:lstStyle/>
          <a:p>
            <a:r>
              <a:rPr lang="es-MX" sz="1200" b="1" i="1" dirty="0"/>
              <a:t>Anual </a:t>
            </a:r>
          </a:p>
        </p:txBody>
      </p:sp>
      <p:sp>
        <p:nvSpPr>
          <p:cNvPr id="65" name="Flecha arriba 19"/>
          <p:cNvSpPr/>
          <p:nvPr/>
        </p:nvSpPr>
        <p:spPr>
          <a:xfrm>
            <a:off x="5684401" y="5807394"/>
            <a:ext cx="542284" cy="314395"/>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6" name="CuadroTexto 13"/>
          <p:cNvSpPr txBox="1"/>
          <p:nvPr/>
        </p:nvSpPr>
        <p:spPr>
          <a:xfrm>
            <a:off x="838201" y="6128082"/>
            <a:ext cx="7011644" cy="323838"/>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1050">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dirty="0"/>
              <a:t>Escriba cuantos estudiantes serán admitidos en el primer periodo académico del programa.</a:t>
            </a:r>
          </a:p>
        </p:txBody>
      </p:sp>
      <p:sp>
        <p:nvSpPr>
          <p:cNvPr id="75" name="Rectángulo 23"/>
          <p:cNvSpPr/>
          <p:nvPr/>
        </p:nvSpPr>
        <p:spPr>
          <a:xfrm>
            <a:off x="5783442" y="5525954"/>
            <a:ext cx="1064286" cy="276999"/>
          </a:xfrm>
          <a:prstGeom prst="rect">
            <a:avLst/>
          </a:prstGeom>
        </p:spPr>
        <p:txBody>
          <a:bodyPr wrap="square">
            <a:spAutoFit/>
          </a:bodyPr>
          <a:lstStyle/>
          <a:p>
            <a:r>
              <a:rPr lang="es-MX" sz="1200" b="1" i="1" dirty="0" smtClean="0"/>
              <a:t> 6 </a:t>
            </a:r>
            <a:endParaRPr lang="es-MX" sz="1200" b="1" i="1" dirty="0"/>
          </a:p>
        </p:txBody>
      </p:sp>
      <p:grpSp>
        <p:nvGrpSpPr>
          <p:cNvPr id="80" name="Grupo 1"/>
          <p:cNvGrpSpPr/>
          <p:nvPr/>
        </p:nvGrpSpPr>
        <p:grpSpPr>
          <a:xfrm>
            <a:off x="-571505" y="204508"/>
            <a:ext cx="9355936" cy="647699"/>
            <a:chOff x="-762005" y="188915"/>
            <a:chExt cx="12474580" cy="863599"/>
          </a:xfrm>
        </p:grpSpPr>
        <p:sp>
          <p:nvSpPr>
            <p:cNvPr id="82" name="Rectángulo 8"/>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85" name="Rectángulo 7"/>
            <p:cNvSpPr/>
            <p:nvPr/>
          </p:nvSpPr>
          <p:spPr>
            <a:xfrm rot="5400000">
              <a:off x="2692571" y="-3118093"/>
              <a:ext cx="583852" cy="749300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86"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87" name="Subtítulo 2"/>
            <p:cNvSpPr txBox="1">
              <a:spLocks/>
            </p:cNvSpPr>
            <p:nvPr/>
          </p:nvSpPr>
          <p:spPr>
            <a:xfrm>
              <a:off x="145092" y="455662"/>
              <a:ext cx="6269610"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GENERAL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26385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10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down)">
                                      <p:cBhvr>
                                        <p:cTn id="24" dur="500"/>
                                        <p:tgtEl>
                                          <p:spTgt spid="6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left)">
                                      <p:cBhvr>
                                        <p:cTn id="28" dur="10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down)">
                                      <p:cBhvr>
                                        <p:cTn id="37" dur="500"/>
                                        <p:tgtEl>
                                          <p:spTgt spid="7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left)">
                                      <p:cBhvr>
                                        <p:cTn id="41" dur="10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4" grpId="0" animBg="1"/>
      <p:bldP spid="67" grpId="0" animBg="1"/>
      <p:bldP spid="69" grpId="0" animBg="1"/>
      <p:bldP spid="71" grpId="0"/>
      <p:bldP spid="74" grpId="0" animBg="1"/>
      <p:bldP spid="78" grpId="0" animBg="1"/>
      <p:bldP spid="72" grpId="0"/>
      <p:bldP spid="81" grpId="0"/>
      <p:bldP spid="65" grpId="0" animBg="1"/>
      <p:bldP spid="66" grpId="0" animBg="1"/>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8817" y="1412874"/>
            <a:ext cx="8512669" cy="1471091"/>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8" name="Imagen 19"/>
          <p:cNvPicPr>
            <a:picLocks noChangeAspect="1"/>
          </p:cNvPicPr>
          <p:nvPr/>
        </p:nvPicPr>
        <p:blipFill>
          <a:blip r:embed="rId2"/>
          <a:stretch>
            <a:fillRect/>
          </a:stretch>
        </p:blipFill>
        <p:spPr>
          <a:xfrm>
            <a:off x="173601" y="1535519"/>
            <a:ext cx="8447885" cy="354130"/>
          </a:xfrm>
          <a:prstGeom prst="rect">
            <a:avLst/>
          </a:prstGeom>
        </p:spPr>
      </p:pic>
      <p:grpSp>
        <p:nvGrpSpPr>
          <p:cNvPr id="4" name="Grupo 3"/>
          <p:cNvGrpSpPr/>
          <p:nvPr/>
        </p:nvGrpSpPr>
        <p:grpSpPr>
          <a:xfrm>
            <a:off x="8747523" y="1936254"/>
            <a:ext cx="585073" cy="4204742"/>
            <a:chOff x="11663363" y="1438672"/>
            <a:chExt cx="780097" cy="5606323"/>
          </a:xfrm>
        </p:grpSpPr>
        <p:grpSp>
          <p:nvGrpSpPr>
            <p:cNvPr id="77" name="Grupo 76"/>
            <p:cNvGrpSpPr/>
            <p:nvPr/>
          </p:nvGrpSpPr>
          <p:grpSpPr>
            <a:xfrm>
              <a:off x="11716519" y="1438672"/>
              <a:ext cx="726941" cy="721043"/>
              <a:chOff x="11716519" y="1438672"/>
              <a:chExt cx="726941" cy="721043"/>
            </a:xfrm>
          </p:grpSpPr>
          <p:sp>
            <p:nvSpPr>
              <p:cNvPr id="2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53"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7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upo 100"/>
            <p:cNvGrpSpPr/>
            <p:nvPr/>
          </p:nvGrpSpPr>
          <p:grpSpPr>
            <a:xfrm>
              <a:off x="11716519" y="2136569"/>
              <a:ext cx="726941" cy="721043"/>
              <a:chOff x="11716519" y="1438672"/>
              <a:chExt cx="726941" cy="721043"/>
            </a:xfrm>
          </p:grpSpPr>
          <p:sp>
            <p:nvSpPr>
              <p:cNvPr id="10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3" name="Elipse 10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4"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upo 104"/>
            <p:cNvGrpSpPr/>
            <p:nvPr/>
          </p:nvGrpSpPr>
          <p:grpSpPr>
            <a:xfrm>
              <a:off x="11716519" y="2834466"/>
              <a:ext cx="726941" cy="721043"/>
              <a:chOff x="11716519" y="1438672"/>
              <a:chExt cx="726941" cy="721043"/>
            </a:xfrm>
          </p:grpSpPr>
          <p:sp>
            <p:nvSpPr>
              <p:cNvPr id="106"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07" name="Elipse 106"/>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08"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upo 108"/>
            <p:cNvGrpSpPr/>
            <p:nvPr/>
          </p:nvGrpSpPr>
          <p:grpSpPr>
            <a:xfrm>
              <a:off x="11716519" y="3532363"/>
              <a:ext cx="726941" cy="721043"/>
              <a:chOff x="11716519" y="1438672"/>
              <a:chExt cx="726941" cy="721043"/>
            </a:xfrm>
          </p:grpSpPr>
          <p:sp>
            <p:nvSpPr>
              <p:cNvPr id="110"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1" name="Elipse 110"/>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2"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4.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3" name="Grupo 112"/>
            <p:cNvGrpSpPr/>
            <p:nvPr/>
          </p:nvGrpSpPr>
          <p:grpSpPr>
            <a:xfrm>
              <a:off x="11716519" y="4230260"/>
              <a:ext cx="726941" cy="721043"/>
              <a:chOff x="11716519" y="1438672"/>
              <a:chExt cx="726941" cy="721043"/>
            </a:xfrm>
          </p:grpSpPr>
          <p:sp>
            <p:nvSpPr>
              <p:cNvPr id="114"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5" name="Elipse 114"/>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16"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5.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7" name="Grupo 116"/>
            <p:cNvGrpSpPr/>
            <p:nvPr/>
          </p:nvGrpSpPr>
          <p:grpSpPr>
            <a:xfrm>
              <a:off x="11716519" y="4928157"/>
              <a:ext cx="726941" cy="721043"/>
              <a:chOff x="11716519" y="1438672"/>
              <a:chExt cx="726941" cy="721043"/>
            </a:xfrm>
          </p:grpSpPr>
          <p:sp>
            <p:nvSpPr>
              <p:cNvPr id="118"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19" name="Elipse 118"/>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20"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6.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1" name="Grupo 120"/>
            <p:cNvGrpSpPr/>
            <p:nvPr/>
          </p:nvGrpSpPr>
          <p:grpSpPr>
            <a:xfrm>
              <a:off x="11716519" y="5626054"/>
              <a:ext cx="726941" cy="721043"/>
              <a:chOff x="11716519" y="1438672"/>
              <a:chExt cx="726941" cy="721043"/>
            </a:xfrm>
          </p:grpSpPr>
          <p:sp>
            <p:nvSpPr>
              <p:cNvPr id="122"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23" name="Elipse 12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3"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upo 183"/>
            <p:cNvGrpSpPr/>
            <p:nvPr/>
          </p:nvGrpSpPr>
          <p:grpSpPr>
            <a:xfrm>
              <a:off x="11716519" y="6323952"/>
              <a:ext cx="726941" cy="721043"/>
              <a:chOff x="11716519" y="1438672"/>
              <a:chExt cx="726941" cy="721043"/>
            </a:xfrm>
          </p:grpSpPr>
          <p:sp>
            <p:nvSpPr>
              <p:cNvPr id="185"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186" name="Elipse 185"/>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187" name="Rectángulo 23"/>
              <p:cNvSpPr/>
              <p:nvPr/>
            </p:nvSpPr>
            <p:spPr>
              <a:xfrm>
                <a:off x="11753258" y="1482607"/>
                <a:ext cx="488177" cy="677108"/>
              </a:xfrm>
              <a:prstGeom prst="rect">
                <a:avLst/>
              </a:prstGeom>
            </p:spPr>
            <p:txBody>
              <a:bodyPr wrap="square" anchor="t">
                <a:spAutoFit/>
              </a:bodyPr>
              <a:lstStyle/>
              <a:p>
                <a:pPr algn="just">
                  <a:buClr>
                    <a:schemeClr val="bg1"/>
                  </a:buClr>
                </a:pPr>
                <a:r>
                  <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s-CO" sz="1350" b="1" dirty="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Rectángulo 2"/>
            <p:cNvSpPr/>
            <p:nvPr/>
          </p:nvSpPr>
          <p:spPr>
            <a:xfrm>
              <a:off x="11663363" y="2136569"/>
              <a:ext cx="780097" cy="47214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41" name="Rectángulo 2"/>
          <p:cNvSpPr/>
          <p:nvPr/>
        </p:nvSpPr>
        <p:spPr>
          <a:xfrm>
            <a:off x="8747523" y="4005009"/>
            <a:ext cx="704821" cy="1995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 name="5 Rectángulo"/>
          <p:cNvSpPr/>
          <p:nvPr/>
        </p:nvSpPr>
        <p:spPr>
          <a:xfrm>
            <a:off x="15022195" y="1374775"/>
            <a:ext cx="1526540" cy="288925"/>
          </a:xfrm>
          <a:prstGeom prst="rect">
            <a:avLst/>
          </a:prstGeom>
          <a:solidFill>
            <a:schemeClr val="accent6">
              <a:lumMod val="20000"/>
              <a:lumOff val="80000"/>
              <a:alpha val="50000"/>
            </a:schemeClr>
          </a:solidFill>
          <a:ln>
            <a:solidFill>
              <a:srgbClr val="2F7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Flecha arriba 33"/>
          <p:cNvSpPr/>
          <p:nvPr/>
        </p:nvSpPr>
        <p:spPr>
          <a:xfrm>
            <a:off x="4203294" y="2038770"/>
            <a:ext cx="449752" cy="260749"/>
          </a:xfrm>
          <a:prstGeom prst="upArrow">
            <a:avLst/>
          </a:prstGeom>
          <a:solidFill>
            <a:srgbClr val="2F7E8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9" name="CuadroTexto 8"/>
          <p:cNvSpPr txBox="1"/>
          <p:nvPr/>
        </p:nvSpPr>
        <p:spPr>
          <a:xfrm>
            <a:off x="843119" y="2285226"/>
            <a:ext cx="7006725" cy="517263"/>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r>
              <a:rPr lang="es-CO" sz="1050" b="0" dirty="0"/>
              <a:t>Escriba los períodos académicos en los que los estudiantes del Programa realizan sus prácticas formativas en escenarios con relación docencia servicio.</a:t>
            </a:r>
          </a:p>
        </p:txBody>
      </p:sp>
      <p:sp>
        <p:nvSpPr>
          <p:cNvPr id="71" name="Rectángulo 23"/>
          <p:cNvSpPr/>
          <p:nvPr/>
        </p:nvSpPr>
        <p:spPr>
          <a:xfrm>
            <a:off x="1774066" y="1645688"/>
            <a:ext cx="6810079" cy="461665"/>
          </a:xfrm>
          <a:prstGeom prst="rect">
            <a:avLst/>
          </a:prstGeom>
        </p:spPr>
        <p:txBody>
          <a:bodyPr wrap="square">
            <a:spAutoFit/>
          </a:bodyPr>
          <a:lstStyle/>
          <a:p>
            <a:r>
              <a:rPr lang="es-MX" sz="1200" b="1" u="sng" dirty="0"/>
              <a:t>SEGUNDO SEMESTRE</a:t>
            </a:r>
            <a:r>
              <a:rPr lang="es-MX" sz="1200" b="1" dirty="0"/>
              <a:t>,  </a:t>
            </a:r>
            <a:r>
              <a:rPr lang="es-MX" sz="1200" b="1" u="sng" dirty="0"/>
              <a:t>TERCER SEMESTRE</a:t>
            </a:r>
            <a:r>
              <a:rPr lang="es-MX" sz="1200" b="1" dirty="0"/>
              <a:t>,  </a:t>
            </a:r>
            <a:r>
              <a:rPr lang="es-MX" sz="1200" b="1" u="sng" dirty="0"/>
              <a:t>CUARTO SEMESTRE</a:t>
            </a:r>
            <a:r>
              <a:rPr lang="es-MX" sz="1200" b="1" dirty="0"/>
              <a:t>, </a:t>
            </a:r>
            <a:r>
              <a:rPr lang="es-MX" sz="1200" b="1" u="sng" dirty="0"/>
              <a:t>QUINTO SEMESTRE</a:t>
            </a:r>
            <a:r>
              <a:rPr lang="es-MX" sz="1200" b="1" dirty="0"/>
              <a:t>, </a:t>
            </a:r>
            <a:r>
              <a:rPr lang="es-MX" sz="1200" b="1" u="sng" dirty="0"/>
              <a:t>SEXTO SEMESTRE</a:t>
            </a:r>
            <a:r>
              <a:rPr lang="es-MX" sz="1200" b="1" dirty="0"/>
              <a:t>, S</a:t>
            </a:r>
            <a:r>
              <a:rPr lang="es-MX" sz="1200" b="1" u="sng" dirty="0"/>
              <a:t>EPTIMO SEMESTRE</a:t>
            </a:r>
            <a:r>
              <a:rPr lang="es-MX" sz="1200" b="1" dirty="0"/>
              <a:t> y </a:t>
            </a:r>
            <a:r>
              <a:rPr lang="es-MX" sz="1200" b="1" u="sng" dirty="0"/>
              <a:t> OCTAVO SEMESTRE </a:t>
            </a:r>
            <a:endParaRPr lang="es-CO" sz="1200" b="1" i="1" u="sng" dirty="0"/>
          </a:p>
        </p:txBody>
      </p:sp>
      <p:grpSp>
        <p:nvGrpSpPr>
          <p:cNvPr id="70" name="Grupo 1"/>
          <p:cNvGrpSpPr/>
          <p:nvPr/>
        </p:nvGrpSpPr>
        <p:grpSpPr>
          <a:xfrm>
            <a:off x="-571505" y="204508"/>
            <a:ext cx="9355936" cy="647699"/>
            <a:chOff x="-762005" y="188915"/>
            <a:chExt cx="12474580" cy="863599"/>
          </a:xfrm>
        </p:grpSpPr>
        <p:sp>
          <p:nvSpPr>
            <p:cNvPr id="73" name="Rectángulo 8"/>
            <p:cNvSpPr/>
            <p:nvPr/>
          </p:nvSpPr>
          <p:spPr>
            <a:xfrm rot="5400000">
              <a:off x="850900" y="-1423988"/>
              <a:ext cx="863599" cy="4089405"/>
            </a:xfrm>
            <a:prstGeom prst="rect">
              <a:avLst/>
            </a:prstGeom>
            <a:solidFill>
              <a:srgbClr val="320C0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a:solidFill>
                  <a:srgbClr val="6C1B1C"/>
                </a:solidFill>
              </a:endParaRPr>
            </a:p>
          </p:txBody>
        </p:sp>
        <p:sp>
          <p:nvSpPr>
            <p:cNvPr id="80" name="Rectángulo 7"/>
            <p:cNvSpPr/>
            <p:nvPr/>
          </p:nvSpPr>
          <p:spPr>
            <a:xfrm rot="5400000">
              <a:off x="2692571" y="-3118093"/>
              <a:ext cx="583852" cy="7493004"/>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pic>
          <p:nvPicPr>
            <p:cNvPr id="82"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25" y="202299"/>
              <a:ext cx="3771850" cy="850214"/>
            </a:xfrm>
            <a:prstGeom prst="rect">
              <a:avLst/>
            </a:prstGeom>
          </p:spPr>
        </p:pic>
        <p:sp>
          <p:nvSpPr>
            <p:cNvPr id="85" name="Subtítulo 2"/>
            <p:cNvSpPr txBox="1">
              <a:spLocks/>
            </p:cNvSpPr>
            <p:nvPr/>
          </p:nvSpPr>
          <p:spPr>
            <a:xfrm>
              <a:off x="145092" y="455662"/>
              <a:ext cx="6269610" cy="336431"/>
            </a:xfrm>
            <a:prstGeom prst="rect">
              <a:avLst/>
            </a:prstGeom>
          </p:spPr>
          <p:txBody>
            <a:bodyPr vert="horz" lIns="51435" tIns="25718" rIns="51435" bIns="25718" rtlCol="0" anchor="ctr">
              <a:noAutofit/>
            </a:bodyPr>
            <a:lstStyle/>
            <a:p>
              <a:pPr defTabSz="685784">
                <a:lnSpc>
                  <a:spcPct val="90000"/>
                </a:lnSpc>
                <a:spcBef>
                  <a:spcPts val="750"/>
                </a:spcBef>
                <a:defRPr/>
              </a:pPr>
              <a:r>
                <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rPr>
                <a:t>INFORMACIÓN GENERAL DEL </a:t>
              </a:r>
              <a:r>
                <a:rPr lang="es-CO"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PROGRAMA</a:t>
              </a:r>
              <a:endParaRPr lang="es-CO"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6" name="CuadroTexto 8"/>
          <p:cNvSpPr txBox="1"/>
          <p:nvPr/>
        </p:nvSpPr>
        <p:spPr>
          <a:xfrm>
            <a:off x="843119" y="6527800"/>
            <a:ext cx="7006725" cy="254001"/>
          </a:xfrm>
          <a:prstGeom prst="rect">
            <a:avLst/>
          </a:prstGeom>
          <a:solidFill>
            <a:schemeClr val="bg1"/>
          </a:solidFill>
          <a:ln>
            <a:solidFill>
              <a:srgbClr val="2F7E89"/>
            </a:solidFill>
          </a:ln>
          <a:effectLst>
            <a:outerShdw blurRad="50800" dist="38100" dir="2700000" algn="tl" rotWithShape="0">
              <a:prstClr val="black">
                <a:alpha val="40000"/>
              </a:prstClr>
            </a:outerShdw>
          </a:effectLst>
        </p:spPr>
        <p:txBody>
          <a:bodyPr vert="horz" lIns="51435" tIns="25718" rIns="51435" bIns="25718" rtlCol="0" anchor="ctr">
            <a:noAutofit/>
          </a:bodyPr>
          <a:lstStyle>
            <a:defPPr>
              <a:defRPr lang="en-US"/>
            </a:defPPr>
            <a:lvl1pPr defTabSz="685784">
              <a:lnSpc>
                <a:spcPct val="90000"/>
              </a:lnSpc>
              <a:defRPr sz="900" b="1">
                <a:solidFill>
                  <a:srgbClr val="2F7E8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s-CO" sz="1050" dirty="0" smtClean="0"/>
              <a:t>INFORMACIÓN GENERAL DEL PROGRAMA: OK </a:t>
            </a:r>
            <a:endParaRPr lang="es-CO" sz="1050" dirty="0"/>
          </a:p>
        </p:txBody>
      </p:sp>
      <p:cxnSp>
        <p:nvCxnSpPr>
          <p:cNvPr id="8" name="7 Conector recto"/>
          <p:cNvCxnSpPr/>
          <p:nvPr/>
        </p:nvCxnSpPr>
        <p:spPr>
          <a:xfrm>
            <a:off x="108818" y="2894199"/>
            <a:ext cx="8638705" cy="0"/>
          </a:xfrm>
          <a:prstGeom prst="line">
            <a:avLst/>
          </a:prstGeom>
          <a:ln>
            <a:solidFill>
              <a:srgbClr val="2F7E89"/>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4"/>
          <a:stretch>
            <a:fillRect/>
          </a:stretch>
        </p:blipFill>
        <p:spPr>
          <a:xfrm>
            <a:off x="274543" y="3122973"/>
            <a:ext cx="8388882" cy="326934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960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1000"/>
                                        <p:tgtEl>
                                          <p:spTgt spid="7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71" grpId="0"/>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3554330" y="-1810487"/>
            <a:ext cx="1675632" cy="9127191"/>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solidFill>
                <a:srgbClr val="6C1B1C"/>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039" y="3807042"/>
            <a:ext cx="3865922" cy="871418"/>
          </a:xfrm>
          <a:prstGeom prst="rect">
            <a:avLst/>
          </a:prstGeom>
        </p:spPr>
      </p:pic>
      <p:sp>
        <p:nvSpPr>
          <p:cNvPr id="9" name="Subtítulo 2"/>
          <p:cNvSpPr txBox="1">
            <a:spLocks/>
          </p:cNvSpPr>
          <p:nvPr/>
        </p:nvSpPr>
        <p:spPr>
          <a:xfrm>
            <a:off x="147993" y="2410663"/>
            <a:ext cx="7726007" cy="7764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INFORMACIÓN ESPECÍFICA DE LAS PRÁCTICAS FORMATIVAS, POR ESCENARIO</a:t>
            </a:r>
            <a:endParaRPr lang="es-CO"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upo 76"/>
          <p:cNvGrpSpPr/>
          <p:nvPr/>
        </p:nvGrpSpPr>
        <p:grpSpPr>
          <a:xfrm>
            <a:off x="8343871" y="2393472"/>
            <a:ext cx="1080165" cy="679355"/>
            <a:chOff x="11716519" y="1438672"/>
            <a:chExt cx="726941" cy="457200"/>
          </a:xfrm>
        </p:grpSpPr>
        <p:sp>
          <p:nvSpPr>
            <p:cNvPr id="21" name="Rectángulo 7"/>
            <p:cNvSpPr/>
            <p:nvPr/>
          </p:nvSpPr>
          <p:spPr>
            <a:xfrm rot="5400000">
              <a:off x="11919161" y="1306560"/>
              <a:ext cx="327169" cy="721428"/>
            </a:xfrm>
            <a:prstGeom prst="rect">
              <a:avLst/>
            </a:prstGeom>
            <a:solidFill>
              <a:srgbClr val="6C1B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25" dirty="0">
                <a:solidFill>
                  <a:schemeClr val="bg1"/>
                </a:solidFill>
              </a:endParaRPr>
            </a:p>
          </p:txBody>
        </p:sp>
        <p:sp>
          <p:nvSpPr>
            <p:cNvPr id="22" name="Elipse 52"/>
            <p:cNvSpPr/>
            <p:nvPr/>
          </p:nvSpPr>
          <p:spPr>
            <a:xfrm>
              <a:off x="11716519" y="1438672"/>
              <a:ext cx="457200" cy="4572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
          <p:nvSpPr>
            <p:cNvPr id="23" name="Rectángulo 23"/>
            <p:cNvSpPr/>
            <p:nvPr/>
          </p:nvSpPr>
          <p:spPr>
            <a:xfrm>
              <a:off x="11784982" y="1468295"/>
              <a:ext cx="488177" cy="393548"/>
            </a:xfrm>
            <a:prstGeom prst="rect">
              <a:avLst/>
            </a:prstGeom>
          </p:spPr>
          <p:txBody>
            <a:bodyPr wrap="square" anchor="t">
              <a:spAutoFit/>
            </a:bodyPr>
            <a:lstStyle/>
            <a:p>
              <a:pPr algn="just">
                <a:buClr>
                  <a:schemeClr val="bg1"/>
                </a:buClr>
              </a:pP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es-CO"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3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350" b="1" dirty="0" smtClean="0">
                  <a:latin typeface="Verdana" panose="020B0604030504040204" pitchFamily="34" charset="0"/>
                  <a:ea typeface="Verdana" panose="020B0604030504040204" pitchFamily="34" charset="0"/>
                  <a:cs typeface="Verdana" panose="020B0604030504040204" pitchFamily="34" charset="0"/>
                </a:rPr>
                <a:t> </a:t>
              </a:r>
              <a:endParaRPr lang="es-CO"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Picture 3" descr="C:\Users\DIEGORODRIGUEZ\Desktop\PRESENTACIÓN TALLER DE EDUCACIÓN SUPERIOR EN SALUD\artes\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437" y="6003925"/>
            <a:ext cx="3560763" cy="8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94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3991</TotalTime>
  <Words>2924</Words>
  <Application>Microsoft Office PowerPoint</Application>
  <PresentationFormat>Presentación en pantalla (4:3)</PresentationFormat>
  <Paragraphs>548</Paragraphs>
  <Slides>44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Calibri</vt:lpstr>
      <vt:lpstr>Calibri Light</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Alejandro Rodríguez</dc:creator>
  <cp:lastModifiedBy>William Alejandro Penagos Pardo</cp:lastModifiedBy>
  <cp:revision>123</cp:revision>
  <dcterms:created xsi:type="dcterms:W3CDTF">2016-01-15T16:04:07Z</dcterms:created>
  <dcterms:modified xsi:type="dcterms:W3CDTF">2016-12-28T19:00:29Z</dcterms:modified>
</cp:coreProperties>
</file>