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35"/>
  </p:notesMasterIdLst>
  <p:sldIdLst>
    <p:sldId id="542" r:id="rId6"/>
    <p:sldId id="644" r:id="rId7"/>
    <p:sldId id="678" r:id="rId8"/>
    <p:sldId id="645" r:id="rId9"/>
    <p:sldId id="646" r:id="rId10"/>
    <p:sldId id="647" r:id="rId11"/>
    <p:sldId id="686" r:id="rId12"/>
    <p:sldId id="687" r:id="rId13"/>
    <p:sldId id="688" r:id="rId14"/>
    <p:sldId id="689" r:id="rId15"/>
    <p:sldId id="690" r:id="rId16"/>
    <p:sldId id="691" r:id="rId17"/>
    <p:sldId id="692" r:id="rId18"/>
    <p:sldId id="693" r:id="rId19"/>
    <p:sldId id="694" r:id="rId20"/>
    <p:sldId id="707" r:id="rId21"/>
    <p:sldId id="695" r:id="rId22"/>
    <p:sldId id="708" r:id="rId23"/>
    <p:sldId id="709" r:id="rId24"/>
    <p:sldId id="696" r:id="rId25"/>
    <p:sldId id="697" r:id="rId26"/>
    <p:sldId id="698" r:id="rId27"/>
    <p:sldId id="702" r:id="rId28"/>
    <p:sldId id="703" r:id="rId29"/>
    <p:sldId id="704" r:id="rId30"/>
    <p:sldId id="705" r:id="rId31"/>
    <p:sldId id="706" r:id="rId32"/>
    <p:sldId id="660" r:id="rId33"/>
    <p:sldId id="659" r:id="rId34"/>
  </p:sldIdLst>
  <p:sldSz cx="9144000" cy="6858000" type="screen4x3"/>
  <p:notesSz cx="7077075" cy="9363075"/>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63" userDrawn="1">
          <p15:clr>
            <a:srgbClr val="A4A3A4"/>
          </p15:clr>
        </p15:guide>
        <p15:guide id="2" pos="2835" userDrawn="1">
          <p15:clr>
            <a:srgbClr val="A4A3A4"/>
          </p15:clr>
        </p15:guide>
        <p15:guide id="3" orient="horz" pos="2296" userDrawn="1">
          <p15:clr>
            <a:srgbClr val="A4A3A4"/>
          </p15:clr>
        </p15:guide>
        <p15:guide id="4" pos="54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6F1200"/>
    <a:srgbClr val="6C1B1C"/>
    <a:srgbClr val="A2B084"/>
    <a:srgbClr val="BBC99D"/>
    <a:srgbClr val="F7BD00"/>
    <a:srgbClr val="F7BE00"/>
    <a:srgbClr val="F68D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576" autoAdjust="0"/>
    <p:restoredTop sz="94533" autoAdjust="0"/>
  </p:normalViewPr>
  <p:slideViewPr>
    <p:cSldViewPr>
      <p:cViewPr varScale="1">
        <p:scale>
          <a:sx n="72" d="100"/>
          <a:sy n="72" d="100"/>
        </p:scale>
        <p:origin x="1572" y="72"/>
      </p:cViewPr>
      <p:guideLst>
        <p:guide orient="horz" pos="663"/>
        <p:guide pos="2835"/>
        <p:guide orient="horz" pos="2296"/>
        <p:guide pos="5420"/>
      </p:guideLst>
    </p:cSldViewPr>
  </p:slideViewPr>
  <p:notesTextViewPr>
    <p:cViewPr>
      <p:scale>
        <a:sx n="300" d="100"/>
        <a:sy n="300" d="100"/>
      </p:scale>
      <p:origin x="0" y="0"/>
    </p:cViewPr>
  </p:notesTextViewPr>
  <p:sorterViewPr>
    <p:cViewPr>
      <p:scale>
        <a:sx n="92" d="100"/>
        <a:sy n="92"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s-CO"/>
          </a:p>
        </p:txBody>
      </p:sp>
      <p:sp>
        <p:nvSpPr>
          <p:cNvPr id="3" name="2 Marcador de fecha"/>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5565DBE6-8565-47E6-8760-8B6CEC11FDA0}" type="datetimeFigureOut">
              <a:rPr lang="es-CO" smtClean="0"/>
              <a:pPr/>
              <a:t>23/06/2016</a:t>
            </a:fld>
            <a:endParaRPr lang="es-CO"/>
          </a:p>
        </p:txBody>
      </p:sp>
      <p:sp>
        <p:nvSpPr>
          <p:cNvPr id="4" name="3 Marcador de imagen de diapositiva"/>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s-CO"/>
          </a:p>
        </p:txBody>
      </p:sp>
      <p:sp>
        <p:nvSpPr>
          <p:cNvPr id="5" name="4 Marcador de notas"/>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9588CA3C-482F-4CD2-A254-5CBA2B3DF41E}" type="slidenum">
              <a:rPr lang="es-CO" smtClean="0"/>
              <a:pPr/>
              <a:t>‹Nº›</a:t>
            </a:fld>
            <a:endParaRPr lang="es-CO"/>
          </a:p>
        </p:txBody>
      </p:sp>
    </p:spTree>
    <p:extLst>
      <p:ext uri="{BB962C8B-B14F-4D97-AF65-F5344CB8AC3E}">
        <p14:creationId xmlns:p14="http://schemas.microsoft.com/office/powerpoint/2010/main" val="1479916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F61EA0F-A667-4B49-8422-0062BC55E249}" type="slidenum">
              <a:rPr kumimoji="0" lang="es-E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s-E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434220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F61EA0F-A667-4B49-8422-0062BC55E249}" type="slidenum">
              <a:rPr kumimoji="0" lang="es-E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a:t>
            </a:fld>
            <a:endParaRPr kumimoji="0" lang="es-E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677702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s-ES" dirty="0"/>
              <a:t>En el modo Presentación con diapositivas, haga clic en las flechas para visitar los vínculos.</a:t>
            </a:r>
          </a:p>
        </p:txBody>
      </p:sp>
      <p:sp>
        <p:nvSpPr>
          <p:cNvPr id="4" name="Slide Number Placeholder 3"/>
          <p:cNvSpPr>
            <a:spLocks noGrp="1"/>
          </p:cNvSpPr>
          <p:nvPr>
            <p:ph type="sldNum" sz="quarter" idx="10"/>
          </p:nvPr>
        </p:nvSpPr>
        <p:spPr/>
        <p:txBody>
          <a:bodyPr/>
          <a:lstStyle/>
          <a:p>
            <a:fld id="{DF61EA0F-A667-4B49-8422-0062BC55E249}" type="slidenum">
              <a:rPr lang="es-ES" smtClean="0"/>
              <a:t>29</a:t>
            </a:fld>
            <a:endParaRPr lang="es-ES" dirty="0"/>
          </a:p>
        </p:txBody>
      </p:sp>
    </p:spTree>
    <p:extLst>
      <p:ext uri="{BB962C8B-B14F-4D97-AF65-F5344CB8AC3E}">
        <p14:creationId xmlns:p14="http://schemas.microsoft.com/office/powerpoint/2010/main" val="3547170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3077502234"/>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4292739134"/>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414099119"/>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ítulo y objetos">
    <p:spTree>
      <p:nvGrpSpPr>
        <p:cNvPr id="1" name=""/>
        <p:cNvGrpSpPr/>
        <p:nvPr/>
      </p:nvGrpSpPr>
      <p:grpSpPr>
        <a:xfrm>
          <a:off x="0" y="0"/>
          <a:ext cx="0" cy="0"/>
          <a:chOff x="0" y="0"/>
          <a:chExt cx="0" cy="0"/>
        </a:xfrm>
      </p:grpSpPr>
      <p:sp>
        <p:nvSpPr>
          <p:cNvPr id="9" name="Rectangle 8"/>
          <p:cNvSpPr/>
          <p:nvPr userDrawn="1"/>
        </p:nvSpPr>
        <p:spPr>
          <a:xfrm>
            <a:off x="190857" y="262785"/>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2" name="Straight Connector 11"/>
          <p:cNvCxnSpPr/>
          <p:nvPr userDrawn="1"/>
        </p:nvCxnSpPr>
        <p:spPr>
          <a:xfrm>
            <a:off x="453326" y="1196392"/>
            <a:ext cx="8237349"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idx="1" hasCustomPrompt="1"/>
          </p:nvPr>
        </p:nvSpPr>
        <p:spPr>
          <a:xfrm>
            <a:off x="387533" y="443128"/>
            <a:ext cx="3328895" cy="641350"/>
          </a:xfrm>
        </p:spPr>
        <p:txBody>
          <a:bodyPr anchor="b"/>
          <a:lstStyle>
            <a:lvl1pPr marL="0" indent="0">
              <a:buNone/>
              <a:defRPr sz="1800" b="0">
                <a:solidFill>
                  <a:schemeClr val="bg2">
                    <a:lumMod val="25000"/>
                  </a:schemeClr>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14" name="Content Placeholder 3"/>
          <p:cNvSpPr>
            <a:spLocks noGrp="1"/>
          </p:cNvSpPr>
          <p:nvPr>
            <p:ph sz="half" idx="2" hasCustomPrompt="1"/>
          </p:nvPr>
        </p:nvSpPr>
        <p:spPr>
          <a:xfrm>
            <a:off x="406208" y="1431011"/>
            <a:ext cx="3310220" cy="3978275"/>
          </a:xfrm>
        </p:spPr>
        <p:txBody>
          <a:bodyPr vert="horz" lIns="91440" tIns="45720" rIns="91440" bIns="45720" rtlCol="0">
            <a:normAutofit/>
          </a:bodyPr>
          <a:lstStyle>
            <a:lvl1pPr>
              <a:lnSpc>
                <a:spcPts val="1350"/>
              </a:lnSpc>
              <a:spcBef>
                <a:spcPts val="750"/>
              </a:spcBef>
              <a:spcAft>
                <a:spcPts val="750"/>
              </a:spcAft>
              <a:defRPr lang="en-US" sz="900" smtClean="0">
                <a:solidFill>
                  <a:schemeClr val="tx1">
                    <a:lumMod val="75000"/>
                    <a:lumOff val="25000"/>
                  </a:schemeClr>
                </a:solidFill>
              </a:defRPr>
            </a:lvl1pPr>
            <a:lvl2pPr>
              <a:lnSpc>
                <a:spcPts val="1350"/>
              </a:lnSpc>
              <a:spcBef>
                <a:spcPts val="750"/>
              </a:spcBef>
              <a:spcAft>
                <a:spcPts val="750"/>
              </a:spcAft>
              <a:defRPr lang="en-US" sz="900" smtClean="0">
                <a:solidFill>
                  <a:schemeClr val="tx1">
                    <a:lumMod val="75000"/>
                    <a:lumOff val="25000"/>
                  </a:schemeClr>
                </a:solidFill>
              </a:defRPr>
            </a:lvl2pPr>
            <a:lvl3pPr>
              <a:lnSpc>
                <a:spcPts val="1350"/>
              </a:lnSpc>
              <a:spcBef>
                <a:spcPts val="750"/>
              </a:spcBef>
              <a:spcAft>
                <a:spcPts val="750"/>
              </a:spcAft>
              <a:defRPr lang="en-US" sz="900" smtClean="0">
                <a:solidFill>
                  <a:schemeClr val="tx1">
                    <a:lumMod val="75000"/>
                    <a:lumOff val="25000"/>
                  </a:schemeClr>
                </a:solidFill>
              </a:defRPr>
            </a:lvl3pPr>
            <a:lvl4pPr>
              <a:lnSpc>
                <a:spcPts val="1350"/>
              </a:lnSpc>
              <a:spcBef>
                <a:spcPts val="750"/>
              </a:spcBef>
              <a:spcAft>
                <a:spcPts val="750"/>
              </a:spcAft>
              <a:defRPr lang="en-US" sz="900" smtClean="0">
                <a:solidFill>
                  <a:schemeClr val="tx1">
                    <a:lumMod val="75000"/>
                    <a:lumOff val="25000"/>
                  </a:schemeClr>
                </a:solidFill>
              </a:defRPr>
            </a:lvl4pPr>
            <a:lvl5pPr>
              <a:lnSpc>
                <a:spcPts val="1350"/>
              </a:lnSpc>
              <a:spcBef>
                <a:spcPts val="750"/>
              </a:spcBef>
              <a:spcAft>
                <a:spcPts val="750"/>
              </a:spcAft>
              <a:defRPr lang="en-US" sz="900">
                <a:solidFill>
                  <a:schemeClr val="tx1">
                    <a:lumMod val="75000"/>
                    <a:lumOff val="25000"/>
                  </a:schemeClr>
                </a:solidFill>
              </a:defRPr>
            </a:lvl5pPr>
          </a:lstStyle>
          <a:p>
            <a:pPr marL="0" lvl="0" indent="0">
              <a:lnSpc>
                <a:spcPct val="150000"/>
              </a:lnSpc>
              <a:spcAft>
                <a:spcPts val="900"/>
              </a:spcAft>
              <a:buNone/>
            </a:pPr>
            <a:r>
              <a:rPr lang="en-US" dirty="0"/>
              <a:t>Lorem ipsum Click to edit Master text styles</a:t>
            </a:r>
          </a:p>
          <a:p>
            <a:pPr marL="0" lvl="1" indent="0">
              <a:lnSpc>
                <a:spcPct val="150000"/>
              </a:lnSpc>
              <a:spcAft>
                <a:spcPts val="900"/>
              </a:spcAft>
              <a:buNone/>
            </a:pPr>
            <a:r>
              <a:rPr lang="en-US" dirty="0"/>
              <a:t>Second level</a:t>
            </a:r>
          </a:p>
          <a:p>
            <a:pPr marL="0" lvl="2" indent="0">
              <a:lnSpc>
                <a:spcPct val="150000"/>
              </a:lnSpc>
              <a:spcAft>
                <a:spcPts val="900"/>
              </a:spcAft>
              <a:buNone/>
            </a:pPr>
            <a:r>
              <a:rPr lang="en-US" dirty="0"/>
              <a:t>Third level</a:t>
            </a:r>
          </a:p>
          <a:p>
            <a:pPr marL="0" lvl="3" indent="0">
              <a:lnSpc>
                <a:spcPct val="150000"/>
              </a:lnSpc>
              <a:spcAft>
                <a:spcPts val="900"/>
              </a:spcAft>
              <a:buNone/>
            </a:pPr>
            <a:r>
              <a:rPr lang="en-US" dirty="0"/>
              <a:t>Fourth level</a:t>
            </a:r>
          </a:p>
          <a:p>
            <a:pPr marL="0" lvl="4" indent="0">
              <a:lnSpc>
                <a:spcPct val="150000"/>
              </a:lnSpc>
              <a:spcAft>
                <a:spcPts val="900"/>
              </a:spcAft>
              <a:buNone/>
            </a:pPr>
            <a:r>
              <a:rPr lang="en-US" dirty="0"/>
              <a:t>Fifth level</a:t>
            </a:r>
          </a:p>
        </p:txBody>
      </p:sp>
    </p:spTree>
    <p:extLst>
      <p:ext uri="{BB962C8B-B14F-4D97-AF65-F5344CB8AC3E}">
        <p14:creationId xmlns:p14="http://schemas.microsoft.com/office/powerpoint/2010/main" val="2425716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ítulo y objetos">
    <p:spTree>
      <p:nvGrpSpPr>
        <p:cNvPr id="1" name=""/>
        <p:cNvGrpSpPr/>
        <p:nvPr/>
      </p:nvGrpSpPr>
      <p:grpSpPr>
        <a:xfrm>
          <a:off x="0" y="0"/>
          <a:ext cx="0" cy="0"/>
          <a:chOff x="0" y="0"/>
          <a:chExt cx="0" cy="0"/>
        </a:xfrm>
      </p:grpSpPr>
      <p:sp>
        <p:nvSpPr>
          <p:cNvPr id="9" name="Rectangle 8"/>
          <p:cNvSpPr/>
          <p:nvPr userDrawn="1"/>
        </p:nvSpPr>
        <p:spPr>
          <a:xfrm>
            <a:off x="190857" y="262785"/>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2" name="Straight Connector 11"/>
          <p:cNvCxnSpPr/>
          <p:nvPr userDrawn="1"/>
        </p:nvCxnSpPr>
        <p:spPr>
          <a:xfrm>
            <a:off x="453326" y="1196392"/>
            <a:ext cx="8237349"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idx="1" hasCustomPrompt="1"/>
          </p:nvPr>
        </p:nvSpPr>
        <p:spPr>
          <a:xfrm>
            <a:off x="387533" y="443128"/>
            <a:ext cx="3328895" cy="641350"/>
          </a:xfrm>
        </p:spPr>
        <p:txBody>
          <a:bodyPr anchor="b"/>
          <a:lstStyle>
            <a:lvl1pPr marL="0" indent="0">
              <a:buNone/>
              <a:defRPr sz="1800" b="0">
                <a:solidFill>
                  <a:schemeClr val="bg2">
                    <a:lumMod val="25000"/>
                  </a:schemeClr>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14" name="Content Placeholder 3"/>
          <p:cNvSpPr>
            <a:spLocks noGrp="1"/>
          </p:cNvSpPr>
          <p:nvPr>
            <p:ph sz="half" idx="2" hasCustomPrompt="1"/>
          </p:nvPr>
        </p:nvSpPr>
        <p:spPr>
          <a:xfrm>
            <a:off x="406208" y="1431011"/>
            <a:ext cx="3310220" cy="3978275"/>
          </a:xfrm>
        </p:spPr>
        <p:txBody>
          <a:bodyPr vert="horz" lIns="91440" tIns="45720" rIns="91440" bIns="45720" rtlCol="0">
            <a:normAutofit/>
          </a:bodyPr>
          <a:lstStyle>
            <a:lvl1pPr>
              <a:lnSpc>
                <a:spcPts val="1350"/>
              </a:lnSpc>
              <a:spcBef>
                <a:spcPts val="750"/>
              </a:spcBef>
              <a:spcAft>
                <a:spcPts val="750"/>
              </a:spcAft>
              <a:defRPr lang="en-US" sz="900" smtClean="0">
                <a:solidFill>
                  <a:schemeClr val="tx1">
                    <a:lumMod val="75000"/>
                    <a:lumOff val="25000"/>
                  </a:schemeClr>
                </a:solidFill>
              </a:defRPr>
            </a:lvl1pPr>
            <a:lvl2pPr>
              <a:lnSpc>
                <a:spcPts val="1350"/>
              </a:lnSpc>
              <a:spcBef>
                <a:spcPts val="750"/>
              </a:spcBef>
              <a:spcAft>
                <a:spcPts val="750"/>
              </a:spcAft>
              <a:defRPr lang="en-US" sz="900" smtClean="0">
                <a:solidFill>
                  <a:schemeClr val="tx1">
                    <a:lumMod val="75000"/>
                    <a:lumOff val="25000"/>
                  </a:schemeClr>
                </a:solidFill>
              </a:defRPr>
            </a:lvl2pPr>
            <a:lvl3pPr>
              <a:lnSpc>
                <a:spcPts val="1350"/>
              </a:lnSpc>
              <a:spcBef>
                <a:spcPts val="750"/>
              </a:spcBef>
              <a:spcAft>
                <a:spcPts val="750"/>
              </a:spcAft>
              <a:defRPr lang="en-US" sz="900" smtClean="0">
                <a:solidFill>
                  <a:schemeClr val="tx1">
                    <a:lumMod val="75000"/>
                    <a:lumOff val="25000"/>
                  </a:schemeClr>
                </a:solidFill>
              </a:defRPr>
            </a:lvl3pPr>
            <a:lvl4pPr>
              <a:lnSpc>
                <a:spcPts val="1350"/>
              </a:lnSpc>
              <a:spcBef>
                <a:spcPts val="750"/>
              </a:spcBef>
              <a:spcAft>
                <a:spcPts val="750"/>
              </a:spcAft>
              <a:defRPr lang="en-US" sz="900" smtClean="0">
                <a:solidFill>
                  <a:schemeClr val="tx1">
                    <a:lumMod val="75000"/>
                    <a:lumOff val="25000"/>
                  </a:schemeClr>
                </a:solidFill>
              </a:defRPr>
            </a:lvl4pPr>
            <a:lvl5pPr>
              <a:lnSpc>
                <a:spcPts val="1350"/>
              </a:lnSpc>
              <a:spcBef>
                <a:spcPts val="750"/>
              </a:spcBef>
              <a:spcAft>
                <a:spcPts val="750"/>
              </a:spcAft>
              <a:defRPr lang="en-US" sz="900">
                <a:solidFill>
                  <a:schemeClr val="tx1">
                    <a:lumMod val="75000"/>
                    <a:lumOff val="25000"/>
                  </a:schemeClr>
                </a:solidFill>
              </a:defRPr>
            </a:lvl5pPr>
          </a:lstStyle>
          <a:p>
            <a:pPr marL="0" lvl="0" indent="0">
              <a:lnSpc>
                <a:spcPct val="150000"/>
              </a:lnSpc>
              <a:spcAft>
                <a:spcPts val="900"/>
              </a:spcAft>
              <a:buNone/>
            </a:pPr>
            <a:r>
              <a:rPr lang="en-US" dirty="0"/>
              <a:t>Lorem ipsum Click to edit Master text styles</a:t>
            </a:r>
          </a:p>
          <a:p>
            <a:pPr marL="0" lvl="1" indent="0">
              <a:lnSpc>
                <a:spcPct val="150000"/>
              </a:lnSpc>
              <a:spcAft>
                <a:spcPts val="900"/>
              </a:spcAft>
              <a:buNone/>
            </a:pPr>
            <a:r>
              <a:rPr lang="en-US" dirty="0"/>
              <a:t>Second level</a:t>
            </a:r>
          </a:p>
          <a:p>
            <a:pPr marL="0" lvl="2" indent="0">
              <a:lnSpc>
                <a:spcPct val="150000"/>
              </a:lnSpc>
              <a:spcAft>
                <a:spcPts val="900"/>
              </a:spcAft>
              <a:buNone/>
            </a:pPr>
            <a:r>
              <a:rPr lang="en-US" dirty="0"/>
              <a:t>Third level</a:t>
            </a:r>
          </a:p>
          <a:p>
            <a:pPr marL="0" lvl="3" indent="0">
              <a:lnSpc>
                <a:spcPct val="150000"/>
              </a:lnSpc>
              <a:spcAft>
                <a:spcPts val="900"/>
              </a:spcAft>
              <a:buNone/>
            </a:pPr>
            <a:r>
              <a:rPr lang="en-US" dirty="0"/>
              <a:t>Fourth level</a:t>
            </a:r>
          </a:p>
          <a:p>
            <a:pPr marL="0" lvl="4" indent="0">
              <a:lnSpc>
                <a:spcPct val="150000"/>
              </a:lnSpc>
              <a:spcAft>
                <a:spcPts val="900"/>
              </a:spcAft>
              <a:buNone/>
            </a:pPr>
            <a:r>
              <a:rPr lang="en-US" dirty="0"/>
              <a:t>Fifth level</a:t>
            </a:r>
          </a:p>
        </p:txBody>
      </p:sp>
    </p:spTree>
    <p:extLst>
      <p:ext uri="{BB962C8B-B14F-4D97-AF65-F5344CB8AC3E}">
        <p14:creationId xmlns:p14="http://schemas.microsoft.com/office/powerpoint/2010/main" val="2891681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Encabezado de sección">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BEEBAAA-29B5-4AF5-BC5F-7E580C29002D}" type="datetimeFigureOut">
              <a:rPr lang="en-US" smtClean="0"/>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t>‹Nº›</a:t>
            </a:fld>
            <a:endParaRPr lang="en-US"/>
          </a:p>
        </p:txBody>
      </p:sp>
      <p:sp>
        <p:nvSpPr>
          <p:cNvPr id="9" name="Rectangle 8"/>
          <p:cNvSpPr/>
          <p:nvPr userDrawn="1"/>
        </p:nvSpPr>
        <p:spPr>
          <a:xfrm>
            <a:off x="191214" y="262785"/>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191213" y="262785"/>
            <a:ext cx="8761576"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1" name="Straight Connector 10"/>
          <p:cNvCxnSpPr/>
          <p:nvPr userDrawn="1"/>
        </p:nvCxnSpPr>
        <p:spPr>
          <a:xfrm>
            <a:off x="453326" y="1061482"/>
            <a:ext cx="3263102" cy="0"/>
          </a:xfrm>
          <a:prstGeom prst="line">
            <a:avLst/>
          </a:prstGeom>
          <a:ln w="28575">
            <a:solidFill>
              <a:srgbClr val="D24726"/>
            </a:solidFill>
          </a:ln>
        </p:spPr>
        <p:style>
          <a:lnRef idx="1">
            <a:schemeClr val="accent1"/>
          </a:lnRef>
          <a:fillRef idx="0">
            <a:schemeClr val="accent1"/>
          </a:fillRef>
          <a:effectRef idx="0">
            <a:schemeClr val="accent1"/>
          </a:effectRef>
          <a:fontRef idx="minor">
            <a:schemeClr val="tx1"/>
          </a:fontRef>
        </p:style>
      </p:cxnSp>
      <p:sp>
        <p:nvSpPr>
          <p:cNvPr id="12" name="Text Placeholder 2"/>
          <p:cNvSpPr>
            <a:spLocks noGrp="1"/>
          </p:cNvSpPr>
          <p:nvPr>
            <p:ph type="body" idx="1" hasCustomPrompt="1"/>
          </p:nvPr>
        </p:nvSpPr>
        <p:spPr>
          <a:xfrm>
            <a:off x="387533" y="1539506"/>
            <a:ext cx="4700361" cy="641350"/>
          </a:xfrm>
        </p:spPr>
        <p:txBody>
          <a:bodyPr anchor="b">
            <a:normAutofit/>
          </a:bodyPr>
          <a:lstStyle>
            <a:lvl1pPr marL="0" indent="0">
              <a:buNone/>
              <a:defRPr sz="2700" b="0">
                <a:solidFill>
                  <a:schemeClr val="bg1"/>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13" name="Content Placeholder 3"/>
          <p:cNvSpPr>
            <a:spLocks noGrp="1"/>
          </p:cNvSpPr>
          <p:nvPr>
            <p:ph sz="half" idx="2" hasCustomPrompt="1"/>
          </p:nvPr>
        </p:nvSpPr>
        <p:spPr>
          <a:xfrm>
            <a:off x="406208" y="2560640"/>
            <a:ext cx="7081986" cy="3978275"/>
          </a:xfrm>
        </p:spPr>
        <p:txBody>
          <a:bodyPr vert="horz" lIns="91440" tIns="45720" rIns="91440" bIns="45720" rtlCol="0">
            <a:normAutofit/>
          </a:bodyPr>
          <a:lstStyle>
            <a:lvl1pPr>
              <a:lnSpc>
                <a:spcPts val="1350"/>
              </a:lnSpc>
              <a:spcBef>
                <a:spcPts val="750"/>
              </a:spcBef>
              <a:spcAft>
                <a:spcPts val="750"/>
              </a:spcAft>
              <a:defRPr lang="en-US" sz="1800" smtClean="0">
                <a:solidFill>
                  <a:schemeClr val="tx1">
                    <a:lumMod val="75000"/>
                    <a:lumOff val="25000"/>
                  </a:schemeClr>
                </a:solidFill>
                <a:latin typeface="+mj-lt"/>
              </a:defRPr>
            </a:lvl1pPr>
            <a:lvl2pPr>
              <a:lnSpc>
                <a:spcPts val="1350"/>
              </a:lnSpc>
              <a:spcBef>
                <a:spcPts val="750"/>
              </a:spcBef>
              <a:spcAft>
                <a:spcPts val="750"/>
              </a:spcAft>
              <a:defRPr lang="en-US" sz="900" smtClean="0">
                <a:solidFill>
                  <a:schemeClr val="tx1">
                    <a:lumMod val="75000"/>
                    <a:lumOff val="25000"/>
                  </a:schemeClr>
                </a:solidFill>
              </a:defRPr>
            </a:lvl2pPr>
            <a:lvl3pPr>
              <a:lnSpc>
                <a:spcPts val="1350"/>
              </a:lnSpc>
              <a:spcBef>
                <a:spcPts val="750"/>
              </a:spcBef>
              <a:spcAft>
                <a:spcPts val="750"/>
              </a:spcAft>
              <a:defRPr lang="en-US" sz="900" smtClean="0">
                <a:solidFill>
                  <a:schemeClr val="tx1">
                    <a:lumMod val="75000"/>
                    <a:lumOff val="25000"/>
                  </a:schemeClr>
                </a:solidFill>
              </a:defRPr>
            </a:lvl3pPr>
            <a:lvl4pPr>
              <a:lnSpc>
                <a:spcPts val="1350"/>
              </a:lnSpc>
              <a:spcBef>
                <a:spcPts val="750"/>
              </a:spcBef>
              <a:spcAft>
                <a:spcPts val="750"/>
              </a:spcAft>
              <a:defRPr lang="en-US" sz="900" smtClean="0">
                <a:solidFill>
                  <a:schemeClr val="tx1">
                    <a:lumMod val="75000"/>
                    <a:lumOff val="25000"/>
                  </a:schemeClr>
                </a:solidFill>
              </a:defRPr>
            </a:lvl4pPr>
            <a:lvl5pPr>
              <a:lnSpc>
                <a:spcPts val="1350"/>
              </a:lnSpc>
              <a:spcBef>
                <a:spcPts val="750"/>
              </a:spcBef>
              <a:spcAft>
                <a:spcPts val="750"/>
              </a:spcAft>
              <a:defRPr lang="en-US" sz="900">
                <a:solidFill>
                  <a:schemeClr val="tx1">
                    <a:lumMod val="75000"/>
                    <a:lumOff val="25000"/>
                  </a:schemeClr>
                </a:solidFill>
              </a:defRPr>
            </a:lvl5pPr>
          </a:lstStyle>
          <a:p>
            <a:pPr marL="0" lvl="0" indent="0">
              <a:lnSpc>
                <a:spcPct val="150000"/>
              </a:lnSpc>
              <a:spcAft>
                <a:spcPts val="900"/>
              </a:spcAft>
              <a:buNone/>
            </a:pPr>
            <a:r>
              <a:rPr lang="en-US" dirty="0"/>
              <a:t>Lorem ipsum Click to edit Master text styles</a:t>
            </a:r>
          </a:p>
        </p:txBody>
      </p:sp>
    </p:spTree>
    <p:extLst>
      <p:ext uri="{BB962C8B-B14F-4D97-AF65-F5344CB8AC3E}">
        <p14:creationId xmlns:p14="http://schemas.microsoft.com/office/powerpoint/2010/main" val="4285547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7" name="Rectangle 6"/>
          <p:cNvSpPr/>
          <p:nvPr/>
        </p:nvSpPr>
        <p:spPr>
          <a:xfrm>
            <a:off x="191213" y="262785"/>
            <a:ext cx="8761576"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8BEEBAAA-29B5-4AF5-BC5F-7E580C29002D}" type="datetimeFigureOut">
              <a:rPr lang="en-US" smtClean="0"/>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t>‹Nº›</a:t>
            </a:fld>
            <a:endParaRPr lang="en-US"/>
          </a:p>
        </p:txBody>
      </p:sp>
    </p:spTree>
    <p:extLst>
      <p:ext uri="{BB962C8B-B14F-4D97-AF65-F5344CB8AC3E}">
        <p14:creationId xmlns:p14="http://schemas.microsoft.com/office/powerpoint/2010/main" val="35887290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9" name="Rectangle 8"/>
          <p:cNvSpPr/>
          <p:nvPr userDrawn="1"/>
        </p:nvSpPr>
        <p:spPr>
          <a:xfrm>
            <a:off x="190857" y="262785"/>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2" name="Straight Connector 11"/>
          <p:cNvCxnSpPr/>
          <p:nvPr userDrawn="1"/>
        </p:nvCxnSpPr>
        <p:spPr>
          <a:xfrm>
            <a:off x="453326" y="1196392"/>
            <a:ext cx="8237349"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idx="1" hasCustomPrompt="1"/>
          </p:nvPr>
        </p:nvSpPr>
        <p:spPr>
          <a:xfrm>
            <a:off x="387533" y="443128"/>
            <a:ext cx="3328895" cy="641350"/>
          </a:xfrm>
        </p:spPr>
        <p:txBody>
          <a:bodyPr anchor="b"/>
          <a:lstStyle>
            <a:lvl1pPr marL="0" indent="0">
              <a:buNone/>
              <a:defRPr sz="1800" b="0">
                <a:solidFill>
                  <a:schemeClr val="bg2">
                    <a:lumMod val="25000"/>
                  </a:schemeClr>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14" name="Content Placeholder 3"/>
          <p:cNvSpPr>
            <a:spLocks noGrp="1"/>
          </p:cNvSpPr>
          <p:nvPr>
            <p:ph sz="half" idx="2" hasCustomPrompt="1"/>
          </p:nvPr>
        </p:nvSpPr>
        <p:spPr>
          <a:xfrm>
            <a:off x="406208" y="1431011"/>
            <a:ext cx="3310220" cy="3978275"/>
          </a:xfrm>
        </p:spPr>
        <p:txBody>
          <a:bodyPr vert="horz" lIns="91440" tIns="45720" rIns="91440" bIns="45720" rtlCol="0">
            <a:normAutofit/>
          </a:bodyPr>
          <a:lstStyle>
            <a:lvl1pPr>
              <a:lnSpc>
                <a:spcPts val="1350"/>
              </a:lnSpc>
              <a:spcBef>
                <a:spcPts val="750"/>
              </a:spcBef>
              <a:spcAft>
                <a:spcPts val="750"/>
              </a:spcAft>
              <a:defRPr lang="en-US" sz="900" smtClean="0">
                <a:solidFill>
                  <a:schemeClr val="tx1">
                    <a:lumMod val="75000"/>
                    <a:lumOff val="25000"/>
                  </a:schemeClr>
                </a:solidFill>
              </a:defRPr>
            </a:lvl1pPr>
            <a:lvl2pPr>
              <a:lnSpc>
                <a:spcPts val="1350"/>
              </a:lnSpc>
              <a:spcBef>
                <a:spcPts val="750"/>
              </a:spcBef>
              <a:spcAft>
                <a:spcPts val="750"/>
              </a:spcAft>
              <a:defRPr lang="en-US" sz="900" smtClean="0">
                <a:solidFill>
                  <a:schemeClr val="tx1">
                    <a:lumMod val="75000"/>
                    <a:lumOff val="25000"/>
                  </a:schemeClr>
                </a:solidFill>
              </a:defRPr>
            </a:lvl2pPr>
            <a:lvl3pPr>
              <a:lnSpc>
                <a:spcPts val="1350"/>
              </a:lnSpc>
              <a:spcBef>
                <a:spcPts val="750"/>
              </a:spcBef>
              <a:spcAft>
                <a:spcPts val="750"/>
              </a:spcAft>
              <a:defRPr lang="en-US" sz="900" smtClean="0">
                <a:solidFill>
                  <a:schemeClr val="tx1">
                    <a:lumMod val="75000"/>
                    <a:lumOff val="25000"/>
                  </a:schemeClr>
                </a:solidFill>
              </a:defRPr>
            </a:lvl3pPr>
            <a:lvl4pPr>
              <a:lnSpc>
                <a:spcPts val="1350"/>
              </a:lnSpc>
              <a:spcBef>
                <a:spcPts val="750"/>
              </a:spcBef>
              <a:spcAft>
                <a:spcPts val="750"/>
              </a:spcAft>
              <a:defRPr lang="en-US" sz="900" smtClean="0">
                <a:solidFill>
                  <a:schemeClr val="tx1">
                    <a:lumMod val="75000"/>
                    <a:lumOff val="25000"/>
                  </a:schemeClr>
                </a:solidFill>
              </a:defRPr>
            </a:lvl4pPr>
            <a:lvl5pPr>
              <a:lnSpc>
                <a:spcPts val="1350"/>
              </a:lnSpc>
              <a:spcBef>
                <a:spcPts val="750"/>
              </a:spcBef>
              <a:spcAft>
                <a:spcPts val="750"/>
              </a:spcAft>
              <a:defRPr lang="en-US" sz="900">
                <a:solidFill>
                  <a:schemeClr val="tx1">
                    <a:lumMod val="75000"/>
                    <a:lumOff val="25000"/>
                  </a:schemeClr>
                </a:solidFill>
              </a:defRPr>
            </a:lvl5pPr>
          </a:lstStyle>
          <a:p>
            <a:pPr marL="0" lvl="0" indent="0">
              <a:lnSpc>
                <a:spcPct val="150000"/>
              </a:lnSpc>
              <a:spcAft>
                <a:spcPts val="900"/>
              </a:spcAft>
              <a:buNone/>
            </a:pPr>
            <a:r>
              <a:rPr lang="en-US" dirty="0"/>
              <a:t>Lorem ipsum Click to edit Master text styles</a:t>
            </a:r>
          </a:p>
          <a:p>
            <a:pPr marL="0" lvl="1" indent="0">
              <a:lnSpc>
                <a:spcPct val="150000"/>
              </a:lnSpc>
              <a:spcAft>
                <a:spcPts val="900"/>
              </a:spcAft>
              <a:buNone/>
            </a:pPr>
            <a:r>
              <a:rPr lang="en-US" dirty="0"/>
              <a:t>Second level</a:t>
            </a:r>
          </a:p>
          <a:p>
            <a:pPr marL="0" lvl="2" indent="0">
              <a:lnSpc>
                <a:spcPct val="150000"/>
              </a:lnSpc>
              <a:spcAft>
                <a:spcPts val="900"/>
              </a:spcAft>
              <a:buNone/>
            </a:pPr>
            <a:r>
              <a:rPr lang="en-US" dirty="0"/>
              <a:t>Third level</a:t>
            </a:r>
          </a:p>
          <a:p>
            <a:pPr marL="0" lvl="3" indent="0">
              <a:lnSpc>
                <a:spcPct val="150000"/>
              </a:lnSpc>
              <a:spcAft>
                <a:spcPts val="900"/>
              </a:spcAft>
              <a:buNone/>
            </a:pPr>
            <a:r>
              <a:rPr lang="en-US" dirty="0"/>
              <a:t>Fourth level</a:t>
            </a:r>
          </a:p>
          <a:p>
            <a:pPr marL="0" lvl="4" indent="0">
              <a:lnSpc>
                <a:spcPct val="150000"/>
              </a:lnSpc>
              <a:spcAft>
                <a:spcPts val="900"/>
              </a:spcAft>
              <a:buNone/>
            </a:pPr>
            <a:r>
              <a:rPr lang="en-US" dirty="0"/>
              <a:t>Fifth level</a:t>
            </a:r>
          </a:p>
        </p:txBody>
      </p:sp>
    </p:spTree>
    <p:extLst>
      <p:ext uri="{BB962C8B-B14F-4D97-AF65-F5344CB8AC3E}">
        <p14:creationId xmlns:p14="http://schemas.microsoft.com/office/powerpoint/2010/main" val="593897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9" name="Rectangle 8"/>
          <p:cNvSpPr/>
          <p:nvPr userDrawn="1"/>
        </p:nvSpPr>
        <p:spPr>
          <a:xfrm>
            <a:off x="190857" y="262785"/>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2" name="Straight Connector 11"/>
          <p:cNvCxnSpPr/>
          <p:nvPr userDrawn="1"/>
        </p:nvCxnSpPr>
        <p:spPr>
          <a:xfrm>
            <a:off x="453326" y="1196392"/>
            <a:ext cx="8237349"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idx="1" hasCustomPrompt="1"/>
          </p:nvPr>
        </p:nvSpPr>
        <p:spPr>
          <a:xfrm>
            <a:off x="387533" y="443128"/>
            <a:ext cx="3328895" cy="641350"/>
          </a:xfrm>
        </p:spPr>
        <p:txBody>
          <a:bodyPr anchor="b"/>
          <a:lstStyle>
            <a:lvl1pPr marL="0" indent="0">
              <a:buNone/>
              <a:defRPr sz="1800" b="0">
                <a:solidFill>
                  <a:schemeClr val="bg2">
                    <a:lumMod val="25000"/>
                  </a:schemeClr>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14" name="Content Placeholder 3"/>
          <p:cNvSpPr>
            <a:spLocks noGrp="1"/>
          </p:cNvSpPr>
          <p:nvPr>
            <p:ph sz="half" idx="2"/>
          </p:nvPr>
        </p:nvSpPr>
        <p:spPr>
          <a:xfrm>
            <a:off x="5206808" y="1828846"/>
            <a:ext cx="3310220" cy="3978275"/>
          </a:xfrm>
        </p:spPr>
        <p:txBody>
          <a:bodyPr vert="horz" lIns="91440" tIns="45720" rIns="91440" bIns="45720" rtlCol="0">
            <a:normAutofit/>
          </a:bodyPr>
          <a:lstStyle>
            <a:lvl1pPr>
              <a:lnSpc>
                <a:spcPts val="1350"/>
              </a:lnSpc>
              <a:spcBef>
                <a:spcPts val="750"/>
              </a:spcBef>
              <a:spcAft>
                <a:spcPts val="750"/>
              </a:spcAft>
              <a:defRPr lang="en-US" sz="900" smtClean="0">
                <a:solidFill>
                  <a:schemeClr val="tx1">
                    <a:lumMod val="75000"/>
                    <a:lumOff val="25000"/>
                  </a:schemeClr>
                </a:solidFill>
              </a:defRPr>
            </a:lvl1pPr>
            <a:lvl2pPr>
              <a:lnSpc>
                <a:spcPts val="1350"/>
              </a:lnSpc>
              <a:spcBef>
                <a:spcPts val="750"/>
              </a:spcBef>
              <a:spcAft>
                <a:spcPts val="750"/>
              </a:spcAft>
              <a:defRPr lang="en-US" sz="900" smtClean="0">
                <a:solidFill>
                  <a:schemeClr val="tx1">
                    <a:lumMod val="75000"/>
                    <a:lumOff val="25000"/>
                  </a:schemeClr>
                </a:solidFill>
              </a:defRPr>
            </a:lvl2pPr>
            <a:lvl3pPr>
              <a:lnSpc>
                <a:spcPts val="1350"/>
              </a:lnSpc>
              <a:spcBef>
                <a:spcPts val="750"/>
              </a:spcBef>
              <a:spcAft>
                <a:spcPts val="750"/>
              </a:spcAft>
              <a:defRPr lang="en-US" sz="900" smtClean="0">
                <a:solidFill>
                  <a:schemeClr val="tx1">
                    <a:lumMod val="75000"/>
                    <a:lumOff val="25000"/>
                  </a:schemeClr>
                </a:solidFill>
              </a:defRPr>
            </a:lvl3pPr>
            <a:lvl4pPr>
              <a:lnSpc>
                <a:spcPts val="1350"/>
              </a:lnSpc>
              <a:spcBef>
                <a:spcPts val="750"/>
              </a:spcBef>
              <a:spcAft>
                <a:spcPts val="750"/>
              </a:spcAft>
              <a:defRPr lang="en-US" sz="900" smtClean="0">
                <a:solidFill>
                  <a:schemeClr val="tx1">
                    <a:lumMod val="75000"/>
                    <a:lumOff val="25000"/>
                  </a:schemeClr>
                </a:solidFill>
              </a:defRPr>
            </a:lvl4pPr>
            <a:lvl5pPr>
              <a:lnSpc>
                <a:spcPts val="1350"/>
              </a:lnSpc>
              <a:spcBef>
                <a:spcPts val="750"/>
              </a:spcBef>
              <a:spcAft>
                <a:spcPts val="750"/>
              </a:spcAft>
              <a:defRPr lang="en-US" sz="900">
                <a:solidFill>
                  <a:schemeClr val="tx1">
                    <a:lumMod val="75000"/>
                    <a:lumOff val="25000"/>
                  </a:schemeClr>
                </a:solidFill>
              </a:defRPr>
            </a:lvl5pPr>
          </a:lstStyle>
          <a:p>
            <a:pPr marL="0" lvl="0" indent="0">
              <a:lnSpc>
                <a:spcPct val="150000"/>
              </a:lnSpc>
              <a:spcAft>
                <a:spcPts val="900"/>
              </a:spcAft>
              <a:buNone/>
            </a:pPr>
            <a:r>
              <a:rPr lang="es-ES"/>
              <a:t>Editar el estilo de texto del patrón</a:t>
            </a:r>
          </a:p>
        </p:txBody>
      </p:sp>
    </p:spTree>
    <p:extLst>
      <p:ext uri="{BB962C8B-B14F-4D97-AF65-F5344CB8AC3E}">
        <p14:creationId xmlns:p14="http://schemas.microsoft.com/office/powerpoint/2010/main" val="325785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BEEBAAA-29B5-4AF5-BC5F-7E580C29002D}" type="datetimeFigureOut">
              <a:rPr lang="en-US" smtClean="0"/>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t>‹Nº›</a:t>
            </a:fld>
            <a:endParaRPr lang="en-US"/>
          </a:p>
        </p:txBody>
      </p:sp>
      <p:sp>
        <p:nvSpPr>
          <p:cNvPr id="9" name="Rectangle 8"/>
          <p:cNvSpPr/>
          <p:nvPr userDrawn="1"/>
        </p:nvSpPr>
        <p:spPr>
          <a:xfrm>
            <a:off x="191214" y="262785"/>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191213" y="262785"/>
            <a:ext cx="8761576"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1" name="Straight Connector 10"/>
          <p:cNvCxnSpPr/>
          <p:nvPr userDrawn="1"/>
        </p:nvCxnSpPr>
        <p:spPr>
          <a:xfrm>
            <a:off x="453326" y="1061482"/>
            <a:ext cx="3263102" cy="0"/>
          </a:xfrm>
          <a:prstGeom prst="line">
            <a:avLst/>
          </a:prstGeom>
          <a:ln w="28575">
            <a:solidFill>
              <a:srgbClr val="D24726"/>
            </a:solidFill>
          </a:ln>
        </p:spPr>
        <p:style>
          <a:lnRef idx="1">
            <a:schemeClr val="accent1"/>
          </a:lnRef>
          <a:fillRef idx="0">
            <a:schemeClr val="accent1"/>
          </a:fillRef>
          <a:effectRef idx="0">
            <a:schemeClr val="accent1"/>
          </a:effectRef>
          <a:fontRef idx="minor">
            <a:schemeClr val="tx1"/>
          </a:fontRef>
        </p:style>
      </p:cxnSp>
      <p:sp>
        <p:nvSpPr>
          <p:cNvPr id="12" name="Text Placeholder 2"/>
          <p:cNvSpPr>
            <a:spLocks noGrp="1"/>
          </p:cNvSpPr>
          <p:nvPr>
            <p:ph type="body" idx="1" hasCustomPrompt="1"/>
          </p:nvPr>
        </p:nvSpPr>
        <p:spPr>
          <a:xfrm>
            <a:off x="387533" y="1539506"/>
            <a:ext cx="4700361" cy="641350"/>
          </a:xfrm>
        </p:spPr>
        <p:txBody>
          <a:bodyPr anchor="b">
            <a:normAutofit/>
          </a:bodyPr>
          <a:lstStyle>
            <a:lvl1pPr marL="0" indent="0">
              <a:buNone/>
              <a:defRPr sz="2700" b="0">
                <a:solidFill>
                  <a:schemeClr val="bg1"/>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13" name="Content Placeholder 3"/>
          <p:cNvSpPr>
            <a:spLocks noGrp="1"/>
          </p:cNvSpPr>
          <p:nvPr>
            <p:ph sz="half" idx="2" hasCustomPrompt="1"/>
          </p:nvPr>
        </p:nvSpPr>
        <p:spPr>
          <a:xfrm>
            <a:off x="406208" y="2560640"/>
            <a:ext cx="7081986" cy="3978275"/>
          </a:xfrm>
        </p:spPr>
        <p:txBody>
          <a:bodyPr vert="horz" lIns="91440" tIns="45720" rIns="91440" bIns="45720" rtlCol="0">
            <a:normAutofit/>
          </a:bodyPr>
          <a:lstStyle>
            <a:lvl1pPr>
              <a:lnSpc>
                <a:spcPts val="1350"/>
              </a:lnSpc>
              <a:spcBef>
                <a:spcPts val="750"/>
              </a:spcBef>
              <a:spcAft>
                <a:spcPts val="750"/>
              </a:spcAft>
              <a:defRPr lang="en-US" sz="1800" smtClean="0">
                <a:solidFill>
                  <a:schemeClr val="tx1">
                    <a:lumMod val="75000"/>
                    <a:lumOff val="25000"/>
                  </a:schemeClr>
                </a:solidFill>
                <a:latin typeface="+mj-lt"/>
              </a:defRPr>
            </a:lvl1pPr>
            <a:lvl2pPr>
              <a:lnSpc>
                <a:spcPts val="1350"/>
              </a:lnSpc>
              <a:spcBef>
                <a:spcPts val="750"/>
              </a:spcBef>
              <a:spcAft>
                <a:spcPts val="750"/>
              </a:spcAft>
              <a:defRPr lang="en-US" sz="900" smtClean="0">
                <a:solidFill>
                  <a:schemeClr val="tx1">
                    <a:lumMod val="75000"/>
                    <a:lumOff val="25000"/>
                  </a:schemeClr>
                </a:solidFill>
              </a:defRPr>
            </a:lvl2pPr>
            <a:lvl3pPr>
              <a:lnSpc>
                <a:spcPts val="1350"/>
              </a:lnSpc>
              <a:spcBef>
                <a:spcPts val="750"/>
              </a:spcBef>
              <a:spcAft>
                <a:spcPts val="750"/>
              </a:spcAft>
              <a:defRPr lang="en-US" sz="900" smtClean="0">
                <a:solidFill>
                  <a:schemeClr val="tx1">
                    <a:lumMod val="75000"/>
                    <a:lumOff val="25000"/>
                  </a:schemeClr>
                </a:solidFill>
              </a:defRPr>
            </a:lvl3pPr>
            <a:lvl4pPr>
              <a:lnSpc>
                <a:spcPts val="1350"/>
              </a:lnSpc>
              <a:spcBef>
                <a:spcPts val="750"/>
              </a:spcBef>
              <a:spcAft>
                <a:spcPts val="750"/>
              </a:spcAft>
              <a:defRPr lang="en-US" sz="900" smtClean="0">
                <a:solidFill>
                  <a:schemeClr val="tx1">
                    <a:lumMod val="75000"/>
                    <a:lumOff val="25000"/>
                  </a:schemeClr>
                </a:solidFill>
              </a:defRPr>
            </a:lvl4pPr>
            <a:lvl5pPr>
              <a:lnSpc>
                <a:spcPts val="1350"/>
              </a:lnSpc>
              <a:spcBef>
                <a:spcPts val="750"/>
              </a:spcBef>
              <a:spcAft>
                <a:spcPts val="750"/>
              </a:spcAft>
              <a:defRPr lang="en-US" sz="900">
                <a:solidFill>
                  <a:schemeClr val="tx1">
                    <a:lumMod val="75000"/>
                    <a:lumOff val="25000"/>
                  </a:schemeClr>
                </a:solidFill>
              </a:defRPr>
            </a:lvl5pPr>
          </a:lstStyle>
          <a:p>
            <a:pPr marL="0" lvl="0" indent="0">
              <a:lnSpc>
                <a:spcPct val="150000"/>
              </a:lnSpc>
              <a:spcAft>
                <a:spcPts val="900"/>
              </a:spcAft>
              <a:buNone/>
            </a:pPr>
            <a:r>
              <a:rPr lang="en-US" dirty="0"/>
              <a:t>Lorem ipsum Click to edit Master text styles</a:t>
            </a:r>
          </a:p>
        </p:txBody>
      </p:sp>
    </p:spTree>
    <p:extLst>
      <p:ext uri="{BB962C8B-B14F-4D97-AF65-F5344CB8AC3E}">
        <p14:creationId xmlns:p14="http://schemas.microsoft.com/office/powerpoint/2010/main" val="336148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2616694817"/>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1640519739"/>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331675921"/>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2440757325"/>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3014200105"/>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3178901318"/>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1201024039"/>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7A615DE-3D0F-4EE1-B1A7-DED8F4937CF5}" type="datetimeFigureOut">
              <a:rPr lang="es-CO" smtClean="0"/>
              <a:pPr/>
              <a:t>23/06/2016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pPr/>
              <a:t>‹Nº›</a:t>
            </a:fld>
            <a:endParaRPr lang="es-CO"/>
          </a:p>
        </p:txBody>
      </p:sp>
    </p:spTree>
    <p:extLst>
      <p:ext uri="{BB962C8B-B14F-4D97-AF65-F5344CB8AC3E}">
        <p14:creationId xmlns:p14="http://schemas.microsoft.com/office/powerpoint/2010/main" val="3255269006"/>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theme" Target="../theme/theme2.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A615DE-3D0F-4EE1-B1A7-DED8F4937CF5}" type="datetimeFigureOut">
              <a:rPr lang="es-CO" smtClean="0"/>
              <a:pPr/>
              <a:t>23/06/2016</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6390E-A369-47C8-82AD-D961993E8F0F}" type="slidenum">
              <a:rPr lang="es-CO" smtClean="0"/>
              <a:pPr/>
              <a:t>‹Nº›</a:t>
            </a:fld>
            <a:endParaRPr lang="es-CO"/>
          </a:p>
        </p:txBody>
      </p:sp>
    </p:spTree>
    <p:extLst>
      <p:ext uri="{BB962C8B-B14F-4D97-AF65-F5344CB8AC3E}">
        <p14:creationId xmlns:p14="http://schemas.microsoft.com/office/powerpoint/2010/main" val="4111642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5" r:id="rId12"/>
    <p:sldLayoutId id="2147483666" r:id="rId13"/>
    <p:sldLayoutId id="2147483675" r:id="rId14"/>
  </p:sldLayoutIdLst>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s-E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ES" dirty="0"/>
          </a:p>
        </p:txBody>
      </p:sp>
      <p:sp>
        <p:nvSpPr>
          <p:cNvPr id="4" name="Date Placeholder 3"/>
          <p:cNvSpPr>
            <a:spLocks noGrp="1"/>
          </p:cNvSpPr>
          <p:nvPr>
            <p:ph type="dt" sz="half" idx="2"/>
          </p:nvPr>
        </p:nvSpPr>
        <p:spPr>
          <a:xfrm>
            <a:off x="628650" y="6356353"/>
            <a:ext cx="245745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BEEBAAA-29B5-4AF5-BC5F-7E580C29002D}" type="datetimeFigureOut">
              <a:rPr lang="es-ES" smtClean="0"/>
              <a:t>23/06/2016</a:t>
            </a:fld>
            <a:endParaRPr lang="es-ES" dirty="0"/>
          </a:p>
        </p:txBody>
      </p:sp>
      <p:sp>
        <p:nvSpPr>
          <p:cNvPr id="5" name="Footer Placeholder 4"/>
          <p:cNvSpPr>
            <a:spLocks noGrp="1"/>
          </p:cNvSpPr>
          <p:nvPr>
            <p:ph type="ftr" sz="quarter" idx="3"/>
          </p:nvPr>
        </p:nvSpPr>
        <p:spPr>
          <a:xfrm>
            <a:off x="3486150" y="6356353"/>
            <a:ext cx="21717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ES" dirty="0"/>
          </a:p>
        </p:txBody>
      </p:sp>
      <p:sp>
        <p:nvSpPr>
          <p:cNvPr id="6" name="Slide Number Placeholder 5"/>
          <p:cNvSpPr>
            <a:spLocks noGrp="1"/>
          </p:cNvSpPr>
          <p:nvPr>
            <p:ph type="sldNum" sz="quarter" idx="4"/>
          </p:nvPr>
        </p:nvSpPr>
        <p:spPr>
          <a:xfrm>
            <a:off x="6057900" y="6356353"/>
            <a:ext cx="245745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60EDB8-5305-433F-BE41-D7A86D811DB3}" type="slidenum">
              <a:rPr lang="es-ES" smtClean="0"/>
              <a:t>‹Nº›</a:t>
            </a:fld>
            <a:endParaRPr lang="es-ES" dirty="0"/>
          </a:p>
        </p:txBody>
      </p:sp>
    </p:spTree>
    <p:extLst>
      <p:ext uri="{BB962C8B-B14F-4D97-AF65-F5344CB8AC3E}">
        <p14:creationId xmlns:p14="http://schemas.microsoft.com/office/powerpoint/2010/main" val="283129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ct val="3000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ct val="30000"/>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uiseduardo.pelaez@gmail.com?subject=Sobre%20la%20ponencia%20en%20el%20Foro%20permanente%20de%20Educaci&#243;n,%20Ciencia%20y%20Tecnolog&#237;a"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ángulo 11"/>
          <p:cNvSpPr/>
          <p:nvPr/>
        </p:nvSpPr>
        <p:spPr>
          <a:xfrm rot="5400000">
            <a:off x="3423161" y="-2616383"/>
            <a:ext cx="2304255" cy="9066429"/>
          </a:xfrm>
          <a:prstGeom prst="rect">
            <a:avLst/>
          </a:prstGeom>
          <a:solidFill>
            <a:srgbClr val="6C1B1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350" dirty="0">
              <a:solidFill>
                <a:srgbClr val="6C1B1C"/>
              </a:solidFill>
            </a:endParaRPr>
          </a:p>
        </p:txBody>
      </p:sp>
      <p:sp>
        <p:nvSpPr>
          <p:cNvPr id="3" name="Subtítulo 2"/>
          <p:cNvSpPr>
            <a:spLocks noGrp="1"/>
          </p:cNvSpPr>
          <p:nvPr>
            <p:ph type="subTitle" idx="1"/>
          </p:nvPr>
        </p:nvSpPr>
        <p:spPr>
          <a:xfrm>
            <a:off x="107504" y="764704"/>
            <a:ext cx="8928992" cy="1224136"/>
          </a:xfrm>
        </p:spPr>
        <p:txBody>
          <a:bodyPr>
            <a:noAutofit/>
          </a:bodyPr>
          <a:lstStyle/>
          <a:p>
            <a:pPr>
              <a:spcBef>
                <a:spcPct val="0"/>
              </a:spcBef>
              <a:buClr>
                <a:schemeClr val="accent1"/>
              </a:buClr>
              <a:buSzPct val="76000"/>
            </a:pPr>
            <a:r>
              <a:rPr lang="es-CO" sz="3600" b="1" dirty="0">
                <a:ln w="12700">
                  <a:solidFill>
                    <a:schemeClr val="tx1"/>
                  </a:solidFill>
                  <a:prstDash val="solid"/>
                </a:ln>
                <a:solidFill>
                  <a:schemeClr val="bg1"/>
                </a:solidFill>
                <a:effectLst>
                  <a:outerShdw blurRad="41275" dist="20320" dir="1800000" algn="tl" rotWithShape="0">
                    <a:srgbClr val="000000">
                      <a:alpha val="40000"/>
                    </a:srgbClr>
                  </a:outerShdw>
                </a:effectLst>
                <a:latin typeface="Arial" panose="020B0604020202020204" pitchFamily="34" charset="0"/>
                <a:cs typeface="Arial" panose="020B0604020202020204" pitchFamily="34" charset="0"/>
              </a:rPr>
              <a:t>Propuesta para la elaboración del documento maestro en procesos de registro calificado</a:t>
            </a:r>
          </a:p>
          <a:p>
            <a:pPr>
              <a:spcBef>
                <a:spcPct val="0"/>
              </a:spcBef>
              <a:buClr>
                <a:schemeClr val="accent1"/>
              </a:buClr>
              <a:buSzPct val="76000"/>
            </a:pPr>
            <a:r>
              <a:rPr lang="es-CO" sz="2800" b="1" dirty="0">
                <a:ln w="12700">
                  <a:solidFill>
                    <a:schemeClr val="tx1"/>
                  </a:solidFill>
                  <a:prstDash val="solid"/>
                </a:ln>
                <a:solidFill>
                  <a:schemeClr val="bg1"/>
                </a:solidFill>
                <a:effectLst>
                  <a:outerShdw blurRad="41275" dist="20320" dir="1800000" algn="tl" rotWithShape="0">
                    <a:srgbClr val="000000">
                      <a:alpha val="40000"/>
                    </a:srgbClr>
                  </a:outerShdw>
                </a:effectLst>
                <a:latin typeface="Arial" panose="020B0604020202020204" pitchFamily="34" charset="0"/>
                <a:cs typeface="Arial" panose="020B0604020202020204" pitchFamily="34" charset="0"/>
              </a:rPr>
              <a:t>Decreto 1075 de 2015 (1295 de 2010) </a:t>
            </a:r>
          </a:p>
          <a:p>
            <a:pPr>
              <a:spcBef>
                <a:spcPct val="0"/>
              </a:spcBef>
              <a:buClr>
                <a:schemeClr val="accent1"/>
              </a:buClr>
              <a:buSzPct val="76000"/>
            </a:pPr>
            <a:endParaRPr lang="es-CO" sz="3600" b="1" dirty="0">
              <a:ln w="12700">
                <a:solidFill>
                  <a:schemeClr val="tx1"/>
                </a:solidFill>
                <a:prstDash val="solid"/>
              </a:ln>
              <a:solidFill>
                <a:schemeClr val="bg1"/>
              </a:solidFill>
              <a:effectLst>
                <a:outerShdw blurRad="41275" dist="20320" dir="1800000" algn="tl" rotWithShape="0">
                  <a:srgbClr val="000000">
                    <a:alpha val="40000"/>
                  </a:srgbClr>
                </a:outerShdw>
              </a:effectLst>
              <a:latin typeface="Arial" panose="020B0604020202020204" pitchFamily="34" charset="0"/>
              <a:cs typeface="Arial" panose="020B0604020202020204" pitchFamily="34" charset="0"/>
            </a:endParaRPr>
          </a:p>
        </p:txBody>
      </p:sp>
      <p:pic>
        <p:nvPicPr>
          <p:cNvPr id="15" name="Imagen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94718" y="3573016"/>
            <a:ext cx="5154563" cy="1161890"/>
          </a:xfrm>
          <a:prstGeom prst="rect">
            <a:avLst/>
          </a:prstGeom>
        </p:spPr>
      </p:pic>
      <p:sp>
        <p:nvSpPr>
          <p:cNvPr id="7" name="Subtítulo 2"/>
          <p:cNvSpPr txBox="1">
            <a:spLocks/>
          </p:cNvSpPr>
          <p:nvPr/>
        </p:nvSpPr>
        <p:spPr>
          <a:xfrm>
            <a:off x="197324" y="5445224"/>
            <a:ext cx="8839172" cy="1123113"/>
          </a:xfrm>
          <a:prstGeom prst="rect">
            <a:avLst/>
          </a:prstGeom>
        </p:spPr>
        <p:txBody>
          <a:bodyPr vert="horz" lIns="68580" tIns="34290" rIns="68580" bIns="34290" rtlCol="0">
            <a:noAutofit/>
          </a:bodyPr>
          <a:lstStyle>
            <a:lvl1pPr marL="0" indent="0" algn="ctr" defTabSz="1219170" rtl="0" eaLnBrk="1" latinLnBrk="0" hangingPunct="1">
              <a:lnSpc>
                <a:spcPct val="90000"/>
              </a:lnSpc>
              <a:spcBef>
                <a:spcPts val="1333"/>
              </a:spcBef>
              <a:buFont typeface="Arial" panose="020B0604020202020204" pitchFamily="34" charset="0"/>
              <a:buNone/>
              <a:defRPr sz="3200" kern="1200">
                <a:solidFill>
                  <a:schemeClr val="tx1"/>
                </a:solidFill>
                <a:latin typeface="+mn-lt"/>
                <a:ea typeface="+mn-ea"/>
                <a:cs typeface="+mn-cs"/>
              </a:defRPr>
            </a:lvl1pPr>
            <a:lvl2pPr marL="609585" indent="0" algn="ctr" defTabSz="1219170" rtl="0" eaLnBrk="1" latinLnBrk="0" hangingPunct="1">
              <a:lnSpc>
                <a:spcPct val="90000"/>
              </a:lnSpc>
              <a:spcBef>
                <a:spcPts val="667"/>
              </a:spcBef>
              <a:buFont typeface="Arial" panose="020B0604020202020204" pitchFamily="34" charset="0"/>
              <a:buNone/>
              <a:defRPr sz="2667" kern="1200">
                <a:solidFill>
                  <a:schemeClr val="tx1"/>
                </a:solidFill>
                <a:latin typeface="+mn-lt"/>
                <a:ea typeface="+mn-ea"/>
                <a:cs typeface="+mn-cs"/>
              </a:defRPr>
            </a:lvl2pPr>
            <a:lvl3pPr marL="1219170" indent="0" algn="ctr" defTabSz="1219170" rtl="0" eaLnBrk="1" latinLnBrk="0" hangingPunct="1">
              <a:lnSpc>
                <a:spcPct val="90000"/>
              </a:lnSpc>
              <a:spcBef>
                <a:spcPts val="667"/>
              </a:spcBef>
              <a:buFont typeface="Arial" panose="020B0604020202020204" pitchFamily="34" charset="0"/>
              <a:buNone/>
              <a:defRPr sz="2400" kern="1200">
                <a:solidFill>
                  <a:schemeClr val="tx1"/>
                </a:solidFill>
                <a:latin typeface="+mn-lt"/>
                <a:ea typeface="+mn-ea"/>
                <a:cs typeface="+mn-cs"/>
              </a:defRPr>
            </a:lvl3pPr>
            <a:lvl4pPr marL="1828754"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4pPr>
            <a:lvl5pPr marL="2438339"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5pPr>
            <a:lvl6pPr marL="3047924"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6pPr>
            <a:lvl7pPr marL="3657509"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7pPr>
            <a:lvl8pPr marL="4267093"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8pPr>
            <a:lvl9pPr marL="4876678"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9pPr>
          </a:lstStyle>
          <a:p>
            <a:pPr algn="l">
              <a:lnSpc>
                <a:spcPct val="100000"/>
              </a:lnSpc>
            </a:pPr>
            <a:r>
              <a:rPr lang="es-CO" sz="1800" b="1" dirty="0">
                <a:solidFill>
                  <a:srgbClr val="6C1B1C"/>
                </a:solidFill>
                <a:latin typeface="Arial" panose="020B0604020202020204" pitchFamily="34" charset="0"/>
                <a:cs typeface="Arial" panose="020B0604020202020204" pitchFamily="34" charset="0"/>
              </a:rPr>
              <a:t>Luis Eduardo Peláez Valencia </a:t>
            </a:r>
            <a:br>
              <a:rPr lang="es-CO" sz="1800" b="1" dirty="0">
                <a:solidFill>
                  <a:srgbClr val="6C1B1C"/>
                </a:solidFill>
                <a:latin typeface="Arial" panose="020B0604020202020204" pitchFamily="34" charset="0"/>
                <a:cs typeface="Arial" panose="020B0604020202020204" pitchFamily="34" charset="0"/>
              </a:rPr>
            </a:br>
            <a:r>
              <a:rPr lang="es-CO" sz="1800" dirty="0">
                <a:solidFill>
                  <a:srgbClr val="6C1B1C"/>
                </a:solidFill>
                <a:latin typeface="Arial" panose="020B0604020202020204" pitchFamily="34" charset="0"/>
                <a:cs typeface="Arial" panose="020B0604020202020204" pitchFamily="34" charset="0"/>
              </a:rPr>
              <a:t>Coordinador Sala de Tecnologías de la Información y la Comunicación (TIC)</a:t>
            </a:r>
            <a:br>
              <a:rPr lang="es-CO" sz="1800" dirty="0">
                <a:solidFill>
                  <a:srgbClr val="6C1B1C"/>
                </a:solidFill>
                <a:latin typeface="Arial" panose="020B0604020202020204" pitchFamily="34" charset="0"/>
                <a:cs typeface="Arial" panose="020B0604020202020204" pitchFamily="34" charset="0"/>
              </a:rPr>
            </a:br>
            <a:r>
              <a:rPr lang="es-CO" sz="1300" dirty="0">
                <a:solidFill>
                  <a:srgbClr val="6C1B1C"/>
                </a:solidFill>
                <a:latin typeface="Arial" panose="020B0604020202020204" pitchFamily="34" charset="0"/>
                <a:cs typeface="Arial" panose="020B0604020202020204" pitchFamily="34" charset="0"/>
                <a:hlinkClick r:id="rId3"/>
              </a:rPr>
              <a:t>luiseduardo.pelaez@gmail.com</a:t>
            </a:r>
            <a:endParaRPr lang="es-CO" sz="1300" dirty="0">
              <a:solidFill>
                <a:srgbClr val="6C1B1C"/>
              </a:solidFill>
              <a:latin typeface="Arial" panose="020B0604020202020204" pitchFamily="34" charset="0"/>
              <a:cs typeface="Arial" panose="020B0604020202020204" pitchFamily="34" charset="0"/>
            </a:endParaRPr>
          </a:p>
          <a:p>
            <a:pPr algn="l"/>
            <a:endParaRPr lang="es-CO" sz="1800" dirty="0">
              <a:solidFill>
                <a:srgbClr val="6C1B1C"/>
              </a:solidFill>
              <a:latin typeface="Arial" panose="020B0604020202020204" pitchFamily="34" charset="0"/>
              <a:cs typeface="Arial" panose="020B0604020202020204" pitchFamily="34" charset="0"/>
            </a:endParaRPr>
          </a:p>
        </p:txBody>
      </p:sp>
      <p:sp>
        <p:nvSpPr>
          <p:cNvPr id="6" name="Subtítulo 2"/>
          <p:cNvSpPr txBox="1">
            <a:spLocks/>
          </p:cNvSpPr>
          <p:nvPr/>
        </p:nvSpPr>
        <p:spPr>
          <a:xfrm>
            <a:off x="349724" y="6237312"/>
            <a:ext cx="8478761" cy="483425"/>
          </a:xfrm>
          <a:prstGeom prst="rect">
            <a:avLst/>
          </a:prstGeom>
        </p:spPr>
        <p:txBody>
          <a:bodyPr vert="horz" lIns="68580" tIns="34290" rIns="68580" bIns="34290" rtlCol="0">
            <a:noAutofit/>
          </a:bodyPr>
          <a:lstStyle>
            <a:lvl1pPr marL="0" indent="0" algn="ctr" defTabSz="1219170" rtl="0" eaLnBrk="1" latinLnBrk="0" hangingPunct="1">
              <a:lnSpc>
                <a:spcPct val="90000"/>
              </a:lnSpc>
              <a:spcBef>
                <a:spcPts val="1333"/>
              </a:spcBef>
              <a:buFont typeface="Arial" panose="020B0604020202020204" pitchFamily="34" charset="0"/>
              <a:buNone/>
              <a:defRPr sz="3200" kern="1200">
                <a:solidFill>
                  <a:schemeClr val="tx1"/>
                </a:solidFill>
                <a:latin typeface="+mn-lt"/>
                <a:ea typeface="+mn-ea"/>
                <a:cs typeface="+mn-cs"/>
              </a:defRPr>
            </a:lvl1pPr>
            <a:lvl2pPr marL="609585" indent="0" algn="ctr" defTabSz="1219170" rtl="0" eaLnBrk="1" latinLnBrk="0" hangingPunct="1">
              <a:lnSpc>
                <a:spcPct val="90000"/>
              </a:lnSpc>
              <a:spcBef>
                <a:spcPts val="667"/>
              </a:spcBef>
              <a:buFont typeface="Arial" panose="020B0604020202020204" pitchFamily="34" charset="0"/>
              <a:buNone/>
              <a:defRPr sz="2667" kern="1200">
                <a:solidFill>
                  <a:schemeClr val="tx1"/>
                </a:solidFill>
                <a:latin typeface="+mn-lt"/>
                <a:ea typeface="+mn-ea"/>
                <a:cs typeface="+mn-cs"/>
              </a:defRPr>
            </a:lvl2pPr>
            <a:lvl3pPr marL="1219170" indent="0" algn="ctr" defTabSz="1219170" rtl="0" eaLnBrk="1" latinLnBrk="0" hangingPunct="1">
              <a:lnSpc>
                <a:spcPct val="90000"/>
              </a:lnSpc>
              <a:spcBef>
                <a:spcPts val="667"/>
              </a:spcBef>
              <a:buFont typeface="Arial" panose="020B0604020202020204" pitchFamily="34" charset="0"/>
              <a:buNone/>
              <a:defRPr sz="2400" kern="1200">
                <a:solidFill>
                  <a:schemeClr val="tx1"/>
                </a:solidFill>
                <a:latin typeface="+mn-lt"/>
                <a:ea typeface="+mn-ea"/>
                <a:cs typeface="+mn-cs"/>
              </a:defRPr>
            </a:lvl3pPr>
            <a:lvl4pPr marL="1828754"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4pPr>
            <a:lvl5pPr marL="2438339"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5pPr>
            <a:lvl6pPr marL="3047924"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6pPr>
            <a:lvl7pPr marL="3657509"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7pPr>
            <a:lvl8pPr marL="4267093"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8pPr>
            <a:lvl9pPr marL="4876678"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9pPr>
          </a:lstStyle>
          <a:p>
            <a:pPr algn="r">
              <a:lnSpc>
                <a:spcPct val="100000"/>
              </a:lnSpc>
            </a:pPr>
            <a:r>
              <a:rPr lang="es-CO" sz="1800" b="1" dirty="0">
                <a:solidFill>
                  <a:srgbClr val="6C1B1C"/>
                </a:solidFill>
                <a:latin typeface="Arial" panose="020B0604020202020204" pitchFamily="34" charset="0"/>
                <a:cs typeface="Arial" panose="020B0604020202020204" pitchFamily="34" charset="0"/>
              </a:rPr>
              <a:t>Bogotá D.C.– 24 de junio de 2016</a:t>
            </a:r>
          </a:p>
          <a:p>
            <a:pPr algn="r">
              <a:lnSpc>
                <a:spcPct val="100000"/>
              </a:lnSpc>
            </a:pPr>
            <a:endParaRPr lang="es-CO" sz="1800" dirty="0">
              <a:solidFill>
                <a:srgbClr val="6C1B1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1124092"/>
      </p:ext>
    </p:extLst>
  </p:cSld>
  <p:clrMapOvr>
    <a:masterClrMapping/>
  </p:clrMapOvr>
  <mc:AlternateContent xmlns:mc="http://schemas.openxmlformats.org/markup-compatibility/2006" xmlns:p14="http://schemas.microsoft.com/office/powerpoint/2010/main">
    <mc:Choice Requires="p14">
      <p:transition spd="slow">
        <p14:prism isContent="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5343160" y="620688"/>
            <a:ext cx="2613216" cy="584775"/>
          </a:xfrm>
          <a:prstGeom prst="rect">
            <a:avLst/>
          </a:prstGeom>
          <a:noFill/>
        </p:spPr>
        <p:txBody>
          <a:bodyPr wrap="none" rtlCol="0">
            <a:spAutoFit/>
          </a:bodyPr>
          <a:lstStyle/>
          <a:p>
            <a:r>
              <a:rPr lang="es-CO" sz="3200" dirty="0">
                <a:solidFill>
                  <a:srgbClr val="800000"/>
                </a:solidFill>
              </a:rPr>
              <a:t>2. Justificación</a:t>
            </a:r>
          </a:p>
        </p:txBody>
      </p:sp>
      <p:sp>
        <p:nvSpPr>
          <p:cNvPr id="6" name="CuadroTexto 5"/>
          <p:cNvSpPr txBox="1"/>
          <p:nvPr/>
        </p:nvSpPr>
        <p:spPr>
          <a:xfrm>
            <a:off x="251520" y="1988840"/>
            <a:ext cx="3744416" cy="378565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2000" b="0" dirty="0">
                <a:solidFill>
                  <a:schemeClr val="bg1"/>
                </a:solidFill>
              </a:rPr>
              <a:t>Se debe basar en estudios,  análisis de informes y sistemas de información</a:t>
            </a:r>
          </a:p>
          <a:p>
            <a:pPr marL="285750" indent="-285750">
              <a:buFont typeface="Arial"/>
              <a:buChar char="•"/>
            </a:pPr>
            <a:r>
              <a:rPr lang="es-ES_tradnl" sz="2000" b="0" dirty="0">
                <a:solidFill>
                  <a:schemeClr val="bg1"/>
                </a:solidFill>
              </a:rPr>
              <a:t>Pertinencia del programa en el área de influencia, la región y el país</a:t>
            </a:r>
          </a:p>
          <a:p>
            <a:pPr marL="285750" indent="-285750">
              <a:buFont typeface="Arial"/>
              <a:buChar char="•"/>
            </a:pPr>
            <a:r>
              <a:rPr lang="es-ES_tradnl" sz="2000" b="0" dirty="0">
                <a:solidFill>
                  <a:schemeClr val="bg1"/>
                </a:solidFill>
              </a:rPr>
              <a:t>Población objeto del programa</a:t>
            </a:r>
          </a:p>
          <a:p>
            <a:pPr marL="285750" indent="-285750">
              <a:buFont typeface="Arial"/>
              <a:buChar char="•"/>
            </a:pPr>
            <a:r>
              <a:rPr lang="es-ES_tradnl" sz="2000" b="0" dirty="0">
                <a:solidFill>
                  <a:schemeClr val="bg1"/>
                </a:solidFill>
              </a:rPr>
              <a:t>Situación laboral de los profesionales en la región</a:t>
            </a:r>
          </a:p>
          <a:p>
            <a:pPr marL="285750" indent="-285750">
              <a:buFont typeface="Arial"/>
              <a:buChar char="•"/>
            </a:pPr>
            <a:r>
              <a:rPr lang="es-ES_tradnl" sz="2000" b="0" dirty="0">
                <a:solidFill>
                  <a:schemeClr val="bg1"/>
                </a:solidFill>
              </a:rPr>
              <a:t>Otras instituciones que ofertan el programa localmente</a:t>
            </a:r>
          </a:p>
          <a:p>
            <a:pPr marL="285750" indent="-285750">
              <a:buFont typeface="Arial"/>
              <a:buChar char="•"/>
            </a:pPr>
            <a:r>
              <a:rPr lang="es-ES_tradnl" sz="2000" b="0" dirty="0">
                <a:solidFill>
                  <a:schemeClr val="bg1"/>
                </a:solidFill>
              </a:rPr>
              <a:t>Elementos diferenciadores</a:t>
            </a:r>
          </a:p>
        </p:txBody>
      </p:sp>
      <p:sp>
        <p:nvSpPr>
          <p:cNvPr id="10" name="Rectángulo 9"/>
          <p:cNvSpPr/>
          <p:nvPr/>
        </p:nvSpPr>
        <p:spPr>
          <a:xfrm>
            <a:off x="4139952" y="1916832"/>
            <a:ext cx="4680520" cy="424731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Wingdings" panose="05000000000000000000" pitchFamily="2" charset="2"/>
              <a:buChar char="ü"/>
            </a:pPr>
            <a:r>
              <a:rPr lang="es-CO" sz="1500" b="1" dirty="0">
                <a:solidFill>
                  <a:schemeClr val="tx1"/>
                </a:solidFill>
                <a:latin typeface="Arial" panose="020B0604020202020204" pitchFamily="34" charset="0"/>
                <a:cs typeface="Arial" panose="020B0604020202020204" pitchFamily="34" charset="0"/>
              </a:rPr>
              <a:t>Presenta fortalezas </a:t>
            </a:r>
            <a:r>
              <a:rPr lang="es-CO" sz="1500" dirty="0">
                <a:solidFill>
                  <a:schemeClr val="tx1"/>
                </a:solidFill>
                <a:latin typeface="Arial" panose="020B0604020202020204" pitchFamily="34" charset="0"/>
                <a:cs typeface="Arial" panose="020B0604020202020204" pitchFamily="34" charset="0"/>
              </a:rPr>
              <a:t>(en términos de infraestructura, profesores, alianzas, etc.) y experiencia de la Institución en el campo de formación.  </a:t>
            </a:r>
          </a:p>
          <a:p>
            <a:pPr marL="285750" indent="-285750">
              <a:buFont typeface="Wingdings" panose="05000000000000000000" pitchFamily="2" charset="2"/>
              <a:buChar char="ü"/>
            </a:pPr>
            <a:r>
              <a:rPr lang="es-CO" sz="1500" b="1" dirty="0">
                <a:solidFill>
                  <a:schemeClr val="tx1"/>
                </a:solidFill>
                <a:latin typeface="Arial" panose="020B0604020202020204" pitchFamily="34" charset="0"/>
                <a:cs typeface="Arial" panose="020B0604020202020204" pitchFamily="34" charset="0"/>
              </a:rPr>
              <a:t>Justifica </a:t>
            </a:r>
            <a:r>
              <a:rPr lang="es-CO" sz="1500" dirty="0">
                <a:solidFill>
                  <a:schemeClr val="tx1"/>
                </a:solidFill>
                <a:latin typeface="Arial" panose="020B0604020202020204" pitchFamily="34" charset="0"/>
                <a:cs typeface="Arial" panose="020B0604020202020204" pitchFamily="34" charset="0"/>
              </a:rPr>
              <a:t>no sólo el Programa sino </a:t>
            </a:r>
            <a:r>
              <a:rPr lang="es-CO" sz="1500" b="1" dirty="0">
                <a:solidFill>
                  <a:schemeClr val="tx1"/>
                </a:solidFill>
                <a:latin typeface="Arial" panose="020B0604020202020204" pitchFamily="34" charset="0"/>
                <a:cs typeface="Arial" panose="020B0604020202020204" pitchFamily="34" charset="0"/>
              </a:rPr>
              <a:t>también la metodología </a:t>
            </a:r>
            <a:r>
              <a:rPr lang="es-CO" sz="1500" dirty="0">
                <a:solidFill>
                  <a:schemeClr val="tx1"/>
                </a:solidFill>
                <a:latin typeface="Arial" panose="020B0604020202020204" pitchFamily="34" charset="0"/>
                <a:cs typeface="Arial" panose="020B0604020202020204" pitchFamily="34" charset="0"/>
              </a:rPr>
              <a:t>en la que se ofrece en relación con la misión y visión institucional expresada en el PEI. </a:t>
            </a:r>
          </a:p>
          <a:p>
            <a:pPr marL="285750" indent="-285750">
              <a:buFont typeface="Wingdings" panose="05000000000000000000" pitchFamily="2" charset="2"/>
              <a:buChar char="ü"/>
            </a:pPr>
            <a:r>
              <a:rPr lang="es-CO" sz="1500" dirty="0">
                <a:solidFill>
                  <a:schemeClr val="tx1"/>
                </a:solidFill>
                <a:latin typeface="Arial" panose="020B0604020202020204" pitchFamily="34" charset="0"/>
                <a:cs typeface="Arial" panose="020B0604020202020204" pitchFamily="34" charset="0"/>
              </a:rPr>
              <a:t>Para programas en Renovación de Registro Calificado, además de lo anterior, verifique que la Justificación incluya: </a:t>
            </a:r>
          </a:p>
          <a:p>
            <a:pPr marL="285750" indent="-285750">
              <a:buFont typeface="Wingdings" panose="05000000000000000000" pitchFamily="2" charset="2"/>
              <a:buChar char="ü"/>
            </a:pPr>
            <a:endParaRPr lang="es-CO" sz="1500" dirty="0">
              <a:solidFill>
                <a:schemeClr val="tx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s-CO" sz="1500" dirty="0">
                <a:solidFill>
                  <a:schemeClr val="tx1"/>
                </a:solidFill>
                <a:latin typeface="Arial" panose="020B0604020202020204" pitchFamily="34" charset="0"/>
                <a:cs typeface="Arial" panose="020B0604020202020204" pitchFamily="34" charset="0"/>
              </a:rPr>
              <a:t>Análisis con datos verificables del desempeño de los egresados del programa. </a:t>
            </a:r>
          </a:p>
          <a:p>
            <a:pPr marL="742950" lvl="1" indent="-285750">
              <a:buFont typeface="Wingdings" panose="05000000000000000000" pitchFamily="2" charset="2"/>
              <a:buChar char="ü"/>
            </a:pPr>
            <a:r>
              <a:rPr lang="es-CO" sz="1500" dirty="0">
                <a:solidFill>
                  <a:schemeClr val="tx1"/>
                </a:solidFill>
                <a:latin typeface="Arial" panose="020B0604020202020204" pitchFamily="34" charset="0"/>
                <a:cs typeface="Arial" panose="020B0604020202020204" pitchFamily="34" charset="0"/>
              </a:rPr>
              <a:t>Evaluación del impacto que ha tenido el programa frente a la sociedad y su relación con otros programas de nivel superior de la Institución. </a:t>
            </a:r>
          </a:p>
        </p:txBody>
      </p:sp>
      <p:sp>
        <p:nvSpPr>
          <p:cNvPr id="11" name="Rectángulo redondeado 10"/>
          <p:cNvSpPr/>
          <p:nvPr/>
        </p:nvSpPr>
        <p:spPr>
          <a:xfrm>
            <a:off x="251520" y="1268760"/>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52094"/>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3791685690"/>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4139952" y="692696"/>
            <a:ext cx="4751814" cy="584775"/>
          </a:xfrm>
          <a:prstGeom prst="rect">
            <a:avLst/>
          </a:prstGeom>
          <a:noFill/>
        </p:spPr>
        <p:txBody>
          <a:bodyPr wrap="none" rtlCol="0">
            <a:spAutoFit/>
          </a:bodyPr>
          <a:lstStyle/>
          <a:p>
            <a:r>
              <a:rPr lang="es-CO" sz="3200" dirty="0">
                <a:solidFill>
                  <a:srgbClr val="800000"/>
                </a:solidFill>
              </a:rPr>
              <a:t>3. Aspectos curriculares***</a:t>
            </a:r>
          </a:p>
        </p:txBody>
      </p:sp>
      <p:sp>
        <p:nvSpPr>
          <p:cNvPr id="6" name="CuadroTexto 5"/>
          <p:cNvSpPr txBox="1"/>
          <p:nvPr/>
        </p:nvSpPr>
        <p:spPr>
          <a:xfrm>
            <a:off x="251520" y="1916832"/>
            <a:ext cx="3744416" cy="397031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1800" b="0" dirty="0">
                <a:solidFill>
                  <a:schemeClr val="bg1"/>
                </a:solidFill>
              </a:rPr>
              <a:t>Fundamentación teórica del programa (Desarrollos epistemológicos)</a:t>
            </a:r>
          </a:p>
          <a:p>
            <a:pPr marL="285750" indent="-285750">
              <a:buFont typeface="Arial"/>
              <a:buChar char="•"/>
            </a:pPr>
            <a:r>
              <a:rPr lang="es-ES_tradnl" sz="1800" b="0" dirty="0">
                <a:solidFill>
                  <a:schemeClr val="bg1"/>
                </a:solidFill>
              </a:rPr>
              <a:t>Definición de los propósitos de formación en coherencia con las competencias </a:t>
            </a:r>
          </a:p>
          <a:p>
            <a:pPr marL="285750" indent="-285750">
              <a:buFont typeface="Arial"/>
              <a:buChar char="•"/>
            </a:pPr>
            <a:r>
              <a:rPr lang="es-ES_tradnl" sz="1800" b="0" dirty="0">
                <a:solidFill>
                  <a:schemeClr val="bg1"/>
                </a:solidFill>
              </a:rPr>
              <a:t>Plan de estudios coherente con las competencias</a:t>
            </a:r>
          </a:p>
          <a:p>
            <a:pPr marL="285750" indent="-285750">
              <a:buFont typeface="Arial"/>
              <a:buChar char="•"/>
            </a:pPr>
            <a:r>
              <a:rPr lang="es-ES_tradnl" sz="1800" b="0" dirty="0">
                <a:solidFill>
                  <a:schemeClr val="bg1"/>
                </a:solidFill>
              </a:rPr>
              <a:t>Componentes de interdisciplinariedad y flexibilidad</a:t>
            </a:r>
          </a:p>
          <a:p>
            <a:pPr marL="285750" indent="-285750">
              <a:buFont typeface="Arial"/>
              <a:buChar char="•"/>
            </a:pPr>
            <a:r>
              <a:rPr lang="es-ES_tradnl" sz="1800" b="0" dirty="0">
                <a:solidFill>
                  <a:schemeClr val="bg1"/>
                </a:solidFill>
              </a:rPr>
              <a:t>Segundo idioma</a:t>
            </a:r>
          </a:p>
          <a:p>
            <a:pPr marL="285750" indent="-285750">
              <a:buFont typeface="Arial"/>
              <a:buChar char="•"/>
            </a:pPr>
            <a:r>
              <a:rPr lang="es-ES_tradnl" sz="1800" b="0" dirty="0">
                <a:solidFill>
                  <a:schemeClr val="bg1"/>
                </a:solidFill>
              </a:rPr>
              <a:t>Evidenciar </a:t>
            </a:r>
            <a:r>
              <a:rPr lang="es-ES" sz="1800" b="0" dirty="0">
                <a:solidFill>
                  <a:schemeClr val="bg1"/>
                </a:solidFill>
              </a:rPr>
              <a:t>‘syllabus’ o contenidos curriculares de los módulos o cursos</a:t>
            </a:r>
            <a:endParaRPr lang="es-ES_tradnl" sz="1800" b="0" dirty="0">
              <a:solidFill>
                <a:schemeClr val="bg1"/>
              </a:solidFill>
            </a:endParaRPr>
          </a:p>
        </p:txBody>
      </p:sp>
      <p:sp>
        <p:nvSpPr>
          <p:cNvPr id="10" name="Rectángulo 9"/>
          <p:cNvSpPr/>
          <p:nvPr/>
        </p:nvSpPr>
        <p:spPr>
          <a:xfrm>
            <a:off x="4139952" y="1910437"/>
            <a:ext cx="4680520" cy="4478149"/>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Wingdings" panose="05000000000000000000" pitchFamily="2" charset="2"/>
              <a:buChar char="ü"/>
            </a:pPr>
            <a:r>
              <a:rPr lang="es-CO" sz="1500" dirty="0">
                <a:latin typeface="Arial" panose="020B0604020202020204" pitchFamily="34" charset="0"/>
                <a:cs typeface="Arial" panose="020B0604020202020204" pitchFamily="34" charset="0"/>
              </a:rPr>
              <a:t>Explicación de la articulación del currículo con los objetivos o propósitos de formación del programa. Explicación de la coherencia entre PEP y PEI.</a:t>
            </a:r>
          </a:p>
          <a:p>
            <a:pPr marL="285750" indent="-285750">
              <a:buFont typeface="Wingdings" panose="05000000000000000000" pitchFamily="2" charset="2"/>
              <a:buChar char="ü"/>
            </a:pPr>
            <a:r>
              <a:rPr lang="es-CO" sz="1500" dirty="0">
                <a:latin typeface="Arial" panose="020B0604020202020204" pitchFamily="34" charset="0"/>
                <a:cs typeface="Arial" panose="020B0604020202020204" pitchFamily="34" charset="0"/>
              </a:rPr>
              <a:t>Explicación de cómo la estructuración y secuenciación del plan de estudios guía el desarrollo de las competencias en el estudiante. </a:t>
            </a:r>
          </a:p>
          <a:p>
            <a:pPr marL="285750" indent="-285750">
              <a:buFont typeface="Wingdings" panose="05000000000000000000" pitchFamily="2" charset="2"/>
              <a:buChar char="ü"/>
            </a:pPr>
            <a:r>
              <a:rPr lang="es-CO" sz="1500" dirty="0">
                <a:latin typeface="Arial" panose="020B0604020202020204" pitchFamily="34" charset="0"/>
                <a:cs typeface="Arial" panose="020B0604020202020204" pitchFamily="34" charset="0"/>
              </a:rPr>
              <a:t>Explicación de la correspondencia entre la distribución de los créditos del programa en las diferentes áreas o componentes de formación del currículo con la naturaleza y nivel de formación del programa. </a:t>
            </a:r>
          </a:p>
          <a:p>
            <a:pPr marL="285750" indent="-285750">
              <a:buFont typeface="Wingdings" panose="05000000000000000000" pitchFamily="2" charset="2"/>
              <a:buChar char="ü"/>
            </a:pPr>
            <a:r>
              <a:rPr lang="es-CO" sz="1500" dirty="0">
                <a:latin typeface="Arial" panose="020B0604020202020204" pitchFamily="34" charset="0"/>
                <a:cs typeface="Arial" panose="020B0604020202020204" pitchFamily="34" charset="0"/>
              </a:rPr>
              <a:t>Detalle de cómo se organizan los períodos académicos del programa (semestre, cuatrimestre, trimestre, etc.) y el tiempo de trabajo en semanas por período lectivo (20, 16, 12, etc.). </a:t>
            </a:r>
          </a:p>
          <a:p>
            <a:pPr marL="285750" indent="-285750">
              <a:buFont typeface="Wingdings" panose="05000000000000000000" pitchFamily="2" charset="2"/>
              <a:buChar char="ü"/>
            </a:pPr>
            <a:r>
              <a:rPr lang="es-CO" sz="1500" dirty="0">
                <a:latin typeface="Arial" panose="020B0604020202020204" pitchFamily="34" charset="0"/>
                <a:cs typeface="Arial" panose="020B0604020202020204" pitchFamily="34" charset="0"/>
              </a:rPr>
              <a:t>Descripción de las modalidades u opciones de grado, indicando los criterios de evaluación. </a:t>
            </a:r>
          </a:p>
        </p:txBody>
      </p:sp>
      <p:sp>
        <p:nvSpPr>
          <p:cNvPr id="11" name="Rectángulo redondeado 10"/>
          <p:cNvSpPr/>
          <p:nvPr/>
        </p:nvSpPr>
        <p:spPr>
          <a:xfrm>
            <a:off x="251520" y="1285426"/>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68760"/>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3155834711"/>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4139952" y="692696"/>
            <a:ext cx="4751814" cy="584775"/>
          </a:xfrm>
          <a:prstGeom prst="rect">
            <a:avLst/>
          </a:prstGeom>
          <a:noFill/>
        </p:spPr>
        <p:txBody>
          <a:bodyPr wrap="none" rtlCol="0">
            <a:spAutoFit/>
          </a:bodyPr>
          <a:lstStyle/>
          <a:p>
            <a:r>
              <a:rPr lang="es-CO" sz="3200" dirty="0">
                <a:solidFill>
                  <a:srgbClr val="800000"/>
                </a:solidFill>
              </a:rPr>
              <a:t>3. Aspectos curriculares***</a:t>
            </a:r>
          </a:p>
        </p:txBody>
      </p:sp>
      <p:sp>
        <p:nvSpPr>
          <p:cNvPr id="6" name="CuadroTexto 5"/>
          <p:cNvSpPr txBox="1"/>
          <p:nvPr/>
        </p:nvSpPr>
        <p:spPr>
          <a:xfrm>
            <a:off x="251520" y="1844824"/>
            <a:ext cx="3744416" cy="397031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1800" b="0" dirty="0">
                <a:solidFill>
                  <a:schemeClr val="bg1"/>
                </a:solidFill>
              </a:rPr>
              <a:t>Fundamentación teórica del programa (Desarrollos epistemológicos)</a:t>
            </a:r>
          </a:p>
          <a:p>
            <a:pPr marL="285750" indent="-285750">
              <a:buFont typeface="Arial"/>
              <a:buChar char="•"/>
            </a:pPr>
            <a:r>
              <a:rPr lang="es-ES_tradnl" sz="1800" b="0" dirty="0">
                <a:solidFill>
                  <a:schemeClr val="bg1"/>
                </a:solidFill>
              </a:rPr>
              <a:t>Definición de los propósitos de formación en coherencia con las competencias </a:t>
            </a:r>
          </a:p>
          <a:p>
            <a:pPr marL="285750" indent="-285750">
              <a:buFont typeface="Arial"/>
              <a:buChar char="•"/>
            </a:pPr>
            <a:r>
              <a:rPr lang="es-ES_tradnl" sz="1800" b="0" dirty="0">
                <a:solidFill>
                  <a:schemeClr val="bg1"/>
                </a:solidFill>
              </a:rPr>
              <a:t>Plan de estudios coherente con las competencias</a:t>
            </a:r>
          </a:p>
          <a:p>
            <a:pPr marL="285750" indent="-285750">
              <a:buFont typeface="Arial"/>
              <a:buChar char="•"/>
            </a:pPr>
            <a:r>
              <a:rPr lang="es-ES_tradnl" sz="1800" b="0" dirty="0">
                <a:solidFill>
                  <a:schemeClr val="bg1"/>
                </a:solidFill>
              </a:rPr>
              <a:t>Componentes de interdisciplinariedad y flexibilidad</a:t>
            </a:r>
          </a:p>
          <a:p>
            <a:pPr marL="285750" indent="-285750">
              <a:buFont typeface="Arial"/>
              <a:buChar char="•"/>
            </a:pPr>
            <a:r>
              <a:rPr lang="es-ES_tradnl" sz="1800" b="0" dirty="0">
                <a:solidFill>
                  <a:schemeClr val="bg1"/>
                </a:solidFill>
              </a:rPr>
              <a:t>Segundo idioma</a:t>
            </a:r>
          </a:p>
          <a:p>
            <a:pPr marL="285750" indent="-285750">
              <a:buFont typeface="Arial"/>
              <a:buChar char="•"/>
            </a:pPr>
            <a:r>
              <a:rPr lang="es-ES_tradnl" sz="1800" b="0" dirty="0">
                <a:solidFill>
                  <a:schemeClr val="bg1"/>
                </a:solidFill>
              </a:rPr>
              <a:t>Evidenciar </a:t>
            </a:r>
            <a:r>
              <a:rPr lang="es-ES" sz="1800" b="0" dirty="0">
                <a:solidFill>
                  <a:schemeClr val="bg1"/>
                </a:solidFill>
              </a:rPr>
              <a:t>‘syllabus’ o contenidos curriculares de los módulos o cursos</a:t>
            </a:r>
            <a:endParaRPr lang="es-ES_tradnl" sz="1800" b="0" dirty="0">
              <a:solidFill>
                <a:schemeClr val="bg1"/>
              </a:solidFill>
            </a:endParaRPr>
          </a:p>
        </p:txBody>
      </p:sp>
      <p:sp>
        <p:nvSpPr>
          <p:cNvPr id="10" name="Rectángulo redondeado 9"/>
          <p:cNvSpPr/>
          <p:nvPr/>
        </p:nvSpPr>
        <p:spPr>
          <a:xfrm>
            <a:off x="251520" y="1213418"/>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1" name="Rectángulo redondeado 10"/>
          <p:cNvSpPr/>
          <p:nvPr/>
        </p:nvSpPr>
        <p:spPr>
          <a:xfrm>
            <a:off x="4139952" y="1196752"/>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
        <p:nvSpPr>
          <p:cNvPr id="12" name="Rectángulo 11"/>
          <p:cNvSpPr/>
          <p:nvPr/>
        </p:nvSpPr>
        <p:spPr>
          <a:xfrm>
            <a:off x="4139952" y="1838429"/>
            <a:ext cx="4680520" cy="470898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Wingdings" panose="05000000000000000000" pitchFamily="2" charset="2"/>
              <a:buChar char="ü"/>
            </a:pPr>
            <a:r>
              <a:rPr lang="es-CO" sz="1500" dirty="0">
                <a:latin typeface="Arial" panose="020B0604020202020204" pitchFamily="34" charset="0"/>
                <a:cs typeface="Arial" panose="020B0604020202020204" pitchFamily="34" charset="0"/>
              </a:rPr>
              <a:t>Para el caso de los programas a distancia o virtuales, la descripción detallada sobre la forma como se llevarán a cabo las actividades académicas. </a:t>
            </a:r>
          </a:p>
          <a:p>
            <a:pPr marL="285750" indent="-285750">
              <a:buFont typeface="Wingdings" panose="05000000000000000000" pitchFamily="2" charset="2"/>
              <a:buChar char="ü"/>
            </a:pPr>
            <a:r>
              <a:rPr lang="es-CO" sz="1500" dirty="0">
                <a:latin typeface="Arial" panose="020B0604020202020204" pitchFamily="34" charset="0"/>
                <a:cs typeface="Arial" panose="020B0604020202020204" pitchFamily="34" charset="0"/>
              </a:rPr>
              <a:t>Presente el plan de estudios de acuerdo a la </a:t>
            </a:r>
            <a:r>
              <a:rPr lang="es-CO" sz="1500" b="1" dirty="0">
                <a:solidFill>
                  <a:srgbClr val="FF0000"/>
                </a:solidFill>
                <a:latin typeface="Arial" panose="020B0604020202020204" pitchFamily="34" charset="0"/>
                <a:cs typeface="Arial" panose="020B0604020202020204" pitchFamily="34" charset="0"/>
              </a:rPr>
              <a:t>Tabla 1 </a:t>
            </a:r>
            <a:r>
              <a:rPr lang="es-CO" sz="1500" dirty="0">
                <a:latin typeface="Arial" panose="020B0604020202020204" pitchFamily="34" charset="0"/>
                <a:cs typeface="Arial" panose="020B0604020202020204" pitchFamily="34" charset="0"/>
              </a:rPr>
              <a:t>en la secuencia recomendada para los estudiantes, organizando las asignaturas, módulos o espacios curriculares por período académico, e indicando si es de carácter obligatorio o electivo. </a:t>
            </a:r>
          </a:p>
          <a:p>
            <a:pPr marL="285750" indent="-285750">
              <a:buFont typeface="Wingdings" panose="05000000000000000000" pitchFamily="2" charset="2"/>
              <a:buChar char="ü"/>
            </a:pPr>
            <a:r>
              <a:rPr lang="es-CO" sz="1500" dirty="0">
                <a:latin typeface="Arial" panose="020B0604020202020204" pitchFamily="34" charset="0"/>
                <a:cs typeface="Arial" panose="020B0604020202020204" pitchFamily="34" charset="0"/>
              </a:rPr>
              <a:t>En caso de modificación curricular presente información detallada, diferenciando el plan de estudios actual del plan de estudios propuestos. Deberá incluir el plan de transición. </a:t>
            </a:r>
          </a:p>
          <a:p>
            <a:pPr marL="285750" indent="-285750">
              <a:buFont typeface="Wingdings" panose="05000000000000000000" pitchFamily="2" charset="2"/>
              <a:buChar char="ü"/>
            </a:pPr>
            <a:r>
              <a:rPr lang="es-CO" sz="1500" dirty="0">
                <a:latin typeface="Arial" panose="020B0604020202020204" pitchFamily="34" charset="0"/>
                <a:cs typeface="Arial" panose="020B0604020202020204" pitchFamily="34" charset="0"/>
              </a:rPr>
              <a:t>Se debe incluir en los Anexos, </a:t>
            </a:r>
            <a:r>
              <a:rPr lang="es-CO" sz="1500" dirty="0">
                <a:solidFill>
                  <a:srgbClr val="FF0000"/>
                </a:solidFill>
                <a:latin typeface="Arial" panose="020B0604020202020204" pitchFamily="34" charset="0"/>
                <a:cs typeface="Arial" panose="020B0604020202020204" pitchFamily="34" charset="0"/>
              </a:rPr>
              <a:t>los </a:t>
            </a:r>
            <a:r>
              <a:rPr lang="es-CO" sz="1500" dirty="0" err="1">
                <a:solidFill>
                  <a:srgbClr val="FF0000"/>
                </a:solidFill>
                <a:latin typeface="Arial" panose="020B0604020202020204" pitchFamily="34" charset="0"/>
                <a:cs typeface="Arial" panose="020B0604020202020204" pitchFamily="34" charset="0"/>
              </a:rPr>
              <a:t>microcurrículos</a:t>
            </a:r>
            <a:r>
              <a:rPr lang="es-CO" sz="1500" dirty="0">
                <a:solidFill>
                  <a:srgbClr val="FF0000"/>
                </a:solidFill>
                <a:latin typeface="Arial" panose="020B0604020202020204" pitchFamily="34" charset="0"/>
                <a:cs typeface="Arial" panose="020B0604020202020204" pitchFamily="34" charset="0"/>
              </a:rPr>
              <a:t> o programas de cada asignatura </a:t>
            </a:r>
            <a:r>
              <a:rPr lang="es-CO" sz="1500" dirty="0">
                <a:latin typeface="Arial" panose="020B0604020202020204" pitchFamily="34" charset="0"/>
                <a:cs typeface="Arial" panose="020B0604020202020204" pitchFamily="34" charset="0"/>
              </a:rPr>
              <a:t>o módulo indicando al menos: Objetivos; Competencias, Contenidos, Metodologías, Medios Educativos requeridos, Evaluación, y Bibliografía actualizada. </a:t>
            </a:r>
          </a:p>
        </p:txBody>
      </p:sp>
    </p:spTree>
    <p:extLst>
      <p:ext uri="{BB962C8B-B14F-4D97-AF65-F5344CB8AC3E}">
        <p14:creationId xmlns:p14="http://schemas.microsoft.com/office/powerpoint/2010/main" val="417507210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3491880" y="715918"/>
            <a:ext cx="5472609" cy="461665"/>
          </a:xfrm>
          <a:prstGeom prst="rect">
            <a:avLst/>
          </a:prstGeom>
          <a:noFill/>
        </p:spPr>
        <p:txBody>
          <a:bodyPr wrap="square" rtlCol="0">
            <a:spAutoFit/>
          </a:bodyPr>
          <a:lstStyle/>
          <a:p>
            <a:r>
              <a:rPr lang="es-CO" sz="2400" dirty="0">
                <a:solidFill>
                  <a:srgbClr val="800000"/>
                </a:solidFill>
              </a:rPr>
              <a:t>4. Organización de actividades académicas</a:t>
            </a:r>
          </a:p>
        </p:txBody>
      </p:sp>
      <p:sp>
        <p:nvSpPr>
          <p:cNvPr id="6" name="CuadroTexto 5"/>
          <p:cNvSpPr txBox="1"/>
          <p:nvPr/>
        </p:nvSpPr>
        <p:spPr>
          <a:xfrm>
            <a:off x="267431" y="1886044"/>
            <a:ext cx="3728505" cy="286232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2000" b="0" dirty="0">
                <a:solidFill>
                  <a:schemeClr val="bg1"/>
                </a:solidFill>
              </a:rPr>
              <a:t>Metodología para alcanzar los objetivos de formación</a:t>
            </a:r>
          </a:p>
          <a:p>
            <a:pPr marL="285750" indent="-285750">
              <a:buFont typeface="Arial"/>
              <a:buChar char="•"/>
            </a:pPr>
            <a:r>
              <a:rPr lang="es-ES_tradnl" sz="2000" b="0" dirty="0">
                <a:solidFill>
                  <a:schemeClr val="bg1"/>
                </a:solidFill>
              </a:rPr>
              <a:t>Entornos de aprendizaje</a:t>
            </a:r>
          </a:p>
          <a:p>
            <a:pPr marL="285750" indent="-285750">
              <a:buFont typeface="Arial"/>
              <a:buChar char="•"/>
            </a:pPr>
            <a:r>
              <a:rPr lang="es-ES_tradnl" sz="2000" b="0" dirty="0">
                <a:solidFill>
                  <a:schemeClr val="bg1"/>
                </a:solidFill>
              </a:rPr>
              <a:t>Definición del crédito </a:t>
            </a:r>
            <a:r>
              <a:rPr lang="es-ES_tradnl" sz="2000" b="0" dirty="0" err="1">
                <a:solidFill>
                  <a:schemeClr val="bg1"/>
                </a:solidFill>
              </a:rPr>
              <a:t>acad</a:t>
            </a:r>
            <a:r>
              <a:rPr lang="es-ES" sz="2000" b="0" dirty="0">
                <a:solidFill>
                  <a:schemeClr val="bg1"/>
                </a:solidFill>
              </a:rPr>
              <a:t>é</a:t>
            </a:r>
            <a:r>
              <a:rPr lang="es-ES_tradnl" sz="2000" b="0" dirty="0">
                <a:solidFill>
                  <a:schemeClr val="bg1"/>
                </a:solidFill>
              </a:rPr>
              <a:t>mico en torno al trabajo con y sin acompañamiento</a:t>
            </a:r>
          </a:p>
          <a:p>
            <a:pPr marL="285750" indent="-285750">
              <a:buFont typeface="Arial"/>
              <a:buChar char="•"/>
            </a:pPr>
            <a:r>
              <a:rPr lang="es-ES_tradnl" sz="2000" b="0" dirty="0">
                <a:solidFill>
                  <a:schemeClr val="bg1"/>
                </a:solidFill>
              </a:rPr>
              <a:t>Estructura del plan de estudios reflejado en </a:t>
            </a:r>
            <a:r>
              <a:rPr lang="es-ES_tradnl" sz="2000" b="0" dirty="0" err="1">
                <a:solidFill>
                  <a:schemeClr val="bg1"/>
                </a:solidFill>
              </a:rPr>
              <a:t>cr</a:t>
            </a:r>
            <a:r>
              <a:rPr lang="es-ES" sz="2000" b="0" dirty="0">
                <a:solidFill>
                  <a:schemeClr val="bg1"/>
                </a:solidFill>
              </a:rPr>
              <a:t>é</a:t>
            </a:r>
            <a:r>
              <a:rPr lang="es-ES_tradnl" sz="2000" b="0" dirty="0" err="1">
                <a:solidFill>
                  <a:schemeClr val="bg1"/>
                </a:solidFill>
              </a:rPr>
              <a:t>ditos</a:t>
            </a:r>
            <a:r>
              <a:rPr lang="es-ES_tradnl" sz="2000" b="0" dirty="0">
                <a:solidFill>
                  <a:schemeClr val="bg1"/>
                </a:solidFill>
              </a:rPr>
              <a:t> académicos</a:t>
            </a:r>
          </a:p>
        </p:txBody>
      </p:sp>
      <p:sp>
        <p:nvSpPr>
          <p:cNvPr id="10" name="Rectángulo 9"/>
          <p:cNvSpPr/>
          <p:nvPr/>
        </p:nvSpPr>
        <p:spPr>
          <a:xfrm>
            <a:off x="4211958" y="1886044"/>
            <a:ext cx="4536505" cy="353943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CO" sz="1600" dirty="0">
                <a:solidFill>
                  <a:schemeClr val="tx1"/>
                </a:solidFill>
                <a:latin typeface="Arial" panose="020B0604020202020204" pitchFamily="34" charset="0"/>
              </a:rPr>
              <a:t>Todas las actividades académicas que requieran dedicación docente o de tiempo de formación por el estudiante deberán ser descritas y cuantificadas en créditos. </a:t>
            </a:r>
          </a:p>
          <a:p>
            <a:endParaRPr lang="es-CO" sz="1600" dirty="0">
              <a:solidFill>
                <a:schemeClr val="tx1"/>
              </a:solidFill>
              <a:latin typeface="Arial" panose="020B0604020202020204" pitchFamily="34" charset="0"/>
            </a:endParaRPr>
          </a:p>
          <a:p>
            <a:r>
              <a:rPr lang="es-CO" sz="1600" dirty="0">
                <a:solidFill>
                  <a:schemeClr val="tx1"/>
                </a:solidFill>
                <a:latin typeface="Arial" panose="020B0604020202020204" pitchFamily="34" charset="0"/>
              </a:rPr>
              <a:t>Para el desarrollo del proyecto curricular, es posible que se planteen diversas actividades académicas, cada una de ellas, responderá a la lógica del proceso de formación, requerirá de medios e infraestructura específica de acuerdo al nivel y tipo de programa, a las competencias de formación que se esperan, a la fundamentación teórica o práctica que la actividad proyecte.</a:t>
            </a:r>
          </a:p>
        </p:txBody>
      </p:sp>
      <p:sp>
        <p:nvSpPr>
          <p:cNvPr id="11" name="Rectángulo redondeado 10"/>
          <p:cNvSpPr/>
          <p:nvPr/>
        </p:nvSpPr>
        <p:spPr>
          <a:xfrm>
            <a:off x="251520" y="1236640"/>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1" y="1236640"/>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852666270"/>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3491880" y="721434"/>
            <a:ext cx="5472609" cy="461665"/>
          </a:xfrm>
          <a:prstGeom prst="rect">
            <a:avLst/>
          </a:prstGeom>
          <a:noFill/>
        </p:spPr>
        <p:txBody>
          <a:bodyPr wrap="square" rtlCol="0">
            <a:spAutoFit/>
          </a:bodyPr>
          <a:lstStyle/>
          <a:p>
            <a:r>
              <a:rPr lang="es-CO" sz="2400" dirty="0">
                <a:solidFill>
                  <a:srgbClr val="800000"/>
                </a:solidFill>
              </a:rPr>
              <a:t>4. Organización de actividades académicas</a:t>
            </a:r>
          </a:p>
        </p:txBody>
      </p:sp>
      <p:sp>
        <p:nvSpPr>
          <p:cNvPr id="6" name="CuadroTexto 5"/>
          <p:cNvSpPr txBox="1"/>
          <p:nvPr/>
        </p:nvSpPr>
        <p:spPr>
          <a:xfrm>
            <a:off x="267431" y="1891560"/>
            <a:ext cx="3728505" cy="286232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2000" b="0" dirty="0">
                <a:solidFill>
                  <a:schemeClr val="bg1"/>
                </a:solidFill>
              </a:rPr>
              <a:t>Metodología para alcanzar los objetivos de formación</a:t>
            </a:r>
          </a:p>
          <a:p>
            <a:pPr marL="285750" indent="-285750">
              <a:buFont typeface="Arial"/>
              <a:buChar char="•"/>
            </a:pPr>
            <a:r>
              <a:rPr lang="es-ES_tradnl" sz="2000" b="0" dirty="0">
                <a:solidFill>
                  <a:schemeClr val="bg1"/>
                </a:solidFill>
              </a:rPr>
              <a:t>Entornos de aprendizaje</a:t>
            </a:r>
          </a:p>
          <a:p>
            <a:pPr marL="285750" indent="-285750">
              <a:buFont typeface="Arial"/>
              <a:buChar char="•"/>
            </a:pPr>
            <a:r>
              <a:rPr lang="es-ES_tradnl" sz="2000" b="0" dirty="0">
                <a:solidFill>
                  <a:schemeClr val="bg1"/>
                </a:solidFill>
              </a:rPr>
              <a:t>Definición del crédito </a:t>
            </a:r>
            <a:r>
              <a:rPr lang="es-ES_tradnl" sz="2000" b="0" dirty="0" err="1">
                <a:solidFill>
                  <a:schemeClr val="bg1"/>
                </a:solidFill>
              </a:rPr>
              <a:t>acad</a:t>
            </a:r>
            <a:r>
              <a:rPr lang="es-ES" sz="2000" b="0" dirty="0">
                <a:solidFill>
                  <a:schemeClr val="bg1"/>
                </a:solidFill>
              </a:rPr>
              <a:t>é</a:t>
            </a:r>
            <a:r>
              <a:rPr lang="es-ES_tradnl" sz="2000" b="0" dirty="0">
                <a:solidFill>
                  <a:schemeClr val="bg1"/>
                </a:solidFill>
              </a:rPr>
              <a:t>mico en torno al trabajo con y sin acompañamiento</a:t>
            </a:r>
          </a:p>
          <a:p>
            <a:pPr marL="285750" indent="-285750">
              <a:buFont typeface="Arial"/>
              <a:buChar char="•"/>
            </a:pPr>
            <a:r>
              <a:rPr lang="es-ES_tradnl" sz="2000" b="0" dirty="0">
                <a:solidFill>
                  <a:schemeClr val="bg1"/>
                </a:solidFill>
              </a:rPr>
              <a:t>Estructura del plan de estudios reflejado en </a:t>
            </a:r>
            <a:r>
              <a:rPr lang="es-ES_tradnl" sz="2000" b="0" dirty="0" err="1">
                <a:solidFill>
                  <a:schemeClr val="bg1"/>
                </a:solidFill>
              </a:rPr>
              <a:t>cr</a:t>
            </a:r>
            <a:r>
              <a:rPr lang="es-ES" sz="2000" b="0" dirty="0">
                <a:solidFill>
                  <a:schemeClr val="bg1"/>
                </a:solidFill>
              </a:rPr>
              <a:t>é</a:t>
            </a:r>
            <a:r>
              <a:rPr lang="es-ES_tradnl" sz="2000" b="0" dirty="0" err="1">
                <a:solidFill>
                  <a:schemeClr val="bg1"/>
                </a:solidFill>
              </a:rPr>
              <a:t>ditos</a:t>
            </a:r>
            <a:r>
              <a:rPr lang="es-ES_tradnl" sz="2000" b="0" dirty="0">
                <a:solidFill>
                  <a:schemeClr val="bg1"/>
                </a:solidFill>
              </a:rPr>
              <a:t> académicos</a:t>
            </a:r>
          </a:p>
        </p:txBody>
      </p:sp>
      <p:sp>
        <p:nvSpPr>
          <p:cNvPr id="10" name="Rectángulo 9"/>
          <p:cNvSpPr/>
          <p:nvPr/>
        </p:nvSpPr>
        <p:spPr>
          <a:xfrm>
            <a:off x="4139951" y="1843945"/>
            <a:ext cx="4608513" cy="424731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CO" sz="1500" dirty="0">
                <a:solidFill>
                  <a:srgbClr val="000000"/>
                </a:solidFill>
                <a:latin typeface="Arial" panose="020B0604020202020204" pitchFamily="34" charset="0"/>
                <a:cs typeface="Arial" panose="020B0604020202020204" pitchFamily="34" charset="0"/>
              </a:rPr>
              <a:t>Para el caso de programas en </a:t>
            </a:r>
            <a:r>
              <a:rPr lang="es-CO" sz="1500" b="1" dirty="0">
                <a:solidFill>
                  <a:srgbClr val="000000"/>
                </a:solidFill>
                <a:latin typeface="Arial" panose="020B0604020202020204" pitchFamily="34" charset="0"/>
                <a:cs typeface="Arial" panose="020B0604020202020204" pitchFamily="34" charset="0"/>
              </a:rPr>
              <a:t>Salud </a:t>
            </a:r>
            <a:r>
              <a:rPr lang="es-CO" sz="1500" dirty="0">
                <a:solidFill>
                  <a:srgbClr val="000000"/>
                </a:solidFill>
                <a:latin typeface="Arial" panose="020B0604020202020204" pitchFamily="34" charset="0"/>
                <a:cs typeface="Arial" panose="020B0604020202020204" pitchFamily="34" charset="0"/>
              </a:rPr>
              <a:t>las prácticas formativas en escenarios clínico y no clínicos deberán ajustarse a lo establecido en el Decreto 2676 del 2010, o a la reglamentación que lo reemplace. Lo anterior incluye la suscripción de convenios de relación docencia-servicio, y la descripción de las prácticas formativas en un anexo técnico, en las condiciones y con los requisitos que contempla la normativa citada. </a:t>
            </a:r>
          </a:p>
          <a:p>
            <a:r>
              <a:rPr lang="es-CO" sz="1500" dirty="0">
                <a:latin typeface="Arial" panose="020B0604020202020204" pitchFamily="34" charset="0"/>
                <a:cs typeface="Arial" panose="020B0604020202020204" pitchFamily="34" charset="0"/>
              </a:rPr>
              <a:t> </a:t>
            </a:r>
          </a:p>
          <a:p>
            <a:r>
              <a:rPr lang="es-CO" sz="1500" dirty="0">
                <a:latin typeface="Arial" panose="020B0604020202020204" pitchFamily="34" charset="0"/>
                <a:cs typeface="Arial" panose="020B0604020202020204" pitchFamily="34" charset="0"/>
              </a:rPr>
              <a:t>Para el caso de los programas a </a:t>
            </a:r>
            <a:r>
              <a:rPr lang="es-CO" sz="1500" b="1" dirty="0">
                <a:latin typeface="Arial" panose="020B0604020202020204" pitchFamily="34" charset="0"/>
                <a:cs typeface="Arial" panose="020B0604020202020204" pitchFamily="34" charset="0"/>
              </a:rPr>
              <a:t>distancia o virtuales</a:t>
            </a:r>
            <a:r>
              <a:rPr lang="es-CO" sz="1500" dirty="0">
                <a:latin typeface="Arial" panose="020B0604020202020204" pitchFamily="34" charset="0"/>
                <a:cs typeface="Arial" panose="020B0604020202020204" pitchFamily="34" charset="0"/>
              </a:rPr>
              <a:t>, se hace necesario detallar la manera como el desarrollo de las actividades académicas estará relacionado con el trabajo con acompañamiento y el trabajo independiente o autónomo. Así mismo, el tiempo que se dedicará para cada escenario de práctica, los sitios de práctica y la forma como se llevarán a cabo. </a:t>
            </a:r>
          </a:p>
        </p:txBody>
      </p:sp>
      <p:sp>
        <p:nvSpPr>
          <p:cNvPr id="11" name="Rectángulo redondeado 10"/>
          <p:cNvSpPr/>
          <p:nvPr/>
        </p:nvSpPr>
        <p:spPr>
          <a:xfrm>
            <a:off x="251520" y="1242156"/>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067944" y="1233434"/>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212319882"/>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5004048" y="668639"/>
            <a:ext cx="2434321" cy="523220"/>
          </a:xfrm>
          <a:prstGeom prst="rect">
            <a:avLst/>
          </a:prstGeom>
          <a:noFill/>
        </p:spPr>
        <p:txBody>
          <a:bodyPr wrap="none" rtlCol="0">
            <a:spAutoFit/>
          </a:bodyPr>
          <a:lstStyle/>
          <a:p>
            <a:r>
              <a:rPr lang="es-CO" sz="2800" dirty="0">
                <a:solidFill>
                  <a:srgbClr val="800000"/>
                </a:solidFill>
              </a:rPr>
              <a:t>5. Investigación</a:t>
            </a:r>
          </a:p>
        </p:txBody>
      </p:sp>
      <p:sp>
        <p:nvSpPr>
          <p:cNvPr id="6" name="CuadroTexto 5"/>
          <p:cNvSpPr txBox="1"/>
          <p:nvPr/>
        </p:nvSpPr>
        <p:spPr>
          <a:xfrm>
            <a:off x="251520" y="1947067"/>
            <a:ext cx="3744416" cy="349326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1700" b="0" dirty="0">
                <a:solidFill>
                  <a:schemeClr val="bg1"/>
                </a:solidFill>
              </a:rPr>
              <a:t>Políticas, estrategias y recursos para la investigación</a:t>
            </a:r>
          </a:p>
          <a:p>
            <a:pPr marL="285750" indent="-285750">
              <a:buFont typeface="Arial"/>
              <a:buChar char="•"/>
            </a:pPr>
            <a:r>
              <a:rPr lang="es-ES_tradnl" sz="1700" b="0" dirty="0">
                <a:solidFill>
                  <a:schemeClr val="bg1"/>
                </a:solidFill>
              </a:rPr>
              <a:t>Ambientes de investigación en la institución y el programa</a:t>
            </a:r>
          </a:p>
          <a:p>
            <a:pPr marL="285750" indent="-285750">
              <a:buFont typeface="Arial"/>
              <a:buChar char="•"/>
            </a:pPr>
            <a:r>
              <a:rPr lang="es-ES" sz="1700" b="0" dirty="0">
                <a:solidFill>
                  <a:schemeClr val="bg1"/>
                </a:solidFill>
              </a:rPr>
              <a:t>Articulación de la institución con las capacidades y competencias del sector productivo para la innovación</a:t>
            </a:r>
          </a:p>
          <a:p>
            <a:pPr marL="285750" indent="-285750">
              <a:buFont typeface="Arial"/>
              <a:buChar char="•"/>
            </a:pPr>
            <a:r>
              <a:rPr lang="es-ES_tradnl" sz="1700" b="0" dirty="0">
                <a:solidFill>
                  <a:schemeClr val="bg1"/>
                </a:solidFill>
              </a:rPr>
              <a:t>Grupos de investigación en la institución y referentes al programa</a:t>
            </a:r>
          </a:p>
          <a:p>
            <a:pPr marL="285750" indent="-285750">
              <a:buFont typeface="Arial"/>
              <a:buChar char="•"/>
            </a:pPr>
            <a:r>
              <a:rPr lang="es-ES_tradnl" sz="1700" b="0" dirty="0">
                <a:solidFill>
                  <a:schemeClr val="bg1"/>
                </a:solidFill>
              </a:rPr>
              <a:t>Profesores investigadores</a:t>
            </a:r>
          </a:p>
          <a:p>
            <a:pPr marL="285750" indent="-285750">
              <a:buFont typeface="Arial"/>
              <a:buChar char="•"/>
            </a:pPr>
            <a:r>
              <a:rPr lang="es-ES_tradnl" sz="1700" b="0" dirty="0">
                <a:solidFill>
                  <a:schemeClr val="bg1"/>
                </a:solidFill>
              </a:rPr>
              <a:t>Producción </a:t>
            </a:r>
          </a:p>
          <a:p>
            <a:pPr marL="285750" indent="-285750">
              <a:buFont typeface="Arial"/>
              <a:buChar char="•"/>
            </a:pPr>
            <a:r>
              <a:rPr lang="es-ES_tradnl" sz="1700" b="0" dirty="0">
                <a:solidFill>
                  <a:schemeClr val="bg1"/>
                </a:solidFill>
              </a:rPr>
              <a:t>Articulación de la docencia y la investigación</a:t>
            </a:r>
          </a:p>
        </p:txBody>
      </p:sp>
      <p:sp>
        <p:nvSpPr>
          <p:cNvPr id="10" name="Rectángulo 9"/>
          <p:cNvSpPr/>
          <p:nvPr/>
        </p:nvSpPr>
        <p:spPr>
          <a:xfrm>
            <a:off x="4176464" y="1935698"/>
            <a:ext cx="4572000" cy="4478149"/>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s-CO" sz="1500" dirty="0">
                <a:solidFill>
                  <a:schemeClr val="tx1"/>
                </a:solidFill>
                <a:latin typeface="Arial" panose="020B0604020202020204" pitchFamily="34" charset="0"/>
                <a:cs typeface="Arial" panose="020B0604020202020204" pitchFamily="34" charset="0"/>
              </a:rPr>
              <a:t>En el Documento maestro define el alcance que tendrá la Investigación en el programa. Es necesario asegurarse que la investigación señalada se corresponda con el nivel de formación del programa. Haga explícito si en el programa se pretende trabajar desde la Investigación Formativa, o si dentro de los propósitos del programa está la Formación en Investigación.</a:t>
            </a:r>
          </a:p>
          <a:p>
            <a:r>
              <a:rPr lang="es-CO" sz="1500" dirty="0">
                <a:solidFill>
                  <a:schemeClr val="tx1"/>
                </a:solidFill>
                <a:latin typeface="Arial" panose="020B0604020202020204" pitchFamily="34" charset="0"/>
                <a:cs typeface="Arial" panose="020B0604020202020204" pitchFamily="34" charset="0"/>
              </a:rPr>
              <a:t> </a:t>
            </a:r>
          </a:p>
          <a:p>
            <a:r>
              <a:rPr lang="es-CO" sz="1500" dirty="0">
                <a:solidFill>
                  <a:schemeClr val="tx1"/>
                </a:solidFill>
                <a:latin typeface="Arial" panose="020B0604020202020204" pitchFamily="34" charset="0"/>
                <a:cs typeface="Arial" panose="020B0604020202020204" pitchFamily="34" charset="0"/>
              </a:rPr>
              <a:t>Defina claramente las áreas, líneas o temáticas de investigación en las que se enfocarán los esfuerzos y proyectos a desarrollar. </a:t>
            </a:r>
          </a:p>
          <a:p>
            <a:endParaRPr lang="es-CO" sz="1500" dirty="0">
              <a:solidFill>
                <a:schemeClr val="tx1"/>
              </a:solidFill>
              <a:latin typeface="Arial" panose="020B0604020202020204" pitchFamily="34" charset="0"/>
              <a:cs typeface="Arial" panose="020B0604020202020204" pitchFamily="34" charset="0"/>
            </a:endParaRPr>
          </a:p>
          <a:p>
            <a:r>
              <a:rPr lang="es-CO" sz="1500" dirty="0">
                <a:solidFill>
                  <a:schemeClr val="tx1"/>
                </a:solidFill>
                <a:latin typeface="Arial" panose="020B0604020202020204" pitchFamily="34" charset="0"/>
                <a:cs typeface="Arial" panose="020B0604020202020204" pitchFamily="34" charset="0"/>
              </a:rPr>
              <a:t>Presente un plan para el desarrollo de la investigación, cuya materialización deberá realizarse con el concurso indispensable de profesores y estudiantes del programa, quienes se asocian a través de Grupos y/o Semilleros de investigación. </a:t>
            </a:r>
          </a:p>
        </p:txBody>
      </p:sp>
      <p:sp>
        <p:nvSpPr>
          <p:cNvPr id="11" name="Rectángulo redondeado 10"/>
          <p:cNvSpPr/>
          <p:nvPr/>
        </p:nvSpPr>
        <p:spPr>
          <a:xfrm>
            <a:off x="251520" y="1280533"/>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63867"/>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861604175"/>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3203848" y="692696"/>
            <a:ext cx="5472608" cy="523220"/>
          </a:xfrm>
          <a:prstGeom prst="rect">
            <a:avLst/>
          </a:prstGeom>
          <a:noFill/>
        </p:spPr>
        <p:txBody>
          <a:bodyPr wrap="square" rtlCol="0">
            <a:spAutoFit/>
          </a:bodyPr>
          <a:lstStyle/>
          <a:p>
            <a:r>
              <a:rPr lang="es-CO" sz="2800" dirty="0">
                <a:solidFill>
                  <a:srgbClr val="800000"/>
                </a:solidFill>
              </a:rPr>
              <a:t>6. Relación con el Sector Externo</a:t>
            </a:r>
          </a:p>
        </p:txBody>
      </p:sp>
      <p:sp>
        <p:nvSpPr>
          <p:cNvPr id="6" name="CuadroTexto 5"/>
          <p:cNvSpPr txBox="1"/>
          <p:nvPr/>
        </p:nvSpPr>
        <p:spPr>
          <a:xfrm>
            <a:off x="251520" y="1934830"/>
            <a:ext cx="3727942" cy="286232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1800" b="0" dirty="0">
                <a:solidFill>
                  <a:schemeClr val="bg1"/>
                </a:solidFill>
              </a:rPr>
              <a:t>Políticas, estrategias y recursos para la vinculación con la sociedad</a:t>
            </a:r>
          </a:p>
          <a:p>
            <a:pPr marL="285750" indent="-285750">
              <a:buFont typeface="Arial"/>
              <a:buChar char="•"/>
            </a:pPr>
            <a:r>
              <a:rPr lang="es-ES_tradnl" sz="1800" b="0" dirty="0">
                <a:solidFill>
                  <a:schemeClr val="bg1"/>
                </a:solidFill>
                <a:effectLst/>
              </a:rPr>
              <a:t>I</a:t>
            </a:r>
            <a:r>
              <a:rPr lang="es-ES" sz="1800" b="0" dirty="0" err="1">
                <a:solidFill>
                  <a:schemeClr val="bg1"/>
                </a:solidFill>
              </a:rPr>
              <a:t>mpacto</a:t>
            </a:r>
            <a:r>
              <a:rPr lang="es-ES" sz="1800" b="0" dirty="0">
                <a:solidFill>
                  <a:schemeClr val="bg1"/>
                </a:solidFill>
              </a:rPr>
              <a:t> de la formación de los graduados, la generación de nuevo conocimiento y el servicio social a la comunidad</a:t>
            </a:r>
          </a:p>
          <a:p>
            <a:pPr marL="285750" indent="-285750">
              <a:buFont typeface="Arial"/>
              <a:buChar char="•"/>
            </a:pPr>
            <a:r>
              <a:rPr lang="es-ES_tradnl" sz="1800" b="0" dirty="0">
                <a:solidFill>
                  <a:schemeClr val="bg1"/>
                </a:solidFill>
                <a:effectLst/>
              </a:rPr>
              <a:t>Convenios</a:t>
            </a:r>
          </a:p>
          <a:p>
            <a:pPr marL="285750" indent="-285750">
              <a:buFont typeface="Arial"/>
              <a:buChar char="•"/>
            </a:pPr>
            <a:r>
              <a:rPr lang="es-ES_tradnl" sz="1800" b="0" dirty="0">
                <a:solidFill>
                  <a:schemeClr val="bg1"/>
                </a:solidFill>
              </a:rPr>
              <a:t>Aportes del programa a la relación con el sector externo</a:t>
            </a:r>
          </a:p>
          <a:p>
            <a:pPr marL="285750" indent="-285750">
              <a:buFont typeface="Arial"/>
              <a:buChar char="•"/>
            </a:pPr>
            <a:endParaRPr lang="es-ES_tradnl" sz="1800" b="0" dirty="0">
              <a:solidFill>
                <a:schemeClr val="bg1"/>
              </a:solidFill>
            </a:endParaRPr>
          </a:p>
        </p:txBody>
      </p:sp>
      <p:sp>
        <p:nvSpPr>
          <p:cNvPr id="10" name="Rectángulo 9"/>
          <p:cNvSpPr/>
          <p:nvPr/>
        </p:nvSpPr>
        <p:spPr>
          <a:xfrm>
            <a:off x="4104456" y="1898823"/>
            <a:ext cx="4716016" cy="427809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CO" sz="1600" dirty="0">
                <a:solidFill>
                  <a:srgbClr val="000000"/>
                </a:solidFill>
                <a:latin typeface="Arial" panose="020B0604020202020204" pitchFamily="34" charset="0"/>
              </a:rPr>
              <a:t>Deberá incluir información que permita evidenciar cual fue la participación de la comunidad en la construcción de la propuesta. </a:t>
            </a:r>
          </a:p>
          <a:p>
            <a:r>
              <a:rPr lang="es-CO" sz="1600" dirty="0">
                <a:solidFill>
                  <a:srgbClr val="000000"/>
                </a:solidFill>
                <a:latin typeface="Arial" panose="020B0604020202020204" pitchFamily="34" charset="0"/>
              </a:rPr>
              <a:t>Todo programa académico, formará un egresado cuyas competencias están previstas para enrolarse en la sociedad desde su profesión, disciplina o arte. </a:t>
            </a:r>
          </a:p>
          <a:p>
            <a:endParaRPr lang="es-CO" sz="1600" dirty="0">
              <a:solidFill>
                <a:srgbClr val="000000"/>
              </a:solidFill>
              <a:latin typeface="Arial" panose="020B0604020202020204" pitchFamily="34" charset="0"/>
            </a:endParaRPr>
          </a:p>
          <a:p>
            <a:r>
              <a:rPr lang="es-CO" sz="1600" dirty="0">
                <a:solidFill>
                  <a:srgbClr val="000000"/>
                </a:solidFill>
                <a:latin typeface="Arial" panose="020B0604020202020204" pitchFamily="34" charset="0"/>
              </a:rPr>
              <a:t>De las múltiples posibilidades para el desarrollo de actividades, el programa debe prever quien las atenderá y cual será en tiempo la participación de los responsables institucionales para la misma y así quedar plasmado en el documento maestro. </a:t>
            </a:r>
          </a:p>
          <a:p>
            <a:r>
              <a:rPr lang="es-CO" sz="1600" dirty="0">
                <a:solidFill>
                  <a:srgbClr val="000000"/>
                </a:solidFill>
                <a:latin typeface="Arial" panose="020B0604020202020204" pitchFamily="34" charset="0"/>
              </a:rPr>
              <a:t>Para programas en renovación debe evidenciarse como las relaciones con la comunidad se fortalecieron y crecieron en el transcurso de los siete años de vigencia del programa. </a:t>
            </a:r>
            <a:endParaRPr lang="es-CO" sz="1600" dirty="0"/>
          </a:p>
        </p:txBody>
      </p:sp>
      <p:sp>
        <p:nvSpPr>
          <p:cNvPr id="11" name="Rectángulo redondeado 10"/>
          <p:cNvSpPr/>
          <p:nvPr/>
        </p:nvSpPr>
        <p:spPr>
          <a:xfrm>
            <a:off x="251520" y="1268760"/>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68760"/>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1620111245"/>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13" name="CuadroTexto 12"/>
          <p:cNvSpPr txBox="1"/>
          <p:nvPr/>
        </p:nvSpPr>
        <p:spPr>
          <a:xfrm>
            <a:off x="5004048" y="692696"/>
            <a:ext cx="3597780" cy="523220"/>
          </a:xfrm>
          <a:prstGeom prst="rect">
            <a:avLst/>
          </a:prstGeom>
          <a:noFill/>
        </p:spPr>
        <p:txBody>
          <a:bodyPr wrap="none" rtlCol="0">
            <a:spAutoFit/>
          </a:bodyPr>
          <a:lstStyle/>
          <a:p>
            <a:r>
              <a:rPr lang="es-CO" sz="2800" dirty="0">
                <a:solidFill>
                  <a:srgbClr val="800000"/>
                </a:solidFill>
              </a:rPr>
              <a:t>7. Personal docente***</a:t>
            </a:r>
          </a:p>
        </p:txBody>
      </p:sp>
      <p:sp>
        <p:nvSpPr>
          <p:cNvPr id="14" name="CuadroTexto 13"/>
          <p:cNvSpPr txBox="1"/>
          <p:nvPr/>
        </p:nvSpPr>
        <p:spPr>
          <a:xfrm>
            <a:off x="251520" y="1988840"/>
            <a:ext cx="3744416" cy="313932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1800" b="0" dirty="0">
                <a:solidFill>
                  <a:schemeClr val="bg1"/>
                </a:solidFill>
              </a:rPr>
              <a:t>Políticas y normas de regulación de los docentes</a:t>
            </a:r>
          </a:p>
          <a:p>
            <a:pPr marL="285750" indent="-285750">
              <a:buFont typeface="Arial"/>
              <a:buChar char="•"/>
            </a:pPr>
            <a:r>
              <a:rPr lang="es-ES" sz="1800" b="0" dirty="0">
                <a:solidFill>
                  <a:schemeClr val="bg1"/>
                </a:solidFill>
              </a:rPr>
              <a:t>Perfiles de la planta de docentes, actual o futura,</a:t>
            </a:r>
            <a:r>
              <a:rPr lang="es-ES_tradnl" sz="1800" b="0" dirty="0">
                <a:solidFill>
                  <a:schemeClr val="bg1"/>
                </a:solidFill>
                <a:effectLst/>
              </a:rPr>
              <a:t>  que soportara el programa</a:t>
            </a:r>
          </a:p>
          <a:p>
            <a:pPr marL="285750" indent="-285750">
              <a:buFont typeface="Arial"/>
              <a:buChar char="•"/>
            </a:pPr>
            <a:r>
              <a:rPr lang="es-ES_tradnl" sz="1800" b="0" dirty="0">
                <a:solidFill>
                  <a:schemeClr val="bg1"/>
                </a:solidFill>
              </a:rPr>
              <a:t>Actividades y dedicación en la docencia, investigación y proyección social</a:t>
            </a:r>
          </a:p>
          <a:p>
            <a:pPr marL="285750" indent="-285750">
              <a:buFont typeface="Arial"/>
              <a:buChar char="•"/>
            </a:pPr>
            <a:r>
              <a:rPr lang="es-ES_tradnl" sz="1800" b="0" dirty="0">
                <a:solidFill>
                  <a:schemeClr val="bg1"/>
                </a:solidFill>
              </a:rPr>
              <a:t>Evidenciar formas de contratación</a:t>
            </a:r>
          </a:p>
          <a:p>
            <a:pPr marL="285750" indent="-285750">
              <a:buFont typeface="Arial"/>
              <a:buChar char="•"/>
            </a:pPr>
            <a:r>
              <a:rPr lang="es-ES_tradnl" sz="1800" b="0" dirty="0">
                <a:solidFill>
                  <a:schemeClr val="bg1"/>
                </a:solidFill>
              </a:rPr>
              <a:t>Estrategias y actividades para la formación y cualificación docente</a:t>
            </a:r>
          </a:p>
        </p:txBody>
      </p:sp>
      <p:sp>
        <p:nvSpPr>
          <p:cNvPr id="15" name="Rectángulo 14"/>
          <p:cNvSpPr/>
          <p:nvPr/>
        </p:nvSpPr>
        <p:spPr>
          <a:xfrm>
            <a:off x="4176464" y="1916832"/>
            <a:ext cx="4572000" cy="4524315"/>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s-CO" dirty="0">
                <a:solidFill>
                  <a:srgbClr val="000000"/>
                </a:solidFill>
                <a:latin typeface="Arial" panose="020B0604020202020204" pitchFamily="34" charset="0"/>
              </a:rPr>
              <a:t>Para un proceso de solicitud de Registro Calificado por primera vez, se deben presentar los perfiles establecidos para la selección de cada uno de los profesores que darán servicio al programa, y mostrar la correspondencia con el área curricular y funciones a desempeñar en el programa. </a:t>
            </a:r>
          </a:p>
          <a:p>
            <a:endParaRPr lang="es-CO" dirty="0">
              <a:solidFill>
                <a:srgbClr val="000000"/>
              </a:solidFill>
              <a:latin typeface="Arial" panose="020B0604020202020204" pitchFamily="34" charset="0"/>
            </a:endParaRPr>
          </a:p>
          <a:p>
            <a:r>
              <a:rPr lang="es-CO" dirty="0">
                <a:solidFill>
                  <a:srgbClr val="000000"/>
                </a:solidFill>
                <a:latin typeface="Arial" panose="020B0604020202020204" pitchFamily="34" charset="0"/>
              </a:rPr>
              <a:t>Los perfiles deben indicar al menos: la formación mínima exigida (indicando el nivel y el área de formación), experiencia profesional requerida (en tiempo y área de desempeño), experiencia en docencia, formación pedagógica, y experiencia en investigación en el área de desempeño del programa. </a:t>
            </a:r>
          </a:p>
        </p:txBody>
      </p:sp>
      <p:sp>
        <p:nvSpPr>
          <p:cNvPr id="16" name="Rectángulo redondeado 15"/>
          <p:cNvSpPr/>
          <p:nvPr/>
        </p:nvSpPr>
        <p:spPr>
          <a:xfrm>
            <a:off x="251520" y="1285426"/>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7" name="Rectángulo redondeado 16"/>
          <p:cNvSpPr/>
          <p:nvPr/>
        </p:nvSpPr>
        <p:spPr>
          <a:xfrm>
            <a:off x="4139952" y="1268760"/>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161424105"/>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13" name="CuadroTexto 12"/>
          <p:cNvSpPr txBox="1"/>
          <p:nvPr/>
        </p:nvSpPr>
        <p:spPr>
          <a:xfrm>
            <a:off x="5004048" y="692696"/>
            <a:ext cx="3597780" cy="523220"/>
          </a:xfrm>
          <a:prstGeom prst="rect">
            <a:avLst/>
          </a:prstGeom>
          <a:noFill/>
        </p:spPr>
        <p:txBody>
          <a:bodyPr wrap="none" rtlCol="0">
            <a:spAutoFit/>
          </a:bodyPr>
          <a:lstStyle/>
          <a:p>
            <a:r>
              <a:rPr lang="es-CO" sz="2800" dirty="0">
                <a:solidFill>
                  <a:srgbClr val="800000"/>
                </a:solidFill>
              </a:rPr>
              <a:t>7. Personal docente***</a:t>
            </a:r>
          </a:p>
        </p:txBody>
      </p:sp>
      <p:sp>
        <p:nvSpPr>
          <p:cNvPr id="10" name="CuadroTexto 9"/>
          <p:cNvSpPr txBox="1"/>
          <p:nvPr/>
        </p:nvSpPr>
        <p:spPr>
          <a:xfrm>
            <a:off x="5004048" y="692696"/>
            <a:ext cx="3597780" cy="523220"/>
          </a:xfrm>
          <a:prstGeom prst="rect">
            <a:avLst/>
          </a:prstGeom>
          <a:noFill/>
        </p:spPr>
        <p:txBody>
          <a:bodyPr wrap="none" rtlCol="0">
            <a:spAutoFit/>
          </a:bodyPr>
          <a:lstStyle/>
          <a:p>
            <a:r>
              <a:rPr lang="es-CO" sz="2800" dirty="0">
                <a:solidFill>
                  <a:srgbClr val="800000"/>
                </a:solidFill>
              </a:rPr>
              <a:t>7. Personal docente***</a:t>
            </a:r>
          </a:p>
        </p:txBody>
      </p:sp>
      <p:sp>
        <p:nvSpPr>
          <p:cNvPr id="11" name="CuadroTexto 10"/>
          <p:cNvSpPr txBox="1"/>
          <p:nvPr/>
        </p:nvSpPr>
        <p:spPr>
          <a:xfrm>
            <a:off x="251520" y="1988840"/>
            <a:ext cx="3744416" cy="313932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1800" b="0" dirty="0">
                <a:solidFill>
                  <a:schemeClr val="bg1"/>
                </a:solidFill>
              </a:rPr>
              <a:t>Políticas y normas de regulación de los docentes</a:t>
            </a:r>
          </a:p>
          <a:p>
            <a:pPr marL="285750" indent="-285750">
              <a:buFont typeface="Arial"/>
              <a:buChar char="•"/>
            </a:pPr>
            <a:r>
              <a:rPr lang="es-ES" sz="1800" b="0" dirty="0">
                <a:solidFill>
                  <a:schemeClr val="bg1"/>
                </a:solidFill>
              </a:rPr>
              <a:t>Perfiles de la planta de docentes, actual o futura,</a:t>
            </a:r>
            <a:r>
              <a:rPr lang="es-ES_tradnl" sz="1800" b="0" dirty="0">
                <a:solidFill>
                  <a:schemeClr val="bg1"/>
                </a:solidFill>
                <a:effectLst/>
              </a:rPr>
              <a:t>  que soportara el programa</a:t>
            </a:r>
          </a:p>
          <a:p>
            <a:pPr marL="285750" indent="-285750">
              <a:buFont typeface="Arial"/>
              <a:buChar char="•"/>
            </a:pPr>
            <a:r>
              <a:rPr lang="es-ES_tradnl" sz="1800" b="0" dirty="0">
                <a:solidFill>
                  <a:schemeClr val="bg1"/>
                </a:solidFill>
              </a:rPr>
              <a:t>Actividades y dedicación en la docencia, investigación y proyección social</a:t>
            </a:r>
          </a:p>
          <a:p>
            <a:pPr marL="285750" indent="-285750">
              <a:buFont typeface="Arial"/>
              <a:buChar char="•"/>
            </a:pPr>
            <a:r>
              <a:rPr lang="es-ES_tradnl" sz="1800" b="0" dirty="0">
                <a:solidFill>
                  <a:schemeClr val="bg1"/>
                </a:solidFill>
              </a:rPr>
              <a:t>Evidenciar formas de contratación</a:t>
            </a:r>
          </a:p>
          <a:p>
            <a:pPr marL="285750" indent="-285750">
              <a:buFont typeface="Arial"/>
              <a:buChar char="•"/>
            </a:pPr>
            <a:r>
              <a:rPr lang="es-ES_tradnl" sz="1800" b="0" dirty="0">
                <a:solidFill>
                  <a:schemeClr val="bg1"/>
                </a:solidFill>
              </a:rPr>
              <a:t>Estrategias y actividades para la formación y cualificación docente</a:t>
            </a:r>
          </a:p>
        </p:txBody>
      </p:sp>
      <p:sp>
        <p:nvSpPr>
          <p:cNvPr id="12" name="Rectángulo 11"/>
          <p:cNvSpPr/>
          <p:nvPr/>
        </p:nvSpPr>
        <p:spPr>
          <a:xfrm>
            <a:off x="4094922" y="1903145"/>
            <a:ext cx="4725550" cy="4616648"/>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s-CO" dirty="0">
                <a:solidFill>
                  <a:srgbClr val="000000"/>
                </a:solidFill>
                <a:latin typeface="Arial" panose="020B0604020202020204" pitchFamily="34" charset="0"/>
              </a:rPr>
              <a:t>Estos perfiles deben acompañarse de un plan de contratación docente que especifique por cada período académico las vinculaciones que se irán realizando, indicando tipo de contrato y responsabilidades previstas para con el Programa. </a:t>
            </a:r>
          </a:p>
          <a:p>
            <a:endParaRPr lang="es-CO" dirty="0">
              <a:solidFill>
                <a:srgbClr val="000000"/>
              </a:solidFill>
              <a:latin typeface="Arial" panose="020B0604020202020204" pitchFamily="34" charset="0"/>
            </a:endParaRPr>
          </a:p>
          <a:p>
            <a:r>
              <a:rPr lang="es-CO" dirty="0">
                <a:solidFill>
                  <a:srgbClr val="000000"/>
                </a:solidFill>
                <a:latin typeface="Arial" panose="020B0604020202020204" pitchFamily="34" charset="0"/>
              </a:rPr>
              <a:t>El número de profesores a contratar o contratados deberá guardar coherencia con el número de estudiantes del programa y las proyecciones de crecimiento del mismo. </a:t>
            </a:r>
            <a:br>
              <a:rPr lang="es-CO" dirty="0">
                <a:solidFill>
                  <a:srgbClr val="000000"/>
                </a:solidFill>
                <a:latin typeface="Arial" panose="020B0604020202020204" pitchFamily="34" charset="0"/>
              </a:rPr>
            </a:br>
            <a:endParaRPr lang="es-CO" dirty="0">
              <a:solidFill>
                <a:srgbClr val="000000"/>
              </a:solidFill>
              <a:latin typeface="Arial" panose="020B0604020202020204" pitchFamily="34" charset="0"/>
            </a:endParaRPr>
          </a:p>
          <a:p>
            <a:r>
              <a:rPr lang="es-CO" sz="1500" dirty="0">
                <a:solidFill>
                  <a:srgbClr val="000000"/>
                </a:solidFill>
                <a:latin typeface="Arial" panose="020B0604020202020204" pitchFamily="34" charset="0"/>
              </a:rPr>
              <a:t>Siempre deberá evidenciarse la disponibilidad de un núcleo de profesores de tiempo completo asociado al programa, en especial para atender las áreas curriculares relacionadas a la formación específica. </a:t>
            </a:r>
          </a:p>
        </p:txBody>
      </p:sp>
      <p:sp>
        <p:nvSpPr>
          <p:cNvPr id="18" name="Rectángulo redondeado 17"/>
          <p:cNvSpPr/>
          <p:nvPr/>
        </p:nvSpPr>
        <p:spPr>
          <a:xfrm>
            <a:off x="251520" y="1285426"/>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9" name="Rectángulo redondeado 18"/>
          <p:cNvSpPr/>
          <p:nvPr/>
        </p:nvSpPr>
        <p:spPr>
          <a:xfrm>
            <a:off x="4139952" y="1268760"/>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3728305651"/>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13" name="CuadroTexto 12"/>
          <p:cNvSpPr txBox="1"/>
          <p:nvPr/>
        </p:nvSpPr>
        <p:spPr>
          <a:xfrm>
            <a:off x="5004048" y="692696"/>
            <a:ext cx="3597780" cy="523220"/>
          </a:xfrm>
          <a:prstGeom prst="rect">
            <a:avLst/>
          </a:prstGeom>
          <a:noFill/>
        </p:spPr>
        <p:txBody>
          <a:bodyPr wrap="none" rtlCol="0">
            <a:spAutoFit/>
          </a:bodyPr>
          <a:lstStyle/>
          <a:p>
            <a:r>
              <a:rPr lang="es-CO" sz="2800" dirty="0">
                <a:solidFill>
                  <a:srgbClr val="800000"/>
                </a:solidFill>
              </a:rPr>
              <a:t>7. Personal docente***</a:t>
            </a:r>
          </a:p>
        </p:txBody>
      </p:sp>
      <p:sp>
        <p:nvSpPr>
          <p:cNvPr id="6" name="CuadroTexto 5"/>
          <p:cNvSpPr txBox="1"/>
          <p:nvPr/>
        </p:nvSpPr>
        <p:spPr>
          <a:xfrm>
            <a:off x="278498" y="1988840"/>
            <a:ext cx="3744416" cy="313932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1800" b="0" dirty="0">
                <a:solidFill>
                  <a:schemeClr val="bg1"/>
                </a:solidFill>
              </a:rPr>
              <a:t>Políticas y normas de regulación de los docentes</a:t>
            </a:r>
          </a:p>
          <a:p>
            <a:pPr marL="285750" indent="-285750">
              <a:buFont typeface="Arial"/>
              <a:buChar char="•"/>
            </a:pPr>
            <a:r>
              <a:rPr lang="es-ES" sz="1800" b="0" dirty="0">
                <a:solidFill>
                  <a:schemeClr val="bg1"/>
                </a:solidFill>
              </a:rPr>
              <a:t>Perfiles de la planta de docentes, actual o futura,</a:t>
            </a:r>
            <a:r>
              <a:rPr lang="es-ES_tradnl" sz="1800" b="0" dirty="0">
                <a:solidFill>
                  <a:schemeClr val="bg1"/>
                </a:solidFill>
                <a:effectLst/>
              </a:rPr>
              <a:t>  que soportara el programa</a:t>
            </a:r>
          </a:p>
          <a:p>
            <a:pPr marL="285750" indent="-285750">
              <a:buFont typeface="Arial"/>
              <a:buChar char="•"/>
            </a:pPr>
            <a:r>
              <a:rPr lang="es-ES_tradnl" sz="1800" b="0" dirty="0">
                <a:solidFill>
                  <a:schemeClr val="bg1"/>
                </a:solidFill>
              </a:rPr>
              <a:t>Actividades y dedicación en la docencia, investigación y proyección social</a:t>
            </a:r>
          </a:p>
          <a:p>
            <a:pPr marL="285750" indent="-285750">
              <a:buFont typeface="Arial"/>
              <a:buChar char="•"/>
            </a:pPr>
            <a:r>
              <a:rPr lang="es-ES_tradnl" sz="1800" b="0" dirty="0">
                <a:solidFill>
                  <a:schemeClr val="bg1"/>
                </a:solidFill>
              </a:rPr>
              <a:t>Evidenciar formas de contratación</a:t>
            </a:r>
          </a:p>
          <a:p>
            <a:pPr marL="285750" indent="-285750">
              <a:buFont typeface="Arial"/>
              <a:buChar char="•"/>
            </a:pPr>
            <a:r>
              <a:rPr lang="es-ES_tradnl" sz="1800" b="0" dirty="0">
                <a:solidFill>
                  <a:schemeClr val="bg1"/>
                </a:solidFill>
              </a:rPr>
              <a:t>Estrategias y actividades para la formación y cualificación docente</a:t>
            </a:r>
          </a:p>
        </p:txBody>
      </p:sp>
      <p:sp>
        <p:nvSpPr>
          <p:cNvPr id="10" name="Rectángulo 9"/>
          <p:cNvSpPr/>
          <p:nvPr/>
        </p:nvSpPr>
        <p:spPr>
          <a:xfrm>
            <a:off x="4166930" y="1940054"/>
            <a:ext cx="4725550" cy="341632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s-CO" dirty="0">
                <a:solidFill>
                  <a:srgbClr val="000000"/>
                </a:solidFill>
                <a:latin typeface="Arial" panose="020B0604020202020204" pitchFamily="34" charset="0"/>
                <a:cs typeface="Arial" panose="020B0604020202020204" pitchFamily="34" charset="0"/>
              </a:rPr>
              <a:t>Además del número de profesores a vincular y su perfil, se debe suministrar información sobre el momento o período de su vinculación, el tipo de contratación, el </a:t>
            </a:r>
            <a:r>
              <a:rPr lang="es-CO" dirty="0">
                <a:latin typeface="Arial" panose="020B0604020202020204" pitchFamily="34" charset="0"/>
                <a:cs typeface="Arial" panose="020B0604020202020204" pitchFamily="34" charset="0"/>
              </a:rPr>
              <a:t>área curricular a atender, el número de grupos o asignaturas previstas a desarrollar y las otras funciones que la institución prevea asignarle. </a:t>
            </a:r>
          </a:p>
          <a:p>
            <a:endParaRPr lang="es-CO" dirty="0">
              <a:latin typeface="Arial" panose="020B0604020202020204" pitchFamily="34" charset="0"/>
              <a:cs typeface="Arial" panose="020B0604020202020204" pitchFamily="34" charset="0"/>
            </a:endParaRPr>
          </a:p>
          <a:p>
            <a:r>
              <a:rPr lang="es-CO" dirty="0">
                <a:latin typeface="Arial" panose="020B0604020202020204" pitchFamily="34" charset="0"/>
                <a:cs typeface="Arial" panose="020B0604020202020204" pitchFamily="34" charset="0"/>
              </a:rPr>
              <a:t>No presente información relacionada a profesores de la institución que no prestan servicio directo al programa. </a:t>
            </a:r>
          </a:p>
        </p:txBody>
      </p:sp>
      <p:sp>
        <p:nvSpPr>
          <p:cNvPr id="11" name="Rectángulo redondeado 10"/>
          <p:cNvSpPr/>
          <p:nvPr/>
        </p:nvSpPr>
        <p:spPr>
          <a:xfrm>
            <a:off x="278498" y="1285426"/>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66930" y="1268760"/>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2085128843"/>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611560" y="1412776"/>
            <a:ext cx="7920880" cy="3312368"/>
          </a:xfrm>
        </p:spPr>
        <p:txBody>
          <a:bodyPr>
            <a:noAutofit/>
          </a:bodyPr>
          <a:lstStyle/>
          <a:p>
            <a:pPr marL="0" indent="0">
              <a:buNone/>
            </a:pPr>
            <a:r>
              <a:rPr lang="es-CO" dirty="0">
                <a:solidFill>
                  <a:schemeClr val="bg1"/>
                </a:solidFill>
                <a:latin typeface="+mj-lt"/>
              </a:rPr>
              <a:t>Como resultado de la experiencia de más de 10 años en la evaluación de solicitudes relacionadas con el Registro Calificado, la Sala de Coordinadores presenta una Guía de lineamientos generales para la construcción del Documento Maestro y </a:t>
            </a:r>
            <a:r>
              <a:rPr lang="es-CO" b="1" dirty="0">
                <a:solidFill>
                  <a:schemeClr val="bg1"/>
                </a:solidFill>
                <a:latin typeface="+mj-lt"/>
              </a:rPr>
              <a:t>se precisa la información mínima indispensable para emitir un concepto sobre cada una de las condiciones de calidad</a:t>
            </a:r>
            <a:r>
              <a:rPr lang="es-CO" dirty="0">
                <a:solidFill>
                  <a:schemeClr val="bg1"/>
                </a:solidFill>
                <a:latin typeface="+mj-lt"/>
              </a:rPr>
              <a:t> con el propósito de facilitar la evaluación y agilizar el trámite administrativo; esto, con el único ánimo tener elementos orientadores. </a:t>
            </a:r>
          </a:p>
          <a:p>
            <a:pPr marL="0" indent="0">
              <a:buNone/>
            </a:pPr>
            <a:endParaRPr lang="es-CO" dirty="0">
              <a:solidFill>
                <a:schemeClr val="bg1"/>
              </a:solidFill>
              <a:latin typeface="+mj-lt"/>
            </a:endParaRPr>
          </a:p>
          <a:p>
            <a:pPr marL="0" indent="0">
              <a:buNone/>
            </a:pPr>
            <a:r>
              <a:rPr lang="es-CO" dirty="0">
                <a:solidFill>
                  <a:schemeClr val="bg1"/>
                </a:solidFill>
                <a:latin typeface="+mj-lt"/>
              </a:rPr>
              <a:t>En los casos que aplica, la Guía presenta formatos y cuadros que recogen la información del programa e información institucional, con el propósito de facilitar su evaluación y posterior monitoreo, incluso para la propia institución.</a:t>
            </a:r>
            <a:endParaRPr lang="es-ES" sz="1275" dirty="0">
              <a:solidFill>
                <a:schemeClr val="bg1"/>
              </a:solidFill>
              <a:latin typeface="+mj-lt"/>
            </a:endParaRPr>
          </a:p>
        </p:txBody>
      </p:sp>
    </p:spTree>
    <p:extLst>
      <p:ext uri="{BB962C8B-B14F-4D97-AF65-F5344CB8AC3E}">
        <p14:creationId xmlns:p14="http://schemas.microsoft.com/office/powerpoint/2010/main" val="4951304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3995936" y="591071"/>
            <a:ext cx="4978735" cy="461665"/>
          </a:xfrm>
          <a:prstGeom prst="rect">
            <a:avLst/>
          </a:prstGeom>
          <a:noFill/>
        </p:spPr>
        <p:txBody>
          <a:bodyPr wrap="none" rtlCol="0">
            <a:spAutoFit/>
          </a:bodyPr>
          <a:lstStyle/>
          <a:p>
            <a:r>
              <a:rPr lang="es-CO" sz="2400" dirty="0">
                <a:solidFill>
                  <a:srgbClr val="800000"/>
                </a:solidFill>
              </a:rPr>
              <a:t>8. Medios educativos e infraestructura</a:t>
            </a:r>
          </a:p>
        </p:txBody>
      </p:sp>
      <p:sp>
        <p:nvSpPr>
          <p:cNvPr id="6" name="CuadroTexto 5"/>
          <p:cNvSpPr txBox="1"/>
          <p:nvPr/>
        </p:nvSpPr>
        <p:spPr>
          <a:xfrm>
            <a:off x="245029" y="1988840"/>
            <a:ext cx="3750907" cy="378565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2000" b="0" dirty="0">
                <a:solidFill>
                  <a:schemeClr val="bg1"/>
                </a:solidFill>
              </a:rPr>
              <a:t>Recursos bibliográficos suficientes y específicos para el programa</a:t>
            </a:r>
          </a:p>
          <a:p>
            <a:pPr marL="285750" indent="-285750">
              <a:buFont typeface="Arial"/>
              <a:buChar char="•"/>
            </a:pPr>
            <a:r>
              <a:rPr lang="es-ES_tradnl" sz="2000" b="0" dirty="0">
                <a:solidFill>
                  <a:schemeClr val="bg1"/>
                </a:solidFill>
              </a:rPr>
              <a:t>Bases de datos</a:t>
            </a:r>
          </a:p>
          <a:p>
            <a:pPr marL="285750" indent="-285750">
              <a:buFont typeface="Arial"/>
              <a:buChar char="•"/>
            </a:pPr>
            <a:r>
              <a:rPr lang="es-ES_tradnl" sz="2000" b="0" dirty="0">
                <a:solidFill>
                  <a:schemeClr val="bg1"/>
                </a:solidFill>
              </a:rPr>
              <a:t>Equipos y aplicativos informáticos</a:t>
            </a:r>
          </a:p>
          <a:p>
            <a:pPr marL="285750" indent="-285750">
              <a:buFont typeface="Arial"/>
              <a:buChar char="•"/>
            </a:pPr>
            <a:r>
              <a:rPr lang="es-ES" sz="2000" b="0" dirty="0">
                <a:solidFill>
                  <a:schemeClr val="bg1"/>
                </a:solidFill>
              </a:rPr>
              <a:t>Talleres y laboratorios con instrumentos, insumos  y herramientas técnicas</a:t>
            </a:r>
          </a:p>
          <a:p>
            <a:pPr marL="285750" indent="-285750">
              <a:buFont typeface="Arial"/>
              <a:buChar char="•"/>
            </a:pPr>
            <a:r>
              <a:rPr lang="es-ES_tradnl" sz="2000" b="0" dirty="0">
                <a:solidFill>
                  <a:schemeClr val="bg1"/>
                </a:solidFill>
                <a:effectLst/>
              </a:rPr>
              <a:t> S</a:t>
            </a:r>
            <a:r>
              <a:rPr lang="es-ES" sz="2000" b="0" dirty="0" err="1">
                <a:solidFill>
                  <a:schemeClr val="bg1"/>
                </a:solidFill>
              </a:rPr>
              <a:t>oftware</a:t>
            </a:r>
            <a:r>
              <a:rPr lang="es-ES" sz="2000" b="0" dirty="0">
                <a:solidFill>
                  <a:schemeClr val="bg1"/>
                </a:solidFill>
              </a:rPr>
              <a:t> especializado y escenarios de simulación virtual (cuando se requiera)</a:t>
            </a:r>
            <a:r>
              <a:rPr lang="es-ES_tradnl" sz="2000" b="0" dirty="0">
                <a:solidFill>
                  <a:schemeClr val="bg1"/>
                </a:solidFill>
                <a:effectLst/>
              </a:rPr>
              <a:t> </a:t>
            </a:r>
            <a:endParaRPr lang="es-ES_tradnl" sz="2000" b="0" dirty="0">
              <a:solidFill>
                <a:schemeClr val="bg1"/>
              </a:solidFill>
            </a:endParaRPr>
          </a:p>
        </p:txBody>
      </p:sp>
      <p:sp>
        <p:nvSpPr>
          <p:cNvPr id="10" name="Rectángulo 9"/>
          <p:cNvSpPr/>
          <p:nvPr/>
        </p:nvSpPr>
        <p:spPr>
          <a:xfrm>
            <a:off x="4176464" y="1916832"/>
            <a:ext cx="4644008" cy="453970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CO" sz="1700" dirty="0">
                <a:solidFill>
                  <a:schemeClr val="tx1"/>
                </a:solidFill>
                <a:latin typeface="Arial" panose="020B0604020202020204" pitchFamily="34" charset="0"/>
              </a:rPr>
              <a:t>Se relaciona la suficiencia y pertinencia de los medios educativos que apoyan el desarrollo de las actividades académicas, en concordancia con la metodología del programa (presencial, virtual, a distancia), la naturaleza de las temáticas de formación (teórica, práctica, etc.), el nivel de formación del programa y el número de estudiantes. </a:t>
            </a:r>
          </a:p>
          <a:p>
            <a:endParaRPr lang="es-CO" sz="1700" dirty="0">
              <a:solidFill>
                <a:schemeClr val="tx1"/>
              </a:solidFill>
              <a:latin typeface="Arial" panose="020B0604020202020204" pitchFamily="34" charset="0"/>
            </a:endParaRPr>
          </a:p>
          <a:p>
            <a:r>
              <a:rPr lang="es-CO" sz="1700" dirty="0">
                <a:solidFill>
                  <a:schemeClr val="tx1"/>
                </a:solidFill>
                <a:latin typeface="Arial" panose="020B0604020202020204" pitchFamily="34" charset="0"/>
              </a:rPr>
              <a:t>Presente una descripción de aquellos medios educativos que apoyan directamente el programa (no relacione los listados generales de la institución).</a:t>
            </a:r>
          </a:p>
          <a:p>
            <a:endParaRPr lang="es-CO" sz="1700" dirty="0">
              <a:solidFill>
                <a:schemeClr val="tx1"/>
              </a:solidFill>
              <a:latin typeface="Arial" panose="020B0604020202020204" pitchFamily="34" charset="0"/>
            </a:endParaRPr>
          </a:p>
          <a:p>
            <a:r>
              <a:rPr lang="es-CO" sz="1700" dirty="0">
                <a:solidFill>
                  <a:schemeClr val="tx1"/>
                </a:solidFill>
                <a:latin typeface="Arial" panose="020B0604020202020204" pitchFamily="34" charset="0"/>
              </a:rPr>
              <a:t>Relacione todo lo pertinente para la metodología y modalidad ofrecida pero que tenga relación de uso con el programa.</a:t>
            </a:r>
            <a:endParaRPr lang="es-CO" sz="1700" dirty="0">
              <a:solidFill>
                <a:schemeClr val="tx1"/>
              </a:solidFill>
            </a:endParaRPr>
          </a:p>
        </p:txBody>
      </p:sp>
      <p:sp>
        <p:nvSpPr>
          <p:cNvPr id="11" name="Rectángulo redondeado 10"/>
          <p:cNvSpPr/>
          <p:nvPr/>
        </p:nvSpPr>
        <p:spPr>
          <a:xfrm>
            <a:off x="251520" y="1285426"/>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68760"/>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1136658082"/>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3491880" y="764704"/>
            <a:ext cx="5436096" cy="461665"/>
          </a:xfrm>
          <a:prstGeom prst="rect">
            <a:avLst/>
          </a:prstGeom>
          <a:noFill/>
        </p:spPr>
        <p:txBody>
          <a:bodyPr wrap="square" rtlCol="0">
            <a:spAutoFit/>
          </a:bodyPr>
          <a:lstStyle/>
          <a:p>
            <a:r>
              <a:rPr lang="es-CO" sz="2400" dirty="0">
                <a:solidFill>
                  <a:srgbClr val="800000"/>
                </a:solidFill>
              </a:rPr>
              <a:t>10. Mecanismos de selección y evaluación</a:t>
            </a:r>
          </a:p>
        </p:txBody>
      </p:sp>
      <p:sp>
        <p:nvSpPr>
          <p:cNvPr id="6" name="CuadroTexto 5"/>
          <p:cNvSpPr txBox="1"/>
          <p:nvPr/>
        </p:nvSpPr>
        <p:spPr>
          <a:xfrm>
            <a:off x="265781" y="1988840"/>
            <a:ext cx="3730155" cy="132343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2000" b="0" dirty="0">
                <a:solidFill>
                  <a:schemeClr val="bg1"/>
                </a:solidFill>
              </a:rPr>
              <a:t>Resoluciones o acuerdos internos</a:t>
            </a:r>
          </a:p>
          <a:p>
            <a:pPr marL="285750" indent="-285750">
              <a:buFont typeface="Arial"/>
              <a:buChar char="•"/>
            </a:pPr>
            <a:r>
              <a:rPr lang="es-ES_tradnl" sz="2000" b="0" dirty="0">
                <a:solidFill>
                  <a:schemeClr val="bg1"/>
                </a:solidFill>
                <a:effectLst/>
              </a:rPr>
              <a:t>Sistema de comunicación e información de normatividad</a:t>
            </a:r>
            <a:endParaRPr lang="es-ES_tradnl" sz="2000" b="0" dirty="0">
              <a:solidFill>
                <a:schemeClr val="bg1"/>
              </a:solidFill>
            </a:endParaRPr>
          </a:p>
        </p:txBody>
      </p:sp>
      <p:sp>
        <p:nvSpPr>
          <p:cNvPr id="10" name="Rectángulo 9"/>
          <p:cNvSpPr/>
          <p:nvPr/>
        </p:nvSpPr>
        <p:spPr>
          <a:xfrm>
            <a:off x="4128322" y="1916832"/>
            <a:ext cx="4572000" cy="4247317"/>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s-CO" dirty="0">
                <a:solidFill>
                  <a:srgbClr val="000000"/>
                </a:solidFill>
                <a:latin typeface="Arial" panose="020B0604020202020204" pitchFamily="34" charset="0"/>
              </a:rPr>
              <a:t>Para el caso de programas a distancia o virtuales, tanto el Estatuto Docente como el Reglamento Estudiantil deben incorporar mecanismos de selección y de inducción acordes con la metodología, así como actividades de seguimiento y acompañamiento a los estudiantes. </a:t>
            </a:r>
          </a:p>
          <a:p>
            <a:endParaRPr lang="es-CO" dirty="0">
              <a:solidFill>
                <a:srgbClr val="000000"/>
              </a:solidFill>
              <a:latin typeface="Arial" panose="020B0604020202020204" pitchFamily="34" charset="0"/>
            </a:endParaRPr>
          </a:p>
          <a:p>
            <a:r>
              <a:rPr lang="es-CO" dirty="0">
                <a:solidFill>
                  <a:srgbClr val="000000"/>
                </a:solidFill>
                <a:latin typeface="Arial" panose="020B0604020202020204" pitchFamily="34" charset="0"/>
              </a:rPr>
              <a:t>Para programas en renovación resulta relevante presentar evidencia de la aplicación sistemática de las políticas institucionales en temas como, por ejemplo: la evaluación docente y el ascenso en el Escalafón Docente o su equivalente, entre otros. </a:t>
            </a:r>
            <a:endParaRPr lang="es-CO" dirty="0"/>
          </a:p>
        </p:txBody>
      </p:sp>
      <p:sp>
        <p:nvSpPr>
          <p:cNvPr id="11" name="Rectángulo redondeado 10"/>
          <p:cNvSpPr/>
          <p:nvPr/>
        </p:nvSpPr>
        <p:spPr>
          <a:xfrm>
            <a:off x="251520" y="1285426"/>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68760"/>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2812404009"/>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2771800" y="689013"/>
            <a:ext cx="6372200" cy="523220"/>
          </a:xfrm>
          <a:prstGeom prst="rect">
            <a:avLst/>
          </a:prstGeom>
          <a:noFill/>
        </p:spPr>
        <p:txBody>
          <a:bodyPr wrap="square" rtlCol="0">
            <a:spAutoFit/>
          </a:bodyPr>
          <a:lstStyle/>
          <a:p>
            <a:r>
              <a:rPr lang="es-CO" sz="2800" dirty="0">
                <a:solidFill>
                  <a:srgbClr val="800000"/>
                </a:solidFill>
              </a:rPr>
              <a:t>11. Estructura administrativa y académica</a:t>
            </a:r>
          </a:p>
        </p:txBody>
      </p:sp>
      <p:sp>
        <p:nvSpPr>
          <p:cNvPr id="6" name="CuadroTexto 5"/>
          <p:cNvSpPr txBox="1"/>
          <p:nvPr/>
        </p:nvSpPr>
        <p:spPr>
          <a:xfrm>
            <a:off x="251520" y="2057165"/>
            <a:ext cx="3744416" cy="286232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2000" b="0" dirty="0">
                <a:solidFill>
                  <a:schemeClr val="bg1"/>
                </a:solidFill>
              </a:rPr>
              <a:t>Estructura organizativa de la institución y del programa</a:t>
            </a:r>
          </a:p>
          <a:p>
            <a:pPr marL="285750" indent="-285750">
              <a:buFont typeface="Arial"/>
              <a:buChar char="•"/>
            </a:pPr>
            <a:r>
              <a:rPr lang="es-ES_tradnl" sz="2000" b="0" dirty="0">
                <a:solidFill>
                  <a:schemeClr val="bg1"/>
                </a:solidFill>
              </a:rPr>
              <a:t>Verificación de organismos colegiados para la toma de decisiones</a:t>
            </a:r>
          </a:p>
          <a:p>
            <a:pPr marL="285750" indent="-285750">
              <a:buFont typeface="Arial"/>
              <a:buChar char="•"/>
            </a:pPr>
            <a:r>
              <a:rPr lang="es-ES_tradnl" sz="2000" b="0" dirty="0">
                <a:solidFill>
                  <a:schemeClr val="bg1"/>
                </a:solidFill>
                <a:effectLst/>
              </a:rPr>
              <a:t>Mecanismos de gestión, </a:t>
            </a:r>
            <a:r>
              <a:rPr lang="es-ES" sz="2000" b="0" dirty="0">
                <a:solidFill>
                  <a:schemeClr val="bg1"/>
                </a:solidFill>
              </a:rPr>
              <a:t>planeación, administración, evaluación y seguimiento de los programas académicos</a:t>
            </a:r>
            <a:endParaRPr lang="es-ES_tradnl" sz="2000" b="0" dirty="0">
              <a:solidFill>
                <a:schemeClr val="bg1"/>
              </a:solidFill>
            </a:endParaRPr>
          </a:p>
        </p:txBody>
      </p:sp>
      <p:sp>
        <p:nvSpPr>
          <p:cNvPr id="10" name="Rectángulo 9"/>
          <p:cNvSpPr/>
          <p:nvPr/>
        </p:nvSpPr>
        <p:spPr>
          <a:xfrm>
            <a:off x="4176464" y="1917987"/>
            <a:ext cx="4572000" cy="4247317"/>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s-CO" dirty="0">
                <a:latin typeface="Arial" panose="020B0604020202020204" pitchFamily="34" charset="0"/>
                <a:cs typeface="Arial" panose="020B0604020202020204" pitchFamily="34" charset="0"/>
              </a:rPr>
              <a:t>La infraestructura tecnológica y los sistemas de información de las cuales disponga la institución deben garantizar, entre otros aspectos, la conectividad necesaria que facilite el intercambio y el reporte electrónico de información con el Ministerio de Educación Nacional. </a:t>
            </a:r>
          </a:p>
          <a:p>
            <a:endParaRPr lang="es-CO" dirty="0">
              <a:latin typeface="Arial" panose="020B0604020202020204" pitchFamily="34" charset="0"/>
              <a:cs typeface="Arial" panose="020B0604020202020204" pitchFamily="34" charset="0"/>
            </a:endParaRPr>
          </a:p>
          <a:p>
            <a:r>
              <a:rPr lang="es-CO" dirty="0">
                <a:latin typeface="Arial" panose="020B0604020202020204" pitchFamily="34" charset="0"/>
                <a:cs typeface="Arial" panose="020B0604020202020204" pitchFamily="34" charset="0"/>
              </a:rPr>
              <a:t>Para programas a </a:t>
            </a:r>
            <a:r>
              <a:rPr lang="es-CO" b="1" dirty="0">
                <a:latin typeface="Arial" panose="020B0604020202020204" pitchFamily="34" charset="0"/>
                <a:cs typeface="Arial" panose="020B0604020202020204" pitchFamily="34" charset="0"/>
              </a:rPr>
              <a:t>distancia o virtuales </a:t>
            </a:r>
            <a:r>
              <a:rPr lang="es-CO" dirty="0">
                <a:latin typeface="Arial" panose="020B0604020202020204" pitchFamily="34" charset="0"/>
                <a:cs typeface="Arial" panose="020B0604020202020204" pitchFamily="34" charset="0"/>
              </a:rPr>
              <a:t>debe preverse que la estructura organizativa garantice el soporte al diseño, a la producción y al montaje de materiales educativos, el servicio de mantenimiento y el seguimiento a estudiantes, profesores y personal de apoyo. </a:t>
            </a:r>
          </a:p>
        </p:txBody>
      </p:sp>
      <p:sp>
        <p:nvSpPr>
          <p:cNvPr id="11" name="Rectángulo redondeado 10"/>
          <p:cNvSpPr/>
          <p:nvPr/>
        </p:nvSpPr>
        <p:spPr>
          <a:xfrm>
            <a:off x="251520" y="1281743"/>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65077"/>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2619846044"/>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5004048" y="767601"/>
            <a:ext cx="2581797" cy="461665"/>
          </a:xfrm>
          <a:prstGeom prst="rect">
            <a:avLst/>
          </a:prstGeom>
          <a:noFill/>
        </p:spPr>
        <p:txBody>
          <a:bodyPr wrap="none" rtlCol="0">
            <a:spAutoFit/>
          </a:bodyPr>
          <a:lstStyle/>
          <a:p>
            <a:r>
              <a:rPr lang="es-CO" sz="2400" dirty="0">
                <a:solidFill>
                  <a:srgbClr val="800000"/>
                </a:solidFill>
              </a:rPr>
              <a:t>12. Autoevaluación</a:t>
            </a:r>
          </a:p>
        </p:txBody>
      </p:sp>
      <p:sp>
        <p:nvSpPr>
          <p:cNvPr id="6" name="CuadroTexto 5"/>
          <p:cNvSpPr txBox="1"/>
          <p:nvPr/>
        </p:nvSpPr>
        <p:spPr>
          <a:xfrm>
            <a:off x="265781" y="2063745"/>
            <a:ext cx="3730155" cy="34778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2000" b="0" dirty="0">
                <a:solidFill>
                  <a:schemeClr val="bg1"/>
                </a:solidFill>
              </a:rPr>
              <a:t>Cultura institucional de autoevaluación</a:t>
            </a:r>
          </a:p>
          <a:p>
            <a:pPr marL="285750" indent="-285750">
              <a:buFont typeface="Arial"/>
              <a:buChar char="•"/>
            </a:pPr>
            <a:r>
              <a:rPr lang="es-ES_tradnl" sz="2000" b="0" dirty="0">
                <a:solidFill>
                  <a:schemeClr val="bg1"/>
                </a:solidFill>
              </a:rPr>
              <a:t>Modelo de autoevaluación adoptado por la institución</a:t>
            </a:r>
          </a:p>
          <a:p>
            <a:pPr marL="285750" indent="-285750">
              <a:buFont typeface="Arial"/>
              <a:buChar char="•"/>
            </a:pPr>
            <a:r>
              <a:rPr lang="es-ES_tradnl" sz="2000" b="0" dirty="0">
                <a:solidFill>
                  <a:schemeClr val="bg1"/>
                </a:solidFill>
              </a:rPr>
              <a:t>Resultados de la autoevaluación (2), reflejado en planes de mejoramiento que impacten las condiciones de calidad en su integralidad</a:t>
            </a:r>
          </a:p>
          <a:p>
            <a:pPr marL="285750" indent="-285750">
              <a:buFont typeface="Arial"/>
              <a:buChar char="•"/>
            </a:pPr>
            <a:r>
              <a:rPr lang="es-ES" sz="2000" b="0" dirty="0">
                <a:solidFill>
                  <a:schemeClr val="bg1"/>
                </a:solidFill>
              </a:rPr>
              <a:t>M</a:t>
            </a:r>
            <a:r>
              <a:rPr lang="es-ES_tradnl" sz="2000" b="0" dirty="0" err="1">
                <a:solidFill>
                  <a:schemeClr val="bg1"/>
                </a:solidFill>
              </a:rPr>
              <a:t>ecanismos</a:t>
            </a:r>
            <a:r>
              <a:rPr lang="es-ES_tradnl" sz="2000" b="0" dirty="0">
                <a:solidFill>
                  <a:schemeClr val="bg1"/>
                </a:solidFill>
              </a:rPr>
              <a:t> de participación </a:t>
            </a:r>
          </a:p>
          <a:p>
            <a:pPr marL="285750" indent="-285750">
              <a:buFont typeface="Arial"/>
              <a:buChar char="•"/>
            </a:pPr>
            <a:r>
              <a:rPr lang="es-ES_tradnl" sz="2000" b="0" dirty="0">
                <a:solidFill>
                  <a:schemeClr val="bg1"/>
                </a:solidFill>
              </a:rPr>
              <a:t>Mecanismos de información</a:t>
            </a:r>
          </a:p>
        </p:txBody>
      </p:sp>
      <p:sp>
        <p:nvSpPr>
          <p:cNvPr id="10" name="Rectángulo 9"/>
          <p:cNvSpPr/>
          <p:nvPr/>
        </p:nvSpPr>
        <p:spPr>
          <a:xfrm>
            <a:off x="4130688" y="1890112"/>
            <a:ext cx="4833799" cy="480131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CO" sz="1700" b="1" dirty="0">
                <a:solidFill>
                  <a:schemeClr val="tx1"/>
                </a:solidFill>
                <a:latin typeface="Arial" panose="020B0604020202020204" pitchFamily="34" charset="0"/>
              </a:rPr>
              <a:t>Para programas que solicitan por primera vez el Registro Calificado </a:t>
            </a:r>
            <a:r>
              <a:rPr lang="es-CO" sz="1700" dirty="0">
                <a:solidFill>
                  <a:schemeClr val="tx1"/>
                </a:solidFill>
                <a:latin typeface="Arial" panose="020B0604020202020204" pitchFamily="34" charset="0"/>
              </a:rPr>
              <a:t>describa la metodología que la institución y el programa pretende implementar para realizar los procesos de autoevaluación, indicando las fases, los responsables, los</a:t>
            </a:r>
            <a:r>
              <a:rPr lang="es-CO" sz="1700" dirty="0">
                <a:solidFill>
                  <a:schemeClr val="tx1"/>
                </a:solidFill>
                <a:latin typeface="Arial" panose="020B0604020202020204" pitchFamily="34" charset="0"/>
                <a:cs typeface="Arial" panose="020B0604020202020204" pitchFamily="34" charset="0"/>
              </a:rPr>
              <a:t> participantes, las fuentes de información, los criterios de evaluación y ponderación, y el análisis sobre cada condición de calidad. </a:t>
            </a:r>
          </a:p>
          <a:p>
            <a:endParaRPr lang="es-CO" sz="1700" b="1" dirty="0">
              <a:solidFill>
                <a:schemeClr val="tx1"/>
              </a:solidFill>
            </a:endParaRPr>
          </a:p>
          <a:p>
            <a:r>
              <a:rPr lang="es-CO" sz="1700" b="1" dirty="0">
                <a:solidFill>
                  <a:schemeClr val="tx1"/>
                </a:solidFill>
                <a:latin typeface="Arial" panose="020B0604020202020204" pitchFamily="34" charset="0"/>
                <a:cs typeface="Arial" panose="020B0604020202020204" pitchFamily="34" charset="0"/>
              </a:rPr>
              <a:t>Para programas en Renovación de Registro Calificado, </a:t>
            </a:r>
            <a:r>
              <a:rPr lang="es-CO" sz="1700" dirty="0">
                <a:solidFill>
                  <a:schemeClr val="tx1"/>
                </a:solidFill>
                <a:latin typeface="Arial" panose="020B0604020202020204" pitchFamily="34" charset="0"/>
                <a:cs typeface="Arial" panose="020B0604020202020204" pitchFamily="34" charset="0"/>
              </a:rPr>
              <a:t>La institución debe haber realizado al menos dos ejercicios de autoevaluación del Programa. Aquellos procesos de autoevaluación que se hayan aplicado a nivel institucional puede ser un insumo importante, pero no reemplaza los resultados de la autoevaluación del Programa Académico respectivo. </a:t>
            </a:r>
          </a:p>
        </p:txBody>
      </p:sp>
      <p:sp>
        <p:nvSpPr>
          <p:cNvPr id="11" name="Rectángulo redondeado 10"/>
          <p:cNvSpPr/>
          <p:nvPr/>
        </p:nvSpPr>
        <p:spPr>
          <a:xfrm>
            <a:off x="251520" y="1288323"/>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71657"/>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1794594291"/>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3131840" y="764704"/>
            <a:ext cx="5472608" cy="461665"/>
          </a:xfrm>
          <a:prstGeom prst="rect">
            <a:avLst/>
          </a:prstGeom>
          <a:noFill/>
        </p:spPr>
        <p:txBody>
          <a:bodyPr wrap="square" rtlCol="0">
            <a:spAutoFit/>
          </a:bodyPr>
          <a:lstStyle/>
          <a:p>
            <a:r>
              <a:rPr lang="es-CO" sz="2400" dirty="0">
                <a:solidFill>
                  <a:srgbClr val="800000"/>
                </a:solidFill>
              </a:rPr>
              <a:t>13. Programa de egresados/graduados</a:t>
            </a:r>
          </a:p>
        </p:txBody>
      </p:sp>
      <p:sp>
        <p:nvSpPr>
          <p:cNvPr id="6" name="CuadroTexto 5"/>
          <p:cNvSpPr txBox="1"/>
          <p:nvPr/>
        </p:nvSpPr>
        <p:spPr>
          <a:xfrm>
            <a:off x="251520" y="1994064"/>
            <a:ext cx="3744416" cy="193899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2000" b="0" dirty="0">
                <a:solidFill>
                  <a:schemeClr val="bg1"/>
                </a:solidFill>
              </a:rPr>
              <a:t>Políticas, estrategias y acciones de seguimiento al desempeño de los egresados en la sociedad </a:t>
            </a:r>
          </a:p>
          <a:p>
            <a:pPr marL="285750" indent="-285750">
              <a:buFont typeface="Arial"/>
              <a:buChar char="•"/>
            </a:pPr>
            <a:r>
              <a:rPr lang="es-ES_tradnl" sz="2000" b="0" dirty="0">
                <a:solidFill>
                  <a:schemeClr val="bg1"/>
                </a:solidFill>
              </a:rPr>
              <a:t>Cualificación a los egresados</a:t>
            </a:r>
          </a:p>
          <a:p>
            <a:pPr marL="285750" indent="-285750">
              <a:buFont typeface="Arial"/>
              <a:buChar char="•"/>
            </a:pPr>
            <a:r>
              <a:rPr lang="es-ES_tradnl" sz="2000" b="0" dirty="0">
                <a:solidFill>
                  <a:schemeClr val="bg1"/>
                </a:solidFill>
              </a:rPr>
              <a:t>Participación de los egresados en la institución</a:t>
            </a:r>
          </a:p>
        </p:txBody>
      </p:sp>
      <p:sp>
        <p:nvSpPr>
          <p:cNvPr id="10" name="Rectángulo 9"/>
          <p:cNvSpPr/>
          <p:nvPr/>
        </p:nvSpPr>
        <p:spPr>
          <a:xfrm>
            <a:off x="4176464" y="1877885"/>
            <a:ext cx="4572000" cy="3970318"/>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s-CO" dirty="0">
                <a:solidFill>
                  <a:srgbClr val="000000"/>
                </a:solidFill>
                <a:latin typeface="Arial" panose="020B0604020202020204" pitchFamily="34" charset="0"/>
              </a:rPr>
              <a:t>En caso de renovación del registro calificado, la participación de éstos en la evaluación, actualización y modificación curricular deberá ser considerada.</a:t>
            </a:r>
          </a:p>
          <a:p>
            <a:r>
              <a:rPr lang="es-CO" dirty="0">
                <a:solidFill>
                  <a:srgbClr val="000000"/>
                </a:solidFill>
                <a:latin typeface="Arial" panose="020B0604020202020204" pitchFamily="34" charset="0"/>
              </a:rPr>
              <a:t> </a:t>
            </a:r>
          </a:p>
          <a:p>
            <a:r>
              <a:rPr lang="es-CO" dirty="0">
                <a:solidFill>
                  <a:srgbClr val="000000"/>
                </a:solidFill>
                <a:latin typeface="Arial" panose="020B0604020202020204" pitchFamily="34" charset="0"/>
              </a:rPr>
              <a:t>Fundamentalmente, el programa de egresados busca evidenciar cual es la perspectiva institucional para realizar comunicación, seguimiento e incorporación de los egresados en las políticas de autoevaluación, en la forma de medir el impacto de los egresados en el medio y las transformaciones en el entorno que los egresados generan. </a:t>
            </a:r>
          </a:p>
        </p:txBody>
      </p:sp>
      <p:sp>
        <p:nvSpPr>
          <p:cNvPr id="11" name="Rectángulo redondeado 10"/>
          <p:cNvSpPr/>
          <p:nvPr/>
        </p:nvSpPr>
        <p:spPr>
          <a:xfrm>
            <a:off x="251520" y="1268760"/>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52094"/>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2660744842"/>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3131840" y="764704"/>
            <a:ext cx="5472608" cy="461665"/>
          </a:xfrm>
          <a:prstGeom prst="rect">
            <a:avLst/>
          </a:prstGeom>
          <a:noFill/>
        </p:spPr>
        <p:txBody>
          <a:bodyPr wrap="square" rtlCol="0">
            <a:spAutoFit/>
          </a:bodyPr>
          <a:lstStyle/>
          <a:p>
            <a:r>
              <a:rPr lang="es-CO" sz="2400" dirty="0">
                <a:solidFill>
                  <a:srgbClr val="800000"/>
                </a:solidFill>
              </a:rPr>
              <a:t>13. Programa de egresados/graduados</a:t>
            </a:r>
          </a:p>
        </p:txBody>
      </p:sp>
      <p:sp>
        <p:nvSpPr>
          <p:cNvPr id="6" name="CuadroTexto 5"/>
          <p:cNvSpPr txBox="1"/>
          <p:nvPr/>
        </p:nvSpPr>
        <p:spPr>
          <a:xfrm>
            <a:off x="251520" y="1994064"/>
            <a:ext cx="3744416" cy="193899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2000" b="0" dirty="0">
                <a:solidFill>
                  <a:schemeClr val="bg1"/>
                </a:solidFill>
              </a:rPr>
              <a:t>Políticas, estrategias y acciones de seguimiento al desempeño de los egresados en la sociedad </a:t>
            </a:r>
          </a:p>
          <a:p>
            <a:pPr marL="285750" indent="-285750">
              <a:buFont typeface="Arial"/>
              <a:buChar char="•"/>
            </a:pPr>
            <a:r>
              <a:rPr lang="es-ES_tradnl" sz="2000" b="0" dirty="0">
                <a:solidFill>
                  <a:schemeClr val="bg1"/>
                </a:solidFill>
              </a:rPr>
              <a:t>Cualificación a los egresados</a:t>
            </a:r>
          </a:p>
          <a:p>
            <a:pPr marL="285750" indent="-285750">
              <a:buFont typeface="Arial"/>
              <a:buChar char="•"/>
            </a:pPr>
            <a:r>
              <a:rPr lang="es-ES_tradnl" sz="2000" b="0" dirty="0">
                <a:solidFill>
                  <a:schemeClr val="bg1"/>
                </a:solidFill>
              </a:rPr>
              <a:t>Participación de los egresados en la institución</a:t>
            </a:r>
          </a:p>
        </p:txBody>
      </p:sp>
      <p:sp>
        <p:nvSpPr>
          <p:cNvPr id="10" name="Rectángulo 9"/>
          <p:cNvSpPr/>
          <p:nvPr/>
        </p:nvSpPr>
        <p:spPr>
          <a:xfrm>
            <a:off x="4139952" y="1917987"/>
            <a:ext cx="4572000" cy="4524315"/>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s-CO" dirty="0">
                <a:solidFill>
                  <a:srgbClr val="000000"/>
                </a:solidFill>
                <a:latin typeface="Arial" panose="020B0604020202020204" pitchFamily="34" charset="0"/>
              </a:rPr>
              <a:t>Por otra parte, es importante en el documento pueda mostrar como los egresados participan en los cuerpos colegiados del programa y de la Institución, mediante mecanismos democráticos de selección. </a:t>
            </a:r>
          </a:p>
          <a:p>
            <a:endParaRPr lang="es-CO" b="1" dirty="0">
              <a:latin typeface="Arial" panose="020B0604020202020204" pitchFamily="34" charset="0"/>
              <a:cs typeface="Arial" panose="020B0604020202020204" pitchFamily="34" charset="0"/>
            </a:endParaRPr>
          </a:p>
          <a:p>
            <a:r>
              <a:rPr lang="es-CO" b="1" dirty="0">
                <a:latin typeface="Arial" panose="020B0604020202020204" pitchFamily="34" charset="0"/>
                <a:cs typeface="Arial" panose="020B0604020202020204" pitchFamily="34" charset="0"/>
              </a:rPr>
              <a:t>Para programas en Renovación de Registro Calificado, </a:t>
            </a:r>
            <a:r>
              <a:rPr lang="es-CO" dirty="0">
                <a:latin typeface="Arial" panose="020B0604020202020204" pitchFamily="34" charset="0"/>
                <a:cs typeface="Arial" panose="020B0604020202020204" pitchFamily="34" charset="0"/>
              </a:rPr>
              <a:t>Esta condición de calidad se convierte en una de carácter prioritario para iniciar la Autoevaluación, puesto que, es en los graduados donde deben evidenciarse en primera instancia condiciones de calidad desde la validación del currículo, propósitos de formación y perfiles ocupacionales.</a:t>
            </a:r>
          </a:p>
        </p:txBody>
      </p:sp>
      <p:sp>
        <p:nvSpPr>
          <p:cNvPr id="11" name="Rectángulo redondeado 10"/>
          <p:cNvSpPr/>
          <p:nvPr/>
        </p:nvSpPr>
        <p:spPr>
          <a:xfrm>
            <a:off x="251520" y="1268760"/>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52094"/>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2571041707"/>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5004048" y="764704"/>
            <a:ext cx="3486788" cy="461665"/>
          </a:xfrm>
          <a:prstGeom prst="rect">
            <a:avLst/>
          </a:prstGeom>
          <a:noFill/>
        </p:spPr>
        <p:txBody>
          <a:bodyPr wrap="none" rtlCol="0">
            <a:spAutoFit/>
          </a:bodyPr>
          <a:lstStyle/>
          <a:p>
            <a:r>
              <a:rPr lang="es-CO" sz="2400" dirty="0">
                <a:solidFill>
                  <a:srgbClr val="800000"/>
                </a:solidFill>
              </a:rPr>
              <a:t>14. Bienestar Universitario</a:t>
            </a:r>
          </a:p>
        </p:txBody>
      </p:sp>
      <p:sp>
        <p:nvSpPr>
          <p:cNvPr id="6" name="CuadroTexto 5"/>
          <p:cNvSpPr txBox="1"/>
          <p:nvPr/>
        </p:nvSpPr>
        <p:spPr>
          <a:xfrm>
            <a:off x="251520" y="1988840"/>
            <a:ext cx="3744416" cy="286232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2000" b="0" dirty="0">
                <a:solidFill>
                  <a:schemeClr val="bg1"/>
                </a:solidFill>
              </a:rPr>
              <a:t>Políticas, estrategias y acciones de bienestar universitario en la institución y el programa</a:t>
            </a:r>
          </a:p>
          <a:p>
            <a:pPr marL="285750" indent="-285750">
              <a:buFont typeface="Arial"/>
              <a:buChar char="•"/>
            </a:pPr>
            <a:r>
              <a:rPr lang="es-ES" sz="2000" b="0" dirty="0">
                <a:solidFill>
                  <a:schemeClr val="bg1"/>
                </a:solidFill>
              </a:rPr>
              <a:t>Áreas de salud, cultura, desarrollo humano, promoción socio económica, recreación y deporte</a:t>
            </a:r>
            <a:r>
              <a:rPr lang="es-ES_tradnl" sz="2000" b="0" dirty="0">
                <a:solidFill>
                  <a:schemeClr val="bg1"/>
                </a:solidFill>
              </a:rPr>
              <a:t> </a:t>
            </a:r>
          </a:p>
          <a:p>
            <a:pPr marL="285750" indent="-285750">
              <a:buFont typeface="Arial"/>
              <a:buChar char="•"/>
            </a:pPr>
            <a:r>
              <a:rPr lang="es-ES_tradnl" sz="2000" b="0" dirty="0">
                <a:solidFill>
                  <a:schemeClr val="bg1"/>
                </a:solidFill>
              </a:rPr>
              <a:t>Deserción institucional y del programa</a:t>
            </a:r>
          </a:p>
        </p:txBody>
      </p:sp>
      <p:sp>
        <p:nvSpPr>
          <p:cNvPr id="10" name="Rectángulo 9"/>
          <p:cNvSpPr/>
          <p:nvPr/>
        </p:nvSpPr>
        <p:spPr>
          <a:xfrm>
            <a:off x="4176464" y="1940054"/>
            <a:ext cx="4572000" cy="4539704"/>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s-CO" sz="1700" dirty="0">
                <a:solidFill>
                  <a:schemeClr val="tx1"/>
                </a:solidFill>
                <a:latin typeface="Arial" panose="020B0604020202020204" pitchFamily="34" charset="0"/>
                <a:cs typeface="Arial" panose="020B0604020202020204" pitchFamily="34" charset="0"/>
              </a:rPr>
              <a:t>Descripción de las políticas, estrategias y programas de bienestar institucional que hagan evidente que éstas están estructuradas para facilitar la resolución de necesidades básicas requeridas por profesores, estudiantes y funcionarios de la Institución. </a:t>
            </a:r>
          </a:p>
          <a:p>
            <a:endParaRPr lang="es-CO" sz="1700" dirty="0">
              <a:solidFill>
                <a:schemeClr val="tx1"/>
              </a:solidFill>
              <a:latin typeface="Arial" panose="020B0604020202020204" pitchFamily="34" charset="0"/>
              <a:cs typeface="Arial" panose="020B0604020202020204" pitchFamily="34" charset="0"/>
            </a:endParaRPr>
          </a:p>
          <a:p>
            <a:r>
              <a:rPr lang="es-CO" sz="1700" dirty="0">
                <a:solidFill>
                  <a:schemeClr val="tx1"/>
                </a:solidFill>
                <a:latin typeface="Arial" panose="020B0604020202020204" pitchFamily="34" charset="0"/>
                <a:cs typeface="Arial" panose="020B0604020202020204" pitchFamily="34" charset="0"/>
              </a:rPr>
              <a:t>De otra parte el modelo de bienestar debe identificar y hacer seguimiento a las variables asociadas a la deserción y a las estrategias orientadas a disminuirla, para lo cual debe utilizar la información del Sistema para la Prevención y Análisis de la Deserción en las Instituciones de Educación Superior -SPADIES-, del Ministerio de Educación Nacional. </a:t>
            </a:r>
          </a:p>
        </p:txBody>
      </p:sp>
      <p:sp>
        <p:nvSpPr>
          <p:cNvPr id="11" name="Rectángulo redondeado 10"/>
          <p:cNvSpPr/>
          <p:nvPr/>
        </p:nvSpPr>
        <p:spPr>
          <a:xfrm>
            <a:off x="251520" y="1285426"/>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68760"/>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1427892911"/>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4788024" y="764704"/>
            <a:ext cx="3705886" cy="523220"/>
          </a:xfrm>
          <a:prstGeom prst="rect">
            <a:avLst/>
          </a:prstGeom>
          <a:noFill/>
        </p:spPr>
        <p:txBody>
          <a:bodyPr wrap="none" rtlCol="0">
            <a:spAutoFit/>
          </a:bodyPr>
          <a:lstStyle/>
          <a:p>
            <a:r>
              <a:rPr lang="es-CO" sz="2800" dirty="0">
                <a:solidFill>
                  <a:srgbClr val="800000"/>
                </a:solidFill>
              </a:rPr>
              <a:t>15. Recursos financieros</a:t>
            </a:r>
          </a:p>
        </p:txBody>
      </p:sp>
      <p:sp>
        <p:nvSpPr>
          <p:cNvPr id="6" name="CuadroTexto 5"/>
          <p:cNvSpPr txBox="1"/>
          <p:nvPr/>
        </p:nvSpPr>
        <p:spPr>
          <a:xfrm>
            <a:off x="251520" y="1935996"/>
            <a:ext cx="3744416" cy="255454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s-ES" sz="2000" b="0" dirty="0"/>
              <a:t>Se trata en síntesis, de mostrar la viabilidad financiera para la oferta de cada uno de los programas, para lo cual deberá presentarse el estudio de factibilidad económica elaborado para tal efecto, durante la vigencia del registro calificado.</a:t>
            </a:r>
            <a:r>
              <a:rPr lang="es-ES_tradnl" sz="2000" b="0" dirty="0"/>
              <a:t> </a:t>
            </a:r>
          </a:p>
        </p:txBody>
      </p:sp>
      <p:sp>
        <p:nvSpPr>
          <p:cNvPr id="10" name="Rectángulo 9"/>
          <p:cNvSpPr/>
          <p:nvPr/>
        </p:nvSpPr>
        <p:spPr>
          <a:xfrm>
            <a:off x="4139952" y="1935996"/>
            <a:ext cx="4680520" cy="427809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CO" sz="1600" dirty="0">
                <a:solidFill>
                  <a:srgbClr val="000000"/>
                </a:solidFill>
                <a:latin typeface="Arial" panose="020B0604020202020204" pitchFamily="34" charset="0"/>
              </a:rPr>
              <a:t>La Institución debe demostrar su viabilidad financiera para asegurar la oferta y el desarrollo del programa de acuerdo con su metodología. </a:t>
            </a:r>
          </a:p>
          <a:p>
            <a:endParaRPr lang="es-CO" sz="1600" dirty="0">
              <a:solidFill>
                <a:srgbClr val="000000"/>
              </a:solidFill>
              <a:latin typeface="Arial" panose="020B0604020202020204" pitchFamily="34" charset="0"/>
            </a:endParaRPr>
          </a:p>
          <a:p>
            <a:r>
              <a:rPr lang="es-CO" sz="1600" dirty="0">
                <a:solidFill>
                  <a:srgbClr val="000000"/>
                </a:solidFill>
                <a:latin typeface="Arial" panose="020B0604020202020204" pitchFamily="34" charset="0"/>
              </a:rPr>
              <a:t>Para ello debe presentar el estudio de factibilidad económica o el correspondiente plan de inversión cuando se trate de programas en funcionamiento. Dicho estudio debe desagregar los montos y las fuentes de origen de los recursos de inversión y funcionamiento previstos para el cumplimiento de las condiciones de calidad propuestas y la proyección de ingresos y egresos que cubra por lo menos una cohorte. </a:t>
            </a:r>
          </a:p>
          <a:p>
            <a:endParaRPr lang="es-CO" sz="1600" dirty="0">
              <a:solidFill>
                <a:srgbClr val="000000"/>
              </a:solidFill>
              <a:latin typeface="Arial" panose="020B0604020202020204" pitchFamily="34" charset="0"/>
            </a:endParaRPr>
          </a:p>
          <a:p>
            <a:r>
              <a:rPr lang="es-CO" sz="1600" dirty="0">
                <a:solidFill>
                  <a:srgbClr val="000000"/>
                </a:solidFill>
                <a:latin typeface="Arial" panose="020B0604020202020204" pitchFamily="34" charset="0"/>
              </a:rPr>
              <a:t>Elabore una proyección financiera específica para el Programa para un período de al menos una cohorte. </a:t>
            </a:r>
            <a:endParaRPr lang="es-CO" sz="1600" dirty="0"/>
          </a:p>
        </p:txBody>
      </p:sp>
      <p:sp>
        <p:nvSpPr>
          <p:cNvPr id="11" name="Rectángulo redondeado 10"/>
          <p:cNvSpPr/>
          <p:nvPr/>
        </p:nvSpPr>
        <p:spPr>
          <a:xfrm>
            <a:off x="251520" y="1232582"/>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15916"/>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1643381638"/>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s2014.cs.cmu.edu/images/zombie_project.pn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15953" y="2530108"/>
            <a:ext cx="2793206" cy="1764506"/>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446962" y="1484784"/>
            <a:ext cx="1061444" cy="323165"/>
          </a:xfrm>
          <a:prstGeom prst="rect">
            <a:avLst/>
          </a:prstGeom>
        </p:spPr>
        <p:txBody>
          <a:bodyPr wrap="none">
            <a:spAutoFit/>
          </a:bodyPr>
          <a:lstStyle/>
          <a:p>
            <a:r>
              <a:rPr lang="es-ES" sz="1500" dirty="0">
                <a:solidFill>
                  <a:srgbClr val="D24726"/>
                </a:solidFill>
                <a:latin typeface="Segoe UI Semibold" panose="020B0702040204020203" pitchFamily="34" charset="0"/>
              </a:rPr>
              <a:t>Preguntas</a:t>
            </a:r>
            <a:endParaRPr lang="es-ES" sz="1500" dirty="0"/>
          </a:p>
        </p:txBody>
      </p:sp>
      <p:sp>
        <p:nvSpPr>
          <p:cNvPr id="2" name="Rectángulo 1"/>
          <p:cNvSpPr/>
          <p:nvPr/>
        </p:nvSpPr>
        <p:spPr>
          <a:xfrm>
            <a:off x="3131840" y="1548656"/>
            <a:ext cx="5472608" cy="4616648"/>
          </a:xfrm>
          <a:prstGeom prst="rect">
            <a:avLst/>
          </a:prstGeom>
        </p:spPr>
        <p:txBody>
          <a:bodyPr wrap="square">
            <a:spAutoFit/>
          </a:bodyPr>
          <a:lstStyle/>
          <a:p>
            <a:pPr marL="214313" indent="-214313" algn="just">
              <a:buFont typeface="Arial" panose="020B0604020202020204" pitchFamily="34" charset="0"/>
              <a:buChar char="•"/>
            </a:pPr>
            <a:r>
              <a:rPr lang="es-ES" sz="2100" dirty="0">
                <a:solidFill>
                  <a:srgbClr val="000000"/>
                </a:solidFill>
                <a:latin typeface="Corbel" panose="020B0503020204020204" pitchFamily="34" charset="0"/>
              </a:rPr>
              <a:t>¿Es obligatorio </a:t>
            </a:r>
            <a:r>
              <a:rPr lang="es-ES" sz="2100" dirty="0">
                <a:solidFill>
                  <a:srgbClr val="C00000"/>
                </a:solidFill>
                <a:latin typeface="Corbel" panose="020B0503020204020204" pitchFamily="34" charset="0"/>
              </a:rPr>
              <a:t>seguir el documento guía</a:t>
            </a:r>
            <a:r>
              <a:rPr lang="es-ES" sz="2100" dirty="0">
                <a:solidFill>
                  <a:srgbClr val="000000"/>
                </a:solidFill>
                <a:latin typeface="Corbel" panose="020B0503020204020204" pitchFamily="34" charset="0"/>
              </a:rPr>
              <a:t>?</a:t>
            </a:r>
          </a:p>
          <a:p>
            <a:pPr marL="214313" indent="-214313" algn="just">
              <a:buFont typeface="Arial" panose="020B0604020202020204" pitchFamily="34" charset="0"/>
              <a:buChar char="•"/>
            </a:pPr>
            <a:r>
              <a:rPr lang="es-ES" sz="2100" dirty="0">
                <a:solidFill>
                  <a:srgbClr val="000000"/>
                </a:solidFill>
                <a:latin typeface="Corbel" panose="020B0503020204020204" pitchFamily="34" charset="0"/>
              </a:rPr>
              <a:t>¿Es necesario </a:t>
            </a:r>
            <a:r>
              <a:rPr lang="es-ES" sz="2100" dirty="0">
                <a:solidFill>
                  <a:srgbClr val="C00000"/>
                </a:solidFill>
                <a:latin typeface="Corbel" panose="020B0503020204020204" pitchFamily="34" charset="0"/>
              </a:rPr>
              <a:t>elaborar un documento maestro</a:t>
            </a:r>
            <a:r>
              <a:rPr lang="es-ES" sz="2100" dirty="0">
                <a:solidFill>
                  <a:srgbClr val="000000"/>
                </a:solidFill>
                <a:latin typeface="Corbel" panose="020B0503020204020204" pitchFamily="34" charset="0"/>
              </a:rPr>
              <a:t> para radicar un programa académico en el Sistema?</a:t>
            </a:r>
          </a:p>
          <a:p>
            <a:pPr marL="214313" indent="-214313" algn="just">
              <a:buFont typeface="Arial" panose="020B0604020202020204" pitchFamily="34" charset="0"/>
              <a:buChar char="•"/>
            </a:pPr>
            <a:r>
              <a:rPr lang="es-ES" sz="2100" dirty="0">
                <a:solidFill>
                  <a:srgbClr val="000000"/>
                </a:solidFill>
                <a:latin typeface="Corbel" panose="020B0503020204020204" pitchFamily="34" charset="0"/>
              </a:rPr>
              <a:t>¿Si no se radica el documento maestro, se le puede entregar a </a:t>
            </a:r>
            <a:r>
              <a:rPr lang="es-ES" sz="2100" dirty="0">
                <a:solidFill>
                  <a:srgbClr val="C00000"/>
                </a:solidFill>
                <a:latin typeface="Corbel" panose="020B0503020204020204" pitchFamily="34" charset="0"/>
              </a:rPr>
              <a:t>los pares académicos</a:t>
            </a:r>
            <a:r>
              <a:rPr lang="es-ES" sz="2100" dirty="0">
                <a:solidFill>
                  <a:srgbClr val="000000"/>
                </a:solidFill>
                <a:latin typeface="Corbel" panose="020B0503020204020204" pitchFamily="34" charset="0"/>
              </a:rPr>
              <a:t>?</a:t>
            </a:r>
          </a:p>
          <a:p>
            <a:pPr marL="214313" indent="-214313" algn="just">
              <a:buFont typeface="Arial" panose="020B0604020202020204" pitchFamily="34" charset="0"/>
              <a:buChar char="•"/>
            </a:pPr>
            <a:r>
              <a:rPr lang="es-ES" sz="2100" dirty="0">
                <a:solidFill>
                  <a:srgbClr val="000000"/>
                </a:solidFill>
                <a:latin typeface="Corbel" panose="020B0503020204020204" pitchFamily="34" charset="0"/>
              </a:rPr>
              <a:t>¿Cuántas </a:t>
            </a:r>
            <a:r>
              <a:rPr lang="es-ES" sz="2100" dirty="0">
                <a:solidFill>
                  <a:srgbClr val="C00000"/>
                </a:solidFill>
                <a:latin typeface="Corbel" panose="020B0503020204020204" pitchFamily="34" charset="0"/>
              </a:rPr>
              <a:t>condiciones de calidad </a:t>
            </a:r>
            <a:r>
              <a:rPr lang="es-ES" sz="2100" dirty="0">
                <a:solidFill>
                  <a:srgbClr val="000000"/>
                </a:solidFill>
                <a:latin typeface="Corbel" panose="020B0503020204020204" pitchFamily="34" charset="0"/>
              </a:rPr>
              <a:t>deberán estar en el documento maestro?</a:t>
            </a:r>
          </a:p>
          <a:p>
            <a:pPr marL="214313" indent="-214313" algn="just">
              <a:buFont typeface="Arial" panose="020B0604020202020204" pitchFamily="34" charset="0"/>
              <a:buChar char="•"/>
            </a:pPr>
            <a:r>
              <a:rPr lang="es-ES" sz="2100" dirty="0">
                <a:solidFill>
                  <a:srgbClr val="000000"/>
                </a:solidFill>
                <a:latin typeface="Corbel" panose="020B0503020204020204" pitchFamily="34" charset="0"/>
              </a:rPr>
              <a:t>¿Es diferente el documento maestro </a:t>
            </a:r>
            <a:r>
              <a:rPr lang="es-ES" sz="2100" dirty="0">
                <a:solidFill>
                  <a:srgbClr val="C00000"/>
                </a:solidFill>
                <a:latin typeface="Corbel" panose="020B0503020204020204" pitchFamily="34" charset="0"/>
              </a:rPr>
              <a:t>por primera vez </a:t>
            </a:r>
            <a:r>
              <a:rPr lang="es-ES" sz="2100" dirty="0">
                <a:solidFill>
                  <a:srgbClr val="000000"/>
                </a:solidFill>
                <a:latin typeface="Corbel" panose="020B0503020204020204" pitchFamily="34" charset="0"/>
              </a:rPr>
              <a:t>al de </a:t>
            </a:r>
            <a:r>
              <a:rPr lang="es-ES" sz="2100" dirty="0">
                <a:solidFill>
                  <a:srgbClr val="C00000"/>
                </a:solidFill>
                <a:latin typeface="Corbel" panose="020B0503020204020204" pitchFamily="34" charset="0"/>
              </a:rPr>
              <a:t>renovación</a:t>
            </a:r>
            <a:r>
              <a:rPr lang="es-ES" sz="2100" dirty="0">
                <a:solidFill>
                  <a:srgbClr val="000000"/>
                </a:solidFill>
                <a:latin typeface="Corbel" panose="020B0503020204020204" pitchFamily="34" charset="0"/>
              </a:rPr>
              <a:t>?</a:t>
            </a:r>
          </a:p>
          <a:p>
            <a:pPr marL="214313" indent="-214313" algn="just">
              <a:buFont typeface="Arial" panose="020B0604020202020204" pitchFamily="34" charset="0"/>
              <a:buChar char="•"/>
            </a:pPr>
            <a:r>
              <a:rPr lang="es-ES" sz="2100" dirty="0">
                <a:solidFill>
                  <a:srgbClr val="000000"/>
                </a:solidFill>
                <a:latin typeface="Corbel" panose="020B0503020204020204" pitchFamily="34" charset="0"/>
              </a:rPr>
              <a:t>¿Es una buena práctica </a:t>
            </a:r>
            <a:r>
              <a:rPr lang="es-ES" sz="2100" dirty="0">
                <a:solidFill>
                  <a:srgbClr val="C00000"/>
                </a:solidFill>
                <a:latin typeface="Corbel" panose="020B0503020204020204" pitchFamily="34" charset="0"/>
              </a:rPr>
              <a:t>contratar a un tercero </a:t>
            </a:r>
            <a:r>
              <a:rPr lang="es-ES" sz="2100" dirty="0">
                <a:solidFill>
                  <a:srgbClr val="000000"/>
                </a:solidFill>
                <a:latin typeface="Corbel" panose="020B0503020204020204" pitchFamily="34" charset="0"/>
              </a:rPr>
              <a:t>para la elaboración del documento maestro?</a:t>
            </a:r>
          </a:p>
          <a:p>
            <a:pPr marL="214313" indent="-214313" algn="just">
              <a:buFont typeface="Arial" panose="020B0604020202020204" pitchFamily="34" charset="0"/>
              <a:buChar char="•"/>
            </a:pPr>
            <a:r>
              <a:rPr lang="es-ES" sz="2100" dirty="0">
                <a:solidFill>
                  <a:srgbClr val="000000"/>
                </a:solidFill>
                <a:latin typeface="Corbel" panose="020B0503020204020204" pitchFamily="34" charset="0"/>
              </a:rPr>
              <a:t>¿La guía propuesta </a:t>
            </a:r>
            <a:r>
              <a:rPr lang="es-ES" sz="2100" dirty="0">
                <a:solidFill>
                  <a:srgbClr val="C00000"/>
                </a:solidFill>
                <a:latin typeface="Corbel" panose="020B0503020204020204" pitchFamily="34" charset="0"/>
              </a:rPr>
              <a:t>es una nueva norma </a:t>
            </a:r>
            <a:r>
              <a:rPr lang="es-ES" sz="2100" dirty="0">
                <a:solidFill>
                  <a:srgbClr val="000000"/>
                </a:solidFill>
                <a:latin typeface="Corbel" panose="020B0503020204020204" pitchFamily="34" charset="0"/>
              </a:rPr>
              <a:t>que se debe seguir en el registro calificado?</a:t>
            </a:r>
          </a:p>
        </p:txBody>
      </p:sp>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3</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Tree>
    <p:extLst>
      <p:ext uri="{BB962C8B-B14F-4D97-AF65-F5344CB8AC3E}">
        <p14:creationId xmlns:p14="http://schemas.microsoft.com/office/powerpoint/2010/main" val="1594140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87533" y="1723851"/>
            <a:ext cx="6831414" cy="481013"/>
          </a:xfrm>
        </p:spPr>
        <p:txBody>
          <a:bodyPr>
            <a:normAutofit lnSpcReduction="10000"/>
          </a:bodyPr>
          <a:lstStyle/>
          <a:p>
            <a:r>
              <a:rPr lang="es-ES" dirty="0">
                <a:latin typeface="Segoe UI Light" panose="020B0502040204020203" pitchFamily="34" charset="0"/>
                <a:cs typeface="Segoe UI Light" panose="020B0502040204020203" pitchFamily="34" charset="0"/>
              </a:rPr>
              <a:t>¿Tiene preguntas?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44498" y="3366700"/>
            <a:ext cx="952254" cy="892310"/>
          </a:xfrm>
          <a:prstGeom prst="rect">
            <a:avLst/>
          </a:prstGeom>
        </p:spPr>
      </p:pic>
      <p:sp>
        <p:nvSpPr>
          <p:cNvPr id="5" name="Content Placeholder 4"/>
          <p:cNvSpPr>
            <a:spLocks noGrp="1"/>
          </p:cNvSpPr>
          <p:nvPr>
            <p:ph sz="half" idx="2"/>
          </p:nvPr>
        </p:nvSpPr>
        <p:spPr>
          <a:xfrm>
            <a:off x="406209" y="2941157"/>
            <a:ext cx="7347142" cy="2478568"/>
          </a:xfrm>
        </p:spPr>
        <p:txBody>
          <a:bodyPr>
            <a:normAutofit/>
          </a:bodyPr>
          <a:lstStyle/>
          <a:p>
            <a:pPr marL="0" indent="0">
              <a:lnSpc>
                <a:spcPts val="2700"/>
              </a:lnSpc>
              <a:buNone/>
            </a:pPr>
            <a:r>
              <a:rPr lang="es-ES" dirty="0"/>
              <a:t>Haga clic en </a:t>
            </a:r>
            <a:r>
              <a:rPr lang="es-ES" dirty="0">
                <a:solidFill>
                  <a:srgbClr val="D24726"/>
                </a:solidFill>
                <a:latin typeface="Segoe UI Semibold" panose="020B0702040204020203" pitchFamily="34" charset="0"/>
              </a:rPr>
              <a:t>Más información                   </a:t>
            </a:r>
            <a:r>
              <a:rPr lang="es-ES" dirty="0"/>
              <a:t>
</a:t>
            </a:r>
            <a:br>
              <a:rPr lang="es-ES" dirty="0"/>
            </a:br>
            <a:endParaRPr lang="es-ES" sz="1500" dirty="0"/>
          </a:p>
        </p:txBody>
      </p:sp>
      <p:pic>
        <p:nvPicPr>
          <p:cNvPr id="2050" name="Picture 2" descr="http://taquetaque.com/wp-content/uploads/2011/01/Duda_peq1.jpg"/>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23788" y="2933044"/>
            <a:ext cx="3838575" cy="3200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4334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67544" y="1844824"/>
            <a:ext cx="8280920" cy="2808312"/>
          </a:xfrm>
        </p:spPr>
        <p:txBody>
          <a:bodyPr>
            <a:noAutofit/>
          </a:bodyPr>
          <a:lstStyle/>
          <a:p>
            <a:pPr marL="0" indent="0">
              <a:buNone/>
            </a:pPr>
            <a:r>
              <a:rPr lang="es-ES" sz="3200" dirty="0">
                <a:solidFill>
                  <a:schemeClr val="bg1"/>
                </a:solidFill>
                <a:latin typeface="+mj-lt"/>
              </a:rPr>
              <a:t>En este sentido, el documento titulado  </a:t>
            </a:r>
            <a:r>
              <a:rPr lang="es-CO" sz="3200" dirty="0">
                <a:solidFill>
                  <a:schemeClr val="bg1"/>
                </a:solidFill>
                <a:latin typeface="+mj-lt"/>
              </a:rPr>
              <a:t>GUIA PARA LA ELABORACION DEL DOCUMENTO MAESTRO DE REGISTRO CALIFICADO debe leerse y tomarse como un insumo que propone </a:t>
            </a:r>
            <a:r>
              <a:rPr lang="es-CO" sz="3200" b="1" dirty="0">
                <a:solidFill>
                  <a:schemeClr val="bg1"/>
                </a:solidFill>
                <a:latin typeface="+mj-lt"/>
              </a:rPr>
              <a:t>buenas prácticas detectadas a partir de la evaluación de los procesos relacionados con el registro calificado.</a:t>
            </a:r>
            <a:endParaRPr lang="es-ES" sz="3200" dirty="0">
              <a:solidFill>
                <a:schemeClr val="bg1"/>
              </a:solidFill>
              <a:latin typeface="+mj-lt"/>
            </a:endParaRPr>
          </a:p>
        </p:txBody>
      </p:sp>
    </p:spTree>
    <p:extLst>
      <p:ext uri="{BB962C8B-B14F-4D97-AF65-F5344CB8AC3E}">
        <p14:creationId xmlns:p14="http://schemas.microsoft.com/office/powerpoint/2010/main" val="27675826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p:cNvGrpSpPr/>
          <p:nvPr/>
        </p:nvGrpSpPr>
        <p:grpSpPr>
          <a:xfrm>
            <a:off x="248223" y="3558776"/>
            <a:ext cx="418634" cy="312301"/>
            <a:chOff x="6953426" y="711274"/>
            <a:chExt cx="558179" cy="416400"/>
          </a:xfrm>
        </p:grpSpPr>
        <p:sp>
          <p:nvSpPr>
            <p:cNvPr id="34"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350" dirty="0"/>
            </a:p>
          </p:txBody>
        </p:sp>
        <p:sp>
          <p:nvSpPr>
            <p:cNvPr id="35" name="TextBox 34"/>
            <p:cNvSpPr txBox="1"/>
            <p:nvPr/>
          </p:nvSpPr>
          <p:spPr>
            <a:xfrm>
              <a:off x="6953426" y="727565"/>
              <a:ext cx="558179" cy="400109"/>
            </a:xfrm>
            <a:prstGeom prst="rect">
              <a:avLst/>
            </a:prstGeom>
            <a:noFill/>
          </p:spPr>
          <p:txBody>
            <a:bodyPr wrap="square" rtlCol="0">
              <a:spAutoFit/>
            </a:bodyPr>
            <a:lstStyle/>
            <a:p>
              <a:pPr algn="ctr"/>
              <a:r>
                <a:rPr lang="es-ES" sz="1350" dirty="0">
                  <a:solidFill>
                    <a:schemeClr val="bg1"/>
                  </a:solidFill>
                  <a:latin typeface="Segoe UI Semibold" panose="020B0702040204020203" pitchFamily="34" charset="0"/>
                </a:rPr>
                <a:t>1</a:t>
              </a:r>
              <a:endParaRPr lang="es-ES" sz="1350" dirty="0">
                <a:solidFill>
                  <a:schemeClr val="bg1"/>
                </a:solidFill>
                <a:latin typeface="Segoe UI Semibold" panose="020B0702040204020203" pitchFamily="34" charset="0"/>
                <a:cs typeface="Segoe UI Semibold" panose="020B0702040204020203" pitchFamily="34" charset="0"/>
              </a:endParaRPr>
            </a:p>
          </p:txBody>
        </p:sp>
      </p:grpSp>
      <p:grpSp>
        <p:nvGrpSpPr>
          <p:cNvPr id="36" name="Group 35"/>
          <p:cNvGrpSpPr/>
          <p:nvPr/>
        </p:nvGrpSpPr>
        <p:grpSpPr>
          <a:xfrm>
            <a:off x="2591115" y="5088512"/>
            <a:ext cx="418634" cy="312301"/>
            <a:chOff x="6953426" y="711274"/>
            <a:chExt cx="558179" cy="416400"/>
          </a:xfrm>
        </p:grpSpPr>
        <p:sp>
          <p:nvSpPr>
            <p:cNvPr id="37" name="Oval 36"/>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350" dirty="0"/>
            </a:p>
          </p:txBody>
        </p:sp>
        <p:sp>
          <p:nvSpPr>
            <p:cNvPr id="38" name="TextBox 37"/>
            <p:cNvSpPr txBox="1"/>
            <p:nvPr/>
          </p:nvSpPr>
          <p:spPr>
            <a:xfrm>
              <a:off x="6953426" y="727565"/>
              <a:ext cx="558179" cy="400109"/>
            </a:xfrm>
            <a:prstGeom prst="rect">
              <a:avLst/>
            </a:prstGeom>
            <a:noFill/>
          </p:spPr>
          <p:txBody>
            <a:bodyPr wrap="square" rtlCol="0">
              <a:spAutoFit/>
            </a:bodyPr>
            <a:lstStyle/>
            <a:p>
              <a:pPr algn="ctr"/>
              <a:r>
                <a:rPr lang="es-ES" sz="1350" dirty="0">
                  <a:solidFill>
                    <a:schemeClr val="bg1"/>
                  </a:solidFill>
                  <a:latin typeface="Segoe UI Semibold" panose="020B0702040204020203" pitchFamily="34" charset="0"/>
                </a:rPr>
                <a:t>2</a:t>
              </a:r>
              <a:endParaRPr lang="es-ES" sz="1350" dirty="0">
                <a:solidFill>
                  <a:schemeClr val="bg1"/>
                </a:solidFill>
                <a:latin typeface="Segoe UI Semibold" panose="020B0702040204020203" pitchFamily="34" charset="0"/>
                <a:cs typeface="Segoe UI Semibold" panose="020B0702040204020203" pitchFamily="34" charset="0"/>
              </a:endParaRPr>
            </a:p>
          </p:txBody>
        </p:sp>
      </p:grpSp>
      <p:grpSp>
        <p:nvGrpSpPr>
          <p:cNvPr id="39" name="Group 38"/>
          <p:cNvGrpSpPr/>
          <p:nvPr/>
        </p:nvGrpSpPr>
        <p:grpSpPr>
          <a:xfrm>
            <a:off x="6162504" y="3691619"/>
            <a:ext cx="418634" cy="312301"/>
            <a:chOff x="6953426" y="711274"/>
            <a:chExt cx="558179" cy="416400"/>
          </a:xfrm>
        </p:grpSpPr>
        <p:sp>
          <p:nvSpPr>
            <p:cNvPr id="40" name="Oval 39"/>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350" dirty="0"/>
            </a:p>
          </p:txBody>
        </p:sp>
        <p:sp>
          <p:nvSpPr>
            <p:cNvPr id="41" name="TextBox 40"/>
            <p:cNvSpPr txBox="1"/>
            <p:nvPr/>
          </p:nvSpPr>
          <p:spPr>
            <a:xfrm>
              <a:off x="6953426" y="727565"/>
              <a:ext cx="558179" cy="400109"/>
            </a:xfrm>
            <a:prstGeom prst="rect">
              <a:avLst/>
            </a:prstGeom>
            <a:noFill/>
          </p:spPr>
          <p:txBody>
            <a:bodyPr wrap="square" rtlCol="0">
              <a:spAutoFit/>
            </a:bodyPr>
            <a:lstStyle/>
            <a:p>
              <a:pPr algn="ctr"/>
              <a:r>
                <a:rPr lang="es-ES" sz="1350" dirty="0">
                  <a:solidFill>
                    <a:schemeClr val="bg1"/>
                  </a:solidFill>
                  <a:latin typeface="Segoe UI Semibold" panose="020B0702040204020203" pitchFamily="34" charset="0"/>
                </a:rPr>
                <a:t>3</a:t>
              </a:r>
              <a:endParaRPr lang="es-ES" sz="1350" dirty="0">
                <a:solidFill>
                  <a:schemeClr val="bg1"/>
                </a:solidFill>
                <a:latin typeface="Segoe UI Semibold" panose="020B0702040204020203" pitchFamily="34" charset="0"/>
                <a:cs typeface="Segoe UI Semibold" panose="020B0702040204020203" pitchFamily="34" charset="0"/>
              </a:endParaRPr>
            </a:p>
          </p:txBody>
        </p:sp>
      </p:grpSp>
      <p:sp>
        <p:nvSpPr>
          <p:cNvPr id="43" name="Content Placeholder 17"/>
          <p:cNvSpPr txBox="1">
            <a:spLocks/>
          </p:cNvSpPr>
          <p:nvPr/>
        </p:nvSpPr>
        <p:spPr>
          <a:xfrm>
            <a:off x="2960759" y="5085184"/>
            <a:ext cx="3555457" cy="557344"/>
          </a:xfrm>
          <a:prstGeom prst="rect">
            <a:avLst/>
          </a:prstGeom>
        </p:spPr>
        <p:txBody>
          <a:bodyPr vert="horz" lIns="68580" tIns="34290" rIns="68580" bIns="34290" rtlCol="0">
            <a:no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1500"/>
              </a:spcAft>
              <a:buNone/>
            </a:pPr>
            <a:r>
              <a:rPr lang="es-ES" sz="1500" b="1" dirty="0">
                <a:latin typeface="Corbel" panose="020B0503020204020204" pitchFamily="34" charset="0"/>
              </a:rPr>
              <a:t>Elementos orientadores</a:t>
            </a:r>
            <a:r>
              <a:rPr lang="es-ES" sz="1500" dirty="0">
                <a:latin typeface="Corbel" panose="020B0503020204020204" pitchFamily="34" charset="0"/>
              </a:rPr>
              <a:t>. Contiene la información mínima que deberán aportar las Instituciones de Educación Superior en los trámites de registro calificado, como requisito para que la CONACES emita un concepto sobre las condiciones de calidad</a:t>
            </a:r>
            <a:endParaRPr lang="es-ES" sz="1500" dirty="0">
              <a:solidFill>
                <a:prstClr val="black">
                  <a:lumMod val="75000"/>
                  <a:lumOff val="25000"/>
                </a:prstClr>
              </a:solidFill>
              <a:latin typeface="Corbel" panose="020B0503020204020204" pitchFamily="34" charset="0"/>
            </a:endParaRPr>
          </a:p>
        </p:txBody>
      </p:sp>
      <p:sp>
        <p:nvSpPr>
          <p:cNvPr id="44" name="Content Placeholder 17"/>
          <p:cNvSpPr txBox="1">
            <a:spLocks/>
          </p:cNvSpPr>
          <p:nvPr/>
        </p:nvSpPr>
        <p:spPr>
          <a:xfrm>
            <a:off x="6444208" y="3790737"/>
            <a:ext cx="2371693" cy="1006415"/>
          </a:xfrm>
          <a:prstGeom prst="rect">
            <a:avLst/>
          </a:prstGeom>
        </p:spPr>
        <p:txBody>
          <a:bodyPr vert="horz" lIns="68580" tIns="34290" rIns="68580" bIns="34290" rtlCol="0">
            <a:no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1500"/>
              </a:spcAft>
              <a:buNone/>
            </a:pPr>
            <a:r>
              <a:rPr lang="es-ES" sz="1500" b="1" dirty="0">
                <a:latin typeface="Corbel" panose="020B0503020204020204" pitchFamily="34" charset="0"/>
              </a:rPr>
              <a:t>Preguntas</a:t>
            </a:r>
            <a:r>
              <a:rPr lang="es-ES" sz="1500" dirty="0">
                <a:latin typeface="Corbel" panose="020B0503020204020204" pitchFamily="34" charset="0"/>
              </a:rPr>
              <a:t>. Muchas inquietudes surgen a partir de la divulgación, socialización y puesta en marcha.</a:t>
            </a:r>
            <a:endParaRPr lang="es-ES" sz="1500" dirty="0">
              <a:solidFill>
                <a:prstClr val="black">
                  <a:lumMod val="75000"/>
                  <a:lumOff val="25000"/>
                </a:prstClr>
              </a:solidFill>
              <a:latin typeface="Corbel" panose="020B0503020204020204" pitchFamily="34" charset="0"/>
            </a:endParaRPr>
          </a:p>
        </p:txBody>
      </p:sp>
      <p:sp>
        <p:nvSpPr>
          <p:cNvPr id="3" name="Rectángulo 2"/>
          <p:cNvSpPr/>
          <p:nvPr/>
        </p:nvSpPr>
        <p:spPr>
          <a:xfrm>
            <a:off x="2401554" y="1998630"/>
            <a:ext cx="4533742" cy="323165"/>
          </a:xfrm>
          <a:prstGeom prst="rect">
            <a:avLst/>
          </a:prstGeom>
        </p:spPr>
        <p:txBody>
          <a:bodyPr wrap="none">
            <a:spAutoFit/>
          </a:bodyPr>
          <a:lstStyle/>
          <a:p>
            <a:r>
              <a:rPr lang="es-ES" sz="1500" dirty="0">
                <a:solidFill>
                  <a:srgbClr val="D24726"/>
                </a:solidFill>
                <a:latin typeface="Segoe UI Semibold" panose="020B0702040204020203" pitchFamily="34" charset="0"/>
              </a:rPr>
              <a:t>Calidad en la verificación</a:t>
            </a:r>
            <a:r>
              <a:rPr lang="es-ES" sz="1500" dirty="0">
                <a:solidFill>
                  <a:prstClr val="black">
                    <a:lumMod val="75000"/>
                    <a:lumOff val="25000"/>
                  </a:prstClr>
                </a:solidFill>
              </a:rPr>
              <a:t> &gt; </a:t>
            </a:r>
            <a:r>
              <a:rPr lang="es-ES" sz="1500" dirty="0">
                <a:solidFill>
                  <a:srgbClr val="D24726"/>
                </a:solidFill>
                <a:latin typeface="Segoe UI Semibold" panose="020B0702040204020203" pitchFamily="34" charset="0"/>
              </a:rPr>
              <a:t>Calidad en la evidencia</a:t>
            </a:r>
            <a:endParaRPr lang="es-ES" sz="1500" dirty="0"/>
          </a:p>
        </p:txBody>
      </p:sp>
      <p:pic>
        <p:nvPicPr>
          <p:cNvPr id="2" name="Picture 2" descr="http://m.c.lnkd.licdn.com/mpr/mpr/p/6/005/08c/346/0fe9c2a.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62473" y="2301508"/>
            <a:ext cx="3794399" cy="252959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251520" y="3918972"/>
            <a:ext cx="2496887" cy="1454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r>
              <a:rPr lang="es-ES" altLang="es-ES" sz="1500" b="1" dirty="0">
                <a:solidFill>
                  <a:srgbClr val="000000"/>
                </a:solidFill>
                <a:latin typeface="Corbel" panose="020B0503020204020204" pitchFamily="34" charset="0"/>
                <a:ea typeface="Arial Unicode MS" panose="020B0604020202020204" pitchFamily="34" charset="-128"/>
                <a:cs typeface="Arial Unicode MS" panose="020B0604020202020204" pitchFamily="34" charset="-128"/>
              </a:rPr>
              <a:t>Propósito.  </a:t>
            </a:r>
            <a:r>
              <a:rPr lang="es-ES" altLang="es-ES" sz="1500" dirty="0">
                <a:solidFill>
                  <a:srgbClr val="000000"/>
                </a:solidFill>
                <a:latin typeface="Corbel" panose="020B0503020204020204" pitchFamily="34" charset="0"/>
                <a:ea typeface="Arial Unicode MS" panose="020B0604020202020204" pitchFamily="34" charset="-128"/>
                <a:cs typeface="Arial Unicode MS" panose="020B0604020202020204" pitchFamily="34" charset="-128"/>
              </a:rPr>
              <a:t>Fortalecer el sistema de aseguramiento de la calidad de la Educación Superior facilitando la evaluación en los procesos de registro calificado.</a:t>
            </a:r>
            <a:endParaRPr lang="es-ES" altLang="es-ES" sz="1500" dirty="0">
              <a:latin typeface="Corbel" panose="020B0503020204020204" pitchFamily="34" charset="0"/>
            </a:endParaRPr>
          </a:p>
        </p:txBody>
      </p:sp>
      <p:sp>
        <p:nvSpPr>
          <p:cNvPr id="21" name="Text Placeholder 3"/>
          <p:cNvSpPr>
            <a:spLocks noGrp="1"/>
          </p:cNvSpPr>
          <p:nvPr>
            <p:ph type="body" idx="1"/>
          </p:nvPr>
        </p:nvSpPr>
        <p:spPr>
          <a:xfrm>
            <a:off x="516710" y="443128"/>
            <a:ext cx="6935610" cy="641350"/>
          </a:xfrm>
        </p:spPr>
        <p:txBody>
          <a:bodyPr>
            <a:normAutofit/>
          </a:bodyPr>
          <a:lstStyle/>
          <a:p>
            <a:pPr lvl="0"/>
            <a:r>
              <a:rPr lang="es-ES" sz="2300" dirty="0">
                <a:solidFill>
                  <a:srgbClr val="E7E6E6">
                    <a:lumMod val="25000"/>
                  </a:srgbClr>
                </a:solidFill>
                <a:latin typeface="Segoe UI Light" panose="020B0502040204020203" pitchFamily="34" charset="0"/>
                <a:cs typeface="Segoe UI Light" panose="020B0502040204020203" pitchFamily="34" charset="0"/>
              </a:rPr>
              <a:t>Propuesta para la elaboración del documento maestro</a:t>
            </a:r>
          </a:p>
        </p:txBody>
      </p:sp>
    </p:spTree>
    <p:extLst>
      <p:ext uri="{BB962C8B-B14F-4D97-AF65-F5344CB8AC3E}">
        <p14:creationId xmlns:p14="http://schemas.microsoft.com/office/powerpoint/2010/main" val="42576222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s2014.cs.cmu.edu/images/zombie_project.pn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15953" y="2530108"/>
            <a:ext cx="2793206" cy="1764506"/>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446962" y="1812582"/>
            <a:ext cx="2888163" cy="323165"/>
          </a:xfrm>
          <a:prstGeom prst="rect">
            <a:avLst/>
          </a:prstGeom>
        </p:spPr>
        <p:txBody>
          <a:bodyPr wrap="none">
            <a:spAutoFit/>
          </a:bodyPr>
          <a:lstStyle/>
          <a:p>
            <a:r>
              <a:rPr lang="es-ES" sz="1500" dirty="0">
                <a:solidFill>
                  <a:srgbClr val="D24726"/>
                </a:solidFill>
                <a:latin typeface="Segoe UI Semibold" panose="020B0702040204020203" pitchFamily="34" charset="0"/>
              </a:rPr>
              <a:t>Propósito</a:t>
            </a:r>
            <a:r>
              <a:rPr lang="es-ES" sz="1500" dirty="0">
                <a:solidFill>
                  <a:prstClr val="black">
                    <a:lumMod val="75000"/>
                    <a:lumOff val="25000"/>
                  </a:prstClr>
                </a:solidFill>
              </a:rPr>
              <a:t> &gt; </a:t>
            </a:r>
            <a:r>
              <a:rPr lang="es-ES" sz="1500" dirty="0">
                <a:solidFill>
                  <a:srgbClr val="D24726"/>
                </a:solidFill>
                <a:latin typeface="Segoe UI Semibold" panose="020B0702040204020203" pitchFamily="34" charset="0"/>
              </a:rPr>
              <a:t>Algunos elementos</a:t>
            </a:r>
            <a:endParaRPr lang="es-ES" sz="1500" dirty="0"/>
          </a:p>
        </p:txBody>
      </p:sp>
      <p:sp>
        <p:nvSpPr>
          <p:cNvPr id="2" name="Rectángulo 1"/>
          <p:cNvSpPr/>
          <p:nvPr/>
        </p:nvSpPr>
        <p:spPr>
          <a:xfrm>
            <a:off x="3203848" y="1628800"/>
            <a:ext cx="5328592" cy="4770537"/>
          </a:xfrm>
          <a:prstGeom prst="rect">
            <a:avLst/>
          </a:prstGeom>
        </p:spPr>
        <p:txBody>
          <a:bodyPr wrap="square">
            <a:spAutoFit/>
          </a:bodyPr>
          <a:lstStyle/>
          <a:p>
            <a:pPr algn="just"/>
            <a:endParaRPr lang="es-ES" sz="1900" dirty="0">
              <a:solidFill>
                <a:srgbClr val="000000"/>
              </a:solidFill>
              <a:latin typeface="Corbel" panose="020B0503020204020204" pitchFamily="34" charset="0"/>
            </a:endParaRPr>
          </a:p>
          <a:p>
            <a:pPr marL="214313" indent="-214313" algn="just">
              <a:buFont typeface="Arial" panose="020B0604020202020204" pitchFamily="34" charset="0"/>
              <a:buChar char="•"/>
            </a:pPr>
            <a:r>
              <a:rPr lang="es-ES" sz="1900" dirty="0">
                <a:solidFill>
                  <a:srgbClr val="000000"/>
                </a:solidFill>
                <a:latin typeface="Corbel" panose="020B0503020204020204" pitchFamily="34" charset="0"/>
              </a:rPr>
              <a:t>En las salas de evaluación se recomienda la autorización, la negación o </a:t>
            </a:r>
            <a:r>
              <a:rPr lang="es-ES" sz="1900" dirty="0">
                <a:solidFill>
                  <a:srgbClr val="C00000"/>
                </a:solidFill>
                <a:latin typeface="Corbel" panose="020B0503020204020204" pitchFamily="34" charset="0"/>
              </a:rPr>
              <a:t>solicitud de información complementaria</a:t>
            </a:r>
          </a:p>
          <a:p>
            <a:pPr marL="214313" indent="-214313" algn="just">
              <a:buFont typeface="Arial" panose="020B0604020202020204" pitchFamily="34" charset="0"/>
              <a:buChar char="•"/>
            </a:pPr>
            <a:r>
              <a:rPr lang="es-ES" sz="1900" dirty="0">
                <a:solidFill>
                  <a:srgbClr val="000000"/>
                </a:solidFill>
                <a:latin typeface="Corbel" panose="020B0503020204020204" pitchFamily="34" charset="0"/>
              </a:rPr>
              <a:t>En la mayoría de los casos relacionados con la solicitud de información complementaria, el fundamento de la recomendación se concentra en </a:t>
            </a:r>
            <a:r>
              <a:rPr lang="es-ES" sz="1900" dirty="0">
                <a:solidFill>
                  <a:srgbClr val="C00000"/>
                </a:solidFill>
                <a:latin typeface="Corbel" panose="020B0503020204020204" pitchFamily="34" charset="0"/>
              </a:rPr>
              <a:t>la desorganización de la información presentada, la falta de claridad en los documentos radicados y la inexistencia de elementos claves para la evaluación de las condiciones de calidad</a:t>
            </a:r>
            <a:r>
              <a:rPr lang="es-ES" sz="1900" dirty="0">
                <a:solidFill>
                  <a:srgbClr val="000000"/>
                </a:solidFill>
                <a:latin typeface="Corbel" panose="020B0503020204020204" pitchFamily="34" charset="0"/>
              </a:rPr>
              <a:t>.</a:t>
            </a:r>
          </a:p>
          <a:p>
            <a:pPr marL="214313" indent="-214313" algn="just">
              <a:buFont typeface="Arial" panose="020B0604020202020204" pitchFamily="34" charset="0"/>
              <a:buChar char="•"/>
            </a:pPr>
            <a:r>
              <a:rPr lang="es-ES" sz="1900" dirty="0">
                <a:solidFill>
                  <a:srgbClr val="000000"/>
                </a:solidFill>
                <a:latin typeface="Corbel" panose="020B0503020204020204" pitchFamily="34" charset="0"/>
              </a:rPr>
              <a:t>Se le ha solicitado a las Salas de evaluación ser más proactivas, dispuestas y propositivas frente a la cantidad de negaciones y de </a:t>
            </a:r>
            <a:r>
              <a:rPr lang="es-ES" sz="1900" dirty="0">
                <a:solidFill>
                  <a:srgbClr val="C00000"/>
                </a:solidFill>
                <a:latin typeface="Corbel" panose="020B0503020204020204" pitchFamily="34" charset="0"/>
              </a:rPr>
              <a:t>traslados de concepto</a:t>
            </a:r>
            <a:r>
              <a:rPr lang="es-ES" sz="1900" dirty="0">
                <a:solidFill>
                  <a:srgbClr val="000000"/>
                </a:solidFill>
                <a:latin typeface="Corbel" panose="020B0503020204020204" pitchFamily="34" charset="0"/>
              </a:rPr>
              <a:t>.</a:t>
            </a:r>
          </a:p>
        </p:txBody>
      </p:sp>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1</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Tree>
    <p:extLst>
      <p:ext uri="{BB962C8B-B14F-4D97-AF65-F5344CB8AC3E}">
        <p14:creationId xmlns:p14="http://schemas.microsoft.com/office/powerpoint/2010/main" val="41656969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s2014.cs.cmu.edu/images/zombie_project.pn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15953" y="2530108"/>
            <a:ext cx="2562826" cy="1618972"/>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446962" y="1484784"/>
            <a:ext cx="4869218" cy="323165"/>
          </a:xfrm>
          <a:prstGeom prst="rect">
            <a:avLst/>
          </a:prstGeom>
        </p:spPr>
        <p:txBody>
          <a:bodyPr wrap="none">
            <a:spAutoFit/>
          </a:bodyPr>
          <a:lstStyle/>
          <a:p>
            <a:r>
              <a:rPr lang="es-ES" sz="1500" dirty="0">
                <a:solidFill>
                  <a:srgbClr val="D24726"/>
                </a:solidFill>
                <a:latin typeface="Segoe UI Semibold" panose="020B0702040204020203" pitchFamily="34" charset="0"/>
              </a:rPr>
              <a:t>Elementos orientadores</a:t>
            </a:r>
            <a:r>
              <a:rPr lang="es-ES" sz="1500" dirty="0">
                <a:solidFill>
                  <a:prstClr val="black">
                    <a:lumMod val="75000"/>
                    <a:lumOff val="25000"/>
                  </a:prstClr>
                </a:solidFill>
              </a:rPr>
              <a:t> &gt; </a:t>
            </a:r>
            <a:r>
              <a:rPr lang="es-ES" sz="1500" dirty="0">
                <a:solidFill>
                  <a:srgbClr val="D24726"/>
                </a:solidFill>
                <a:latin typeface="Segoe UI Semibold" panose="020B0702040204020203" pitchFamily="34" charset="0"/>
              </a:rPr>
              <a:t>LINEAMIENTOS GENERALES</a:t>
            </a:r>
            <a:endParaRPr lang="es-ES" sz="1500" dirty="0"/>
          </a:p>
        </p:txBody>
      </p:sp>
      <p:sp>
        <p:nvSpPr>
          <p:cNvPr id="2" name="Rectángulo 1"/>
          <p:cNvSpPr/>
          <p:nvPr/>
        </p:nvSpPr>
        <p:spPr>
          <a:xfrm>
            <a:off x="2915816" y="1929021"/>
            <a:ext cx="5328592" cy="4524315"/>
          </a:xfrm>
          <a:prstGeom prst="rect">
            <a:avLst/>
          </a:prstGeom>
        </p:spPr>
        <p:txBody>
          <a:bodyPr wrap="square">
            <a:spAutoFit/>
          </a:bodyPr>
          <a:lstStyle/>
          <a:p>
            <a:pPr marL="214313" indent="-214313" algn="just">
              <a:buFont typeface="Arial" panose="020B0604020202020204" pitchFamily="34" charset="0"/>
              <a:buChar char="•"/>
            </a:pPr>
            <a:r>
              <a:rPr lang="es-ES" dirty="0">
                <a:solidFill>
                  <a:srgbClr val="000000"/>
                </a:solidFill>
                <a:latin typeface="Corbel" panose="020B0503020204020204" pitchFamily="34" charset="0"/>
              </a:rPr>
              <a:t>El registro calificado </a:t>
            </a:r>
            <a:r>
              <a:rPr lang="es-ES" dirty="0">
                <a:solidFill>
                  <a:srgbClr val="C00000"/>
                </a:solidFill>
                <a:latin typeface="Corbel" panose="020B0503020204020204" pitchFamily="34" charset="0"/>
              </a:rPr>
              <a:t>por primera vez se concentra en las 15 condiciones de calidad</a:t>
            </a:r>
          </a:p>
          <a:p>
            <a:pPr marL="214313" indent="-214313" algn="just">
              <a:buFont typeface="Arial" panose="020B0604020202020204" pitchFamily="34" charset="0"/>
              <a:buChar char="•"/>
            </a:pPr>
            <a:r>
              <a:rPr lang="es-ES" dirty="0">
                <a:solidFill>
                  <a:srgbClr val="000000"/>
                </a:solidFill>
                <a:latin typeface="Corbel" panose="020B0503020204020204" pitchFamily="34" charset="0"/>
              </a:rPr>
              <a:t>En la renovación, se evalúa que los planes propuestos se hayan ejecutado y </a:t>
            </a:r>
            <a:r>
              <a:rPr lang="es-ES" dirty="0">
                <a:solidFill>
                  <a:srgbClr val="C00000"/>
                </a:solidFill>
                <a:latin typeface="Corbel" panose="020B0503020204020204" pitchFamily="34" charset="0"/>
              </a:rPr>
              <a:t>evaluado mediante la implementación de planes de mejoramiento.</a:t>
            </a:r>
            <a:endParaRPr lang="es-ES" dirty="0">
              <a:solidFill>
                <a:srgbClr val="000000"/>
              </a:solidFill>
              <a:latin typeface="Corbel" panose="020B0503020204020204" pitchFamily="34" charset="0"/>
            </a:endParaRPr>
          </a:p>
          <a:p>
            <a:pPr marL="214313" indent="-214313" algn="just">
              <a:buFont typeface="Arial" panose="020B0604020202020204" pitchFamily="34" charset="0"/>
              <a:buChar char="•"/>
            </a:pPr>
            <a:r>
              <a:rPr lang="es-ES" dirty="0">
                <a:solidFill>
                  <a:srgbClr val="000000"/>
                </a:solidFill>
                <a:latin typeface="Corbel" panose="020B0503020204020204" pitchFamily="34" charset="0"/>
              </a:rPr>
              <a:t>Procurar un documento maestro </a:t>
            </a:r>
            <a:r>
              <a:rPr lang="es-ES" dirty="0" err="1">
                <a:solidFill>
                  <a:srgbClr val="C00000"/>
                </a:solidFill>
                <a:latin typeface="Corbel" panose="020B0503020204020204" pitchFamily="34" charset="0"/>
              </a:rPr>
              <a:t>autocontenido</a:t>
            </a:r>
            <a:r>
              <a:rPr lang="es-ES" dirty="0">
                <a:solidFill>
                  <a:srgbClr val="C00000"/>
                </a:solidFill>
                <a:latin typeface="Corbel" panose="020B0503020204020204" pitchFamily="34" charset="0"/>
              </a:rPr>
              <a:t> </a:t>
            </a:r>
            <a:r>
              <a:rPr lang="es-ES" dirty="0">
                <a:solidFill>
                  <a:srgbClr val="000000"/>
                </a:solidFill>
                <a:latin typeface="Corbel" panose="020B0503020204020204" pitchFamily="34" charset="0"/>
              </a:rPr>
              <a:t>con las condiciones de calidad</a:t>
            </a:r>
          </a:p>
          <a:p>
            <a:pPr marL="214313" indent="-214313" algn="just">
              <a:buFont typeface="Arial" panose="020B0604020202020204" pitchFamily="34" charset="0"/>
              <a:buChar char="•"/>
            </a:pPr>
            <a:r>
              <a:rPr lang="es-ES" dirty="0">
                <a:solidFill>
                  <a:srgbClr val="000000"/>
                </a:solidFill>
                <a:latin typeface="Corbel" panose="020B0503020204020204" pitchFamily="34" charset="0"/>
              </a:rPr>
              <a:t>La información disponible en la web, </a:t>
            </a:r>
            <a:r>
              <a:rPr lang="es-ES" dirty="0">
                <a:solidFill>
                  <a:srgbClr val="C00000"/>
                </a:solidFill>
                <a:latin typeface="Corbel" panose="020B0503020204020204" pitchFamily="34" charset="0"/>
              </a:rPr>
              <a:t>no debe ser necesariamente un documento anexo</a:t>
            </a:r>
          </a:p>
          <a:p>
            <a:pPr marL="214313" indent="-214313" algn="just">
              <a:buFont typeface="Arial" panose="020B0604020202020204" pitchFamily="34" charset="0"/>
              <a:buChar char="•"/>
            </a:pPr>
            <a:r>
              <a:rPr lang="es-ES" dirty="0">
                <a:solidFill>
                  <a:srgbClr val="000000"/>
                </a:solidFill>
                <a:latin typeface="Corbel" panose="020B0503020204020204" pitchFamily="34" charset="0"/>
              </a:rPr>
              <a:t>Procurar un solo tipo de redacción</a:t>
            </a:r>
          </a:p>
          <a:p>
            <a:pPr marL="214313" indent="-214313" algn="just">
              <a:buFont typeface="Arial" panose="020B0604020202020204" pitchFamily="34" charset="0"/>
              <a:buChar char="•"/>
            </a:pPr>
            <a:r>
              <a:rPr lang="es-ES" dirty="0">
                <a:solidFill>
                  <a:srgbClr val="000000"/>
                </a:solidFill>
                <a:latin typeface="Corbel" panose="020B0503020204020204" pitchFamily="34" charset="0"/>
              </a:rPr>
              <a:t>Procurar conocimiento del documento maestro de la instancia que emite </a:t>
            </a:r>
            <a:r>
              <a:rPr lang="es-ES" dirty="0">
                <a:solidFill>
                  <a:srgbClr val="C00000"/>
                </a:solidFill>
                <a:latin typeface="Corbel" panose="020B0503020204020204" pitchFamily="34" charset="0"/>
              </a:rPr>
              <a:t>el acto administrativo</a:t>
            </a:r>
            <a:endParaRPr lang="es-ES" dirty="0">
              <a:solidFill>
                <a:srgbClr val="000000"/>
              </a:solidFill>
              <a:latin typeface="Corbel" panose="020B0503020204020204" pitchFamily="34" charset="0"/>
            </a:endParaRPr>
          </a:p>
          <a:p>
            <a:pPr marL="214313" indent="-214313" algn="just">
              <a:buFont typeface="Arial" panose="020B0604020202020204" pitchFamily="34" charset="0"/>
              <a:buChar char="•"/>
            </a:pPr>
            <a:r>
              <a:rPr lang="es-ES" dirty="0">
                <a:solidFill>
                  <a:srgbClr val="000000"/>
                </a:solidFill>
                <a:latin typeface="Corbel" panose="020B0503020204020204" pitchFamily="34" charset="0"/>
              </a:rPr>
              <a:t>Es importante que los planes propuestos tengan línea base, estructura  propia de la planeación </a:t>
            </a:r>
            <a:r>
              <a:rPr lang="es-ES" dirty="0">
                <a:solidFill>
                  <a:srgbClr val="C00000"/>
                </a:solidFill>
                <a:latin typeface="Corbel" panose="020B0503020204020204" pitchFamily="34" charset="0"/>
              </a:rPr>
              <a:t>y se refleje en la condición de recursos financieros</a:t>
            </a:r>
          </a:p>
        </p:txBody>
      </p:sp>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Tree>
    <p:extLst>
      <p:ext uri="{BB962C8B-B14F-4D97-AF65-F5344CB8AC3E}">
        <p14:creationId xmlns:p14="http://schemas.microsoft.com/office/powerpoint/2010/main" val="29993898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10" name="CuadroTexto 9"/>
          <p:cNvSpPr txBox="1"/>
          <p:nvPr/>
        </p:nvSpPr>
        <p:spPr>
          <a:xfrm>
            <a:off x="5515267" y="692696"/>
            <a:ext cx="3017173" cy="584775"/>
          </a:xfrm>
          <a:prstGeom prst="rect">
            <a:avLst/>
          </a:prstGeom>
          <a:noFill/>
        </p:spPr>
        <p:txBody>
          <a:bodyPr wrap="none" rtlCol="0">
            <a:spAutoFit/>
          </a:bodyPr>
          <a:lstStyle/>
          <a:p>
            <a:r>
              <a:rPr lang="es-CO" sz="3200" dirty="0">
                <a:solidFill>
                  <a:srgbClr val="800000"/>
                </a:solidFill>
              </a:rPr>
              <a:t>1. Denominación</a:t>
            </a:r>
          </a:p>
        </p:txBody>
      </p:sp>
      <p:sp>
        <p:nvSpPr>
          <p:cNvPr id="11" name="CuadroTexto 10"/>
          <p:cNvSpPr txBox="1"/>
          <p:nvPr/>
        </p:nvSpPr>
        <p:spPr>
          <a:xfrm>
            <a:off x="251520" y="1932508"/>
            <a:ext cx="3744416" cy="200054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2000" b="0" dirty="0">
                <a:solidFill>
                  <a:schemeClr val="bg1"/>
                </a:solidFill>
              </a:rPr>
              <a:t>Denominación acorde con el decreto 1295/2010</a:t>
            </a:r>
          </a:p>
          <a:p>
            <a:pPr marL="285750" indent="-285750">
              <a:buFont typeface="Arial"/>
              <a:buChar char="•"/>
            </a:pPr>
            <a:r>
              <a:rPr lang="es-ES" sz="2000" b="0" dirty="0">
                <a:solidFill>
                  <a:schemeClr val="bg1"/>
                </a:solidFill>
              </a:rPr>
              <a:t>Relación entre denominación, el propósito de formación, los perfiles y el currículo</a:t>
            </a:r>
          </a:p>
          <a:p>
            <a:pPr marL="285750" indent="-285750">
              <a:buFont typeface="Arial"/>
              <a:buChar char="•"/>
            </a:pPr>
            <a:r>
              <a:rPr lang="es-ES" sz="2000" b="0" dirty="0">
                <a:solidFill>
                  <a:schemeClr val="bg1"/>
                </a:solidFill>
              </a:rPr>
              <a:t>Título a otorgar</a:t>
            </a:r>
            <a:endParaRPr lang="en-GB" sz="2000" b="0" dirty="0">
              <a:solidFill>
                <a:schemeClr val="bg1"/>
              </a:solidFill>
            </a:endParaRPr>
          </a:p>
        </p:txBody>
      </p:sp>
      <p:sp>
        <p:nvSpPr>
          <p:cNvPr id="12" name="Rectángulo redondeado 11"/>
          <p:cNvSpPr/>
          <p:nvPr/>
        </p:nvSpPr>
        <p:spPr>
          <a:xfrm>
            <a:off x="251520" y="1268760"/>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3" name="Rectángulo redondeado 12"/>
          <p:cNvSpPr/>
          <p:nvPr/>
        </p:nvSpPr>
        <p:spPr>
          <a:xfrm>
            <a:off x="4139952" y="1252094"/>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
        <p:nvSpPr>
          <p:cNvPr id="14" name="Rectángulo 13"/>
          <p:cNvSpPr/>
          <p:nvPr/>
        </p:nvSpPr>
        <p:spPr>
          <a:xfrm>
            <a:off x="4104456" y="1879952"/>
            <a:ext cx="4788024" cy="349326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CO" sz="1700" dirty="0">
                <a:solidFill>
                  <a:schemeClr val="tx1"/>
                </a:solidFill>
                <a:latin typeface="Arial" panose="020B0604020202020204" pitchFamily="34" charset="0"/>
              </a:rPr>
              <a:t>Se establece como resultado del análisis de los propósitos de formación del programa, las competencias a desarrollar y los contenidos curriculares propuestos; por tanto, su definición debe hacerse en un momento posterior al diseño curricular. </a:t>
            </a:r>
          </a:p>
          <a:p>
            <a:endParaRPr lang="es-CO" sz="1700" dirty="0">
              <a:solidFill>
                <a:schemeClr val="tx1"/>
              </a:solidFill>
              <a:latin typeface="Arial" panose="020B0604020202020204" pitchFamily="34" charset="0"/>
            </a:endParaRPr>
          </a:p>
          <a:p>
            <a:r>
              <a:rPr lang="es-CO" sz="1700" b="1" dirty="0">
                <a:solidFill>
                  <a:schemeClr val="tx1"/>
                </a:solidFill>
                <a:latin typeface="Arial" panose="020B0604020202020204" pitchFamily="34" charset="0"/>
              </a:rPr>
              <a:t>Para Programas T&amp;T: </a:t>
            </a:r>
            <a:r>
              <a:rPr lang="es-CO" sz="1700" dirty="0">
                <a:solidFill>
                  <a:schemeClr val="tx1"/>
                </a:solidFill>
                <a:latin typeface="Arial" panose="020B0604020202020204" pitchFamily="34" charset="0"/>
              </a:rPr>
              <a:t>deben permitir inferir las competencias propias del nivel y el ámbito de actuación profesional específico al que apunta, y deben distinguirse claramente del alcance o amplitud de las denominaciones de programas de nivel Profesional Universitario. </a:t>
            </a:r>
          </a:p>
        </p:txBody>
      </p:sp>
    </p:spTree>
    <p:extLst>
      <p:ext uri="{BB962C8B-B14F-4D97-AF65-F5344CB8AC3E}">
        <p14:creationId xmlns:p14="http://schemas.microsoft.com/office/powerpoint/2010/main" val="977745358"/>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15" name="CuadroTexto 14"/>
          <p:cNvSpPr txBox="1"/>
          <p:nvPr/>
        </p:nvSpPr>
        <p:spPr>
          <a:xfrm>
            <a:off x="5515267" y="692696"/>
            <a:ext cx="3017173" cy="584775"/>
          </a:xfrm>
          <a:prstGeom prst="rect">
            <a:avLst/>
          </a:prstGeom>
          <a:noFill/>
        </p:spPr>
        <p:txBody>
          <a:bodyPr wrap="none" rtlCol="0">
            <a:spAutoFit/>
          </a:bodyPr>
          <a:lstStyle/>
          <a:p>
            <a:r>
              <a:rPr lang="es-CO" sz="3200" dirty="0">
                <a:solidFill>
                  <a:srgbClr val="800000"/>
                </a:solidFill>
              </a:rPr>
              <a:t>1. Denominación</a:t>
            </a:r>
          </a:p>
        </p:txBody>
      </p:sp>
      <p:sp>
        <p:nvSpPr>
          <p:cNvPr id="16" name="CuadroTexto 15"/>
          <p:cNvSpPr txBox="1"/>
          <p:nvPr/>
        </p:nvSpPr>
        <p:spPr>
          <a:xfrm>
            <a:off x="251520" y="1932508"/>
            <a:ext cx="3744416" cy="200054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 sz="2000" b="0" dirty="0">
                <a:solidFill>
                  <a:schemeClr val="bg1"/>
                </a:solidFill>
              </a:rPr>
              <a:t>Denominación acorde con el decreto 1295/2010</a:t>
            </a:r>
          </a:p>
          <a:p>
            <a:pPr marL="285750" indent="-285750">
              <a:buFont typeface="Arial"/>
              <a:buChar char="•"/>
            </a:pPr>
            <a:r>
              <a:rPr lang="es-ES" sz="2000" b="0" dirty="0">
                <a:solidFill>
                  <a:schemeClr val="bg1"/>
                </a:solidFill>
              </a:rPr>
              <a:t>Relación entre denominación, el propósito de formación, los perfiles y el currículo</a:t>
            </a:r>
          </a:p>
          <a:p>
            <a:pPr marL="285750" indent="-285750">
              <a:buFont typeface="Arial"/>
              <a:buChar char="•"/>
            </a:pPr>
            <a:r>
              <a:rPr lang="es-ES" sz="2000" b="0" dirty="0">
                <a:solidFill>
                  <a:schemeClr val="bg1"/>
                </a:solidFill>
              </a:rPr>
              <a:t>Título a otorgar</a:t>
            </a:r>
            <a:endParaRPr lang="en-GB" sz="2000" b="0" dirty="0">
              <a:solidFill>
                <a:schemeClr val="bg1"/>
              </a:solidFill>
            </a:endParaRPr>
          </a:p>
        </p:txBody>
      </p:sp>
      <p:sp>
        <p:nvSpPr>
          <p:cNvPr id="17" name="Rectángulo redondeado 16"/>
          <p:cNvSpPr/>
          <p:nvPr/>
        </p:nvSpPr>
        <p:spPr>
          <a:xfrm>
            <a:off x="251520" y="1268760"/>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8" name="Rectángulo redondeado 17"/>
          <p:cNvSpPr/>
          <p:nvPr/>
        </p:nvSpPr>
        <p:spPr>
          <a:xfrm>
            <a:off x="4139952" y="1252094"/>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
        <p:nvSpPr>
          <p:cNvPr id="19" name="Rectángulo 18"/>
          <p:cNvSpPr/>
          <p:nvPr/>
        </p:nvSpPr>
        <p:spPr>
          <a:xfrm>
            <a:off x="4139952" y="1932796"/>
            <a:ext cx="4680520" cy="401648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CO" sz="1500" b="1" dirty="0">
                <a:solidFill>
                  <a:schemeClr val="tx1"/>
                </a:solidFill>
                <a:latin typeface="Arial" panose="020B0604020202020204" pitchFamily="34" charset="0"/>
                <a:cs typeface="Arial" panose="020B0604020202020204" pitchFamily="34" charset="0"/>
              </a:rPr>
              <a:t>Para Programas de Especialización: </a:t>
            </a:r>
            <a:r>
              <a:rPr lang="es-CO" sz="1500" dirty="0">
                <a:solidFill>
                  <a:schemeClr val="tx1"/>
                </a:solidFill>
                <a:latin typeface="Arial" panose="020B0604020202020204" pitchFamily="34" charset="0"/>
                <a:cs typeface="Arial" panose="020B0604020202020204" pitchFamily="34" charset="0"/>
              </a:rPr>
              <a:t>deben presentar un alcance más limitado que el de las áreas de conocimiento o disciplinas profesionales, teniendo en cuenta que el desarrollo contempla menos intensidad y créditos que la formación base del profesional que accede al programa de Especialización. </a:t>
            </a:r>
          </a:p>
          <a:p>
            <a:endParaRPr lang="es-CO" sz="1500" b="1" dirty="0">
              <a:solidFill>
                <a:schemeClr val="tx1"/>
              </a:solidFill>
              <a:latin typeface="Arial" panose="020B0604020202020204" pitchFamily="34" charset="0"/>
              <a:cs typeface="Arial" panose="020B0604020202020204" pitchFamily="34" charset="0"/>
            </a:endParaRPr>
          </a:p>
          <a:p>
            <a:r>
              <a:rPr lang="es-CO" sz="1500" b="1" dirty="0">
                <a:solidFill>
                  <a:schemeClr val="tx1"/>
                </a:solidFill>
                <a:latin typeface="Arial" panose="020B0604020202020204" pitchFamily="34" charset="0"/>
                <a:cs typeface="Arial" panose="020B0604020202020204" pitchFamily="34" charset="0"/>
              </a:rPr>
              <a:t>Para Programas de Maestría y Doctorado: </a:t>
            </a:r>
            <a:r>
              <a:rPr lang="es-CO" sz="1500" dirty="0">
                <a:solidFill>
                  <a:schemeClr val="tx1"/>
                </a:solidFill>
                <a:latin typeface="Arial" panose="020B0604020202020204" pitchFamily="34" charset="0"/>
                <a:cs typeface="Arial" panose="020B0604020202020204" pitchFamily="34" charset="0"/>
              </a:rPr>
              <a:t>Los programas de Maestría en Profundización, por su naturaleza, deben adoptar denominaciones específicas que permitan inferir la línea de profundización disciplinar respecto a un determinado campo de conocimiento o ámbito de actuación profesional. Maestrías y Doctorados pueden obedecer a denominaciones genéricas según las líneas de investigación que desarrollaran.</a:t>
            </a:r>
          </a:p>
        </p:txBody>
      </p:sp>
    </p:spTree>
    <p:extLst>
      <p:ext uri="{BB962C8B-B14F-4D97-AF65-F5344CB8AC3E}">
        <p14:creationId xmlns:p14="http://schemas.microsoft.com/office/powerpoint/2010/main" val="1521004050"/>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2"/>
          <p:cNvGrpSpPr/>
          <p:nvPr/>
        </p:nvGrpSpPr>
        <p:grpSpPr>
          <a:xfrm>
            <a:off x="251520" y="332656"/>
            <a:ext cx="1100702" cy="784962"/>
            <a:chOff x="6953426" y="711274"/>
            <a:chExt cx="558179" cy="409838"/>
          </a:xfrm>
        </p:grpSpPr>
        <p:sp>
          <p:nvSpPr>
            <p:cNvPr id="8" name="Oval 33"/>
            <p:cNvSpPr/>
            <p:nvPr/>
          </p:nvSpPr>
          <p:spPr>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4000" dirty="0"/>
            </a:p>
          </p:txBody>
        </p:sp>
        <p:sp>
          <p:nvSpPr>
            <p:cNvPr id="9" name="TextBox 34"/>
            <p:cNvSpPr txBox="1"/>
            <p:nvPr/>
          </p:nvSpPr>
          <p:spPr>
            <a:xfrm>
              <a:off x="6953426" y="727565"/>
              <a:ext cx="558179" cy="369596"/>
            </a:xfrm>
            <a:prstGeom prst="rect">
              <a:avLst/>
            </a:prstGeom>
            <a:noFill/>
          </p:spPr>
          <p:txBody>
            <a:bodyPr wrap="square" rtlCol="0">
              <a:spAutoFit/>
            </a:bodyPr>
            <a:lstStyle/>
            <a:p>
              <a:pPr algn="ctr"/>
              <a:r>
                <a:rPr lang="es-ES" sz="4000" dirty="0">
                  <a:solidFill>
                    <a:schemeClr val="bg1"/>
                  </a:solidFill>
                  <a:latin typeface="Segoe UI Semibold" panose="020B0702040204020203" pitchFamily="34" charset="0"/>
                </a:rPr>
                <a:t>2</a:t>
              </a:r>
              <a:endParaRPr lang="es-ES" sz="4000" dirty="0">
                <a:solidFill>
                  <a:schemeClr val="bg1"/>
                </a:solidFill>
                <a:latin typeface="Segoe UI Semibold" panose="020B0702040204020203" pitchFamily="34" charset="0"/>
                <a:cs typeface="Segoe UI Semibold" panose="020B0702040204020203" pitchFamily="34" charset="0"/>
              </a:endParaRPr>
            </a:p>
          </p:txBody>
        </p:sp>
      </p:grpSp>
      <p:sp>
        <p:nvSpPr>
          <p:cNvPr id="5" name="CuadroTexto 4"/>
          <p:cNvSpPr txBox="1"/>
          <p:nvPr/>
        </p:nvSpPr>
        <p:spPr>
          <a:xfrm>
            <a:off x="5343160" y="620688"/>
            <a:ext cx="2613216" cy="584775"/>
          </a:xfrm>
          <a:prstGeom prst="rect">
            <a:avLst/>
          </a:prstGeom>
          <a:noFill/>
        </p:spPr>
        <p:txBody>
          <a:bodyPr wrap="none" rtlCol="0">
            <a:spAutoFit/>
          </a:bodyPr>
          <a:lstStyle/>
          <a:p>
            <a:r>
              <a:rPr lang="es-CO" sz="3200" dirty="0">
                <a:solidFill>
                  <a:srgbClr val="800000"/>
                </a:solidFill>
              </a:rPr>
              <a:t>2. Justificación</a:t>
            </a:r>
          </a:p>
        </p:txBody>
      </p:sp>
      <p:sp>
        <p:nvSpPr>
          <p:cNvPr id="6" name="CuadroTexto 5"/>
          <p:cNvSpPr txBox="1"/>
          <p:nvPr/>
        </p:nvSpPr>
        <p:spPr>
          <a:xfrm>
            <a:off x="251520" y="1988840"/>
            <a:ext cx="3744416" cy="378565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285750" indent="-285750">
              <a:buFont typeface="Arial"/>
              <a:buChar char="•"/>
            </a:pPr>
            <a:r>
              <a:rPr lang="es-ES_tradnl" sz="2000" b="0" dirty="0">
                <a:solidFill>
                  <a:schemeClr val="bg1"/>
                </a:solidFill>
              </a:rPr>
              <a:t>Se debe basar en estudios,  análisis de informes y sistemas de información</a:t>
            </a:r>
          </a:p>
          <a:p>
            <a:pPr marL="285750" indent="-285750">
              <a:buFont typeface="Arial"/>
              <a:buChar char="•"/>
            </a:pPr>
            <a:r>
              <a:rPr lang="es-ES_tradnl" sz="2000" b="0" dirty="0">
                <a:solidFill>
                  <a:schemeClr val="bg1"/>
                </a:solidFill>
              </a:rPr>
              <a:t>Pertinencia del programa en el área de influencia, la región y el país</a:t>
            </a:r>
          </a:p>
          <a:p>
            <a:pPr marL="285750" indent="-285750">
              <a:buFont typeface="Arial"/>
              <a:buChar char="•"/>
            </a:pPr>
            <a:r>
              <a:rPr lang="es-ES_tradnl" sz="2000" b="0" dirty="0">
                <a:solidFill>
                  <a:schemeClr val="bg1"/>
                </a:solidFill>
              </a:rPr>
              <a:t>Población objeto del programa</a:t>
            </a:r>
          </a:p>
          <a:p>
            <a:pPr marL="285750" indent="-285750">
              <a:buFont typeface="Arial"/>
              <a:buChar char="•"/>
            </a:pPr>
            <a:r>
              <a:rPr lang="es-ES_tradnl" sz="2000" b="0" dirty="0">
                <a:solidFill>
                  <a:schemeClr val="bg1"/>
                </a:solidFill>
              </a:rPr>
              <a:t>Situación laboral de los profesionales en la región</a:t>
            </a:r>
          </a:p>
          <a:p>
            <a:pPr marL="285750" indent="-285750">
              <a:buFont typeface="Arial"/>
              <a:buChar char="•"/>
            </a:pPr>
            <a:r>
              <a:rPr lang="es-ES_tradnl" sz="2000" b="0" dirty="0">
                <a:solidFill>
                  <a:schemeClr val="bg1"/>
                </a:solidFill>
              </a:rPr>
              <a:t>Otras instituciones que ofertan el programa localmente</a:t>
            </a:r>
          </a:p>
          <a:p>
            <a:pPr marL="285750" indent="-285750">
              <a:buFont typeface="Arial"/>
              <a:buChar char="•"/>
            </a:pPr>
            <a:r>
              <a:rPr lang="es-ES_tradnl" sz="2000" b="0" dirty="0">
                <a:solidFill>
                  <a:schemeClr val="bg1"/>
                </a:solidFill>
              </a:rPr>
              <a:t>Elementos diferenciadores</a:t>
            </a:r>
          </a:p>
        </p:txBody>
      </p:sp>
      <p:sp>
        <p:nvSpPr>
          <p:cNvPr id="10" name="Rectángulo 9"/>
          <p:cNvSpPr/>
          <p:nvPr/>
        </p:nvSpPr>
        <p:spPr>
          <a:xfrm>
            <a:off x="4139952" y="1916832"/>
            <a:ext cx="4680520" cy="477053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CO" sz="1600" dirty="0">
                <a:solidFill>
                  <a:schemeClr val="tx1"/>
                </a:solidFill>
                <a:latin typeface="Arial" panose="020B0604020202020204" pitchFamily="34" charset="0"/>
                <a:cs typeface="Arial" panose="020B0604020202020204" pitchFamily="34" charset="0"/>
              </a:rPr>
              <a:t>Se espera que la IES plasme los estudios que realizó para promover la posible apertura del programa, teniendo en cuenta la pertinencia y viabilidad en el entorno local, regional e internacional:</a:t>
            </a:r>
          </a:p>
          <a:p>
            <a:endParaRPr lang="es-CO" sz="1600"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s-CO" sz="1600" b="1" dirty="0">
                <a:solidFill>
                  <a:schemeClr val="tx1"/>
                </a:solidFill>
                <a:latin typeface="Arial" panose="020B0604020202020204" pitchFamily="34" charset="0"/>
                <a:cs typeface="Arial" panose="020B0604020202020204" pitchFamily="34" charset="0"/>
              </a:rPr>
              <a:t>Incluye un análisis </a:t>
            </a:r>
            <a:r>
              <a:rPr lang="es-CO" sz="1600" dirty="0">
                <a:solidFill>
                  <a:schemeClr val="tx1"/>
                </a:solidFill>
                <a:latin typeface="Arial" panose="020B0604020202020204" pitchFamily="34" charset="0"/>
                <a:cs typeface="Arial" panose="020B0604020202020204" pitchFamily="34" charset="0"/>
              </a:rPr>
              <a:t>de las necesidades (actuales y futuras) de la población, de la región y de los sectores productivos afines al ámbito de formación del programa. </a:t>
            </a:r>
          </a:p>
          <a:p>
            <a:pPr marL="285750" indent="-285750">
              <a:buFont typeface="Wingdings" panose="05000000000000000000" pitchFamily="2" charset="2"/>
              <a:buChar char="ü"/>
            </a:pPr>
            <a:r>
              <a:rPr lang="es-CO" sz="1600" b="1" dirty="0">
                <a:solidFill>
                  <a:schemeClr val="tx1"/>
                </a:solidFill>
                <a:latin typeface="Arial" panose="020B0604020202020204" pitchFamily="34" charset="0"/>
                <a:cs typeface="Arial" panose="020B0604020202020204" pitchFamily="34" charset="0"/>
              </a:rPr>
              <a:t>Identifica la oferta </a:t>
            </a:r>
            <a:r>
              <a:rPr lang="es-CO" sz="1600" dirty="0">
                <a:solidFill>
                  <a:schemeClr val="tx1"/>
                </a:solidFill>
                <a:latin typeface="Arial" panose="020B0604020202020204" pitchFamily="34" charset="0"/>
                <a:cs typeface="Arial" panose="020B0604020202020204" pitchFamily="34" charset="0"/>
              </a:rPr>
              <a:t>regional actual de formación (en especial en el nivel de formación del programa en evaluación) y establece una propuesta académica  teniendo en cuenta las tendencias nacionales e internacionales de formación en el campo.  </a:t>
            </a:r>
          </a:p>
          <a:p>
            <a:pPr marL="285750" indent="-285750">
              <a:buFont typeface="Wingdings" panose="05000000000000000000" pitchFamily="2" charset="2"/>
              <a:buChar char="ü"/>
            </a:pPr>
            <a:r>
              <a:rPr lang="es-CO" sz="1600" b="1" dirty="0">
                <a:solidFill>
                  <a:schemeClr val="tx1"/>
                </a:solidFill>
                <a:latin typeface="Arial" panose="020B0604020202020204" pitchFamily="34" charset="0"/>
                <a:cs typeface="Arial" panose="020B0604020202020204" pitchFamily="34" charset="0"/>
              </a:rPr>
              <a:t>Utiliza y analiza datos verificables </a:t>
            </a:r>
            <a:r>
              <a:rPr lang="es-CO" sz="1600" dirty="0">
                <a:solidFill>
                  <a:schemeClr val="tx1"/>
                </a:solidFill>
                <a:latin typeface="Arial" panose="020B0604020202020204" pitchFamily="34" charset="0"/>
                <a:cs typeface="Arial" panose="020B0604020202020204" pitchFamily="34" charset="0"/>
              </a:rPr>
              <a:t>de las oportunidades laborales existentes en el ámbito de actuación profesional del programa. </a:t>
            </a:r>
          </a:p>
        </p:txBody>
      </p:sp>
      <p:sp>
        <p:nvSpPr>
          <p:cNvPr id="11" name="Rectángulo redondeado 10"/>
          <p:cNvSpPr/>
          <p:nvPr/>
        </p:nvSpPr>
        <p:spPr>
          <a:xfrm>
            <a:off x="251520" y="1268760"/>
            <a:ext cx="3744416"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400" dirty="0"/>
              <a:t>El decreto promueve</a:t>
            </a:r>
          </a:p>
        </p:txBody>
      </p:sp>
      <p:sp>
        <p:nvSpPr>
          <p:cNvPr id="12" name="Rectángulo redondeado 11"/>
          <p:cNvSpPr/>
          <p:nvPr/>
        </p:nvSpPr>
        <p:spPr>
          <a:xfrm>
            <a:off x="4139952" y="1252094"/>
            <a:ext cx="4680520"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O" sz="2800" dirty="0"/>
              <a:t>Se recomienda</a:t>
            </a:r>
          </a:p>
        </p:txBody>
      </p:sp>
    </p:spTree>
    <p:extLst>
      <p:ext uri="{BB962C8B-B14F-4D97-AF65-F5344CB8AC3E}">
        <p14:creationId xmlns:p14="http://schemas.microsoft.com/office/powerpoint/2010/main" val="3689758485"/>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108" id="{25209A13-8A19-48D8-A613-C6E6DC261E00}" vid="{124E4DD2-061C-4396-A913-D0C25C6C4167}"/>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15FFA4E9553A9147914B15990BA5C3B4" ma:contentTypeVersion="0" ma:contentTypeDescription="Crear nuevo documento." ma:contentTypeScope="" ma:versionID="724501f63ef048854a3f3d493aaf63fc">
  <xsd:schema xmlns:xsd="http://www.w3.org/2001/XMLSchema" xmlns:p="http://schemas.microsoft.com/office/2006/metadata/properties" targetNamespace="http://schemas.microsoft.com/office/2006/metadata/properties" ma:root="true" ma:fieldsID="b004d877ca112f136821ba8115f6472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ma:readOnly="true"/>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12643B33-B582-4106-97C7-941577E616BD}">
  <ds:schemaRefs>
    <ds:schemaRef ds:uri="http://schemas.microsoft.com/sharepoint/v3/contenttype/forms"/>
  </ds:schemaRefs>
</ds:datastoreItem>
</file>

<file path=customXml/itemProps2.xml><?xml version="1.0" encoding="utf-8"?>
<ds:datastoreItem xmlns:ds="http://schemas.openxmlformats.org/officeDocument/2006/customXml" ds:itemID="{747A5E5B-3FB3-4C48-A1BC-F72271BD8D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B96C1E33-3121-4FE8-8E24-D8BE2D8B084B}">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9900</TotalTime>
  <Words>3749</Words>
  <Application>Microsoft Office PowerPoint</Application>
  <PresentationFormat>Presentación en pantalla (4:3)</PresentationFormat>
  <Paragraphs>300</Paragraphs>
  <Slides>29</Slides>
  <Notes>3</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29</vt:i4>
      </vt:variant>
    </vt:vector>
  </HeadingPairs>
  <TitlesOfParts>
    <vt:vector size="39" baseType="lpstr">
      <vt:lpstr>Arial</vt:lpstr>
      <vt:lpstr>Arial Unicode MS</vt:lpstr>
      <vt:lpstr>Calibri</vt:lpstr>
      <vt:lpstr>Corbel</vt:lpstr>
      <vt:lpstr>Segoe UI</vt:lpstr>
      <vt:lpstr>Segoe UI Light</vt:lpstr>
      <vt:lpstr>Segoe UI Semibold</vt:lpstr>
      <vt:lpstr>Wingdings</vt:lpstr>
      <vt:lpstr>Tema de Office</vt:lpstr>
      <vt:lpstr>WelcomeDoc</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Carolina Acosta Gutierrez</dc:creator>
  <cp:lastModifiedBy>Luis Eduardo</cp:lastModifiedBy>
  <cp:revision>915</cp:revision>
  <cp:lastPrinted>2016-03-31T00:23:04Z</cp:lastPrinted>
  <dcterms:created xsi:type="dcterms:W3CDTF">2014-10-20T16:00:02Z</dcterms:created>
  <dcterms:modified xsi:type="dcterms:W3CDTF">2016-06-24T12:40:33Z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0x01010015FFA4E9553A9147914B15990BA5C3B4</vt:lpwstr>
  </property>
</Properties>
</file>