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57" r:id="rId5"/>
    <p:sldId id="2147375712" r:id="rId6"/>
    <p:sldId id="2147375716" r:id="rId7"/>
    <p:sldId id="2147375717" r:id="rId8"/>
    <p:sldId id="2147375718" r:id="rId9"/>
    <p:sldId id="2147375725" r:id="rId10"/>
    <p:sldId id="2147375726" r:id="rId11"/>
    <p:sldId id="2147375711" r:id="rId12"/>
    <p:sldId id="2147375714" r:id="rId13"/>
    <p:sldId id="2147375719" r:id="rId14"/>
    <p:sldId id="2147375721" r:id="rId15"/>
    <p:sldId id="2147375723"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D0AD7EF-BFEE-4F19-920C-AA6946A8BE34}">
          <p14:sldIdLst>
            <p14:sldId id="257"/>
            <p14:sldId id="2147375712"/>
            <p14:sldId id="2147375716"/>
            <p14:sldId id="2147375717"/>
            <p14:sldId id="2147375718"/>
            <p14:sldId id="2147375725"/>
            <p14:sldId id="2147375726"/>
            <p14:sldId id="2147375711"/>
            <p14:sldId id="2147375714"/>
            <p14:sldId id="2147375719"/>
            <p14:sldId id="2147375721"/>
            <p14:sldId id="21473757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206D"/>
    <a:srgbClr val="F3F4F9"/>
    <a:srgbClr val="C0FD19"/>
    <a:srgbClr val="FA29B0"/>
    <a:srgbClr val="FF33CC"/>
    <a:srgbClr val="662785"/>
    <a:srgbClr val="B951A0"/>
    <a:srgbClr val="5F2879"/>
    <a:srgbClr val="78206E"/>
    <a:srgbClr val="5016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075FBC-16D7-45C8-A242-2AAEDA731B33}" v="1" dt="2026-07-24T15:51:45.44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07"/>
    <p:restoredTop sz="93157" autoAdjust="0"/>
  </p:normalViewPr>
  <p:slideViewPr>
    <p:cSldViewPr snapToGrid="0">
      <p:cViewPr varScale="1">
        <p:scale>
          <a:sx n="103" d="100"/>
          <a:sy n="103" d="100"/>
        </p:scale>
        <p:origin x="3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Camila Laguna Forero" userId="9263afb3-d9ec-49c0-a2be-ec7e60dba22c" providerId="ADAL" clId="{3E8A1D7C-92D7-4D54-9276-89E5AAAFB772}"/>
    <pc:docChg chg="modSld">
      <pc:chgData name="Maria Camila Laguna Forero" userId="9263afb3-d9ec-49c0-a2be-ec7e60dba22c" providerId="ADAL" clId="{3E8A1D7C-92D7-4D54-9276-89E5AAAFB772}" dt="2026-07-24T15:51:45.443" v="0"/>
      <pc:docMkLst>
        <pc:docMk/>
      </pc:docMkLst>
      <pc:sldChg chg="modSp">
        <pc:chgData name="Maria Camila Laguna Forero" userId="9263afb3-d9ec-49c0-a2be-ec7e60dba22c" providerId="ADAL" clId="{3E8A1D7C-92D7-4D54-9276-89E5AAAFB772}" dt="2026-07-24T15:51:45.443" v="0"/>
        <pc:sldMkLst>
          <pc:docMk/>
          <pc:sldMk cId="329282543" sldId="2147375719"/>
        </pc:sldMkLst>
        <pc:spChg chg="mod">
          <ac:chgData name="Maria Camila Laguna Forero" userId="9263afb3-d9ec-49c0-a2be-ec7e60dba22c" providerId="ADAL" clId="{3E8A1D7C-92D7-4D54-9276-89E5AAAFB772}" dt="2026-07-24T15:51:45.443" v="0"/>
          <ac:spMkLst>
            <pc:docMk/>
            <pc:sldMk cId="329282543" sldId="2147375719"/>
            <ac:spMk id="2" creationId="{DAD3B13C-6669-7A1C-C2A1-AE55A5D01F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B0D64-CDA0-40AC-A49C-5E29CB1DBC5D}" type="datetimeFigureOut">
              <a:rPr lang="es-CO" smtClean="0"/>
              <a:t>27/07/2026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1C692-E809-421E-AF33-DE4B88EE285B}" type="slidenum">
              <a:rPr lang="es-CO" smtClean="0"/>
              <a:t>‹Nº›</a:t>
            </a:fld>
            <a:endParaRPr lang="es-CO"/>
          </a:p>
        </p:txBody>
      </p:sp>
    </p:spTree>
    <p:extLst>
      <p:ext uri="{BB962C8B-B14F-4D97-AF65-F5344CB8AC3E}">
        <p14:creationId xmlns:p14="http://schemas.microsoft.com/office/powerpoint/2010/main" val="323484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F1C692-E809-421E-AF33-DE4B88EE285B}" type="slidenum">
              <a:rPr lang="es-CO" smtClean="0"/>
              <a:t>1</a:t>
            </a:fld>
            <a:endParaRPr lang="es-CO"/>
          </a:p>
        </p:txBody>
      </p:sp>
    </p:spTree>
    <p:extLst>
      <p:ext uri="{BB962C8B-B14F-4D97-AF65-F5344CB8AC3E}">
        <p14:creationId xmlns:p14="http://schemas.microsoft.com/office/powerpoint/2010/main" val="2000069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AF1C692-E809-421E-AF33-DE4B88EE285B}" type="slidenum">
              <a:rPr lang="es-CO" smtClean="0"/>
              <a:t>2</a:t>
            </a:fld>
            <a:endParaRPr lang="es-CO"/>
          </a:p>
        </p:txBody>
      </p:sp>
    </p:spTree>
    <p:extLst>
      <p:ext uri="{BB962C8B-B14F-4D97-AF65-F5344CB8AC3E}">
        <p14:creationId xmlns:p14="http://schemas.microsoft.com/office/powerpoint/2010/main" val="1236186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9D6456-8885-E82F-BDF7-458855984E52}"/>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A96D249A-2F13-5321-109D-741645A3C3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70873D32-76AC-A55A-979B-258825C98EFD}"/>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5" name="Marcador de pie de página 4">
            <a:extLst>
              <a:ext uri="{FF2B5EF4-FFF2-40B4-BE49-F238E27FC236}">
                <a16:creationId xmlns:a16="http://schemas.microsoft.com/office/drawing/2014/main" id="{FCB12C76-F99B-B3F5-B8F6-53C951B7847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48700F3-E4A1-8555-83A3-CB348741D007}"/>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2693705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3BD3B7-6E24-7BC9-28A0-4E027932CC77}"/>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A749A874-1334-CB47-E4F1-89D67129CF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088AF604-38AF-52D7-DCD3-5037274CCFCE}"/>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5" name="Marcador de pie de página 4">
            <a:extLst>
              <a:ext uri="{FF2B5EF4-FFF2-40B4-BE49-F238E27FC236}">
                <a16:creationId xmlns:a16="http://schemas.microsoft.com/office/drawing/2014/main" id="{F5C0A4CE-C78F-819F-FC7B-FAC6BDC985A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D0412C6-EADF-AFCC-BE8D-F341DA85AC61}"/>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1583292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0D67E91-195C-D364-AB8E-048646F2B2AF}"/>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1E40169A-12E7-78A4-D3C8-76E671036ECE}"/>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A61AA37-FE54-C0E5-A9AE-EC8FB1577B39}"/>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5" name="Marcador de pie de página 4">
            <a:extLst>
              <a:ext uri="{FF2B5EF4-FFF2-40B4-BE49-F238E27FC236}">
                <a16:creationId xmlns:a16="http://schemas.microsoft.com/office/drawing/2014/main" id="{16A384A9-1559-2773-BB22-1B826464ADC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CF95FF7-D20C-7A55-A91A-0B22CE76A656}"/>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288257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53394-BBD9-F0FB-C9F5-7A18B7A64C3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96DF6F7B-061B-A171-DB46-F5731DF9D889}"/>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7B10E4EC-F0C2-B6E7-3594-768F22584A86}"/>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5" name="Marcador de pie de página 4">
            <a:extLst>
              <a:ext uri="{FF2B5EF4-FFF2-40B4-BE49-F238E27FC236}">
                <a16:creationId xmlns:a16="http://schemas.microsoft.com/office/drawing/2014/main" id="{A781E8F2-F466-D87B-2F85-3FC306C0BFB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A660B42-65BA-2CFD-803D-26AB6A6BD462}"/>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35302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F54127-EB4C-6861-9F16-D8E0BC8E58FF}"/>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D38CB960-1464-FE87-E44D-05DBB451AF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2B588059-EB4E-4E70-E3F5-9030EA8E599D}"/>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5" name="Marcador de pie de página 4">
            <a:extLst>
              <a:ext uri="{FF2B5EF4-FFF2-40B4-BE49-F238E27FC236}">
                <a16:creationId xmlns:a16="http://schemas.microsoft.com/office/drawing/2014/main" id="{DB7E5F2A-0F77-D6DA-B9AA-9EA3A7C31A5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34C8337-1ED9-74AF-AD40-A709DCD93D26}"/>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3094297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5FA5C5-2105-A9E2-833E-CBC144215BA2}"/>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D7835389-4455-8E35-9233-9EA12671117C}"/>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01EB6789-A626-3B11-8BE9-87DB0339958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DF450807-11E9-661F-330F-15A237E431A7}"/>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6" name="Marcador de pie de página 5">
            <a:extLst>
              <a:ext uri="{FF2B5EF4-FFF2-40B4-BE49-F238E27FC236}">
                <a16:creationId xmlns:a16="http://schemas.microsoft.com/office/drawing/2014/main" id="{87E7AF0C-48A4-6A16-C0E5-FDBCC4A9131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CC5DA38-6081-E2D6-D90E-55D7ED6E393F}"/>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2735652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BF6A9D-EC9F-9537-E577-B5330057F446}"/>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B91CA026-4504-92EF-C422-3A760BC1DA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7A30B5D3-BD97-F2AC-543B-CFF9027E98DB}"/>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95AC5825-C4C4-D2ED-FEE9-B2284FB311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BF51BBB0-5670-8712-FA06-4F8C2A9D0D64}"/>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2323291D-4F4D-C494-7446-7CD0062DC9A5}"/>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8" name="Marcador de pie de página 7">
            <a:extLst>
              <a:ext uri="{FF2B5EF4-FFF2-40B4-BE49-F238E27FC236}">
                <a16:creationId xmlns:a16="http://schemas.microsoft.com/office/drawing/2014/main" id="{13121C96-0276-E374-EA1E-4C5794C233D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CE424C11-0176-FD80-D853-884113EBF7B5}"/>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1375409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EAC331-6A2B-23C2-8DCB-4EE9C2AE272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D3C0DB82-7D38-48CB-0536-68A5DA7A4E0B}"/>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4" name="Marcador de pie de página 3">
            <a:extLst>
              <a:ext uri="{FF2B5EF4-FFF2-40B4-BE49-F238E27FC236}">
                <a16:creationId xmlns:a16="http://schemas.microsoft.com/office/drawing/2014/main" id="{0AC8940D-9241-BE73-E534-5D5CE682609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5FF4183F-C05D-8B64-0C71-89CC124D2EBF}"/>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898463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0C83B9C-FDBC-EC3F-EF25-6FCBB8D35F51}"/>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3" name="Marcador de pie de página 2">
            <a:extLst>
              <a:ext uri="{FF2B5EF4-FFF2-40B4-BE49-F238E27FC236}">
                <a16:creationId xmlns:a16="http://schemas.microsoft.com/office/drawing/2014/main" id="{0E271E82-A154-C9CC-FC90-717415ECC17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E12B135B-C4ED-2120-C7E1-031DDE728258}"/>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2714303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CD0811-B2A9-BB1C-FC7F-54CD46CD5BA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07E4A379-28E0-786D-8D9B-98463A4B26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05F4678F-D7D0-B35D-BE5D-98F5A2EFD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8679C8BC-0F81-C5C3-6CD5-87A6A3503805}"/>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6" name="Marcador de pie de página 5">
            <a:extLst>
              <a:ext uri="{FF2B5EF4-FFF2-40B4-BE49-F238E27FC236}">
                <a16:creationId xmlns:a16="http://schemas.microsoft.com/office/drawing/2014/main" id="{8A7157F3-A0DA-960B-35C3-D0D0CE9AA4D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2E6CC9B-C38B-69F8-E68B-3569F8B14844}"/>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1008170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768026-E561-E5F0-DE14-7293A85A425A}"/>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D16BF891-4692-B028-EEDB-FEE19F2484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877661FD-A219-2FD6-5CC1-59D2BFD9CA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0A118B58-5B8E-0378-F9C9-B157BE92425A}"/>
              </a:ext>
            </a:extLst>
          </p:cNvPr>
          <p:cNvSpPr>
            <a:spLocks noGrp="1"/>
          </p:cNvSpPr>
          <p:nvPr>
            <p:ph type="dt" sz="half" idx="10"/>
          </p:nvPr>
        </p:nvSpPr>
        <p:spPr/>
        <p:txBody>
          <a:bodyPr/>
          <a:lstStyle/>
          <a:p>
            <a:fld id="{7C981F1D-F10B-FD41-9227-68A497A63DE8}" type="datetimeFigureOut">
              <a:rPr lang="es-CO" smtClean="0"/>
              <a:t>27/07/2026</a:t>
            </a:fld>
            <a:endParaRPr lang="es-CO"/>
          </a:p>
        </p:txBody>
      </p:sp>
      <p:sp>
        <p:nvSpPr>
          <p:cNvPr id="6" name="Marcador de pie de página 5">
            <a:extLst>
              <a:ext uri="{FF2B5EF4-FFF2-40B4-BE49-F238E27FC236}">
                <a16:creationId xmlns:a16="http://schemas.microsoft.com/office/drawing/2014/main" id="{221E1A99-7BFD-FD4B-6749-49E7B7E9519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B20F8C8-FAB1-AE00-C2D0-19952F791003}"/>
              </a:ext>
            </a:extLst>
          </p:cNvPr>
          <p:cNvSpPr>
            <a:spLocks noGrp="1"/>
          </p:cNvSpPr>
          <p:nvPr>
            <p:ph type="sldNum" sz="quarter" idx="12"/>
          </p:nvPr>
        </p:nvSpPr>
        <p:spPr/>
        <p:txBody>
          <a:bodyPr/>
          <a:lstStyle/>
          <a:p>
            <a:fld id="{DFB0C185-4207-324D-8B72-1F8E97B5966D}" type="slidenum">
              <a:rPr lang="es-CO" smtClean="0"/>
              <a:t>‹Nº›</a:t>
            </a:fld>
            <a:endParaRPr lang="es-CO"/>
          </a:p>
        </p:txBody>
      </p:sp>
    </p:spTree>
    <p:extLst>
      <p:ext uri="{BB962C8B-B14F-4D97-AF65-F5344CB8AC3E}">
        <p14:creationId xmlns:p14="http://schemas.microsoft.com/office/powerpoint/2010/main" val="124407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07CFE04-A206-77E2-2087-306368BFFA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DBA9A2A7-366F-256E-6E70-5C31104A10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EA0C7A3-A0C7-FC72-EC23-79D26B9433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C981F1D-F10B-FD41-9227-68A497A63DE8}" type="datetimeFigureOut">
              <a:rPr lang="es-CO" smtClean="0"/>
              <a:t>27/07/2026</a:t>
            </a:fld>
            <a:endParaRPr lang="es-CO"/>
          </a:p>
        </p:txBody>
      </p:sp>
      <p:sp>
        <p:nvSpPr>
          <p:cNvPr id="5" name="Marcador de pie de página 4">
            <a:extLst>
              <a:ext uri="{FF2B5EF4-FFF2-40B4-BE49-F238E27FC236}">
                <a16:creationId xmlns:a16="http://schemas.microsoft.com/office/drawing/2014/main" id="{60EA5237-7C53-548A-628F-D67E248968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A5801B3C-2015-CADC-A7FF-FC4AC552E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FB0C185-4207-324D-8B72-1F8E97B5966D}" type="slidenum">
              <a:rPr lang="es-CO" smtClean="0"/>
              <a:t>‹Nº›</a:t>
            </a:fld>
            <a:endParaRPr lang="es-CO"/>
          </a:p>
        </p:txBody>
      </p:sp>
    </p:spTree>
    <p:extLst>
      <p:ext uri="{BB962C8B-B14F-4D97-AF65-F5344CB8AC3E}">
        <p14:creationId xmlns:p14="http://schemas.microsoft.com/office/powerpoint/2010/main" val="3989481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1.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22.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C9AAEA2-49E2-D98E-1DFA-5CDC112CCF22}"/>
              </a:ext>
            </a:extLst>
          </p:cNvPr>
          <p:cNvSpPr txBox="1"/>
          <p:nvPr/>
        </p:nvSpPr>
        <p:spPr>
          <a:xfrm>
            <a:off x="1129364" y="1515629"/>
            <a:ext cx="10186416" cy="1200329"/>
          </a:xfrm>
          <a:prstGeom prst="rect">
            <a:avLst/>
          </a:prstGeom>
          <a:noFill/>
        </p:spPr>
        <p:txBody>
          <a:bodyPr wrap="square" rtlCol="0">
            <a:spAutoFit/>
          </a:bodyPr>
          <a:lstStyle/>
          <a:p>
            <a:pPr algn="ctr"/>
            <a:r>
              <a:rPr lang="es-CO" sz="2400" b="1" dirty="0">
                <a:solidFill>
                  <a:srgbClr val="FA29B0"/>
                </a:solidFill>
              </a:rPr>
              <a:t>Construcción participativa de la Guía para la Gestión del Riesgo de Desastres en las Instituciones de Educación Superior</a:t>
            </a:r>
            <a:endParaRPr lang="es-CO" sz="2400" dirty="0">
              <a:solidFill>
                <a:srgbClr val="FA29B0"/>
              </a:solidFill>
            </a:endParaRPr>
          </a:p>
          <a:p>
            <a:pPr algn="ctr"/>
            <a:endParaRPr lang="es-CO" sz="2400" b="1" dirty="0">
              <a:solidFill>
                <a:srgbClr val="FA29B0"/>
              </a:solidFill>
              <a:latin typeface="Miches" panose="02000500000000000000" pitchFamily="50" charset="0"/>
              <a:ea typeface="Verdana" panose="020B0604030504040204" pitchFamily="34" charset="0"/>
            </a:endParaRPr>
          </a:p>
        </p:txBody>
      </p:sp>
      <p:pic>
        <p:nvPicPr>
          <p:cNvPr id="9" name="Imagen 8">
            <a:extLst>
              <a:ext uri="{FF2B5EF4-FFF2-40B4-BE49-F238E27FC236}">
                <a16:creationId xmlns:a16="http://schemas.microsoft.com/office/drawing/2014/main" id="{D20643D2-EF06-9E06-DCC6-2006D85EA8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5750" y="3228975"/>
            <a:ext cx="5443538" cy="3629025"/>
          </a:xfrm>
          <a:prstGeom prst="rect">
            <a:avLst/>
          </a:prstGeom>
        </p:spPr>
      </p:pic>
      <p:sp>
        <p:nvSpPr>
          <p:cNvPr id="3" name="CuadroTexto 2">
            <a:extLst>
              <a:ext uri="{FF2B5EF4-FFF2-40B4-BE49-F238E27FC236}">
                <a16:creationId xmlns:a16="http://schemas.microsoft.com/office/drawing/2014/main" id="{E979328E-9EFC-62FA-A08D-B50842B56A86}"/>
              </a:ext>
            </a:extLst>
          </p:cNvPr>
          <p:cNvSpPr txBox="1"/>
          <p:nvPr/>
        </p:nvSpPr>
        <p:spPr>
          <a:xfrm>
            <a:off x="6932645" y="3104495"/>
            <a:ext cx="4726142" cy="1938992"/>
          </a:xfrm>
          <a:prstGeom prst="rect">
            <a:avLst/>
          </a:prstGeom>
          <a:noFill/>
        </p:spPr>
        <p:txBody>
          <a:bodyPr wrap="square" rtlCol="0">
            <a:spAutoFit/>
          </a:bodyPr>
          <a:lstStyle/>
          <a:p>
            <a:pPr algn="ctr"/>
            <a:r>
              <a:rPr lang="es-CO" sz="2400" b="1" dirty="0">
                <a:solidFill>
                  <a:srgbClr val="53206D"/>
                </a:solidFill>
              </a:rPr>
              <a:t>Espacio de diálogo con la Red de Jóvenes para la Reducción del Riesgo de Desastres de Colombia </a:t>
            </a:r>
          </a:p>
          <a:p>
            <a:pPr algn="ctr"/>
            <a:r>
              <a:rPr lang="es-CO" sz="2400" b="1" dirty="0">
                <a:solidFill>
                  <a:srgbClr val="53206D"/>
                </a:solidFill>
              </a:rPr>
              <a:t>(RJRRD COL)</a:t>
            </a:r>
            <a:endParaRPr lang="es-CO" sz="2400" b="1" dirty="0">
              <a:solidFill>
                <a:srgbClr val="53206D"/>
              </a:solidFill>
              <a:latin typeface="Miches" panose="02000500000000000000" pitchFamily="50" charset="0"/>
              <a:ea typeface="Verdana" panose="020B0604030504040204" pitchFamily="34" charset="0"/>
            </a:endParaRPr>
          </a:p>
        </p:txBody>
      </p:sp>
      <p:pic>
        <p:nvPicPr>
          <p:cNvPr id="5" name="Imagen 4">
            <a:extLst>
              <a:ext uri="{FF2B5EF4-FFF2-40B4-BE49-F238E27FC236}">
                <a16:creationId xmlns:a16="http://schemas.microsoft.com/office/drawing/2014/main" id="{F0B82CB9-7A8B-6238-18AE-A1A931553920}"/>
              </a:ext>
            </a:extLst>
          </p:cNvPr>
          <p:cNvPicPr>
            <a:picLocks noChangeAspect="1"/>
          </p:cNvPicPr>
          <p:nvPr/>
        </p:nvPicPr>
        <p:blipFill>
          <a:blip r:embed="rId5"/>
          <a:stretch>
            <a:fillRect/>
          </a:stretch>
        </p:blipFill>
        <p:spPr>
          <a:xfrm>
            <a:off x="2659225" y="650858"/>
            <a:ext cx="1960668" cy="703507"/>
          </a:xfrm>
          <a:prstGeom prst="rect">
            <a:avLst/>
          </a:prstGeom>
        </p:spPr>
      </p:pic>
    </p:spTree>
    <p:extLst>
      <p:ext uri="{BB962C8B-B14F-4D97-AF65-F5344CB8AC3E}">
        <p14:creationId xmlns:p14="http://schemas.microsoft.com/office/powerpoint/2010/main" val="3288143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AD3B13C-6669-7A1C-C2A1-AE55A5D01F19}"/>
              </a:ext>
            </a:extLst>
          </p:cNvPr>
          <p:cNvSpPr txBox="1"/>
          <p:nvPr/>
        </p:nvSpPr>
        <p:spPr>
          <a:xfrm>
            <a:off x="2840907" y="779106"/>
            <a:ext cx="7655426" cy="830997"/>
          </a:xfrm>
          <a:prstGeom prst="rect">
            <a:avLst/>
          </a:prstGeom>
          <a:noFill/>
        </p:spPr>
        <p:txBody>
          <a:bodyPr wrap="square" rtlCol="0">
            <a:spAutoFit/>
          </a:bodyPr>
          <a:lstStyle/>
          <a:p>
            <a:pPr algn="ctr">
              <a:buClr>
                <a:srgbClr val="000000"/>
              </a:buClr>
              <a:buSzPts val="3200"/>
            </a:pPr>
            <a:r>
              <a:rPr lang="es-ES" sz="2400" b="1" dirty="0">
                <a:solidFill>
                  <a:srgbClr val="FA29B0"/>
                </a:solidFill>
              </a:rPr>
              <a:t>Participación de la </a:t>
            </a:r>
            <a:r>
              <a:rPr lang="es-CO" sz="2400" b="1" dirty="0">
                <a:solidFill>
                  <a:srgbClr val="FA29B0"/>
                </a:solidFill>
              </a:rPr>
              <a:t>Red de Jóvenes para la Reducción del Riesgo de Desastres de Colombia</a:t>
            </a:r>
          </a:p>
        </p:txBody>
      </p:sp>
      <p:sp>
        <p:nvSpPr>
          <p:cNvPr id="4" name="CuadroTexto 3">
            <a:extLst>
              <a:ext uri="{FF2B5EF4-FFF2-40B4-BE49-F238E27FC236}">
                <a16:creationId xmlns:a16="http://schemas.microsoft.com/office/drawing/2014/main" id="{5FB09E06-39F5-047E-D163-F44D1F315768}"/>
              </a:ext>
            </a:extLst>
          </p:cNvPr>
          <p:cNvSpPr txBox="1"/>
          <p:nvPr/>
        </p:nvSpPr>
        <p:spPr>
          <a:xfrm>
            <a:off x="770562" y="1789235"/>
            <a:ext cx="9943446" cy="400110"/>
          </a:xfrm>
          <a:prstGeom prst="rect">
            <a:avLst/>
          </a:prstGeom>
          <a:noFill/>
        </p:spPr>
        <p:txBody>
          <a:bodyPr wrap="square" rtlCol="0">
            <a:spAutoFit/>
          </a:bodyPr>
          <a:lstStyle/>
          <a:p>
            <a:pPr algn="just"/>
            <a:r>
              <a:rPr lang="es-CO" sz="2000" dirty="0">
                <a:solidFill>
                  <a:srgbClr val="53206D"/>
                </a:solidFill>
                <a:latin typeface="Grift" pitchFamily="50" charset="0"/>
              </a:rPr>
              <a:t>Los aportes se concentran en cinco ejes estratégicos</a:t>
            </a:r>
            <a:endParaRPr lang="es-ES" sz="2000" dirty="0">
              <a:solidFill>
                <a:srgbClr val="53206D"/>
              </a:solidFill>
              <a:latin typeface="Grift" pitchFamily="50" charset="0"/>
              <a:ea typeface="Verdana" panose="020B0604030504040204" pitchFamily="34" charset="0"/>
            </a:endParaRPr>
          </a:p>
        </p:txBody>
      </p:sp>
      <p:pic>
        <p:nvPicPr>
          <p:cNvPr id="5" name="Imagen 4" descr="Imagen en blanco y negro&#10;&#10;El contenido generado por IA puede ser incorrecto.">
            <a:extLst>
              <a:ext uri="{FF2B5EF4-FFF2-40B4-BE49-F238E27FC236}">
                <a16:creationId xmlns:a16="http://schemas.microsoft.com/office/drawing/2014/main" id="{05D18DF5-BB03-CB64-63D8-D0BA331800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7596453" y="160210"/>
            <a:ext cx="609492" cy="2899787"/>
          </a:xfrm>
          <a:prstGeom prst="rect">
            <a:avLst/>
          </a:prstGeom>
        </p:spPr>
      </p:pic>
      <p:pic>
        <p:nvPicPr>
          <p:cNvPr id="15" name="Imagen 14" descr="Imagen que contiene guantes, dibujo, reloj&#10;&#10;El contenido generado por IA puede ser incorrecto.">
            <a:extLst>
              <a:ext uri="{FF2B5EF4-FFF2-40B4-BE49-F238E27FC236}">
                <a16:creationId xmlns:a16="http://schemas.microsoft.com/office/drawing/2014/main" id="{B8E69E32-ACB5-46E9-BBDA-7D01B84A6CD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5083" y="6396321"/>
            <a:ext cx="1036917" cy="461679"/>
          </a:xfrm>
          <a:prstGeom prst="rect">
            <a:avLst/>
          </a:prstGeom>
        </p:spPr>
      </p:pic>
      <p:graphicFrame>
        <p:nvGraphicFramePr>
          <p:cNvPr id="7" name="Tabla 6">
            <a:extLst>
              <a:ext uri="{FF2B5EF4-FFF2-40B4-BE49-F238E27FC236}">
                <a16:creationId xmlns:a16="http://schemas.microsoft.com/office/drawing/2014/main" id="{82EFC3A1-B973-3CA7-7182-31B13B2A9B54}"/>
              </a:ext>
            </a:extLst>
          </p:cNvPr>
          <p:cNvGraphicFramePr>
            <a:graphicFrameLocks noGrp="1"/>
          </p:cNvGraphicFramePr>
          <p:nvPr>
            <p:extLst>
              <p:ext uri="{D42A27DB-BD31-4B8C-83A1-F6EECF244321}">
                <p14:modId xmlns:p14="http://schemas.microsoft.com/office/powerpoint/2010/main" val="1880069886"/>
              </p:ext>
            </p:extLst>
          </p:nvPr>
        </p:nvGraphicFramePr>
        <p:xfrm>
          <a:off x="1270894" y="2318762"/>
          <a:ext cx="10420710" cy="3997960"/>
        </p:xfrm>
        <a:graphic>
          <a:graphicData uri="http://schemas.openxmlformats.org/drawingml/2006/table">
            <a:tbl>
              <a:tblPr firstRow="1" bandRow="1">
                <a:tableStyleId>{5940675A-B579-460E-94D1-54222C63F5DA}</a:tableStyleId>
              </a:tblPr>
              <a:tblGrid>
                <a:gridCol w="2818027">
                  <a:extLst>
                    <a:ext uri="{9D8B030D-6E8A-4147-A177-3AD203B41FA5}">
                      <a16:colId xmlns:a16="http://schemas.microsoft.com/office/drawing/2014/main" val="3966289656"/>
                    </a:ext>
                  </a:extLst>
                </a:gridCol>
                <a:gridCol w="7602683">
                  <a:extLst>
                    <a:ext uri="{9D8B030D-6E8A-4147-A177-3AD203B41FA5}">
                      <a16:colId xmlns:a16="http://schemas.microsoft.com/office/drawing/2014/main" val="2810649111"/>
                    </a:ext>
                  </a:extLst>
                </a:gridCol>
              </a:tblGrid>
              <a:tr h="0">
                <a:tc>
                  <a:txBody>
                    <a:bodyPr/>
                    <a:lstStyle/>
                    <a:p>
                      <a:pPr>
                        <a:buNone/>
                      </a:pPr>
                      <a:r>
                        <a:rPr lang="es-CO" sz="1600" b="1" dirty="0">
                          <a:solidFill>
                            <a:schemeClr val="bg1"/>
                          </a:solidFill>
                          <a:latin typeface="Grift" pitchFamily="50" charset="0"/>
                        </a:rPr>
                        <a:t>Eje estratégico</a:t>
                      </a:r>
                      <a:endParaRPr lang="es-CO" sz="1600" dirty="0">
                        <a:solidFill>
                          <a:schemeClr val="bg1"/>
                        </a:solidFill>
                        <a:latin typeface="Grift" pitchFamily="50" charset="0"/>
                      </a:endParaRPr>
                    </a:p>
                  </a:txBody>
                  <a:tcPr anchor="ctr">
                    <a:lnL w="12700" cmpd="sng">
                      <a:noFill/>
                    </a:lnL>
                    <a:lnR w="12700" cmpd="sng">
                      <a:noFill/>
                    </a:lnR>
                    <a:lnT w="12700" cmpd="sng">
                      <a:noFill/>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53206D"/>
                    </a:solidFill>
                  </a:tcPr>
                </a:tc>
                <a:tc>
                  <a:txBody>
                    <a:bodyPr/>
                    <a:lstStyle/>
                    <a:p>
                      <a:r>
                        <a:rPr lang="es-CO" sz="1600" dirty="0">
                          <a:solidFill>
                            <a:schemeClr val="bg1"/>
                          </a:solidFill>
                          <a:latin typeface="Grift" pitchFamily="50" charset="0"/>
                        </a:rPr>
                        <a:t>Principales aportes</a:t>
                      </a:r>
                    </a:p>
                  </a:txBody>
                  <a:tcPr>
                    <a:lnL w="12700" cmpd="sng">
                      <a:noFill/>
                    </a:lnL>
                    <a:lnR w="12700" cmpd="sng">
                      <a:noFill/>
                    </a:lnR>
                    <a:lnT w="12700" cmpd="sng">
                      <a:noFill/>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53206D"/>
                    </a:solidFill>
                  </a:tcPr>
                </a:tc>
                <a:extLst>
                  <a:ext uri="{0D108BD9-81ED-4DB2-BD59-A6C34878D82A}">
                    <a16:rowId xmlns:a16="http://schemas.microsoft.com/office/drawing/2014/main" val="3368821734"/>
                  </a:ext>
                </a:extLst>
              </a:tr>
              <a:tr h="370840">
                <a:tc>
                  <a:txBody>
                    <a:bodyPr/>
                    <a:lstStyle/>
                    <a:p>
                      <a:r>
                        <a:rPr lang="es-CO" sz="1600" dirty="0">
                          <a:solidFill>
                            <a:srgbClr val="53206D"/>
                          </a:solidFill>
                          <a:latin typeface="Grift" pitchFamily="50" charset="0"/>
                        </a:rPr>
                        <a:t>Formación</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tc>
                  <a:txBody>
                    <a:bodyPr/>
                    <a:lstStyle/>
                    <a:p>
                      <a:r>
                        <a:rPr lang="es-CO" sz="1600" dirty="0">
                          <a:solidFill>
                            <a:srgbClr val="53206D"/>
                          </a:solidFill>
                          <a:latin typeface="Grift" pitchFamily="50" charset="0"/>
                        </a:rPr>
                        <a:t>• Currículo transversal en gestión del riesgo.</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extLst>
                  <a:ext uri="{0D108BD9-81ED-4DB2-BD59-A6C34878D82A}">
                    <a16:rowId xmlns:a16="http://schemas.microsoft.com/office/drawing/2014/main" val="2196806085"/>
                  </a:ext>
                </a:extLst>
              </a:tr>
              <a:tr h="370840">
                <a:tc>
                  <a:txBody>
                    <a:bodyPr/>
                    <a:lstStyle/>
                    <a:p>
                      <a:r>
                        <a:rPr lang="es-CO" sz="1600" dirty="0">
                          <a:solidFill>
                            <a:srgbClr val="53206D"/>
                          </a:solidFill>
                          <a:latin typeface="Grift" pitchFamily="50" charset="0"/>
                        </a:rPr>
                        <a:t>Investigación y gestión del conocimiento</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tc>
                  <a:txBody>
                    <a:bodyPr/>
                    <a:lstStyle/>
                    <a:p>
                      <a:r>
                        <a:rPr lang="es-CO" sz="1600" dirty="0">
                          <a:solidFill>
                            <a:srgbClr val="53206D"/>
                          </a:solidFill>
                          <a:latin typeface="Grift" pitchFamily="50" charset="0"/>
                        </a:rPr>
                        <a:t>• Observatorios universitarios de gestión del riesgo de desastres.</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extLst>
                  <a:ext uri="{0D108BD9-81ED-4DB2-BD59-A6C34878D82A}">
                    <a16:rowId xmlns:a16="http://schemas.microsoft.com/office/drawing/2014/main" val="2890685004"/>
                  </a:ext>
                </a:extLst>
              </a:tr>
              <a:tr h="370840">
                <a:tc>
                  <a:txBody>
                    <a:bodyPr/>
                    <a:lstStyle/>
                    <a:p>
                      <a:r>
                        <a:rPr lang="es-CO" sz="1600" dirty="0">
                          <a:solidFill>
                            <a:srgbClr val="53206D"/>
                          </a:solidFill>
                          <a:latin typeface="Grift" pitchFamily="50" charset="0"/>
                        </a:rPr>
                        <a:t>Gobernanza y articulación</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tc>
                  <a:txBody>
                    <a:bodyPr/>
                    <a:lstStyle/>
                    <a:p>
                      <a:pPr>
                        <a:buNone/>
                      </a:pPr>
                      <a:r>
                        <a:rPr lang="es-CO" sz="1600" dirty="0">
                          <a:solidFill>
                            <a:srgbClr val="53206D"/>
                          </a:solidFill>
                          <a:latin typeface="Grift" pitchFamily="50" charset="0"/>
                        </a:rPr>
                        <a:t>• Gobernanza participativa.</a:t>
                      </a:r>
                      <a:br>
                        <a:rPr lang="es-CO" sz="1600" dirty="0">
                          <a:solidFill>
                            <a:srgbClr val="53206D"/>
                          </a:solidFill>
                          <a:latin typeface="Grift" pitchFamily="50" charset="0"/>
                        </a:rPr>
                      </a:br>
                      <a:r>
                        <a:rPr lang="es-CO" sz="1600" dirty="0">
                          <a:solidFill>
                            <a:srgbClr val="53206D"/>
                          </a:solidFill>
                          <a:latin typeface="Grift" pitchFamily="50" charset="0"/>
                        </a:rPr>
                        <a:t>• Interoperabilidad de datos.</a:t>
                      </a:r>
                      <a:br>
                        <a:rPr lang="es-CO" sz="1600" dirty="0">
                          <a:solidFill>
                            <a:srgbClr val="53206D"/>
                          </a:solidFill>
                          <a:latin typeface="Grift" pitchFamily="50" charset="0"/>
                        </a:rPr>
                      </a:br>
                      <a:r>
                        <a:rPr lang="es-CO" sz="1600" dirty="0">
                          <a:solidFill>
                            <a:srgbClr val="53206D"/>
                          </a:solidFill>
                          <a:latin typeface="Grift" pitchFamily="50" charset="0"/>
                        </a:rPr>
                        <a:t>• Alianzas de cuádruple hélice.</a:t>
                      </a:r>
                    </a:p>
                  </a:txBody>
                  <a:tcPr anchor="ct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extLst>
                  <a:ext uri="{0D108BD9-81ED-4DB2-BD59-A6C34878D82A}">
                    <a16:rowId xmlns:a16="http://schemas.microsoft.com/office/drawing/2014/main" val="4140778511"/>
                  </a:ext>
                </a:extLst>
              </a:tr>
              <a:tr h="370840">
                <a:tc>
                  <a:txBody>
                    <a:bodyPr/>
                    <a:lstStyle/>
                    <a:p>
                      <a:r>
                        <a:rPr lang="es-CO" sz="1600" dirty="0">
                          <a:solidFill>
                            <a:srgbClr val="53206D"/>
                          </a:solidFill>
                          <a:latin typeface="Grift" pitchFamily="50" charset="0"/>
                        </a:rPr>
                        <a:t>Fortalecimiento institucional</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tc>
                  <a:txBody>
                    <a:bodyPr/>
                    <a:lstStyle/>
                    <a:p>
                      <a:r>
                        <a:rPr lang="es-CO" sz="1600" dirty="0">
                          <a:solidFill>
                            <a:srgbClr val="53206D"/>
                          </a:solidFill>
                          <a:latin typeface="Grift" pitchFamily="50" charset="0"/>
                        </a:rPr>
                        <a:t>• Sistemas de alerta temprana.</a:t>
                      </a:r>
                      <a:br>
                        <a:rPr lang="es-CO" sz="1600" dirty="0">
                          <a:solidFill>
                            <a:srgbClr val="53206D"/>
                          </a:solidFill>
                          <a:latin typeface="Grift" pitchFamily="50" charset="0"/>
                        </a:rPr>
                      </a:br>
                      <a:r>
                        <a:rPr lang="es-CO" sz="1600" dirty="0">
                          <a:solidFill>
                            <a:srgbClr val="53206D"/>
                          </a:solidFill>
                          <a:latin typeface="Grift" pitchFamily="50" charset="0"/>
                        </a:rPr>
                        <a:t>• Protección financiera.</a:t>
                      </a:r>
                      <a:br>
                        <a:rPr lang="es-CO" sz="1600" dirty="0">
                          <a:solidFill>
                            <a:srgbClr val="53206D"/>
                          </a:solidFill>
                          <a:latin typeface="Grift" pitchFamily="50" charset="0"/>
                        </a:rPr>
                      </a:br>
                      <a:r>
                        <a:rPr lang="es-CO" sz="1600" dirty="0">
                          <a:solidFill>
                            <a:srgbClr val="53206D"/>
                          </a:solidFill>
                          <a:latin typeface="Grift" pitchFamily="50" charset="0"/>
                        </a:rPr>
                        <a:t>• Brigadas estudiantiles como opción de grado</a:t>
                      </a:r>
                      <a:br>
                        <a:rPr lang="es-CO" sz="1600" dirty="0">
                          <a:solidFill>
                            <a:srgbClr val="53206D"/>
                          </a:solidFill>
                          <a:latin typeface="Grift" pitchFamily="50" charset="0"/>
                        </a:rPr>
                      </a:br>
                      <a:r>
                        <a:rPr lang="es-CO" sz="1600" dirty="0">
                          <a:solidFill>
                            <a:srgbClr val="53206D"/>
                          </a:solidFill>
                          <a:latin typeface="Grift" pitchFamily="50" charset="0"/>
                        </a:rPr>
                        <a:t>• Recuperación psicosocial.</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extLst>
                  <a:ext uri="{0D108BD9-81ED-4DB2-BD59-A6C34878D82A}">
                    <a16:rowId xmlns:a16="http://schemas.microsoft.com/office/drawing/2014/main" val="1745270968"/>
                  </a:ext>
                </a:extLst>
              </a:tr>
              <a:tr h="370840">
                <a:tc>
                  <a:txBody>
                    <a:bodyPr/>
                    <a:lstStyle/>
                    <a:p>
                      <a:r>
                        <a:rPr lang="es-CO" sz="1600" dirty="0">
                          <a:solidFill>
                            <a:srgbClr val="53206D"/>
                          </a:solidFill>
                          <a:latin typeface="Grift" pitchFamily="50" charset="0"/>
                        </a:rPr>
                        <a:t>Cultura institucional y mejora continua</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tc>
                  <a:txBody>
                    <a:bodyPr/>
                    <a:lstStyle/>
                    <a:p>
                      <a:r>
                        <a:rPr lang="es-CO" sz="1600" dirty="0">
                          <a:solidFill>
                            <a:srgbClr val="53206D"/>
                          </a:solidFill>
                          <a:latin typeface="Grift" pitchFamily="50" charset="0"/>
                        </a:rPr>
                        <a:t>• Cultura organizacional de la gestión del riesgo.</a:t>
                      </a:r>
                      <a:br>
                        <a:rPr lang="es-CO" sz="1600" dirty="0">
                          <a:solidFill>
                            <a:srgbClr val="53206D"/>
                          </a:solidFill>
                          <a:latin typeface="Grift" pitchFamily="50" charset="0"/>
                        </a:rPr>
                      </a:br>
                      <a:r>
                        <a:rPr lang="es-CO" sz="1600" dirty="0">
                          <a:solidFill>
                            <a:srgbClr val="53206D"/>
                          </a:solidFill>
                          <a:latin typeface="Grift" pitchFamily="50" charset="0"/>
                        </a:rPr>
                        <a:t>• Dialogo permanente y colaborativo con Saberes ancestrales y comunitarios.</a:t>
                      </a:r>
                      <a:br>
                        <a:rPr lang="es-CO" sz="1600" dirty="0">
                          <a:solidFill>
                            <a:srgbClr val="53206D"/>
                          </a:solidFill>
                          <a:latin typeface="Grift" pitchFamily="50" charset="0"/>
                        </a:rPr>
                      </a:br>
                      <a:r>
                        <a:rPr lang="es-CO" sz="1600" dirty="0">
                          <a:solidFill>
                            <a:srgbClr val="53206D"/>
                          </a:solidFill>
                          <a:latin typeface="Grift" pitchFamily="50" charset="0"/>
                        </a:rPr>
                        <a:t>• Definición de indicadores para evaluar el impacto de la gestión del riesgo.</a:t>
                      </a:r>
                    </a:p>
                  </a:txBody>
                  <a:tcPr>
                    <a:lnL w="12700" cmpd="sng">
                      <a:noFill/>
                    </a:lnL>
                    <a:lnR w="12700" cmpd="sng">
                      <a:noFill/>
                    </a:lnR>
                    <a:lnT w="6350" cap="flat" cmpd="sng" algn="ctr">
                      <a:solidFill>
                        <a:srgbClr val="53206D"/>
                      </a:solidFill>
                      <a:prstDash val="solid"/>
                      <a:round/>
                      <a:headEnd type="none" w="med" len="med"/>
                      <a:tailEnd type="none" w="med" len="med"/>
                    </a:lnT>
                    <a:lnB w="6350" cap="flat" cmpd="sng" algn="ctr">
                      <a:solidFill>
                        <a:srgbClr val="53206D"/>
                      </a:solidFill>
                      <a:prstDash val="solid"/>
                      <a:round/>
                      <a:headEnd type="none" w="med" len="med"/>
                      <a:tailEnd type="none" w="med" len="med"/>
                    </a:lnB>
                    <a:lnTlToBr w="12700" cmpd="sng">
                      <a:noFill/>
                      <a:prstDash val="solid"/>
                    </a:lnTlToBr>
                    <a:lnBlToTr w="12700" cmpd="sng">
                      <a:noFill/>
                      <a:prstDash val="solid"/>
                    </a:lnBlToTr>
                    <a:solidFill>
                      <a:srgbClr val="F3F4F9"/>
                    </a:solidFill>
                  </a:tcPr>
                </a:tc>
                <a:extLst>
                  <a:ext uri="{0D108BD9-81ED-4DB2-BD59-A6C34878D82A}">
                    <a16:rowId xmlns:a16="http://schemas.microsoft.com/office/drawing/2014/main" val="1195851521"/>
                  </a:ext>
                </a:extLst>
              </a:tr>
            </a:tbl>
          </a:graphicData>
        </a:graphic>
      </p:graphicFrame>
      <p:pic>
        <p:nvPicPr>
          <p:cNvPr id="6" name="Imagen 5">
            <a:extLst>
              <a:ext uri="{FF2B5EF4-FFF2-40B4-BE49-F238E27FC236}">
                <a16:creationId xmlns:a16="http://schemas.microsoft.com/office/drawing/2014/main" id="{62BE21FA-A2AF-EF72-0890-C97FA25019A4}"/>
              </a:ext>
            </a:extLst>
          </p:cNvPr>
          <p:cNvPicPr>
            <a:picLocks noChangeAspect="1"/>
          </p:cNvPicPr>
          <p:nvPr/>
        </p:nvPicPr>
        <p:blipFill>
          <a:blip r:embed="rId5"/>
          <a:stretch>
            <a:fillRect/>
          </a:stretch>
        </p:blipFill>
        <p:spPr>
          <a:xfrm>
            <a:off x="1799202" y="351163"/>
            <a:ext cx="1377135" cy="494129"/>
          </a:xfrm>
          <a:prstGeom prst="rect">
            <a:avLst/>
          </a:prstGeom>
        </p:spPr>
      </p:pic>
    </p:spTree>
    <p:extLst>
      <p:ext uri="{BB962C8B-B14F-4D97-AF65-F5344CB8AC3E}">
        <p14:creationId xmlns:p14="http://schemas.microsoft.com/office/powerpoint/2010/main" val="329282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AD3B13C-6669-7A1C-C2A1-AE55A5D01F19}"/>
              </a:ext>
            </a:extLst>
          </p:cNvPr>
          <p:cNvSpPr txBox="1"/>
          <p:nvPr/>
        </p:nvSpPr>
        <p:spPr>
          <a:xfrm>
            <a:off x="1630929" y="744182"/>
            <a:ext cx="9640920" cy="461665"/>
          </a:xfrm>
          <a:prstGeom prst="rect">
            <a:avLst/>
          </a:prstGeom>
          <a:noFill/>
        </p:spPr>
        <p:txBody>
          <a:bodyPr wrap="square" rtlCol="0">
            <a:spAutoFit/>
          </a:bodyPr>
          <a:lstStyle/>
          <a:p>
            <a:pPr algn="ctr">
              <a:buClr>
                <a:srgbClr val="000000"/>
              </a:buClr>
              <a:buSzPts val="3200"/>
            </a:pPr>
            <a:r>
              <a:rPr lang="es-ES" sz="2400" b="1" dirty="0">
                <a:solidFill>
                  <a:srgbClr val="FA29B0"/>
                </a:solidFill>
              </a:rPr>
              <a:t>Conclusiones</a:t>
            </a:r>
            <a:endParaRPr lang="es-CO" sz="2400" b="1" dirty="0">
              <a:solidFill>
                <a:srgbClr val="FA29B0"/>
              </a:solidFill>
            </a:endParaRPr>
          </a:p>
        </p:txBody>
      </p:sp>
      <p:sp>
        <p:nvSpPr>
          <p:cNvPr id="4" name="CuadroTexto 3">
            <a:extLst>
              <a:ext uri="{FF2B5EF4-FFF2-40B4-BE49-F238E27FC236}">
                <a16:creationId xmlns:a16="http://schemas.microsoft.com/office/drawing/2014/main" id="{5FB09E06-39F5-047E-D163-F44D1F315768}"/>
              </a:ext>
            </a:extLst>
          </p:cNvPr>
          <p:cNvSpPr txBox="1"/>
          <p:nvPr/>
        </p:nvSpPr>
        <p:spPr>
          <a:xfrm>
            <a:off x="1275539" y="1560051"/>
            <a:ext cx="9640921" cy="1477328"/>
          </a:xfrm>
          <a:prstGeom prst="rect">
            <a:avLst/>
          </a:prstGeom>
          <a:noFill/>
        </p:spPr>
        <p:txBody>
          <a:bodyPr wrap="square" rtlCol="0">
            <a:spAutoFit/>
          </a:bodyPr>
          <a:lstStyle/>
          <a:p>
            <a:pPr algn="just"/>
            <a:r>
              <a:rPr lang="es-CO" dirty="0">
                <a:solidFill>
                  <a:srgbClr val="53206D"/>
                </a:solidFill>
                <a:latin typeface="Grift" pitchFamily="50" charset="0"/>
              </a:rPr>
              <a:t>El proceso de construcción participativa con la Red Nacional de Jóvenes para la Reducción del Riesgo de Desastres de Colombia permitió recoger recomendaciones orientadas a fortalecer los componentes técnicos, metodológicos y conceptuales de la Guía para la elaboración y el fortalecimiento de los Planes de Gestión del Riesgo de Desastres en las Instituciones de Educación Superior.</a:t>
            </a:r>
          </a:p>
        </p:txBody>
      </p:sp>
      <p:pic>
        <p:nvPicPr>
          <p:cNvPr id="5" name="Imagen 4" descr="Imagen en blanco y negro&#10;&#10;El contenido generado por IA puede ser incorrecto.">
            <a:extLst>
              <a:ext uri="{FF2B5EF4-FFF2-40B4-BE49-F238E27FC236}">
                <a16:creationId xmlns:a16="http://schemas.microsoft.com/office/drawing/2014/main" id="{05D18DF5-BB03-CB64-63D8-D0BA331800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812436" y="-194589"/>
            <a:ext cx="609492" cy="2899787"/>
          </a:xfrm>
          <a:prstGeom prst="rect">
            <a:avLst/>
          </a:prstGeom>
        </p:spPr>
      </p:pic>
      <p:sp>
        <p:nvSpPr>
          <p:cNvPr id="3" name="CuadroTexto 2">
            <a:extLst>
              <a:ext uri="{FF2B5EF4-FFF2-40B4-BE49-F238E27FC236}">
                <a16:creationId xmlns:a16="http://schemas.microsoft.com/office/drawing/2014/main" id="{D0D3814B-2653-52F6-329F-72272F232DA9}"/>
              </a:ext>
            </a:extLst>
          </p:cNvPr>
          <p:cNvSpPr txBox="1"/>
          <p:nvPr/>
        </p:nvSpPr>
        <p:spPr>
          <a:xfrm>
            <a:off x="1706860" y="3473993"/>
            <a:ext cx="9640921" cy="923330"/>
          </a:xfrm>
          <a:prstGeom prst="rect">
            <a:avLst/>
          </a:prstGeom>
          <a:noFill/>
        </p:spPr>
        <p:txBody>
          <a:bodyPr wrap="square" rtlCol="0">
            <a:spAutoFit/>
          </a:bodyPr>
          <a:lstStyle/>
          <a:p>
            <a:pPr algn="just"/>
            <a:r>
              <a:rPr lang="es-ES" dirty="0">
                <a:solidFill>
                  <a:srgbClr val="53206D"/>
                </a:solidFill>
                <a:latin typeface="Grift" pitchFamily="50" charset="0"/>
              </a:rPr>
              <a:t>La Red Nacional de Jóvenes presentó doce aportes técnicos relacionados con la formación, la gobernanza, la innovación, el fortalecimiento institucional y la cultura de la gestión del riesgo, los cuales serán analizados para su posible incorporación en la versión final de la Guía.</a:t>
            </a:r>
          </a:p>
        </p:txBody>
      </p:sp>
      <p:grpSp>
        <p:nvGrpSpPr>
          <p:cNvPr id="8" name="Grupo 7">
            <a:extLst>
              <a:ext uri="{FF2B5EF4-FFF2-40B4-BE49-F238E27FC236}">
                <a16:creationId xmlns:a16="http://schemas.microsoft.com/office/drawing/2014/main" id="{5AEB6DBF-2AE3-8BAD-22EB-4653AB73D034}"/>
              </a:ext>
            </a:extLst>
          </p:cNvPr>
          <p:cNvGrpSpPr/>
          <p:nvPr/>
        </p:nvGrpSpPr>
        <p:grpSpPr>
          <a:xfrm>
            <a:off x="684348" y="1478461"/>
            <a:ext cx="10587501" cy="1683481"/>
            <a:chOff x="684348" y="1478461"/>
            <a:chExt cx="10587501" cy="1683481"/>
          </a:xfrm>
        </p:grpSpPr>
        <p:sp>
          <p:nvSpPr>
            <p:cNvPr id="7" name="Rectángulo: esquinas redondeadas 6">
              <a:extLst>
                <a:ext uri="{FF2B5EF4-FFF2-40B4-BE49-F238E27FC236}">
                  <a16:creationId xmlns:a16="http://schemas.microsoft.com/office/drawing/2014/main" id="{1B8099C2-D748-3D53-0122-7D62DBEC9E47}"/>
                </a:ext>
              </a:extLst>
            </p:cNvPr>
            <p:cNvSpPr/>
            <p:nvPr/>
          </p:nvSpPr>
          <p:spPr>
            <a:xfrm>
              <a:off x="920151" y="1478461"/>
              <a:ext cx="10351698" cy="1683481"/>
            </a:xfrm>
            <a:prstGeom prst="roundRect">
              <a:avLst/>
            </a:prstGeom>
            <a:noFill/>
            <a:ln>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75589F44-A7DA-FB78-6565-BD81C7BC128B}"/>
                </a:ext>
              </a:extLst>
            </p:cNvPr>
            <p:cNvSpPr txBox="1"/>
            <p:nvPr/>
          </p:nvSpPr>
          <p:spPr>
            <a:xfrm>
              <a:off x="684348" y="1766203"/>
              <a:ext cx="471604" cy="1107996"/>
            </a:xfrm>
            <a:prstGeom prst="rect">
              <a:avLst/>
            </a:prstGeom>
            <a:solidFill>
              <a:srgbClr val="F3F4F9"/>
            </a:solidFill>
          </p:spPr>
          <p:txBody>
            <a:bodyPr wrap="none" rtlCol="0">
              <a:spAutoFit/>
            </a:bodyPr>
            <a:lstStyle/>
            <a:p>
              <a:r>
                <a:rPr lang="es-CO" sz="6600" dirty="0">
                  <a:solidFill>
                    <a:srgbClr val="FA29B0"/>
                  </a:solidFill>
                  <a:latin typeface="Miches" panose="02000500000000000000" pitchFamily="2" charset="0"/>
                </a:rPr>
                <a:t>1</a:t>
              </a:r>
            </a:p>
          </p:txBody>
        </p:sp>
      </p:grpSp>
      <p:grpSp>
        <p:nvGrpSpPr>
          <p:cNvPr id="9" name="Grupo 8">
            <a:extLst>
              <a:ext uri="{FF2B5EF4-FFF2-40B4-BE49-F238E27FC236}">
                <a16:creationId xmlns:a16="http://schemas.microsoft.com/office/drawing/2014/main" id="{D60A86F7-AF23-C1CD-E1D5-C2A5F2BD2E25}"/>
              </a:ext>
            </a:extLst>
          </p:cNvPr>
          <p:cNvGrpSpPr/>
          <p:nvPr/>
        </p:nvGrpSpPr>
        <p:grpSpPr>
          <a:xfrm>
            <a:off x="977645" y="3291665"/>
            <a:ext cx="10725525" cy="1415974"/>
            <a:chOff x="546324" y="1617784"/>
            <a:chExt cx="10725525" cy="1415974"/>
          </a:xfrm>
        </p:grpSpPr>
        <p:sp>
          <p:nvSpPr>
            <p:cNvPr id="15" name="Rectángulo: esquinas redondeadas 14">
              <a:extLst>
                <a:ext uri="{FF2B5EF4-FFF2-40B4-BE49-F238E27FC236}">
                  <a16:creationId xmlns:a16="http://schemas.microsoft.com/office/drawing/2014/main" id="{4349CCFD-25B8-A8A9-801C-32FAA58F8A1F}"/>
                </a:ext>
              </a:extLst>
            </p:cNvPr>
            <p:cNvSpPr/>
            <p:nvPr/>
          </p:nvSpPr>
          <p:spPr>
            <a:xfrm>
              <a:off x="920151" y="1617784"/>
              <a:ext cx="10351698" cy="1415974"/>
            </a:xfrm>
            <a:prstGeom prst="roundRect">
              <a:avLst/>
            </a:prstGeom>
            <a:noFill/>
            <a:ln>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16" name="CuadroTexto 15">
              <a:extLst>
                <a:ext uri="{FF2B5EF4-FFF2-40B4-BE49-F238E27FC236}">
                  <a16:creationId xmlns:a16="http://schemas.microsoft.com/office/drawing/2014/main" id="{48580D13-8F9D-4815-6734-34D9F5202E95}"/>
                </a:ext>
              </a:extLst>
            </p:cNvPr>
            <p:cNvSpPr txBox="1"/>
            <p:nvPr/>
          </p:nvSpPr>
          <p:spPr>
            <a:xfrm>
              <a:off x="546324" y="1771773"/>
              <a:ext cx="614271" cy="1107996"/>
            </a:xfrm>
            <a:prstGeom prst="rect">
              <a:avLst/>
            </a:prstGeom>
            <a:solidFill>
              <a:srgbClr val="F3F4F9"/>
            </a:solidFill>
          </p:spPr>
          <p:txBody>
            <a:bodyPr wrap="none" rtlCol="0">
              <a:spAutoFit/>
            </a:bodyPr>
            <a:lstStyle/>
            <a:p>
              <a:r>
                <a:rPr lang="es-CO" sz="6600" dirty="0">
                  <a:solidFill>
                    <a:srgbClr val="53206D"/>
                  </a:solidFill>
                  <a:latin typeface="Miches" panose="02000500000000000000" pitchFamily="2" charset="0"/>
                </a:rPr>
                <a:t>2</a:t>
              </a:r>
            </a:p>
          </p:txBody>
        </p:sp>
      </p:grpSp>
      <p:sp>
        <p:nvSpPr>
          <p:cNvPr id="17" name="CuadroTexto 16">
            <a:extLst>
              <a:ext uri="{FF2B5EF4-FFF2-40B4-BE49-F238E27FC236}">
                <a16:creationId xmlns:a16="http://schemas.microsoft.com/office/drawing/2014/main" id="{1B6B89A9-C1CC-9919-BF94-4E671EF35ED3}"/>
              </a:ext>
            </a:extLst>
          </p:cNvPr>
          <p:cNvSpPr txBox="1"/>
          <p:nvPr/>
        </p:nvSpPr>
        <p:spPr>
          <a:xfrm>
            <a:off x="3457706" y="5021221"/>
            <a:ext cx="7890075" cy="1200329"/>
          </a:xfrm>
          <a:prstGeom prst="rect">
            <a:avLst/>
          </a:prstGeom>
          <a:noFill/>
        </p:spPr>
        <p:txBody>
          <a:bodyPr wrap="square" rtlCol="0">
            <a:spAutoFit/>
          </a:bodyPr>
          <a:lstStyle/>
          <a:p>
            <a:pPr algn="just"/>
            <a:r>
              <a:rPr lang="es-ES" dirty="0">
                <a:solidFill>
                  <a:srgbClr val="53206D"/>
                </a:solidFill>
                <a:latin typeface="Grift" pitchFamily="50" charset="0"/>
              </a:rPr>
              <a:t>El Ministerio de Educación Nacional y la Unidad Nacional para la Gestión del Riesgo de Desastres reafirman su compromiso de continuar promoviendo espacios de diálogo y construcción participativa con los diferentes actores del Sistema Nacional de Gestión del Riesgo de Desastres.</a:t>
            </a:r>
            <a:endParaRPr lang="es-ES" dirty="0">
              <a:solidFill>
                <a:srgbClr val="53206D"/>
              </a:solidFill>
              <a:latin typeface="Grift" pitchFamily="50" charset="0"/>
              <a:ea typeface="Verdana" panose="020B0604030504040204" pitchFamily="34" charset="0"/>
            </a:endParaRPr>
          </a:p>
        </p:txBody>
      </p:sp>
      <p:grpSp>
        <p:nvGrpSpPr>
          <p:cNvPr id="19" name="Grupo 18">
            <a:extLst>
              <a:ext uri="{FF2B5EF4-FFF2-40B4-BE49-F238E27FC236}">
                <a16:creationId xmlns:a16="http://schemas.microsoft.com/office/drawing/2014/main" id="{CAB7B4ED-CE86-C7B4-D765-FE6103642832}"/>
              </a:ext>
            </a:extLst>
          </p:cNvPr>
          <p:cNvGrpSpPr/>
          <p:nvPr/>
        </p:nvGrpSpPr>
        <p:grpSpPr>
          <a:xfrm>
            <a:off x="2530401" y="4873057"/>
            <a:ext cx="9172770" cy="1674389"/>
            <a:chOff x="546324" y="1478461"/>
            <a:chExt cx="10725525" cy="1683481"/>
          </a:xfrm>
        </p:grpSpPr>
        <p:sp>
          <p:nvSpPr>
            <p:cNvPr id="20" name="Rectángulo: esquinas redondeadas 19">
              <a:extLst>
                <a:ext uri="{FF2B5EF4-FFF2-40B4-BE49-F238E27FC236}">
                  <a16:creationId xmlns:a16="http://schemas.microsoft.com/office/drawing/2014/main" id="{8CFBABB2-275C-F6A8-7057-001E4722EA54}"/>
                </a:ext>
              </a:extLst>
            </p:cNvPr>
            <p:cNvSpPr/>
            <p:nvPr/>
          </p:nvSpPr>
          <p:spPr>
            <a:xfrm>
              <a:off x="920151" y="1478461"/>
              <a:ext cx="10351698" cy="1683481"/>
            </a:xfrm>
            <a:prstGeom prst="roundRect">
              <a:avLst/>
            </a:prstGeom>
            <a:noFill/>
            <a:ln>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21" name="CuadroTexto 20">
              <a:extLst>
                <a:ext uri="{FF2B5EF4-FFF2-40B4-BE49-F238E27FC236}">
                  <a16:creationId xmlns:a16="http://schemas.microsoft.com/office/drawing/2014/main" id="{BC55EDE4-FD3A-0E3F-3782-D5AA21DEB149}"/>
                </a:ext>
              </a:extLst>
            </p:cNvPr>
            <p:cNvSpPr txBox="1"/>
            <p:nvPr/>
          </p:nvSpPr>
          <p:spPr>
            <a:xfrm>
              <a:off x="546324" y="1766203"/>
              <a:ext cx="718254" cy="1114012"/>
            </a:xfrm>
            <a:prstGeom prst="rect">
              <a:avLst/>
            </a:prstGeom>
            <a:solidFill>
              <a:srgbClr val="F3F4F9"/>
            </a:solidFill>
          </p:spPr>
          <p:txBody>
            <a:bodyPr wrap="none" rtlCol="0">
              <a:spAutoFit/>
            </a:bodyPr>
            <a:lstStyle/>
            <a:p>
              <a:r>
                <a:rPr lang="es-CO" sz="6600" dirty="0">
                  <a:solidFill>
                    <a:srgbClr val="53206D"/>
                  </a:solidFill>
                  <a:latin typeface="Miches" panose="02000500000000000000" pitchFamily="2" charset="0"/>
                </a:rPr>
                <a:t>3</a:t>
              </a:r>
            </a:p>
          </p:txBody>
        </p:sp>
      </p:grpSp>
      <p:pic>
        <p:nvPicPr>
          <p:cNvPr id="11" name="Imagen 10">
            <a:extLst>
              <a:ext uri="{FF2B5EF4-FFF2-40B4-BE49-F238E27FC236}">
                <a16:creationId xmlns:a16="http://schemas.microsoft.com/office/drawing/2014/main" id="{12B8EC5E-B252-3606-B79B-40CE7F5D313C}"/>
              </a:ext>
            </a:extLst>
          </p:cNvPr>
          <p:cNvPicPr>
            <a:picLocks noChangeAspect="1"/>
          </p:cNvPicPr>
          <p:nvPr/>
        </p:nvPicPr>
        <p:blipFill>
          <a:blip r:embed="rId4"/>
          <a:stretch>
            <a:fillRect/>
          </a:stretch>
        </p:blipFill>
        <p:spPr>
          <a:xfrm>
            <a:off x="1799202" y="351163"/>
            <a:ext cx="1377135" cy="494129"/>
          </a:xfrm>
          <a:prstGeom prst="rect">
            <a:avLst/>
          </a:prstGeom>
        </p:spPr>
      </p:pic>
    </p:spTree>
    <p:extLst>
      <p:ext uri="{BB962C8B-B14F-4D97-AF65-F5344CB8AC3E}">
        <p14:creationId xmlns:p14="http://schemas.microsoft.com/office/powerpoint/2010/main" val="4089403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5FB09E06-39F5-047E-D163-F44D1F315768}"/>
              </a:ext>
            </a:extLst>
          </p:cNvPr>
          <p:cNvSpPr txBox="1"/>
          <p:nvPr/>
        </p:nvSpPr>
        <p:spPr>
          <a:xfrm>
            <a:off x="2344874" y="2481649"/>
            <a:ext cx="8887995" cy="1754326"/>
          </a:xfrm>
          <a:prstGeom prst="rect">
            <a:avLst/>
          </a:prstGeom>
          <a:noFill/>
        </p:spPr>
        <p:txBody>
          <a:bodyPr wrap="square" rtlCol="0">
            <a:spAutoFit/>
          </a:bodyPr>
          <a:lstStyle/>
          <a:p>
            <a:pPr algn="just"/>
            <a:r>
              <a:rPr lang="es-CO" dirty="0">
                <a:solidFill>
                  <a:srgbClr val="53206D"/>
                </a:solidFill>
                <a:latin typeface="Grift" pitchFamily="50" charset="0"/>
              </a:rPr>
              <a:t>La construcción participativa consolida una Guía para la elaboración y el fortalecimiento de los Planes de Gestión del Riesgo de Desastres en las Instituciones de Educación Superior como un instrumento para proteger la vida, garantizar la continuidad del servicio educativo en situaciones de emergencia y desastre, contribuir a la garantía del derecho a la educación y fortalecer instituciones de educación superior más seguras, resilientes y comprometidas con la gestión integral del riesgo de desastres.</a:t>
            </a:r>
            <a:endParaRPr lang="es-ES" dirty="0">
              <a:solidFill>
                <a:srgbClr val="53206D"/>
              </a:solidFill>
              <a:latin typeface="Grift" pitchFamily="50" charset="0"/>
            </a:endParaRPr>
          </a:p>
        </p:txBody>
      </p:sp>
      <p:sp>
        <p:nvSpPr>
          <p:cNvPr id="15" name="CuadroTexto 14">
            <a:extLst>
              <a:ext uri="{FF2B5EF4-FFF2-40B4-BE49-F238E27FC236}">
                <a16:creationId xmlns:a16="http://schemas.microsoft.com/office/drawing/2014/main" id="{22C05F43-D518-4924-91A4-801F20E64D1C}"/>
              </a:ext>
            </a:extLst>
          </p:cNvPr>
          <p:cNvSpPr txBox="1"/>
          <p:nvPr/>
        </p:nvSpPr>
        <p:spPr>
          <a:xfrm>
            <a:off x="1275540" y="1028500"/>
            <a:ext cx="9640920" cy="461665"/>
          </a:xfrm>
          <a:prstGeom prst="rect">
            <a:avLst/>
          </a:prstGeom>
          <a:noFill/>
        </p:spPr>
        <p:txBody>
          <a:bodyPr wrap="square" rtlCol="0">
            <a:spAutoFit/>
          </a:bodyPr>
          <a:lstStyle/>
          <a:p>
            <a:pPr algn="ctr">
              <a:buClr>
                <a:srgbClr val="000000"/>
              </a:buClr>
              <a:buSzPts val="3200"/>
            </a:pPr>
            <a:r>
              <a:rPr lang="es-ES" sz="2400" b="1" dirty="0">
                <a:solidFill>
                  <a:srgbClr val="FA29B0"/>
                </a:solidFill>
              </a:rPr>
              <a:t>Cierre</a:t>
            </a:r>
            <a:endParaRPr lang="es-CO" sz="2400" b="1" dirty="0">
              <a:solidFill>
                <a:srgbClr val="FA29B0"/>
              </a:solidFill>
            </a:endParaRPr>
          </a:p>
        </p:txBody>
      </p:sp>
      <p:pic>
        <p:nvPicPr>
          <p:cNvPr id="30" name="Imagen 29">
            <a:extLst>
              <a:ext uri="{FF2B5EF4-FFF2-40B4-BE49-F238E27FC236}">
                <a16:creationId xmlns:a16="http://schemas.microsoft.com/office/drawing/2014/main" id="{E807BE69-25C9-41D9-930D-2D1945648F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84906" y="4042660"/>
            <a:ext cx="3922021" cy="1112338"/>
          </a:xfrm>
          <a:prstGeom prst="rect">
            <a:avLst/>
          </a:prstGeom>
        </p:spPr>
      </p:pic>
      <p:pic>
        <p:nvPicPr>
          <p:cNvPr id="31" name="Imagen 30" descr="Imagen que contiene dibujo&#10;&#10;El contenido generado por IA puede ser incorrecto.">
            <a:extLst>
              <a:ext uri="{FF2B5EF4-FFF2-40B4-BE49-F238E27FC236}">
                <a16:creationId xmlns:a16="http://schemas.microsoft.com/office/drawing/2014/main" id="{37DB008D-2962-49E1-B0B0-C91AB415A0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93457" y="4235975"/>
            <a:ext cx="1698564" cy="725707"/>
          </a:xfrm>
          <a:prstGeom prst="rect">
            <a:avLst/>
          </a:prstGeom>
        </p:spPr>
      </p:pic>
      <p:pic>
        <p:nvPicPr>
          <p:cNvPr id="33" name="Imagen 32" descr="Imagen que contiene Círculo&#10;&#10;El contenido generado por IA puede ser incorrecto.">
            <a:extLst>
              <a:ext uri="{FF2B5EF4-FFF2-40B4-BE49-F238E27FC236}">
                <a16:creationId xmlns:a16="http://schemas.microsoft.com/office/drawing/2014/main" id="{FE78ED42-6FA6-4491-931B-7C35903F02E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847862" y="5408515"/>
            <a:ext cx="1414785" cy="1394023"/>
          </a:xfrm>
          <a:prstGeom prst="rect">
            <a:avLst/>
          </a:prstGeom>
        </p:spPr>
      </p:pic>
      <p:pic>
        <p:nvPicPr>
          <p:cNvPr id="3" name="Imagen 2">
            <a:extLst>
              <a:ext uri="{FF2B5EF4-FFF2-40B4-BE49-F238E27FC236}">
                <a16:creationId xmlns:a16="http://schemas.microsoft.com/office/drawing/2014/main" id="{A844DD72-F17F-0471-52FD-6CCD06A8D4E6}"/>
              </a:ext>
            </a:extLst>
          </p:cNvPr>
          <p:cNvPicPr>
            <a:picLocks noChangeAspect="1"/>
          </p:cNvPicPr>
          <p:nvPr/>
        </p:nvPicPr>
        <p:blipFill>
          <a:blip r:embed="rId6">
            <a:clrChange>
              <a:clrFrom>
                <a:srgbClr val="FFFFFF"/>
              </a:clrFrom>
              <a:clrTo>
                <a:srgbClr val="FFFFFF">
                  <a:alpha val="0"/>
                </a:srgbClr>
              </a:clrTo>
            </a:clrChange>
          </a:blip>
          <a:srcRect l="5544" t="8399" r="67686" b="45211"/>
          <a:stretch>
            <a:fillRect/>
          </a:stretch>
        </p:blipFill>
        <p:spPr>
          <a:xfrm>
            <a:off x="479426" y="2077511"/>
            <a:ext cx="2103547" cy="2915937"/>
          </a:xfrm>
          <a:prstGeom prst="rect">
            <a:avLst/>
          </a:prstGeom>
        </p:spPr>
      </p:pic>
      <p:pic>
        <p:nvPicPr>
          <p:cNvPr id="5" name="Imagen 4">
            <a:extLst>
              <a:ext uri="{FF2B5EF4-FFF2-40B4-BE49-F238E27FC236}">
                <a16:creationId xmlns:a16="http://schemas.microsoft.com/office/drawing/2014/main" id="{2162671F-2EC7-1B58-482F-0CC7D119FC38}"/>
              </a:ext>
            </a:extLst>
          </p:cNvPr>
          <p:cNvPicPr>
            <a:picLocks noChangeAspect="1"/>
          </p:cNvPicPr>
          <p:nvPr/>
        </p:nvPicPr>
        <p:blipFill>
          <a:blip r:embed="rId7"/>
          <a:stretch>
            <a:fillRect/>
          </a:stretch>
        </p:blipFill>
        <p:spPr>
          <a:xfrm>
            <a:off x="1799202" y="351163"/>
            <a:ext cx="1377135" cy="494129"/>
          </a:xfrm>
          <a:prstGeom prst="rect">
            <a:avLst/>
          </a:prstGeom>
        </p:spPr>
      </p:pic>
      <p:pic>
        <p:nvPicPr>
          <p:cNvPr id="6" name="Imagen 5" descr="Imagen en blanco y negro&#10;&#10;El contenido generado por IA puede ser incorrecto.">
            <a:extLst>
              <a:ext uri="{FF2B5EF4-FFF2-40B4-BE49-F238E27FC236}">
                <a16:creationId xmlns:a16="http://schemas.microsoft.com/office/drawing/2014/main" id="{4F688E0C-8B58-4F51-FFF8-3FC6D303C4E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5709801" y="174880"/>
            <a:ext cx="609492" cy="2899787"/>
          </a:xfrm>
          <a:prstGeom prst="rect">
            <a:avLst/>
          </a:prstGeom>
        </p:spPr>
      </p:pic>
    </p:spTree>
    <p:extLst>
      <p:ext uri="{BB962C8B-B14F-4D97-AF65-F5344CB8AC3E}">
        <p14:creationId xmlns:p14="http://schemas.microsoft.com/office/powerpoint/2010/main" val="255271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AD3B13C-6669-7A1C-C2A1-AE55A5D01F19}"/>
              </a:ext>
            </a:extLst>
          </p:cNvPr>
          <p:cNvSpPr txBox="1"/>
          <p:nvPr/>
        </p:nvSpPr>
        <p:spPr>
          <a:xfrm>
            <a:off x="4220039" y="1062923"/>
            <a:ext cx="4171739" cy="461665"/>
          </a:xfrm>
          <a:prstGeom prst="rect">
            <a:avLst/>
          </a:prstGeom>
          <a:noFill/>
        </p:spPr>
        <p:txBody>
          <a:bodyPr wrap="square" rtlCol="0">
            <a:spAutoFit/>
          </a:bodyPr>
          <a:lstStyle/>
          <a:p>
            <a:pPr algn="ctr"/>
            <a:r>
              <a:rPr lang="es-ES" sz="2400" b="1" dirty="0">
                <a:solidFill>
                  <a:srgbClr val="FA29B0"/>
                </a:solidFill>
              </a:rPr>
              <a:t>Objetivo </a:t>
            </a:r>
            <a:endParaRPr lang="es-CO" sz="2400" b="1" dirty="0">
              <a:solidFill>
                <a:srgbClr val="FA29B0"/>
              </a:solidFill>
            </a:endParaRPr>
          </a:p>
        </p:txBody>
      </p:sp>
      <p:sp>
        <p:nvSpPr>
          <p:cNvPr id="4" name="CuadroTexto 3">
            <a:extLst>
              <a:ext uri="{FF2B5EF4-FFF2-40B4-BE49-F238E27FC236}">
                <a16:creationId xmlns:a16="http://schemas.microsoft.com/office/drawing/2014/main" id="{5FB09E06-39F5-047E-D163-F44D1F315768}"/>
              </a:ext>
            </a:extLst>
          </p:cNvPr>
          <p:cNvSpPr txBox="1"/>
          <p:nvPr/>
        </p:nvSpPr>
        <p:spPr>
          <a:xfrm>
            <a:off x="1167442" y="2065541"/>
            <a:ext cx="10198770" cy="1631216"/>
          </a:xfrm>
          <a:prstGeom prst="rect">
            <a:avLst/>
          </a:prstGeom>
          <a:noFill/>
        </p:spPr>
        <p:txBody>
          <a:bodyPr wrap="square" rtlCol="0">
            <a:spAutoFit/>
          </a:bodyPr>
          <a:lstStyle/>
          <a:p>
            <a:pPr algn="just"/>
            <a:r>
              <a:rPr lang="es-CO" sz="2000" dirty="0">
                <a:solidFill>
                  <a:srgbClr val="53206D"/>
                </a:solidFill>
                <a:latin typeface="Grift" pitchFamily="50" charset="0"/>
              </a:rPr>
              <a:t>Generar un </a:t>
            </a:r>
            <a:r>
              <a:rPr lang="es-CO" sz="2000" b="1" dirty="0">
                <a:solidFill>
                  <a:srgbClr val="53206D"/>
                </a:solidFill>
                <a:latin typeface="Grift" pitchFamily="50" charset="0"/>
              </a:rPr>
              <a:t>espacio de diálogo </a:t>
            </a:r>
            <a:r>
              <a:rPr lang="es-CO" sz="2000" dirty="0">
                <a:solidFill>
                  <a:srgbClr val="53206D"/>
                </a:solidFill>
                <a:latin typeface="Grift" pitchFamily="50" charset="0"/>
              </a:rPr>
              <a:t>con la Red Nacional de Jóvenes para la </a:t>
            </a:r>
            <a:r>
              <a:rPr lang="es-CO" sz="2000" b="1" dirty="0">
                <a:solidFill>
                  <a:srgbClr val="53206D"/>
                </a:solidFill>
                <a:latin typeface="Grift" pitchFamily="50" charset="0"/>
              </a:rPr>
              <a:t>Reducción del Riesgo de Desastres de Colombia</a:t>
            </a:r>
            <a:r>
              <a:rPr lang="es-CO" sz="2000" dirty="0">
                <a:solidFill>
                  <a:srgbClr val="53206D"/>
                </a:solidFill>
                <a:latin typeface="Grift" pitchFamily="50" charset="0"/>
              </a:rPr>
              <a:t>, con el propósito de conocer sus observaciones, recomendaciones y propuestas para fortalecer los componentes técnicos, metodológicos y conceptuales de la </a:t>
            </a:r>
            <a:r>
              <a:rPr lang="es-CO" sz="2000" b="1" dirty="0">
                <a:solidFill>
                  <a:srgbClr val="53206D"/>
                </a:solidFill>
                <a:latin typeface="Grift" pitchFamily="50" charset="0"/>
              </a:rPr>
              <a:t>Guía para la elaboración y el fortalecimiento de los Planes de Gestión del Riesgo de Desastres en las Instituciones de Educación Superior.</a:t>
            </a:r>
            <a:endParaRPr lang="es-CO" sz="2000" b="1" dirty="0">
              <a:solidFill>
                <a:srgbClr val="53206D"/>
              </a:solidFill>
              <a:latin typeface="Grift" pitchFamily="50" charset="0"/>
              <a:ea typeface="Verdana" panose="020B0604030504040204" pitchFamily="34" charset="0"/>
            </a:endParaRPr>
          </a:p>
        </p:txBody>
      </p:sp>
      <p:pic>
        <p:nvPicPr>
          <p:cNvPr id="5" name="Imagen 4" descr="Imagen en blanco y negro&#10;&#10;El contenido generado por IA puede ser incorrecto.">
            <a:extLst>
              <a:ext uri="{FF2B5EF4-FFF2-40B4-BE49-F238E27FC236}">
                <a16:creationId xmlns:a16="http://schemas.microsoft.com/office/drawing/2014/main" id="{05D18DF5-BB03-CB64-63D8-D0BA331800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6458943" y="282921"/>
            <a:ext cx="609492" cy="2899787"/>
          </a:xfrm>
          <a:prstGeom prst="rect">
            <a:avLst/>
          </a:prstGeom>
        </p:spPr>
      </p:pic>
      <p:pic>
        <p:nvPicPr>
          <p:cNvPr id="6" name="Imagen 5" descr="Imagen que contiene dibujo&#10;&#10;El contenido generado por IA puede ser incorrecto.">
            <a:extLst>
              <a:ext uri="{FF2B5EF4-FFF2-40B4-BE49-F238E27FC236}">
                <a16:creationId xmlns:a16="http://schemas.microsoft.com/office/drawing/2014/main" id="{CC4936C4-5429-478F-A6D5-FB2A92557A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67648" y="5891315"/>
            <a:ext cx="1698564" cy="725707"/>
          </a:xfrm>
          <a:prstGeom prst="rect">
            <a:avLst/>
          </a:prstGeom>
        </p:spPr>
      </p:pic>
      <p:pic>
        <p:nvPicPr>
          <p:cNvPr id="8" name="Imagen 7" descr="Imagen que contiene dibujo&#10;&#10;El contenido generado por IA puede ser incorrecto.">
            <a:extLst>
              <a:ext uri="{FF2B5EF4-FFF2-40B4-BE49-F238E27FC236}">
                <a16:creationId xmlns:a16="http://schemas.microsoft.com/office/drawing/2014/main" id="{66EC2015-798F-4C97-880B-F658358B294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13583" y="5891315"/>
            <a:ext cx="1698564" cy="725707"/>
          </a:xfrm>
          <a:prstGeom prst="rect">
            <a:avLst/>
          </a:prstGeom>
        </p:spPr>
      </p:pic>
      <p:sp>
        <p:nvSpPr>
          <p:cNvPr id="3" name="Rectángulo: esquinas redondeadas 2">
            <a:extLst>
              <a:ext uri="{FF2B5EF4-FFF2-40B4-BE49-F238E27FC236}">
                <a16:creationId xmlns:a16="http://schemas.microsoft.com/office/drawing/2014/main" id="{0097167B-E950-9DD5-46A8-A549B2E12BDE}"/>
              </a:ext>
            </a:extLst>
          </p:cNvPr>
          <p:cNvSpPr/>
          <p:nvPr/>
        </p:nvSpPr>
        <p:spPr>
          <a:xfrm>
            <a:off x="879894" y="1976292"/>
            <a:ext cx="10852031" cy="1854777"/>
          </a:xfrm>
          <a:prstGeom prst="roundRect">
            <a:avLst/>
          </a:prstGeom>
          <a:noFill/>
          <a:ln>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A64ADA3E-AE7D-D29F-3E35-61DF01B96C2A}"/>
              </a:ext>
            </a:extLst>
          </p:cNvPr>
          <p:cNvPicPr>
            <a:picLocks noChangeAspect="1"/>
          </p:cNvPicPr>
          <p:nvPr/>
        </p:nvPicPr>
        <p:blipFill>
          <a:blip r:embed="rId6"/>
          <a:stretch>
            <a:fillRect/>
          </a:stretch>
        </p:blipFill>
        <p:spPr>
          <a:xfrm>
            <a:off x="1659243" y="425808"/>
            <a:ext cx="1377135" cy="494129"/>
          </a:xfrm>
          <a:prstGeom prst="rect">
            <a:avLst/>
          </a:prstGeom>
        </p:spPr>
      </p:pic>
      <p:pic>
        <p:nvPicPr>
          <p:cNvPr id="16" name="Imagen 15">
            <a:extLst>
              <a:ext uri="{FF2B5EF4-FFF2-40B4-BE49-F238E27FC236}">
                <a16:creationId xmlns:a16="http://schemas.microsoft.com/office/drawing/2014/main" id="{EA5C86E2-275B-BBE8-1123-5C2013B44B36}"/>
              </a:ext>
            </a:extLst>
          </p:cNvPr>
          <p:cNvPicPr>
            <a:picLocks noChangeAspect="1"/>
          </p:cNvPicPr>
          <p:nvPr/>
        </p:nvPicPr>
        <p:blipFill>
          <a:blip r:embed="rId7">
            <a:clrChange>
              <a:clrFrom>
                <a:srgbClr val="EFE2DA"/>
              </a:clrFrom>
              <a:clrTo>
                <a:srgbClr val="EFE2DA">
                  <a:alpha val="0"/>
                </a:srgbClr>
              </a:clrTo>
            </a:clrChange>
          </a:blip>
          <a:stretch>
            <a:fillRect/>
          </a:stretch>
        </p:blipFill>
        <p:spPr>
          <a:xfrm>
            <a:off x="4651232" y="3952073"/>
            <a:ext cx="2889537" cy="2889537"/>
          </a:xfrm>
          <a:prstGeom prst="rect">
            <a:avLst/>
          </a:prstGeom>
        </p:spPr>
      </p:pic>
    </p:spTree>
    <p:extLst>
      <p:ext uri="{BB962C8B-B14F-4D97-AF65-F5344CB8AC3E}">
        <p14:creationId xmlns:p14="http://schemas.microsoft.com/office/powerpoint/2010/main" val="527500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AD3B13C-6669-7A1C-C2A1-AE55A5D01F19}"/>
              </a:ext>
            </a:extLst>
          </p:cNvPr>
          <p:cNvSpPr txBox="1"/>
          <p:nvPr/>
        </p:nvSpPr>
        <p:spPr>
          <a:xfrm>
            <a:off x="2231376" y="1296649"/>
            <a:ext cx="6729250" cy="461665"/>
          </a:xfrm>
          <a:prstGeom prst="rect">
            <a:avLst/>
          </a:prstGeom>
          <a:noFill/>
        </p:spPr>
        <p:txBody>
          <a:bodyPr wrap="square" rtlCol="0">
            <a:spAutoFit/>
          </a:bodyPr>
          <a:lstStyle/>
          <a:p>
            <a:pPr algn="ctr"/>
            <a:r>
              <a:rPr lang="es-ES" sz="2400" b="1" dirty="0">
                <a:solidFill>
                  <a:srgbClr val="FA29B0"/>
                </a:solidFill>
              </a:rPr>
              <a:t>Orden del día </a:t>
            </a:r>
            <a:endParaRPr lang="es-CO" sz="2400" b="1" dirty="0">
              <a:solidFill>
                <a:srgbClr val="FA29B0"/>
              </a:solidFill>
            </a:endParaRPr>
          </a:p>
        </p:txBody>
      </p:sp>
      <p:pic>
        <p:nvPicPr>
          <p:cNvPr id="5" name="Imagen 4" descr="Imagen en blanco y negro&#10;&#10;El contenido generado por IA puede ser incorrecto.">
            <a:extLst>
              <a:ext uri="{FF2B5EF4-FFF2-40B4-BE49-F238E27FC236}">
                <a16:creationId xmlns:a16="http://schemas.microsoft.com/office/drawing/2014/main" id="{05D18DF5-BB03-CB64-63D8-D0BA331800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4719588" y="392748"/>
            <a:ext cx="609492" cy="2899787"/>
          </a:xfrm>
          <a:prstGeom prst="rect">
            <a:avLst/>
          </a:prstGeom>
        </p:spPr>
      </p:pic>
      <p:pic>
        <p:nvPicPr>
          <p:cNvPr id="6" name="Imagen 5" descr="Imagen que contiene dibujo&#10;&#10;El contenido generado por IA puede ser incorrecto.">
            <a:extLst>
              <a:ext uri="{FF2B5EF4-FFF2-40B4-BE49-F238E27FC236}">
                <a16:creationId xmlns:a16="http://schemas.microsoft.com/office/drawing/2014/main" id="{CC4936C4-5429-478F-A6D5-FB2A92557AC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67648" y="5891315"/>
            <a:ext cx="1698564" cy="725707"/>
          </a:xfrm>
          <a:prstGeom prst="rect">
            <a:avLst/>
          </a:prstGeom>
        </p:spPr>
      </p:pic>
      <p:pic>
        <p:nvPicPr>
          <p:cNvPr id="8" name="Imagen 7" descr="Imagen que contiene dibujo&#10;&#10;El contenido generado por IA puede ser incorrecto.">
            <a:extLst>
              <a:ext uri="{FF2B5EF4-FFF2-40B4-BE49-F238E27FC236}">
                <a16:creationId xmlns:a16="http://schemas.microsoft.com/office/drawing/2014/main" id="{66EC2015-798F-4C97-880B-F658358B294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13583" y="5891315"/>
            <a:ext cx="1698564" cy="725707"/>
          </a:xfrm>
          <a:prstGeom prst="rect">
            <a:avLst/>
          </a:prstGeom>
        </p:spPr>
      </p:pic>
      <p:grpSp>
        <p:nvGrpSpPr>
          <p:cNvPr id="11" name="Grupo 10">
            <a:extLst>
              <a:ext uri="{FF2B5EF4-FFF2-40B4-BE49-F238E27FC236}">
                <a16:creationId xmlns:a16="http://schemas.microsoft.com/office/drawing/2014/main" id="{9DA6F4AB-6DBC-0D35-E66C-29DDA4729D49}"/>
              </a:ext>
            </a:extLst>
          </p:cNvPr>
          <p:cNvGrpSpPr/>
          <p:nvPr/>
        </p:nvGrpSpPr>
        <p:grpSpPr>
          <a:xfrm>
            <a:off x="1265726" y="2578397"/>
            <a:ext cx="769442" cy="769442"/>
            <a:chOff x="528411" y="1850864"/>
            <a:chExt cx="769442" cy="769442"/>
          </a:xfrm>
        </p:grpSpPr>
        <p:sp>
          <p:nvSpPr>
            <p:cNvPr id="10" name="Elipse 9">
              <a:extLst>
                <a:ext uri="{FF2B5EF4-FFF2-40B4-BE49-F238E27FC236}">
                  <a16:creationId xmlns:a16="http://schemas.microsoft.com/office/drawing/2014/main" id="{22603D6D-73A1-CC80-5591-E482AA62F5F2}"/>
                </a:ext>
              </a:extLst>
            </p:cNvPr>
            <p:cNvSpPr/>
            <p:nvPr/>
          </p:nvSpPr>
          <p:spPr>
            <a:xfrm>
              <a:off x="528411" y="1850864"/>
              <a:ext cx="769442" cy="769442"/>
            </a:xfrm>
            <a:prstGeom prst="ellipse">
              <a:avLst/>
            </a:prstGeom>
            <a:solidFill>
              <a:schemeClr val="bg1"/>
            </a:solidFill>
            <a:ln w="76200">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3" name="CuadroTexto 2">
              <a:extLst>
                <a:ext uri="{FF2B5EF4-FFF2-40B4-BE49-F238E27FC236}">
                  <a16:creationId xmlns:a16="http://schemas.microsoft.com/office/drawing/2014/main" id="{A86235CF-12BC-3249-F189-E44B4B5B5C69}"/>
                </a:ext>
              </a:extLst>
            </p:cNvPr>
            <p:cNvSpPr txBox="1"/>
            <p:nvPr/>
          </p:nvSpPr>
          <p:spPr>
            <a:xfrm>
              <a:off x="724619" y="1850865"/>
              <a:ext cx="470000" cy="769441"/>
            </a:xfrm>
            <a:prstGeom prst="rect">
              <a:avLst/>
            </a:prstGeom>
            <a:noFill/>
          </p:spPr>
          <p:txBody>
            <a:bodyPr wrap="none" rtlCol="0">
              <a:spAutoFit/>
            </a:bodyPr>
            <a:lstStyle/>
            <a:p>
              <a:r>
                <a:rPr lang="es-CO" sz="4400" dirty="0">
                  <a:solidFill>
                    <a:srgbClr val="53206D"/>
                  </a:solidFill>
                  <a:latin typeface="Miches" panose="02000500000000000000" pitchFamily="2" charset="0"/>
                </a:rPr>
                <a:t>1</a:t>
              </a:r>
            </a:p>
          </p:txBody>
        </p:sp>
      </p:grpSp>
      <p:grpSp>
        <p:nvGrpSpPr>
          <p:cNvPr id="12" name="Grupo 11">
            <a:extLst>
              <a:ext uri="{FF2B5EF4-FFF2-40B4-BE49-F238E27FC236}">
                <a16:creationId xmlns:a16="http://schemas.microsoft.com/office/drawing/2014/main" id="{BDAEFBB1-4F70-7C31-7B72-ED0B7F1FEFAE}"/>
              </a:ext>
            </a:extLst>
          </p:cNvPr>
          <p:cNvGrpSpPr/>
          <p:nvPr/>
        </p:nvGrpSpPr>
        <p:grpSpPr>
          <a:xfrm>
            <a:off x="1265726" y="3544194"/>
            <a:ext cx="769442" cy="769442"/>
            <a:chOff x="528411" y="1850864"/>
            <a:chExt cx="769442" cy="769442"/>
          </a:xfrm>
        </p:grpSpPr>
        <p:sp>
          <p:nvSpPr>
            <p:cNvPr id="13" name="Elipse 12">
              <a:extLst>
                <a:ext uri="{FF2B5EF4-FFF2-40B4-BE49-F238E27FC236}">
                  <a16:creationId xmlns:a16="http://schemas.microsoft.com/office/drawing/2014/main" id="{4F2AEA2B-E838-C6BE-8EB5-03BABB63568B}"/>
                </a:ext>
              </a:extLst>
            </p:cNvPr>
            <p:cNvSpPr/>
            <p:nvPr/>
          </p:nvSpPr>
          <p:spPr>
            <a:xfrm>
              <a:off x="528411" y="1850864"/>
              <a:ext cx="769442" cy="769442"/>
            </a:xfrm>
            <a:prstGeom prst="ellipse">
              <a:avLst/>
            </a:prstGeom>
            <a:solidFill>
              <a:schemeClr val="bg1"/>
            </a:solidFill>
            <a:ln w="76200">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14" name="CuadroTexto 13">
              <a:extLst>
                <a:ext uri="{FF2B5EF4-FFF2-40B4-BE49-F238E27FC236}">
                  <a16:creationId xmlns:a16="http://schemas.microsoft.com/office/drawing/2014/main" id="{CEE29820-B54D-1A79-6251-71ED83D4A787}"/>
                </a:ext>
              </a:extLst>
            </p:cNvPr>
            <p:cNvSpPr txBox="1"/>
            <p:nvPr/>
          </p:nvSpPr>
          <p:spPr>
            <a:xfrm>
              <a:off x="645270" y="1850865"/>
              <a:ext cx="470000" cy="769441"/>
            </a:xfrm>
            <a:prstGeom prst="rect">
              <a:avLst/>
            </a:prstGeom>
            <a:noFill/>
          </p:spPr>
          <p:txBody>
            <a:bodyPr wrap="none" rtlCol="0">
              <a:spAutoFit/>
            </a:bodyPr>
            <a:lstStyle/>
            <a:p>
              <a:r>
                <a:rPr lang="es-CO" sz="4400" dirty="0">
                  <a:solidFill>
                    <a:srgbClr val="53206D"/>
                  </a:solidFill>
                  <a:latin typeface="Miches" panose="02000500000000000000" pitchFamily="2" charset="0"/>
                </a:rPr>
                <a:t>2</a:t>
              </a:r>
            </a:p>
          </p:txBody>
        </p:sp>
      </p:grpSp>
      <p:grpSp>
        <p:nvGrpSpPr>
          <p:cNvPr id="15" name="Grupo 14">
            <a:extLst>
              <a:ext uri="{FF2B5EF4-FFF2-40B4-BE49-F238E27FC236}">
                <a16:creationId xmlns:a16="http://schemas.microsoft.com/office/drawing/2014/main" id="{A3C52AEA-1958-860C-0BA6-B93065ECE455}"/>
              </a:ext>
            </a:extLst>
          </p:cNvPr>
          <p:cNvGrpSpPr/>
          <p:nvPr/>
        </p:nvGrpSpPr>
        <p:grpSpPr>
          <a:xfrm>
            <a:off x="1280443" y="4580507"/>
            <a:ext cx="769442" cy="769442"/>
            <a:chOff x="528411" y="1850864"/>
            <a:chExt cx="769442" cy="769442"/>
          </a:xfrm>
        </p:grpSpPr>
        <p:sp>
          <p:nvSpPr>
            <p:cNvPr id="16" name="Elipse 15">
              <a:extLst>
                <a:ext uri="{FF2B5EF4-FFF2-40B4-BE49-F238E27FC236}">
                  <a16:creationId xmlns:a16="http://schemas.microsoft.com/office/drawing/2014/main" id="{C0C4BDBC-7FFD-ADE2-2E52-3E2553F24732}"/>
                </a:ext>
              </a:extLst>
            </p:cNvPr>
            <p:cNvSpPr/>
            <p:nvPr/>
          </p:nvSpPr>
          <p:spPr>
            <a:xfrm>
              <a:off x="528411" y="1850864"/>
              <a:ext cx="769442" cy="769442"/>
            </a:xfrm>
            <a:prstGeom prst="ellipse">
              <a:avLst/>
            </a:prstGeom>
            <a:solidFill>
              <a:schemeClr val="bg1"/>
            </a:solidFill>
            <a:ln w="76200">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17" name="CuadroTexto 16">
              <a:extLst>
                <a:ext uri="{FF2B5EF4-FFF2-40B4-BE49-F238E27FC236}">
                  <a16:creationId xmlns:a16="http://schemas.microsoft.com/office/drawing/2014/main" id="{5D991709-B587-2ADB-5ABE-44A3F102159E}"/>
                </a:ext>
              </a:extLst>
            </p:cNvPr>
            <p:cNvSpPr txBox="1"/>
            <p:nvPr/>
          </p:nvSpPr>
          <p:spPr>
            <a:xfrm>
              <a:off x="645270" y="1850865"/>
              <a:ext cx="470000" cy="769441"/>
            </a:xfrm>
            <a:prstGeom prst="rect">
              <a:avLst/>
            </a:prstGeom>
            <a:noFill/>
          </p:spPr>
          <p:txBody>
            <a:bodyPr wrap="none" rtlCol="0">
              <a:spAutoFit/>
            </a:bodyPr>
            <a:lstStyle/>
            <a:p>
              <a:r>
                <a:rPr lang="es-CO" sz="4400" dirty="0">
                  <a:solidFill>
                    <a:srgbClr val="53206D"/>
                  </a:solidFill>
                  <a:latin typeface="Miches" panose="02000500000000000000" pitchFamily="2" charset="0"/>
                </a:rPr>
                <a:t>3</a:t>
              </a:r>
            </a:p>
          </p:txBody>
        </p:sp>
      </p:grpSp>
      <p:sp>
        <p:nvSpPr>
          <p:cNvPr id="19" name="CuadroTexto 18">
            <a:extLst>
              <a:ext uri="{FF2B5EF4-FFF2-40B4-BE49-F238E27FC236}">
                <a16:creationId xmlns:a16="http://schemas.microsoft.com/office/drawing/2014/main" id="{3BEBB9AB-8FDB-3CF1-ADD5-94D4106BB5B9}"/>
              </a:ext>
            </a:extLst>
          </p:cNvPr>
          <p:cNvSpPr txBox="1"/>
          <p:nvPr/>
        </p:nvSpPr>
        <p:spPr>
          <a:xfrm>
            <a:off x="2231376" y="2672953"/>
            <a:ext cx="4009592" cy="707886"/>
          </a:xfrm>
          <a:prstGeom prst="rect">
            <a:avLst/>
          </a:prstGeom>
          <a:noFill/>
        </p:spPr>
        <p:txBody>
          <a:bodyPr wrap="square">
            <a:spAutoFit/>
          </a:bodyPr>
          <a:lstStyle/>
          <a:p>
            <a:r>
              <a:rPr lang="es-CO" sz="2000" dirty="0">
                <a:solidFill>
                  <a:srgbClr val="53206D"/>
                </a:solidFill>
                <a:latin typeface="Grift" pitchFamily="50" charset="0"/>
              </a:rPr>
              <a:t>Bienvenida y presentación de los participantes.</a:t>
            </a:r>
            <a:endParaRPr lang="es-CO" dirty="0">
              <a:solidFill>
                <a:srgbClr val="53206D"/>
              </a:solidFill>
              <a:latin typeface="Grift" pitchFamily="50" charset="0"/>
            </a:endParaRPr>
          </a:p>
        </p:txBody>
      </p:sp>
      <p:sp>
        <p:nvSpPr>
          <p:cNvPr id="21" name="CuadroTexto 20">
            <a:extLst>
              <a:ext uri="{FF2B5EF4-FFF2-40B4-BE49-F238E27FC236}">
                <a16:creationId xmlns:a16="http://schemas.microsoft.com/office/drawing/2014/main" id="{673576A5-6FA0-901E-A58A-86E6B7E1AE25}"/>
              </a:ext>
            </a:extLst>
          </p:cNvPr>
          <p:cNvSpPr txBox="1"/>
          <p:nvPr/>
        </p:nvSpPr>
        <p:spPr>
          <a:xfrm>
            <a:off x="2231376" y="3627009"/>
            <a:ext cx="4009592" cy="707886"/>
          </a:xfrm>
          <a:prstGeom prst="rect">
            <a:avLst/>
          </a:prstGeom>
          <a:noFill/>
        </p:spPr>
        <p:txBody>
          <a:bodyPr wrap="square">
            <a:spAutoFit/>
          </a:bodyPr>
          <a:lstStyle/>
          <a:p>
            <a:r>
              <a:rPr lang="es-CO" sz="2000" dirty="0">
                <a:solidFill>
                  <a:srgbClr val="53206D"/>
                </a:solidFill>
                <a:latin typeface="Grift" pitchFamily="50" charset="0"/>
              </a:rPr>
              <a:t>Contexto y proceso de construcción de la Guía. </a:t>
            </a:r>
          </a:p>
        </p:txBody>
      </p:sp>
      <p:sp>
        <p:nvSpPr>
          <p:cNvPr id="23" name="CuadroTexto 22">
            <a:extLst>
              <a:ext uri="{FF2B5EF4-FFF2-40B4-BE49-F238E27FC236}">
                <a16:creationId xmlns:a16="http://schemas.microsoft.com/office/drawing/2014/main" id="{FEFEBD27-9462-CA3F-4E98-62F29754CBEB}"/>
              </a:ext>
            </a:extLst>
          </p:cNvPr>
          <p:cNvSpPr txBox="1"/>
          <p:nvPr/>
        </p:nvSpPr>
        <p:spPr>
          <a:xfrm>
            <a:off x="2231376" y="4580506"/>
            <a:ext cx="4009592" cy="1323439"/>
          </a:xfrm>
          <a:prstGeom prst="rect">
            <a:avLst/>
          </a:prstGeom>
          <a:noFill/>
        </p:spPr>
        <p:txBody>
          <a:bodyPr wrap="square">
            <a:spAutoFit/>
          </a:bodyPr>
          <a:lstStyle/>
          <a:p>
            <a:r>
              <a:rPr lang="es-CO" sz="2000" dirty="0">
                <a:solidFill>
                  <a:srgbClr val="53206D"/>
                </a:solidFill>
                <a:latin typeface="Grift" pitchFamily="50" charset="0"/>
              </a:rPr>
              <a:t>Presentación de los aportes de la Red de Jóvenes para la Reducción del Riesgo de Desastres de Colombia.</a:t>
            </a:r>
          </a:p>
        </p:txBody>
      </p:sp>
      <p:grpSp>
        <p:nvGrpSpPr>
          <p:cNvPr id="24" name="Grupo 23">
            <a:extLst>
              <a:ext uri="{FF2B5EF4-FFF2-40B4-BE49-F238E27FC236}">
                <a16:creationId xmlns:a16="http://schemas.microsoft.com/office/drawing/2014/main" id="{D834EB2E-D836-079F-A255-FD4FA2371A50}"/>
              </a:ext>
            </a:extLst>
          </p:cNvPr>
          <p:cNvGrpSpPr/>
          <p:nvPr/>
        </p:nvGrpSpPr>
        <p:grpSpPr>
          <a:xfrm>
            <a:off x="6819132" y="2963118"/>
            <a:ext cx="769442" cy="769442"/>
            <a:chOff x="528411" y="1850864"/>
            <a:chExt cx="769442" cy="769442"/>
          </a:xfrm>
        </p:grpSpPr>
        <p:sp>
          <p:nvSpPr>
            <p:cNvPr id="25" name="Elipse 24">
              <a:extLst>
                <a:ext uri="{FF2B5EF4-FFF2-40B4-BE49-F238E27FC236}">
                  <a16:creationId xmlns:a16="http://schemas.microsoft.com/office/drawing/2014/main" id="{0C860220-2862-3094-F5BC-E3EE872C7B87}"/>
                </a:ext>
              </a:extLst>
            </p:cNvPr>
            <p:cNvSpPr/>
            <p:nvPr/>
          </p:nvSpPr>
          <p:spPr>
            <a:xfrm>
              <a:off x="528411" y="1850864"/>
              <a:ext cx="769442" cy="769442"/>
            </a:xfrm>
            <a:prstGeom prst="ellipse">
              <a:avLst/>
            </a:prstGeom>
            <a:solidFill>
              <a:schemeClr val="bg1"/>
            </a:solidFill>
            <a:ln w="76200">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26" name="CuadroTexto 25">
              <a:extLst>
                <a:ext uri="{FF2B5EF4-FFF2-40B4-BE49-F238E27FC236}">
                  <a16:creationId xmlns:a16="http://schemas.microsoft.com/office/drawing/2014/main" id="{B99576FB-5FEE-9914-8E8B-F75DEAB00F9E}"/>
                </a:ext>
              </a:extLst>
            </p:cNvPr>
            <p:cNvSpPr txBox="1"/>
            <p:nvPr/>
          </p:nvSpPr>
          <p:spPr>
            <a:xfrm>
              <a:off x="645270" y="1850865"/>
              <a:ext cx="470000" cy="769441"/>
            </a:xfrm>
            <a:prstGeom prst="rect">
              <a:avLst/>
            </a:prstGeom>
            <a:noFill/>
          </p:spPr>
          <p:txBody>
            <a:bodyPr wrap="none" rtlCol="0">
              <a:spAutoFit/>
            </a:bodyPr>
            <a:lstStyle/>
            <a:p>
              <a:r>
                <a:rPr lang="es-CO" sz="4400" dirty="0">
                  <a:solidFill>
                    <a:srgbClr val="53206D"/>
                  </a:solidFill>
                  <a:latin typeface="Miches" panose="02000500000000000000" pitchFamily="2" charset="0"/>
                </a:rPr>
                <a:t>4</a:t>
              </a:r>
            </a:p>
          </p:txBody>
        </p:sp>
      </p:grpSp>
      <p:grpSp>
        <p:nvGrpSpPr>
          <p:cNvPr id="27" name="Grupo 26">
            <a:extLst>
              <a:ext uri="{FF2B5EF4-FFF2-40B4-BE49-F238E27FC236}">
                <a16:creationId xmlns:a16="http://schemas.microsoft.com/office/drawing/2014/main" id="{DC1B1EE4-C065-30EC-8CD4-08F85998B1C4}"/>
              </a:ext>
            </a:extLst>
          </p:cNvPr>
          <p:cNvGrpSpPr/>
          <p:nvPr/>
        </p:nvGrpSpPr>
        <p:grpSpPr>
          <a:xfrm>
            <a:off x="6833849" y="3999431"/>
            <a:ext cx="769442" cy="769442"/>
            <a:chOff x="528411" y="1850864"/>
            <a:chExt cx="769442" cy="769442"/>
          </a:xfrm>
        </p:grpSpPr>
        <p:sp>
          <p:nvSpPr>
            <p:cNvPr id="28" name="Elipse 27">
              <a:extLst>
                <a:ext uri="{FF2B5EF4-FFF2-40B4-BE49-F238E27FC236}">
                  <a16:creationId xmlns:a16="http://schemas.microsoft.com/office/drawing/2014/main" id="{C5F0D652-6FB7-B416-53A4-B1BD7E4678E2}"/>
                </a:ext>
              </a:extLst>
            </p:cNvPr>
            <p:cNvSpPr/>
            <p:nvPr/>
          </p:nvSpPr>
          <p:spPr>
            <a:xfrm>
              <a:off x="528411" y="1850864"/>
              <a:ext cx="769442" cy="769442"/>
            </a:xfrm>
            <a:prstGeom prst="ellipse">
              <a:avLst/>
            </a:prstGeom>
            <a:solidFill>
              <a:schemeClr val="bg1"/>
            </a:solidFill>
            <a:ln w="76200">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53206D"/>
                </a:solidFill>
              </a:endParaRPr>
            </a:p>
          </p:txBody>
        </p:sp>
        <p:sp>
          <p:nvSpPr>
            <p:cNvPr id="29" name="CuadroTexto 28">
              <a:extLst>
                <a:ext uri="{FF2B5EF4-FFF2-40B4-BE49-F238E27FC236}">
                  <a16:creationId xmlns:a16="http://schemas.microsoft.com/office/drawing/2014/main" id="{C69B38F5-E9B6-A961-1361-6402A6CF32FE}"/>
                </a:ext>
              </a:extLst>
            </p:cNvPr>
            <p:cNvSpPr txBox="1"/>
            <p:nvPr/>
          </p:nvSpPr>
          <p:spPr>
            <a:xfrm>
              <a:off x="645270" y="1850865"/>
              <a:ext cx="470000" cy="769441"/>
            </a:xfrm>
            <a:prstGeom prst="rect">
              <a:avLst/>
            </a:prstGeom>
            <a:noFill/>
          </p:spPr>
          <p:txBody>
            <a:bodyPr wrap="none" rtlCol="0">
              <a:spAutoFit/>
            </a:bodyPr>
            <a:lstStyle/>
            <a:p>
              <a:r>
                <a:rPr lang="es-CO" sz="4400" dirty="0">
                  <a:solidFill>
                    <a:srgbClr val="53206D"/>
                  </a:solidFill>
                  <a:latin typeface="Miches" panose="02000500000000000000" pitchFamily="2" charset="0"/>
                </a:rPr>
                <a:t>5</a:t>
              </a:r>
            </a:p>
          </p:txBody>
        </p:sp>
      </p:grpSp>
      <p:sp>
        <p:nvSpPr>
          <p:cNvPr id="30" name="CuadroTexto 29">
            <a:extLst>
              <a:ext uri="{FF2B5EF4-FFF2-40B4-BE49-F238E27FC236}">
                <a16:creationId xmlns:a16="http://schemas.microsoft.com/office/drawing/2014/main" id="{2FC3B121-DD08-7B5A-FD3D-1C3FC94A1D1C}"/>
              </a:ext>
            </a:extLst>
          </p:cNvPr>
          <p:cNvSpPr txBox="1"/>
          <p:nvPr/>
        </p:nvSpPr>
        <p:spPr>
          <a:xfrm>
            <a:off x="7795384" y="3145952"/>
            <a:ext cx="4009592" cy="400110"/>
          </a:xfrm>
          <a:prstGeom prst="rect">
            <a:avLst/>
          </a:prstGeom>
          <a:noFill/>
        </p:spPr>
        <p:txBody>
          <a:bodyPr wrap="square">
            <a:spAutoFit/>
          </a:bodyPr>
          <a:lstStyle/>
          <a:p>
            <a:r>
              <a:rPr lang="es-CO" sz="2000" dirty="0">
                <a:solidFill>
                  <a:srgbClr val="53206D"/>
                </a:solidFill>
                <a:latin typeface="Grift" pitchFamily="50" charset="0"/>
              </a:rPr>
              <a:t>Diálogo y retroalimentación. </a:t>
            </a:r>
          </a:p>
        </p:txBody>
      </p:sp>
      <p:sp>
        <p:nvSpPr>
          <p:cNvPr id="31" name="CuadroTexto 30">
            <a:extLst>
              <a:ext uri="{FF2B5EF4-FFF2-40B4-BE49-F238E27FC236}">
                <a16:creationId xmlns:a16="http://schemas.microsoft.com/office/drawing/2014/main" id="{7AF9F979-1F6F-C7EA-1143-344F81AAAFD6}"/>
              </a:ext>
            </a:extLst>
          </p:cNvPr>
          <p:cNvSpPr txBox="1"/>
          <p:nvPr/>
        </p:nvSpPr>
        <p:spPr>
          <a:xfrm>
            <a:off x="7795384" y="4045662"/>
            <a:ext cx="4009592" cy="400110"/>
          </a:xfrm>
          <a:prstGeom prst="rect">
            <a:avLst/>
          </a:prstGeom>
          <a:noFill/>
        </p:spPr>
        <p:txBody>
          <a:bodyPr wrap="square">
            <a:spAutoFit/>
          </a:bodyPr>
          <a:lstStyle/>
          <a:p>
            <a:r>
              <a:rPr lang="es-CO" sz="2000" dirty="0">
                <a:solidFill>
                  <a:srgbClr val="53206D"/>
                </a:solidFill>
                <a:latin typeface="Grift" pitchFamily="50" charset="0"/>
              </a:rPr>
              <a:t>Conclusiones y cierre.</a:t>
            </a:r>
          </a:p>
        </p:txBody>
      </p:sp>
      <p:pic>
        <p:nvPicPr>
          <p:cNvPr id="7" name="Imagen 6">
            <a:extLst>
              <a:ext uri="{FF2B5EF4-FFF2-40B4-BE49-F238E27FC236}">
                <a16:creationId xmlns:a16="http://schemas.microsoft.com/office/drawing/2014/main" id="{4229523F-2255-837A-5DB5-1707B249A313}"/>
              </a:ext>
            </a:extLst>
          </p:cNvPr>
          <p:cNvPicPr>
            <a:picLocks noChangeAspect="1"/>
          </p:cNvPicPr>
          <p:nvPr/>
        </p:nvPicPr>
        <p:blipFill>
          <a:blip r:embed="rId5"/>
          <a:stretch>
            <a:fillRect/>
          </a:stretch>
        </p:blipFill>
        <p:spPr>
          <a:xfrm>
            <a:off x="1638267" y="444104"/>
            <a:ext cx="1377135" cy="494129"/>
          </a:xfrm>
          <a:prstGeom prst="rect">
            <a:avLst/>
          </a:prstGeom>
        </p:spPr>
      </p:pic>
    </p:spTree>
    <p:extLst>
      <p:ext uri="{BB962C8B-B14F-4D97-AF65-F5344CB8AC3E}">
        <p14:creationId xmlns:p14="http://schemas.microsoft.com/office/powerpoint/2010/main" val="17444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F93B404-5187-896D-F167-9796621EAFC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EB2FBBD-0FFD-455D-B5CB-30B20B0192EA}"/>
              </a:ext>
            </a:extLst>
          </p:cNvPr>
          <p:cNvSpPr txBox="1"/>
          <p:nvPr/>
        </p:nvSpPr>
        <p:spPr>
          <a:xfrm>
            <a:off x="608455" y="2828835"/>
            <a:ext cx="4731622" cy="1200329"/>
          </a:xfrm>
          <a:prstGeom prst="rect">
            <a:avLst/>
          </a:prstGeom>
          <a:noFill/>
        </p:spPr>
        <p:txBody>
          <a:bodyPr wrap="square" rtlCol="0">
            <a:spAutoFit/>
          </a:bodyPr>
          <a:lstStyle/>
          <a:p>
            <a:pPr algn="ctr"/>
            <a:r>
              <a:rPr lang="es-ES" sz="2400" b="1" dirty="0">
                <a:solidFill>
                  <a:srgbClr val="FA29B0"/>
                </a:solidFill>
              </a:rPr>
              <a:t>¿Qué es la guía  metodológica y técnica para la gestión del riesgo en IES?</a:t>
            </a:r>
            <a:endParaRPr lang="es-CO" sz="2400" b="1" dirty="0">
              <a:solidFill>
                <a:srgbClr val="FA29B0"/>
              </a:solidFill>
            </a:endParaRPr>
          </a:p>
        </p:txBody>
      </p:sp>
      <p:pic>
        <p:nvPicPr>
          <p:cNvPr id="10" name="Imagen 9" descr="Imagen en blanco y negro&#10;&#10;El contenido generado por IA puede ser incorrecto.">
            <a:extLst>
              <a:ext uri="{FF2B5EF4-FFF2-40B4-BE49-F238E27FC236}">
                <a16:creationId xmlns:a16="http://schemas.microsoft.com/office/drawing/2014/main" id="{DA225FF6-41EB-4500-889C-40B4B72881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82960" y="-262674"/>
            <a:ext cx="1328487" cy="1427175"/>
          </a:xfrm>
          <a:prstGeom prst="rect">
            <a:avLst/>
          </a:prstGeom>
        </p:spPr>
      </p:pic>
      <p:pic>
        <p:nvPicPr>
          <p:cNvPr id="5" name="Imagen 4">
            <a:extLst>
              <a:ext uri="{FF2B5EF4-FFF2-40B4-BE49-F238E27FC236}">
                <a16:creationId xmlns:a16="http://schemas.microsoft.com/office/drawing/2014/main" id="{AA82CEE1-B006-4B41-2BCB-98D3DB608058}"/>
              </a:ext>
            </a:extLst>
          </p:cNvPr>
          <p:cNvPicPr>
            <a:picLocks noChangeAspect="1"/>
          </p:cNvPicPr>
          <p:nvPr/>
        </p:nvPicPr>
        <p:blipFill>
          <a:blip r:embed="rId4"/>
          <a:stretch>
            <a:fillRect/>
          </a:stretch>
        </p:blipFill>
        <p:spPr>
          <a:xfrm>
            <a:off x="1657350" y="419257"/>
            <a:ext cx="1377135" cy="494129"/>
          </a:xfrm>
          <a:prstGeom prst="rect">
            <a:avLst/>
          </a:prstGeom>
        </p:spPr>
      </p:pic>
      <p:sp>
        <p:nvSpPr>
          <p:cNvPr id="2" name="CuadroTexto 1">
            <a:extLst>
              <a:ext uri="{FF2B5EF4-FFF2-40B4-BE49-F238E27FC236}">
                <a16:creationId xmlns:a16="http://schemas.microsoft.com/office/drawing/2014/main" id="{5FB09E06-39F5-047E-D163-F44D1F315768}"/>
              </a:ext>
            </a:extLst>
          </p:cNvPr>
          <p:cNvSpPr txBox="1"/>
          <p:nvPr/>
        </p:nvSpPr>
        <p:spPr>
          <a:xfrm>
            <a:off x="6288833" y="1433727"/>
            <a:ext cx="3921527" cy="1384995"/>
          </a:xfrm>
          <a:prstGeom prst="rect">
            <a:avLst/>
          </a:prstGeom>
          <a:noFill/>
        </p:spPr>
        <p:txBody>
          <a:bodyPr wrap="square" rtlCol="0">
            <a:spAutoFit/>
          </a:bodyPr>
          <a:lstStyle/>
          <a:p>
            <a:pPr lvl="0" algn="just">
              <a:buClr>
                <a:srgbClr val="000000"/>
              </a:buClr>
              <a:buSzPts val="1600"/>
            </a:pPr>
            <a:r>
              <a:rPr lang="es-CO" sz="1400" dirty="0">
                <a:solidFill>
                  <a:srgbClr val="53206D"/>
                </a:solidFill>
                <a:latin typeface="Grift" pitchFamily="50" charset="0"/>
              </a:rPr>
              <a:t>La Guía es un </a:t>
            </a:r>
            <a:r>
              <a:rPr lang="es-CO" sz="1400" b="1" dirty="0">
                <a:solidFill>
                  <a:srgbClr val="53206D"/>
                </a:solidFill>
                <a:latin typeface="Grift" pitchFamily="50" charset="0"/>
              </a:rPr>
              <a:t>instrumento técnico de autorregulación </a:t>
            </a:r>
            <a:r>
              <a:rPr lang="es-CO" sz="1400" dirty="0">
                <a:solidFill>
                  <a:srgbClr val="53206D"/>
                </a:solidFill>
                <a:latin typeface="Grift" pitchFamily="50" charset="0"/>
              </a:rPr>
              <a:t>que orienta a las Instituciones de Educación Superior en la elaboración y el fortalecimiento de sus Planes de Gestión del Riesgo de Desastres, de conformidad con el artículo 42 de la Ley 1523 de 2012 y el Decreto 2157 de 2017</a:t>
            </a:r>
          </a:p>
        </p:txBody>
      </p:sp>
      <p:sp>
        <p:nvSpPr>
          <p:cNvPr id="11" name="CuadroTexto 10">
            <a:extLst>
              <a:ext uri="{FF2B5EF4-FFF2-40B4-BE49-F238E27FC236}">
                <a16:creationId xmlns:a16="http://schemas.microsoft.com/office/drawing/2014/main" id="{1ED088C8-8D94-F082-4A2C-90592DE52FD0}"/>
              </a:ext>
            </a:extLst>
          </p:cNvPr>
          <p:cNvSpPr txBox="1"/>
          <p:nvPr/>
        </p:nvSpPr>
        <p:spPr>
          <a:xfrm>
            <a:off x="6008914" y="4211105"/>
            <a:ext cx="4443180" cy="1169551"/>
          </a:xfrm>
          <a:prstGeom prst="rect">
            <a:avLst/>
          </a:prstGeom>
          <a:solidFill>
            <a:srgbClr val="F3F4F9"/>
          </a:solidFill>
        </p:spPr>
        <p:txBody>
          <a:bodyPr wrap="square" rtlCol="0">
            <a:spAutoFit/>
          </a:bodyPr>
          <a:lstStyle/>
          <a:p>
            <a:pPr lvl="0" algn="just">
              <a:buClr>
                <a:srgbClr val="000000"/>
              </a:buClr>
              <a:buSzPts val="1600"/>
            </a:pPr>
            <a:r>
              <a:rPr lang="es-CO" sz="1400" dirty="0">
                <a:solidFill>
                  <a:srgbClr val="53206D"/>
                </a:solidFill>
                <a:latin typeface="Grift" pitchFamily="50" charset="0"/>
              </a:rPr>
              <a:t>Aunque </a:t>
            </a:r>
            <a:r>
              <a:rPr lang="es-CO" sz="1400" b="1" dirty="0">
                <a:solidFill>
                  <a:srgbClr val="53206D"/>
                </a:solidFill>
                <a:latin typeface="Grift" pitchFamily="50" charset="0"/>
              </a:rPr>
              <a:t>no tiene carácter obligatorio</a:t>
            </a:r>
            <a:r>
              <a:rPr lang="es-CO" sz="1400" dirty="0">
                <a:solidFill>
                  <a:srgbClr val="53206D"/>
                </a:solidFill>
                <a:latin typeface="Grift" pitchFamily="50" charset="0"/>
              </a:rPr>
              <a:t>, constituye un </a:t>
            </a:r>
            <a:r>
              <a:rPr lang="es-CO" sz="1400" b="1" dirty="0">
                <a:solidFill>
                  <a:srgbClr val="53206D"/>
                </a:solidFill>
                <a:latin typeface="Grift" pitchFamily="50" charset="0"/>
              </a:rPr>
              <a:t>referente metodológico </a:t>
            </a:r>
            <a:r>
              <a:rPr lang="es-CO" sz="1400" dirty="0">
                <a:solidFill>
                  <a:srgbClr val="53206D"/>
                </a:solidFill>
                <a:latin typeface="Grift" pitchFamily="50" charset="0"/>
              </a:rPr>
              <a:t>para fortalecer las capacidades institucionales, promover criterios comunes y apoyar la implementación de planes de gestión integral del riesgo de desastres en la educación superior.</a:t>
            </a:r>
            <a:endParaRPr lang="es-CO" sz="1400" dirty="0">
              <a:solidFill>
                <a:srgbClr val="53206D"/>
              </a:solidFill>
              <a:latin typeface="Grift" pitchFamily="50" charset="0"/>
              <a:ea typeface="Verdana" panose="020B0604030504040204" pitchFamily="34" charset="0"/>
            </a:endParaRPr>
          </a:p>
        </p:txBody>
      </p:sp>
      <p:pic>
        <p:nvPicPr>
          <p:cNvPr id="12" name="Imagen 11">
            <a:extLst>
              <a:ext uri="{FF2B5EF4-FFF2-40B4-BE49-F238E27FC236}">
                <a16:creationId xmlns:a16="http://schemas.microsoft.com/office/drawing/2014/main" id="{9D005281-10A3-AC5F-753E-D2413B3A435B}"/>
              </a:ext>
            </a:extLst>
          </p:cNvPr>
          <p:cNvPicPr>
            <a:picLocks noChangeAspect="1"/>
          </p:cNvPicPr>
          <p:nvPr/>
        </p:nvPicPr>
        <p:blipFill>
          <a:blip r:embed="rId5">
            <a:clrChange>
              <a:clrFrom>
                <a:srgbClr val="FFFFFF"/>
              </a:clrFrom>
              <a:clrTo>
                <a:srgbClr val="FFFFFF">
                  <a:alpha val="0"/>
                </a:srgbClr>
              </a:clrTo>
            </a:clrChange>
          </a:blip>
          <a:srcRect l="32544" t="45077" r="32880" b="4425"/>
          <a:stretch>
            <a:fillRect/>
          </a:stretch>
        </p:blipFill>
        <p:spPr>
          <a:xfrm>
            <a:off x="5447196" y="1212627"/>
            <a:ext cx="1511263" cy="1765640"/>
          </a:xfrm>
          <a:prstGeom prst="rect">
            <a:avLst/>
          </a:prstGeom>
        </p:spPr>
      </p:pic>
      <p:pic>
        <p:nvPicPr>
          <p:cNvPr id="13" name="Imagen 12">
            <a:extLst>
              <a:ext uri="{FF2B5EF4-FFF2-40B4-BE49-F238E27FC236}">
                <a16:creationId xmlns:a16="http://schemas.microsoft.com/office/drawing/2014/main" id="{799A2A33-3CD6-A2B8-DF17-287CA3E583B2}"/>
              </a:ext>
            </a:extLst>
          </p:cNvPr>
          <p:cNvPicPr>
            <a:picLocks noChangeAspect="1"/>
          </p:cNvPicPr>
          <p:nvPr/>
        </p:nvPicPr>
        <p:blipFill>
          <a:blip r:embed="rId5">
            <a:clrChange>
              <a:clrFrom>
                <a:srgbClr val="FFFFFF"/>
              </a:clrFrom>
              <a:clrTo>
                <a:srgbClr val="FFFFFF">
                  <a:alpha val="0"/>
                </a:srgbClr>
              </a:clrTo>
            </a:clrChange>
          </a:blip>
          <a:srcRect l="61809" t="51574" r="3615" b="13558"/>
          <a:stretch>
            <a:fillRect/>
          </a:stretch>
        </p:blipFill>
        <p:spPr>
          <a:xfrm>
            <a:off x="7628816" y="3105811"/>
            <a:ext cx="1960380" cy="1396132"/>
          </a:xfrm>
          <a:prstGeom prst="rect">
            <a:avLst/>
          </a:prstGeom>
        </p:spPr>
      </p:pic>
      <p:cxnSp>
        <p:nvCxnSpPr>
          <p:cNvPr id="22" name="Conector recto 21">
            <a:extLst>
              <a:ext uri="{FF2B5EF4-FFF2-40B4-BE49-F238E27FC236}">
                <a16:creationId xmlns:a16="http://schemas.microsoft.com/office/drawing/2014/main" id="{88054DF5-9AFA-E281-D21F-56BB7A78F203}"/>
              </a:ext>
            </a:extLst>
          </p:cNvPr>
          <p:cNvCxnSpPr>
            <a:cxnSpLocks/>
          </p:cNvCxnSpPr>
          <p:nvPr/>
        </p:nvCxnSpPr>
        <p:spPr>
          <a:xfrm>
            <a:off x="10762503" y="1212627"/>
            <a:ext cx="0" cy="4990786"/>
          </a:xfrm>
          <a:prstGeom prst="line">
            <a:avLst/>
          </a:prstGeom>
          <a:ln>
            <a:solidFill>
              <a:schemeClr val="bg1">
                <a:lumMod val="75000"/>
              </a:schemeClr>
            </a:solidFill>
            <a:headEnd type="oval" w="med" len="med"/>
            <a:tailEnd type="oval" w="med" len="med"/>
          </a:ln>
        </p:spPr>
        <p:style>
          <a:lnRef idx="2">
            <a:schemeClr val="accent1"/>
          </a:lnRef>
          <a:fillRef idx="0">
            <a:schemeClr val="accent1"/>
          </a:fillRef>
          <a:effectRef idx="1">
            <a:schemeClr val="accent1"/>
          </a:effectRef>
          <a:fontRef idx="minor">
            <a:schemeClr val="tx1"/>
          </a:fontRef>
        </p:style>
      </p:cxnSp>
      <p:pic>
        <p:nvPicPr>
          <p:cNvPr id="7" name="Imagen 6" descr="Imagen en blanco y negro&#10;&#10;El contenido generado por IA puede ser incorrecto.">
            <a:extLst>
              <a:ext uri="{FF2B5EF4-FFF2-40B4-BE49-F238E27FC236}">
                <a16:creationId xmlns:a16="http://schemas.microsoft.com/office/drawing/2014/main" id="{D20EA22A-2148-5ACE-FF7E-4138CE4F29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808545" y="2772109"/>
            <a:ext cx="609492" cy="2899787"/>
          </a:xfrm>
          <a:prstGeom prst="rect">
            <a:avLst/>
          </a:prstGeom>
        </p:spPr>
      </p:pic>
    </p:spTree>
    <p:extLst>
      <p:ext uri="{BB962C8B-B14F-4D97-AF65-F5344CB8AC3E}">
        <p14:creationId xmlns:p14="http://schemas.microsoft.com/office/powerpoint/2010/main" val="781407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pic>
        <p:nvPicPr>
          <p:cNvPr id="13" name="Imagen 12" descr="Imagen que contiene dibujo&#10;&#10;El contenido generado por IA puede ser incorrecto.">
            <a:extLst>
              <a:ext uri="{FF2B5EF4-FFF2-40B4-BE49-F238E27FC236}">
                <a16:creationId xmlns:a16="http://schemas.microsoft.com/office/drawing/2014/main" id="{1886B779-0759-476F-BA83-E4BC28FBBA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83729" y="6190305"/>
            <a:ext cx="1704897" cy="728413"/>
          </a:xfrm>
          <a:prstGeom prst="rect">
            <a:avLst/>
          </a:prstGeom>
        </p:spPr>
      </p:pic>
      <p:pic>
        <p:nvPicPr>
          <p:cNvPr id="14" name="Imagen 13" descr="Imagen que contiene dibujo&#10;&#10;El contenido generado por IA puede ser incorrecto.">
            <a:extLst>
              <a:ext uri="{FF2B5EF4-FFF2-40B4-BE49-F238E27FC236}">
                <a16:creationId xmlns:a16="http://schemas.microsoft.com/office/drawing/2014/main" id="{D0DFB1AE-AAB9-43AB-92C7-05936592DD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3507" y="6190305"/>
            <a:ext cx="1698564" cy="725707"/>
          </a:xfrm>
          <a:prstGeom prst="rect">
            <a:avLst/>
          </a:prstGeom>
        </p:spPr>
      </p:pic>
      <p:pic>
        <p:nvPicPr>
          <p:cNvPr id="17" name="Imagen 16" descr="Icono&#10;&#10;El contenido generado por IA puede ser incorrecto.">
            <a:extLst>
              <a:ext uri="{FF2B5EF4-FFF2-40B4-BE49-F238E27FC236}">
                <a16:creationId xmlns:a16="http://schemas.microsoft.com/office/drawing/2014/main" id="{D9271BA4-2DA2-426B-B3B3-346F3CF946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08856" y="5882122"/>
            <a:ext cx="892785" cy="672390"/>
          </a:xfrm>
          <a:prstGeom prst="rect">
            <a:avLst/>
          </a:prstGeom>
        </p:spPr>
      </p:pic>
      <p:pic>
        <p:nvPicPr>
          <p:cNvPr id="7" name="Imagen 6">
            <a:extLst>
              <a:ext uri="{FF2B5EF4-FFF2-40B4-BE49-F238E27FC236}">
                <a16:creationId xmlns:a16="http://schemas.microsoft.com/office/drawing/2014/main" id="{DF61DC2E-DAF2-BC1C-8DC3-DC4A9BE7F453}"/>
              </a:ext>
            </a:extLst>
          </p:cNvPr>
          <p:cNvPicPr>
            <a:picLocks noChangeAspect="1"/>
          </p:cNvPicPr>
          <p:nvPr/>
        </p:nvPicPr>
        <p:blipFill>
          <a:blip r:embed="rId5"/>
          <a:stretch>
            <a:fillRect/>
          </a:stretch>
        </p:blipFill>
        <p:spPr>
          <a:xfrm>
            <a:off x="1799202" y="351163"/>
            <a:ext cx="1377135" cy="494129"/>
          </a:xfrm>
          <a:prstGeom prst="rect">
            <a:avLst/>
          </a:prstGeom>
        </p:spPr>
      </p:pic>
      <p:sp>
        <p:nvSpPr>
          <p:cNvPr id="9" name="CuadroTexto 8">
            <a:extLst>
              <a:ext uri="{FF2B5EF4-FFF2-40B4-BE49-F238E27FC236}">
                <a16:creationId xmlns:a16="http://schemas.microsoft.com/office/drawing/2014/main" id="{D652270F-8F01-A945-E4BD-1D52FB7B94A3}"/>
              </a:ext>
            </a:extLst>
          </p:cNvPr>
          <p:cNvSpPr txBox="1"/>
          <p:nvPr/>
        </p:nvSpPr>
        <p:spPr>
          <a:xfrm>
            <a:off x="3383678" y="630966"/>
            <a:ext cx="6842671" cy="461665"/>
          </a:xfrm>
          <a:prstGeom prst="rect">
            <a:avLst/>
          </a:prstGeom>
          <a:noFill/>
        </p:spPr>
        <p:txBody>
          <a:bodyPr wrap="square" rtlCol="0">
            <a:spAutoFit/>
          </a:bodyPr>
          <a:lstStyle/>
          <a:p>
            <a:pPr lvl="0" algn="ctr">
              <a:buClr>
                <a:srgbClr val="000000"/>
              </a:buClr>
              <a:buSzPts val="3200"/>
            </a:pPr>
            <a:r>
              <a:rPr lang="es-CO" sz="2400" b="1" dirty="0">
                <a:solidFill>
                  <a:srgbClr val="FA29B0"/>
                </a:solidFill>
              </a:rPr>
              <a:t>Proceso de construcción de la Guía</a:t>
            </a:r>
            <a:endParaRPr lang="es-ES" sz="2400" b="1" dirty="0">
              <a:solidFill>
                <a:srgbClr val="FA29B0"/>
              </a:solidFill>
              <a:sym typeface="Alexandria Medium"/>
            </a:endParaRPr>
          </a:p>
        </p:txBody>
      </p:sp>
      <p:pic>
        <p:nvPicPr>
          <p:cNvPr id="18" name="Google Shape;191;g3e1be4651d8_0_2">
            <a:extLst>
              <a:ext uri="{FF2B5EF4-FFF2-40B4-BE49-F238E27FC236}">
                <a16:creationId xmlns:a16="http://schemas.microsoft.com/office/drawing/2014/main" id="{1933DF5C-665F-ACD7-8600-24BE3BE34D71}"/>
              </a:ext>
            </a:extLst>
          </p:cNvPr>
          <p:cNvPicPr preferRelativeResize="0"/>
          <p:nvPr/>
        </p:nvPicPr>
        <p:blipFill>
          <a:blip r:embed="rId6">
            <a:alphaModFix/>
          </a:blip>
          <a:stretch>
            <a:fillRect/>
          </a:stretch>
        </p:blipFill>
        <p:spPr>
          <a:xfrm>
            <a:off x="2292468" y="1669494"/>
            <a:ext cx="8344429" cy="4095875"/>
          </a:xfrm>
          <a:prstGeom prst="rect">
            <a:avLst/>
          </a:prstGeom>
          <a:noFill/>
          <a:ln>
            <a:noFill/>
          </a:ln>
        </p:spPr>
      </p:pic>
      <p:pic>
        <p:nvPicPr>
          <p:cNvPr id="3" name="Imagen 2" descr="Imagen en blanco y negro&#10;&#10;El contenido generado por IA puede ser incorrecto.">
            <a:extLst>
              <a:ext uri="{FF2B5EF4-FFF2-40B4-BE49-F238E27FC236}">
                <a16:creationId xmlns:a16="http://schemas.microsoft.com/office/drawing/2014/main" id="{48C66571-2312-9D47-5072-8DEA8C9E369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6654886" y="-283349"/>
            <a:ext cx="609492" cy="2899787"/>
          </a:xfrm>
          <a:prstGeom prst="rect">
            <a:avLst/>
          </a:prstGeom>
        </p:spPr>
      </p:pic>
    </p:spTree>
    <p:extLst>
      <p:ext uri="{BB962C8B-B14F-4D97-AF65-F5344CB8AC3E}">
        <p14:creationId xmlns:p14="http://schemas.microsoft.com/office/powerpoint/2010/main" val="304413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pic>
        <p:nvPicPr>
          <p:cNvPr id="5" name="Google Shape;203;g3e1be4651d8_0_18">
            <a:extLst>
              <a:ext uri="{FF2B5EF4-FFF2-40B4-BE49-F238E27FC236}">
                <a16:creationId xmlns:a16="http://schemas.microsoft.com/office/drawing/2014/main" id="{2011E71C-31FC-4E2E-A29B-B690F309C53E}"/>
              </a:ext>
            </a:extLst>
          </p:cNvPr>
          <p:cNvPicPr preferRelativeResize="0"/>
          <p:nvPr/>
        </p:nvPicPr>
        <p:blipFill>
          <a:blip r:embed="rId3">
            <a:alphaModFix/>
          </a:blip>
          <a:stretch>
            <a:fillRect/>
          </a:stretch>
        </p:blipFill>
        <p:spPr>
          <a:xfrm>
            <a:off x="2360645" y="1980729"/>
            <a:ext cx="9224742" cy="4484368"/>
          </a:xfrm>
          <a:prstGeom prst="rect">
            <a:avLst/>
          </a:prstGeom>
          <a:noFill/>
          <a:ln>
            <a:noFill/>
          </a:ln>
        </p:spPr>
      </p:pic>
      <p:sp>
        <p:nvSpPr>
          <p:cNvPr id="9" name="CuadroTexto 8">
            <a:extLst>
              <a:ext uri="{FF2B5EF4-FFF2-40B4-BE49-F238E27FC236}">
                <a16:creationId xmlns:a16="http://schemas.microsoft.com/office/drawing/2014/main" id="{47EED4FF-2F60-F7AD-277A-B65312BC50A7}"/>
              </a:ext>
            </a:extLst>
          </p:cNvPr>
          <p:cNvSpPr txBox="1"/>
          <p:nvPr/>
        </p:nvSpPr>
        <p:spPr>
          <a:xfrm>
            <a:off x="732592" y="1064186"/>
            <a:ext cx="10726813" cy="461665"/>
          </a:xfrm>
          <a:prstGeom prst="rect">
            <a:avLst/>
          </a:prstGeom>
          <a:noFill/>
        </p:spPr>
        <p:txBody>
          <a:bodyPr wrap="square" rtlCol="0">
            <a:spAutoFit/>
          </a:bodyPr>
          <a:lstStyle/>
          <a:p>
            <a:pPr algn="ctr">
              <a:buClr>
                <a:srgbClr val="000000"/>
              </a:buClr>
              <a:buSzPts val="3200"/>
            </a:pPr>
            <a:r>
              <a:rPr lang="es-CO" sz="2400" b="1" dirty="0">
                <a:solidFill>
                  <a:srgbClr val="FA29B0"/>
                </a:solidFill>
              </a:rPr>
              <a:t>Proceso de construcción de la Guía</a:t>
            </a:r>
            <a:endParaRPr lang="es-ES" sz="2400" b="1" dirty="0">
              <a:solidFill>
                <a:srgbClr val="FA29B0"/>
              </a:solidFill>
              <a:sym typeface="Alexandria Medium"/>
            </a:endParaRPr>
          </a:p>
        </p:txBody>
      </p:sp>
      <p:pic>
        <p:nvPicPr>
          <p:cNvPr id="11" name="Imagen 10" descr="Imagen en blanco y negro&#10;&#10;El contenido generado por IA puede ser incorrecto.">
            <a:extLst>
              <a:ext uri="{FF2B5EF4-FFF2-40B4-BE49-F238E27FC236}">
                <a16:creationId xmlns:a16="http://schemas.microsoft.com/office/drawing/2014/main" id="{79735A4C-D716-0803-3F63-458E3E57057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5100495" y="260623"/>
            <a:ext cx="609492" cy="2899787"/>
          </a:xfrm>
          <a:prstGeom prst="rect">
            <a:avLst/>
          </a:prstGeom>
        </p:spPr>
      </p:pic>
      <p:pic>
        <p:nvPicPr>
          <p:cNvPr id="3" name="Imagen 2">
            <a:extLst>
              <a:ext uri="{FF2B5EF4-FFF2-40B4-BE49-F238E27FC236}">
                <a16:creationId xmlns:a16="http://schemas.microsoft.com/office/drawing/2014/main" id="{03E2202F-A260-FD0B-4BD8-C6CBFC58EC6E}"/>
              </a:ext>
            </a:extLst>
          </p:cNvPr>
          <p:cNvPicPr>
            <a:picLocks noChangeAspect="1"/>
          </p:cNvPicPr>
          <p:nvPr/>
        </p:nvPicPr>
        <p:blipFill>
          <a:blip r:embed="rId5"/>
          <a:stretch>
            <a:fillRect/>
          </a:stretch>
        </p:blipFill>
        <p:spPr>
          <a:xfrm>
            <a:off x="1799202" y="351163"/>
            <a:ext cx="1377135" cy="494129"/>
          </a:xfrm>
          <a:prstGeom prst="rect">
            <a:avLst/>
          </a:prstGeom>
        </p:spPr>
      </p:pic>
    </p:spTree>
    <p:extLst>
      <p:ext uri="{BB962C8B-B14F-4D97-AF65-F5344CB8AC3E}">
        <p14:creationId xmlns:p14="http://schemas.microsoft.com/office/powerpoint/2010/main" val="3656493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pic>
        <p:nvPicPr>
          <p:cNvPr id="4" name="Google Shape;215;g3e1be4651d8_0_33">
            <a:extLst>
              <a:ext uri="{FF2B5EF4-FFF2-40B4-BE49-F238E27FC236}">
                <a16:creationId xmlns:a16="http://schemas.microsoft.com/office/drawing/2014/main" id="{AB31087E-44C8-4F26-A92A-B7CAD54005E4}"/>
              </a:ext>
            </a:extLst>
          </p:cNvPr>
          <p:cNvPicPr preferRelativeResize="0"/>
          <p:nvPr/>
        </p:nvPicPr>
        <p:blipFill rotWithShape="1">
          <a:blip r:embed="rId3">
            <a:alphaModFix/>
          </a:blip>
          <a:srcRect t="9301" b="-5788"/>
          <a:stretch/>
        </p:blipFill>
        <p:spPr>
          <a:xfrm>
            <a:off x="2286000" y="1963277"/>
            <a:ext cx="9293290" cy="4334886"/>
          </a:xfrm>
          <a:prstGeom prst="rect">
            <a:avLst/>
          </a:prstGeom>
          <a:noFill/>
          <a:ln>
            <a:noFill/>
          </a:ln>
        </p:spPr>
      </p:pic>
      <p:sp>
        <p:nvSpPr>
          <p:cNvPr id="3" name="CuadroTexto 2">
            <a:extLst>
              <a:ext uri="{FF2B5EF4-FFF2-40B4-BE49-F238E27FC236}">
                <a16:creationId xmlns:a16="http://schemas.microsoft.com/office/drawing/2014/main" id="{F5BF20B4-241D-2797-0252-221B38BFB717}"/>
              </a:ext>
            </a:extLst>
          </p:cNvPr>
          <p:cNvSpPr txBox="1"/>
          <p:nvPr/>
        </p:nvSpPr>
        <p:spPr>
          <a:xfrm>
            <a:off x="732592" y="1081119"/>
            <a:ext cx="10726813" cy="461665"/>
          </a:xfrm>
          <a:prstGeom prst="rect">
            <a:avLst/>
          </a:prstGeom>
          <a:noFill/>
        </p:spPr>
        <p:txBody>
          <a:bodyPr wrap="square" rtlCol="0">
            <a:spAutoFit/>
          </a:bodyPr>
          <a:lstStyle/>
          <a:p>
            <a:pPr lvl="0" algn="ctr">
              <a:buClr>
                <a:srgbClr val="000000"/>
              </a:buClr>
              <a:buSzPts val="3200"/>
            </a:pPr>
            <a:r>
              <a:rPr lang="es-CO" sz="2400" b="1" dirty="0">
                <a:solidFill>
                  <a:srgbClr val="FA29B0"/>
                </a:solidFill>
              </a:rPr>
              <a:t>Proceso de construcción de la Guía</a:t>
            </a:r>
            <a:endParaRPr lang="es-ES" sz="2400" b="1" dirty="0">
              <a:solidFill>
                <a:srgbClr val="FA29B0"/>
              </a:solidFill>
              <a:sym typeface="Alexandria Medium"/>
            </a:endParaRPr>
          </a:p>
        </p:txBody>
      </p:sp>
      <p:pic>
        <p:nvPicPr>
          <p:cNvPr id="6" name="Imagen 5" descr="Imagen en blanco y negro&#10;&#10;El contenido generado por IA puede ser incorrecto.">
            <a:extLst>
              <a:ext uri="{FF2B5EF4-FFF2-40B4-BE49-F238E27FC236}">
                <a16:creationId xmlns:a16="http://schemas.microsoft.com/office/drawing/2014/main" id="{F3CCE057-9257-E91A-911F-42C1B63D51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5100495" y="277556"/>
            <a:ext cx="609492" cy="2899787"/>
          </a:xfrm>
          <a:prstGeom prst="rect">
            <a:avLst/>
          </a:prstGeom>
        </p:spPr>
      </p:pic>
      <p:pic>
        <p:nvPicPr>
          <p:cNvPr id="5" name="Imagen 4">
            <a:extLst>
              <a:ext uri="{FF2B5EF4-FFF2-40B4-BE49-F238E27FC236}">
                <a16:creationId xmlns:a16="http://schemas.microsoft.com/office/drawing/2014/main" id="{BCA80891-C232-04BD-97BE-6CB538BDC5B9}"/>
              </a:ext>
            </a:extLst>
          </p:cNvPr>
          <p:cNvPicPr>
            <a:picLocks noChangeAspect="1"/>
          </p:cNvPicPr>
          <p:nvPr/>
        </p:nvPicPr>
        <p:blipFill>
          <a:blip r:embed="rId5"/>
          <a:stretch>
            <a:fillRect/>
          </a:stretch>
        </p:blipFill>
        <p:spPr>
          <a:xfrm>
            <a:off x="1799202" y="351163"/>
            <a:ext cx="1377135" cy="494129"/>
          </a:xfrm>
          <a:prstGeom prst="rect">
            <a:avLst/>
          </a:prstGeom>
        </p:spPr>
      </p:pic>
    </p:spTree>
    <p:extLst>
      <p:ext uri="{BB962C8B-B14F-4D97-AF65-F5344CB8AC3E}">
        <p14:creationId xmlns:p14="http://schemas.microsoft.com/office/powerpoint/2010/main" val="4036661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F93B404-5187-896D-F167-9796621EAFC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EB2FBBD-0FFD-455D-B5CB-30B20B0192EA}"/>
              </a:ext>
            </a:extLst>
          </p:cNvPr>
          <p:cNvSpPr txBox="1"/>
          <p:nvPr/>
        </p:nvSpPr>
        <p:spPr>
          <a:xfrm>
            <a:off x="242888" y="1303102"/>
            <a:ext cx="11706224" cy="461665"/>
          </a:xfrm>
          <a:prstGeom prst="rect">
            <a:avLst/>
          </a:prstGeom>
          <a:noFill/>
        </p:spPr>
        <p:txBody>
          <a:bodyPr wrap="square" rtlCol="0">
            <a:spAutoFit/>
          </a:bodyPr>
          <a:lstStyle/>
          <a:p>
            <a:pPr algn="ctr">
              <a:buClr>
                <a:srgbClr val="000000"/>
              </a:buClr>
              <a:buSzPts val="3200"/>
            </a:pPr>
            <a:r>
              <a:rPr lang="es-ES" sz="2400" b="1" dirty="0">
                <a:solidFill>
                  <a:srgbClr val="FA29B0"/>
                </a:solidFill>
              </a:rPr>
              <a:t>¿Por qué este encuentro?</a:t>
            </a:r>
            <a:endParaRPr lang="es-CO" sz="2400" b="1" dirty="0">
              <a:solidFill>
                <a:srgbClr val="FA29B0"/>
              </a:solidFill>
            </a:endParaRPr>
          </a:p>
        </p:txBody>
      </p:sp>
      <p:pic>
        <p:nvPicPr>
          <p:cNvPr id="9" name="Imagen 8" descr="Icono&#10;&#10;El contenido generado por IA puede ser incorrecto.">
            <a:extLst>
              <a:ext uri="{FF2B5EF4-FFF2-40B4-BE49-F238E27FC236}">
                <a16:creationId xmlns:a16="http://schemas.microsoft.com/office/drawing/2014/main" id="{27315403-8F5E-4E7E-87C7-8692BFC6C0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624" y="1163328"/>
            <a:ext cx="2033194" cy="455066"/>
          </a:xfrm>
          <a:prstGeom prst="rect">
            <a:avLst/>
          </a:prstGeom>
        </p:spPr>
      </p:pic>
      <p:pic>
        <p:nvPicPr>
          <p:cNvPr id="10" name="Imagen 9" descr="Imagen en blanco y negro&#10;&#10;El contenido generado por IA puede ser incorrecto.">
            <a:extLst>
              <a:ext uri="{FF2B5EF4-FFF2-40B4-BE49-F238E27FC236}">
                <a16:creationId xmlns:a16="http://schemas.microsoft.com/office/drawing/2014/main" id="{DA225FF6-41EB-4500-889C-40B4B728813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63513" y="975373"/>
            <a:ext cx="1328487" cy="1427175"/>
          </a:xfrm>
          <a:prstGeom prst="rect">
            <a:avLst/>
          </a:prstGeom>
        </p:spPr>
      </p:pic>
      <p:sp>
        <p:nvSpPr>
          <p:cNvPr id="5" name="CuadroTexto 4">
            <a:extLst>
              <a:ext uri="{FF2B5EF4-FFF2-40B4-BE49-F238E27FC236}">
                <a16:creationId xmlns:a16="http://schemas.microsoft.com/office/drawing/2014/main" id="{A8F0A781-0832-85F4-5A49-94C6DAF944D6}"/>
              </a:ext>
            </a:extLst>
          </p:cNvPr>
          <p:cNvSpPr txBox="1"/>
          <p:nvPr/>
        </p:nvSpPr>
        <p:spPr>
          <a:xfrm>
            <a:off x="2536166" y="2231932"/>
            <a:ext cx="8052754" cy="1631216"/>
          </a:xfrm>
          <a:prstGeom prst="rect">
            <a:avLst/>
          </a:prstGeom>
          <a:noFill/>
        </p:spPr>
        <p:txBody>
          <a:bodyPr wrap="square" rtlCol="0">
            <a:spAutoFit/>
          </a:bodyPr>
          <a:lstStyle/>
          <a:p>
            <a:pPr algn="just"/>
            <a:r>
              <a:rPr lang="es-CO" sz="2000" dirty="0">
                <a:solidFill>
                  <a:srgbClr val="53206D"/>
                </a:solidFill>
                <a:latin typeface="Grift" pitchFamily="50" charset="0"/>
              </a:rPr>
              <a:t>La construcción de la Guía reconoce que la gestión del riesgo requiere una </a:t>
            </a:r>
            <a:r>
              <a:rPr lang="es-CO" sz="2000" b="1" dirty="0">
                <a:solidFill>
                  <a:srgbClr val="53206D"/>
                </a:solidFill>
                <a:latin typeface="Grift" pitchFamily="50" charset="0"/>
              </a:rPr>
              <a:t>visión amplia y participativa</a:t>
            </a:r>
            <a:r>
              <a:rPr lang="es-CO" sz="2000" dirty="0">
                <a:solidFill>
                  <a:srgbClr val="53206D"/>
                </a:solidFill>
                <a:latin typeface="Grift" pitchFamily="50" charset="0"/>
              </a:rPr>
              <a:t>. Por ello, este espacio busca </a:t>
            </a:r>
            <a:r>
              <a:rPr lang="es-CO" sz="2000" b="1" dirty="0">
                <a:solidFill>
                  <a:srgbClr val="53206D"/>
                </a:solidFill>
                <a:latin typeface="Grift" pitchFamily="50" charset="0"/>
              </a:rPr>
              <a:t>incorporar las experiencias, conocimientos y propuestas de la Red Nacional de Jóvenes</a:t>
            </a:r>
            <a:r>
              <a:rPr lang="es-CO" sz="2000" dirty="0">
                <a:solidFill>
                  <a:srgbClr val="53206D"/>
                </a:solidFill>
                <a:latin typeface="Grift" pitchFamily="50" charset="0"/>
              </a:rPr>
              <a:t> para enriquecer el documento desde una perspectiva técnica, territorial y generacional.</a:t>
            </a:r>
            <a:endParaRPr lang="es-CO" sz="2000" dirty="0">
              <a:solidFill>
                <a:srgbClr val="53206D"/>
              </a:solidFill>
              <a:latin typeface="Grift" pitchFamily="50" charset="0"/>
              <a:ea typeface="Verdana" panose="020B0604030504040204" pitchFamily="34" charset="0"/>
            </a:endParaRPr>
          </a:p>
        </p:txBody>
      </p:sp>
      <p:pic>
        <p:nvPicPr>
          <p:cNvPr id="4" name="Imagen 3">
            <a:extLst>
              <a:ext uri="{FF2B5EF4-FFF2-40B4-BE49-F238E27FC236}">
                <a16:creationId xmlns:a16="http://schemas.microsoft.com/office/drawing/2014/main" id="{D80D0EC3-519F-6B66-365A-3D43C4E55713}"/>
              </a:ext>
            </a:extLst>
          </p:cNvPr>
          <p:cNvPicPr>
            <a:picLocks noChangeAspect="1"/>
          </p:cNvPicPr>
          <p:nvPr/>
        </p:nvPicPr>
        <p:blipFill>
          <a:blip r:embed="rId5">
            <a:clrChange>
              <a:clrFrom>
                <a:srgbClr val="FFFFFF"/>
              </a:clrFrom>
              <a:clrTo>
                <a:srgbClr val="FFFFFF">
                  <a:alpha val="0"/>
                </a:srgbClr>
              </a:clrTo>
            </a:clrChange>
          </a:blip>
          <a:srcRect l="4742" t="51557" r="68488" b="14703"/>
          <a:stretch>
            <a:fillRect/>
          </a:stretch>
        </p:blipFill>
        <p:spPr>
          <a:xfrm>
            <a:off x="551306" y="1742327"/>
            <a:ext cx="2103547" cy="2120821"/>
          </a:xfrm>
          <a:prstGeom prst="rect">
            <a:avLst/>
          </a:prstGeom>
        </p:spPr>
      </p:pic>
      <p:grpSp>
        <p:nvGrpSpPr>
          <p:cNvPr id="19" name="Grupo 18">
            <a:extLst>
              <a:ext uri="{FF2B5EF4-FFF2-40B4-BE49-F238E27FC236}">
                <a16:creationId xmlns:a16="http://schemas.microsoft.com/office/drawing/2014/main" id="{8E8C6C57-D880-E402-8EB4-1F7CC974FBDE}"/>
              </a:ext>
            </a:extLst>
          </p:cNvPr>
          <p:cNvGrpSpPr/>
          <p:nvPr/>
        </p:nvGrpSpPr>
        <p:grpSpPr>
          <a:xfrm>
            <a:off x="1652755" y="4086420"/>
            <a:ext cx="2709909" cy="1200329"/>
            <a:chOff x="2260121" y="4120162"/>
            <a:chExt cx="2709909" cy="1200329"/>
          </a:xfrm>
        </p:grpSpPr>
        <p:sp>
          <p:nvSpPr>
            <p:cNvPr id="11" name="Rectángulo 10">
              <a:extLst>
                <a:ext uri="{FF2B5EF4-FFF2-40B4-BE49-F238E27FC236}">
                  <a16:creationId xmlns:a16="http://schemas.microsoft.com/office/drawing/2014/main" id="{792307D5-CB8E-3308-92D4-13C289F049E3}"/>
                </a:ext>
              </a:extLst>
            </p:cNvPr>
            <p:cNvSpPr/>
            <p:nvPr/>
          </p:nvSpPr>
          <p:spPr>
            <a:xfrm>
              <a:off x="2260121" y="4535661"/>
              <a:ext cx="2639683" cy="369332"/>
            </a:xfrm>
            <a:prstGeom prst="rect">
              <a:avLst/>
            </a:prstGeom>
            <a:solidFill>
              <a:srgbClr val="C0FD19"/>
            </a:solidFill>
            <a:ln>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E4AF5858-80AD-32B4-7963-98D90DBBB741}"/>
                </a:ext>
              </a:extLst>
            </p:cNvPr>
            <p:cNvSpPr txBox="1"/>
            <p:nvPr/>
          </p:nvSpPr>
          <p:spPr>
            <a:xfrm>
              <a:off x="3412859" y="4535661"/>
              <a:ext cx="1557171" cy="369332"/>
            </a:xfrm>
            <a:prstGeom prst="rect">
              <a:avLst/>
            </a:prstGeom>
            <a:noFill/>
          </p:spPr>
          <p:txBody>
            <a:bodyPr wrap="square" rtlCol="0">
              <a:spAutoFit/>
            </a:bodyPr>
            <a:lstStyle/>
            <a:p>
              <a:r>
                <a:rPr lang="es-CO" dirty="0">
                  <a:latin typeface="Grift" pitchFamily="50" charset="0"/>
                </a:rPr>
                <a:t>Escuchar</a:t>
              </a:r>
            </a:p>
          </p:txBody>
        </p:sp>
        <p:sp>
          <p:nvSpPr>
            <p:cNvPr id="18" name="CuadroTexto 17">
              <a:extLst>
                <a:ext uri="{FF2B5EF4-FFF2-40B4-BE49-F238E27FC236}">
                  <a16:creationId xmlns:a16="http://schemas.microsoft.com/office/drawing/2014/main" id="{ABEC6B32-AAD3-018C-9156-F31E50CAC4F3}"/>
                </a:ext>
              </a:extLst>
            </p:cNvPr>
            <p:cNvSpPr txBox="1"/>
            <p:nvPr/>
          </p:nvSpPr>
          <p:spPr>
            <a:xfrm>
              <a:off x="2914004" y="4120162"/>
              <a:ext cx="498855" cy="1200329"/>
            </a:xfrm>
            <a:prstGeom prst="rect">
              <a:avLst/>
            </a:prstGeom>
            <a:noFill/>
          </p:spPr>
          <p:txBody>
            <a:bodyPr wrap="none" rtlCol="0">
              <a:spAutoFit/>
            </a:bodyPr>
            <a:lstStyle/>
            <a:p>
              <a:r>
                <a:rPr lang="es-CO" sz="7200" dirty="0">
                  <a:ln w="57150">
                    <a:solidFill>
                      <a:srgbClr val="FA29B0"/>
                    </a:solidFill>
                  </a:ln>
                  <a:noFill/>
                  <a:latin typeface="Miches" panose="02000500000000000000" pitchFamily="2" charset="0"/>
                </a:rPr>
                <a:t>1</a:t>
              </a:r>
            </a:p>
          </p:txBody>
        </p:sp>
      </p:grpSp>
      <p:grpSp>
        <p:nvGrpSpPr>
          <p:cNvPr id="20" name="Grupo 19">
            <a:extLst>
              <a:ext uri="{FF2B5EF4-FFF2-40B4-BE49-F238E27FC236}">
                <a16:creationId xmlns:a16="http://schemas.microsoft.com/office/drawing/2014/main" id="{FE6B12EA-C2EB-8873-179D-1380815D1B89}"/>
              </a:ext>
            </a:extLst>
          </p:cNvPr>
          <p:cNvGrpSpPr/>
          <p:nvPr/>
        </p:nvGrpSpPr>
        <p:grpSpPr>
          <a:xfrm>
            <a:off x="3386091" y="4871250"/>
            <a:ext cx="2813427" cy="1200329"/>
            <a:chOff x="2260121" y="4120162"/>
            <a:chExt cx="2813427" cy="1200329"/>
          </a:xfrm>
        </p:grpSpPr>
        <p:sp>
          <p:nvSpPr>
            <p:cNvPr id="21" name="Rectángulo 20">
              <a:extLst>
                <a:ext uri="{FF2B5EF4-FFF2-40B4-BE49-F238E27FC236}">
                  <a16:creationId xmlns:a16="http://schemas.microsoft.com/office/drawing/2014/main" id="{27052E52-A83F-F202-A97D-6A6EC87AE39C}"/>
                </a:ext>
              </a:extLst>
            </p:cNvPr>
            <p:cNvSpPr/>
            <p:nvPr/>
          </p:nvSpPr>
          <p:spPr>
            <a:xfrm>
              <a:off x="2260121" y="4535661"/>
              <a:ext cx="2639683" cy="369332"/>
            </a:xfrm>
            <a:prstGeom prst="rect">
              <a:avLst/>
            </a:prstGeom>
            <a:solidFill>
              <a:srgbClr val="53206D"/>
            </a:solidFill>
            <a:ln>
              <a:solidFill>
                <a:srgbClr val="5320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CuadroTexto 21">
              <a:extLst>
                <a:ext uri="{FF2B5EF4-FFF2-40B4-BE49-F238E27FC236}">
                  <a16:creationId xmlns:a16="http://schemas.microsoft.com/office/drawing/2014/main" id="{CFE78906-A1D3-DB8B-A382-76A10E45706A}"/>
                </a:ext>
              </a:extLst>
            </p:cNvPr>
            <p:cNvSpPr txBox="1"/>
            <p:nvPr/>
          </p:nvSpPr>
          <p:spPr>
            <a:xfrm>
              <a:off x="3516377" y="4535661"/>
              <a:ext cx="1557171" cy="369332"/>
            </a:xfrm>
            <a:prstGeom prst="rect">
              <a:avLst/>
            </a:prstGeom>
            <a:noFill/>
          </p:spPr>
          <p:txBody>
            <a:bodyPr wrap="square" rtlCol="0">
              <a:spAutoFit/>
            </a:bodyPr>
            <a:lstStyle/>
            <a:p>
              <a:r>
                <a:rPr lang="es-CO" dirty="0">
                  <a:solidFill>
                    <a:schemeClr val="bg1"/>
                  </a:solidFill>
                  <a:latin typeface="Grift" pitchFamily="50" charset="0"/>
                </a:rPr>
                <a:t>Construir</a:t>
              </a:r>
            </a:p>
          </p:txBody>
        </p:sp>
        <p:sp>
          <p:nvSpPr>
            <p:cNvPr id="23" name="CuadroTexto 22">
              <a:extLst>
                <a:ext uri="{FF2B5EF4-FFF2-40B4-BE49-F238E27FC236}">
                  <a16:creationId xmlns:a16="http://schemas.microsoft.com/office/drawing/2014/main" id="{1E46F2F9-C58B-D730-250C-6ACF5073E530}"/>
                </a:ext>
              </a:extLst>
            </p:cNvPr>
            <p:cNvSpPr txBox="1"/>
            <p:nvPr/>
          </p:nvSpPr>
          <p:spPr>
            <a:xfrm>
              <a:off x="2793233" y="4120162"/>
              <a:ext cx="758541" cy="1200329"/>
            </a:xfrm>
            <a:prstGeom prst="rect">
              <a:avLst/>
            </a:prstGeom>
            <a:noFill/>
          </p:spPr>
          <p:txBody>
            <a:bodyPr wrap="none" rtlCol="0">
              <a:spAutoFit/>
            </a:bodyPr>
            <a:lstStyle/>
            <a:p>
              <a:r>
                <a:rPr lang="es-CO" sz="7200" dirty="0">
                  <a:ln w="57150">
                    <a:solidFill>
                      <a:srgbClr val="C0FD19"/>
                    </a:solidFill>
                  </a:ln>
                  <a:noFill/>
                  <a:latin typeface="Miches" panose="02000500000000000000" pitchFamily="2" charset="0"/>
                </a:rPr>
                <a:t>2</a:t>
              </a:r>
            </a:p>
          </p:txBody>
        </p:sp>
      </p:grpSp>
      <p:grpSp>
        <p:nvGrpSpPr>
          <p:cNvPr id="24" name="Grupo 23">
            <a:extLst>
              <a:ext uri="{FF2B5EF4-FFF2-40B4-BE49-F238E27FC236}">
                <a16:creationId xmlns:a16="http://schemas.microsoft.com/office/drawing/2014/main" id="{D5F99343-C0D0-DD80-3C2A-2C537E5C7DB7}"/>
              </a:ext>
            </a:extLst>
          </p:cNvPr>
          <p:cNvGrpSpPr/>
          <p:nvPr/>
        </p:nvGrpSpPr>
        <p:grpSpPr>
          <a:xfrm>
            <a:off x="5577201" y="5657671"/>
            <a:ext cx="2813427" cy="1200329"/>
            <a:chOff x="2260121" y="4120162"/>
            <a:chExt cx="2813427" cy="1200329"/>
          </a:xfrm>
        </p:grpSpPr>
        <p:sp>
          <p:nvSpPr>
            <p:cNvPr id="25" name="Rectángulo 24">
              <a:extLst>
                <a:ext uri="{FF2B5EF4-FFF2-40B4-BE49-F238E27FC236}">
                  <a16:creationId xmlns:a16="http://schemas.microsoft.com/office/drawing/2014/main" id="{A850120B-D866-7016-53D5-1D0FAD642400}"/>
                </a:ext>
              </a:extLst>
            </p:cNvPr>
            <p:cNvSpPr/>
            <p:nvPr/>
          </p:nvSpPr>
          <p:spPr>
            <a:xfrm>
              <a:off x="2260121" y="4535661"/>
              <a:ext cx="2639683" cy="369332"/>
            </a:xfrm>
            <a:prstGeom prst="rect">
              <a:avLst/>
            </a:prstGeom>
            <a:solidFill>
              <a:srgbClr val="FA29B0"/>
            </a:solidFill>
            <a:ln>
              <a:solidFill>
                <a:srgbClr val="FA29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CuadroTexto 25">
              <a:extLst>
                <a:ext uri="{FF2B5EF4-FFF2-40B4-BE49-F238E27FC236}">
                  <a16:creationId xmlns:a16="http://schemas.microsoft.com/office/drawing/2014/main" id="{E3A283BE-EDD6-A0DF-9F46-669A5DA4197C}"/>
                </a:ext>
              </a:extLst>
            </p:cNvPr>
            <p:cNvSpPr txBox="1"/>
            <p:nvPr/>
          </p:nvSpPr>
          <p:spPr>
            <a:xfrm>
              <a:off x="3516377" y="4535661"/>
              <a:ext cx="1557171" cy="369332"/>
            </a:xfrm>
            <a:prstGeom prst="rect">
              <a:avLst/>
            </a:prstGeom>
            <a:noFill/>
          </p:spPr>
          <p:txBody>
            <a:bodyPr wrap="square" rtlCol="0">
              <a:spAutoFit/>
            </a:bodyPr>
            <a:lstStyle/>
            <a:p>
              <a:r>
                <a:rPr lang="es-CO" dirty="0">
                  <a:solidFill>
                    <a:schemeClr val="bg1"/>
                  </a:solidFill>
                  <a:latin typeface="Grift" pitchFamily="50" charset="0"/>
                </a:rPr>
                <a:t>Fortalecer</a:t>
              </a:r>
            </a:p>
          </p:txBody>
        </p:sp>
        <p:sp>
          <p:nvSpPr>
            <p:cNvPr id="27" name="CuadroTexto 26">
              <a:extLst>
                <a:ext uri="{FF2B5EF4-FFF2-40B4-BE49-F238E27FC236}">
                  <a16:creationId xmlns:a16="http://schemas.microsoft.com/office/drawing/2014/main" id="{0AF70D45-A1A8-3B39-F1A8-D595FFB67C60}"/>
                </a:ext>
              </a:extLst>
            </p:cNvPr>
            <p:cNvSpPr txBox="1"/>
            <p:nvPr/>
          </p:nvSpPr>
          <p:spPr>
            <a:xfrm>
              <a:off x="2793233" y="4120162"/>
              <a:ext cx="758541" cy="1200329"/>
            </a:xfrm>
            <a:prstGeom prst="rect">
              <a:avLst/>
            </a:prstGeom>
            <a:noFill/>
          </p:spPr>
          <p:txBody>
            <a:bodyPr wrap="none" rtlCol="0">
              <a:spAutoFit/>
            </a:bodyPr>
            <a:lstStyle/>
            <a:p>
              <a:r>
                <a:rPr lang="es-CO" sz="7200" dirty="0">
                  <a:ln w="57150">
                    <a:solidFill>
                      <a:srgbClr val="53206D"/>
                    </a:solidFill>
                  </a:ln>
                  <a:noFill/>
                  <a:latin typeface="Miches" panose="02000500000000000000" pitchFamily="2" charset="0"/>
                </a:rPr>
                <a:t>3</a:t>
              </a:r>
            </a:p>
          </p:txBody>
        </p:sp>
      </p:grpSp>
      <p:pic>
        <p:nvPicPr>
          <p:cNvPr id="29" name="Imagen 28">
            <a:extLst>
              <a:ext uri="{FF2B5EF4-FFF2-40B4-BE49-F238E27FC236}">
                <a16:creationId xmlns:a16="http://schemas.microsoft.com/office/drawing/2014/main" id="{070FB0C2-9018-5602-B837-FDDEC00CC62F}"/>
              </a:ext>
            </a:extLst>
          </p:cNvPr>
          <p:cNvPicPr>
            <a:picLocks noChangeAspect="1"/>
          </p:cNvPicPr>
          <p:nvPr/>
        </p:nvPicPr>
        <p:blipFill>
          <a:blip r:embed="rId6">
            <a:clrChange>
              <a:clrFrom>
                <a:srgbClr val="F7F7F7"/>
              </a:clrFrom>
              <a:clrTo>
                <a:srgbClr val="F7F7F7">
                  <a:alpha val="0"/>
                </a:srgbClr>
              </a:clrTo>
            </a:clrChange>
          </a:blip>
          <a:stretch>
            <a:fillRect/>
          </a:stretch>
        </p:blipFill>
        <p:spPr>
          <a:xfrm>
            <a:off x="4494616" y="3900458"/>
            <a:ext cx="1257869" cy="1110587"/>
          </a:xfrm>
          <a:prstGeom prst="rect">
            <a:avLst/>
          </a:prstGeom>
        </p:spPr>
      </p:pic>
      <p:pic>
        <p:nvPicPr>
          <p:cNvPr id="31" name="Imagen 30">
            <a:extLst>
              <a:ext uri="{FF2B5EF4-FFF2-40B4-BE49-F238E27FC236}">
                <a16:creationId xmlns:a16="http://schemas.microsoft.com/office/drawing/2014/main" id="{C79BC605-5310-4943-942C-E5F0FEDE9F4F}"/>
              </a:ext>
            </a:extLst>
          </p:cNvPr>
          <p:cNvPicPr>
            <a:picLocks noChangeAspect="1"/>
          </p:cNvPicPr>
          <p:nvPr/>
        </p:nvPicPr>
        <p:blipFill>
          <a:blip r:embed="rId7">
            <a:clrChange>
              <a:clrFrom>
                <a:srgbClr val="F7F7F7"/>
              </a:clrFrom>
              <a:clrTo>
                <a:srgbClr val="F7F7F7">
                  <a:alpha val="0"/>
                </a:srgbClr>
              </a:clrTo>
            </a:clrChange>
          </a:blip>
          <a:stretch>
            <a:fillRect/>
          </a:stretch>
        </p:blipFill>
        <p:spPr>
          <a:xfrm>
            <a:off x="6204522" y="4598134"/>
            <a:ext cx="1257869" cy="1377229"/>
          </a:xfrm>
          <a:prstGeom prst="rect">
            <a:avLst/>
          </a:prstGeom>
        </p:spPr>
      </p:pic>
      <p:pic>
        <p:nvPicPr>
          <p:cNvPr id="33" name="Imagen 32">
            <a:extLst>
              <a:ext uri="{FF2B5EF4-FFF2-40B4-BE49-F238E27FC236}">
                <a16:creationId xmlns:a16="http://schemas.microsoft.com/office/drawing/2014/main" id="{FAE5FCE8-B1B1-3BDB-9F52-9420176AC968}"/>
              </a:ext>
            </a:extLst>
          </p:cNvPr>
          <p:cNvPicPr>
            <a:picLocks noChangeAspect="1"/>
          </p:cNvPicPr>
          <p:nvPr/>
        </p:nvPicPr>
        <p:blipFill>
          <a:blip r:embed="rId8">
            <a:clrChange>
              <a:clrFrom>
                <a:srgbClr val="F7F7F7"/>
              </a:clrFrom>
              <a:clrTo>
                <a:srgbClr val="F7F7F7">
                  <a:alpha val="0"/>
                </a:srgbClr>
              </a:clrTo>
            </a:clrChange>
          </a:blip>
          <a:stretch>
            <a:fillRect/>
          </a:stretch>
        </p:blipFill>
        <p:spPr>
          <a:xfrm>
            <a:off x="8351166" y="5388320"/>
            <a:ext cx="1177723" cy="1366518"/>
          </a:xfrm>
          <a:prstGeom prst="rect">
            <a:avLst/>
          </a:prstGeom>
        </p:spPr>
      </p:pic>
      <p:pic>
        <p:nvPicPr>
          <p:cNvPr id="6" name="Imagen 5">
            <a:extLst>
              <a:ext uri="{FF2B5EF4-FFF2-40B4-BE49-F238E27FC236}">
                <a16:creationId xmlns:a16="http://schemas.microsoft.com/office/drawing/2014/main" id="{3277370C-E5F9-C8E7-C3AF-1B1BBC9E666C}"/>
              </a:ext>
            </a:extLst>
          </p:cNvPr>
          <p:cNvPicPr>
            <a:picLocks noChangeAspect="1"/>
          </p:cNvPicPr>
          <p:nvPr/>
        </p:nvPicPr>
        <p:blipFill>
          <a:blip r:embed="rId9"/>
          <a:stretch>
            <a:fillRect/>
          </a:stretch>
        </p:blipFill>
        <p:spPr>
          <a:xfrm>
            <a:off x="1799202" y="351163"/>
            <a:ext cx="1377135" cy="494129"/>
          </a:xfrm>
          <a:prstGeom prst="rect">
            <a:avLst/>
          </a:prstGeom>
        </p:spPr>
      </p:pic>
      <p:pic>
        <p:nvPicPr>
          <p:cNvPr id="7" name="Imagen 6" descr="Imagen en blanco y negro&#10;&#10;El contenido generado por IA puede ser incorrecto.">
            <a:extLst>
              <a:ext uri="{FF2B5EF4-FFF2-40B4-BE49-F238E27FC236}">
                <a16:creationId xmlns:a16="http://schemas.microsoft.com/office/drawing/2014/main" id="{F66C382D-0DAF-DF2F-C674-A7DC99DD547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5400000">
            <a:off x="5276889" y="356096"/>
            <a:ext cx="609492" cy="2899787"/>
          </a:xfrm>
          <a:prstGeom prst="rect">
            <a:avLst/>
          </a:prstGeom>
        </p:spPr>
      </p:pic>
    </p:spTree>
    <p:extLst>
      <p:ext uri="{BB962C8B-B14F-4D97-AF65-F5344CB8AC3E}">
        <p14:creationId xmlns:p14="http://schemas.microsoft.com/office/powerpoint/2010/main" val="355590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3E923C-169D-A6C2-DCD7-5F1A7CE8F60B}"/>
            </a:ext>
          </a:extLst>
        </p:cNvPr>
        <p:cNvGrpSpPr/>
        <p:nvPr/>
      </p:nvGrpSpPr>
      <p:grpSpPr>
        <a:xfrm>
          <a:off x="0" y="0"/>
          <a:ext cx="0" cy="0"/>
          <a:chOff x="0" y="0"/>
          <a:chExt cx="0" cy="0"/>
        </a:xfrm>
      </p:grpSpPr>
      <p:sp>
        <p:nvSpPr>
          <p:cNvPr id="9" name="Rectángulo: esquinas redondeadas 8">
            <a:extLst>
              <a:ext uri="{FF2B5EF4-FFF2-40B4-BE49-F238E27FC236}">
                <a16:creationId xmlns:a16="http://schemas.microsoft.com/office/drawing/2014/main" id="{8E959C7B-ECB6-7FD7-9DC1-5B9AE9F83279}"/>
              </a:ext>
            </a:extLst>
          </p:cNvPr>
          <p:cNvSpPr/>
          <p:nvPr/>
        </p:nvSpPr>
        <p:spPr>
          <a:xfrm>
            <a:off x="2622430" y="4517666"/>
            <a:ext cx="9144000" cy="1562660"/>
          </a:xfrm>
          <a:prstGeom prst="roundRect">
            <a:avLst/>
          </a:prstGeom>
          <a:solidFill>
            <a:srgbClr val="F3F4F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DAD3B13C-6669-7A1C-C2A1-AE55A5D01F19}"/>
              </a:ext>
            </a:extLst>
          </p:cNvPr>
          <p:cNvSpPr txBox="1"/>
          <p:nvPr/>
        </p:nvSpPr>
        <p:spPr>
          <a:xfrm>
            <a:off x="2065530" y="1054248"/>
            <a:ext cx="8060940" cy="461665"/>
          </a:xfrm>
          <a:prstGeom prst="rect">
            <a:avLst/>
          </a:prstGeom>
          <a:noFill/>
        </p:spPr>
        <p:txBody>
          <a:bodyPr wrap="square" rtlCol="0">
            <a:spAutoFit/>
          </a:bodyPr>
          <a:lstStyle/>
          <a:p>
            <a:pPr algn="ctr">
              <a:buClr>
                <a:srgbClr val="000000"/>
              </a:buClr>
              <a:buSzPts val="3200"/>
            </a:pPr>
            <a:r>
              <a:rPr lang="es-ES" sz="2400" b="1" dirty="0">
                <a:solidFill>
                  <a:srgbClr val="FA29B0"/>
                </a:solidFill>
              </a:rPr>
              <a:t>Construcción participativa de la guía para las IES </a:t>
            </a:r>
            <a:endParaRPr lang="es-CO" sz="2400" b="1" dirty="0">
              <a:solidFill>
                <a:srgbClr val="FA29B0"/>
              </a:solidFill>
            </a:endParaRPr>
          </a:p>
        </p:txBody>
      </p:sp>
      <p:sp>
        <p:nvSpPr>
          <p:cNvPr id="4" name="CuadroTexto 3">
            <a:extLst>
              <a:ext uri="{FF2B5EF4-FFF2-40B4-BE49-F238E27FC236}">
                <a16:creationId xmlns:a16="http://schemas.microsoft.com/office/drawing/2014/main" id="{5FB09E06-39F5-047E-D163-F44D1F315768}"/>
              </a:ext>
            </a:extLst>
          </p:cNvPr>
          <p:cNvSpPr txBox="1"/>
          <p:nvPr/>
        </p:nvSpPr>
        <p:spPr>
          <a:xfrm>
            <a:off x="1313458" y="2299229"/>
            <a:ext cx="9836184" cy="1446550"/>
          </a:xfrm>
          <a:prstGeom prst="rect">
            <a:avLst/>
          </a:prstGeom>
          <a:noFill/>
        </p:spPr>
        <p:txBody>
          <a:bodyPr wrap="square" rtlCol="0">
            <a:spAutoFit/>
          </a:bodyPr>
          <a:lstStyle/>
          <a:p>
            <a:pPr algn="just"/>
            <a:r>
              <a:rPr lang="es-CO" sz="2200" dirty="0">
                <a:solidFill>
                  <a:srgbClr val="53206D"/>
                </a:solidFill>
                <a:latin typeface="Grift" pitchFamily="50" charset="0"/>
              </a:rPr>
              <a:t>El Ministerio de Educación Nacional, en articulación con la </a:t>
            </a:r>
            <a:r>
              <a:rPr lang="es-CO" sz="2200" b="1" dirty="0">
                <a:solidFill>
                  <a:srgbClr val="53206D"/>
                </a:solidFill>
                <a:latin typeface="Grift" pitchFamily="50" charset="0"/>
              </a:rPr>
              <a:t>Unidad Nacional para la Gestión del Riesgo de Desastres</a:t>
            </a:r>
            <a:r>
              <a:rPr lang="es-CO" sz="2200" dirty="0">
                <a:solidFill>
                  <a:srgbClr val="53206D"/>
                </a:solidFill>
                <a:latin typeface="Grift" pitchFamily="50" charset="0"/>
              </a:rPr>
              <a:t>, lidera el proceso de construcción participativa orientado a fortalecer la Guía para la elaboración y el fortalecimiento de los Planes de Gestión del Riesgo de Desastres en las Instituciones de Educación Superior.</a:t>
            </a:r>
          </a:p>
        </p:txBody>
      </p:sp>
      <p:pic>
        <p:nvPicPr>
          <p:cNvPr id="5" name="Imagen 4" descr="Imagen en blanco y negro&#10;&#10;El contenido generado por IA puede ser incorrecto.">
            <a:extLst>
              <a:ext uri="{FF2B5EF4-FFF2-40B4-BE49-F238E27FC236}">
                <a16:creationId xmlns:a16="http://schemas.microsoft.com/office/drawing/2014/main" id="{05D18DF5-BB03-CB64-63D8-D0BA331800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276889" y="356096"/>
            <a:ext cx="609492" cy="2899787"/>
          </a:xfrm>
          <a:prstGeom prst="rect">
            <a:avLst/>
          </a:prstGeom>
        </p:spPr>
      </p:pic>
      <p:sp>
        <p:nvSpPr>
          <p:cNvPr id="3" name="CuadroTexto 2">
            <a:extLst>
              <a:ext uri="{FF2B5EF4-FFF2-40B4-BE49-F238E27FC236}">
                <a16:creationId xmlns:a16="http://schemas.microsoft.com/office/drawing/2014/main" id="{FFAACD35-ED79-FD70-CDCF-D996D4FF2862}"/>
              </a:ext>
            </a:extLst>
          </p:cNvPr>
          <p:cNvSpPr txBox="1"/>
          <p:nvPr/>
        </p:nvSpPr>
        <p:spPr>
          <a:xfrm>
            <a:off x="3073742" y="4637277"/>
            <a:ext cx="8261367" cy="1323439"/>
          </a:xfrm>
          <a:prstGeom prst="rect">
            <a:avLst/>
          </a:prstGeom>
          <a:noFill/>
        </p:spPr>
        <p:txBody>
          <a:bodyPr wrap="square" rtlCol="0">
            <a:spAutoFit/>
          </a:bodyPr>
          <a:lstStyle/>
          <a:p>
            <a:pPr algn="just"/>
            <a:r>
              <a:rPr lang="es-CO" sz="2000" dirty="0">
                <a:solidFill>
                  <a:srgbClr val="53206D"/>
                </a:solidFill>
                <a:latin typeface="Grift" pitchFamily="50" charset="0"/>
              </a:rPr>
              <a:t>Como parte de este proceso, se desarrollan </a:t>
            </a:r>
            <a:r>
              <a:rPr lang="es-CO" sz="2000" b="1" dirty="0">
                <a:solidFill>
                  <a:srgbClr val="53206D"/>
                </a:solidFill>
                <a:latin typeface="Grift" pitchFamily="50" charset="0"/>
              </a:rPr>
              <a:t>espacios de diálogo con diferentes actores del Sistema Nacional de Gestión del Riesgo de Desastres </a:t>
            </a:r>
            <a:r>
              <a:rPr lang="es-CO" sz="2000" dirty="0">
                <a:solidFill>
                  <a:srgbClr val="53206D"/>
                </a:solidFill>
                <a:latin typeface="Grift" pitchFamily="50" charset="0"/>
              </a:rPr>
              <a:t>para incorporar recomendaciones que fortalezcan el contenido técnico, metodológico y conceptual de la Guía.</a:t>
            </a:r>
            <a:endParaRPr lang="es-CO" sz="2000" dirty="0">
              <a:solidFill>
                <a:srgbClr val="53206D"/>
              </a:solidFill>
              <a:latin typeface="Grift" pitchFamily="50" charset="0"/>
              <a:ea typeface="Verdana" panose="020B0604030504040204" pitchFamily="34" charset="0"/>
            </a:endParaRPr>
          </a:p>
        </p:txBody>
      </p:sp>
      <p:sp>
        <p:nvSpPr>
          <p:cNvPr id="6" name="Rectángulo: esquinas redondeadas 5">
            <a:extLst>
              <a:ext uri="{FF2B5EF4-FFF2-40B4-BE49-F238E27FC236}">
                <a16:creationId xmlns:a16="http://schemas.microsoft.com/office/drawing/2014/main" id="{2BEB055E-744A-1A1C-40E2-95A28AE95A81}"/>
              </a:ext>
            </a:extLst>
          </p:cNvPr>
          <p:cNvSpPr/>
          <p:nvPr/>
        </p:nvSpPr>
        <p:spPr>
          <a:xfrm>
            <a:off x="879894" y="2186535"/>
            <a:ext cx="10627744" cy="1954143"/>
          </a:xfrm>
          <a:prstGeom prst="roundRect">
            <a:avLst/>
          </a:prstGeom>
          <a:noFill/>
          <a:ln>
            <a:solidFill>
              <a:srgbClr val="C0FD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a:extLst>
              <a:ext uri="{FF2B5EF4-FFF2-40B4-BE49-F238E27FC236}">
                <a16:creationId xmlns:a16="http://schemas.microsoft.com/office/drawing/2014/main" id="{8B8CFEE3-B896-564D-6846-B6B54D2C16AA}"/>
              </a:ext>
            </a:extLst>
          </p:cNvPr>
          <p:cNvPicPr>
            <a:picLocks noChangeAspect="1"/>
          </p:cNvPicPr>
          <p:nvPr/>
        </p:nvPicPr>
        <p:blipFill>
          <a:blip r:embed="rId4">
            <a:clrChange>
              <a:clrFrom>
                <a:srgbClr val="F7F7F7"/>
              </a:clrFrom>
              <a:clrTo>
                <a:srgbClr val="F7F7F7">
                  <a:alpha val="0"/>
                </a:srgbClr>
              </a:clrTo>
            </a:clrChange>
          </a:blip>
          <a:stretch>
            <a:fillRect/>
          </a:stretch>
        </p:blipFill>
        <p:spPr>
          <a:xfrm>
            <a:off x="1589506" y="4637277"/>
            <a:ext cx="1421993" cy="1323439"/>
          </a:xfrm>
          <a:prstGeom prst="rect">
            <a:avLst/>
          </a:prstGeom>
        </p:spPr>
      </p:pic>
      <p:pic>
        <p:nvPicPr>
          <p:cNvPr id="10" name="Imagen 9">
            <a:extLst>
              <a:ext uri="{FF2B5EF4-FFF2-40B4-BE49-F238E27FC236}">
                <a16:creationId xmlns:a16="http://schemas.microsoft.com/office/drawing/2014/main" id="{703CBF6E-0528-A7B7-FECB-0F6A0CC3540B}"/>
              </a:ext>
            </a:extLst>
          </p:cNvPr>
          <p:cNvPicPr>
            <a:picLocks noChangeAspect="1"/>
          </p:cNvPicPr>
          <p:nvPr/>
        </p:nvPicPr>
        <p:blipFill>
          <a:blip r:embed="rId5"/>
          <a:stretch>
            <a:fillRect/>
          </a:stretch>
        </p:blipFill>
        <p:spPr>
          <a:xfrm>
            <a:off x="1799202" y="351163"/>
            <a:ext cx="1377135" cy="494129"/>
          </a:xfrm>
          <a:prstGeom prst="rect">
            <a:avLst/>
          </a:prstGeom>
        </p:spPr>
      </p:pic>
    </p:spTree>
    <p:extLst>
      <p:ext uri="{BB962C8B-B14F-4D97-AF65-F5344CB8AC3E}">
        <p14:creationId xmlns:p14="http://schemas.microsoft.com/office/powerpoint/2010/main" val="251724480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7FB25635E56744F8AFD237FF87D885B" ma:contentTypeVersion="19" ma:contentTypeDescription="Crear nuevo documento." ma:contentTypeScope="" ma:versionID="6893de23bdca16a4e8c9d5891fbb54c3">
  <xsd:schema xmlns:xsd="http://www.w3.org/2001/XMLSchema" xmlns:xs="http://www.w3.org/2001/XMLSchema" xmlns:p="http://schemas.microsoft.com/office/2006/metadata/properties" xmlns:ns3="aa77752e-89ee-48dd-9197-87de00af24d0" xmlns:ns4="38ebf372-0cbd-4dea-80b9-8e0d087685aa" targetNamespace="http://schemas.microsoft.com/office/2006/metadata/properties" ma:root="true" ma:fieldsID="2281da05922f9805863b2723fa3f508b" ns3:_="" ns4:_="">
    <xsd:import namespace="aa77752e-89ee-48dd-9197-87de00af24d0"/>
    <xsd:import namespace="38ebf372-0cbd-4dea-80b9-8e0d087685aa"/>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77752e-89ee-48dd-9197-87de00af24d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ebf372-0cbd-4dea-80b9-8e0d087685aa"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SharingHintHash" ma:index="14"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aa77752e-89ee-48dd-9197-87de00af24d0" xsi:nil="true"/>
  </documentManagement>
</p:properties>
</file>

<file path=customXml/itemProps1.xml><?xml version="1.0" encoding="utf-8"?>
<ds:datastoreItem xmlns:ds="http://schemas.openxmlformats.org/officeDocument/2006/customXml" ds:itemID="{D211B7C1-D04C-424C-9289-E476ADEDB393}">
  <ds:schemaRefs>
    <ds:schemaRef ds:uri="38ebf372-0cbd-4dea-80b9-8e0d087685aa"/>
    <ds:schemaRef ds:uri="aa77752e-89ee-48dd-9197-87de00af24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122562-81C5-4A1B-8F4A-987BEE2CABDE}">
  <ds:schemaRefs>
    <ds:schemaRef ds:uri="http://schemas.microsoft.com/sharepoint/v3/contenttype/forms"/>
  </ds:schemaRefs>
</ds:datastoreItem>
</file>

<file path=customXml/itemProps3.xml><?xml version="1.0" encoding="utf-8"?>
<ds:datastoreItem xmlns:ds="http://schemas.openxmlformats.org/officeDocument/2006/customXml" ds:itemID="{8A68831A-830F-4B7E-BDB5-AE6C34CB8293}">
  <ds:schemaRefs>
    <ds:schemaRef ds:uri="http://schemas.microsoft.com/office/2006/documentManagement/types"/>
    <ds:schemaRef ds:uri="http://schemas.microsoft.com/office/2006/metadata/properties"/>
    <ds:schemaRef ds:uri="http://www.w3.org/XML/1998/namespace"/>
    <ds:schemaRef ds:uri="http://purl.org/dc/elements/1.1/"/>
    <ds:schemaRef ds:uri="http://schemas.openxmlformats.org/package/2006/metadata/core-properties"/>
    <ds:schemaRef ds:uri="aa77752e-89ee-48dd-9197-87de00af24d0"/>
    <ds:schemaRef ds:uri="http://purl.org/dc/terms/"/>
    <ds:schemaRef ds:uri="http://purl.org/dc/dcmitype/"/>
    <ds:schemaRef ds:uri="http://schemas.microsoft.com/office/infopath/2007/PartnerControls"/>
    <ds:schemaRef ds:uri="38ebf372-0cbd-4dea-80b9-8e0d087685aa"/>
  </ds:schemaRefs>
</ds:datastoreItem>
</file>

<file path=docProps/app.xml><?xml version="1.0" encoding="utf-8"?>
<Properties xmlns="http://schemas.openxmlformats.org/officeDocument/2006/extended-properties" xmlns:vt="http://schemas.openxmlformats.org/officeDocument/2006/docPropsVTypes">
  <TotalTime>817</TotalTime>
  <Words>811</Words>
  <Application>Microsoft Office PowerPoint</Application>
  <PresentationFormat>Panorámica</PresentationFormat>
  <Paragraphs>58</Paragraphs>
  <Slides>12</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Alexandria Medium</vt:lpstr>
      <vt:lpstr>Aptos</vt:lpstr>
      <vt:lpstr>Aptos Display</vt:lpstr>
      <vt:lpstr>Arial</vt:lpstr>
      <vt:lpstr>Grift</vt:lpstr>
      <vt:lpstr>Miches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Paola Andrea Avendano Trujillo</dc:creator>
  <cp:lastModifiedBy>Jose Francisco Lopez Armero</cp:lastModifiedBy>
  <cp:revision>39</cp:revision>
  <dcterms:created xsi:type="dcterms:W3CDTF">2024-08-27T01:53:58Z</dcterms:created>
  <dcterms:modified xsi:type="dcterms:W3CDTF">2026-07-27T20:05:32Z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de0556-1f76-452e-9e94-03158f226e4e_Enabled">
    <vt:lpwstr>true</vt:lpwstr>
  </property>
  <property fmtid="{D5CDD505-2E9C-101B-9397-08002B2CF9AE}" pid="3" name="MSIP_Label_cdde0556-1f76-452e-9e94-03158f226e4e_SetDate">
    <vt:lpwstr>2024-08-27T02:01:17Z</vt:lpwstr>
  </property>
  <property fmtid="{D5CDD505-2E9C-101B-9397-08002B2CF9AE}" pid="4" name="MSIP_Label_cdde0556-1f76-452e-9e94-03158f226e4e_Method">
    <vt:lpwstr>Standard</vt:lpwstr>
  </property>
  <property fmtid="{D5CDD505-2E9C-101B-9397-08002B2CF9AE}" pid="5" name="MSIP_Label_cdde0556-1f76-452e-9e94-03158f226e4e_Name">
    <vt:lpwstr>Private</vt:lpwstr>
  </property>
  <property fmtid="{D5CDD505-2E9C-101B-9397-08002B2CF9AE}" pid="6" name="MSIP_Label_cdde0556-1f76-452e-9e94-03158f226e4e_SiteId">
    <vt:lpwstr>7015a19d-0dbb-4c31-8709-253cf07f631f</vt:lpwstr>
  </property>
  <property fmtid="{D5CDD505-2E9C-101B-9397-08002B2CF9AE}" pid="7" name="MSIP_Label_cdde0556-1f76-452e-9e94-03158f226e4e_ActionId">
    <vt:lpwstr>2c2545bf-9746-4d03-847c-48fd5833bfa9</vt:lpwstr>
  </property>
  <property fmtid="{D5CDD505-2E9C-101B-9397-08002B2CF9AE}" pid="8" name="MSIP_Label_cdde0556-1f76-452e-9e94-03158f226e4e_ContentBits">
    <vt:lpwstr>0</vt:lpwstr>
  </property>
  <property fmtid="{D5CDD505-2E9C-101B-9397-08002B2CF9AE}" pid="9" name="ContentTypeId">
    <vt:lpwstr>0x01010097FB25635E56744F8AFD237FF87D885B</vt:lpwstr>
  </property>
</Properties>
</file>