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08" r:id="rId5"/>
    <p:sldMasterId id="2147483720" r:id="rId6"/>
  </p:sldMasterIdLst>
  <p:notesMasterIdLst>
    <p:notesMasterId r:id="rId38"/>
  </p:notesMasterIdLst>
  <p:handoutMasterIdLst>
    <p:handoutMasterId r:id="rId39"/>
  </p:handoutMasterIdLst>
  <p:sldIdLst>
    <p:sldId id="380" r:id="rId7"/>
    <p:sldId id="352" r:id="rId8"/>
    <p:sldId id="411" r:id="rId9"/>
    <p:sldId id="398" r:id="rId10"/>
    <p:sldId id="328" r:id="rId11"/>
    <p:sldId id="381" r:id="rId12"/>
    <p:sldId id="367" r:id="rId13"/>
    <p:sldId id="372" r:id="rId14"/>
    <p:sldId id="369" r:id="rId15"/>
    <p:sldId id="394" r:id="rId16"/>
    <p:sldId id="399" r:id="rId17"/>
    <p:sldId id="386" r:id="rId18"/>
    <p:sldId id="387" r:id="rId19"/>
    <p:sldId id="388" r:id="rId20"/>
    <p:sldId id="412" r:id="rId21"/>
    <p:sldId id="409" r:id="rId22"/>
    <p:sldId id="413" r:id="rId23"/>
    <p:sldId id="407" r:id="rId24"/>
    <p:sldId id="410" r:id="rId25"/>
    <p:sldId id="389" r:id="rId26"/>
    <p:sldId id="395" r:id="rId27"/>
    <p:sldId id="400" r:id="rId28"/>
    <p:sldId id="361" r:id="rId29"/>
    <p:sldId id="401" r:id="rId30"/>
    <p:sldId id="402" r:id="rId31"/>
    <p:sldId id="403" r:id="rId32"/>
    <p:sldId id="404" r:id="rId33"/>
    <p:sldId id="362" r:id="rId34"/>
    <p:sldId id="375" r:id="rId35"/>
    <p:sldId id="360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FBE66-F1E7-AA90-A023-81F478B3DA5B}" name="WENDY VANESA FONTALVO PEÑATE" initials="WF" userId="S::wendy.fontalvo.p@uniminuto.edu::f7a3c5d0-b13b-4d33-a676-a293da504660" providerId="AD"/>
  <p188:author id="{C5B4F76C-2614-68CD-77A6-E40CF40FE50B}" name="Andres Camilo Perez Rodriguez" initials="AR" userId="S::anperez@mineducacion.gov.co::35dd738a-c5b1-4aa2-93af-e4015f23bc01" providerId="AD"/>
  <p188:author id="{6BB0CB79-EB9C-CDF9-67E5-EB7427B9FEFA}" name="Edisson Fernandez Aguirre" initials="EA" userId="S::efernandez@mineducacion.gov.co::2d2964fa-cf57-435f-b8bf-67ab0258ff23" providerId="AD"/>
  <p188:author id="{889FF2AD-6AFD-E3C4-B03A-8C568A2E1C8C}" name="GINA CATALINA MALAVER PEREZ" initials="GM" userId="S::gina.malaver@uniminuto.edu::99b04ec6-3d77-4061-a7bd-63e001cc7658" providerId="AD"/>
  <p188:author id="{3D43F9D6-A1BC-CFF2-C748-282625625962}" name="PAULA ANGELICA POSADA RUIZ" initials="PP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  <p188:author id="{DC90FDF0-2998-6272-C2DB-C076481577B6}" name="JOSSIE STEVEN RODRIGUEZ GOYENECHE" initials="JR" userId="S::jossie.rodriguez@uniminuto.edu::d49bad2a-4805-4ba8-b624-85556b3006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SIE STEVEN" initials="JS" lastIdx="3" clrIdx="0">
    <p:extLst>
      <p:ext uri="{19B8F6BF-5375-455C-9EA6-DF929625EA0E}">
        <p15:presenceInfo xmlns:p15="http://schemas.microsoft.com/office/powerpoint/2012/main" userId="JOSSIE STEVEN" providerId="None"/>
      </p:ext>
    </p:extLst>
  </p:cmAuthor>
  <p:cmAuthor id="2" name="PAULA ANGELICA POSADA RUIZ" initials="PP" lastIdx="20" clrIdx="1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  <p:cmAuthor id="3" name="JOSSIE STEVEN RODRIGUEZ GOYENECHE" initials="JR" lastIdx="13" clrIdx="2">
    <p:extLst>
      <p:ext uri="{19B8F6BF-5375-455C-9EA6-DF929625EA0E}">
        <p15:presenceInfo xmlns:p15="http://schemas.microsoft.com/office/powerpoint/2012/main" userId="S::jossie.rodriguez@uniminuto.edu::d49bad2a-4805-4ba8-b624-85556b3006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56B"/>
    <a:srgbClr val="FFFFFF"/>
    <a:srgbClr val="92D050"/>
    <a:srgbClr val="F55B27"/>
    <a:srgbClr val="29006F"/>
    <a:srgbClr val="6ECFBC"/>
    <a:srgbClr val="2A0070"/>
    <a:srgbClr val="EA3D96"/>
    <a:srgbClr val="DE9CFD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38B9C-8C9D-4F72-854B-28E00BE97A29}" v="1" dt="2026-05-22T19:29:11.134"/>
    <p1510:client id="{1691D4FB-790A-DDE5-0601-88B108D6E95C}" v="2" dt="2026-05-22T19:30:56.040"/>
    <p1510:client id="{18E109F0-6D32-5DD4-462B-4600CA0B3A15}" v="1" dt="2026-05-22T20:07:00.254"/>
    <p1510:client id="{EEFC2D32-FCAD-D235-CBB6-C2670098D574}" v="104" dt="2026-05-24T05:12:57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1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2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3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4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5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6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7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8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Innovación</a:t>
          </a:r>
          <a:endParaRPr lang="es-CO" sz="1400" b="1" dirty="0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Inteligencia Artificial (IA)</a:t>
          </a:r>
          <a:endParaRPr lang="es-CO" sz="1400" b="1" dirty="0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175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22656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1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34233" y="2908810"/>
        <a:ext cx="2771071" cy="372114"/>
      </dsp:txXfrm>
    </dsp:sp>
    <dsp:sp modelId="{C258CB64-9AA2-4E99-8B39-2506434A36BD}">
      <dsp:nvSpPr>
        <dsp:cNvPr id="0" name=""/>
        <dsp:cNvSpPr/>
      </dsp:nvSpPr>
      <dsp:spPr>
        <a:xfrm>
          <a:off x="3913350" y="1286585"/>
          <a:ext cx="415380" cy="671413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/>
        </a:p>
      </dsp:txBody>
      <dsp:txXfrm>
        <a:off x="3913350" y="1420868"/>
        <a:ext cx="290766" cy="402847"/>
      </dsp:txXfrm>
    </dsp:sp>
    <dsp:sp modelId="{17D148F7-F1BB-4417-BF6C-DC132C337768}">
      <dsp:nvSpPr>
        <dsp:cNvPr id="0" name=""/>
        <dsp:cNvSpPr/>
      </dsp:nvSpPr>
      <dsp:spPr>
        <a:xfrm>
          <a:off x="468477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055078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2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066655" y="2908810"/>
        <a:ext cx="2771071" cy="37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3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4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5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6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7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8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Innovación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Inteligencia Artificial (IA)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78BAC7-BB40-41D2-B781-D50B4F1BC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884580-2D98-41B0-B606-53A62C9AA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0715-307B-432D-943C-44714C3DEC4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D3C9D-16FF-49B5-9451-5063D634DC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3A6B07-020E-450E-A49B-8D89C00D57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7B3B-B778-4E2C-BA4C-CFD68CBF8A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332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B05F-5395-4222-B8F4-3112C10EC38B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C7B52-34A1-45D5-A3F4-8E9ED91DBF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80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56B3C-4995-469B-BB72-0765855C3A6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C7B52-34A1-45D5-A3F4-8E9ED91DBF3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8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C7B52-34A1-45D5-A3F4-8E9ED91DBF3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77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C7B52-34A1-45D5-A3F4-8E9ED91DBF3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35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82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3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8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6471-30FE-42AD-A520-64BAAD1B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59402-FB34-8BCD-D3F3-6A356923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0BFB7-87E5-F911-B6CB-0BAC7657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31203-1E38-3422-B399-22A6C3A5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5FCF-6281-90D6-CB0E-3411A4C0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15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535A-1F18-BBB6-6C93-2A91B135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EBE62-DD4E-EFB2-9F3C-7E4C488D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8E2D1-9AA0-AFE9-5860-2F1D3553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90EAB-EF50-26A9-1A88-5C71FD5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6D2D1-B990-0FD6-4EE0-5F745C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9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168D-5BE2-E108-F865-1768165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C3D16-6B46-5BC0-A93C-74CD99A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62C7-F2A2-26D9-A227-DA95117D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AA8CE-A3CF-B20C-17D5-D28EF0AE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BA5A-E905-D920-D8FC-AF23D7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50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19ED-1719-EA6C-E0F2-8E899919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B27D1-817E-6769-E19B-D891D00A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8EFB1-C871-CB77-A7E9-4B56B2C6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DA951-BF30-A740-AB30-2F6A4AE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C14E1-EEF5-EF68-EBD7-D1D13DE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8FA6C-A5DD-3903-5D1C-5840628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41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3957-6750-14EE-D557-D753E7FA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7A13D-1A38-BB59-3F54-3394614B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BFF21-22D2-61D2-751B-3AF2116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902057-FD31-D6FE-1D9A-1851A141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47EA71-3946-F8D7-FECD-CC2A2E8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ED0-CC63-8F41-6153-36DA20AA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894401-1836-B305-4049-4C5C2C81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D391F-5DA0-6993-9B31-B34E1B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91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3A4D2-4EBF-0479-7062-C4CCAF8F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CFB27-4C86-E636-AADD-47E1DB2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3F549D-45F1-5D11-8A1D-486EFC2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4A6450-4CB4-02F0-A2E1-73E9A67D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89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40CA3-9968-7DBD-3F07-2FEE97C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A9025-764F-03D3-12E8-487BA1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2E76AC-1BFE-95E3-0166-13AF732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56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7169-11AA-FB04-8A4B-9D5A616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7ED7C-4D66-00F0-D4B4-3DB23B4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34503-BD3C-E8A7-C114-0C9E894C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51DF6-ECF3-6DF2-BA9F-9A4EBE75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4C7EE-F857-F0ED-7E75-324597CB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351CC-7DC5-3A2D-0559-7730F631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09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11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04D7-010B-C15A-A109-F7DE97E7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B09FA-55F7-5CB0-A0C7-35A6A59C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1B81-8608-CC65-2CBF-0DD3485B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CB52-40A6-ED82-A6C5-F70691B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0757A-7E25-1BAD-86C9-772EF61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7CE02-83F9-410E-0AB5-90294340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86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2735-2A65-E09D-478E-5306A71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6BD2A-2087-799B-1030-6AE8F47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5EB71-503C-37C1-9C94-A706727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6731-CF90-3969-3167-BFAEBFA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EAA67-C87B-E9BC-F730-80D5BEA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93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15E1D0-AA76-13C9-86E9-C83AFE03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F3AB3-17F2-3742-0256-5B328583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CC42-C31C-2EBC-1223-2A04AAD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EBF57-0757-02FD-5AE5-072077BC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E9A3-B4EA-A5F0-25A5-1650426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8879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93407E-377D-433B-E11D-FD28B4F59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36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85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12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606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446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622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24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424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00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772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12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67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6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8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80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4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6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5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066DF5-4AFE-0AAB-3C7F-AAAB948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F4F1-E963-EBD7-6B80-E3EEE26E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A94DA-754D-A7A8-4A1A-940A7740C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8309A-2B2B-7917-51DB-1FA3142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A472-773D-9234-A337-CDEDF6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8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7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svgsilh.com/image/1292787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hyperlink" Target="https://svgsilh.com/f44336/image/2061132.html" TargetMode="Externa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ameo.com/read/005885547d5c2a33e03d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DEE661-D0FE-12D4-7683-195C2961931D}"/>
              </a:ext>
            </a:extLst>
          </p:cNvPr>
          <p:cNvSpPr txBox="1">
            <a:spLocks/>
          </p:cNvSpPr>
          <p:nvPr/>
        </p:nvSpPr>
        <p:spPr>
          <a:xfrm>
            <a:off x="1350608" y="3289795"/>
            <a:ext cx="4024621" cy="1369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Bitácora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B0106B-FF48-0EEE-0C16-D4D101FE0F62}"/>
              </a:ext>
            </a:extLst>
          </p:cNvPr>
          <p:cNvSpPr txBox="1">
            <a:spLocks/>
          </p:cNvSpPr>
          <p:nvPr/>
        </p:nvSpPr>
        <p:spPr>
          <a:xfrm>
            <a:off x="1350608" y="4658874"/>
            <a:ext cx="4024621" cy="42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92D050"/>
                </a:highligh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Desafío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7F800-8EBA-FBDB-A421-D89BC3ECEFA8}"/>
              </a:ext>
            </a:extLst>
          </p:cNvPr>
          <p:cNvSpPr txBox="1"/>
          <p:nvPr/>
        </p:nvSpPr>
        <p:spPr>
          <a:xfrm>
            <a:off x="11220000" y="0"/>
            <a:ext cx="936000" cy="369332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"/>
    </mc:Choice>
    <mc:Fallback xmlns="">
      <p:transition spd="slow" advTm="28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23082-6079-E01A-0414-FD82F42E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55CC964-BF81-F377-68E3-F90B9935F46C}"/>
              </a:ext>
            </a:extLst>
          </p:cNvPr>
          <p:cNvSpPr/>
          <p:nvPr/>
        </p:nvSpPr>
        <p:spPr>
          <a:xfrm>
            <a:off x="643465" y="1545940"/>
            <a:ext cx="10905069" cy="3940459"/>
          </a:xfrm>
          <a:prstGeom prst="roundRect">
            <a:avLst>
              <a:gd name="adj" fmla="val 11439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3E693E-3B26-E79B-4BF9-C80DB206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732" y="567790"/>
            <a:ext cx="5588533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Acuerdos para la construcción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A8AC5E-C83B-CC06-32F1-94E1C998C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16085"/>
              </p:ext>
            </p:extLst>
          </p:nvPr>
        </p:nvGraphicFramePr>
        <p:xfrm>
          <a:off x="643465" y="1863511"/>
          <a:ext cx="10905069" cy="30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069">
                  <a:extLst>
                    <a:ext uri="{9D8B030D-6E8A-4147-A177-3AD203B41FA5}">
                      <a16:colId xmlns:a16="http://schemas.microsoft.com/office/drawing/2014/main" val="1919677009"/>
                    </a:ext>
                  </a:extLst>
                </a:gridCol>
              </a:tblGrid>
              <a:tr h="443420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solidFill>
                            <a:schemeClr val="bg1"/>
                          </a:solidFill>
                        </a:rPr>
                        <a:t>Acuerdos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130931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el cuidado</a:t>
                      </a:r>
                      <a:r>
                        <a:rPr lang="es-CO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 los materiales, recursos o herramientas.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  <a:tr h="130931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la </a:t>
                      </a:r>
                      <a:r>
                        <a:rPr lang="es-CO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mitigación del impacto en el contexto.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7831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D55F1DF-943A-407A-9B68-C0771CD53F39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la guía en el momento Construye</a:t>
            </a:r>
            <a:endParaRPr lang="es-CO" sz="140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CB6DEEE-4A60-73AF-3CD9-E76CCDF39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71064"/>
              </p:ext>
            </p:extLst>
          </p:nvPr>
        </p:nvGraphicFramePr>
        <p:xfrm>
          <a:off x="970036" y="1175100"/>
          <a:ext cx="109953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5378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Registren en la tabla los cinco acuerdos solicitados: (máximo 300 caracteres)</a:t>
                      </a:r>
                      <a:endParaRPr lang="es-CO" sz="14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5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31968-1326-6B67-405E-D244B2EC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73A04-EE8F-212C-C1DB-B833460D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21" y="648952"/>
            <a:ext cx="7361420" cy="619563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CFB8925-74F7-B30F-9539-583679D6B2AF}"/>
              </a:ext>
            </a:extLst>
          </p:cNvPr>
          <p:cNvGraphicFramePr/>
          <p:nvPr/>
        </p:nvGraphicFramePr>
        <p:xfrm>
          <a:off x="1952690" y="2328950"/>
          <a:ext cx="8286619" cy="32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F2E9F1A-DA88-4222-1458-198A761A073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AC5F22-66BE-F51E-A06E-BF82C27EF4FF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CBCB2F6-98CA-DD0D-179D-64DFC55C5389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FDF51C-134B-02C4-C317-CD8C16A1E7EE}"/>
              </a:ext>
            </a:extLst>
          </p:cNvPr>
          <p:cNvSpPr txBox="1"/>
          <p:nvPr/>
        </p:nvSpPr>
        <p:spPr>
          <a:xfrm>
            <a:off x="827314" y="1870170"/>
            <a:ext cx="106138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donde se evidencie el proceso de construcción del prototipo de baja fidelidad desde el inicio hasta su finalización</a:t>
            </a:r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E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n la fotografía 1 incluyan el esquema realizado en el Desafío 2, para evidenciar el proceso realizado.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28773F-6BBB-F5E2-52F5-F53F6C3296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77" y="1349671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14" name="Rectángulo: esquinas redondeadas 76">
            <a:extLst>
              <a:ext uri="{FF2B5EF4-FFF2-40B4-BE49-F238E27FC236}">
                <a16:creationId xmlns:a16="http://schemas.microsoft.com/office/drawing/2014/main" id="{18782003-0A91-2FF8-CC27-8E90E2EA1495}"/>
              </a:ext>
            </a:extLst>
          </p:cNvPr>
          <p:cNvSpPr/>
          <p:nvPr/>
        </p:nvSpPr>
        <p:spPr>
          <a:xfrm>
            <a:off x="3782156" y="1268515"/>
            <a:ext cx="2111828" cy="482198"/>
          </a:xfrm>
          <a:prstGeom prst="roundRect">
            <a:avLst/>
          </a:prstGeom>
          <a:solidFill>
            <a:srgbClr val="2A0070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kumimoji="0" lang="es-419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ABA304B-DDCB-37C9-F347-59695E58C939}"/>
              </a:ext>
            </a:extLst>
          </p:cNvPr>
          <p:cNvSpPr/>
          <p:nvPr/>
        </p:nvSpPr>
        <p:spPr>
          <a:xfrm flipH="1">
            <a:off x="6199281" y="129024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Físico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2A007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82D3B84-5096-EB86-7ED3-1639C804D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14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B2545FB-4C2D-96B7-2781-D58B5C5E92C6}"/>
              </a:ext>
            </a:extLst>
          </p:cNvPr>
          <p:cNvSpPr/>
          <p:nvPr/>
        </p:nvSpPr>
        <p:spPr>
          <a:xfrm flipH="1">
            <a:off x="7707935" y="1311601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Digital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2A007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D15339F-2DDE-BE3B-CB8F-723ECD614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02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6C6DFBD-1A0D-C7C8-E015-F07E497DD49A}"/>
              </a:ext>
            </a:extLst>
          </p:cNvPr>
          <p:cNvSpPr/>
          <p:nvPr/>
        </p:nvSpPr>
        <p:spPr>
          <a:xfrm flipH="1">
            <a:off x="9213262" y="132768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Mixto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2A007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737108-7E99-C9EE-E92D-3AD8253EA209}"/>
              </a:ext>
            </a:extLst>
          </p:cNvPr>
          <p:cNvSpPr txBox="1"/>
          <p:nvPr/>
        </p:nvSpPr>
        <p:spPr>
          <a:xfrm>
            <a:off x="1136137" y="1344084"/>
            <a:ext cx="2646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Marquen su tipo de prototipo: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2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7968A-3665-7CF3-AA57-46A59487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1D4D-3F25-5343-348D-841DDF7E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9FC219-BEE2-0648-B79E-2AFBD4C2191D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04038A6-B8F5-5BBB-6CA8-67536CA949D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2CDD9B-729D-4FAF-485A-611A457D6E4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C6F24A7-83B0-F61B-550A-66D5D2C66DB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5AC995-C08C-10B7-BF7D-925F75B5D8F1}"/>
              </a:ext>
            </a:extLst>
          </p:cNvPr>
          <p:cNvSpPr txBox="1"/>
          <p:nvPr/>
        </p:nvSpPr>
        <p:spPr>
          <a:xfrm>
            <a:off x="1587135" y="1116025"/>
            <a:ext cx="9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donde se evidencie el proceso de construcción del prototipo de baja fidelidad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9B953-115C-B997-8F71-C5F151AE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1DED3-05D0-4C16-8803-77FE9BC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E36C4D3-A4DF-F5EF-F123-F8B9E3A41225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B97F8C-9D50-FED6-6511-6639BF979D9F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7764DD-3FDB-318D-AB2E-2DB4F273E478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6550E82-793A-6707-50E8-184092152F74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B88189-21B0-5477-20C4-7BD47AF656E7}"/>
              </a:ext>
            </a:extLst>
          </p:cNvPr>
          <p:cNvSpPr txBox="1"/>
          <p:nvPr/>
        </p:nvSpPr>
        <p:spPr>
          <a:xfrm>
            <a:off x="1587135" y="1116025"/>
            <a:ext cx="9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donde se evidencie el proceso de construcción del prototipo de baja fidelidad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9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8C319-AC5D-D3D8-4375-06480F51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75BCC-0772-EF47-479E-B818A6D6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97CA07-C03D-2BCA-DD02-0C79ACAA635C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333B00D-789D-5A13-5BE8-E7AA9F556ED9}"/>
              </a:ext>
            </a:extLst>
          </p:cNvPr>
          <p:cNvSpPr txBox="1"/>
          <p:nvPr/>
        </p:nvSpPr>
        <p:spPr>
          <a:xfrm>
            <a:off x="1587135" y="1116025"/>
            <a:ext cx="9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donde se evidencie el proceso de construcción del prototipo de baja fidelidad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BF3DE0-8AA7-1656-B8DF-A76554B1F190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1CB6CE-5A99-382F-2FCB-49958853891E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E20E014-89F7-EA4A-DC55-CF5A556CC8FD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9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23104-6A82-3D6D-8EA8-DEC102431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E30B4E2-2C6E-A6D7-93F8-52BEDECD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6835D05-414F-96F9-C0D7-A4CE00B40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2151"/>
              </p:ext>
            </p:extLst>
          </p:nvPr>
        </p:nvGraphicFramePr>
        <p:xfrm>
          <a:off x="1587135" y="1512686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5C70ABA-B553-35AD-13C8-96BC15AE2297}"/>
              </a:ext>
            </a:extLst>
          </p:cNvPr>
          <p:cNvSpPr txBox="1"/>
          <p:nvPr/>
        </p:nvSpPr>
        <p:spPr>
          <a:xfrm>
            <a:off x="1730011" y="1251076"/>
            <a:ext cx="3794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por qué su prototipo es innovador (máximo 300 caracteres)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81F3E-7D35-6DDB-0B2D-C1961155D346}"/>
              </a:ext>
            </a:extLst>
          </p:cNvPr>
          <p:cNvSpPr txBox="1"/>
          <p:nvPr/>
        </p:nvSpPr>
        <p:spPr>
          <a:xfrm>
            <a:off x="6867525" y="1251076"/>
            <a:ext cx="4321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de qué manera incorporaron la IA en su prototipo (máximo 300 caracteres)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01EB4-EF10-7850-A97C-C3C0A648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7E0574F-728F-9F1F-DA7A-54D9F2C67EE8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9F95DE8-9538-FE61-3AE1-8372D08F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AB726C-881B-92A4-7A18-3FCEF81B78A6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 de acuerdo con la prueba inicial del prototipo, utilizando los iconos: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891DA0-6A93-5CA4-793D-9044D9E49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18077"/>
              </p:ext>
            </p:extLst>
          </p:nvPr>
        </p:nvGraphicFramePr>
        <p:xfrm>
          <a:off x="1182422" y="1962362"/>
          <a:ext cx="9790720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680">
                  <a:extLst>
                    <a:ext uri="{9D8B030D-6E8A-4147-A177-3AD203B41FA5}">
                      <a16:colId xmlns:a16="http://schemas.microsoft.com/office/drawing/2014/main" val="86964007"/>
                    </a:ext>
                  </a:extLst>
                </a:gridCol>
                <a:gridCol w="2447680">
                  <a:extLst>
                    <a:ext uri="{9D8B030D-6E8A-4147-A177-3AD203B41FA5}">
                      <a16:colId xmlns:a16="http://schemas.microsoft.com/office/drawing/2014/main" val="1983328298"/>
                    </a:ext>
                  </a:extLst>
                </a:gridCol>
                <a:gridCol w="2447680">
                  <a:extLst>
                    <a:ext uri="{9D8B030D-6E8A-4147-A177-3AD203B41FA5}">
                      <a16:colId xmlns:a16="http://schemas.microsoft.com/office/drawing/2014/main" val="443859029"/>
                    </a:ext>
                  </a:extLst>
                </a:gridCol>
                <a:gridCol w="2447680">
                  <a:extLst>
                    <a:ext uri="{9D8B030D-6E8A-4147-A177-3AD203B41FA5}">
                      <a16:colId xmlns:a16="http://schemas.microsoft.com/office/drawing/2014/main" val="2801183914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¿La función ocurre cómo se esperaba? - Función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¿El orden de acciones tiene sentido? - Secuencia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ABCBB02-CFA2-BBA3-7E48-CBF75BA8F33E}"/>
              </a:ext>
            </a:extLst>
          </p:cNvPr>
          <p:cNvGraphicFramePr>
            <a:graphicFrameLocks noGrp="1"/>
          </p:cNvGraphicFramePr>
          <p:nvPr/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:a16="http://schemas.microsoft.com/office/drawing/2014/main" id="{EDA73871-8B9C-5D86-7E40-435AD13CBD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F26C888-F6FC-83F8-E90E-08081EA445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0EA6A-6355-088C-D1ED-A8BDAC9E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526D37E-A810-7BB4-6E18-3C51C14F06B1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211612CE-3CAC-7E73-6122-79D26B63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4B2DC2-5AF9-CFDE-1AB7-1D1374EAB2DB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2645F877-BA40-46C3-7876-8C99E0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16362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554827396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112539945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799966031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701750415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¿El uso es comprensible? - Uso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¿Cómo se relacionan las partes del prototipo? - Relación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 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593A8148-44FA-9567-B569-A5826D04A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79549"/>
              </p:ext>
            </p:extLst>
          </p:nvPr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28" name="Gráfico 27">
            <a:extLst>
              <a:ext uri="{FF2B5EF4-FFF2-40B4-BE49-F238E27FC236}">
                <a16:creationId xmlns:a16="http://schemas.microsoft.com/office/drawing/2014/main" id="{01425713-88AA-3BA3-E860-BC39268057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F422F507-6F29-1153-A4D4-7ADFDA595C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8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10F94-C67D-F81E-BB43-07212AB2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E8BF5-5699-BE46-8E6E-5E820933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26446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Ajuste y mejora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B749DE-D98A-EEAE-3ED2-EBF66C72F6C6}"/>
              </a:ext>
            </a:extLst>
          </p:cNvPr>
          <p:cNvSpPr txBox="1"/>
          <p:nvPr/>
        </p:nvSpPr>
        <p:spPr>
          <a:xfrm>
            <a:off x="1295018" y="1219655"/>
            <a:ext cx="960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Definan los ajustes para mejorar el funcionamiento del prototipo a partir de la prueba realizada.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Recuerden que pueden duplicar las diapositivas para registrar más ajustes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31F39C-3B38-8075-2B5C-301570D8F472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Consolida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30DD13-136A-3F86-9F0D-896796186B61}"/>
              </a:ext>
            </a:extLst>
          </p:cNvPr>
          <p:cNvSpPr/>
          <p:nvPr/>
        </p:nvSpPr>
        <p:spPr>
          <a:xfrm>
            <a:off x="1045029" y="1948543"/>
            <a:ext cx="10167257" cy="3559628"/>
          </a:xfrm>
          <a:prstGeom prst="roundRect">
            <a:avLst/>
          </a:prstGeom>
          <a:noFill/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3F0340-1E96-DDAF-8F11-F8495FE0A711}"/>
              </a:ext>
            </a:extLst>
          </p:cNvPr>
          <p:cNvSpPr txBox="1"/>
          <p:nvPr/>
        </p:nvSpPr>
        <p:spPr>
          <a:xfrm>
            <a:off x="1295018" y="2182195"/>
            <a:ext cx="9775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Ajustes propuestos: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E63D6B-70B3-0059-CD1E-9FDEFAEC6F34}"/>
              </a:ext>
            </a:extLst>
          </p:cNvPr>
          <p:cNvSpPr txBox="1"/>
          <p:nvPr/>
        </p:nvSpPr>
        <p:spPr>
          <a:xfrm>
            <a:off x="1295018" y="3707488"/>
            <a:ext cx="9775753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Justificación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61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A251F-570B-44CC-940A-E7214BC6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34F0EA9A-C5F0-ADF2-B05A-9718D5FCB4F7}"/>
              </a:ext>
            </a:extLst>
          </p:cNvPr>
          <p:cNvSpPr txBox="1">
            <a:spLocks/>
          </p:cNvSpPr>
          <p:nvPr/>
        </p:nvSpPr>
        <p:spPr>
          <a:xfrm>
            <a:off x="3284875" y="65173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Misión Nacional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EF980B-0FD8-D492-807E-B1D5607F07B2}"/>
              </a:ext>
            </a:extLst>
          </p:cNvPr>
          <p:cNvSpPr/>
          <p:nvPr/>
        </p:nvSpPr>
        <p:spPr>
          <a:xfrm>
            <a:off x="1488084" y="2623281"/>
            <a:ext cx="4499059" cy="2786920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su problemática se relaciona directamente con uno de los ejes de la Misión Nacional: agua, aire o energía?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</a:t>
            </a:r>
            <a:r>
              <a:rPr kumimoji="0" lang="es-419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079AF36-2892-CC29-8986-66CC7B9008B3}"/>
              </a:ext>
            </a:extLst>
          </p:cNvPr>
          <p:cNvSpPr/>
          <p:nvPr/>
        </p:nvSpPr>
        <p:spPr>
          <a:xfrm>
            <a:off x="6204857" y="2623279"/>
            <a:ext cx="4499059" cy="2786921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¿Qué impacto espera generar su proyecto STEM+ frente al eje de la Misión Nacional: aire, agua o energía con el que se alinea?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6193DA-7A94-280F-087E-AD3013580191}"/>
              </a:ext>
            </a:extLst>
          </p:cNvPr>
          <p:cNvSpPr txBox="1"/>
          <p:nvPr/>
        </p:nvSpPr>
        <p:spPr>
          <a:xfrm>
            <a:off x="1157176" y="1152136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preguntas, relacionando sus respuestas con la propuesta de solución y el eje de la Misión Nacional al que se alinea su Proyecto STEM+.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B2C6F1-BBF2-1162-1265-203CAA8136E2}"/>
              </a:ext>
            </a:extLst>
          </p:cNvPr>
          <p:cNvGraphicFramePr>
            <a:graphicFrameLocks noGrp="1"/>
          </p:cNvGraphicFramePr>
          <p:nvPr/>
        </p:nvGraphicFramePr>
        <p:xfrm>
          <a:off x="1488083" y="1582624"/>
          <a:ext cx="92158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5832">
                  <a:extLst>
                    <a:ext uri="{9D8B030D-6E8A-4147-A177-3AD203B41FA5}">
                      <a16:colId xmlns:a16="http://schemas.microsoft.com/office/drawing/2014/main" val="177861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Eje:_____________________________________________________________________________________________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1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Línea temática:___________________________________________________________________________________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904214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376B9B-8636-0D8D-C667-F29700FBDF8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51E80A-C487-9840-CBFC-576997E1827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053E8C2-8F3D-7A01-6910-690251DD856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4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C12D3294-30E6-C3E4-321C-0FD90E005EC4}"/>
              </a:ext>
            </a:extLst>
          </p:cNvPr>
          <p:cNvGrpSpPr/>
          <p:nvPr/>
        </p:nvGrpSpPr>
        <p:grpSpPr>
          <a:xfrm>
            <a:off x="695761" y="1469498"/>
            <a:ext cx="6728296" cy="671115"/>
            <a:chOff x="6350" y="-17962"/>
            <a:chExt cx="5809632" cy="818062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B1041CCD-E5E4-6AF5-7F8E-7A90EE858602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Rectángulo: esquinas redondeadas 76">
              <a:extLst>
                <a:ext uri="{FF2B5EF4-FFF2-40B4-BE49-F238E27FC236}">
                  <a16:creationId xmlns:a16="http://schemas.microsoft.com/office/drawing/2014/main" id="{439F62AF-D7A5-5BBB-EC0D-0EE75E2C19B1}"/>
                </a:ext>
              </a:extLst>
            </p:cNvPr>
            <p:cNvSpPr/>
            <p:nvPr/>
          </p:nvSpPr>
          <p:spPr>
            <a:xfrm>
              <a:off x="6351" y="-17962"/>
              <a:ext cx="5809631" cy="43882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Nombre del equipo</a:t>
              </a: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634017-9C52-05D3-2821-02F3669C8BF8}"/>
              </a:ext>
            </a:extLst>
          </p:cNvPr>
          <p:cNvSpPr txBox="1"/>
          <p:nvPr/>
        </p:nvSpPr>
        <p:spPr>
          <a:xfrm>
            <a:off x="930570" y="1810080"/>
            <a:ext cx="2824056" cy="305638"/>
          </a:xfrm>
          <a:prstGeom prst="rect">
            <a:avLst/>
          </a:prstGeom>
          <a:noFill/>
          <a:ln w="9525">
            <a:noFill/>
          </a:ln>
        </p:spPr>
        <p:txBody>
          <a:bodyPr wrap="square" lIns="89321" tIns="44661" rIns="89321" bIns="44661" anchor="t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Escriban el nombre del equipo.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311887D-B062-D9C3-3A41-B0403CBED2E7}"/>
              </a:ext>
            </a:extLst>
          </p:cNvPr>
          <p:cNvGrpSpPr/>
          <p:nvPr/>
        </p:nvGrpSpPr>
        <p:grpSpPr>
          <a:xfrm>
            <a:off x="709214" y="2235651"/>
            <a:ext cx="10717806" cy="2423424"/>
            <a:chOff x="-3873" y="-17962"/>
            <a:chExt cx="5806789" cy="771083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913F8BD9-930B-8035-EEC4-F1C43A0AFA49}"/>
                </a:ext>
              </a:extLst>
            </p:cNvPr>
            <p:cNvSpPr/>
            <p:nvPr/>
          </p:nvSpPr>
          <p:spPr>
            <a:xfrm>
              <a:off x="-984" y="-17962"/>
              <a:ext cx="5803900" cy="771083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ctángulo: esquinas redondeadas 76">
              <a:extLst>
                <a:ext uri="{FF2B5EF4-FFF2-40B4-BE49-F238E27FC236}">
                  <a16:creationId xmlns:a16="http://schemas.microsoft.com/office/drawing/2014/main" id="{5B12A7F7-0931-165F-C915-2E5D8B4A0BAC}"/>
                </a:ext>
              </a:extLst>
            </p:cNvPr>
            <p:cNvSpPr/>
            <p:nvPr/>
          </p:nvSpPr>
          <p:spPr>
            <a:xfrm>
              <a:off x="-3873" y="-17962"/>
              <a:ext cx="5805344" cy="11454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Equipo Talentos STEM+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CBEC50E-8EB1-9695-CF72-CD5427A5D575}"/>
              </a:ext>
            </a:extLst>
          </p:cNvPr>
          <p:cNvGrpSpPr/>
          <p:nvPr/>
        </p:nvGrpSpPr>
        <p:grpSpPr>
          <a:xfrm>
            <a:off x="723848" y="4780170"/>
            <a:ext cx="10717806" cy="1165170"/>
            <a:chOff x="-20408" y="-188398"/>
            <a:chExt cx="10052555" cy="988498"/>
          </a:xfrm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2C6A5F18-D886-8187-8BB3-BAC063C8D1F6}"/>
                </a:ext>
              </a:extLst>
            </p:cNvPr>
            <p:cNvSpPr/>
            <p:nvPr/>
          </p:nvSpPr>
          <p:spPr>
            <a:xfrm>
              <a:off x="-20408" y="-86650"/>
              <a:ext cx="10044974" cy="88675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ctángulo: esquinas redondeadas 76">
              <a:extLst>
                <a:ext uri="{FF2B5EF4-FFF2-40B4-BE49-F238E27FC236}">
                  <a16:creationId xmlns:a16="http://schemas.microsoft.com/office/drawing/2014/main" id="{F1541E52-63E3-A879-BF67-641513E25A29}"/>
                </a:ext>
              </a:extLst>
            </p:cNvPr>
            <p:cNvSpPr/>
            <p:nvPr/>
          </p:nvSpPr>
          <p:spPr>
            <a:xfrm>
              <a:off x="-20408" y="-188398"/>
              <a:ext cx="10052555" cy="30541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DC5BE5-16BD-786E-19F7-8CB4C3FA4E8C}"/>
              </a:ext>
            </a:extLst>
          </p:cNvPr>
          <p:cNvSpPr txBox="1"/>
          <p:nvPr/>
        </p:nvSpPr>
        <p:spPr>
          <a:xfrm>
            <a:off x="933030" y="2645556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2E3C51B-5899-2369-6446-CCF22D0E68FD}"/>
              </a:ext>
            </a:extLst>
          </p:cNvPr>
          <p:cNvSpPr txBox="1"/>
          <p:nvPr/>
        </p:nvSpPr>
        <p:spPr>
          <a:xfrm>
            <a:off x="944022" y="3050249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4074C1D-59D3-C258-F20F-A4FF9EB18EB2}"/>
              </a:ext>
            </a:extLst>
          </p:cNvPr>
          <p:cNvSpPr txBox="1"/>
          <p:nvPr/>
        </p:nvSpPr>
        <p:spPr>
          <a:xfrm>
            <a:off x="944021" y="3440709"/>
            <a:ext cx="519374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AA33492-0448-8BE6-0DD3-63878CF76D90}"/>
              </a:ext>
            </a:extLst>
          </p:cNvPr>
          <p:cNvSpPr txBox="1"/>
          <p:nvPr/>
        </p:nvSpPr>
        <p:spPr>
          <a:xfrm>
            <a:off x="944021" y="3831169"/>
            <a:ext cx="519373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4311FA0-1344-AEED-BC4A-CC961796CEF2}"/>
              </a:ext>
            </a:extLst>
          </p:cNvPr>
          <p:cNvSpPr txBox="1"/>
          <p:nvPr/>
        </p:nvSpPr>
        <p:spPr>
          <a:xfrm>
            <a:off x="944021" y="4221629"/>
            <a:ext cx="5193738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B883D7A-9810-5500-EDFA-160260679B1F}"/>
              </a:ext>
            </a:extLst>
          </p:cNvPr>
          <p:cNvSpPr txBox="1"/>
          <p:nvPr/>
        </p:nvSpPr>
        <p:spPr>
          <a:xfrm>
            <a:off x="6067709" y="2645556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457FEFE-A825-8233-AAB0-7B3EABF5488C}"/>
              </a:ext>
            </a:extLst>
          </p:cNvPr>
          <p:cNvSpPr txBox="1"/>
          <p:nvPr/>
        </p:nvSpPr>
        <p:spPr>
          <a:xfrm>
            <a:off x="6078703" y="3050249"/>
            <a:ext cx="511269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58E39C1-0301-9908-DEA0-3ABA23CEA94D}"/>
              </a:ext>
            </a:extLst>
          </p:cNvPr>
          <p:cNvSpPr txBox="1"/>
          <p:nvPr/>
        </p:nvSpPr>
        <p:spPr>
          <a:xfrm>
            <a:off x="6078699" y="3440709"/>
            <a:ext cx="511269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8.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414C5C-86B3-8F4F-8D14-805240874830}"/>
              </a:ext>
            </a:extLst>
          </p:cNvPr>
          <p:cNvSpPr txBox="1"/>
          <p:nvPr/>
        </p:nvSpPr>
        <p:spPr>
          <a:xfrm>
            <a:off x="6078703" y="3831169"/>
            <a:ext cx="511268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9.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DB6DC37-7702-5ED1-4803-55522F6512AB}"/>
              </a:ext>
            </a:extLst>
          </p:cNvPr>
          <p:cNvSpPr txBox="1"/>
          <p:nvPr/>
        </p:nvSpPr>
        <p:spPr>
          <a:xfrm>
            <a:off x="6078703" y="4221629"/>
            <a:ext cx="5112689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154902E-3621-9B3C-88BD-F2585D4E9241}"/>
              </a:ext>
            </a:extLst>
          </p:cNvPr>
          <p:cNvSpPr txBox="1"/>
          <p:nvPr/>
        </p:nvSpPr>
        <p:spPr>
          <a:xfrm>
            <a:off x="959065" y="5225038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5A8DFBA-7BFB-F489-E319-A5E82596F192}"/>
              </a:ext>
            </a:extLst>
          </p:cNvPr>
          <p:cNvSpPr txBox="1"/>
          <p:nvPr/>
        </p:nvSpPr>
        <p:spPr>
          <a:xfrm>
            <a:off x="970057" y="5588016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9187CB3-C60E-5BE5-F10F-0A25E81FAC46}"/>
              </a:ext>
            </a:extLst>
          </p:cNvPr>
          <p:cNvSpPr txBox="1"/>
          <p:nvPr/>
        </p:nvSpPr>
        <p:spPr>
          <a:xfrm>
            <a:off x="6071761" y="5225038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1F62E6B-BFB6-FBF8-A296-C3EF246A29A4}"/>
              </a:ext>
            </a:extLst>
          </p:cNvPr>
          <p:cNvGrpSpPr/>
          <p:nvPr/>
        </p:nvGrpSpPr>
        <p:grpSpPr>
          <a:xfrm>
            <a:off x="1894114" y="610513"/>
            <a:ext cx="8066315" cy="702781"/>
            <a:chOff x="11106" y="-1"/>
            <a:chExt cx="5714174" cy="803177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2F0ADC9-ECBF-B648-31D6-E0E514F49122}"/>
                </a:ext>
              </a:extLst>
            </p:cNvPr>
            <p:cNvSpPr/>
            <p:nvPr/>
          </p:nvSpPr>
          <p:spPr>
            <a:xfrm>
              <a:off x="17303" y="-1"/>
              <a:ext cx="5707977" cy="80317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28C4DC07-10F3-3A17-E31E-2ADA934C3D03}"/>
                </a:ext>
              </a:extLst>
            </p:cNvPr>
            <p:cNvSpPr/>
            <p:nvPr/>
          </p:nvSpPr>
          <p:spPr>
            <a:xfrm>
              <a:off x="11106" y="16676"/>
              <a:ext cx="5713238" cy="41142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kumimoji="0" lang="es-419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1F28069-C257-BF95-CF11-C4DC25CA4076}"/>
              </a:ext>
            </a:extLst>
          </p:cNvPr>
          <p:cNvSpPr txBox="1"/>
          <p:nvPr/>
        </p:nvSpPr>
        <p:spPr>
          <a:xfrm>
            <a:off x="3652486" y="1034692"/>
            <a:ext cx="5050235" cy="309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lt"/>
                <a:cs typeface="Arial"/>
              </a:rPr>
              <a:t>Escriban el título con el que se identifica su proyecto.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ADE653-6AA8-4CC6-C22E-5F8D4F0C94C0}"/>
              </a:ext>
            </a:extLst>
          </p:cNvPr>
          <p:cNvSpPr/>
          <p:nvPr/>
        </p:nvSpPr>
        <p:spPr>
          <a:xfrm>
            <a:off x="1918299" y="777570"/>
            <a:ext cx="78516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B5D0B1-F5A6-56B3-7DCF-AC71FFBED374}"/>
              </a:ext>
            </a:extLst>
          </p:cNvPr>
          <p:cNvSpPr/>
          <p:nvPr/>
        </p:nvSpPr>
        <p:spPr>
          <a:xfrm>
            <a:off x="694580" y="1611157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E89BF1-4943-D884-1ED6-7D7FD40F169D}"/>
              </a:ext>
            </a:extLst>
          </p:cNvPr>
          <p:cNvSpPr/>
          <p:nvPr/>
        </p:nvSpPr>
        <p:spPr>
          <a:xfrm>
            <a:off x="694580" y="237965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90E6F4-6795-269F-D00C-8CB4C20E1F52}"/>
              </a:ext>
            </a:extLst>
          </p:cNvPr>
          <p:cNvSpPr/>
          <p:nvPr/>
        </p:nvSpPr>
        <p:spPr>
          <a:xfrm>
            <a:off x="709214" y="492417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DBE44D-198B-C742-E158-9A4328499DDF}"/>
              </a:ext>
            </a:extLst>
          </p:cNvPr>
          <p:cNvGrpSpPr/>
          <p:nvPr/>
        </p:nvGrpSpPr>
        <p:grpSpPr>
          <a:xfrm>
            <a:off x="7742169" y="1472700"/>
            <a:ext cx="3557041" cy="685386"/>
            <a:chOff x="23673" y="12697"/>
            <a:chExt cx="5807244" cy="98275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B380F87B-6A2F-4172-AE59-0421BCBF7CD7}"/>
                </a:ext>
              </a:extLst>
            </p:cNvPr>
            <p:cNvSpPr/>
            <p:nvPr/>
          </p:nvSpPr>
          <p:spPr>
            <a:xfrm>
              <a:off x="23673" y="66677"/>
              <a:ext cx="5807241" cy="928776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Rectángulo: esquinas redondeadas 76">
              <a:extLst>
                <a:ext uri="{FF2B5EF4-FFF2-40B4-BE49-F238E27FC236}">
                  <a16:creationId xmlns:a16="http://schemas.microsoft.com/office/drawing/2014/main" id="{0F4B0CFD-402C-25BB-F9F8-FB29F1AEADF1}"/>
                </a:ext>
              </a:extLst>
            </p:cNvPr>
            <p:cNvSpPr/>
            <p:nvPr/>
          </p:nvSpPr>
          <p:spPr>
            <a:xfrm>
              <a:off x="23676" y="12697"/>
              <a:ext cx="5807241" cy="51619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 panose="020F0502020204030204" pitchFamily="34" charset="0"/>
                  <a:cs typeface="Times New Roman" panose="02020603050405020304" pitchFamily="18" charset="0"/>
                </a:rPr>
                <a:t>ID 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09A9CC-1F8C-2A1C-A3DC-0B9CDA48FA98}"/>
              </a:ext>
            </a:extLst>
          </p:cNvPr>
          <p:cNvSpPr txBox="1"/>
          <p:nvPr/>
        </p:nvSpPr>
        <p:spPr>
          <a:xfrm>
            <a:off x="7687640" y="1767629"/>
            <a:ext cx="3649369" cy="307777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lt"/>
                <a:cs typeface="Arial"/>
              </a:rPr>
              <a:t>Escriban el ID asignado a su equipo.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C5500D-E0C9-F4A9-F6D4-31D861BCE05A}"/>
              </a:ext>
            </a:extLst>
          </p:cNvPr>
          <p:cNvSpPr/>
          <p:nvPr/>
        </p:nvSpPr>
        <p:spPr>
          <a:xfrm>
            <a:off x="7687641" y="1574689"/>
            <a:ext cx="720000" cy="7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13B1048B-FD8D-02E1-DE1E-2DBA881F7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46" y="77987"/>
            <a:ext cx="1268196" cy="1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0817C-A6E4-5DA7-6C56-0ED86A56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5C0476C2-6C66-C1B1-461C-2DB0474CCACA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Misión Nacional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19D2CC-01DE-751B-C333-214A20927D53}"/>
              </a:ext>
            </a:extLst>
          </p:cNvPr>
          <p:cNvSpPr/>
          <p:nvPr/>
        </p:nvSpPr>
        <p:spPr>
          <a:xfrm>
            <a:off x="928518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el prototipo construido por su Equipo Talentos STEM+ aportará a la solución de la </a:t>
            </a: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problemática que se </a:t>
            </a:r>
            <a:r>
              <a:rPr lang="es-MX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relaciona</a:t>
            </a: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con el eje 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 la Misión Nacional seleccionado?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ABEA94-C483-7114-A5F4-B8404550D495}"/>
              </a:ext>
            </a:extLst>
          </p:cNvPr>
          <p:cNvSpPr/>
          <p:nvPr/>
        </p:nvSpPr>
        <p:spPr>
          <a:xfrm>
            <a:off x="6550767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¿Qué cambio o resultado concreto espera lograr su equipo con la implementación del prototipo frente al eje seleccionado de la Misión Nacional: agua, aire o energía?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65883E-060E-C170-1197-341CFD75F755}"/>
              </a:ext>
            </a:extLst>
          </p:cNvPr>
          <p:cNvSpPr txBox="1"/>
          <p:nvPr/>
        </p:nvSpPr>
        <p:spPr>
          <a:xfrm>
            <a:off x="1157176" y="1152136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preguntas, relacionando sus respuestas con la propuesta de solución y el eje de la Misión Nacional al que se alinea su Proyecto STEM+.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8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9D58B-3E06-9425-C653-EA0D4C01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019B48E-2CCA-ED98-DB3B-37897311597E}"/>
              </a:ext>
            </a:extLst>
          </p:cNvPr>
          <p:cNvSpPr/>
          <p:nvPr/>
        </p:nvSpPr>
        <p:spPr>
          <a:xfrm>
            <a:off x="3637706" y="5182817"/>
            <a:ext cx="7675141" cy="784694"/>
          </a:xfrm>
          <a:prstGeom prst="roundRect">
            <a:avLst>
              <a:gd name="adj" fmla="val 8612"/>
            </a:avLst>
          </a:prstGeom>
          <a:noFill/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D0EB65D-EA86-4729-97E9-7820A775C7B5}"/>
              </a:ext>
            </a:extLst>
          </p:cNvPr>
          <p:cNvSpPr/>
          <p:nvPr/>
        </p:nvSpPr>
        <p:spPr>
          <a:xfrm>
            <a:off x="3637707" y="1212499"/>
            <a:ext cx="7675141" cy="78469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1">
            <a:extLst>
              <a:ext uri="{FF2B5EF4-FFF2-40B4-BE49-F238E27FC236}">
                <a16:creationId xmlns:a16="http://schemas.microsoft.com/office/drawing/2014/main" id="{ED2A02D6-8493-12A9-391D-D69B1D3548F8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Ejemplo tarjeta</a:t>
            </a: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de mejora 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626C-4421-49C3-64A2-A84531220FB6}"/>
              </a:ext>
            </a:extLst>
          </p:cNvPr>
          <p:cNvSpPr txBox="1"/>
          <p:nvPr/>
        </p:nvSpPr>
        <p:spPr>
          <a:xfrm>
            <a:off x="581988" y="1474827"/>
            <a:ext cx="285278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Entreguen la tarjeta de mejora elaborada por el equipo a cinco participantes, después de la interacción con el prototipo.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Indiquen que deben diligenciar cada uno de los campos allí solicitados siendo objetivos con el diligenciamiento.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Tomen una fotografía de las tarjetas y adjúntenlas en la Bitácora – “Prueba con la comunidad”.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32A39-4FE4-8B1E-9655-FD4BE999AB35}"/>
              </a:ext>
            </a:extLst>
          </p:cNvPr>
          <p:cNvSpPr txBox="1"/>
          <p:nvPr/>
        </p:nvSpPr>
        <p:spPr>
          <a:xfrm>
            <a:off x="581987" y="5122281"/>
            <a:ext cx="327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Pueden eliminar esta diapositiva después de realizar la actividad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00FF00"/>
              </a:highligh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la 8">
            <a:extLst>
              <a:ext uri="{FF2B5EF4-FFF2-40B4-BE49-F238E27FC236}">
                <a16:creationId xmlns:a16="http://schemas.microsoft.com/office/drawing/2014/main" id="{004B7089-3CB3-7F12-7A18-08777D75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38054"/>
              </p:ext>
            </p:extLst>
          </p:nvPr>
        </p:nvGraphicFramePr>
        <p:xfrm>
          <a:off x="3637707" y="1344050"/>
          <a:ext cx="7675141" cy="487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455">
                  <a:extLst>
                    <a:ext uri="{9D8B030D-6E8A-4147-A177-3AD203B41FA5}">
                      <a16:colId xmlns:a16="http://schemas.microsoft.com/office/drawing/2014/main" val="133143240"/>
                    </a:ext>
                  </a:extLst>
                </a:gridCol>
                <a:gridCol w="5127686">
                  <a:extLst>
                    <a:ext uri="{9D8B030D-6E8A-4147-A177-3AD203B41FA5}">
                      <a16:colId xmlns:a16="http://schemas.microsoft.com/office/drawing/2014/main" val="3345724519"/>
                    </a:ext>
                  </a:extLst>
                </a:gridCol>
              </a:tblGrid>
              <a:tr h="762984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Tarjeta de mejora</a:t>
                      </a:r>
                    </a:p>
                    <a:p>
                      <a:r>
                        <a:rPr lang="es-CO" sz="1400"/>
                        <a:t>Participante:___________________________</a:t>
                      </a:r>
                    </a:p>
                    <a:p>
                      <a:r>
                        <a:rPr lang="es-CO" sz="1400"/>
                        <a:t>Relación con el equipo: ____________  Edad: __</a:t>
                      </a: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77920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/>
                      <a:r>
                        <a:rPr lang="es-MX" sz="1200" b="1">
                          <a:solidFill>
                            <a:schemeClr val="bg1"/>
                          </a:solidFill>
                        </a:rPr>
                        <a:t>Columna 1-ítems</a:t>
                      </a:r>
                      <a:endParaRPr lang="es-CO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>
                          <a:solidFill>
                            <a:schemeClr val="bg1"/>
                          </a:solidFill>
                        </a:rPr>
                        <a:t>Columna 2-información</a:t>
                      </a:r>
                      <a:endParaRPr lang="es-CO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64741"/>
                  </a:ext>
                </a:extLst>
              </a:tr>
              <a:tr h="815125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Problemática</a:t>
                      </a:r>
                    </a:p>
                    <a:p>
                      <a:r>
                        <a:rPr lang="es-MX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¿Qué problema del entorno atiende el proyecto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En la institución muchos residuos se mezclan porque los estudiantes no siempre saben en qué caneca depositarlos. Esto genera contaminación, dificulta el reciclaje y desaprovecha materiales que podrían reutilizarse.</a:t>
                      </a:r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81227"/>
                  </a:ext>
                </a:extLst>
              </a:tr>
              <a:tr h="828871">
                <a:tc>
                  <a:txBody>
                    <a:bodyPr/>
                    <a:lstStyle/>
                    <a:p>
                      <a:r>
                        <a:rPr lang="es-MX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</a:t>
                      </a:r>
                    </a:p>
                    <a:p>
                      <a:r>
                        <a:rPr lang="es-MX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¿Cómo es el prototipo? (partes visibles)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Es una estructura tipo estación de reciclaje con tres compartimientos. Tiene una abertura principal con sensor, pantalla indicadora, luces LED y tapas automáticas. También cuenta con un módulo electrónico y conexión inalámbrica.</a:t>
                      </a:r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87323"/>
                  </a:ext>
                </a:extLst>
              </a:tr>
              <a:tr h="855423">
                <a:tc>
                  <a:txBody>
                    <a:bodyPr/>
                    <a:lstStyle/>
                    <a:p>
                      <a:r>
                        <a:rPr lang="es-MX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Materiales</a:t>
                      </a:r>
                    </a:p>
                    <a:p>
                      <a:r>
                        <a:rPr lang="es-MX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¿De qué está hecho? (materiales principales)  │ ¿Le parece resistente/seguro? ¿Por qué?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Está construido con madera MDF, acrílico, compartimientos plásticos, sensores electrónicos, servomotores y una tarjeta programable.</a:t>
                      </a:r>
                      <a:br>
                        <a:rPr lang="es-MX" sz="1200" b="0" i="0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</a:br>
                      <a:r>
                        <a:rPr lang="es-MX" sz="12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Sí parece resistente y seguro porque los materiales son firmes, las conexiones están protegidas y el mecanismo de apertura funciona sin riesgo de contacto directo.</a:t>
                      </a:r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65986"/>
                  </a:ext>
                </a:extLst>
              </a:tr>
              <a:tr h="99626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Función</a:t>
                      </a:r>
                    </a:p>
                    <a:p>
                      <a:r>
                        <a:rPr lang="es-MX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¿Qué hace el prototipo? (función principal)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El prototipo identifica automáticamente si el residuo es plástico, papel o material orgánico, abre el compartimiento correcto para depositarlo y registra la información en una aplicación móvil, donde se pueden consultar datos sobre cantidad y tipo de residuos recolectados.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6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84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2CA02-EF8F-9BDB-D084-F0CA341E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7F446632-31FE-16AE-400C-B5B408D1EAF8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Tarjeta de mejora 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9D53C62-2734-E2E0-2A15-8117951B1C08}"/>
              </a:ext>
            </a:extLst>
          </p:cNvPr>
          <p:cNvSpPr/>
          <p:nvPr/>
        </p:nvSpPr>
        <p:spPr>
          <a:xfrm>
            <a:off x="2527111" y="1630832"/>
            <a:ext cx="7126556" cy="424531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 tarjeta de mejora elaborada por el equipo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855D99-E940-8B64-354D-C9E149280798}"/>
              </a:ext>
            </a:extLst>
          </p:cNvPr>
          <p:cNvSpPr txBox="1"/>
          <p:nvPr/>
        </p:nvSpPr>
        <p:spPr>
          <a:xfrm>
            <a:off x="2527112" y="1207034"/>
            <a:ext cx="562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Adjunten una imagen o fotografía de la tarjeta de mejora.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2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EF0CF-B878-D725-9074-CC8EDD90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87D9A1D7-B918-90CD-E16E-4EB4A3DC0609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Prueba con la comunidad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635-FA19-8B83-52EE-F4D01AD65479}"/>
              </a:ext>
            </a:extLst>
          </p:cNvPr>
          <p:cNvSpPr txBox="1"/>
          <p:nvPr/>
        </p:nvSpPr>
        <p:spPr>
          <a:xfrm>
            <a:off x="1002908" y="1115060"/>
            <a:ext cx="100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de las tarjetas de mejora diligenciadas y después de la interacción con el prototipo de los cinco actores de la comunidad.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0E21A7-18E2-158D-FCF7-5FF4469B5424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50F96-4E36-880A-DEE6-A6C6007ABF9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093152F-A144-8EBD-7634-38FED232D02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009D3C8-B88D-3B40-06DF-2BB8427E3416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de mejora diligenciada por el primer actor de la comunidad.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A31BC49-D53B-80BE-0C2B-0AD635C764E3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 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4B2BE-5A3C-DEB8-7542-EDF8EF343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3328E9AD-4C8B-6A79-0D5C-DAB3805D2966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Prueba con la comunidad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A28A5B-74F7-2BFE-709D-C734CE63936A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08A274-298E-CABF-E8F7-3574E7002EEC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1C52C3A-C4E8-76F3-CC53-E12B77E4877D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65302E5-B45D-C24D-7E5F-70FF7A45FEBC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de mejora diligenciada por el segundo actor de la comunidad.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0C4C7D1-54F9-CF69-EDE7-CB18B4FEAD0A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 interacción del actor de la comunidad con 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0E1371-84F2-2633-1A0D-E9C3B11AD770}"/>
              </a:ext>
            </a:extLst>
          </p:cNvPr>
          <p:cNvSpPr txBox="1"/>
          <p:nvPr/>
        </p:nvSpPr>
        <p:spPr>
          <a:xfrm>
            <a:off x="1002908" y="1115060"/>
            <a:ext cx="100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de las tarjetas de mejora diligenciadas y después de la interacción con el prototipo de los cinco actores de la comunidad.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02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AA2E3-0DDA-EF0A-BF1D-00D9955D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9737B0DA-F358-7DD2-5855-684B0BF02175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Prueba con la comunidad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ABC52A-FB25-8782-1162-5A9639D91741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3F97D2-8027-336D-1137-E36AA8E46341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D67F6DF-3425-8AEC-9E24-6250E02221B0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A206911-0FE4-5719-1FDC-D8F2BB9EDC5A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de mejora diligenciada por el tercer actor de la comunidad.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BF20CEF-ED3A-AFB9-4B6B-E568C3F10B8A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 interacción del actor de la comunidad con 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9A5BE1-B7E6-94A2-9C8E-5980FE260E17}"/>
              </a:ext>
            </a:extLst>
          </p:cNvPr>
          <p:cNvSpPr txBox="1"/>
          <p:nvPr/>
        </p:nvSpPr>
        <p:spPr>
          <a:xfrm>
            <a:off x="1002908" y="1115060"/>
            <a:ext cx="100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de las tarjetas de mejora diligenciadas y después de la interacción con el prototipo de los cinco actores de la comunidad.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337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EE895-70ED-6805-AEA2-3FB733B5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7C083C89-2C7C-FE48-62BB-C6D630D0B597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Prueba con la comunidad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37000D-A718-7F30-8D6D-2696859AE543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EC2461-F52D-621F-E085-1137FC9AB018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3B9B6AC-B7E6-9ED4-8A68-5499B7DE01FE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123E4C4-28A8-434D-6E38-DE1C5D7AB80A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de mejora diligenciada por el cuarto actor de la comunidad.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AE73855-785F-6E3B-D683-3E3F5BD170B9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 interacción del actor de la comunidad con 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0F276-793A-1C6A-17D8-BACC6B97431F}"/>
              </a:ext>
            </a:extLst>
          </p:cNvPr>
          <p:cNvSpPr txBox="1"/>
          <p:nvPr/>
        </p:nvSpPr>
        <p:spPr>
          <a:xfrm>
            <a:off x="1002908" y="1115060"/>
            <a:ext cx="100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de las tarjetas de mejora diligenciadas y después de la interacción con el prototipo de los cinco actores de la comunidad.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4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D02F1-3CEC-C5F6-9DB3-0A32E256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8F7DB5D4-ECD5-CA86-B8A5-87B1F44CEE2F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Prueba con la comunidad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1F3DED-A805-E0D9-E47B-B480019EFFEB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de mejora diligenciada por el quinto actor de la comunidad.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88D4B47-EA9B-36D6-91D8-FC3783375A33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 interacción del actor de la comunidad con 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D0B202-66B7-F5C3-6B3E-F0F55F072AC7}"/>
              </a:ext>
            </a:extLst>
          </p:cNvPr>
          <p:cNvSpPr txBox="1"/>
          <p:nvPr/>
        </p:nvSpPr>
        <p:spPr>
          <a:xfrm>
            <a:off x="1002908" y="1115060"/>
            <a:ext cx="100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de las tarjetas de mejora diligenciadas y después de la interacción con el prototipo de los cinco actores de la comunidad.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24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37205-EB98-4E35-A3B8-576BE5F9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C19B9C71-DE05-6F81-FC01-A03EB71A17D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Hallazgos de validación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B2945A8-35EC-D667-213E-1C9E7B1D342C}"/>
              </a:ext>
            </a:extLst>
          </p:cNvPr>
          <p:cNvGrpSpPr/>
          <p:nvPr/>
        </p:nvGrpSpPr>
        <p:grpSpPr>
          <a:xfrm>
            <a:off x="1249144" y="1915644"/>
            <a:ext cx="4071461" cy="3922734"/>
            <a:chOff x="1126761" y="1561475"/>
            <a:chExt cx="3162924" cy="4570765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A731AD4-A8D4-8ACA-A2E7-B53246BE54FC}"/>
                </a:ext>
              </a:extLst>
            </p:cNvPr>
            <p:cNvSpPr/>
            <p:nvPr/>
          </p:nvSpPr>
          <p:spPr>
            <a:xfrm>
              <a:off x="1126761" y="1561475"/>
              <a:ext cx="3162924" cy="4347148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CE1F699-6170-AAD0-F0E7-0719065E1B4B}"/>
                </a:ext>
              </a:extLst>
            </p:cNvPr>
            <p:cNvSpPr txBox="1"/>
            <p:nvPr/>
          </p:nvSpPr>
          <p:spPr>
            <a:xfrm>
              <a:off x="1269167" y="1757066"/>
              <a:ext cx="2878111" cy="437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Conclusión 1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_______________________________________________________________________________________________________________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_______________________________________________________________________________________________________________</a:t>
              </a:r>
            </a:p>
            <a:p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4A4AA8C-9720-4D2C-A7A9-5EEA44CCA866}"/>
              </a:ext>
            </a:extLst>
          </p:cNvPr>
          <p:cNvGrpSpPr/>
          <p:nvPr/>
        </p:nvGrpSpPr>
        <p:grpSpPr>
          <a:xfrm>
            <a:off x="6763932" y="1924736"/>
            <a:ext cx="4178924" cy="3730821"/>
            <a:chOff x="1126761" y="1561475"/>
            <a:chExt cx="3162924" cy="4347148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CE2D869-9B10-43F3-2870-F860E3BABD25}"/>
                </a:ext>
              </a:extLst>
            </p:cNvPr>
            <p:cNvSpPr/>
            <p:nvPr/>
          </p:nvSpPr>
          <p:spPr>
            <a:xfrm>
              <a:off x="1126761" y="1561475"/>
              <a:ext cx="3162924" cy="4347148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9364BC8-F686-EE6B-F69E-C8F8BC9321F5}"/>
                </a:ext>
              </a:extLst>
            </p:cNvPr>
            <p:cNvSpPr txBox="1"/>
            <p:nvPr/>
          </p:nvSpPr>
          <p:spPr>
            <a:xfrm>
              <a:off x="1269167" y="1749889"/>
              <a:ext cx="2878111" cy="412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9006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Conclusión 2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__________________________________________________________________________________________________________________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__________________________________________________________________________________________________________________</a:t>
              </a:r>
            </a:p>
            <a:p>
              <a:pPr lvl="0"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__________________________________________________________________________________________________________________</a:t>
              </a:r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______________________________________________________________________________________________________________________________________________________________________________________________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02E2136-E3DD-4755-65C0-33DA6FEF928E}"/>
              </a:ext>
            </a:extLst>
          </p:cNvPr>
          <p:cNvSpPr txBox="1"/>
          <p:nvPr/>
        </p:nvSpPr>
        <p:spPr>
          <a:xfrm>
            <a:off x="1295020" y="1232133"/>
            <a:ext cx="960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Escriban las dos conclusiones sobre los ajustes o mejoras que necesitan ser implementados para optimizar el prototipo.</a:t>
            </a: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43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237F5-7421-6AAE-6291-A23517F68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F9D6C794-0242-D9B5-9C39-57EEB0D17230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Insumos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C6E913-9C90-D66F-4E61-4097C3C33D8A}"/>
              </a:ext>
            </a:extLst>
          </p:cNvPr>
          <p:cNvSpPr txBox="1"/>
          <p:nvPr/>
        </p:nvSpPr>
        <p:spPr>
          <a:xfrm>
            <a:off x="795313" y="1190813"/>
            <a:ext cx="1090616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Una vez completen el formulario de insumos para el prototipo de media fidelidad, anexen una captura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de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pantalla.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5BAA23-9680-11E7-D4A2-C9D2F130BF71}"/>
              </a:ext>
            </a:extLst>
          </p:cNvPr>
          <p:cNvSpPr/>
          <p:nvPr/>
        </p:nvSpPr>
        <p:spPr>
          <a:xfrm>
            <a:off x="1785256" y="1654254"/>
            <a:ext cx="8577943" cy="385904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 captura de pantalla del formulario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.</a:t>
            </a:r>
            <a:r>
              <a:rPr kumimoji="0" lang="es-419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7E6597-023A-35E9-BDEB-5B5E77348FF1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Comunica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9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27F9F-8D8A-27AB-E7E1-C0F0581A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4668B51-A6BA-0292-AF35-447A85D48600}"/>
              </a:ext>
            </a:extLst>
          </p:cNvPr>
          <p:cNvGrpSpPr/>
          <p:nvPr/>
        </p:nvGrpSpPr>
        <p:grpSpPr>
          <a:xfrm>
            <a:off x="960110" y="1603941"/>
            <a:ext cx="10271777" cy="4361492"/>
            <a:chOff x="243186" y="227342"/>
            <a:chExt cx="5386859" cy="293133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E5C8738-640B-A88E-611A-FC659F82C8C7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4725CCB7-ADCC-AD3E-9FDE-1763DCCAEF97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Contexto de la problemática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6D7628C0-988E-A690-C694-F76815E90D4B}"/>
              </a:ext>
            </a:extLst>
          </p:cNvPr>
          <p:cNvSpPr/>
          <p:nvPr/>
        </p:nvSpPr>
        <p:spPr>
          <a:xfrm>
            <a:off x="960110" y="1747941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D986D01-DB58-CAEA-85ED-74B302648D22}"/>
              </a:ext>
            </a:extLst>
          </p:cNvPr>
          <p:cNvGrpSpPr/>
          <p:nvPr/>
        </p:nvGrpSpPr>
        <p:grpSpPr>
          <a:xfrm>
            <a:off x="2440933" y="718491"/>
            <a:ext cx="3017477" cy="608316"/>
            <a:chOff x="-11177" y="12699"/>
            <a:chExt cx="5842094" cy="109384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2B0EF31A-FCBD-6DC5-7D98-9F062A730D3E}"/>
                </a:ext>
              </a:extLst>
            </p:cNvPr>
            <p:cNvSpPr/>
            <p:nvPr/>
          </p:nvSpPr>
          <p:spPr>
            <a:xfrm>
              <a:off x="6350" y="66676"/>
              <a:ext cx="5824567" cy="103986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CO" sz="14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" name="Rectángulo: esquinas redondeadas 76">
              <a:extLst>
                <a:ext uri="{FF2B5EF4-FFF2-40B4-BE49-F238E27FC236}">
                  <a16:creationId xmlns:a16="http://schemas.microsoft.com/office/drawing/2014/main" id="{4C6C5AF1-8A57-ABB3-7663-A8DFAB830B70}"/>
                </a:ext>
              </a:extLst>
            </p:cNvPr>
            <p:cNvSpPr/>
            <p:nvPr/>
          </p:nvSpPr>
          <p:spPr>
            <a:xfrm>
              <a:off x="-11177" y="12699"/>
              <a:ext cx="5842094" cy="64733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prstClr val="white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 </a:t>
              </a:r>
              <a:endParaRPr lang="es-CO" sz="1400">
                <a:solidFill>
                  <a:prstClr val="white"/>
                </a:solidFill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768B40E-9CEE-D439-E92A-19BBB6DBA913}"/>
              </a:ext>
            </a:extLst>
          </p:cNvPr>
          <p:cNvGraphicFramePr>
            <a:graphicFrameLocks noGrp="1"/>
          </p:cNvGraphicFramePr>
          <p:nvPr/>
        </p:nvGraphicFramePr>
        <p:xfrm>
          <a:off x="2409496" y="1051407"/>
          <a:ext cx="2985813" cy="339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271">
                  <a:extLst>
                    <a:ext uri="{9D8B030D-6E8A-4147-A177-3AD203B41FA5}">
                      <a16:colId xmlns:a16="http://schemas.microsoft.com/office/drawing/2014/main" val="198214146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103738014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3884529755"/>
                    </a:ext>
                  </a:extLst>
                </a:gridCol>
              </a:tblGrid>
              <a:tr h="33945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Agua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Aire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Energía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08159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B156A45C-5C53-5003-7EC6-24D4DF73B30A}"/>
              </a:ext>
            </a:extLst>
          </p:cNvPr>
          <p:cNvSpPr/>
          <p:nvPr/>
        </p:nvSpPr>
        <p:spPr>
          <a:xfrm>
            <a:off x="2449986" y="859817"/>
            <a:ext cx="706313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C965015-5037-EFFE-B08D-556EC3EE7667}"/>
              </a:ext>
            </a:extLst>
          </p:cNvPr>
          <p:cNvGrpSpPr/>
          <p:nvPr/>
        </p:nvGrpSpPr>
        <p:grpSpPr>
          <a:xfrm>
            <a:off x="5565568" y="718491"/>
            <a:ext cx="4185499" cy="822307"/>
            <a:chOff x="187439" y="3130508"/>
            <a:chExt cx="4431785" cy="116385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C753492-CC25-7BB7-05F6-843281F957B3}"/>
                </a:ext>
              </a:extLst>
            </p:cNvPr>
            <p:cNvGrpSpPr/>
            <p:nvPr/>
          </p:nvGrpSpPr>
          <p:grpSpPr>
            <a:xfrm>
              <a:off x="187439" y="3130508"/>
              <a:ext cx="4413445" cy="856385"/>
              <a:chOff x="-12952" y="12698"/>
              <a:chExt cx="5843871" cy="670398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CA156B4E-CB3E-1DF4-06F7-73BE0E43E2DB}"/>
                  </a:ext>
                </a:extLst>
              </p:cNvPr>
              <p:cNvSpPr/>
              <p:nvPr/>
            </p:nvSpPr>
            <p:spPr>
              <a:xfrm>
                <a:off x="-12952" y="66676"/>
                <a:ext cx="5843871" cy="616420"/>
              </a:xfrm>
              <a:prstGeom prst="roundRect">
                <a:avLst/>
              </a:prstGeom>
              <a:noFill/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1400"/>
              </a:p>
            </p:txBody>
          </p:sp>
          <p:sp>
            <p:nvSpPr>
              <p:cNvPr id="22" name="Rectángulo: esquinas redondeadas 76">
                <a:extLst>
                  <a:ext uri="{FF2B5EF4-FFF2-40B4-BE49-F238E27FC236}">
                    <a16:creationId xmlns:a16="http://schemas.microsoft.com/office/drawing/2014/main" id="{409912BB-013D-D5A0-8EEA-BA7B022F10CC}"/>
                  </a:ext>
                </a:extLst>
              </p:cNvPr>
              <p:cNvSpPr/>
              <p:nvPr/>
            </p:nvSpPr>
            <p:spPr>
              <a:xfrm>
                <a:off x="-12952" y="12698"/>
                <a:ext cx="5843871" cy="398872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7"/>
                  <a:gd name="connsiteY0" fmla="*/ 49743 h 304800"/>
                  <a:gd name="connsiteX1" fmla="*/ 72051 w 5813507"/>
                  <a:gd name="connsiteY1" fmla="*/ 0 h 304800"/>
                  <a:gd name="connsiteX2" fmla="*/ 5763765 w 5813507"/>
                  <a:gd name="connsiteY2" fmla="*/ 0 h 304800"/>
                  <a:gd name="connsiteX3" fmla="*/ 5813508 w 5813507"/>
                  <a:gd name="connsiteY3" fmla="*/ 49743 h 304800"/>
                  <a:gd name="connsiteX4" fmla="*/ 5813508 w 5813507"/>
                  <a:gd name="connsiteY4" fmla="*/ 248707 h 304800"/>
                  <a:gd name="connsiteX5" fmla="*/ 5768190 w 5813507"/>
                  <a:gd name="connsiteY5" fmla="*/ 287561 h 304800"/>
                  <a:gd name="connsiteX6" fmla="*/ 9608 w 5813507"/>
                  <a:gd name="connsiteY6" fmla="*/ 304800 h 304800"/>
                  <a:gd name="connsiteX7" fmla="*/ 22308 w 5813507"/>
                  <a:gd name="connsiteY7" fmla="*/ 248707 h 304800"/>
                  <a:gd name="connsiteX8" fmla="*/ 22308 w 5813507"/>
                  <a:gd name="connsiteY8" fmla="*/ 49743 h 304800"/>
                  <a:gd name="connsiteX0" fmla="*/ 1760 w 5792960"/>
                  <a:gd name="connsiteY0" fmla="*/ 49743 h 304800"/>
                  <a:gd name="connsiteX1" fmla="*/ 51503 w 5792960"/>
                  <a:gd name="connsiteY1" fmla="*/ 0 h 304800"/>
                  <a:gd name="connsiteX2" fmla="*/ 5743217 w 5792960"/>
                  <a:gd name="connsiteY2" fmla="*/ 0 h 304800"/>
                  <a:gd name="connsiteX3" fmla="*/ 5792960 w 5792960"/>
                  <a:gd name="connsiteY3" fmla="*/ 49743 h 304800"/>
                  <a:gd name="connsiteX4" fmla="*/ 5792960 w 5792960"/>
                  <a:gd name="connsiteY4" fmla="*/ 248707 h 304800"/>
                  <a:gd name="connsiteX5" fmla="*/ 5747642 w 5792960"/>
                  <a:gd name="connsiteY5" fmla="*/ 287561 h 304800"/>
                  <a:gd name="connsiteX6" fmla="*/ 19273 w 5792960"/>
                  <a:gd name="connsiteY6" fmla="*/ 304800 h 304800"/>
                  <a:gd name="connsiteX7" fmla="*/ 1760 w 5792960"/>
                  <a:gd name="connsiteY7" fmla="*/ 248707 h 304800"/>
                  <a:gd name="connsiteX8" fmla="*/ 1760 w 5792960"/>
                  <a:gd name="connsiteY8" fmla="*/ 4974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960" h="304800">
                    <a:moveTo>
                      <a:pt x="1760" y="49743"/>
                    </a:moveTo>
                    <a:cubicBezTo>
                      <a:pt x="1760" y="22271"/>
                      <a:pt x="24031" y="0"/>
                      <a:pt x="51503" y="0"/>
                    </a:cubicBezTo>
                    <a:lnTo>
                      <a:pt x="5743217" y="0"/>
                    </a:lnTo>
                    <a:cubicBezTo>
                      <a:pt x="5770689" y="0"/>
                      <a:pt x="5792960" y="22271"/>
                      <a:pt x="5792960" y="49743"/>
                    </a:cubicBezTo>
                    <a:lnTo>
                      <a:pt x="5792960" y="248707"/>
                    </a:lnTo>
                    <a:cubicBezTo>
                      <a:pt x="5792960" y="276179"/>
                      <a:pt x="5775114" y="287561"/>
                      <a:pt x="5747642" y="287561"/>
                    </a:cubicBezTo>
                    <a:lnTo>
                      <a:pt x="19273" y="304800"/>
                    </a:lnTo>
                    <a:cubicBezTo>
                      <a:pt x="-8199" y="304800"/>
                      <a:pt x="1760" y="276179"/>
                      <a:pt x="1760" y="248707"/>
                    </a:cubicBezTo>
                    <a:lnTo>
                      <a:pt x="1760" y="49743"/>
                    </a:lnTo>
                    <a:close/>
                  </a:path>
                </a:pathLst>
              </a:custGeom>
              <a:solidFill>
                <a:srgbClr val="2A0070"/>
              </a:solidFill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b="1">
                    <a:ea typeface="Calibri"/>
                    <a:cs typeface="Times New Roman"/>
                  </a:rPr>
                  <a:t>Ubicación (Departamento/Municipio)</a:t>
                </a:r>
                <a:r>
                  <a:rPr lang="es-CO" sz="1400" b="1">
                    <a:effectLst/>
                    <a:ea typeface="Calibri"/>
                    <a:cs typeface="Times New Roman"/>
                  </a:rPr>
                  <a:t> </a:t>
                </a:r>
                <a:endParaRPr lang="es-CO" sz="14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778158D-D53F-47B8-3848-4706D060C38D}"/>
                </a:ext>
              </a:extLst>
            </p:cNvPr>
            <p:cNvSpPr txBox="1"/>
            <p:nvPr/>
          </p:nvSpPr>
          <p:spPr>
            <a:xfrm>
              <a:off x="205778" y="3553822"/>
              <a:ext cx="4413446" cy="74054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MX" sz="14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Escriban el departamento, ciudad o municipio.</a:t>
              </a:r>
              <a:endParaRPr lang="es-ES" sz="14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E6A0C30-82E3-217B-D7A9-6EA1D0D422AE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C8FD7ED-1513-350F-5F1A-C01E105B0F06}"/>
              </a:ext>
            </a:extLst>
          </p:cNvPr>
          <p:cNvSpPr/>
          <p:nvPr/>
        </p:nvSpPr>
        <p:spPr>
          <a:xfrm>
            <a:off x="5552405" y="865514"/>
            <a:ext cx="54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B1B4992-BE77-AD25-146F-12B6BA3A5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1" y="1123124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042078-80F3-5826-8E36-56F0615B8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76" y="1125008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4201834-5824-4BA6-0510-4C01A193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02" y="1132775"/>
            <a:ext cx="174049" cy="146146"/>
          </a:xfrm>
          <a:prstGeom prst="rect">
            <a:avLst/>
          </a:prstGeom>
          <a:ln w="9525">
            <a:noFill/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F1623DFB-ED1A-CC11-829F-3A4FDA7194D9}"/>
              </a:ext>
            </a:extLst>
          </p:cNvPr>
          <p:cNvSpPr txBox="1"/>
          <p:nvPr/>
        </p:nvSpPr>
        <p:spPr>
          <a:xfrm>
            <a:off x="3044405" y="3358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la problemática identificada.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35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1D085-5A3B-1E6D-27B4-CCC2CED9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C99EAD3-1C36-E7BE-BC67-8712F5958072}"/>
              </a:ext>
            </a:extLst>
          </p:cNvPr>
          <p:cNvSpPr/>
          <p:nvPr/>
        </p:nvSpPr>
        <p:spPr>
          <a:xfrm>
            <a:off x="1279250" y="1742322"/>
            <a:ext cx="5996620" cy="337335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ítulo 11">
            <a:extLst>
              <a:ext uri="{FF2B5EF4-FFF2-40B4-BE49-F238E27FC236}">
                <a16:creationId xmlns:a16="http://schemas.microsoft.com/office/drawing/2014/main" id="{9882F351-192F-0E30-0320-F065E22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63" y="666943"/>
            <a:ext cx="6968397" cy="37769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29006F"/>
                </a:solidFill>
                <a:latin typeface="Trebuchet MS"/>
              </a:rPr>
              <a:t>Unboxing de nuestro prototipo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9834CA-3D74-B8DD-4E46-F4FB6DB8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2" y="1233710"/>
            <a:ext cx="3132237" cy="4698356"/>
          </a:xfrm>
          <a:prstGeom prst="rect">
            <a:avLst/>
          </a:prstGeo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6EB6366-4483-A431-DBB6-0EDCAFE81034}"/>
              </a:ext>
            </a:extLst>
          </p:cNvPr>
          <p:cNvSpPr/>
          <p:nvPr/>
        </p:nvSpPr>
        <p:spPr>
          <a:xfrm>
            <a:off x="9486986" y="1089385"/>
            <a:ext cx="1928266" cy="1490727"/>
          </a:xfrm>
          <a:prstGeom prst="wedgeEllipseCallou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3B3790-0B29-D536-499A-36A25D8A17D7}"/>
              </a:ext>
            </a:extLst>
          </p:cNvPr>
          <p:cNvSpPr txBox="1"/>
          <p:nvPr/>
        </p:nvSpPr>
        <p:spPr>
          <a:xfrm>
            <a:off x="9610460" y="1465416"/>
            <a:ext cx="1681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¡Qué gran trabajo hay detrás de cada prototipo!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CFA90C-8252-8F39-17FA-7733E1446114}"/>
              </a:ext>
            </a:extLst>
          </p:cNvPr>
          <p:cNvSpPr txBox="1"/>
          <p:nvPr/>
        </p:nvSpPr>
        <p:spPr>
          <a:xfrm>
            <a:off x="1513161" y="3287201"/>
            <a:ext cx="55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Inserten el enlace de YouTube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d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el video </a:t>
            </a:r>
            <a:r>
              <a:rPr lang="es-CO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tipo </a:t>
            </a:r>
            <a:r>
              <a:rPr lang="es-CO" sz="14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unboxing</a:t>
            </a:r>
            <a:r>
              <a:rPr lang="es-CO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 científico + pruebas con la comunidad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09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0F337-AA23-5F83-951E-3E39598B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D5EC82-6834-234C-C0B8-03A53DF1661A}"/>
              </a:ext>
            </a:extLst>
          </p:cNvPr>
          <p:cNvSpPr txBox="1"/>
          <p:nvPr/>
        </p:nvSpPr>
        <p:spPr>
          <a:xfrm>
            <a:off x="2551092" y="585677"/>
            <a:ext cx="7089816" cy="521081"/>
          </a:xfrm>
          <a:prstGeom prst="rect">
            <a:avLst/>
          </a:prstGeom>
          <a:noFill/>
        </p:spPr>
        <p:txBody>
          <a:bodyPr wrap="square" lIns="89321" tIns="44661" rIns="89321" bIns="44661" anchor="t">
            <a:spAutoFit/>
          </a:bodyPr>
          <a:lstStyle/>
          <a:p>
            <a:pPr algn="ctr" defTabSz="893216">
              <a:defRPr/>
            </a:pPr>
            <a:r>
              <a:rPr lang="es-ES" sz="2800" b="1">
                <a:solidFill>
                  <a:srgbClr val="29006F"/>
                </a:solidFill>
                <a:latin typeface="Trebuchet MS"/>
                <a:ea typeface="+mj-lt"/>
                <a:cs typeface="Arial"/>
              </a:rPr>
              <a:t>Convertir la bitácora a PDF</a:t>
            </a:r>
            <a:endParaRPr lang="es-ES" sz="2800" b="1">
              <a:solidFill>
                <a:srgbClr val="29006F"/>
              </a:solidFill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15C197-E769-CABA-909A-18785AAA379F}"/>
              </a:ext>
            </a:extLst>
          </p:cNvPr>
          <p:cNvSpPr txBox="1"/>
          <p:nvPr/>
        </p:nvSpPr>
        <p:spPr>
          <a:xfrm>
            <a:off x="1036941" y="1167685"/>
            <a:ext cx="10118118" cy="521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Al finalizar el tercer desafío, la bitácora debe ser cargada en formato </a:t>
            </a:r>
            <a:r>
              <a:rPr lang="es-E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PDF máximo de 10 megas.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 Para guardarla, tengan en cuenta los siguientes pasos: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D2F58988-62FA-D321-0555-460F6F92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8" y="3143869"/>
            <a:ext cx="852626" cy="9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701CCCDE-A4B5-5685-1E60-BEAF6261ED4C}"/>
              </a:ext>
            </a:extLst>
          </p:cNvPr>
          <p:cNvSpPr/>
          <p:nvPr/>
        </p:nvSpPr>
        <p:spPr>
          <a:xfrm>
            <a:off x="3103077" y="2078183"/>
            <a:ext cx="217638" cy="254476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4612F69-DF95-CC47-086F-B7680FD3FE6A}"/>
              </a:ext>
            </a:extLst>
          </p:cNvPr>
          <p:cNvSpPr/>
          <p:nvPr/>
        </p:nvSpPr>
        <p:spPr>
          <a:xfrm>
            <a:off x="3103078" y="2671733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AA23C18-42B7-9C6C-FA7C-F300E0D694A0}"/>
              </a:ext>
            </a:extLst>
          </p:cNvPr>
          <p:cNvSpPr/>
          <p:nvPr/>
        </p:nvSpPr>
        <p:spPr>
          <a:xfrm>
            <a:off x="3103079" y="3273826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1A847E1-BC3E-7E47-2E5B-1DEE72071708}"/>
              </a:ext>
            </a:extLst>
          </p:cNvPr>
          <p:cNvSpPr/>
          <p:nvPr/>
        </p:nvSpPr>
        <p:spPr>
          <a:xfrm>
            <a:off x="3103079" y="3878062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F1A1D3A-D2CD-7ED7-A240-35796C941045}"/>
              </a:ext>
            </a:extLst>
          </p:cNvPr>
          <p:cNvSpPr/>
          <p:nvPr/>
        </p:nvSpPr>
        <p:spPr>
          <a:xfrm>
            <a:off x="3103079" y="4482299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80A8EEB-4801-FE70-B926-40000BDD7D2F}"/>
              </a:ext>
            </a:extLst>
          </p:cNvPr>
          <p:cNvSpPr/>
          <p:nvPr/>
        </p:nvSpPr>
        <p:spPr>
          <a:xfrm>
            <a:off x="3103079" y="5086535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CD2C67-FF2E-F647-8E86-9CAFD2B7F676}"/>
              </a:ext>
            </a:extLst>
          </p:cNvPr>
          <p:cNvGrpSpPr/>
          <p:nvPr/>
        </p:nvGrpSpPr>
        <p:grpSpPr>
          <a:xfrm>
            <a:off x="3320715" y="2023221"/>
            <a:ext cx="7329820" cy="3400121"/>
            <a:chOff x="2804741" y="2082961"/>
            <a:chExt cx="9044559" cy="3360550"/>
          </a:xfrm>
        </p:grpSpPr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8688FB42-D488-1244-D5AD-086D5279E942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Hagan clic en "Archivo"</a:t>
              </a:r>
            </a:p>
          </p:txBody>
        </p:sp>
        <p:sp>
          <p:nvSpPr>
            <p:cNvPr id="14" name="CuadroTexto 26">
              <a:extLst>
                <a:ext uri="{FF2B5EF4-FFF2-40B4-BE49-F238E27FC236}">
                  <a16:creationId xmlns:a16="http://schemas.microsoft.com/office/drawing/2014/main" id="{AC392212-ACAF-0F3A-1262-81D061A88954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5" name="CuadroTexto 27">
              <a:extLst>
                <a:ext uri="{FF2B5EF4-FFF2-40B4-BE49-F238E27FC236}">
                  <a16:creationId xmlns:a16="http://schemas.microsoft.com/office/drawing/2014/main" id="{63ECA6CE-CA0A-9533-CF26-08641D417249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Seleccionen el formato PDF</a:t>
              </a:r>
            </a:p>
          </p:txBody>
        </p:sp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A3B516D1-FF41-54F5-3E9F-E44770935CA3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Elijan la ubicación donde quedará guardado el archivo en el computador</a:t>
              </a:r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94E7EC9B-7D5D-1E8C-E737-217DA72DC1F3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Escriban el nombre del archivo. Ejemplo: BJ_000_TeamColombia​</a:t>
              </a:r>
            </a:p>
          </p:txBody>
        </p:sp>
        <p:sp>
          <p:nvSpPr>
            <p:cNvPr id="18" name="CuadroTexto 30">
              <a:extLst>
                <a:ext uri="{FF2B5EF4-FFF2-40B4-BE49-F238E27FC236}">
                  <a16:creationId xmlns:a16="http://schemas.microsoft.com/office/drawing/2014/main" id="{BA261A0C-9666-0D41-79B4-7DC79B5088E6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346172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Presionen "Guardar"</a:t>
              </a:r>
            </a:p>
          </p:txBody>
        </p:sp>
      </p:grpSp>
      <p:sp>
        <p:nvSpPr>
          <p:cNvPr id="20" name="CuadroTexto 2">
            <a:extLst>
              <a:ext uri="{FF2B5EF4-FFF2-40B4-BE49-F238E27FC236}">
                <a16:creationId xmlns:a16="http://schemas.microsoft.com/office/drawing/2014/main" id="{9389D60B-B564-352E-5690-E0914246B146}"/>
              </a:ext>
            </a:extLst>
          </p:cNvPr>
          <p:cNvSpPr txBox="1"/>
          <p:nvPr/>
        </p:nvSpPr>
        <p:spPr>
          <a:xfrm>
            <a:off x="3327908" y="5597377"/>
            <a:ext cx="5536184" cy="305638"/>
          </a:xfrm>
          <a:prstGeom prst="rect">
            <a:avLst/>
          </a:prstGeom>
          <a:noFill/>
        </p:spPr>
        <p:txBody>
          <a:bodyPr rot="0" spcFirstLastPara="0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</p:spTree>
    <p:extLst>
      <p:ext uri="{BB962C8B-B14F-4D97-AF65-F5344CB8AC3E}">
        <p14:creationId xmlns:p14="http://schemas.microsoft.com/office/powerpoint/2010/main" val="398353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5332-D8F2-01C1-901B-5C3D715C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1AEF86A3-5152-639E-1CCF-B4658B4DF6A8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51FA387-E114-8254-948B-2D7D8017BD3F}"/>
              </a:ext>
            </a:extLst>
          </p:cNvPr>
          <p:cNvGrpSpPr/>
          <p:nvPr/>
        </p:nvGrpSpPr>
        <p:grpSpPr>
          <a:xfrm>
            <a:off x="960111" y="1156266"/>
            <a:ext cx="10271777" cy="4361492"/>
            <a:chOff x="243186" y="227342"/>
            <a:chExt cx="5386859" cy="293133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66EDF2F6-A06A-785E-04C9-35C7C076B9F3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EBAABF45-246A-75CC-EDD3-C1FAF218361B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Descripción de la propuesta de solución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32477BF-0A2D-5033-EA24-9FF06426B1C8}"/>
              </a:ext>
            </a:extLst>
          </p:cNvPr>
          <p:cNvSpPr txBox="1"/>
          <p:nvPr/>
        </p:nvSpPr>
        <p:spPr>
          <a:xfrm>
            <a:off x="3177755" y="31098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su propuesta de solución.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77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C1E30-93E3-74F2-8615-2D8C295E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9478B18-2256-8004-DEF5-A09081F8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29006F"/>
                </a:solidFill>
              </a:rPr>
              <a:t>Mini-actividad</a:t>
            </a:r>
            <a:endParaRPr lang="es-CO" sz="2800" b="1" dirty="0">
              <a:solidFill>
                <a:srgbClr val="29006F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A1FBFB3-5AAD-2431-8F86-E67894A5FB73}"/>
              </a:ext>
            </a:extLst>
          </p:cNvPr>
          <p:cNvSpPr/>
          <p:nvPr/>
        </p:nvSpPr>
        <p:spPr>
          <a:xfrm>
            <a:off x="1238785" y="1410736"/>
            <a:ext cx="4371793" cy="420636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una fotografía del proceso de construcción de la torre.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3F1447-7C1A-811E-91F8-5FE14CCC326C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32B4F3-E499-0106-26B0-2E6E3F833CC5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03282F4A-D8F4-503E-4C4E-5CF0416D98F6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B7BF55B-0948-E31C-182C-10F2A5706022}"/>
              </a:ext>
            </a:extLst>
          </p:cNvPr>
          <p:cNvSpPr/>
          <p:nvPr/>
        </p:nvSpPr>
        <p:spPr>
          <a:xfrm>
            <a:off x="6581424" y="1410736"/>
            <a:ext cx="4371793" cy="420636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torre más alta.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5F472A9-913C-BB07-CB6E-C9ACD8626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31474"/>
              </p:ext>
            </p:extLst>
          </p:nvPr>
        </p:nvGraphicFramePr>
        <p:xfrm>
          <a:off x="2278994" y="1026146"/>
          <a:ext cx="84782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8236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Inserten el registro fotográfico solicitado: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7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EA7CE-225B-1EF3-7DB2-6AFD322F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C5F7A-9F9C-BF67-4D58-79DFC355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471877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29006F"/>
                </a:solidFill>
              </a:rPr>
              <a:t>Mini-actividad</a:t>
            </a:r>
            <a:endParaRPr lang="es-CO" sz="2800" b="1" dirty="0">
              <a:solidFill>
                <a:srgbClr val="29006F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0F04CA5-28B7-6D75-47A9-8048C6838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10427"/>
              </p:ext>
            </p:extLst>
          </p:nvPr>
        </p:nvGraphicFramePr>
        <p:xfrm>
          <a:off x="695999" y="1058143"/>
          <a:ext cx="1080000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1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Registren una fotografía del equipo durante la lectura compartida del cuento </a:t>
                      </a:r>
                      <a:r>
                        <a:rPr lang="es-MX" sz="14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“La niña que nunca cometía errores</a:t>
                      </a:r>
                      <a:r>
                        <a:rPr lang="es-CO" sz="14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” de Mark Perr y Gary Rubinstein</a:t>
                      </a:r>
                      <a:r>
                        <a:rPr lang="es-CO" sz="1400" u="non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otra de la conversación realizada.</a:t>
                      </a:r>
                      <a:endParaRPr lang="es-CO" sz="1400" u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C90ABE3-EB09-A64D-821D-18FACBE67E8B}"/>
              </a:ext>
            </a:extLst>
          </p:cNvPr>
          <p:cNvSpPr/>
          <p:nvPr/>
        </p:nvSpPr>
        <p:spPr>
          <a:xfrm>
            <a:off x="1136922" y="1576303"/>
            <a:ext cx="4371793" cy="420636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lectura compartida.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B073000-1BE8-3957-3819-5307F8C17201}"/>
              </a:ext>
            </a:extLst>
          </p:cNvPr>
          <p:cNvSpPr/>
          <p:nvPr/>
        </p:nvSpPr>
        <p:spPr>
          <a:xfrm>
            <a:off x="6683287" y="1593495"/>
            <a:ext cx="4371793" cy="420636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conversación realizada.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EB69B4-D040-F3AE-A4E3-930E6828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8BA6B-5242-5D68-D4D7-43E721D4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¿Cómo trabajamos en equipo?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38E656-30AD-3234-CD18-F952225033AE}"/>
              </a:ext>
            </a:extLst>
          </p:cNvPr>
          <p:cNvSpPr/>
          <p:nvPr/>
        </p:nvSpPr>
        <p:spPr>
          <a:xfrm>
            <a:off x="676535" y="1692900"/>
            <a:ext cx="10855824" cy="3779852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5EB6D8-11AA-2368-2963-B0BC1D8C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37374"/>
              </p:ext>
            </p:extLst>
          </p:nvPr>
        </p:nvGraphicFramePr>
        <p:xfrm>
          <a:off x="676534" y="2008094"/>
          <a:ext cx="10871999" cy="313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55">
                  <a:extLst>
                    <a:ext uri="{9D8B030D-6E8A-4147-A177-3AD203B41FA5}">
                      <a16:colId xmlns:a16="http://schemas.microsoft.com/office/drawing/2014/main" val="3744896069"/>
                    </a:ext>
                  </a:extLst>
                </a:gridCol>
                <a:gridCol w="3629322">
                  <a:extLst>
                    <a:ext uri="{9D8B030D-6E8A-4147-A177-3AD203B41FA5}">
                      <a16:colId xmlns:a16="http://schemas.microsoft.com/office/drawing/2014/main" val="897893153"/>
                    </a:ext>
                  </a:extLst>
                </a:gridCol>
                <a:gridCol w="3629322">
                  <a:extLst>
                    <a:ext uri="{9D8B030D-6E8A-4147-A177-3AD203B41FA5}">
                      <a16:colId xmlns:a16="http://schemas.microsoft.com/office/drawing/2014/main" val="3913424507"/>
                    </a:ext>
                  </a:extLst>
                </a:gridCol>
              </a:tblGrid>
              <a:tr h="744356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</a:rPr>
                        <a:t>¿Qué ocurrió?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¿Cómo respondió el equipo ante la dificultad?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¿Qué emociones o actitudes surgieron durante ese momento?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391002"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9BB414-8FF6-DB1D-BEFA-BF93C8B7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94844"/>
              </p:ext>
            </p:extLst>
          </p:nvPr>
        </p:nvGraphicFramePr>
        <p:xfrm>
          <a:off x="828934" y="1192573"/>
          <a:ext cx="109953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5378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Diligencien la información de la tabla de acuerdo con lo vivido por el equipo durante el Desafío 1 o 2.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6E0FA6D-CA4B-62C9-0C67-A65E57FF7FC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D7417-5B9A-5234-CA55-37859C9DDCF5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68EA371-917A-48FC-EAE4-7258A8CBD19B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7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F4D45-02EE-208E-0740-77299B87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C562C-C807-1F69-FD36-1FE36496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¿Cómo trabajamos en equipo?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8C01FF-9E1E-95B3-6421-62090987CA08}"/>
              </a:ext>
            </a:extLst>
          </p:cNvPr>
          <p:cNvSpPr/>
          <p:nvPr/>
        </p:nvSpPr>
        <p:spPr>
          <a:xfrm>
            <a:off x="676534" y="1696527"/>
            <a:ext cx="10855824" cy="4217876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4E5D93-6E51-0101-FA2D-4D8EE199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04154"/>
              </p:ext>
            </p:extLst>
          </p:nvPr>
        </p:nvGraphicFramePr>
        <p:xfrm>
          <a:off x="676534" y="2032725"/>
          <a:ext cx="10855824" cy="359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912">
                  <a:extLst>
                    <a:ext uri="{9D8B030D-6E8A-4147-A177-3AD203B41FA5}">
                      <a16:colId xmlns:a16="http://schemas.microsoft.com/office/drawing/2014/main" val="2793823170"/>
                    </a:ext>
                  </a:extLst>
                </a:gridCol>
                <a:gridCol w="5427912">
                  <a:extLst>
                    <a:ext uri="{9D8B030D-6E8A-4147-A177-3AD203B41FA5}">
                      <a16:colId xmlns:a16="http://schemas.microsoft.com/office/drawing/2014/main" val="3386200083"/>
                    </a:ext>
                  </a:extLst>
                </a:gridCol>
              </a:tblGrid>
              <a:tr h="852293"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¿Qué permitió continuar o mejorar el proceso?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¿Qué similitudes encuentran entre esta experiencia y la </a:t>
                      </a:r>
                      <a:r>
                        <a:rPr lang="es-MX" sz="1400" b="1" dirty="0" err="1">
                          <a:solidFill>
                            <a:schemeClr val="bg1"/>
                          </a:solidFill>
                        </a:rPr>
                        <a:t>mini-actividad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s-CO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737712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17B1BF2-C994-AFFE-4F11-08A969C97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35422"/>
              </p:ext>
            </p:extLst>
          </p:nvPr>
        </p:nvGraphicFramePr>
        <p:xfrm>
          <a:off x="828934" y="1192573"/>
          <a:ext cx="109953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5378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Diligencien la información de la tabla de acuerdo con lo vivido por el equipo durante el Desafío 1 o 2.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32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23082-6079-E01A-0414-FD82F42E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55CC964-BF81-F377-68E3-F90B9935F46C}"/>
              </a:ext>
            </a:extLst>
          </p:cNvPr>
          <p:cNvSpPr/>
          <p:nvPr/>
        </p:nvSpPr>
        <p:spPr>
          <a:xfrm>
            <a:off x="643465" y="1580372"/>
            <a:ext cx="10905069" cy="3933324"/>
          </a:xfrm>
          <a:prstGeom prst="roundRect">
            <a:avLst>
              <a:gd name="adj" fmla="val 11439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3E693E-3B26-E79B-4BF9-C80DB206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732" y="567790"/>
            <a:ext cx="5588533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Acuerdos para la construcción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A8AC5E-C83B-CC06-32F1-94E1C998C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1484"/>
              </p:ext>
            </p:extLst>
          </p:nvPr>
        </p:nvGraphicFramePr>
        <p:xfrm>
          <a:off x="643465" y="1948543"/>
          <a:ext cx="10905069" cy="319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069">
                  <a:extLst>
                    <a:ext uri="{9D8B030D-6E8A-4147-A177-3AD203B41FA5}">
                      <a16:colId xmlns:a16="http://schemas.microsoft.com/office/drawing/2014/main" val="1919677009"/>
                    </a:ext>
                  </a:extLst>
                </a:gridCol>
              </a:tblGrid>
              <a:tr h="472034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solidFill>
                            <a:schemeClr val="bg1"/>
                          </a:solidFill>
                        </a:rPr>
                        <a:t>Acuerdos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909052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mejorar </a:t>
                      </a:r>
                      <a:r>
                        <a:rPr lang="es-CO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comunicación.</a:t>
                      </a:r>
                      <a:endParaRPr lang="es-CO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  <a:tr h="909052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la asignación </a:t>
                      </a:r>
                      <a:r>
                        <a:rPr lang="es-CO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 tareas.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78316"/>
                  </a:ext>
                </a:extLst>
              </a:tr>
              <a:tr h="909052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</a:t>
                      </a:r>
                      <a:r>
                        <a:rPr lang="es-MX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 la </a:t>
                      </a:r>
                      <a:r>
                        <a:rPr lang="es-CO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toma de decisiones.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404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9E34B5-37B7-7A3A-5574-2B1A5E5C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4168"/>
              </p:ext>
            </p:extLst>
          </p:nvPr>
        </p:nvGraphicFramePr>
        <p:xfrm>
          <a:off x="643465" y="1143720"/>
          <a:ext cx="109953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5378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Registren en la tabla los cinco acuerdos solicitados: (máximo 300 caracteres)</a:t>
                      </a:r>
                      <a:endParaRPr lang="es-CO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169796A-48C4-0362-3C75-06F3B9BA51EE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0B6E0D-573E-8BF9-9D1E-82012D3001BE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B405071-8D54-B955-1CAF-3C9EF323A13E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334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B2635ADC6D46468BE2102FBF16A476" ma:contentTypeVersion="21" ma:contentTypeDescription="Crear nuevo documento." ma:contentTypeScope="" ma:versionID="4419f6c62f43229cca8156229681b423">
  <xsd:schema xmlns:xsd="http://www.w3.org/2001/XMLSchema" xmlns:xs="http://www.w3.org/2001/XMLSchema" xmlns:p="http://schemas.microsoft.com/office/2006/metadata/properties" xmlns:ns2="c3b9d7d8-7856-47b3-9caf-0187f66cba49" xmlns:ns3="4a17889d-fd38-4f42-9955-eb8f00c86771" targetNamespace="http://schemas.microsoft.com/office/2006/metadata/properties" ma:root="true" ma:fieldsID="49814cb547257b3560649eb4d9e43739" ns2:_="" ns3:_="">
    <xsd:import namespace="c3b9d7d8-7856-47b3-9caf-0187f66cba49"/>
    <xsd:import namespace="4a17889d-fd38-4f42-9955-eb8f00c867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Fecha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9d7d8-7856-47b3-9caf-0187f66c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06f7c6b-a888-4b51-9a68-fcd1edcf50e7}" ma:internalName="TaxCatchAll" ma:showField="CatchAllData" ma:web="c3b9d7d8-7856-47b3-9caf-0187f66cb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7889d-fd38-4f42-9955-eb8f00c86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echa" ma:index="21" nillable="true" ma:displayName="Fecha" ma:format="DateTime" ma:internalName="Fecha">
      <xsd:simpleType>
        <xsd:restriction base="dms:DateTim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148dc318-5de1-4747-92ed-e07023d13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4a17889d-fd38-4f42-9955-eb8f00c86771" xsi:nil="true"/>
    <_Flow_SignoffStatus xmlns="4a17889d-fd38-4f42-9955-eb8f00c86771" xsi:nil="true"/>
    <TaxCatchAll xmlns="c3b9d7d8-7856-47b3-9caf-0187f66cba49" xsi:nil="true"/>
    <lcf76f155ced4ddcb4097134ff3c332f xmlns="4a17889d-fd38-4f42-9955-eb8f00c867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903BB6-E454-493C-A72A-4D98AA06FD56}">
  <ds:schemaRefs>
    <ds:schemaRef ds:uri="4a17889d-fd38-4f42-9955-eb8f00c86771"/>
    <ds:schemaRef ds:uri="c3b9d7d8-7856-47b3-9caf-0187f66cba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E3225F-733B-48A6-93DB-77F47DDF2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5D6E7-5B73-40B3-A1E6-7646B1F9ABF0}">
  <ds:schemaRefs>
    <ds:schemaRef ds:uri="http://schemas.microsoft.com/office/infopath/2007/PartnerControls"/>
    <ds:schemaRef ds:uri="c3b9d7d8-7856-47b3-9caf-0187f66cba49"/>
    <ds:schemaRef ds:uri="http://purl.org/dc/elements/1.1/"/>
    <ds:schemaRef ds:uri="4a17889d-fd38-4f42-9955-eb8f00c86771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1890</Words>
  <Application>Microsoft Office PowerPoint</Application>
  <PresentationFormat>Panorámica</PresentationFormat>
  <Paragraphs>242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Mini-actividad</vt:lpstr>
      <vt:lpstr>Mini-actividad</vt:lpstr>
      <vt:lpstr>¿Cómo trabajamos en equipo?</vt:lpstr>
      <vt:lpstr>¿Cómo trabajamos en equipo?</vt:lpstr>
      <vt:lpstr>Acuerdos para la construcción</vt:lpstr>
      <vt:lpstr>Acuerdos para la construcción</vt:lpstr>
      <vt:lpstr>Construcción del prototipo</vt:lpstr>
      <vt:lpstr>Construcción del prototipo</vt:lpstr>
      <vt:lpstr>Construcción del prototipo</vt:lpstr>
      <vt:lpstr>Construcción del prototipo</vt:lpstr>
      <vt:lpstr>Construcción del prototipo</vt:lpstr>
      <vt:lpstr>Prueba inicial del prototipo</vt:lpstr>
      <vt:lpstr>Prueba inicial del prototipo</vt:lpstr>
      <vt:lpstr>Ajuste y mejora del prototipo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Unboxing de nuestro prototipo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KELLY JOHANNA BARRERA FLOREZ</dc:creator>
  <cp:lastModifiedBy>JOSSIE STEVEN RODRIGUEZ GOYENECHE</cp:lastModifiedBy>
  <cp:revision>45</cp:revision>
  <dcterms:created xsi:type="dcterms:W3CDTF">2026-02-26T16:49:30Z</dcterms:created>
  <dcterms:modified xsi:type="dcterms:W3CDTF">2026-05-24T05:13:46Z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0x01010042B2635ADC6D46468BE2102FBF16A476</vt:lpwstr>
  </property>
  <property fmtid="{D5CDD505-2E9C-101B-9397-08002B2CF9AE}" pid="3" name="MediaServiceImageTags">
    <vt:lpwstr/>
  </property>
</Properties>
</file>