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4" r:id="rId23"/>
    <p:sldId id="282" r:id="rId24"/>
  </p:sldIdLst>
  <p:sldSz cx="14630400" cy="8229600"/>
  <p:notesSz cx="8229600" cy="1463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713"/>
  </p:normalViewPr>
  <p:slideViewPr>
    <p:cSldViewPr snapToGrid="0" snapToObjects="1">
      <p:cViewPr varScale="1">
        <p:scale>
          <a:sx n="54" d="100"/>
          <a:sy n="54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06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9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03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61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7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4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4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6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72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8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ximiliano.heeren@ulagos.c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3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7.tiff"/><Relationship Id="rId4" Type="http://schemas.openxmlformats.org/officeDocument/2006/relationships/image" Target="../media/image28.png"/><Relationship Id="rId9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6.tiff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ensj.edu.mx/wp-content/uploads/2019/01/" TargetMode="External"/><Relationship Id="rId4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hyperlink" Target="https://cuaieed.unam.mx/publicaciones/libro-evaluacion/pdf/Capitulo-04-EVALUACION-FORMATIVA-YRETROALIMENTACION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rofuturo.education/observatorio/tendencias/evaluacion-formativa-la-evaluacion-que-ayuda-a-l%20os-alumnos-a-aprender/" TargetMode="External"/><Relationship Id="rId5" Type="http://schemas.openxmlformats.org/officeDocument/2006/relationships/hyperlink" Target="https://educacionsuperior.mineduc.cl/wp-content/uploads/sites/49/2020/04/6-Modelo-Evaluacion-y-ret%20roalimentacion-aprendizajes.pdf" TargetMode="External"/><Relationship Id="rId4" Type="http://schemas.openxmlformats.org/officeDocument/2006/relationships/image" Target="../media/image7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ximiliano.heeren@ulagos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tif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tiff"/><Relationship Id="rId4" Type="http://schemas.openxmlformats.org/officeDocument/2006/relationships/image" Target="../media/image16.png"/><Relationship Id="rId9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01526"/>
            <a:ext cx="8260058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formativa desde una perspectiva dialógica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04396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err="1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Encuentro</a:t>
            </a:r>
            <a:r>
              <a:rPr lang="en-US" sz="240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Líderes</a:t>
            </a:r>
            <a:r>
              <a:rPr lang="en-US" sz="240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de Calidad y Evaluación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Dr. Maximiliano Heeren Herrera</a:t>
            </a:r>
            <a:endParaRPr lang="en-US" sz="1750" b="1" dirty="0">
              <a:solidFill>
                <a:srgbClr val="00206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43020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maximiliano.heeren@ulagos.cl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38489" y="1338977"/>
            <a:ext cx="130428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educativa intercultural para la justicia social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793790" y="2710101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Territorial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93790" y="3262074"/>
            <a:ext cx="399657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Respeto por el conocimiento de la comunidad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93790" y="4027051"/>
            <a:ext cx="399657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territorio como recurso educativo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93790" y="4792028"/>
            <a:ext cx="399657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Promover la identidad territorial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5323761" y="2710101"/>
            <a:ext cx="2867025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Lingüística y cognitiva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5323761" y="3262074"/>
            <a:ext cx="399657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Reconocimiento de las lenguas nativas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5323761" y="4027051"/>
            <a:ext cx="399657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Bilingüismo y multilingüismo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5323761" y="4447223"/>
            <a:ext cx="399657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Enseñanza de idiomas intercultural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9853732" y="2710101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Sociocultural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9853732" y="3262074"/>
            <a:ext cx="399657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Reconocimiento de diversas formas de conocimiento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9853732" y="4027051"/>
            <a:ext cx="399657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Desarrollo de habilidades cognitivas críticas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9853732" y="4792028"/>
            <a:ext cx="399657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Identidad académica y autoestima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9853732" y="5212199"/>
            <a:ext cx="399657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Equidad e inclusión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9853732" y="5632371"/>
            <a:ext cx="399657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Participación de la comunidad y la familia</a:t>
            </a:r>
            <a:endParaRPr lang="en-US" sz="1650" dirty="0"/>
          </a:p>
        </p:txBody>
      </p:sp>
      <p:sp>
        <p:nvSpPr>
          <p:cNvPr id="17" name="Text 15"/>
          <p:cNvSpPr/>
          <p:nvPr/>
        </p:nvSpPr>
        <p:spPr>
          <a:xfrm>
            <a:off x="9853732" y="6397347"/>
            <a:ext cx="399657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Fomentar la cohesión social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793790" y="7059930"/>
            <a:ext cx="130428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Basado en teorías de Rawls, Fraser, Honneth y Heeren (2025)</a:t>
            </a:r>
            <a:endParaRPr lang="en-US" sz="165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237" y="7059930"/>
            <a:ext cx="1674253" cy="10827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933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Reconocimiento y Participación &amp; Perspectiva Dialógica de la Evaluación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 análisis de la teoría del reconocimiento de Axel Honneth y su conexión con la evaluación dialógica en el ámbito educativo.</a:t>
            </a:r>
            <a:endParaRPr lang="en-US" sz="175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991" y="6993228"/>
            <a:ext cx="1628619" cy="11462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0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7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8917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Axel Honneth y el Reconocimiento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4689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789396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Crítica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315176"/>
            <a:ext cx="289941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Figura central en la teoría crítica contemporánea. Desarrolla la teoría del reconocimiento para explicar injusticias y luchas sociales.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274689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2789396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Tradición Hegeliana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3315176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 enfoque se apoya en Hegel. Revitaliza esta tradición junto a Charles Taylor.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94621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988725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602408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Justicia Social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514505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Propone que la justicia se basa en la calidad de relaciones intersubjetivas. El reconocimiento permite la autorrealización.</a:t>
            </a:r>
            <a:endParaRPr lang="en-US" sz="175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4479" y="7122017"/>
            <a:ext cx="1701025" cy="10707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8656" y="16133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6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6560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Las Tres Esferas del Reconocimiento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Amor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Reconocimiento afectivo en relaciones primarias. Sostiene la confianza básica y la autoestima.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717" y="4483775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5893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Derecho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079790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Reconocimiento jurídico como sujetos de derechos. Garantiza la autonomía e igualdad.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326" y="310014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86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Solidaridad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350907"/>
            <a:ext cx="3898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Reconocimiento social de capacidades individuales. Permite la autoestima social y pertenencias comunitarias.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326" y="5867400"/>
            <a:ext cx="339328" cy="42422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3025" y="6978491"/>
            <a:ext cx="1741465" cy="113872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846" y="530185"/>
            <a:ext cx="7794308" cy="1205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Participación y Lucha por el Reconocimiento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46" y="2024539"/>
            <a:ext cx="964049" cy="141910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28098" y="2217301"/>
            <a:ext cx="241018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Motor de Conflictos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928098" y="2634139"/>
            <a:ext cx="6541056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lucha por el reconocimiento impulsa los conflictos sociales. Individuos y grupos buscan ser reconocidos.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46" y="3443645"/>
            <a:ext cx="964049" cy="14191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28098" y="3636407"/>
            <a:ext cx="241018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Búsqueda Colectiva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928098" y="4053245"/>
            <a:ext cx="6541056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No es una lucha individualista. Es una búsqueda colectiva por autorrealización y justicia social.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46" y="4862751"/>
            <a:ext cx="964049" cy="14191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28098" y="5055513"/>
            <a:ext cx="241018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Social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928098" y="5472351"/>
            <a:ext cx="6541056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modelo analítico permite evaluar la calidad de relaciones sociales. Muestra cómo el menosprecio limita la participación.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46" y="6281857"/>
            <a:ext cx="964049" cy="141910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28098" y="6474619"/>
            <a:ext cx="241018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Participación Activa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1928098" y="6891457"/>
            <a:ext cx="6541056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Implica ser reconocido en la interacción social. Fortalece la cohesión y la democracia.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4023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6923"/>
            <a:ext cx="101873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Perspectiva Dialógica de la Evaluación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59330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2566107"/>
            <a:ext cx="553791" cy="59190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486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Proceso Formativo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2976563"/>
            <a:ext cx="1007244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 distancia del modelo punitivo tradicional. Se convierte en proceso humano y participativo.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55103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sp>
        <p:nvSpPr>
          <p:cNvPr id="8" name="Shape 5"/>
          <p:cNvSpPr/>
          <p:nvPr/>
        </p:nvSpPr>
        <p:spPr>
          <a:xfrm>
            <a:off x="793790" y="3679627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046" y="4246721"/>
            <a:ext cx="966282" cy="776039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906441"/>
            <a:ext cx="28564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Espacio de Encuentro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39685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Concebida como espacio de diálogo. La construcción colectiva del conocimiento es central.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328" y="5916573"/>
            <a:ext cx="1019651" cy="87059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Desarrollo Crítico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Promueve comprensión, pluralidad e interacción. Permite el desarrollo del pensamiento crítico.</a:t>
            </a:r>
            <a:endParaRPr lang="en-US" sz="175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358" y="7117437"/>
            <a:ext cx="1712890" cy="109525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1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9002" y="1101567"/>
            <a:ext cx="7891701" cy="1118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Características de la Evaluación Dialógica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12550" y="2018824"/>
            <a:ext cx="7891701" cy="1332071"/>
          </a:xfrm>
          <a:prstGeom prst="roundRect">
            <a:avLst>
              <a:gd name="adj" fmla="val 564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5" name="Text 2"/>
          <p:cNvSpPr/>
          <p:nvPr/>
        </p:nvSpPr>
        <p:spPr>
          <a:xfrm>
            <a:off x="6299002" y="2205276"/>
            <a:ext cx="2526744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Dialogicidad y Alteridad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99002" y="2591991"/>
            <a:ext cx="7518797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Reconoce al otro como interlocutor válido. Promueve el aprendizaje colectivo y respeto por la diversidad.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12550" y="3529727"/>
            <a:ext cx="7891701" cy="1332071"/>
          </a:xfrm>
          <a:prstGeom prst="roundRect">
            <a:avLst>
              <a:gd name="adj" fmla="val 564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8" name="Text 5"/>
          <p:cNvSpPr/>
          <p:nvPr/>
        </p:nvSpPr>
        <p:spPr>
          <a:xfrm>
            <a:off x="6299002" y="3716179"/>
            <a:ext cx="2939772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Interacción y Comunicación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99002" y="4102894"/>
            <a:ext cx="7518797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Espacio de comunicación auténtica. La retroalimentación es clave para la mejora continua.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12550" y="5040630"/>
            <a:ext cx="7891701" cy="1332071"/>
          </a:xfrm>
          <a:prstGeom prst="roundRect">
            <a:avLst>
              <a:gd name="adj" fmla="val 564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1" name="Text 8"/>
          <p:cNvSpPr/>
          <p:nvPr/>
        </p:nvSpPr>
        <p:spPr>
          <a:xfrm>
            <a:off x="6299002" y="5227082"/>
            <a:ext cx="2508409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Construcción de Sujetos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299002" y="5613797"/>
            <a:ext cx="7518797" cy="572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Privilegia la formación de sujetos críticos. Impide la cosificación y reproducción mecánica del conocimiento.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12550" y="6551533"/>
            <a:ext cx="7891701" cy="1045845"/>
          </a:xfrm>
          <a:prstGeom prst="roundRect">
            <a:avLst>
              <a:gd name="adj" fmla="val 718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4" name="Text 11"/>
          <p:cNvSpPr/>
          <p:nvPr/>
        </p:nvSpPr>
        <p:spPr>
          <a:xfrm>
            <a:off x="6299002" y="6737985"/>
            <a:ext cx="2236470" cy="279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Indagación Creativa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99002" y="7124700"/>
            <a:ext cx="7518797" cy="286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diálogo permite la indagación y creatividad. Enriquece la experiencia educativa.</a:t>
            </a:r>
            <a:endParaRPr lang="en-US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5842" y="7267813"/>
            <a:ext cx="1784907" cy="9525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382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94685" y="995958"/>
            <a:ext cx="86669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Implicaciones Éticas y Humanas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30562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Dignidad y Autoestima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43664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Preserva la dignidad de los participantes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Autonomía y Justicia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45305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Reconocimiento igualitario sin diferencias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32593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Virtudes Comunicativas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2399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Fomenta escucha y crítica constructiva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6717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Ética Educativa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26717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Inspirada en Paulo Freire</a:t>
            </a:r>
            <a:endParaRPr lang="en-US" sz="175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14480" y="7168039"/>
            <a:ext cx="1725768" cy="95044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698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048941" y="1733550"/>
            <a:ext cx="30480" cy="5811441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sp>
        <p:nvSpPr>
          <p:cNvPr id="5" name="Shape 2"/>
          <p:cNvSpPr/>
          <p:nvPr/>
        </p:nvSpPr>
        <p:spPr>
          <a:xfrm>
            <a:off x="1273612" y="19734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sp>
        <p:nvSpPr>
          <p:cNvPr id="6" name="Shape 3"/>
          <p:cNvSpPr/>
          <p:nvPr/>
        </p:nvSpPr>
        <p:spPr>
          <a:xfrm>
            <a:off x="793790" y="17335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7" name="Text 4"/>
          <p:cNvSpPr/>
          <p:nvPr/>
        </p:nvSpPr>
        <p:spPr>
          <a:xfrm>
            <a:off x="878860" y="17760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183011" y="1811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Reconocimiento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183011" y="230183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Base de la justicia social e integración según Honneth.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73612" y="335827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sp>
        <p:nvSpPr>
          <p:cNvPr id="11" name="Shape 8"/>
          <p:cNvSpPr/>
          <p:nvPr/>
        </p:nvSpPr>
        <p:spPr>
          <a:xfrm>
            <a:off x="793790" y="31183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2" name="Text 9"/>
          <p:cNvSpPr/>
          <p:nvPr/>
        </p:nvSpPr>
        <p:spPr>
          <a:xfrm>
            <a:off x="878860" y="316087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183011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Dialógica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183011" y="368665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Espacio para el encuentro y construcción colectiva.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273612" y="474309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sp>
        <p:nvSpPr>
          <p:cNvPr id="16" name="Shape 13"/>
          <p:cNvSpPr/>
          <p:nvPr/>
        </p:nvSpPr>
        <p:spPr>
          <a:xfrm>
            <a:off x="793790" y="450318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7" name="Text 14"/>
          <p:cNvSpPr/>
          <p:nvPr/>
        </p:nvSpPr>
        <p:spPr>
          <a:xfrm>
            <a:off x="878860" y="454568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183011" y="4581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Convergencia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183011" y="5071467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Ambos enfoques resaltan la importancia del diálogo y la ética.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1273612" y="649081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s-ES_tradnl"/>
          </a:p>
        </p:txBody>
      </p:sp>
      <p:sp>
        <p:nvSpPr>
          <p:cNvPr id="21" name="Shape 18"/>
          <p:cNvSpPr/>
          <p:nvPr/>
        </p:nvSpPr>
        <p:spPr>
          <a:xfrm>
            <a:off x="7937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22" name="Text 19"/>
          <p:cNvSpPr/>
          <p:nvPr/>
        </p:nvSpPr>
        <p:spPr>
          <a:xfrm>
            <a:off x="878860" y="629340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  <p:sp>
        <p:nvSpPr>
          <p:cNvPr id="23" name="Text 20"/>
          <p:cNvSpPr/>
          <p:nvPr/>
        </p:nvSpPr>
        <p:spPr>
          <a:xfrm>
            <a:off x="2183011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Sociedades Justas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2183011" y="6819186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Contribuyen a comunidades educativas más inclusivas y humanas.</a:t>
            </a:r>
            <a:endParaRPr lang="en-US" sz="175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501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804" y="1064538"/>
            <a:ext cx="12705636" cy="643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Formativa desde la Perspectiva Dialógica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720804" y="1885950"/>
            <a:ext cx="1318879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evaluación formativa dialógica es un proceso continuo de diálogo abierto entre docentes y estudiantes.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20804" y="2447092"/>
            <a:ext cx="1318879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 centra en la co-construcción del conocimiento y el desarrollo de competencias mediante la comunicación bidireccional.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720804" y="3008233"/>
            <a:ext cx="1318879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Impulsa la autoevaluación, la evaluación entre pares y la adaptación a ritmos y necesidades individuales.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20804" y="3569375"/>
            <a:ext cx="13188791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docente es un facilitador que propicia un ambiente de confianza para el aprendizaje crítico y reflexivo.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720804" y="4130516"/>
            <a:ext cx="6491526" cy="1531263"/>
          </a:xfrm>
          <a:prstGeom prst="roundRect">
            <a:avLst>
              <a:gd name="adj" fmla="val 564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8" name="Text 6"/>
          <p:cNvSpPr/>
          <p:nvPr/>
        </p:nvSpPr>
        <p:spPr>
          <a:xfrm>
            <a:off x="934283" y="4343995"/>
            <a:ext cx="2580084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Interacción Dialógica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934283" y="4789170"/>
            <a:ext cx="606456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Participación activa y preguntas conjuntas entre profesores y alumnos.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418189" y="4130516"/>
            <a:ext cx="6491526" cy="1531263"/>
          </a:xfrm>
          <a:prstGeom prst="roundRect">
            <a:avLst>
              <a:gd name="adj" fmla="val 564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1" name="Text 9"/>
          <p:cNvSpPr/>
          <p:nvPr/>
        </p:nvSpPr>
        <p:spPr>
          <a:xfrm>
            <a:off x="7631668" y="4343995"/>
            <a:ext cx="2574250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Retroalimentación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631668" y="4789170"/>
            <a:ext cx="6064568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Diálogo sobre errores y planificación de mejoras.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20804" y="5867638"/>
            <a:ext cx="6491526" cy="1531263"/>
          </a:xfrm>
          <a:prstGeom prst="roundRect">
            <a:avLst>
              <a:gd name="adj" fmla="val 564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4" name="Text 12"/>
          <p:cNvSpPr/>
          <p:nvPr/>
        </p:nvSpPr>
        <p:spPr>
          <a:xfrm>
            <a:off x="934283" y="6081117"/>
            <a:ext cx="2864048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Compartida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934283" y="6526292"/>
            <a:ext cx="606456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Responsabilidad y criterios consensuados entre todos los participantes.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418189" y="5867638"/>
            <a:ext cx="6491526" cy="1531263"/>
          </a:xfrm>
          <a:prstGeom prst="roundRect">
            <a:avLst>
              <a:gd name="adj" fmla="val 564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7" name="Text 15"/>
          <p:cNvSpPr/>
          <p:nvPr/>
        </p:nvSpPr>
        <p:spPr>
          <a:xfrm>
            <a:off x="7631668" y="6081117"/>
            <a:ext cx="2574250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Contextualización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631668" y="6526292"/>
            <a:ext cx="6064568" cy="659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Adecuación a intereses y ritmos para favorecer inclusión y equidad.</a:t>
            </a:r>
            <a:endParaRPr lang="en-US" sz="16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721" y="7185422"/>
            <a:ext cx="1725769" cy="952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9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488" y="1655088"/>
            <a:ext cx="4919424" cy="491942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8874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Ruta y metodología de aprendizaje co-constructivo</a:t>
            </a:r>
            <a:endParaRPr lang="en-US" sz="4450" dirty="0"/>
          </a:p>
        </p:txBody>
      </p:sp>
      <p:sp>
        <p:nvSpPr>
          <p:cNvPr id="5" name="Shape 1"/>
          <p:cNvSpPr/>
          <p:nvPr/>
        </p:nvSpPr>
        <p:spPr>
          <a:xfrm>
            <a:off x="793790" y="2645212"/>
            <a:ext cx="7556421" cy="2648783"/>
          </a:xfrm>
          <a:prstGeom prst="roundRect">
            <a:avLst>
              <a:gd name="adj" fmla="val 359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6" name="Text 2"/>
          <p:cNvSpPr/>
          <p:nvPr/>
        </p:nvSpPr>
        <p:spPr>
          <a:xfrm>
            <a:off x="1028224" y="2879646"/>
            <a:ext cx="38001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Cuatro momentos didácticos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028224" y="3370064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Apertura del encuentro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1028224" y="381226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Diálogo entre saberes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028224" y="4254460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Atención a lo que se aprende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1028224" y="4696658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Apertura a nuevos encuentros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93790" y="5520809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2" name="Text 8"/>
          <p:cNvSpPr/>
          <p:nvPr/>
        </p:nvSpPr>
        <p:spPr>
          <a:xfrm>
            <a:off x="1028224" y="57552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Inspiraciones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1028224" y="624566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Aprendizaje Socialmente Significativo (ASS)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1028224" y="674465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Pedagogía transformadora de Paulo Freire</a:t>
            </a:r>
            <a:endParaRPr lang="en-US" sz="175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6023" y="7275950"/>
            <a:ext cx="1485900" cy="952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5098"/>
            <a:ext cx="127681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Beneficios de la Evaluación Formativa Dialógica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97505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4" name="Text 2"/>
          <p:cNvSpPr/>
          <p:nvPr/>
        </p:nvSpPr>
        <p:spPr>
          <a:xfrm>
            <a:off x="1028224" y="3131939"/>
            <a:ext cx="30178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Mejora del Aprendizaje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622358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Permite identificar áreas clave para acelerar el aprendizaje y lograr resultados duraderos.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2897505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7" name="Text 5"/>
          <p:cNvSpPr/>
          <p:nvPr/>
        </p:nvSpPr>
        <p:spPr>
          <a:xfrm>
            <a:off x="7663101" y="3131939"/>
            <a:ext cx="40958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Retroalimentación Motivadora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3101" y="3622358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Genera confianza y compromiso mediante feedback específico y continuo.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93790" y="4809411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0" name="Text 8"/>
          <p:cNvSpPr/>
          <p:nvPr/>
        </p:nvSpPr>
        <p:spPr>
          <a:xfrm>
            <a:off x="1028224" y="5043845"/>
            <a:ext cx="39090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Autonomía y Autorregulación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8224" y="5534263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Fomenta la reflexión, autoevaluación y desarrollo de habilidades metacognitivas.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428667" y="4809411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3" name="Text 11"/>
          <p:cNvSpPr/>
          <p:nvPr/>
        </p:nvSpPr>
        <p:spPr>
          <a:xfrm>
            <a:off x="7663101" y="5043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Detección Temprana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63101" y="5534263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Permite adaptar la enseñanza para atender necesidades específicas y prevenir el fracaso.</a:t>
            </a:r>
            <a:endParaRPr lang="en-US" sz="175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842" y="6984920"/>
            <a:ext cx="1803838" cy="11869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11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6771" y="878872"/>
            <a:ext cx="127681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/>
              <a:t>L</a:t>
            </a:r>
            <a:r>
              <a:rPr lang="es-ES" sz="4450" dirty="0"/>
              <a:t>INKOGRAFÍA</a:t>
            </a:r>
            <a:endParaRPr lang="en-US" sz="445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842" y="6984920"/>
            <a:ext cx="1803838" cy="11869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11300" cy="9525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47472" y="1714143"/>
            <a:ext cx="137525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_tradnl" sz="1600" dirty="0"/>
              <a:t>https://</a:t>
            </a:r>
            <a:r>
              <a:rPr lang="es-ES_tradnl" sz="1600" dirty="0" err="1"/>
              <a:t>www.scielo.cl</a:t>
            </a:r>
            <a:r>
              <a:rPr lang="es-ES_tradnl" sz="1600" dirty="0"/>
              <a:t>/</a:t>
            </a:r>
            <a:r>
              <a:rPr lang="es-ES_tradnl" sz="1600" dirty="0" err="1"/>
              <a:t>scielo.php?script</a:t>
            </a:r>
            <a:r>
              <a:rPr lang="es-ES_tradnl" sz="1600" dirty="0"/>
              <a:t>=</a:t>
            </a:r>
            <a:r>
              <a:rPr lang="es-ES_tradnl" sz="1600" dirty="0" err="1"/>
              <a:t>sci_arttext&amp;pid</a:t>
            </a:r>
            <a:r>
              <a:rPr lang="es-ES_tradnl" sz="1600" dirty="0"/>
              <a:t>=S0717-554X2019000300333 </a:t>
            </a:r>
          </a:p>
          <a:p>
            <a:r>
              <a:rPr lang="es-ES_tradnl" sz="1600" dirty="0"/>
              <a:t>2. https://</a:t>
            </a:r>
            <a:r>
              <a:rPr lang="es-ES_tradnl" sz="1600" dirty="0" err="1"/>
              <a:t>revistacomun.com</a:t>
            </a:r>
            <a:r>
              <a:rPr lang="es-ES_tradnl" sz="1600" dirty="0"/>
              <a:t>/blog/</a:t>
            </a:r>
            <a:r>
              <a:rPr lang="es-ES_tradnl" sz="1600" dirty="0" err="1"/>
              <a:t>axel</a:t>
            </a:r>
            <a:r>
              <a:rPr lang="es-ES_tradnl" sz="1600" dirty="0"/>
              <a:t>-</a:t>
            </a:r>
            <a:r>
              <a:rPr lang="es-ES_tradnl" sz="1600" dirty="0" err="1"/>
              <a:t>honneth</a:t>
            </a:r>
            <a:r>
              <a:rPr lang="es-ES_tradnl" sz="1600" dirty="0"/>
              <a:t>-y-su-</a:t>
            </a:r>
            <a:r>
              <a:rPr lang="es-ES_tradnl" sz="1600" dirty="0" err="1"/>
              <a:t>teoria</a:t>
            </a:r>
            <a:r>
              <a:rPr lang="es-ES_tradnl" sz="1600" dirty="0"/>
              <a:t>-del-reconocimiento-y-de-la-lucha/ </a:t>
            </a:r>
          </a:p>
          <a:p>
            <a:r>
              <a:rPr lang="es-ES_tradnl" sz="1600" dirty="0"/>
              <a:t>3. https://</a:t>
            </a:r>
            <a:r>
              <a:rPr lang="es-ES_tradnl" sz="1600" dirty="0" err="1"/>
              <a:t>www.ensj.edu.mx</a:t>
            </a:r>
            <a:r>
              <a:rPr lang="es-ES_tradnl" sz="1600" dirty="0"/>
              <a:t>/</a:t>
            </a:r>
            <a:r>
              <a:rPr lang="es-ES_tradnl" sz="1600" dirty="0" err="1"/>
              <a:t>wp-content</a:t>
            </a:r>
            <a:r>
              <a:rPr lang="es-ES_tradnl" sz="1600" dirty="0"/>
              <a:t>/</a:t>
            </a:r>
            <a:r>
              <a:rPr lang="es-ES_tradnl" sz="1600" dirty="0" err="1"/>
              <a:t>uploads</a:t>
            </a:r>
            <a:r>
              <a:rPr lang="es-ES_tradnl" sz="1600" dirty="0"/>
              <a:t>/2019/01/8.-La-evaluación-como-espacio-dialógico-e-int </a:t>
            </a:r>
            <a:r>
              <a:rPr lang="es-ES_tradnl" sz="1600" dirty="0" err="1"/>
              <a:t>ersubjetivo.pdf</a:t>
            </a:r>
            <a:r>
              <a:rPr lang="es-ES_tradnl" sz="1600" dirty="0"/>
              <a:t> 4. https://</a:t>
            </a:r>
            <a:r>
              <a:rPr lang="es-ES_tradnl" sz="1600" dirty="0" err="1"/>
              <a:t>dialnet.unirioja.es</a:t>
            </a:r>
            <a:r>
              <a:rPr lang="es-ES_tradnl" sz="1600" dirty="0"/>
              <a:t>/descarga/articulo/5821357.pdf </a:t>
            </a:r>
          </a:p>
          <a:p>
            <a:r>
              <a:rPr lang="es-ES_tradnl" sz="1600" dirty="0"/>
              <a:t>5. https://</a:t>
            </a:r>
            <a:r>
              <a:rPr lang="es-ES_tradnl" sz="1600" dirty="0" err="1"/>
              <a:t>www.scielo.cl</a:t>
            </a:r>
            <a:r>
              <a:rPr lang="es-ES_tradnl" sz="1600" dirty="0"/>
              <a:t>/</a:t>
            </a:r>
            <a:r>
              <a:rPr lang="es-ES_tradnl" sz="1600" dirty="0" err="1"/>
              <a:t>scielo.php?script</a:t>
            </a:r>
            <a:r>
              <a:rPr lang="es-ES_tradnl" sz="1600" dirty="0"/>
              <a:t>=</a:t>
            </a:r>
            <a:r>
              <a:rPr lang="es-ES_tradnl" sz="1600" dirty="0" err="1"/>
              <a:t>sci_arttext&amp;pid</a:t>
            </a:r>
            <a:r>
              <a:rPr lang="es-ES_tradnl" sz="1600" dirty="0"/>
              <a:t>=S0717-554X2019000300333 </a:t>
            </a:r>
          </a:p>
          <a:p>
            <a:r>
              <a:rPr lang="es-ES_tradnl" sz="1600" dirty="0"/>
              <a:t>6. https://</a:t>
            </a:r>
            <a:r>
              <a:rPr lang="es-ES_tradnl" sz="1600" dirty="0" err="1"/>
              <a:t>www.redalyc.org</a:t>
            </a:r>
            <a:r>
              <a:rPr lang="es-ES_tradnl" sz="1600" dirty="0"/>
              <a:t>/</a:t>
            </a:r>
            <a:r>
              <a:rPr lang="es-ES_tradnl" sz="1600" dirty="0" err="1"/>
              <a:t>pdf</a:t>
            </a:r>
            <a:r>
              <a:rPr lang="es-ES_tradnl" sz="1600" dirty="0"/>
              <a:t>/628/62815635014.pdf </a:t>
            </a:r>
          </a:p>
          <a:p>
            <a:r>
              <a:rPr lang="es-ES_tradnl" sz="1600" dirty="0"/>
              <a:t>7. https://</a:t>
            </a:r>
            <a:r>
              <a:rPr lang="es-ES_tradnl" sz="1600" dirty="0" err="1"/>
              <a:t>dialnet.unirioja.es</a:t>
            </a:r>
            <a:r>
              <a:rPr lang="es-ES_tradnl" sz="1600" dirty="0"/>
              <a:t>/descarga/articulo/5821357.pdf </a:t>
            </a:r>
          </a:p>
          <a:p>
            <a:r>
              <a:rPr lang="es-ES_tradnl" sz="1600" dirty="0"/>
              <a:t>8. </a:t>
            </a:r>
            <a:r>
              <a:rPr lang="es-ES_tradnl" sz="1600" dirty="0">
                <a:hlinkClick r:id="rId5"/>
              </a:rPr>
              <a:t>https://www.ensj.edu.mx/wp-content/uploads/2019/01/</a:t>
            </a:r>
            <a:endParaRPr lang="es-ES_tradnl" sz="1600" dirty="0"/>
          </a:p>
          <a:p>
            <a:r>
              <a:rPr lang="es-ES_tradnl" sz="1600"/>
              <a:t>9</a:t>
            </a:r>
            <a:r>
              <a:rPr lang="es-ES_tradnl" sz="1600" dirty="0"/>
              <a:t>. http://</a:t>
            </a:r>
            <a:r>
              <a:rPr lang="es-ES_tradnl" sz="1600" dirty="0" err="1"/>
              <a:t>www.scielo.org.co</a:t>
            </a:r>
            <a:r>
              <a:rPr lang="es-ES_tradnl" sz="1600" dirty="0"/>
              <a:t>/</a:t>
            </a:r>
            <a:r>
              <a:rPr lang="es-ES_tradnl" sz="1600" dirty="0" err="1"/>
              <a:t>scielo.php?script</a:t>
            </a:r>
            <a:r>
              <a:rPr lang="es-ES_tradnl" sz="1600" dirty="0"/>
              <a:t>=</a:t>
            </a:r>
            <a:r>
              <a:rPr lang="es-ES_tradnl" sz="1600" dirty="0" err="1"/>
              <a:t>sci_arttext&amp;pid</a:t>
            </a:r>
            <a:r>
              <a:rPr lang="es-ES_tradnl" sz="1600" dirty="0"/>
              <a:t>=S1657-80312017000100016 </a:t>
            </a:r>
          </a:p>
          <a:p>
            <a:r>
              <a:rPr lang="es-ES_tradnl" sz="1600" dirty="0"/>
              <a:t>10. http://</a:t>
            </a:r>
            <a:r>
              <a:rPr lang="es-ES_tradnl" sz="1600" dirty="0" err="1"/>
              <a:t>www.scielo.org.co</a:t>
            </a:r>
            <a:r>
              <a:rPr lang="es-ES_tradnl" sz="1600" dirty="0"/>
              <a:t>/</a:t>
            </a:r>
            <a:r>
              <a:rPr lang="es-ES_tradnl" sz="1600" dirty="0" err="1"/>
              <a:t>scielo.php?script</a:t>
            </a:r>
            <a:r>
              <a:rPr lang="es-ES_tradnl" sz="1600" dirty="0"/>
              <a:t>=</a:t>
            </a:r>
            <a:r>
              <a:rPr lang="es-ES_tradnl" sz="1600" dirty="0" err="1"/>
              <a:t>sci_arttext&amp;pid</a:t>
            </a:r>
            <a:r>
              <a:rPr lang="es-ES_tradnl" sz="1600" dirty="0"/>
              <a:t>=S0123-12942010000200005 </a:t>
            </a:r>
          </a:p>
          <a:p>
            <a:r>
              <a:rPr lang="es-ES_tradnl" sz="1600" dirty="0"/>
              <a:t>11. https://</a:t>
            </a:r>
            <a:r>
              <a:rPr lang="es-ES_tradnl" sz="1600" dirty="0" err="1"/>
              <a:t>bibliotecadigital.mineduc.cl</a:t>
            </a:r>
            <a:r>
              <a:rPr lang="es-ES_tradnl" sz="1600" dirty="0"/>
              <a:t>/</a:t>
            </a:r>
            <a:r>
              <a:rPr lang="es-ES_tradnl" sz="1600" dirty="0" err="1"/>
              <a:t>bitstream</a:t>
            </a:r>
            <a:r>
              <a:rPr lang="es-ES_tradnl" sz="1600" dirty="0"/>
              <a:t>/</a:t>
            </a:r>
            <a:r>
              <a:rPr lang="es-ES_tradnl" sz="1600" dirty="0" err="1"/>
              <a:t>handle</a:t>
            </a:r>
            <a:r>
              <a:rPr lang="es-ES_tradnl" sz="1600" dirty="0"/>
              <a:t>/20.500.12365/17448/ORIENTACIONES_EVAL_FORM </a:t>
            </a:r>
            <a:r>
              <a:rPr lang="es-ES_tradnl" sz="1600" dirty="0" err="1"/>
              <a:t>ATIVA_DOCENTES.pdf?sequence</a:t>
            </a:r>
            <a:r>
              <a:rPr lang="es-ES_tradnl" sz="1600" dirty="0"/>
              <a:t>=1&amp;isAllowed=y</a:t>
            </a:r>
          </a:p>
          <a:p>
            <a:r>
              <a:rPr lang="es-ES_tradnl" sz="1600" dirty="0"/>
              <a:t>12. https://</a:t>
            </a:r>
            <a:r>
              <a:rPr lang="es-ES_tradnl" sz="1600" dirty="0" err="1"/>
              <a:t>educrea.cl</a:t>
            </a:r>
            <a:r>
              <a:rPr lang="es-ES_tradnl" sz="1600" dirty="0"/>
              <a:t>/</a:t>
            </a:r>
            <a:r>
              <a:rPr lang="es-ES_tradnl" sz="1600" dirty="0" err="1"/>
              <a:t>wp-content</a:t>
            </a:r>
            <a:r>
              <a:rPr lang="es-ES_tradnl" sz="1600" dirty="0"/>
              <a:t>/</a:t>
            </a:r>
            <a:r>
              <a:rPr lang="es-ES_tradnl" sz="1600" dirty="0" err="1"/>
              <a:t>uploads</a:t>
            </a:r>
            <a:r>
              <a:rPr lang="es-ES_tradnl" sz="1600" dirty="0"/>
              <a:t>/2019/10/</a:t>
            </a:r>
            <a:r>
              <a:rPr lang="es-ES_tradnl" sz="1600" dirty="0" err="1"/>
              <a:t>Guia_de_Uso_Evaluacion_formativa.pdf</a:t>
            </a:r>
            <a:r>
              <a:rPr lang="es-ES_tradnl" sz="1600" dirty="0"/>
              <a:t> </a:t>
            </a:r>
          </a:p>
          <a:p>
            <a:r>
              <a:rPr lang="es-ES_tradnl" sz="1600" dirty="0"/>
              <a:t>13. https://ojs.docentes20.com/</a:t>
            </a:r>
            <a:r>
              <a:rPr lang="es-ES_tradnl" sz="1600" dirty="0" err="1"/>
              <a:t>index.php</a:t>
            </a:r>
            <a:r>
              <a:rPr lang="es-ES_tradnl" sz="1600" dirty="0"/>
              <a:t>/revista-docentes20/</a:t>
            </a:r>
            <a:r>
              <a:rPr lang="es-ES_tradnl" sz="1600" dirty="0" err="1"/>
              <a:t>article</a:t>
            </a:r>
            <a:r>
              <a:rPr lang="es-ES_tradnl" sz="1600" dirty="0"/>
              <a:t>/</a:t>
            </a:r>
            <a:r>
              <a:rPr lang="es-ES_tradnl" sz="1600" dirty="0" err="1"/>
              <a:t>download</a:t>
            </a:r>
            <a:r>
              <a:rPr lang="es-ES_tradnl" sz="1600" dirty="0"/>
              <a:t>/572/1413/7437 </a:t>
            </a:r>
          </a:p>
          <a:p>
            <a:r>
              <a:rPr lang="es-ES_tradnl" sz="1600" dirty="0"/>
              <a:t>14. https://</a:t>
            </a:r>
            <a:r>
              <a:rPr lang="es-ES_tradnl" sz="1600" dirty="0" err="1"/>
              <a:t>portal.amelica.org</a:t>
            </a:r>
            <a:r>
              <a:rPr lang="es-ES_tradnl" sz="1600" dirty="0"/>
              <a:t>/</a:t>
            </a:r>
            <a:r>
              <a:rPr lang="es-ES_tradnl" sz="1600" dirty="0" err="1"/>
              <a:t>ameli</a:t>
            </a:r>
            <a:r>
              <a:rPr lang="es-ES_tradnl" sz="1600" dirty="0"/>
              <a:t>/</a:t>
            </a:r>
            <a:r>
              <a:rPr lang="es-ES_tradnl" sz="1600" dirty="0" err="1"/>
              <a:t>journal</a:t>
            </a:r>
            <a:r>
              <a:rPr lang="es-ES_tradnl" sz="1600" dirty="0"/>
              <a:t>/498/4984335004/</a:t>
            </a:r>
            <a:r>
              <a:rPr lang="es-ES_tradnl" sz="1600" dirty="0" err="1"/>
              <a:t>html</a:t>
            </a:r>
            <a:r>
              <a:rPr lang="es-ES_tradnl" sz="1600" dirty="0"/>
              <a:t>/ </a:t>
            </a:r>
          </a:p>
          <a:p>
            <a:r>
              <a:rPr lang="es-ES_tradnl" sz="1600" dirty="0"/>
              <a:t>15. https://</a:t>
            </a:r>
            <a:r>
              <a:rPr lang="es-ES_tradnl" sz="1600" dirty="0" err="1"/>
              <a:t>dialnet.unirioja.es</a:t>
            </a:r>
            <a:r>
              <a:rPr lang="es-ES_tradnl" sz="1600" dirty="0"/>
              <a:t>/descarga/articulo/8754067.pdf </a:t>
            </a:r>
          </a:p>
          <a:p>
            <a:r>
              <a:rPr lang="es-ES_tradnl" sz="1600" dirty="0"/>
              <a:t>16. http://</a:t>
            </a:r>
            <a:r>
              <a:rPr lang="es-ES_tradnl" sz="1600" dirty="0" err="1"/>
              <a:t>ve.scielo.org</a:t>
            </a:r>
            <a:r>
              <a:rPr lang="es-ES_tradnl" sz="1600" dirty="0"/>
              <a:t>/</a:t>
            </a:r>
            <a:r>
              <a:rPr lang="es-ES_tradnl" sz="1600" dirty="0" err="1"/>
              <a:t>scielo.php?script</a:t>
            </a:r>
            <a:r>
              <a:rPr lang="es-ES_tradnl" sz="1600" dirty="0"/>
              <a:t>=</a:t>
            </a:r>
            <a:r>
              <a:rPr lang="es-ES_tradnl" sz="1600" dirty="0" err="1"/>
              <a:t>sci_arttext&amp;pid</a:t>
            </a:r>
            <a:r>
              <a:rPr lang="es-ES_tradnl" sz="1600" dirty="0"/>
              <a:t>=S2665-03982024000202010 </a:t>
            </a:r>
          </a:p>
          <a:p>
            <a:r>
              <a:rPr lang="es-ES_tradnl" sz="1600" dirty="0"/>
              <a:t>17. https://</a:t>
            </a:r>
            <a:r>
              <a:rPr lang="es-ES_tradnl" sz="1600" dirty="0" err="1"/>
              <a:t>www.curriculumnacional.cl</a:t>
            </a:r>
            <a:r>
              <a:rPr lang="es-ES_tradnl" sz="1600" dirty="0"/>
              <a:t>/614/articles-89342_archivo_01.pdf </a:t>
            </a:r>
          </a:p>
          <a:p>
            <a:r>
              <a:rPr lang="es-ES_tradnl" sz="1600" dirty="0"/>
              <a:t>18. https://</a:t>
            </a:r>
            <a:r>
              <a:rPr lang="es-ES_tradnl" sz="1600" dirty="0" err="1"/>
              <a:t>cuaieed.unam.mx</a:t>
            </a:r>
            <a:r>
              <a:rPr lang="es-ES_tradnl" sz="1600" dirty="0"/>
              <a:t>/publicaciones/libro-</a:t>
            </a:r>
            <a:r>
              <a:rPr lang="es-ES_tradnl" sz="1600" dirty="0" err="1"/>
              <a:t>evaluacion</a:t>
            </a:r>
            <a:r>
              <a:rPr lang="es-ES_tradnl" sz="1600" dirty="0"/>
              <a:t>/</a:t>
            </a:r>
            <a:r>
              <a:rPr lang="es-ES_tradnl" sz="1600" dirty="0" err="1"/>
              <a:t>pdf</a:t>
            </a:r>
            <a:r>
              <a:rPr lang="es-ES_tradnl" sz="1600" dirty="0"/>
              <a:t>/Capitulo-04-EVALUACION-FORMATIVA-YRETROALIMENTACION.pdf </a:t>
            </a:r>
          </a:p>
          <a:p>
            <a:r>
              <a:rPr lang="es-ES_tradnl" sz="1600" dirty="0"/>
              <a:t>19. https://cdnsnte1.s3.us-west-1.amazonaws.com/</a:t>
            </a:r>
            <a:r>
              <a:rPr lang="es-ES_tradnl" sz="1600" dirty="0" err="1"/>
              <a:t>wp-content</a:t>
            </a:r>
            <a:r>
              <a:rPr lang="es-ES_tradnl" sz="1600" dirty="0"/>
              <a:t>/</a:t>
            </a:r>
            <a:r>
              <a:rPr lang="es-ES_tradnl" sz="1600" dirty="0" err="1"/>
              <a:t>uploads</a:t>
            </a:r>
            <a:r>
              <a:rPr lang="es-ES_tradnl" sz="1600" dirty="0"/>
              <a:t>/2024/07/09130422/</a:t>
            </a:r>
            <a:r>
              <a:rPr lang="es-ES_tradnl" sz="1600" dirty="0" err="1"/>
              <a:t>Evaluacion-For</a:t>
            </a:r>
            <a:r>
              <a:rPr lang="es-ES_tradnl" sz="1600" dirty="0"/>
              <a:t> mativa-NEM-1.pdf </a:t>
            </a:r>
          </a:p>
          <a:p>
            <a:r>
              <a:rPr lang="es-ES_tradnl" sz="1600" dirty="0"/>
              <a:t>20. https://</a:t>
            </a:r>
            <a:r>
              <a:rPr lang="es-ES_tradnl" sz="1600" dirty="0" err="1"/>
              <a:t>revista.ciinsev.com</a:t>
            </a:r>
            <a:r>
              <a:rPr lang="es-ES_tradnl" sz="1600" dirty="0"/>
              <a:t>/</a:t>
            </a:r>
            <a:r>
              <a:rPr lang="es-ES_tradnl" sz="1600" dirty="0" err="1"/>
              <a:t>assets</a:t>
            </a:r>
            <a:r>
              <a:rPr lang="es-ES_tradnl" sz="1600" dirty="0"/>
              <a:t>/</a:t>
            </a:r>
            <a:r>
              <a:rPr lang="es-ES_tradnl" sz="1600" dirty="0" err="1"/>
              <a:t>pdf</a:t>
            </a:r>
            <a:r>
              <a:rPr lang="es-ES_tradnl" sz="1600" dirty="0"/>
              <a:t>/revistas/REVISTA15/1.pdf </a:t>
            </a:r>
          </a:p>
          <a:p>
            <a:r>
              <a:rPr lang="es-ES_tradnl" sz="1600" dirty="0"/>
              <a:t>21. https://</a:t>
            </a:r>
            <a:r>
              <a:rPr lang="es-ES_tradnl" sz="1600" dirty="0" err="1"/>
              <a:t>www.redalyc.org</a:t>
            </a:r>
            <a:r>
              <a:rPr lang="es-ES_tradnl" sz="1600" dirty="0"/>
              <a:t>/</a:t>
            </a:r>
            <a:r>
              <a:rPr lang="es-ES_tradnl" sz="1600" dirty="0" err="1"/>
              <a:t>journal</a:t>
            </a:r>
            <a:r>
              <a:rPr lang="es-ES_tradnl" sz="1600" dirty="0"/>
              <a:t>/356/35660262020/</a:t>
            </a:r>
            <a:r>
              <a:rPr lang="es-ES_tradnl" sz="1600" dirty="0" err="1"/>
              <a:t>html</a:t>
            </a:r>
            <a:r>
              <a:rPr lang="es-ES_tradnl" sz="1600" dirty="0"/>
              <a:t>/ </a:t>
            </a:r>
          </a:p>
          <a:p>
            <a:r>
              <a:rPr lang="es-ES_tradnl" sz="1600" dirty="0"/>
              <a:t>22. https://</a:t>
            </a:r>
            <a:r>
              <a:rPr lang="es-ES_tradnl" sz="1600" dirty="0" err="1"/>
              <a:t>educacionbasica.sep.gob.mx</a:t>
            </a:r>
            <a:r>
              <a:rPr lang="es-ES_tradnl" sz="1600" dirty="0"/>
              <a:t>/</a:t>
            </a:r>
            <a:r>
              <a:rPr lang="es-ES_tradnl" sz="1600" dirty="0" err="1"/>
              <a:t>wp-content</a:t>
            </a:r>
            <a:r>
              <a:rPr lang="es-ES_tradnl" sz="1600" dirty="0"/>
              <a:t>/</a:t>
            </a:r>
            <a:r>
              <a:rPr lang="es-ES_tradnl" sz="1600" dirty="0" err="1"/>
              <a:t>uploads</a:t>
            </a:r>
            <a:r>
              <a:rPr lang="es-ES_tradnl" sz="1600" dirty="0"/>
              <a:t>/2024/02/2324_s5_La_evaluacion_formativa_r </a:t>
            </a:r>
            <a:r>
              <a:rPr lang="es-ES_tradnl" sz="1600" dirty="0" err="1"/>
              <a:t>eto_pedagogico_didactico.pdf</a:t>
            </a:r>
            <a:r>
              <a:rPr lang="es-ES_tradnl" sz="1600" dirty="0"/>
              <a:t> </a:t>
            </a:r>
          </a:p>
          <a:p>
            <a:r>
              <a:rPr lang="es-ES_tradnl" sz="1600" dirty="0"/>
              <a:t>23. https://</a:t>
            </a:r>
            <a:r>
              <a:rPr lang="es-ES_tradnl" sz="1600" dirty="0" err="1"/>
              <a:t>bibliotecadigital.mineduc.cl</a:t>
            </a:r>
            <a:r>
              <a:rPr lang="es-ES_tradnl" sz="1600" dirty="0"/>
              <a:t>/</a:t>
            </a:r>
            <a:r>
              <a:rPr lang="es-ES_tradnl" sz="1600" dirty="0" err="1"/>
              <a:t>bitstream</a:t>
            </a:r>
            <a:r>
              <a:rPr lang="es-ES_tradnl" sz="1600" dirty="0"/>
              <a:t>/</a:t>
            </a:r>
            <a:r>
              <a:rPr lang="es-ES_tradnl" sz="1600" dirty="0" err="1"/>
              <a:t>handle</a:t>
            </a:r>
            <a:r>
              <a:rPr lang="es-ES_tradnl" sz="1600" dirty="0"/>
              <a:t>/20.500.12365/17448/ORIENTACIONES_EVAL_FORM </a:t>
            </a:r>
            <a:r>
              <a:rPr lang="es-ES_tradnl" sz="1600" dirty="0" err="1"/>
              <a:t>ATIVA_DOCENTES.pdf?sequence</a:t>
            </a:r>
            <a:r>
              <a:rPr lang="es-ES_tradnl" sz="1600" dirty="0"/>
              <a:t>=1&amp;isAllowed=y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252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6771" y="878872"/>
            <a:ext cx="127681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/>
              <a:t>L</a:t>
            </a:r>
            <a:r>
              <a:rPr lang="es-ES" sz="4450" dirty="0"/>
              <a:t>INKOGRAFÍA</a:t>
            </a:r>
            <a:endParaRPr lang="en-US" sz="445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842" y="6984920"/>
            <a:ext cx="1803838" cy="11869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11300" cy="9525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47472" y="1714143"/>
            <a:ext cx="137525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24. </a:t>
            </a:r>
            <a:r>
              <a:rPr lang="es-ES_tradnl" dirty="0">
                <a:hlinkClick r:id="rId5" invalidUrl="https://educacionsuperior.mineduc.cl/wp-content/uploads/sites/49/2020/04/6-Modelo-Evaluacion-y-ret roalimentacion-aprendizajes.pdf"/>
              </a:rPr>
              <a:t>https://educacionsuperior.mineduc.cl/wp-content/uploads/sites/49/2020/04/6-Modelo-Evaluacion-y-ret roalimentacion-aprendizajes.pdf</a:t>
            </a:r>
            <a:endParaRPr lang="es-ES_tradnl" dirty="0"/>
          </a:p>
          <a:p>
            <a:r>
              <a:rPr lang="es-ES_tradnl" dirty="0"/>
              <a:t>25. </a:t>
            </a:r>
            <a:r>
              <a:rPr lang="es-ES_tradnl" dirty="0">
                <a:hlinkClick r:id="rId6" invalidUrl="https://profuturo.education/observatorio/tendencias/evaluacion-formativa-la-evaluacion-que-ayuda-a-l os-alumnos-a-aprender/"/>
              </a:rPr>
              <a:t>https://profuturo.education/observatorio/tendencias/evaluacion-formativa-la-evaluacion-que-ayuda-a-l os-alumnos-a-aprender/</a:t>
            </a:r>
            <a:endParaRPr lang="es-ES_tradnl" dirty="0"/>
          </a:p>
          <a:p>
            <a:r>
              <a:rPr lang="es-ES_tradnl" dirty="0"/>
              <a:t>26. https://</a:t>
            </a:r>
            <a:r>
              <a:rPr lang="es-ES_tradnl" dirty="0" err="1"/>
              <a:t>www.questionpro.com</a:t>
            </a:r>
            <a:r>
              <a:rPr lang="es-ES_tradnl" dirty="0"/>
              <a:t>/blog/es/</a:t>
            </a:r>
            <a:r>
              <a:rPr lang="es-ES_tradnl" dirty="0" err="1"/>
              <a:t>evaluacion</a:t>
            </a:r>
            <a:r>
              <a:rPr lang="es-ES_tradnl" dirty="0"/>
              <a:t>-formativa/ </a:t>
            </a:r>
          </a:p>
          <a:p>
            <a:r>
              <a:rPr lang="es-ES_tradnl" dirty="0"/>
              <a:t>27. https://</a:t>
            </a:r>
            <a:r>
              <a:rPr lang="es-ES_tradnl" dirty="0" err="1"/>
              <a:t>cuaieed.unam.mx</a:t>
            </a:r>
            <a:r>
              <a:rPr lang="es-ES_tradnl" dirty="0"/>
              <a:t>/publicaciones/libro-</a:t>
            </a:r>
            <a:r>
              <a:rPr lang="es-ES_tradnl" dirty="0" err="1"/>
              <a:t>evaluacion</a:t>
            </a:r>
            <a:r>
              <a:rPr lang="es-ES_tradnl" dirty="0"/>
              <a:t>/</a:t>
            </a:r>
            <a:r>
              <a:rPr lang="es-ES_tradnl" dirty="0" err="1"/>
              <a:t>pdf</a:t>
            </a:r>
            <a:r>
              <a:rPr lang="es-ES_tradnl" dirty="0"/>
              <a:t>/Capitulo-04-EVALUACION-FORMATIVA-YRETROALIMENTACION.pdf </a:t>
            </a:r>
          </a:p>
          <a:p>
            <a:r>
              <a:rPr lang="es-ES_tradnl" dirty="0"/>
              <a:t>28. http://</a:t>
            </a:r>
            <a:r>
              <a:rPr lang="es-ES_tradnl" dirty="0" err="1"/>
              <a:t>ve.scielo.org</a:t>
            </a:r>
            <a:r>
              <a:rPr lang="es-ES_tradnl" dirty="0"/>
              <a:t>/</a:t>
            </a:r>
            <a:r>
              <a:rPr lang="es-ES_tradnl" dirty="0" err="1"/>
              <a:t>scielo.php?script</a:t>
            </a:r>
            <a:r>
              <a:rPr lang="es-ES_tradnl" dirty="0"/>
              <a:t>=</a:t>
            </a:r>
            <a:r>
              <a:rPr lang="es-ES_tradnl" dirty="0" err="1"/>
              <a:t>sci_arttext&amp;pid</a:t>
            </a:r>
            <a:r>
              <a:rPr lang="es-ES_tradnl" dirty="0"/>
              <a:t>=S2665-03982024000202010 </a:t>
            </a:r>
          </a:p>
          <a:p>
            <a:r>
              <a:rPr lang="es-ES_tradnl" dirty="0"/>
              <a:t>29. https://</a:t>
            </a:r>
            <a:r>
              <a:rPr lang="es-ES_tradnl" dirty="0" err="1"/>
              <a:t>bibliotecadigital.mineduc.cl</a:t>
            </a:r>
            <a:r>
              <a:rPr lang="es-ES_tradnl" dirty="0"/>
              <a:t>/</a:t>
            </a:r>
            <a:r>
              <a:rPr lang="es-ES_tradnl" dirty="0" err="1"/>
              <a:t>bitstream</a:t>
            </a:r>
            <a:r>
              <a:rPr lang="es-ES_tradnl" dirty="0"/>
              <a:t>/</a:t>
            </a:r>
            <a:r>
              <a:rPr lang="es-ES_tradnl" dirty="0" err="1"/>
              <a:t>handle</a:t>
            </a:r>
            <a:r>
              <a:rPr lang="es-ES_tradnl" dirty="0"/>
              <a:t>/20.500.12365/17448/ORIENTACIONES_EVAL_FORM </a:t>
            </a:r>
            <a:r>
              <a:rPr lang="es-ES_tradnl" dirty="0" err="1"/>
              <a:t>ATIVA_DOCENTES.pdf?sequence</a:t>
            </a:r>
            <a:r>
              <a:rPr lang="es-ES_tradnl" dirty="0"/>
              <a:t>=1&amp;isAllowed=y </a:t>
            </a:r>
          </a:p>
          <a:p>
            <a:r>
              <a:rPr lang="es-ES_tradnl" dirty="0"/>
              <a:t>30. </a:t>
            </a:r>
            <a:r>
              <a:rPr lang="es-ES_tradnl" dirty="0">
                <a:hlinkClick r:id="rId7"/>
              </a:rPr>
              <a:t>https://cuaieed.unam.mx/publicaciones/libro-evaluacion/pdf/Capitulo-04-EVALUACION-FORMATIVA-YRETROALIMENTACION.pdf</a:t>
            </a:r>
            <a:endParaRPr lang="es-ES_tradnl" dirty="0"/>
          </a:p>
          <a:p>
            <a:r>
              <a:rPr lang="es-ES_tradnl" dirty="0"/>
              <a:t>31. http://</a:t>
            </a:r>
            <a:r>
              <a:rPr lang="es-ES_tradnl" dirty="0" err="1"/>
              <a:t>www.scielo.org.mx</a:t>
            </a:r>
            <a:r>
              <a:rPr lang="es-ES_tradnl" dirty="0"/>
              <a:t>/</a:t>
            </a:r>
            <a:r>
              <a:rPr lang="es-ES_tradnl" dirty="0" err="1"/>
              <a:t>scielo.php?script</a:t>
            </a:r>
            <a:r>
              <a:rPr lang="es-ES_tradnl" dirty="0"/>
              <a:t>=</a:t>
            </a:r>
            <a:r>
              <a:rPr lang="es-ES_tradnl" dirty="0" err="1"/>
              <a:t>sci_arttext&amp;pid</a:t>
            </a:r>
            <a:r>
              <a:rPr lang="es-ES_tradnl" dirty="0"/>
              <a:t>=S1405-66662012000300008 </a:t>
            </a:r>
          </a:p>
          <a:p>
            <a:r>
              <a:rPr lang="es-ES_tradnl" dirty="0"/>
              <a:t>32. </a:t>
            </a:r>
            <a:r>
              <a:rPr lang="es-ES_tradnl" dirty="0">
                <a:hlinkClick r:id="rId5" invalidUrl="https://educacionsuperior.mineduc.cl/wp-content/uploads/sites/49/2020/04/6-Modelo-Evaluacion-y-ret roalimentacion-aprendizajes.pdf"/>
              </a:rPr>
              <a:t>https://educacionsuperior.mineduc.cl/wp-content/uploads/sites/49/2020/04/6-Modelo-Evaluacion-y-ret roalimentacion-aprendizajes.pdf</a:t>
            </a:r>
            <a:endParaRPr lang="es-ES_tradnl" dirty="0"/>
          </a:p>
          <a:p>
            <a:r>
              <a:rPr lang="es-ES_tradnl" dirty="0"/>
              <a:t>33. https://</a:t>
            </a:r>
            <a:r>
              <a:rPr lang="es-ES_tradnl" dirty="0" err="1"/>
              <a:t>dialnet.unirioja.es</a:t>
            </a:r>
            <a:r>
              <a:rPr lang="es-ES_tradnl" dirty="0"/>
              <a:t>/descarga/articulo/5821357.pdf </a:t>
            </a:r>
          </a:p>
          <a:p>
            <a:r>
              <a:rPr lang="es-ES_tradnl" dirty="0"/>
              <a:t>34. https://</a:t>
            </a:r>
            <a:r>
              <a:rPr lang="es-ES_tradnl" dirty="0" err="1"/>
              <a:t>bonga.unisimon.edu.co</a:t>
            </a:r>
            <a:r>
              <a:rPr lang="es-ES_tradnl" dirty="0"/>
              <a:t>/</a:t>
            </a:r>
            <a:r>
              <a:rPr lang="es-ES_tradnl" dirty="0" err="1"/>
              <a:t>items</a:t>
            </a:r>
            <a:r>
              <a:rPr lang="es-ES_tradnl" dirty="0"/>
              <a:t>/9049e75f-39aa-403f-93b3-9eea026f0247 </a:t>
            </a:r>
          </a:p>
          <a:p>
            <a:r>
              <a:rPr lang="es-ES_tradnl" dirty="0"/>
              <a:t>35. </a:t>
            </a:r>
            <a:r>
              <a:rPr lang="es-ES_tradnl" dirty="0">
                <a:hlinkClick r:id="rId5" invalidUrl="https://educacionsuperior.mineduc.cl/wp-content/uploads/sites/49/2020/04/6-Modelo-Evaluacion-y-ret roalimentacion-aprendizajes.pdf"/>
              </a:rPr>
              <a:t>https://educacionsuperior.mineduc.cl/wp-content/uploads/sites/49/2020/04/6-Modelo-Evaluacion-y-ret roalimentacion-aprendizajes.pdf</a:t>
            </a:r>
            <a:endParaRPr lang="es-ES_tradnl" dirty="0"/>
          </a:p>
          <a:p>
            <a:r>
              <a:rPr lang="es-ES_tradnl" dirty="0"/>
              <a:t>36. https://</a:t>
            </a:r>
            <a:r>
              <a:rPr lang="es-ES_tradnl" dirty="0" err="1"/>
              <a:t>bibliotecadigital.mineduc.cl</a:t>
            </a:r>
            <a:r>
              <a:rPr lang="es-ES_tradnl" dirty="0"/>
              <a:t>/</a:t>
            </a:r>
            <a:r>
              <a:rPr lang="es-ES_tradnl" dirty="0" err="1"/>
              <a:t>bitstream</a:t>
            </a:r>
            <a:r>
              <a:rPr lang="es-ES_tradnl" dirty="0"/>
              <a:t>/</a:t>
            </a:r>
            <a:r>
              <a:rPr lang="es-ES_tradnl" dirty="0" err="1"/>
              <a:t>handle</a:t>
            </a:r>
            <a:r>
              <a:rPr lang="es-ES_tradnl" dirty="0"/>
              <a:t>/20.500.12365/17448/ORIENTACIONES_EVAL_FORM </a:t>
            </a:r>
            <a:r>
              <a:rPr lang="es-ES_tradnl" dirty="0" err="1"/>
              <a:t>ATIVA_DOCENTES.pdf?sequence</a:t>
            </a:r>
            <a:r>
              <a:rPr lang="es-ES_tradnl" dirty="0"/>
              <a:t>=1&amp;isAllowed=y </a:t>
            </a:r>
          </a:p>
          <a:p>
            <a:r>
              <a:rPr lang="es-ES_tradnl" dirty="0"/>
              <a:t>37. https://</a:t>
            </a:r>
            <a:r>
              <a:rPr lang="es-ES_tradnl" dirty="0" err="1"/>
              <a:t>educrea.cl</a:t>
            </a:r>
            <a:r>
              <a:rPr lang="es-ES_tradnl" dirty="0"/>
              <a:t>/que-es-la-evaluacion-formativa-8-claves-para-su-implementacion/ </a:t>
            </a:r>
          </a:p>
          <a:p>
            <a:r>
              <a:rPr lang="es-ES_tradnl" dirty="0"/>
              <a:t>38. http://</a:t>
            </a:r>
            <a:r>
              <a:rPr lang="es-ES_tradnl" dirty="0" err="1"/>
              <a:t>www.scielo.cl</a:t>
            </a:r>
            <a:r>
              <a:rPr lang="es-ES_tradnl" dirty="0"/>
              <a:t>/</a:t>
            </a:r>
            <a:r>
              <a:rPr lang="es-ES_tradnl" dirty="0" err="1"/>
              <a:t>scielo.php?script</a:t>
            </a:r>
            <a:r>
              <a:rPr lang="es-ES_tradnl" dirty="0"/>
              <a:t>=</a:t>
            </a:r>
            <a:r>
              <a:rPr lang="es-ES_tradnl" dirty="0" err="1"/>
              <a:t>sci_arttext&amp;pid</a:t>
            </a:r>
            <a:r>
              <a:rPr lang="es-ES_tradnl" dirty="0"/>
              <a:t>=S0718-50062022000300069 </a:t>
            </a:r>
          </a:p>
          <a:p>
            <a:r>
              <a:rPr lang="es-ES_tradnl" dirty="0"/>
              <a:t>39. https://</a:t>
            </a:r>
            <a:r>
              <a:rPr lang="es-ES_tradnl" dirty="0" err="1"/>
              <a:t>cuaieed.unam.mx</a:t>
            </a:r>
            <a:r>
              <a:rPr lang="es-ES_tradnl" dirty="0"/>
              <a:t>/publicaciones/libro-</a:t>
            </a:r>
            <a:r>
              <a:rPr lang="es-ES_tradnl" dirty="0" err="1"/>
              <a:t>evaluacion</a:t>
            </a:r>
            <a:r>
              <a:rPr lang="es-ES_tradnl" dirty="0"/>
              <a:t>/</a:t>
            </a:r>
            <a:r>
              <a:rPr lang="es-ES_tradnl" dirty="0" err="1"/>
              <a:t>pdf</a:t>
            </a:r>
            <a:r>
              <a:rPr lang="es-ES_tradnl" dirty="0"/>
              <a:t>/Capitulo-04-EVALUACION-FORMATIVA-YRETROALIMENTACION.pdf </a:t>
            </a:r>
          </a:p>
          <a:p>
            <a:r>
              <a:rPr lang="es-ES_tradnl" dirty="0"/>
              <a:t>40. http://</a:t>
            </a:r>
            <a:r>
              <a:rPr lang="es-ES_tradnl" dirty="0" err="1"/>
              <a:t>www.scielo.org.mx</a:t>
            </a:r>
            <a:r>
              <a:rPr lang="es-ES_tradnl" dirty="0"/>
              <a:t>/</a:t>
            </a:r>
            <a:r>
              <a:rPr lang="es-ES_tradnl" dirty="0" err="1"/>
              <a:t>scielo.php?script</a:t>
            </a:r>
            <a:r>
              <a:rPr lang="es-ES_tradnl" dirty="0"/>
              <a:t>=</a:t>
            </a:r>
            <a:r>
              <a:rPr lang="es-ES_tradnl" dirty="0" err="1"/>
              <a:t>sci_arttext&amp;pid</a:t>
            </a:r>
            <a:r>
              <a:rPr lang="es-ES_tradnl" dirty="0"/>
              <a:t>=S0187-893X2015000300177 </a:t>
            </a:r>
          </a:p>
          <a:p>
            <a:r>
              <a:rPr lang="es-ES_tradnl" dirty="0"/>
              <a:t>41. https://</a:t>
            </a:r>
            <a:r>
              <a:rPr lang="es-ES_tradnl" dirty="0" err="1"/>
              <a:t>repositorio.uchile.cl</a:t>
            </a:r>
            <a:r>
              <a:rPr lang="es-ES_tradnl" dirty="0"/>
              <a:t>/</a:t>
            </a:r>
            <a:r>
              <a:rPr lang="es-ES_tradnl" dirty="0" err="1"/>
              <a:t>bitstream</a:t>
            </a:r>
            <a:r>
              <a:rPr lang="es-ES_tradnl" dirty="0"/>
              <a:t>/</a:t>
            </a:r>
            <a:r>
              <a:rPr lang="es-ES_tradnl" dirty="0" err="1"/>
              <a:t>handle</a:t>
            </a:r>
            <a:r>
              <a:rPr lang="es-ES_tradnl" dirty="0"/>
              <a:t>/2250/196751/Una-propuesta-practica-para-integrar-la-</a:t>
            </a:r>
            <a:r>
              <a:rPr lang="es-ES_tradnl" dirty="0" err="1"/>
              <a:t>ev</a:t>
            </a:r>
            <a:r>
              <a:rPr lang="es-ES_tradnl" dirty="0"/>
              <a:t> </a:t>
            </a:r>
            <a:r>
              <a:rPr lang="es-ES_tradnl" dirty="0" err="1"/>
              <a:t>aluacion-formativa-y-el-curriculum.pdf?sequence</a:t>
            </a:r>
            <a:r>
              <a:rPr lang="es-ES_tradnl" dirty="0"/>
              <a:t>=1&amp;isAllowed=y </a:t>
            </a:r>
          </a:p>
          <a:p>
            <a:r>
              <a:rPr lang="es-ES_tradnl" dirty="0"/>
              <a:t>42. https://</a:t>
            </a:r>
            <a:r>
              <a:rPr lang="es-ES_tradnl" dirty="0" err="1"/>
              <a:t>dialnet.unirioja.es</a:t>
            </a:r>
            <a:r>
              <a:rPr lang="es-ES_tradnl" dirty="0"/>
              <a:t>/</a:t>
            </a:r>
            <a:r>
              <a:rPr lang="es-ES_tradnl" dirty="0" err="1"/>
              <a:t>servlet</a:t>
            </a:r>
            <a:r>
              <a:rPr lang="es-ES_tradnl" dirty="0"/>
              <a:t>/</a:t>
            </a:r>
            <a:r>
              <a:rPr lang="es-ES_tradnl" dirty="0" err="1"/>
              <a:t>tesis?codigo</a:t>
            </a:r>
            <a:r>
              <a:rPr lang="es-ES_tradnl" dirty="0"/>
              <a:t>=130591</a:t>
            </a:r>
          </a:p>
        </p:txBody>
      </p:sp>
    </p:spTree>
    <p:extLst>
      <p:ext uri="{BB962C8B-B14F-4D97-AF65-F5344CB8AC3E}">
        <p14:creationId xmlns:p14="http://schemas.microsoft.com/office/powerpoint/2010/main" val="66310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01526"/>
            <a:ext cx="8260058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002060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formativa desde una perspectiva dialógica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04396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 err="1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Encuentro</a:t>
            </a:r>
            <a:r>
              <a:rPr lang="en-US" sz="240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Líderes</a:t>
            </a:r>
            <a:r>
              <a:rPr lang="en-US" sz="240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de Calidad y Evaluación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81214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Dr. Maximiliano Heeren Herrera</a:t>
            </a:r>
            <a:endParaRPr lang="en-US" sz="1750" b="1" dirty="0">
              <a:solidFill>
                <a:srgbClr val="00206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543020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4967E9"/>
                </a:solidFill>
                <a:latin typeface="Nobile" pitchFamily="34" charset="0"/>
                <a:ea typeface="Nobile" pitchFamily="34" charset="-122"/>
                <a:cs typeface="Nobile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maximiliano.heeren@ulagos.cl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83400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964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Fundamento filosófico de la equidad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541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5" name="Text 2"/>
          <p:cNvSpPr/>
          <p:nvPr/>
        </p:nvSpPr>
        <p:spPr>
          <a:xfrm>
            <a:off x="7017306" y="37320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Definición de justicia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22243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Permite la autonomía y la cooperación para alcanzar los objetivos de vida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352157" y="476678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Honneth (2010b, p.13)</a:t>
            </a:r>
            <a:endParaRPr lang="en-US" sz="175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5842" y="7160654"/>
            <a:ext cx="1803719" cy="10689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0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408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Abriendo el encuentro: Reflexionando sobre la evaluación justa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638681"/>
            <a:ext cx="6351270" cy="226814"/>
          </a:xfrm>
          <a:prstGeom prst="roundRect">
            <a:avLst>
              <a:gd name="adj" fmla="val 42003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5" name="Text 2"/>
          <p:cNvSpPr/>
          <p:nvPr/>
        </p:nvSpPr>
        <p:spPr>
          <a:xfrm>
            <a:off x="793790" y="6205657"/>
            <a:ext cx="38564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¿Qué es una evaluación justa?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696075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Identifica dos características clave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85221" y="5298519"/>
            <a:ext cx="6351389" cy="226814"/>
          </a:xfrm>
          <a:prstGeom prst="roundRect">
            <a:avLst>
              <a:gd name="adj" fmla="val 42003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8" name="Text 5"/>
          <p:cNvSpPr/>
          <p:nvPr/>
        </p:nvSpPr>
        <p:spPr>
          <a:xfrm>
            <a:off x="7485221" y="5865495"/>
            <a:ext cx="36192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 acuerdo o en desacuerdo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485221" y="6355913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maestro regula el aprendizaje del estudiante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485221" y="6798112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evaluación promueve la conciencia del aprendizaje del estudiante</a:t>
            </a:r>
            <a:endParaRPr lang="en-US" sz="175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085" y="7161014"/>
            <a:ext cx="1829475" cy="95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1300" cy="925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0760"/>
            <a:ext cx="5486400" cy="693206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634960"/>
            <a:ext cx="75564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Características dialógicas de la evaluación justa</a:t>
            </a:r>
            <a:endParaRPr lang="en-US" sz="4000" dirty="0"/>
          </a:p>
        </p:txBody>
      </p:sp>
      <p:sp>
        <p:nvSpPr>
          <p:cNvPr id="5" name="Shape 1"/>
          <p:cNvSpPr/>
          <p:nvPr/>
        </p:nvSpPr>
        <p:spPr>
          <a:xfrm>
            <a:off x="793790" y="2216944"/>
            <a:ext cx="7556421" cy="1191339"/>
          </a:xfrm>
          <a:prstGeom prst="roundRect">
            <a:avLst>
              <a:gd name="adj" fmla="val 719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6" name="Text 2"/>
          <p:cNvSpPr/>
          <p:nvPr/>
        </p:nvSpPr>
        <p:spPr>
          <a:xfrm>
            <a:off x="1005483" y="2428637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Significado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005483" y="2869882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Coherencia entre los acuerdos de calificación y evaluación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793790" y="3612356"/>
            <a:ext cx="7556421" cy="1191339"/>
          </a:xfrm>
          <a:prstGeom prst="roundRect">
            <a:avLst>
              <a:gd name="adj" fmla="val 719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9" name="Text 5"/>
          <p:cNvSpPr/>
          <p:nvPr/>
        </p:nvSpPr>
        <p:spPr>
          <a:xfrm>
            <a:off x="1005483" y="3824049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Equidad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1005483" y="4265295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Implementado en condiciones de igualdad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793790" y="5007769"/>
            <a:ext cx="7556421" cy="1191339"/>
          </a:xfrm>
          <a:prstGeom prst="roundRect">
            <a:avLst>
              <a:gd name="adj" fmla="val 719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2" name="Text 8"/>
          <p:cNvSpPr/>
          <p:nvPr/>
        </p:nvSpPr>
        <p:spPr>
          <a:xfrm>
            <a:off x="1005483" y="5219462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Retroalimentación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1005483" y="5660708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Justifica las calificaciones y guía la mejora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793790" y="6403181"/>
            <a:ext cx="7556421" cy="1191339"/>
          </a:xfrm>
          <a:prstGeom prst="roundRect">
            <a:avLst>
              <a:gd name="adj" fmla="val 719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5" name="Text 11"/>
          <p:cNvSpPr/>
          <p:nvPr/>
        </p:nvSpPr>
        <p:spPr>
          <a:xfrm>
            <a:off x="1005483" y="6614874"/>
            <a:ext cx="2597110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formativa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005483" y="7056120"/>
            <a:ext cx="7133034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Variedad de tareas de evaluación para los estudiantes</a:t>
            </a:r>
            <a:endParaRPr lang="en-US" sz="16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4500" y="7219474"/>
            <a:ext cx="1485900" cy="952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700" y="0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1344"/>
            <a:ext cx="116883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Diálogo entre conocimientos en la educación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7099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Formación de identidad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2573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escuela como cuerpo político en el desarrollo de la identidad (Cumsille y Martínez, 2015)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457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Interculturalidad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038243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Promueve diversos espacios lingüísticos, sociales y culturales (Walsh, 2010)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457099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transformadora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392573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Enfoque contextual que promueve la justicia social y los derechos humanos (Heeren, 2025)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457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Justicia social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038243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Reconocimiento, participación y estima (Honneth, Fraser, Rawls)</a:t>
            </a:r>
            <a:endParaRPr lang="en-US" sz="175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842" y="7138962"/>
            <a:ext cx="1738648" cy="95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131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Aprendizaje de la regulación a través de la evaluación formativa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788682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87579" y="28836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Enfoque cognitivo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587579" y="3374112"/>
            <a:ext cx="122490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Enfocarse en las funciones cognitivas y los errores de los estudiantes como objetos de estudio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230291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87579" y="43253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Enfoque escolar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587579" y="4815721"/>
            <a:ext cx="122490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Ajustar la retroalimentación a las necesidades de los estudiantes, reforzando los éxitos y corrigiendo los errores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671899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87579" y="5766911"/>
            <a:ext cx="35349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Regulación del aprendizaje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87579" y="6257330"/>
            <a:ext cx="122490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Identificar las dificultades de los estudiantes para adaptar la enseñanza de manera efectiva</a:t>
            </a:r>
            <a:endParaRPr lang="en-US" sz="1750" dirty="0"/>
          </a:p>
        </p:txBody>
      </p:sp>
      <p:sp>
        <p:nvSpPr>
          <p:cNvPr id="12" name="Text 7"/>
          <p:cNvSpPr/>
          <p:nvPr/>
        </p:nvSpPr>
        <p:spPr>
          <a:xfrm>
            <a:off x="793790" y="687538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Basado en SanMartí (2019), Aron y Milicic (1999)</a:t>
            </a:r>
            <a:endParaRPr lang="en-US" sz="175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5842" y="7134896"/>
            <a:ext cx="1854558" cy="10402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814" y="1598414"/>
            <a:ext cx="5032772" cy="503277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740093"/>
            <a:ext cx="75564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Principios y prácticas de la evaluación formativa</a:t>
            </a:r>
            <a:endParaRPr lang="en-US" sz="35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2146221"/>
            <a:ext cx="907256" cy="108870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973223" y="2327672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Retroalimentación</a:t>
            </a:r>
            <a:endParaRPr lang="en-US" sz="1750" dirty="0"/>
          </a:p>
        </p:txBody>
      </p:sp>
      <p:sp>
        <p:nvSpPr>
          <p:cNvPr id="7" name="Text 2"/>
          <p:cNvSpPr/>
          <p:nvPr/>
        </p:nvSpPr>
        <p:spPr>
          <a:xfrm>
            <a:off x="1973223" y="2719983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Adaptación al ritmo y estilo del estudiante</a:t>
            </a:r>
            <a:endParaRPr lang="en-US" sz="1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3234928"/>
            <a:ext cx="907256" cy="133576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973223" y="3416379"/>
            <a:ext cx="264795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Diálogo maestro-alumno</a:t>
            </a:r>
            <a:endParaRPr lang="en-US" sz="1750" dirty="0"/>
          </a:p>
        </p:txBody>
      </p:sp>
      <p:sp>
        <p:nvSpPr>
          <p:cNvPr id="10" name="Text 4"/>
          <p:cNvSpPr/>
          <p:nvPr/>
        </p:nvSpPr>
        <p:spPr>
          <a:xfrm>
            <a:off x="1973223" y="3808690"/>
            <a:ext cx="6376988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interacción horizontal fomenta la comprensión del progreso del aprendizaje</a:t>
            </a:r>
            <a:endParaRPr lang="en-US" sz="14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4570690"/>
            <a:ext cx="907256" cy="1088708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973223" y="4752142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Motivación</a:t>
            </a:r>
            <a:endParaRPr lang="en-US" sz="1750" dirty="0"/>
          </a:p>
        </p:txBody>
      </p:sp>
      <p:sp>
        <p:nvSpPr>
          <p:cNvPr id="13" name="Text 6"/>
          <p:cNvSpPr/>
          <p:nvPr/>
        </p:nvSpPr>
        <p:spPr>
          <a:xfrm>
            <a:off x="1973223" y="5144453"/>
            <a:ext cx="637698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Elogiar el esfuerzo, promover el aprendizaje continuo</a:t>
            </a:r>
            <a:endParaRPr lang="en-US" sz="1400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90" y="5659398"/>
            <a:ext cx="907256" cy="133576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973223" y="5840849"/>
            <a:ext cx="2268260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Monitoreo continuo</a:t>
            </a:r>
            <a:endParaRPr lang="en-US" sz="1750" dirty="0"/>
          </a:p>
        </p:txBody>
      </p:sp>
      <p:sp>
        <p:nvSpPr>
          <p:cNvPr id="16" name="Text 8"/>
          <p:cNvSpPr/>
          <p:nvPr/>
        </p:nvSpPr>
        <p:spPr>
          <a:xfrm>
            <a:off x="1973223" y="6233160"/>
            <a:ext cx="6376988" cy="580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retroalimentación personalizada y detallada guía la tutoría y las trayectorias académicas</a:t>
            </a:r>
            <a:endParaRPr lang="en-US" sz="1400" dirty="0"/>
          </a:p>
        </p:txBody>
      </p:sp>
      <p:sp>
        <p:nvSpPr>
          <p:cNvPr id="17" name="Text 9"/>
          <p:cNvSpPr/>
          <p:nvPr/>
        </p:nvSpPr>
        <p:spPr>
          <a:xfrm>
            <a:off x="793790" y="7199233"/>
            <a:ext cx="755642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SanMartí (2019), Black &amp; William (2009), Rappoport (2020), García Aretio (2021)</a:t>
            </a:r>
            <a:endParaRPr lang="en-US" sz="14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53297" y="7013257"/>
            <a:ext cx="1485900" cy="952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0" y="0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935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670" y="3839111"/>
            <a:ext cx="130428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Empoderar a los estudiantes en la evaluación formativa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93790" y="5047536"/>
            <a:ext cx="484823" cy="48482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5" name="Text 2"/>
          <p:cNvSpPr/>
          <p:nvPr/>
        </p:nvSpPr>
        <p:spPr>
          <a:xfrm>
            <a:off x="1493996" y="5121593"/>
            <a:ext cx="308586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Propiedad del estudiante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1493996" y="5587365"/>
            <a:ext cx="3467814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Asumir el control del aprendizaje con el apoyo del maestro y los compañeros (Nunziati, 1990)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5231130" y="5047536"/>
            <a:ext cx="484823" cy="48482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8" name="Text 5"/>
          <p:cNvSpPr/>
          <p:nvPr/>
        </p:nvSpPr>
        <p:spPr>
          <a:xfrm>
            <a:off x="5931337" y="5121593"/>
            <a:ext cx="3467814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Construcción del conocimiento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931337" y="5923955"/>
            <a:ext cx="3467814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Comprensión integral de los objetivos de aprendizaje y los criterios del aula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9668470" y="5047536"/>
            <a:ext cx="484823" cy="484823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s-ES_tradnl"/>
          </a:p>
        </p:txBody>
      </p:sp>
      <p:sp>
        <p:nvSpPr>
          <p:cNvPr id="11" name="Text 8"/>
          <p:cNvSpPr/>
          <p:nvPr/>
        </p:nvSpPr>
        <p:spPr>
          <a:xfrm>
            <a:off x="10368677" y="5121593"/>
            <a:ext cx="3467814" cy="673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Planificación y anticipación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10368677" y="5923955"/>
            <a:ext cx="3467814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Desarrollar las acciones necesarias para completar las tareas de aprendizaje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793790" y="7200781"/>
            <a:ext cx="130428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Énfasis en los criterios de evaluación, descriptores y niveles de desempeño (SanMartí, 2019)</a:t>
            </a:r>
            <a:endParaRPr lang="en-US" sz="165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5994" y="7087553"/>
            <a:ext cx="1674254" cy="10657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85426"/>
            <a:ext cx="1511300" cy="95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2112</Words>
  <Application>Microsoft Office PowerPoint</Application>
  <PresentationFormat>Personalizado</PresentationFormat>
  <Paragraphs>238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Corben</vt:lpstr>
      <vt:lpstr>Nobile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Mercedes Magdalena Jimenez Barros</cp:lastModifiedBy>
  <cp:revision>7</cp:revision>
  <dcterms:created xsi:type="dcterms:W3CDTF">2025-05-18T21:30:20Z</dcterms:created>
  <dcterms:modified xsi:type="dcterms:W3CDTF">2025-06-04T19:19:27Z</dcterms:modified>
</cp:coreProperties>
</file>