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23" r:id="rId3"/>
    <p:sldId id="406" r:id="rId4"/>
    <p:sldId id="403" r:id="rId5"/>
    <p:sldId id="408" r:id="rId6"/>
    <p:sldId id="397" r:id="rId7"/>
    <p:sldId id="422" r:id="rId8"/>
    <p:sldId id="448" r:id="rId9"/>
    <p:sldId id="449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86A"/>
    <a:srgbClr val="B951A0"/>
    <a:srgbClr val="FF3366"/>
    <a:srgbClr val="F47E14"/>
    <a:srgbClr val="532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7" autoAdjust="0"/>
    <p:restoredTop sz="94651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0D64-CDA0-40AC-A49C-5E29CB1DBC5D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1C692-E809-421E-AF33-DE4B88EE285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8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D6456-8885-E82F-BDF7-458855984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6D249A-2F13-5321-109D-741645A3C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873D32-76AC-A55A-979B-258825C9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12C76-F99B-B3F5-B8F6-53C951B7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700F3-E4A1-8555-83A3-CB348741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70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BD3B7-6E24-7BC9-28A0-4E027932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49A874-1334-CB47-E4F1-89D67129C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AF604-38AF-52D7-DCD3-5037274C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C0A4CE-C78F-819F-FC7B-FAC6BDC98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412C6-EADF-AFCC-BE8D-F341DA85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29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D67E91-195C-D364-AB8E-048646F2B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40169A-12E7-78A4-D3C8-76E671036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1AA37-FE54-C0E5-A9AE-EC8FB157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384A9-1559-2773-BB22-1B826464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F95FF7-D20C-7A55-A91A-0B22CE76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257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53394-BBD9-F0FB-C9F5-7A18B7A6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F6F7B-061B-A171-DB46-F5731DF9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0E4EC-F0C2-B6E7-3594-768F225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81E8F2-F466-D87B-2F85-3FC306C0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60B42-65BA-2CFD-803D-26AB6A6B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02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54127-EB4C-6861-9F16-D8E0BC8E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8CB960-1464-FE87-E44D-05DBB451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588059-EB4E-4E70-E3F5-9030EA8E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E5F2A-0F77-D6DA-B9AA-9EA3A7C3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4C8337-1ED9-74AF-AD40-A709DCD9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42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FA5C5-2105-A9E2-833E-CBC14421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35389-4455-8E35-9233-9EA126711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B6789-A626-3B11-8BE9-87DB03399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450807-11E9-661F-330F-15A237E4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E7AF0C-48A4-6A16-C0E5-FDBCC4A9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C5DA38-6081-E2D6-D90E-55D7ED6E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565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F6A9D-EC9F-9537-E577-B5330057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1CA026-4504-92EF-C422-3A760BC1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30B5D3-BD97-F2AC-543B-CFF9027E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AC5825-C4C4-D2ED-FEE9-B2284FB31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51BBB0-5670-8712-FA06-4F8C2A9D0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23291D-4F4D-C494-7446-7CD0062D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121C96-0276-E374-EA1E-4C5794C2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424C11-0176-FD80-D853-884113EB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40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AC331-6A2B-23C2-8DCB-4EE9C2AE2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C0DB82-7D38-48CB-0536-68A5DA7A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C8940D-9241-BE73-E534-5D5CE682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F4183F-C05D-8B64-0C71-89CC124D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46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C83B9C-FDBC-EC3F-EF25-6FCBB8D3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271E82-A154-C9CC-FC90-717415EC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2B135B-C4ED-2120-C7E1-031DDE728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30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D0811-B2A9-BB1C-FC7F-54CD46CD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4A379-28E0-786D-8D9B-98463A4B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F4678F-D7D0-B35D-BE5D-98F5A2EF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79C8BC-0F81-C5C3-6CD5-87A6A350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7157F3-A0DA-960B-35C3-D0D0CE9A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CC9B-C38B-69F8-E68B-3569F8B14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817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68026-E561-E5F0-DE14-7293A85A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6BF891-4692-B028-EEDB-FEE19F248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7661FD-A219-2FD6-5CC1-59D2BFD9C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118B58-5B8E-0378-F9C9-B157BE92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1E1A99-7BFD-FD4B-6749-49E7B7E9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20F8C8-FAB1-AE00-C2D0-19952F79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07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07CFE04-A206-77E2-2087-306368BF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9A2A7-366F-256E-6E70-5C31104A1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0C7A3-A0C7-FC72-EC23-79D26B943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81F1D-F10B-FD41-9227-68A497A63DE8}" type="datetimeFigureOut">
              <a:rPr lang="es-CO" smtClean="0"/>
              <a:t>4/06/2025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A5237-7C53-548A-628F-D67E24896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801B3C-2015-CADC-A7FF-FC4AC552E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0C185-4207-324D-8B72-1F8E97B596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4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sv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18" Type="http://schemas.openxmlformats.org/officeDocument/2006/relationships/image" Target="../media/image26.svg"/><Relationship Id="rId3" Type="http://schemas.openxmlformats.org/officeDocument/2006/relationships/image" Target="../media/image6.png"/><Relationship Id="rId21" Type="http://schemas.openxmlformats.org/officeDocument/2006/relationships/image" Target="../media/image29.pn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jpe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7.svg"/><Relationship Id="rId9" Type="http://schemas.openxmlformats.org/officeDocument/2006/relationships/image" Target="../media/image18.svg"/><Relationship Id="rId14" Type="http://schemas.openxmlformats.org/officeDocument/2006/relationships/image" Target="../media/image23.emf"/><Relationship Id="rId22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sv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72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11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FB6695-C410-AB33-DA3C-604C7B67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D142013-F247-8B08-0083-B1CEA2F30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683" l="3447" r="94903">
                        <a14:foregroundMark x1="9806" y1="29894" x2="5583" y2="29630"/>
                        <a14:foregroundMark x1="5583" y1="29630" x2="3495" y2="50529"/>
                        <a14:foregroundMark x1="3495" y1="50529" x2="10874" y2="71958"/>
                        <a14:foregroundMark x1="10874" y1="71958" x2="13786" y2="89153"/>
                        <a14:foregroundMark x1="13786" y1="89153" x2="14660" y2="84392"/>
                        <a14:foregroundMark x1="89563" y1="29894" x2="93689" y2="26984"/>
                        <a14:foregroundMark x1="93689" y1="26984" x2="97282" y2="38095"/>
                        <a14:foregroundMark x1="97282" y1="38095" x2="95243" y2="58730"/>
                        <a14:foregroundMark x1="95243" y1="58730" x2="91553" y2="70899"/>
                        <a14:foregroundMark x1="91553" y1="70899" x2="89660" y2="69577"/>
                        <a14:foregroundMark x1="94175" y1="32275" x2="94903" y2="54497"/>
                        <a14:foregroundMark x1="94903" y1="54497" x2="94272" y2="62698"/>
                        <a14:foregroundMark x1="83010" y1="9788" x2="87087" y2="15873"/>
                        <a14:foregroundMark x1="87087" y1="15873" x2="87524" y2="19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919" y="2894729"/>
            <a:ext cx="7069081" cy="1297142"/>
          </a:xfrm>
          <a:prstGeom prst="rect">
            <a:avLst/>
          </a:prstGeom>
        </p:spPr>
      </p:pic>
      <p:pic>
        <p:nvPicPr>
          <p:cNvPr id="3" name="Picture 4" descr="Expoestudiante Nacional | Feria de orientación académica – Visita ...">
            <a:extLst>
              <a:ext uri="{FF2B5EF4-FFF2-40B4-BE49-F238E27FC236}">
                <a16:creationId xmlns:a16="http://schemas.microsoft.com/office/drawing/2014/main" id="{4B6CBBDC-BE5E-05D3-F0E5-B9358D9A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06" y="201612"/>
            <a:ext cx="1416271" cy="11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6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8050-50E3-577F-5B46-B2BF730FA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4B6D86B-6439-5577-5D8D-21871379B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709"/>
            <a:ext cx="12192000" cy="42829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5F0F77F-8D26-F59C-378C-227925451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041" y="220638"/>
            <a:ext cx="529653" cy="69634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F52C8B0-D909-465E-00A4-00992352DCD1}"/>
              </a:ext>
            </a:extLst>
          </p:cNvPr>
          <p:cNvSpPr txBox="1">
            <a:spLocks/>
          </p:cNvSpPr>
          <p:nvPr/>
        </p:nvSpPr>
        <p:spPr>
          <a:xfrm>
            <a:off x="1172037" y="311400"/>
            <a:ext cx="6969073" cy="60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532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s-ES" dirty="0"/>
              <a:t>¿Cómo nació la estrategia?</a:t>
            </a:r>
            <a:endParaRPr lang="es-CO" dirty="0"/>
          </a:p>
        </p:txBody>
      </p:sp>
      <p:pic>
        <p:nvPicPr>
          <p:cNvPr id="1028" name="Picture 4" descr="Estudiante Digital Séptimo Grado: A PRACTICAR PARA LA PRUEBA SUPÉRATE 2.0">
            <a:extLst>
              <a:ext uri="{FF2B5EF4-FFF2-40B4-BE49-F238E27FC236}">
                <a16:creationId xmlns:a16="http://schemas.microsoft.com/office/drawing/2014/main" id="{BCDDD566-6E45-168E-F70E-1329D96C6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6"/>
          <a:stretch/>
        </p:blipFill>
        <p:spPr bwMode="auto">
          <a:xfrm>
            <a:off x="3441541" y="2630101"/>
            <a:ext cx="3110957" cy="14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DE17DEC-B589-3A49-273C-5CC9E0957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41" y="3592189"/>
            <a:ext cx="2459700" cy="1439411"/>
          </a:xfrm>
          <a:prstGeom prst="rect">
            <a:avLst/>
          </a:prstGeom>
        </p:spPr>
      </p:pic>
      <p:pic>
        <p:nvPicPr>
          <p:cNvPr id="1032" name="Picture 8" descr="Evaluar para avanzar">
            <a:extLst>
              <a:ext uri="{FF2B5EF4-FFF2-40B4-BE49-F238E27FC236}">
                <a16:creationId xmlns:a16="http://schemas.microsoft.com/office/drawing/2014/main" id="{FFA679AE-5208-7FA4-DC91-4E84EEC7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17" y="4588978"/>
            <a:ext cx="1706396" cy="14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xpoestudiante Nacional | Feria de orientación académica – Visita ...">
            <a:extLst>
              <a:ext uri="{FF2B5EF4-FFF2-40B4-BE49-F238E27FC236}">
                <a16:creationId xmlns:a16="http://schemas.microsoft.com/office/drawing/2014/main" id="{5F2E34C9-AD75-A3EC-4B1F-0832620B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19" y="168955"/>
            <a:ext cx="1416271" cy="11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uede ser una imagen de 4 personas, niños y personas estudiando">
            <a:extLst>
              <a:ext uri="{FF2B5EF4-FFF2-40B4-BE49-F238E27FC236}">
                <a16:creationId xmlns:a16="http://schemas.microsoft.com/office/drawing/2014/main" id="{D917E15B-0300-7A68-16E8-AABA1BC8D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28" y="1777450"/>
            <a:ext cx="4575754" cy="30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3A8E48-50A3-07C2-9329-BF94A6A41E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24" b="89683" l="3447" r="94903">
                        <a14:foregroundMark x1="9806" y1="29894" x2="5583" y2="29630"/>
                        <a14:foregroundMark x1="5583" y1="29630" x2="3495" y2="50529"/>
                        <a14:foregroundMark x1="3495" y1="50529" x2="10874" y2="71958"/>
                        <a14:foregroundMark x1="10874" y1="71958" x2="13786" y2="89153"/>
                        <a14:foregroundMark x1="13786" y1="89153" x2="14660" y2="84392"/>
                        <a14:foregroundMark x1="89563" y1="29894" x2="93689" y2="26984"/>
                        <a14:foregroundMark x1="93689" y1="26984" x2="97282" y2="38095"/>
                        <a14:foregroundMark x1="97282" y1="38095" x2="95243" y2="58730"/>
                        <a14:foregroundMark x1="95243" y1="58730" x2="91553" y2="70899"/>
                        <a14:foregroundMark x1="91553" y1="70899" x2="89660" y2="69577"/>
                        <a14:foregroundMark x1="94175" y1="32275" x2="94903" y2="54497"/>
                        <a14:foregroundMark x1="94903" y1="54497" x2="94272" y2="62698"/>
                        <a14:foregroundMark x1="83010" y1="9788" x2="87087" y2="15873"/>
                        <a14:foregroundMark x1="87087" y1="15873" x2="87524" y2="19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302" y="5133304"/>
            <a:ext cx="6395205" cy="1173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9217B4-56E7-BF0E-4A63-8FC7D797368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9615" t="27238" r="8144" b="25410"/>
          <a:stretch>
            <a:fillRect/>
          </a:stretch>
        </p:blipFill>
        <p:spPr>
          <a:xfrm>
            <a:off x="3441541" y="1468938"/>
            <a:ext cx="2785311" cy="10691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7F02F6-3CB4-5C0F-28C8-143511BDA4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848" y="1281739"/>
            <a:ext cx="2438241" cy="14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5ECDA-75AF-DE54-1978-0CB4139E3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0582B70-2D30-36CE-CA08-D9BCFEB6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709"/>
            <a:ext cx="12192000" cy="42829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990BDD9-B7FE-3C19-3F7F-4DCCA945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112" y="145849"/>
            <a:ext cx="8762528" cy="6013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200" b="1" dirty="0">
                <a:solidFill>
                  <a:srgbClr val="532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¿Cómo se estructuró la estrategia?</a:t>
            </a: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D6EC555A-2472-05E5-4E87-1FA47DD9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649" y="100593"/>
            <a:ext cx="526067" cy="691634"/>
          </a:xfrm>
          <a:prstGeom prst="rect">
            <a:avLst/>
          </a:prstGeom>
        </p:spPr>
      </p:pic>
      <p:sp>
        <p:nvSpPr>
          <p:cNvPr id="6" name="Google Shape;1882;p61">
            <a:extLst>
              <a:ext uri="{FF2B5EF4-FFF2-40B4-BE49-F238E27FC236}">
                <a16:creationId xmlns:a16="http://schemas.microsoft.com/office/drawing/2014/main" id="{2587D548-BD93-7144-AB03-789A8E0515E2}"/>
              </a:ext>
            </a:extLst>
          </p:cNvPr>
          <p:cNvSpPr/>
          <p:nvPr/>
        </p:nvSpPr>
        <p:spPr>
          <a:xfrm rot="5400000" flipH="1">
            <a:off x="5521552" y="765023"/>
            <a:ext cx="334711" cy="307272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>
            <a:solidFill>
              <a:srgbClr val="FF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883;p61">
            <a:extLst>
              <a:ext uri="{FF2B5EF4-FFF2-40B4-BE49-F238E27FC236}">
                <a16:creationId xmlns:a16="http://schemas.microsoft.com/office/drawing/2014/main" id="{21197AFB-24E2-E403-4E89-BC3B4D63EEDF}"/>
              </a:ext>
            </a:extLst>
          </p:cNvPr>
          <p:cNvSpPr/>
          <p:nvPr/>
        </p:nvSpPr>
        <p:spPr>
          <a:xfrm rot="5400000" flipH="1">
            <a:off x="5521554" y="330405"/>
            <a:ext cx="334711" cy="3072727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>
            <a:solidFill>
              <a:srgbClr val="FF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900;p61">
            <a:extLst>
              <a:ext uri="{FF2B5EF4-FFF2-40B4-BE49-F238E27FC236}">
                <a16:creationId xmlns:a16="http://schemas.microsoft.com/office/drawing/2014/main" id="{739BCD30-5D43-D9AE-9C47-83770F65DA80}"/>
              </a:ext>
            </a:extLst>
          </p:cNvPr>
          <p:cNvSpPr txBox="1">
            <a:spLocks/>
          </p:cNvSpPr>
          <p:nvPr/>
        </p:nvSpPr>
        <p:spPr>
          <a:xfrm>
            <a:off x="4181878" y="1699413"/>
            <a:ext cx="2450768" cy="5062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1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</a:t>
            </a:r>
            <a:r>
              <a:rPr lang="en" sz="1400" b="1" dirty="0" err="1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ítems</a:t>
            </a:r>
            <a:r>
              <a:rPr lang="en" sz="1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" sz="1400" b="1" dirty="0" err="1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Lenguaje</a:t>
            </a:r>
            <a:r>
              <a:rPr lang="en" sz="1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702562D-6FE9-76FC-F487-88696003CA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974" y="1651924"/>
            <a:ext cx="330250" cy="382200"/>
          </a:xfrm>
          <a:prstGeom prst="rect">
            <a:avLst/>
          </a:prstGeom>
        </p:spPr>
      </p:pic>
      <p:sp>
        <p:nvSpPr>
          <p:cNvPr id="16" name="Google Shape;1900;p61">
            <a:extLst>
              <a:ext uri="{FF2B5EF4-FFF2-40B4-BE49-F238E27FC236}">
                <a16:creationId xmlns:a16="http://schemas.microsoft.com/office/drawing/2014/main" id="{F6BCAA70-0E3D-4CD8-17F2-58B2AD151176}"/>
              </a:ext>
            </a:extLst>
          </p:cNvPr>
          <p:cNvSpPr txBox="1">
            <a:spLocks/>
          </p:cNvSpPr>
          <p:nvPr/>
        </p:nvSpPr>
        <p:spPr>
          <a:xfrm>
            <a:off x="4152544" y="2142649"/>
            <a:ext cx="3244457" cy="1331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1400" b="1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 ítems de Matemáticas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A2F3067-49E8-5433-9183-03453F4350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502" y="2095360"/>
            <a:ext cx="330250" cy="382200"/>
          </a:xfrm>
          <a:prstGeom prst="rect">
            <a:avLst/>
          </a:prstGeom>
        </p:spPr>
      </p:pic>
      <p:sp>
        <p:nvSpPr>
          <p:cNvPr id="19" name="Google Shape;1882;p61">
            <a:extLst>
              <a:ext uri="{FF2B5EF4-FFF2-40B4-BE49-F238E27FC236}">
                <a16:creationId xmlns:a16="http://schemas.microsoft.com/office/drawing/2014/main" id="{2317933E-3158-5580-56D4-1738F791A028}"/>
              </a:ext>
            </a:extLst>
          </p:cNvPr>
          <p:cNvSpPr/>
          <p:nvPr/>
        </p:nvSpPr>
        <p:spPr>
          <a:xfrm rot="5400000" flipH="1">
            <a:off x="5679964" y="1027047"/>
            <a:ext cx="356335" cy="338184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1"/>
          </a:solidFill>
          <a:ln w="19050" cap="flat" cmpd="sng">
            <a:solidFill>
              <a:srgbClr val="FF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O"/>
          </a:p>
        </p:txBody>
      </p:sp>
      <p:sp>
        <p:nvSpPr>
          <p:cNvPr id="20" name="Google Shape;1900;p61">
            <a:extLst>
              <a:ext uri="{FF2B5EF4-FFF2-40B4-BE49-F238E27FC236}">
                <a16:creationId xmlns:a16="http://schemas.microsoft.com/office/drawing/2014/main" id="{FB2E94E8-0F1F-C976-4F4D-02DC6115CF0A}"/>
              </a:ext>
            </a:extLst>
          </p:cNvPr>
          <p:cNvSpPr txBox="1">
            <a:spLocks/>
          </p:cNvSpPr>
          <p:nvPr/>
        </p:nvSpPr>
        <p:spPr>
          <a:xfrm>
            <a:off x="4152544" y="2498424"/>
            <a:ext cx="3381847" cy="5062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1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78 </a:t>
            </a:r>
            <a:r>
              <a:rPr lang="en" sz="1400" b="1" dirty="0" err="1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ítems</a:t>
            </a:r>
            <a:r>
              <a:rPr lang="en" sz="1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" sz="1400" b="1" dirty="0" err="1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Socioemocionales</a:t>
            </a:r>
            <a:r>
              <a:rPr lang="en" sz="1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1" name="Rectángulo: esquinas redondeadas 17">
            <a:extLst>
              <a:ext uri="{FF2B5EF4-FFF2-40B4-BE49-F238E27FC236}">
                <a16:creationId xmlns:a16="http://schemas.microsoft.com/office/drawing/2014/main" id="{8F5DDFFF-D96E-F378-2859-B913C90D5748}"/>
              </a:ext>
            </a:extLst>
          </p:cNvPr>
          <p:cNvSpPr/>
          <p:nvPr/>
        </p:nvSpPr>
        <p:spPr>
          <a:xfrm>
            <a:off x="3143822" y="1330854"/>
            <a:ext cx="8221564" cy="168603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aphic 13">
            <a:extLst>
              <a:ext uri="{FF2B5EF4-FFF2-40B4-BE49-F238E27FC236}">
                <a16:creationId xmlns:a16="http://schemas.microsoft.com/office/drawing/2014/main" id="{A70A1BEF-C049-72AD-1584-D33068394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3209" y="1829025"/>
            <a:ext cx="444930" cy="376602"/>
          </a:xfrm>
          <a:prstGeom prst="rect">
            <a:avLst/>
          </a:prstGeom>
        </p:spPr>
      </p:pic>
      <p:pic>
        <p:nvPicPr>
          <p:cNvPr id="23" name="Graphic 21">
            <a:extLst>
              <a:ext uri="{FF2B5EF4-FFF2-40B4-BE49-F238E27FC236}">
                <a16:creationId xmlns:a16="http://schemas.microsoft.com/office/drawing/2014/main" id="{7203DCDA-5848-E256-93CF-D180F653E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5156" y="2478665"/>
            <a:ext cx="443342" cy="360788"/>
          </a:xfrm>
          <a:prstGeom prst="rect">
            <a:avLst/>
          </a:prstGeom>
        </p:spPr>
      </p:pic>
      <p:pic>
        <p:nvPicPr>
          <p:cNvPr id="24" name="Picture 22" descr="A black background with a gold frame&#10;&#10;Description automatically generated">
            <a:extLst>
              <a:ext uri="{FF2B5EF4-FFF2-40B4-BE49-F238E27FC236}">
                <a16:creationId xmlns:a16="http://schemas.microsoft.com/office/drawing/2014/main" id="{D48B2953-DF10-642C-908D-C0AC247319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44" y="1815644"/>
            <a:ext cx="2260355" cy="782159"/>
          </a:xfrm>
          <a:prstGeom prst="rect">
            <a:avLst/>
          </a:prstGeom>
        </p:spPr>
      </p:pic>
      <p:sp>
        <p:nvSpPr>
          <p:cNvPr id="25" name="CuadroTexto 15">
            <a:extLst>
              <a:ext uri="{FF2B5EF4-FFF2-40B4-BE49-F238E27FC236}">
                <a16:creationId xmlns:a16="http://schemas.microsoft.com/office/drawing/2014/main" id="{C45EF11C-24A4-A32B-AB91-6565C3543FA0}"/>
              </a:ext>
            </a:extLst>
          </p:cNvPr>
          <p:cNvSpPr txBox="1"/>
          <p:nvPr/>
        </p:nvSpPr>
        <p:spPr>
          <a:xfrm>
            <a:off x="8896746" y="1967646"/>
            <a:ext cx="1903090" cy="4118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aplicaciones</a:t>
            </a:r>
            <a:endParaRPr lang="es-CO" sz="16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B6FCCEC-3C51-4EF8-2F84-5ED06F27BE2F}"/>
              </a:ext>
            </a:extLst>
          </p:cNvPr>
          <p:cNvSpPr txBox="1"/>
          <p:nvPr/>
        </p:nvSpPr>
        <p:spPr>
          <a:xfrm>
            <a:off x="6007949" y="3266262"/>
            <a:ext cx="2926688" cy="2190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1400" dirty="0">
                <a:solidFill>
                  <a:srgbClr val="002060"/>
                </a:solidFill>
                <a:latin typeface="Verdana"/>
                <a:ea typeface="Verdana"/>
              </a:rPr>
              <a:t>3a Mesa técnica</a:t>
            </a:r>
            <a:endParaRPr lang="es-MX" sz="1400" dirty="0">
              <a:solidFill>
                <a:srgbClr val="002060"/>
              </a:solidFill>
            </a:endParaRPr>
          </a:p>
          <a:p>
            <a:pPr algn="ctr"/>
            <a:r>
              <a:rPr lang="es-MX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marzo, 2025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Revisión y validación </a:t>
            </a:r>
          </a:p>
          <a:p>
            <a:pPr algn="ctr"/>
            <a:r>
              <a:rPr lang="es-MX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ítems y reportes</a:t>
            </a:r>
          </a:p>
          <a:p>
            <a:pPr algn="ctr"/>
            <a:endParaRPr lang="es-MX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1400" b="0" dirty="0"/>
              <a:t>Pilotaje 1/3</a:t>
            </a:r>
          </a:p>
          <a:p>
            <a:pPr algn="ctr"/>
            <a:endParaRPr lang="es-MX" sz="1400" b="0" dirty="0"/>
          </a:p>
          <a:p>
            <a:pPr algn="ctr"/>
            <a:r>
              <a:rPr lang="es-MX" sz="1400" i="1" dirty="0">
                <a:solidFill>
                  <a:schemeClr val="accent6">
                    <a:lumMod val="75000"/>
                  </a:schemeClr>
                </a:solidFill>
              </a:rPr>
              <a:t>Pasto</a:t>
            </a:r>
          </a:p>
        </p:txBody>
      </p:sp>
      <p:sp>
        <p:nvSpPr>
          <p:cNvPr id="44" name="CuadroTexto 15">
            <a:extLst>
              <a:ext uri="{FF2B5EF4-FFF2-40B4-BE49-F238E27FC236}">
                <a16:creationId xmlns:a16="http://schemas.microsoft.com/office/drawing/2014/main" id="{123AFB0C-3B5C-89CB-9A3B-34CCEE7F876B}"/>
              </a:ext>
            </a:extLst>
          </p:cNvPr>
          <p:cNvSpPr txBox="1"/>
          <p:nvPr/>
        </p:nvSpPr>
        <p:spPr>
          <a:xfrm>
            <a:off x="3143822" y="3447169"/>
            <a:ext cx="2926688" cy="22797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1400" dirty="0">
                <a:solidFill>
                  <a:srgbClr val="002060"/>
                </a:solidFill>
                <a:latin typeface="Verdana"/>
                <a:ea typeface="Verdana"/>
              </a:rPr>
              <a:t>2a Mesa técnica</a:t>
            </a:r>
            <a:endParaRPr lang="es-MX" sz="1400" dirty="0">
              <a:solidFill>
                <a:srgbClr val="002060"/>
              </a:solidFill>
            </a:endParaRPr>
          </a:p>
          <a:p>
            <a:pPr algn="ctr"/>
            <a:r>
              <a:rPr lang="es-MX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febrero, 2025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Revisión y validación </a:t>
            </a:r>
          </a:p>
          <a:p>
            <a:pPr algn="ctr"/>
            <a:r>
              <a:rPr lang="es-MX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Ítems</a:t>
            </a:r>
          </a:p>
          <a:p>
            <a:pPr algn="ctr"/>
            <a:endParaRPr lang="es-MX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1400" b="0" i="1" dirty="0"/>
              <a:t>Inclusión y equidad: LSC y enfoque étnica </a:t>
            </a:r>
            <a:endParaRPr lang="es-MX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s-MX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MX" sz="1400" i="1" dirty="0">
                <a:solidFill>
                  <a:schemeClr val="accent6">
                    <a:lumMod val="75000"/>
                  </a:schemeClr>
                </a:solidFill>
              </a:rPr>
              <a:t>Cali</a:t>
            </a:r>
          </a:p>
          <a:p>
            <a:pPr algn="ctr"/>
            <a:r>
              <a:rPr lang="es-MX" sz="1400" b="0" i="1" dirty="0"/>
              <a:t>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59B915A-EA9C-B3DC-0615-DE4AAB2D7DD2}"/>
              </a:ext>
            </a:extLst>
          </p:cNvPr>
          <p:cNvSpPr txBox="1"/>
          <p:nvPr/>
        </p:nvSpPr>
        <p:spPr>
          <a:xfrm>
            <a:off x="8828020" y="3315345"/>
            <a:ext cx="2926688" cy="2190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1400" dirty="0">
                <a:solidFill>
                  <a:srgbClr val="002060"/>
                </a:solidFill>
                <a:latin typeface="Verdana"/>
                <a:ea typeface="Verdana"/>
              </a:rPr>
              <a:t>4a Mesa técnica</a:t>
            </a:r>
            <a:endParaRPr lang="es-MX" sz="1400" dirty="0">
              <a:solidFill>
                <a:srgbClr val="002060"/>
              </a:solidFill>
            </a:endParaRPr>
          </a:p>
          <a:p>
            <a:pPr algn="ctr"/>
            <a:r>
              <a:rPr lang="es-MX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abril, 2025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Revisión y validación  ítems y reportes</a:t>
            </a:r>
          </a:p>
          <a:p>
            <a:pPr algn="ctr"/>
            <a:endParaRPr lang="es-MX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MX" sz="1400" b="0" dirty="0"/>
              <a:t>Pilotaje 2/3</a:t>
            </a:r>
          </a:p>
          <a:p>
            <a:pPr algn="ctr"/>
            <a:endParaRPr lang="es-MX" sz="1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s-MX" sz="1400" i="1" dirty="0">
                <a:solidFill>
                  <a:schemeClr val="accent6">
                    <a:lumMod val="75000"/>
                  </a:schemeClr>
                </a:solidFill>
              </a:rPr>
              <a:t>Barranquilla</a:t>
            </a:r>
          </a:p>
        </p:txBody>
      </p:sp>
      <p:sp>
        <p:nvSpPr>
          <p:cNvPr id="46" name="CuadroTexto 15">
            <a:extLst>
              <a:ext uri="{FF2B5EF4-FFF2-40B4-BE49-F238E27FC236}">
                <a16:creationId xmlns:a16="http://schemas.microsoft.com/office/drawing/2014/main" id="{80ABC4F8-9B0A-4B0F-5874-8C8E7FB1B1BE}"/>
              </a:ext>
            </a:extLst>
          </p:cNvPr>
          <p:cNvSpPr txBox="1"/>
          <p:nvPr/>
        </p:nvSpPr>
        <p:spPr>
          <a:xfrm>
            <a:off x="606906" y="3309998"/>
            <a:ext cx="2660210" cy="2403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1400" dirty="0">
                <a:solidFill>
                  <a:srgbClr val="002060"/>
                </a:solidFill>
                <a:latin typeface="Verdana"/>
                <a:ea typeface="Verdana"/>
              </a:rPr>
              <a:t>1a Mesa técnica</a:t>
            </a:r>
            <a:endParaRPr lang="es-MX" sz="1400" dirty="0">
              <a:solidFill>
                <a:srgbClr val="002060"/>
              </a:solidFill>
            </a:endParaRPr>
          </a:p>
          <a:p>
            <a:pPr algn="ctr"/>
            <a:r>
              <a:rPr lang="es-MX" sz="1400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ea typeface="Verdana"/>
              </a:rPr>
              <a:t>diciembre, 2024</a:t>
            </a:r>
          </a:p>
          <a:p>
            <a:pPr algn="ctr"/>
            <a:endParaRPr lang="es-MX" sz="1400" dirty="0"/>
          </a:p>
          <a:p>
            <a:pPr algn="ctr"/>
            <a:r>
              <a:rPr lang="es-MX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Revisión y validación ítems</a:t>
            </a:r>
          </a:p>
          <a:p>
            <a:pPr algn="ctr"/>
            <a:endParaRPr lang="es-MX" sz="1400" b="0" i="1" dirty="0"/>
          </a:p>
          <a:p>
            <a:pPr algn="ctr"/>
            <a:r>
              <a:rPr lang="es-MX" sz="1400" b="0" i="1" dirty="0"/>
              <a:t>Consolidación de la ruta de evaluación formativa </a:t>
            </a:r>
          </a:p>
          <a:p>
            <a:pPr algn="ctr"/>
            <a:endParaRPr lang="es-MX" sz="1400" b="0" i="1" dirty="0"/>
          </a:p>
          <a:p>
            <a:pPr algn="ctr"/>
            <a:r>
              <a:rPr lang="es-MX" sz="1400" i="1" dirty="0">
                <a:solidFill>
                  <a:schemeClr val="accent6">
                    <a:lumMod val="75000"/>
                  </a:schemeClr>
                </a:solidFill>
              </a:rPr>
              <a:t>Medellín</a:t>
            </a:r>
          </a:p>
        </p:txBody>
      </p:sp>
      <p:pic>
        <p:nvPicPr>
          <p:cNvPr id="47" name="Graphic 79">
            <a:extLst>
              <a:ext uri="{FF2B5EF4-FFF2-40B4-BE49-F238E27FC236}">
                <a16:creationId xmlns:a16="http://schemas.microsoft.com/office/drawing/2014/main" id="{56D09CF1-3B58-F51A-6C31-B4A62350F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7588" y="3313336"/>
            <a:ext cx="470367" cy="439268"/>
          </a:xfrm>
          <a:prstGeom prst="rect">
            <a:avLst/>
          </a:prstGeom>
        </p:spPr>
      </p:pic>
      <p:pic>
        <p:nvPicPr>
          <p:cNvPr id="48" name="Graphic 79">
            <a:extLst>
              <a:ext uri="{FF2B5EF4-FFF2-40B4-BE49-F238E27FC236}">
                <a16:creationId xmlns:a16="http://schemas.microsoft.com/office/drawing/2014/main" id="{E437F103-4500-DE04-AC2C-67ADBA803D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70437" y="3308773"/>
            <a:ext cx="509023" cy="475368"/>
          </a:xfrm>
          <a:prstGeom prst="rect">
            <a:avLst/>
          </a:prstGeom>
        </p:spPr>
      </p:pic>
      <p:pic>
        <p:nvPicPr>
          <p:cNvPr id="49" name="Graphic 79">
            <a:extLst>
              <a:ext uri="{FF2B5EF4-FFF2-40B4-BE49-F238E27FC236}">
                <a16:creationId xmlns:a16="http://schemas.microsoft.com/office/drawing/2014/main" id="{A0AF2A88-CE9B-73E3-4BC3-97D594192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4274" y="3264639"/>
            <a:ext cx="509023" cy="475368"/>
          </a:xfrm>
          <a:prstGeom prst="rect">
            <a:avLst/>
          </a:prstGeom>
        </p:spPr>
      </p:pic>
      <p:pic>
        <p:nvPicPr>
          <p:cNvPr id="50" name="Graphic 79">
            <a:extLst>
              <a:ext uri="{FF2B5EF4-FFF2-40B4-BE49-F238E27FC236}">
                <a16:creationId xmlns:a16="http://schemas.microsoft.com/office/drawing/2014/main" id="{6676F5DE-3438-4C52-E7CD-534A5E832A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50962" y="3264639"/>
            <a:ext cx="509023" cy="47536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6DE14F9F-DC0B-B437-B155-B66532B143C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0162" y="1541811"/>
            <a:ext cx="334711" cy="334711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AB2C5433-AD20-2FC7-9B00-5D6B62799FD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891" y="1532057"/>
            <a:ext cx="334711" cy="334711"/>
          </a:xfrm>
          <a:prstGeom prst="rect">
            <a:avLst/>
          </a:prstGeom>
        </p:spPr>
      </p:pic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86C35901-E052-B6C3-7959-5C10A7DF280F}"/>
              </a:ext>
            </a:extLst>
          </p:cNvPr>
          <p:cNvSpPr/>
          <p:nvPr/>
        </p:nvSpPr>
        <p:spPr>
          <a:xfrm>
            <a:off x="680132" y="5628710"/>
            <a:ext cx="5090665" cy="685443"/>
          </a:xfrm>
          <a:custGeom>
            <a:avLst/>
            <a:gdLst>
              <a:gd name="connsiteX0" fmla="*/ 0 w 5090665"/>
              <a:gd name="connsiteY0" fmla="*/ 114243 h 685443"/>
              <a:gd name="connsiteX1" fmla="*/ 114243 w 5090665"/>
              <a:gd name="connsiteY1" fmla="*/ 0 h 685443"/>
              <a:gd name="connsiteX2" fmla="*/ 703107 w 5090665"/>
              <a:gd name="connsiteY2" fmla="*/ 0 h 685443"/>
              <a:gd name="connsiteX3" fmla="*/ 1146105 w 5090665"/>
              <a:gd name="connsiteY3" fmla="*/ 0 h 685443"/>
              <a:gd name="connsiteX4" fmla="*/ 1734969 w 5090665"/>
              <a:gd name="connsiteY4" fmla="*/ 0 h 685443"/>
              <a:gd name="connsiteX5" fmla="*/ 2129346 w 5090665"/>
              <a:gd name="connsiteY5" fmla="*/ 0 h 685443"/>
              <a:gd name="connsiteX6" fmla="*/ 2718210 w 5090665"/>
              <a:gd name="connsiteY6" fmla="*/ 0 h 685443"/>
              <a:gd name="connsiteX7" fmla="*/ 3161209 w 5090665"/>
              <a:gd name="connsiteY7" fmla="*/ 0 h 685443"/>
              <a:gd name="connsiteX8" fmla="*/ 3555585 w 5090665"/>
              <a:gd name="connsiteY8" fmla="*/ 0 h 685443"/>
              <a:gd name="connsiteX9" fmla="*/ 3998584 w 5090665"/>
              <a:gd name="connsiteY9" fmla="*/ 0 h 685443"/>
              <a:gd name="connsiteX10" fmla="*/ 4976422 w 5090665"/>
              <a:gd name="connsiteY10" fmla="*/ 0 h 685443"/>
              <a:gd name="connsiteX11" fmla="*/ 5090665 w 5090665"/>
              <a:gd name="connsiteY11" fmla="*/ 114243 h 685443"/>
              <a:gd name="connsiteX12" fmla="*/ 5090665 w 5090665"/>
              <a:gd name="connsiteY12" fmla="*/ 571200 h 685443"/>
              <a:gd name="connsiteX13" fmla="*/ 4976422 w 5090665"/>
              <a:gd name="connsiteY13" fmla="*/ 685443 h 685443"/>
              <a:gd name="connsiteX14" fmla="*/ 4582045 w 5090665"/>
              <a:gd name="connsiteY14" fmla="*/ 685443 h 685443"/>
              <a:gd name="connsiteX15" fmla="*/ 3944560 w 5090665"/>
              <a:gd name="connsiteY15" fmla="*/ 685443 h 685443"/>
              <a:gd name="connsiteX16" fmla="*/ 3404317 w 5090665"/>
              <a:gd name="connsiteY16" fmla="*/ 685443 h 685443"/>
              <a:gd name="connsiteX17" fmla="*/ 2766832 w 5090665"/>
              <a:gd name="connsiteY17" fmla="*/ 685443 h 685443"/>
              <a:gd name="connsiteX18" fmla="*/ 2177968 w 5090665"/>
              <a:gd name="connsiteY18" fmla="*/ 685443 h 685443"/>
              <a:gd name="connsiteX19" fmla="*/ 1686348 w 5090665"/>
              <a:gd name="connsiteY19" fmla="*/ 685443 h 685443"/>
              <a:gd name="connsiteX20" fmla="*/ 1097484 w 5090665"/>
              <a:gd name="connsiteY20" fmla="*/ 685443 h 685443"/>
              <a:gd name="connsiteX21" fmla="*/ 654485 w 5090665"/>
              <a:gd name="connsiteY21" fmla="*/ 685443 h 685443"/>
              <a:gd name="connsiteX22" fmla="*/ 114243 w 5090665"/>
              <a:gd name="connsiteY22" fmla="*/ 685443 h 685443"/>
              <a:gd name="connsiteX23" fmla="*/ 0 w 5090665"/>
              <a:gd name="connsiteY23" fmla="*/ 571200 h 685443"/>
              <a:gd name="connsiteX24" fmla="*/ 0 w 5090665"/>
              <a:gd name="connsiteY24" fmla="*/ 114243 h 68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90665" h="685443" fill="none" extrusionOk="0">
                <a:moveTo>
                  <a:pt x="0" y="114243"/>
                </a:moveTo>
                <a:cubicBezTo>
                  <a:pt x="-7744" y="66694"/>
                  <a:pt x="49007" y="-2841"/>
                  <a:pt x="114243" y="0"/>
                </a:cubicBezTo>
                <a:cubicBezTo>
                  <a:pt x="275591" y="-26610"/>
                  <a:pt x="494182" y="23623"/>
                  <a:pt x="703107" y="0"/>
                </a:cubicBezTo>
                <a:cubicBezTo>
                  <a:pt x="912032" y="-23623"/>
                  <a:pt x="969873" y="46910"/>
                  <a:pt x="1146105" y="0"/>
                </a:cubicBezTo>
                <a:cubicBezTo>
                  <a:pt x="1322337" y="-46910"/>
                  <a:pt x="1600402" y="38211"/>
                  <a:pt x="1734969" y="0"/>
                </a:cubicBezTo>
                <a:cubicBezTo>
                  <a:pt x="1869536" y="-38211"/>
                  <a:pt x="2010308" y="8512"/>
                  <a:pt x="2129346" y="0"/>
                </a:cubicBezTo>
                <a:cubicBezTo>
                  <a:pt x="2248384" y="-8512"/>
                  <a:pt x="2538468" y="16609"/>
                  <a:pt x="2718210" y="0"/>
                </a:cubicBezTo>
                <a:cubicBezTo>
                  <a:pt x="2897952" y="-16609"/>
                  <a:pt x="2988527" y="2460"/>
                  <a:pt x="3161209" y="0"/>
                </a:cubicBezTo>
                <a:cubicBezTo>
                  <a:pt x="3333891" y="-2460"/>
                  <a:pt x="3429969" y="32177"/>
                  <a:pt x="3555585" y="0"/>
                </a:cubicBezTo>
                <a:cubicBezTo>
                  <a:pt x="3681201" y="-32177"/>
                  <a:pt x="3805900" y="47460"/>
                  <a:pt x="3998584" y="0"/>
                </a:cubicBezTo>
                <a:cubicBezTo>
                  <a:pt x="4191268" y="-47460"/>
                  <a:pt x="4506104" y="66761"/>
                  <a:pt x="4976422" y="0"/>
                </a:cubicBezTo>
                <a:cubicBezTo>
                  <a:pt x="5056200" y="-4416"/>
                  <a:pt x="5089271" y="60803"/>
                  <a:pt x="5090665" y="114243"/>
                </a:cubicBezTo>
                <a:cubicBezTo>
                  <a:pt x="5135766" y="293668"/>
                  <a:pt x="5060671" y="430406"/>
                  <a:pt x="5090665" y="571200"/>
                </a:cubicBezTo>
                <a:cubicBezTo>
                  <a:pt x="5095039" y="644985"/>
                  <a:pt x="5047124" y="692969"/>
                  <a:pt x="4976422" y="685443"/>
                </a:cubicBezTo>
                <a:cubicBezTo>
                  <a:pt x="4793950" y="711486"/>
                  <a:pt x="4671935" y="669132"/>
                  <a:pt x="4582045" y="685443"/>
                </a:cubicBezTo>
                <a:cubicBezTo>
                  <a:pt x="4492155" y="701754"/>
                  <a:pt x="4113226" y="630717"/>
                  <a:pt x="3944560" y="685443"/>
                </a:cubicBezTo>
                <a:cubicBezTo>
                  <a:pt x="3775894" y="740169"/>
                  <a:pt x="3644918" y="669714"/>
                  <a:pt x="3404317" y="685443"/>
                </a:cubicBezTo>
                <a:cubicBezTo>
                  <a:pt x="3163716" y="701172"/>
                  <a:pt x="2932474" y="624937"/>
                  <a:pt x="2766832" y="685443"/>
                </a:cubicBezTo>
                <a:cubicBezTo>
                  <a:pt x="2601191" y="745949"/>
                  <a:pt x="2413207" y="634932"/>
                  <a:pt x="2177968" y="685443"/>
                </a:cubicBezTo>
                <a:cubicBezTo>
                  <a:pt x="1942729" y="735954"/>
                  <a:pt x="1926986" y="666307"/>
                  <a:pt x="1686348" y="685443"/>
                </a:cubicBezTo>
                <a:cubicBezTo>
                  <a:pt x="1445710" y="704579"/>
                  <a:pt x="1284033" y="676165"/>
                  <a:pt x="1097484" y="685443"/>
                </a:cubicBezTo>
                <a:cubicBezTo>
                  <a:pt x="910935" y="694721"/>
                  <a:pt x="787937" y="667934"/>
                  <a:pt x="654485" y="685443"/>
                </a:cubicBezTo>
                <a:cubicBezTo>
                  <a:pt x="521033" y="702952"/>
                  <a:pt x="384008" y="631458"/>
                  <a:pt x="114243" y="685443"/>
                </a:cubicBezTo>
                <a:cubicBezTo>
                  <a:pt x="63955" y="689836"/>
                  <a:pt x="-7895" y="618627"/>
                  <a:pt x="0" y="571200"/>
                </a:cubicBezTo>
                <a:cubicBezTo>
                  <a:pt x="-46804" y="356967"/>
                  <a:pt x="17002" y="227603"/>
                  <a:pt x="0" y="114243"/>
                </a:cubicBezTo>
                <a:close/>
              </a:path>
              <a:path w="5090665" h="685443" stroke="0" extrusionOk="0">
                <a:moveTo>
                  <a:pt x="0" y="114243"/>
                </a:moveTo>
                <a:cubicBezTo>
                  <a:pt x="-13941" y="42549"/>
                  <a:pt x="41833" y="3496"/>
                  <a:pt x="114243" y="0"/>
                </a:cubicBezTo>
                <a:cubicBezTo>
                  <a:pt x="290329" y="-55661"/>
                  <a:pt x="502909" y="733"/>
                  <a:pt x="751729" y="0"/>
                </a:cubicBezTo>
                <a:cubicBezTo>
                  <a:pt x="1000549" y="-733"/>
                  <a:pt x="1102194" y="40270"/>
                  <a:pt x="1243349" y="0"/>
                </a:cubicBezTo>
                <a:cubicBezTo>
                  <a:pt x="1384504" y="-40270"/>
                  <a:pt x="1522605" y="51408"/>
                  <a:pt x="1686348" y="0"/>
                </a:cubicBezTo>
                <a:cubicBezTo>
                  <a:pt x="1850091" y="-51408"/>
                  <a:pt x="2122613" y="63343"/>
                  <a:pt x="2275211" y="0"/>
                </a:cubicBezTo>
                <a:cubicBezTo>
                  <a:pt x="2427809" y="-63343"/>
                  <a:pt x="2600795" y="50670"/>
                  <a:pt x="2766832" y="0"/>
                </a:cubicBezTo>
                <a:cubicBezTo>
                  <a:pt x="2932869" y="-50670"/>
                  <a:pt x="3246418" y="74181"/>
                  <a:pt x="3404317" y="0"/>
                </a:cubicBezTo>
                <a:cubicBezTo>
                  <a:pt x="3562216" y="-74181"/>
                  <a:pt x="3691851" y="11618"/>
                  <a:pt x="3847316" y="0"/>
                </a:cubicBezTo>
                <a:cubicBezTo>
                  <a:pt x="4002781" y="-11618"/>
                  <a:pt x="4166798" y="20391"/>
                  <a:pt x="4484802" y="0"/>
                </a:cubicBezTo>
                <a:cubicBezTo>
                  <a:pt x="4802806" y="-20391"/>
                  <a:pt x="4803265" y="39897"/>
                  <a:pt x="4976422" y="0"/>
                </a:cubicBezTo>
                <a:cubicBezTo>
                  <a:pt x="5034233" y="-302"/>
                  <a:pt x="5093162" y="44301"/>
                  <a:pt x="5090665" y="114243"/>
                </a:cubicBezTo>
                <a:cubicBezTo>
                  <a:pt x="5099916" y="339865"/>
                  <a:pt x="5072414" y="463849"/>
                  <a:pt x="5090665" y="571200"/>
                </a:cubicBezTo>
                <a:cubicBezTo>
                  <a:pt x="5093474" y="637736"/>
                  <a:pt x="5047743" y="678240"/>
                  <a:pt x="4976422" y="685443"/>
                </a:cubicBezTo>
                <a:cubicBezTo>
                  <a:pt x="4821520" y="732717"/>
                  <a:pt x="4642045" y="662562"/>
                  <a:pt x="4436180" y="685443"/>
                </a:cubicBezTo>
                <a:cubicBezTo>
                  <a:pt x="4230315" y="708324"/>
                  <a:pt x="4006321" y="624192"/>
                  <a:pt x="3895938" y="685443"/>
                </a:cubicBezTo>
                <a:cubicBezTo>
                  <a:pt x="3785555" y="746694"/>
                  <a:pt x="3508009" y="609572"/>
                  <a:pt x="3258452" y="685443"/>
                </a:cubicBezTo>
                <a:cubicBezTo>
                  <a:pt x="3008895" y="761314"/>
                  <a:pt x="2971584" y="626078"/>
                  <a:pt x="2718210" y="685443"/>
                </a:cubicBezTo>
                <a:cubicBezTo>
                  <a:pt x="2464836" y="744808"/>
                  <a:pt x="2460571" y="666756"/>
                  <a:pt x="2323833" y="685443"/>
                </a:cubicBezTo>
                <a:cubicBezTo>
                  <a:pt x="2187095" y="704130"/>
                  <a:pt x="2069512" y="660833"/>
                  <a:pt x="1880835" y="685443"/>
                </a:cubicBezTo>
                <a:cubicBezTo>
                  <a:pt x="1692158" y="710053"/>
                  <a:pt x="1408534" y="630114"/>
                  <a:pt x="1243349" y="685443"/>
                </a:cubicBezTo>
                <a:cubicBezTo>
                  <a:pt x="1078164" y="740772"/>
                  <a:pt x="887297" y="624058"/>
                  <a:pt x="703107" y="685443"/>
                </a:cubicBezTo>
                <a:cubicBezTo>
                  <a:pt x="518917" y="746828"/>
                  <a:pt x="288841" y="663654"/>
                  <a:pt x="114243" y="685443"/>
                </a:cubicBezTo>
                <a:cubicBezTo>
                  <a:pt x="50855" y="677538"/>
                  <a:pt x="18258" y="638102"/>
                  <a:pt x="0" y="571200"/>
                </a:cubicBezTo>
                <a:cubicBezTo>
                  <a:pt x="-46320" y="460887"/>
                  <a:pt x="41724" y="252037"/>
                  <a:pt x="0" y="11424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rgbClr val="002060"/>
                </a:solidFill>
              </a:rPr>
              <a:t>Lanzamiento: </a:t>
            </a:r>
            <a:r>
              <a:rPr lang="es-ES_tradnl" sz="2400" dirty="0">
                <a:solidFill>
                  <a:srgbClr val="0070C0"/>
                </a:solidFill>
              </a:rPr>
              <a:t>30 de mayo del 2025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5F7BF0D2-1E19-63AA-36B4-DE33B8BAC7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348" y="2538796"/>
            <a:ext cx="330250" cy="382200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CBDFD2BA-6024-B8F8-9999-C62D80DE3098}"/>
              </a:ext>
            </a:extLst>
          </p:cNvPr>
          <p:cNvSpPr txBox="1"/>
          <p:nvPr/>
        </p:nvSpPr>
        <p:spPr>
          <a:xfrm>
            <a:off x="3560936" y="1367522"/>
            <a:ext cx="366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accent2">
                    <a:lumMod val="75000"/>
                  </a:schemeClr>
                </a:solidFill>
              </a:rPr>
              <a:t>*cada aplicación contará con: </a:t>
            </a:r>
          </a:p>
        </p:txBody>
      </p:sp>
      <p:pic>
        <p:nvPicPr>
          <p:cNvPr id="2" name="Picture 4" descr="Expoestudiante Nacional | Feria de orientación académica – Visita ...">
            <a:extLst>
              <a:ext uri="{FF2B5EF4-FFF2-40B4-BE49-F238E27FC236}">
                <a16:creationId xmlns:a16="http://schemas.microsoft.com/office/drawing/2014/main" id="{B0BFF82D-827A-C7F4-211B-6DCDC493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370" y="92936"/>
            <a:ext cx="832731" cy="6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F23C58-EC6D-ACD5-60E3-8D1E4064B25C}"/>
              </a:ext>
            </a:extLst>
          </p:cNvPr>
          <p:cNvSpPr txBox="1"/>
          <p:nvPr/>
        </p:nvSpPr>
        <p:spPr>
          <a:xfrm>
            <a:off x="7603626" y="5738823"/>
            <a:ext cx="301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i="1" dirty="0">
                <a:solidFill>
                  <a:schemeClr val="accent6">
                    <a:lumMod val="75000"/>
                  </a:schemeClr>
                </a:solidFill>
              </a:rPr>
              <a:t>Fusagasugá: </a:t>
            </a:r>
            <a:r>
              <a:rPr lang="es-MX" sz="1400" dirty="0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Pilotaje 3/3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C6B5A74-C335-5BCF-8551-E9AD01B57B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144" y="1381865"/>
            <a:ext cx="2159200" cy="162277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A45442-837A-24AD-A1A9-706832C266F1}"/>
              </a:ext>
            </a:extLst>
          </p:cNvPr>
          <p:cNvSpPr txBox="1"/>
          <p:nvPr/>
        </p:nvSpPr>
        <p:spPr>
          <a:xfrm>
            <a:off x="1249222" y="649534"/>
            <a:ext cx="904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Construcción colectiva </a:t>
            </a:r>
            <a:r>
              <a:rPr lang="es-ES_tradnl" sz="2000" dirty="0">
                <a:solidFill>
                  <a:schemeClr val="accent6">
                    <a:lumMod val="75000"/>
                  </a:schemeClr>
                </a:solidFill>
              </a:rPr>
              <a:t>de la estrategia de evaluación formativa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2BE3F6-92B4-4899-1097-9F507934AC7B}"/>
              </a:ext>
            </a:extLst>
          </p:cNvPr>
          <p:cNvSpPr txBox="1"/>
          <p:nvPr/>
        </p:nvSpPr>
        <p:spPr>
          <a:xfrm>
            <a:off x="8778883" y="2572376"/>
            <a:ext cx="202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solidFill>
                  <a:srgbClr val="0070C0"/>
                </a:solidFill>
              </a:rPr>
              <a:t>online /offline </a:t>
            </a:r>
          </a:p>
        </p:txBody>
      </p:sp>
      <p:pic>
        <p:nvPicPr>
          <p:cNvPr id="10" name="Gráfico 9" descr="Home con relleno sólido">
            <a:extLst>
              <a:ext uri="{FF2B5EF4-FFF2-40B4-BE49-F238E27FC236}">
                <a16:creationId xmlns:a16="http://schemas.microsoft.com/office/drawing/2014/main" id="{2C501ED2-72F0-9B28-F2F4-020F3C5876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835067">
            <a:off x="11501576" y="1905305"/>
            <a:ext cx="589876" cy="589876"/>
          </a:xfrm>
          <a:prstGeom prst="rect">
            <a:avLst/>
          </a:prstGeom>
        </p:spPr>
      </p:pic>
      <p:pic>
        <p:nvPicPr>
          <p:cNvPr id="18" name="Gráfico 17" descr="Smart Phone con relleno sólido">
            <a:extLst>
              <a:ext uri="{FF2B5EF4-FFF2-40B4-BE49-F238E27FC236}">
                <a16:creationId xmlns:a16="http://schemas.microsoft.com/office/drawing/2014/main" id="{AB284D55-9EBA-FB66-9170-7235F8C893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871494">
            <a:off x="10960946" y="2122426"/>
            <a:ext cx="631198" cy="631198"/>
          </a:xfrm>
          <a:prstGeom prst="rect">
            <a:avLst/>
          </a:prstGeom>
        </p:spPr>
      </p:pic>
      <p:pic>
        <p:nvPicPr>
          <p:cNvPr id="27" name="Gráfico 26" descr="Internet con relleno sólido">
            <a:extLst>
              <a:ext uri="{FF2B5EF4-FFF2-40B4-BE49-F238E27FC236}">
                <a16:creationId xmlns:a16="http://schemas.microsoft.com/office/drawing/2014/main" id="{2AD721ED-48E6-CF93-1C25-AACCBB2898D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553987">
            <a:off x="11037624" y="1428510"/>
            <a:ext cx="624938" cy="6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/>
      <p:bldP spid="16" grpId="0"/>
      <p:bldP spid="19" grpId="0" animBg="1"/>
      <p:bldP spid="20" grpId="0"/>
      <p:bldP spid="21" grpId="0" animBg="1"/>
      <p:bldP spid="25" grpId="0"/>
      <p:bldP spid="36" grpId="0"/>
      <p:bldP spid="44" grpId="0"/>
      <p:bldP spid="45" grpId="0"/>
      <p:bldP spid="46" grpId="0"/>
      <p:bldP spid="55" grpId="0" animBg="1"/>
      <p:bldP spid="57" grpId="0"/>
      <p:bldP spid="8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A3AB1-696E-FBAB-264A-BB8702B0A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F5C75F4-0220-1152-6E46-B52EE4FD8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709"/>
            <a:ext cx="12192000" cy="428291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314486-D05B-96D8-8CD5-C6313AA41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39139"/>
              </p:ext>
            </p:extLst>
          </p:nvPr>
        </p:nvGraphicFramePr>
        <p:xfrm>
          <a:off x="393627" y="1206051"/>
          <a:ext cx="8440833" cy="4821243"/>
        </p:xfrm>
        <a:graphic>
          <a:graphicData uri="http://schemas.openxmlformats.org/drawingml/2006/table">
            <a:tbl>
              <a:tblPr/>
              <a:tblGrid>
                <a:gridCol w="1966988">
                  <a:extLst>
                    <a:ext uri="{9D8B030D-6E8A-4147-A177-3AD203B41FA5}">
                      <a16:colId xmlns:a16="http://schemas.microsoft.com/office/drawing/2014/main" val="1714633344"/>
                    </a:ext>
                  </a:extLst>
                </a:gridCol>
                <a:gridCol w="2097757">
                  <a:extLst>
                    <a:ext uri="{9D8B030D-6E8A-4147-A177-3AD203B41FA5}">
                      <a16:colId xmlns:a16="http://schemas.microsoft.com/office/drawing/2014/main" val="1674358658"/>
                    </a:ext>
                  </a:extLst>
                </a:gridCol>
                <a:gridCol w="1947317">
                  <a:extLst>
                    <a:ext uri="{9D8B030D-6E8A-4147-A177-3AD203B41FA5}">
                      <a16:colId xmlns:a16="http://schemas.microsoft.com/office/drawing/2014/main" val="3742735413"/>
                    </a:ext>
                  </a:extLst>
                </a:gridCol>
                <a:gridCol w="2428771">
                  <a:extLst>
                    <a:ext uri="{9D8B030D-6E8A-4147-A177-3AD203B41FA5}">
                      <a16:colId xmlns:a16="http://schemas.microsoft.com/office/drawing/2014/main" val="782065019"/>
                    </a:ext>
                  </a:extLst>
                </a:gridCol>
              </a:tblGrid>
              <a:tr h="565876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¿Qué tipo de reporte?​</a:t>
                      </a:r>
                      <a:endParaRPr lang="es-ES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¿A quién va dirigido?​</a:t>
                      </a:r>
                      <a:endParaRPr lang="es-ES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¿Qué datos tiene?​</a:t>
                      </a:r>
                      <a:endParaRPr lang="es-ES" sz="15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B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Nombre del reporte​</a:t>
                      </a:r>
                      <a:endParaRPr lang="es-ES" sz="1500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2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21328"/>
                  </a:ext>
                </a:extLst>
              </a:tr>
              <a:tr h="289335"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 retroalimentación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s-E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Estudiantes, curso y EE​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Competencia​</a:t>
                      </a:r>
                      <a:endParaRPr lang="es-E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retroalimentación: docente​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15801"/>
                  </a:ext>
                </a:extLst>
              </a:tr>
              <a:tr h="289335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Afirmaciones​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64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Evidencia​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211539"/>
                  </a:ext>
                </a:extLst>
              </a:tr>
              <a:tr h="22810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retroalimentación: estudiante​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11242"/>
                  </a:ext>
                </a:extLst>
              </a:tr>
              <a:tr h="507976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Descriptores (¿qué evalúa?)​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874228"/>
                  </a:ext>
                </a:extLst>
              </a:tr>
              <a:tr h="444718">
                <a:tc rowSpan="3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 resultados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s-ES" sz="15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País, región, ETC, municipio y EE​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Competencias​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resultados: competencia​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72164"/>
                  </a:ext>
                </a:extLst>
              </a:tr>
              <a:tr h="44471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Afirmaciones 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resultados: afirmación​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056086"/>
                  </a:ext>
                </a:extLst>
              </a:tr>
              <a:tr h="444718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Evidencia​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3. 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resultados: evidencia​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94522"/>
                  </a:ext>
                </a:extLst>
              </a:tr>
              <a:tr h="444718"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 participación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País, región, ETC, municipio y EE​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General​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participación: general 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534791"/>
                  </a:ext>
                </a:extLst>
              </a:tr>
              <a:tr h="630610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  <a:buNone/>
                      </a:pPr>
                      <a:r>
                        <a:rPr lang="es-ES" sz="1400" b="1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2. </a:t>
                      </a:r>
                      <a:r>
                        <a:rPr lang="es-ES" sz="1400" b="0" i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Género/Sector/ Zona​</a:t>
                      </a:r>
                      <a:endParaRPr lang="es-ES" sz="15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2. </a:t>
                      </a:r>
                      <a:r>
                        <a:rPr lang="es-ES" sz="1400" b="0" i="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Reporte de participación: género, sector, zona​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78731" marR="78731" marT="39365" marB="393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2B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93860"/>
                  </a:ext>
                </a:extLst>
              </a:tr>
            </a:tbl>
          </a:graphicData>
        </a:graphic>
      </p:graphicFrame>
      <p:pic>
        <p:nvPicPr>
          <p:cNvPr id="5" name="Picture 4" descr="Expoestudiante Nacional | Feria de orientación académica – Visita ...">
            <a:extLst>
              <a:ext uri="{FF2B5EF4-FFF2-40B4-BE49-F238E27FC236}">
                <a16:creationId xmlns:a16="http://schemas.microsoft.com/office/drawing/2014/main" id="{8B936231-E24A-A1D6-0D92-980089ED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19" y="168955"/>
            <a:ext cx="1416271" cy="11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Puede ser una imagen de 12 personas, personas estudiando y texto">
            <a:extLst>
              <a:ext uri="{FF2B5EF4-FFF2-40B4-BE49-F238E27FC236}">
                <a16:creationId xmlns:a16="http://schemas.microsoft.com/office/drawing/2014/main" id="{B86B7C7D-D368-78AA-3E9C-B0568991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55" y="1742262"/>
            <a:ext cx="2752537" cy="18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479AA4-AC33-CFE8-3699-011A29FBBE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4586"/>
          <a:stretch/>
        </p:blipFill>
        <p:spPr>
          <a:xfrm rot="21160764">
            <a:off x="9165737" y="3804080"/>
            <a:ext cx="2758440" cy="20554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2B514D-3923-0C09-8BAD-AF975B8C0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24" b="89683" l="3447" r="94903">
                        <a14:foregroundMark x1="9806" y1="29894" x2="5583" y2="29630"/>
                        <a14:foregroundMark x1="5583" y1="29630" x2="3495" y2="50529"/>
                        <a14:foregroundMark x1="3495" y1="50529" x2="10874" y2="71958"/>
                        <a14:foregroundMark x1="10874" y1="71958" x2="13786" y2="89153"/>
                        <a14:foregroundMark x1="13786" y1="89153" x2="14660" y2="84392"/>
                        <a14:foregroundMark x1="89563" y1="29894" x2="93689" y2="26984"/>
                        <a14:foregroundMark x1="93689" y1="26984" x2="97282" y2="38095"/>
                        <a14:foregroundMark x1="97282" y1="38095" x2="95243" y2="58730"/>
                        <a14:foregroundMark x1="95243" y1="58730" x2="91553" y2="70899"/>
                        <a14:foregroundMark x1="91553" y1="70899" x2="89660" y2="69577"/>
                        <a14:foregroundMark x1="94175" y1="32275" x2="94903" y2="54497"/>
                        <a14:foregroundMark x1="94903" y1="54497" x2="94272" y2="62698"/>
                        <a14:foregroundMark x1="83010" y1="9788" x2="87087" y2="15873"/>
                        <a14:foregroundMark x1="87087" y1="15873" x2="87524" y2="19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627" y="-91091"/>
            <a:ext cx="7069081" cy="12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F9C7-5FFD-0356-8E73-C6CC4DD28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F2F90DA-8209-FD23-EFFC-C09239CA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709"/>
            <a:ext cx="12192000" cy="428291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37FEB5ED-20BB-72D4-692F-54153A3E7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613" y="291286"/>
            <a:ext cx="938195" cy="123347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A419883-0643-DFBD-7703-5E9D03EA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546" y="396383"/>
            <a:ext cx="8362885" cy="1007305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5320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¿Qué viene después?</a:t>
            </a:r>
          </a:p>
        </p:txBody>
      </p:sp>
      <p:grpSp>
        <p:nvGrpSpPr>
          <p:cNvPr id="7" name="Diagrama 12">
            <a:extLst>
              <a:ext uri="{FF2B5EF4-FFF2-40B4-BE49-F238E27FC236}">
                <a16:creationId xmlns:a16="http://schemas.microsoft.com/office/drawing/2014/main" id="{8419CE9C-9007-E210-C0B7-7503DD1D27B5}"/>
              </a:ext>
            </a:extLst>
          </p:cNvPr>
          <p:cNvGrpSpPr>
            <a:grpSpLocks/>
          </p:cNvGrpSpPr>
          <p:nvPr/>
        </p:nvGrpSpPr>
        <p:grpSpPr bwMode="auto">
          <a:xfrm>
            <a:off x="630225" y="1178573"/>
            <a:ext cx="11108193" cy="5418137"/>
            <a:chOff x="659026" y="1439329"/>
            <a:chExt cx="11107806" cy="541867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6F15E29-5B2B-3F85-A987-8C52848C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26" y="1439329"/>
              <a:ext cx="11005754" cy="5418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s-ES_tradnl" altLang="es-ES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038FF73B-3ACF-C7DA-58FF-3C470CFC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48" y="2930307"/>
              <a:ext cx="2215876" cy="3174873"/>
            </a:xfrm>
            <a:custGeom>
              <a:avLst/>
              <a:gdLst>
                <a:gd name="connsiteX0" fmla="*/ 0 w 2215876"/>
                <a:gd name="connsiteY0" fmla="*/ 265285 h 3174873"/>
                <a:gd name="connsiteX1" fmla="*/ 221587 w 2215876"/>
                <a:gd name="connsiteY1" fmla="*/ 0 h 3174873"/>
                <a:gd name="connsiteX2" fmla="*/ 847941 w 2215876"/>
                <a:gd name="connsiteY2" fmla="*/ 0 h 3174873"/>
                <a:gd name="connsiteX3" fmla="*/ 1403388 w 2215876"/>
                <a:gd name="connsiteY3" fmla="*/ 0 h 3174873"/>
                <a:gd name="connsiteX4" fmla="*/ 1994288 w 2215876"/>
                <a:gd name="connsiteY4" fmla="*/ 0 h 3174873"/>
                <a:gd name="connsiteX5" fmla="*/ 2215876 w 2215876"/>
                <a:gd name="connsiteY5" fmla="*/ 265285 h 3174873"/>
                <a:gd name="connsiteX6" fmla="*/ 2215876 w 2215876"/>
                <a:gd name="connsiteY6" fmla="*/ 847031 h 3174873"/>
                <a:gd name="connsiteX7" fmla="*/ 2215876 w 2215876"/>
                <a:gd name="connsiteY7" fmla="*/ 1428778 h 3174873"/>
                <a:gd name="connsiteX8" fmla="*/ 2215876 w 2215876"/>
                <a:gd name="connsiteY8" fmla="*/ 2010524 h 3174873"/>
                <a:gd name="connsiteX9" fmla="*/ 2215876 w 2215876"/>
                <a:gd name="connsiteY9" fmla="*/ 2909587 h 3174873"/>
                <a:gd name="connsiteX10" fmla="*/ 1994288 w 2215876"/>
                <a:gd name="connsiteY10" fmla="*/ 3174873 h 3174873"/>
                <a:gd name="connsiteX11" fmla="*/ 1421115 w 2215876"/>
                <a:gd name="connsiteY11" fmla="*/ 3174873 h 3174873"/>
                <a:gd name="connsiteX12" fmla="*/ 812487 w 2215876"/>
                <a:gd name="connsiteY12" fmla="*/ 3174873 h 3174873"/>
                <a:gd name="connsiteX13" fmla="*/ 221587 w 2215876"/>
                <a:gd name="connsiteY13" fmla="*/ 3174873 h 3174873"/>
                <a:gd name="connsiteX14" fmla="*/ 0 w 2215876"/>
                <a:gd name="connsiteY14" fmla="*/ 2909587 h 3174873"/>
                <a:gd name="connsiteX15" fmla="*/ 0 w 2215876"/>
                <a:gd name="connsiteY15" fmla="*/ 2301398 h 3174873"/>
                <a:gd name="connsiteX16" fmla="*/ 0 w 2215876"/>
                <a:gd name="connsiteY16" fmla="*/ 1613879 h 3174873"/>
                <a:gd name="connsiteX17" fmla="*/ 0 w 2215876"/>
                <a:gd name="connsiteY17" fmla="*/ 1032133 h 3174873"/>
                <a:gd name="connsiteX18" fmla="*/ 0 w 2215876"/>
                <a:gd name="connsiteY18" fmla="*/ 265285 h 317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5876" h="3174873" fill="none" extrusionOk="0">
                  <a:moveTo>
                    <a:pt x="0" y="265285"/>
                  </a:moveTo>
                  <a:cubicBezTo>
                    <a:pt x="24967" y="110425"/>
                    <a:pt x="108553" y="11993"/>
                    <a:pt x="221587" y="0"/>
                  </a:cubicBezTo>
                  <a:cubicBezTo>
                    <a:pt x="476330" y="-26651"/>
                    <a:pt x="671119" y="-17363"/>
                    <a:pt x="847941" y="0"/>
                  </a:cubicBezTo>
                  <a:cubicBezTo>
                    <a:pt x="1024763" y="17363"/>
                    <a:pt x="1160841" y="-24479"/>
                    <a:pt x="1403388" y="0"/>
                  </a:cubicBezTo>
                  <a:cubicBezTo>
                    <a:pt x="1645935" y="24479"/>
                    <a:pt x="1867378" y="26077"/>
                    <a:pt x="1994288" y="0"/>
                  </a:cubicBezTo>
                  <a:cubicBezTo>
                    <a:pt x="2100205" y="-3780"/>
                    <a:pt x="2194752" y="105121"/>
                    <a:pt x="2215876" y="265285"/>
                  </a:cubicBezTo>
                  <a:cubicBezTo>
                    <a:pt x="2229829" y="445701"/>
                    <a:pt x="2201767" y="605922"/>
                    <a:pt x="2215876" y="847031"/>
                  </a:cubicBezTo>
                  <a:cubicBezTo>
                    <a:pt x="2229985" y="1088140"/>
                    <a:pt x="2187620" y="1304763"/>
                    <a:pt x="2215876" y="1428778"/>
                  </a:cubicBezTo>
                  <a:cubicBezTo>
                    <a:pt x="2244132" y="1552793"/>
                    <a:pt x="2191681" y="1808950"/>
                    <a:pt x="2215876" y="2010524"/>
                  </a:cubicBezTo>
                  <a:cubicBezTo>
                    <a:pt x="2240071" y="2212098"/>
                    <a:pt x="2247685" y="2700633"/>
                    <a:pt x="2215876" y="2909587"/>
                  </a:cubicBezTo>
                  <a:cubicBezTo>
                    <a:pt x="2231180" y="3057691"/>
                    <a:pt x="2111043" y="3198953"/>
                    <a:pt x="1994288" y="3174873"/>
                  </a:cubicBezTo>
                  <a:cubicBezTo>
                    <a:pt x="1795383" y="3158861"/>
                    <a:pt x="1660406" y="3193659"/>
                    <a:pt x="1421115" y="3174873"/>
                  </a:cubicBezTo>
                  <a:cubicBezTo>
                    <a:pt x="1181824" y="3156087"/>
                    <a:pt x="975907" y="3203888"/>
                    <a:pt x="812487" y="3174873"/>
                  </a:cubicBezTo>
                  <a:cubicBezTo>
                    <a:pt x="649067" y="3145858"/>
                    <a:pt x="404221" y="3175321"/>
                    <a:pt x="221587" y="3174873"/>
                  </a:cubicBezTo>
                  <a:cubicBezTo>
                    <a:pt x="102238" y="3183605"/>
                    <a:pt x="3027" y="3067339"/>
                    <a:pt x="0" y="2909587"/>
                  </a:cubicBezTo>
                  <a:cubicBezTo>
                    <a:pt x="-18587" y="2702475"/>
                    <a:pt x="2902" y="2503149"/>
                    <a:pt x="0" y="2301398"/>
                  </a:cubicBezTo>
                  <a:cubicBezTo>
                    <a:pt x="-2902" y="2099647"/>
                    <a:pt x="24157" y="1949721"/>
                    <a:pt x="0" y="1613879"/>
                  </a:cubicBezTo>
                  <a:cubicBezTo>
                    <a:pt x="-24157" y="1278037"/>
                    <a:pt x="-5125" y="1259180"/>
                    <a:pt x="0" y="1032133"/>
                  </a:cubicBezTo>
                  <a:cubicBezTo>
                    <a:pt x="5125" y="805086"/>
                    <a:pt x="-20961" y="418678"/>
                    <a:pt x="0" y="265285"/>
                  </a:cubicBezTo>
                  <a:close/>
                </a:path>
                <a:path w="2215876" h="3174873" stroke="0" extrusionOk="0">
                  <a:moveTo>
                    <a:pt x="0" y="265285"/>
                  </a:moveTo>
                  <a:cubicBezTo>
                    <a:pt x="-7697" y="137451"/>
                    <a:pt x="75836" y="-9151"/>
                    <a:pt x="221587" y="0"/>
                  </a:cubicBezTo>
                  <a:cubicBezTo>
                    <a:pt x="401434" y="25113"/>
                    <a:pt x="566407" y="5592"/>
                    <a:pt x="777033" y="0"/>
                  </a:cubicBezTo>
                  <a:cubicBezTo>
                    <a:pt x="987659" y="-5592"/>
                    <a:pt x="1131201" y="1782"/>
                    <a:pt x="1332480" y="0"/>
                  </a:cubicBezTo>
                  <a:cubicBezTo>
                    <a:pt x="1533759" y="-1782"/>
                    <a:pt x="1802563" y="12602"/>
                    <a:pt x="1994288" y="0"/>
                  </a:cubicBezTo>
                  <a:cubicBezTo>
                    <a:pt x="2105923" y="3080"/>
                    <a:pt x="2204338" y="142016"/>
                    <a:pt x="2215876" y="265285"/>
                  </a:cubicBezTo>
                  <a:cubicBezTo>
                    <a:pt x="2213820" y="462224"/>
                    <a:pt x="2195653" y="645779"/>
                    <a:pt x="2215876" y="952804"/>
                  </a:cubicBezTo>
                  <a:cubicBezTo>
                    <a:pt x="2236099" y="1259829"/>
                    <a:pt x="2186082" y="1300832"/>
                    <a:pt x="2215876" y="1640322"/>
                  </a:cubicBezTo>
                  <a:cubicBezTo>
                    <a:pt x="2245670" y="1979812"/>
                    <a:pt x="2242161" y="2006885"/>
                    <a:pt x="2215876" y="2248512"/>
                  </a:cubicBezTo>
                  <a:cubicBezTo>
                    <a:pt x="2189592" y="2490139"/>
                    <a:pt x="2240133" y="2586220"/>
                    <a:pt x="2215876" y="2909587"/>
                  </a:cubicBezTo>
                  <a:cubicBezTo>
                    <a:pt x="2223815" y="3051123"/>
                    <a:pt x="2121356" y="3177435"/>
                    <a:pt x="1994288" y="3174873"/>
                  </a:cubicBezTo>
                  <a:cubicBezTo>
                    <a:pt x="1729569" y="3173172"/>
                    <a:pt x="1569220" y="3169408"/>
                    <a:pt x="1385661" y="3174873"/>
                  </a:cubicBezTo>
                  <a:cubicBezTo>
                    <a:pt x="1202102" y="3180338"/>
                    <a:pt x="1038172" y="3202673"/>
                    <a:pt x="759306" y="3174873"/>
                  </a:cubicBezTo>
                  <a:cubicBezTo>
                    <a:pt x="480441" y="3147073"/>
                    <a:pt x="361478" y="3149396"/>
                    <a:pt x="221587" y="3174873"/>
                  </a:cubicBezTo>
                  <a:cubicBezTo>
                    <a:pt x="119008" y="3181970"/>
                    <a:pt x="-19273" y="3055620"/>
                    <a:pt x="0" y="2909587"/>
                  </a:cubicBezTo>
                  <a:cubicBezTo>
                    <a:pt x="18062" y="2666795"/>
                    <a:pt x="22211" y="2513047"/>
                    <a:pt x="0" y="2248512"/>
                  </a:cubicBezTo>
                  <a:cubicBezTo>
                    <a:pt x="-22211" y="1983977"/>
                    <a:pt x="-22263" y="1881554"/>
                    <a:pt x="0" y="1534550"/>
                  </a:cubicBezTo>
                  <a:cubicBezTo>
                    <a:pt x="22263" y="1187546"/>
                    <a:pt x="4395" y="1125871"/>
                    <a:pt x="0" y="847031"/>
                  </a:cubicBezTo>
                  <a:cubicBezTo>
                    <a:pt x="-4395" y="568191"/>
                    <a:pt x="12709" y="501656"/>
                    <a:pt x="0" y="265285"/>
                  </a:cubicBezTo>
                  <a:close/>
                </a:path>
              </a:pathLst>
            </a:custGeom>
            <a:ln w="28575">
              <a:headEnd/>
              <a:tailEnd/>
              <a:extLst>
                <a:ext uri="{C807C97D-BFC1-408E-A445-0C87EB9F89A2}">
                  <ask:lineSketchStyleProps xmlns:ask="http://schemas.microsoft.com/office/drawing/2018/sketchyshapes" sd="1909547614">
                    <a:custGeom>
                      <a:avLst/>
                      <a:gdLst>
                        <a:gd name="T0" fmla="*/ 1057316 w 2114630"/>
                        <a:gd name="T1" fmla="*/ 0 h 2530742"/>
                        <a:gd name="T2" fmla="*/ 2114632 w 2114630"/>
                        <a:gd name="T3" fmla="*/ 1265370 h 2530742"/>
                        <a:gd name="T4" fmla="*/ 1057316 w 2114630"/>
                        <a:gd name="T5" fmla="*/ 2530739 h 2530742"/>
                        <a:gd name="T6" fmla="*/ 0 w 2114630"/>
                        <a:gd name="T7" fmla="*/ 1265370 h 2530742"/>
                        <a:gd name="T8" fmla="*/ 0 w 2114630"/>
                        <a:gd name="T9" fmla="*/ 211463 h 2530742"/>
                        <a:gd name="T10" fmla="*/ 211463 w 2114630"/>
                        <a:gd name="T11" fmla="*/ 0 h 2530742"/>
                        <a:gd name="T12" fmla="*/ 1903169 w 2114630"/>
                        <a:gd name="T13" fmla="*/ 0 h 2530742"/>
                        <a:gd name="T14" fmla="*/ 2114632 w 2114630"/>
                        <a:gd name="T15" fmla="*/ 211463 h 2530742"/>
                        <a:gd name="T16" fmla="*/ 2114632 w 2114630"/>
                        <a:gd name="T17" fmla="*/ 2319276 h 2530742"/>
                        <a:gd name="T18" fmla="*/ 1903169 w 2114630"/>
                        <a:gd name="T19" fmla="*/ 2530739 h 2530742"/>
                        <a:gd name="T20" fmla="*/ 211463 w 2114630"/>
                        <a:gd name="T21" fmla="*/ 2530739 h 2530742"/>
                        <a:gd name="T22" fmla="*/ 0 w 2114630"/>
                        <a:gd name="T23" fmla="*/ 2319276 h 2530742"/>
                        <a:gd name="T24" fmla="*/ 0 w 2114630"/>
                        <a:gd name="T25" fmla="*/ 211463 h 2530742"/>
                        <a:gd name="T26" fmla="*/ 17694720 60000 65536"/>
                        <a:gd name="T27" fmla="*/ 0 60000 65536"/>
                        <a:gd name="T28" fmla="*/ 5898240 60000 65536"/>
                        <a:gd name="T29" fmla="*/ 1179648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114630"/>
                        <a:gd name="T40" fmla="*/ 0 h 2530742"/>
                        <a:gd name="T41" fmla="*/ 2114630 w 2114630"/>
                        <a:gd name="T42" fmla="*/ 2530742 h 253074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114630" h="2530742">
                          <a:moveTo>
                            <a:pt x="0" y="211463"/>
                          </a:moveTo>
                          <a:cubicBezTo>
                            <a:pt x="0" y="94675"/>
                            <a:pt x="94675" y="0"/>
                            <a:pt x="211463" y="0"/>
                          </a:cubicBezTo>
                          <a:lnTo>
                            <a:pt x="1903167" y="0"/>
                          </a:lnTo>
                          <a:cubicBezTo>
                            <a:pt x="2019955" y="0"/>
                            <a:pt x="2114630" y="94675"/>
                            <a:pt x="2114630" y="211463"/>
                          </a:cubicBezTo>
                          <a:lnTo>
                            <a:pt x="2114630" y="2319279"/>
                          </a:lnTo>
                          <a:cubicBezTo>
                            <a:pt x="2114630" y="2436067"/>
                            <a:pt x="2019955" y="2530742"/>
                            <a:pt x="1903167" y="2530742"/>
                          </a:cubicBezTo>
                          <a:lnTo>
                            <a:pt x="211463" y="2530742"/>
                          </a:lnTo>
                          <a:cubicBezTo>
                            <a:pt x="94675" y="2530742"/>
                            <a:pt x="0" y="2436067"/>
                            <a:pt x="0" y="2319279"/>
                          </a:cubicBezTo>
                          <a:lnTo>
                            <a:pt x="0" y="21146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30512" tIns="130512" rIns="130512" bIns="130512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2000" b="1" dirty="0">
                  <a:solidFill>
                    <a:srgbClr val="0070C0"/>
                  </a:solidFill>
                  <a:latin typeface="Aptos"/>
                </a:rPr>
                <a:t>Momento 1 </a:t>
              </a:r>
              <a:endParaRPr lang="es-ES" sz="2000" b="1" dirty="0">
                <a:solidFill>
                  <a:srgbClr val="0070C0"/>
                </a:solidFill>
                <a:ea typeface="Calibri"/>
                <a:cs typeface="Calibri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b="1" dirty="0">
                  <a:solidFill>
                    <a:srgbClr val="FF3366"/>
                  </a:solidFill>
                  <a:latin typeface="Aptos"/>
                </a:rPr>
                <a:t> </a:t>
              </a:r>
              <a:r>
                <a:rPr lang="es-ES" altLang="es-ES" sz="1400" b="1" dirty="0">
                  <a:solidFill>
                    <a:srgbClr val="FF33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Alistamiento</a:t>
              </a:r>
              <a:endParaRPr lang="es-ES" b="1" dirty="0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b="1" dirty="0">
                  <a:solidFill>
                    <a:srgbClr val="000000"/>
                  </a:solidFill>
                  <a:latin typeface="Aptos"/>
                </a:rPr>
                <a:t> </a:t>
              </a:r>
              <a:r>
                <a:rPr lang="es-ES" altLang="es-ES" dirty="0">
                  <a:solidFill>
                    <a:srgbClr val="000000"/>
                  </a:solidFill>
                  <a:latin typeface="Aptos"/>
                </a:rPr>
                <a:t>-</a:t>
              </a:r>
              <a:r>
                <a:rPr lang="es-ES" altLang="es-ES" b="1" dirty="0">
                  <a:solidFill>
                    <a:srgbClr val="000000"/>
                  </a:solidFill>
                  <a:latin typeface="Aptos"/>
                </a:rPr>
                <a:t> </a:t>
              </a:r>
              <a:r>
                <a:rPr lang="es-ES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Adecuación y uso de la plataforma</a:t>
              </a: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 - Revisión y construcción de instrumentos de evaluación: ítems y reportes </a:t>
              </a:r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2EDA1F0-34E9-F900-346A-56C56AF55407}"/>
                </a:ext>
              </a:extLst>
            </p:cNvPr>
            <p:cNvSpPr>
              <a:spLocks/>
            </p:cNvSpPr>
            <p:nvPr/>
          </p:nvSpPr>
          <p:spPr bwMode="auto">
            <a:xfrm rot="32693">
              <a:off x="3048071" y="3901488"/>
              <a:ext cx="508067" cy="524426"/>
            </a:xfrm>
            <a:custGeom>
              <a:avLst/>
              <a:gdLst>
                <a:gd name="T0" fmla="*/ 285782 w 571561"/>
                <a:gd name="T1" fmla="*/ 0 h 524428"/>
                <a:gd name="T2" fmla="*/ 571564 w 571561"/>
                <a:gd name="T3" fmla="*/ 262213 h 524428"/>
                <a:gd name="T4" fmla="*/ 285782 w 571561"/>
                <a:gd name="T5" fmla="*/ 524426 h 524428"/>
                <a:gd name="T6" fmla="*/ 0 w 571561"/>
                <a:gd name="T7" fmla="*/ 262213 h 524428"/>
                <a:gd name="T8" fmla="*/ 0 w 571561"/>
                <a:gd name="T9" fmla="*/ 104886 h 524428"/>
                <a:gd name="T10" fmla="*/ 309349 w 571561"/>
                <a:gd name="T11" fmla="*/ 104886 h 524428"/>
                <a:gd name="T12" fmla="*/ 309349 w 571561"/>
                <a:gd name="T13" fmla="*/ 0 h 524428"/>
                <a:gd name="T14" fmla="*/ 571564 w 571561"/>
                <a:gd name="T15" fmla="*/ 262213 h 524428"/>
                <a:gd name="T16" fmla="*/ 309349 w 571561"/>
                <a:gd name="T17" fmla="*/ 524426 h 524428"/>
                <a:gd name="T18" fmla="*/ 309349 w 571561"/>
                <a:gd name="T19" fmla="*/ 419540 h 524428"/>
                <a:gd name="T20" fmla="*/ 0 w 571561"/>
                <a:gd name="T21" fmla="*/ 419540 h 524428"/>
                <a:gd name="T22" fmla="*/ 0 w 571561"/>
                <a:gd name="T23" fmla="*/ 104886 h 52442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1561"/>
                <a:gd name="T37" fmla="*/ 0 h 524428"/>
                <a:gd name="T38" fmla="*/ 571561 w 571561"/>
                <a:gd name="T39" fmla="*/ 524428 h 5244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1561" h="524428">
                  <a:moveTo>
                    <a:pt x="0" y="104886"/>
                  </a:moveTo>
                  <a:lnTo>
                    <a:pt x="309347" y="104886"/>
                  </a:lnTo>
                  <a:lnTo>
                    <a:pt x="309347" y="0"/>
                  </a:lnTo>
                  <a:lnTo>
                    <a:pt x="571561" y="262214"/>
                  </a:lnTo>
                  <a:lnTo>
                    <a:pt x="309347" y="524428"/>
                  </a:lnTo>
                  <a:lnTo>
                    <a:pt x="309347" y="419542"/>
                  </a:lnTo>
                  <a:lnTo>
                    <a:pt x="0" y="419542"/>
                  </a:lnTo>
                  <a:lnTo>
                    <a:pt x="0" y="1048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104881" rIns="157322" bIns="104881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B7180F49-B6BA-B30C-8E36-9022FE441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583" y="2637143"/>
              <a:ext cx="2241145" cy="3421027"/>
            </a:xfrm>
            <a:custGeom>
              <a:avLst/>
              <a:gdLst>
                <a:gd name="connsiteX0" fmla="*/ 0 w 2241145"/>
                <a:gd name="connsiteY0" fmla="*/ 285853 h 3421027"/>
                <a:gd name="connsiteX1" fmla="*/ 224114 w 2241145"/>
                <a:gd name="connsiteY1" fmla="*/ 0 h 3421027"/>
                <a:gd name="connsiteX2" fmla="*/ 839682 w 2241145"/>
                <a:gd name="connsiteY2" fmla="*/ 0 h 3421027"/>
                <a:gd name="connsiteX3" fmla="*/ 1419391 w 2241145"/>
                <a:gd name="connsiteY3" fmla="*/ 0 h 3421027"/>
                <a:gd name="connsiteX4" fmla="*/ 2017030 w 2241145"/>
                <a:gd name="connsiteY4" fmla="*/ 0 h 3421027"/>
                <a:gd name="connsiteX5" fmla="*/ 2241145 w 2241145"/>
                <a:gd name="connsiteY5" fmla="*/ 285853 h 3421027"/>
                <a:gd name="connsiteX6" fmla="*/ 2241145 w 2241145"/>
                <a:gd name="connsiteY6" fmla="*/ 884210 h 3421027"/>
                <a:gd name="connsiteX7" fmla="*/ 2241145 w 2241145"/>
                <a:gd name="connsiteY7" fmla="*/ 1482567 h 3421027"/>
                <a:gd name="connsiteX8" fmla="*/ 2241145 w 2241145"/>
                <a:gd name="connsiteY8" fmla="*/ 2023938 h 3421027"/>
                <a:gd name="connsiteX9" fmla="*/ 2241145 w 2241145"/>
                <a:gd name="connsiteY9" fmla="*/ 2536816 h 3421027"/>
                <a:gd name="connsiteX10" fmla="*/ 2241145 w 2241145"/>
                <a:gd name="connsiteY10" fmla="*/ 3135173 h 3421027"/>
                <a:gd name="connsiteX11" fmla="*/ 2017030 w 2241145"/>
                <a:gd name="connsiteY11" fmla="*/ 3421027 h 3421027"/>
                <a:gd name="connsiteX12" fmla="*/ 1437320 w 2241145"/>
                <a:gd name="connsiteY12" fmla="*/ 3421027 h 3421027"/>
                <a:gd name="connsiteX13" fmla="*/ 875540 w 2241145"/>
                <a:gd name="connsiteY13" fmla="*/ 3421027 h 3421027"/>
                <a:gd name="connsiteX14" fmla="*/ 224114 w 2241145"/>
                <a:gd name="connsiteY14" fmla="*/ 3421027 h 3421027"/>
                <a:gd name="connsiteX15" fmla="*/ 0 w 2241145"/>
                <a:gd name="connsiteY15" fmla="*/ 3135173 h 3421027"/>
                <a:gd name="connsiteX16" fmla="*/ 0 w 2241145"/>
                <a:gd name="connsiteY16" fmla="*/ 2593802 h 3421027"/>
                <a:gd name="connsiteX17" fmla="*/ 0 w 2241145"/>
                <a:gd name="connsiteY17" fmla="*/ 2080925 h 3421027"/>
                <a:gd name="connsiteX18" fmla="*/ 0 w 2241145"/>
                <a:gd name="connsiteY18" fmla="*/ 1539554 h 3421027"/>
                <a:gd name="connsiteX19" fmla="*/ 0 w 2241145"/>
                <a:gd name="connsiteY19" fmla="*/ 998183 h 3421027"/>
                <a:gd name="connsiteX20" fmla="*/ 0 w 2241145"/>
                <a:gd name="connsiteY20" fmla="*/ 285853 h 342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1145" h="3421027" fill="none" extrusionOk="0">
                  <a:moveTo>
                    <a:pt x="0" y="285853"/>
                  </a:moveTo>
                  <a:cubicBezTo>
                    <a:pt x="4233" y="136473"/>
                    <a:pt x="104971" y="-3478"/>
                    <a:pt x="224114" y="0"/>
                  </a:cubicBezTo>
                  <a:cubicBezTo>
                    <a:pt x="525951" y="4987"/>
                    <a:pt x="617507" y="-2017"/>
                    <a:pt x="839682" y="0"/>
                  </a:cubicBezTo>
                  <a:cubicBezTo>
                    <a:pt x="1061857" y="2017"/>
                    <a:pt x="1297852" y="9388"/>
                    <a:pt x="1419391" y="0"/>
                  </a:cubicBezTo>
                  <a:cubicBezTo>
                    <a:pt x="1540930" y="-9388"/>
                    <a:pt x="1842529" y="-4072"/>
                    <a:pt x="2017030" y="0"/>
                  </a:cubicBezTo>
                  <a:cubicBezTo>
                    <a:pt x="2124198" y="-18875"/>
                    <a:pt x="2257081" y="149665"/>
                    <a:pt x="2241145" y="285853"/>
                  </a:cubicBezTo>
                  <a:cubicBezTo>
                    <a:pt x="2246439" y="582936"/>
                    <a:pt x="2248188" y="663271"/>
                    <a:pt x="2241145" y="884210"/>
                  </a:cubicBezTo>
                  <a:cubicBezTo>
                    <a:pt x="2234102" y="1105149"/>
                    <a:pt x="2214284" y="1273527"/>
                    <a:pt x="2241145" y="1482567"/>
                  </a:cubicBezTo>
                  <a:cubicBezTo>
                    <a:pt x="2268006" y="1691607"/>
                    <a:pt x="2232540" y="1873542"/>
                    <a:pt x="2241145" y="2023938"/>
                  </a:cubicBezTo>
                  <a:cubicBezTo>
                    <a:pt x="2249750" y="2174334"/>
                    <a:pt x="2243017" y="2347361"/>
                    <a:pt x="2241145" y="2536816"/>
                  </a:cubicBezTo>
                  <a:cubicBezTo>
                    <a:pt x="2239273" y="2726271"/>
                    <a:pt x="2243217" y="2907902"/>
                    <a:pt x="2241145" y="3135173"/>
                  </a:cubicBezTo>
                  <a:cubicBezTo>
                    <a:pt x="2226812" y="3280713"/>
                    <a:pt x="2152936" y="3398736"/>
                    <a:pt x="2017030" y="3421027"/>
                  </a:cubicBezTo>
                  <a:cubicBezTo>
                    <a:pt x="1738448" y="3403290"/>
                    <a:pt x="1587003" y="3429502"/>
                    <a:pt x="1437320" y="3421027"/>
                  </a:cubicBezTo>
                  <a:cubicBezTo>
                    <a:pt x="1287637" y="3412553"/>
                    <a:pt x="1114858" y="3437315"/>
                    <a:pt x="875540" y="3421027"/>
                  </a:cubicBezTo>
                  <a:cubicBezTo>
                    <a:pt x="636222" y="3404739"/>
                    <a:pt x="530009" y="3398880"/>
                    <a:pt x="224114" y="3421027"/>
                  </a:cubicBezTo>
                  <a:cubicBezTo>
                    <a:pt x="120722" y="3393571"/>
                    <a:pt x="32850" y="3302780"/>
                    <a:pt x="0" y="3135173"/>
                  </a:cubicBezTo>
                  <a:cubicBezTo>
                    <a:pt x="-23211" y="2884309"/>
                    <a:pt x="21017" y="2710836"/>
                    <a:pt x="0" y="2593802"/>
                  </a:cubicBezTo>
                  <a:cubicBezTo>
                    <a:pt x="-21017" y="2476768"/>
                    <a:pt x="16673" y="2295413"/>
                    <a:pt x="0" y="2080925"/>
                  </a:cubicBezTo>
                  <a:cubicBezTo>
                    <a:pt x="-16673" y="1866437"/>
                    <a:pt x="-17771" y="1654251"/>
                    <a:pt x="0" y="1539554"/>
                  </a:cubicBezTo>
                  <a:cubicBezTo>
                    <a:pt x="17771" y="1424857"/>
                    <a:pt x="12499" y="1248858"/>
                    <a:pt x="0" y="998183"/>
                  </a:cubicBezTo>
                  <a:cubicBezTo>
                    <a:pt x="-12499" y="747508"/>
                    <a:pt x="-6281" y="567708"/>
                    <a:pt x="0" y="285853"/>
                  </a:cubicBezTo>
                  <a:close/>
                </a:path>
                <a:path w="2241145" h="3421027" stroke="0" extrusionOk="0">
                  <a:moveTo>
                    <a:pt x="0" y="285853"/>
                  </a:moveTo>
                  <a:cubicBezTo>
                    <a:pt x="15677" y="141485"/>
                    <a:pt x="107504" y="-30011"/>
                    <a:pt x="224114" y="0"/>
                  </a:cubicBezTo>
                  <a:cubicBezTo>
                    <a:pt x="366106" y="9679"/>
                    <a:pt x="592867" y="-11698"/>
                    <a:pt x="839682" y="0"/>
                  </a:cubicBezTo>
                  <a:cubicBezTo>
                    <a:pt x="1086497" y="11698"/>
                    <a:pt x="1229267" y="-1512"/>
                    <a:pt x="1473179" y="0"/>
                  </a:cubicBezTo>
                  <a:cubicBezTo>
                    <a:pt x="1717091" y="1512"/>
                    <a:pt x="1851352" y="10657"/>
                    <a:pt x="2017030" y="0"/>
                  </a:cubicBezTo>
                  <a:cubicBezTo>
                    <a:pt x="2103205" y="5573"/>
                    <a:pt x="2225773" y="129315"/>
                    <a:pt x="2241145" y="285853"/>
                  </a:cubicBezTo>
                  <a:cubicBezTo>
                    <a:pt x="2238290" y="524030"/>
                    <a:pt x="2259133" y="605317"/>
                    <a:pt x="2241145" y="770237"/>
                  </a:cubicBezTo>
                  <a:cubicBezTo>
                    <a:pt x="2223157" y="935157"/>
                    <a:pt x="2250654" y="1160427"/>
                    <a:pt x="2241145" y="1311608"/>
                  </a:cubicBezTo>
                  <a:cubicBezTo>
                    <a:pt x="2231636" y="1462789"/>
                    <a:pt x="2232829" y="1608815"/>
                    <a:pt x="2241145" y="1881472"/>
                  </a:cubicBezTo>
                  <a:cubicBezTo>
                    <a:pt x="2249461" y="2154129"/>
                    <a:pt x="2228056" y="2214328"/>
                    <a:pt x="2241145" y="2451336"/>
                  </a:cubicBezTo>
                  <a:cubicBezTo>
                    <a:pt x="2254234" y="2688344"/>
                    <a:pt x="2243663" y="2958700"/>
                    <a:pt x="2241145" y="3135173"/>
                  </a:cubicBezTo>
                  <a:cubicBezTo>
                    <a:pt x="2246574" y="3280843"/>
                    <a:pt x="2154655" y="3411573"/>
                    <a:pt x="2017030" y="3421027"/>
                  </a:cubicBezTo>
                  <a:cubicBezTo>
                    <a:pt x="1879275" y="3438834"/>
                    <a:pt x="1603083" y="3408287"/>
                    <a:pt x="1455250" y="3421027"/>
                  </a:cubicBezTo>
                  <a:cubicBezTo>
                    <a:pt x="1307417" y="3433767"/>
                    <a:pt x="1117718" y="3426562"/>
                    <a:pt x="875540" y="3421027"/>
                  </a:cubicBezTo>
                  <a:cubicBezTo>
                    <a:pt x="633362" y="3415493"/>
                    <a:pt x="519686" y="3401776"/>
                    <a:pt x="224114" y="3421027"/>
                  </a:cubicBezTo>
                  <a:cubicBezTo>
                    <a:pt x="81312" y="3396975"/>
                    <a:pt x="-4433" y="3279744"/>
                    <a:pt x="0" y="3135173"/>
                  </a:cubicBezTo>
                  <a:cubicBezTo>
                    <a:pt x="-15640" y="2871313"/>
                    <a:pt x="20731" y="2846028"/>
                    <a:pt x="0" y="2565309"/>
                  </a:cubicBezTo>
                  <a:cubicBezTo>
                    <a:pt x="-20731" y="2284590"/>
                    <a:pt x="16119" y="2301161"/>
                    <a:pt x="0" y="2080925"/>
                  </a:cubicBezTo>
                  <a:cubicBezTo>
                    <a:pt x="-16119" y="1860689"/>
                    <a:pt x="-20745" y="1769196"/>
                    <a:pt x="0" y="1482567"/>
                  </a:cubicBezTo>
                  <a:cubicBezTo>
                    <a:pt x="20745" y="1195938"/>
                    <a:pt x="9914" y="1060416"/>
                    <a:pt x="0" y="941197"/>
                  </a:cubicBezTo>
                  <a:cubicBezTo>
                    <a:pt x="-9914" y="821978"/>
                    <a:pt x="19989" y="596042"/>
                    <a:pt x="0" y="285853"/>
                  </a:cubicBezTo>
                  <a:close/>
                </a:path>
              </a:pathLst>
            </a:custGeom>
            <a:ln w="28575">
              <a:headEnd/>
              <a:tailEnd/>
              <a:extLst>
                <a:ext uri="{C807C97D-BFC1-408E-A445-0C87EB9F89A2}">
                  <ask:lineSketchStyleProps xmlns:ask="http://schemas.microsoft.com/office/drawing/2018/sketchyshapes" sd="547596658">
                    <a:custGeom>
                      <a:avLst/>
                      <a:gdLst>
                        <a:gd name="T0" fmla="*/ 1057316 w 2114630"/>
                        <a:gd name="T1" fmla="*/ 0 h 2530742"/>
                        <a:gd name="T2" fmla="*/ 2114632 w 2114630"/>
                        <a:gd name="T3" fmla="*/ 1265370 h 2530742"/>
                        <a:gd name="T4" fmla="*/ 1057316 w 2114630"/>
                        <a:gd name="T5" fmla="*/ 2530739 h 2530742"/>
                        <a:gd name="T6" fmla="*/ 0 w 2114630"/>
                        <a:gd name="T7" fmla="*/ 1265370 h 2530742"/>
                        <a:gd name="T8" fmla="*/ 0 w 2114630"/>
                        <a:gd name="T9" fmla="*/ 211463 h 2530742"/>
                        <a:gd name="T10" fmla="*/ 211463 w 2114630"/>
                        <a:gd name="T11" fmla="*/ 0 h 2530742"/>
                        <a:gd name="T12" fmla="*/ 1903169 w 2114630"/>
                        <a:gd name="T13" fmla="*/ 0 h 2530742"/>
                        <a:gd name="T14" fmla="*/ 2114632 w 2114630"/>
                        <a:gd name="T15" fmla="*/ 211463 h 2530742"/>
                        <a:gd name="T16" fmla="*/ 2114632 w 2114630"/>
                        <a:gd name="T17" fmla="*/ 2319276 h 2530742"/>
                        <a:gd name="T18" fmla="*/ 1903169 w 2114630"/>
                        <a:gd name="T19" fmla="*/ 2530739 h 2530742"/>
                        <a:gd name="T20" fmla="*/ 211463 w 2114630"/>
                        <a:gd name="T21" fmla="*/ 2530739 h 2530742"/>
                        <a:gd name="T22" fmla="*/ 0 w 2114630"/>
                        <a:gd name="T23" fmla="*/ 2319276 h 2530742"/>
                        <a:gd name="T24" fmla="*/ 0 w 2114630"/>
                        <a:gd name="T25" fmla="*/ 211463 h 2530742"/>
                        <a:gd name="T26" fmla="*/ 17694720 60000 65536"/>
                        <a:gd name="T27" fmla="*/ 0 60000 65536"/>
                        <a:gd name="T28" fmla="*/ 5898240 60000 65536"/>
                        <a:gd name="T29" fmla="*/ 1179648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114630"/>
                        <a:gd name="T40" fmla="*/ 0 h 2530742"/>
                        <a:gd name="T41" fmla="*/ 2114630 w 2114630"/>
                        <a:gd name="T42" fmla="*/ 2530742 h 253074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114630" h="2530742">
                          <a:moveTo>
                            <a:pt x="0" y="211463"/>
                          </a:moveTo>
                          <a:cubicBezTo>
                            <a:pt x="0" y="94675"/>
                            <a:pt x="94675" y="0"/>
                            <a:pt x="211463" y="0"/>
                          </a:cubicBezTo>
                          <a:lnTo>
                            <a:pt x="1903167" y="0"/>
                          </a:lnTo>
                          <a:cubicBezTo>
                            <a:pt x="2019955" y="0"/>
                            <a:pt x="2114630" y="94675"/>
                            <a:pt x="2114630" y="211463"/>
                          </a:cubicBezTo>
                          <a:lnTo>
                            <a:pt x="2114630" y="2319279"/>
                          </a:lnTo>
                          <a:cubicBezTo>
                            <a:pt x="2114630" y="2436067"/>
                            <a:pt x="2019955" y="2530742"/>
                            <a:pt x="1903167" y="2530742"/>
                          </a:cubicBezTo>
                          <a:lnTo>
                            <a:pt x="211463" y="2530742"/>
                          </a:lnTo>
                          <a:cubicBezTo>
                            <a:pt x="94675" y="2530742"/>
                            <a:pt x="0" y="2436067"/>
                            <a:pt x="0" y="2319279"/>
                          </a:cubicBezTo>
                          <a:lnTo>
                            <a:pt x="0" y="21146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30512" tIns="130512" rIns="130512" bIns="130512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2000" b="1" dirty="0">
                  <a:solidFill>
                    <a:srgbClr val="0070C0"/>
                  </a:solidFill>
                  <a:latin typeface="Aptos"/>
                </a:rPr>
                <a:t>Momento 2 </a:t>
              </a:r>
              <a:endParaRPr lang="es-ES" altLang="es-ES" sz="2000" b="1" dirty="0">
                <a:solidFill>
                  <a:srgbClr val="0070C0"/>
                </a:solidFill>
                <a:latin typeface="Aptos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b="1" dirty="0">
                  <a:solidFill>
                    <a:srgbClr val="FF3366"/>
                  </a:solidFill>
                  <a:latin typeface="Aptos"/>
                </a:rPr>
                <a:t> </a:t>
              </a:r>
              <a:r>
                <a:rPr lang="es-ES" altLang="es-ES" sz="1400" b="1" dirty="0">
                  <a:solidFill>
                    <a:srgbClr val="FF33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Acompañamiento comunidad educativa</a:t>
              </a: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 - Uso de pedagógico de resultados para el fortalecimiento de los aprendizajes</a:t>
              </a: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Calibri"/>
                </a:rPr>
                <a:t>- Jornadas de formación: evaluación formativa  </a:t>
              </a:r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8E8FF925-EE6C-55F6-C1F4-E9757F1E3B87}"/>
                </a:ext>
              </a:extLst>
            </p:cNvPr>
            <p:cNvSpPr>
              <a:spLocks/>
            </p:cNvSpPr>
            <p:nvPr/>
          </p:nvSpPr>
          <p:spPr bwMode="auto">
            <a:xfrm rot="21561720">
              <a:off x="6006896" y="3902191"/>
              <a:ext cx="443011" cy="524426"/>
            </a:xfrm>
            <a:custGeom>
              <a:avLst/>
              <a:gdLst>
                <a:gd name="T0" fmla="*/ 162544 w 325088"/>
                <a:gd name="T1" fmla="*/ 0 h 524428"/>
                <a:gd name="T2" fmla="*/ 325087 w 325088"/>
                <a:gd name="T3" fmla="*/ 262213 h 524428"/>
                <a:gd name="T4" fmla="*/ 162544 w 325088"/>
                <a:gd name="T5" fmla="*/ 524426 h 524428"/>
                <a:gd name="T6" fmla="*/ 0 w 325088"/>
                <a:gd name="T7" fmla="*/ 262213 h 524428"/>
                <a:gd name="T8" fmla="*/ 0 w 325088"/>
                <a:gd name="T9" fmla="*/ 104886 h 524428"/>
                <a:gd name="T10" fmla="*/ 162544 w 325088"/>
                <a:gd name="T11" fmla="*/ 104886 h 524428"/>
                <a:gd name="T12" fmla="*/ 162544 w 325088"/>
                <a:gd name="T13" fmla="*/ 0 h 524428"/>
                <a:gd name="T14" fmla="*/ 325087 w 325088"/>
                <a:gd name="T15" fmla="*/ 262213 h 524428"/>
                <a:gd name="T16" fmla="*/ 162544 w 325088"/>
                <a:gd name="T17" fmla="*/ 524426 h 524428"/>
                <a:gd name="T18" fmla="*/ 162544 w 325088"/>
                <a:gd name="T19" fmla="*/ 419540 h 524428"/>
                <a:gd name="T20" fmla="*/ 0 w 325088"/>
                <a:gd name="T21" fmla="*/ 419540 h 524428"/>
                <a:gd name="T22" fmla="*/ 0 w 325088"/>
                <a:gd name="T23" fmla="*/ 104886 h 52442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5088"/>
                <a:gd name="T37" fmla="*/ 0 h 524428"/>
                <a:gd name="T38" fmla="*/ 325088 w 325088"/>
                <a:gd name="T39" fmla="*/ 524428 h 5244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5088" h="524428">
                  <a:moveTo>
                    <a:pt x="0" y="104886"/>
                  </a:moveTo>
                  <a:lnTo>
                    <a:pt x="162544" y="104886"/>
                  </a:lnTo>
                  <a:lnTo>
                    <a:pt x="162544" y="0"/>
                  </a:lnTo>
                  <a:lnTo>
                    <a:pt x="325088" y="262214"/>
                  </a:lnTo>
                  <a:lnTo>
                    <a:pt x="162544" y="524428"/>
                  </a:lnTo>
                  <a:lnTo>
                    <a:pt x="162544" y="419542"/>
                  </a:lnTo>
                  <a:lnTo>
                    <a:pt x="0" y="419542"/>
                  </a:lnTo>
                  <a:lnTo>
                    <a:pt x="0" y="1048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104881" rIns="97529" bIns="104881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B0E63ED8-D11F-7D4C-F343-52E0C929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823" y="2883295"/>
              <a:ext cx="2224045" cy="3174873"/>
            </a:xfrm>
            <a:custGeom>
              <a:avLst/>
              <a:gdLst>
                <a:gd name="connsiteX0" fmla="*/ 0 w 2224045"/>
                <a:gd name="connsiteY0" fmla="*/ 265285 h 3174873"/>
                <a:gd name="connsiteX1" fmla="*/ 222404 w 2224045"/>
                <a:gd name="connsiteY1" fmla="*/ 0 h 3174873"/>
                <a:gd name="connsiteX2" fmla="*/ 851067 w 2224045"/>
                <a:gd name="connsiteY2" fmla="*/ 0 h 3174873"/>
                <a:gd name="connsiteX3" fmla="*/ 1426354 w 2224045"/>
                <a:gd name="connsiteY3" fmla="*/ 0 h 3174873"/>
                <a:gd name="connsiteX4" fmla="*/ 2001640 w 2224045"/>
                <a:gd name="connsiteY4" fmla="*/ 0 h 3174873"/>
                <a:gd name="connsiteX5" fmla="*/ 2224045 w 2224045"/>
                <a:gd name="connsiteY5" fmla="*/ 265285 h 3174873"/>
                <a:gd name="connsiteX6" fmla="*/ 2224045 w 2224045"/>
                <a:gd name="connsiteY6" fmla="*/ 899917 h 3174873"/>
                <a:gd name="connsiteX7" fmla="*/ 2224045 w 2224045"/>
                <a:gd name="connsiteY7" fmla="*/ 1534550 h 3174873"/>
                <a:gd name="connsiteX8" fmla="*/ 2224045 w 2224045"/>
                <a:gd name="connsiteY8" fmla="*/ 2116296 h 3174873"/>
                <a:gd name="connsiteX9" fmla="*/ 2224045 w 2224045"/>
                <a:gd name="connsiteY9" fmla="*/ 2909587 h 3174873"/>
                <a:gd name="connsiteX10" fmla="*/ 2001640 w 2224045"/>
                <a:gd name="connsiteY10" fmla="*/ 3174873 h 3174873"/>
                <a:gd name="connsiteX11" fmla="*/ 1372977 w 2224045"/>
                <a:gd name="connsiteY11" fmla="*/ 3174873 h 3174873"/>
                <a:gd name="connsiteX12" fmla="*/ 762106 w 2224045"/>
                <a:gd name="connsiteY12" fmla="*/ 3174873 h 3174873"/>
                <a:gd name="connsiteX13" fmla="*/ 222404 w 2224045"/>
                <a:gd name="connsiteY13" fmla="*/ 3174873 h 3174873"/>
                <a:gd name="connsiteX14" fmla="*/ 0 w 2224045"/>
                <a:gd name="connsiteY14" fmla="*/ 2909587 h 3174873"/>
                <a:gd name="connsiteX15" fmla="*/ 0 w 2224045"/>
                <a:gd name="connsiteY15" fmla="*/ 2248512 h 3174873"/>
                <a:gd name="connsiteX16" fmla="*/ 0 w 2224045"/>
                <a:gd name="connsiteY16" fmla="*/ 1534550 h 3174873"/>
                <a:gd name="connsiteX17" fmla="*/ 0 w 2224045"/>
                <a:gd name="connsiteY17" fmla="*/ 847031 h 3174873"/>
                <a:gd name="connsiteX18" fmla="*/ 0 w 2224045"/>
                <a:gd name="connsiteY18" fmla="*/ 265285 h 317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4045" h="3174873" fill="none" extrusionOk="0">
                  <a:moveTo>
                    <a:pt x="0" y="265285"/>
                  </a:moveTo>
                  <a:cubicBezTo>
                    <a:pt x="10425" y="116885"/>
                    <a:pt x="122181" y="3827"/>
                    <a:pt x="222404" y="0"/>
                  </a:cubicBezTo>
                  <a:cubicBezTo>
                    <a:pt x="349404" y="27300"/>
                    <a:pt x="677446" y="-31035"/>
                    <a:pt x="851067" y="0"/>
                  </a:cubicBezTo>
                  <a:cubicBezTo>
                    <a:pt x="1024688" y="31035"/>
                    <a:pt x="1200048" y="-27602"/>
                    <a:pt x="1426354" y="0"/>
                  </a:cubicBezTo>
                  <a:cubicBezTo>
                    <a:pt x="1652660" y="27602"/>
                    <a:pt x="1787955" y="19691"/>
                    <a:pt x="2001640" y="0"/>
                  </a:cubicBezTo>
                  <a:cubicBezTo>
                    <a:pt x="2146288" y="-11252"/>
                    <a:pt x="2222296" y="104010"/>
                    <a:pt x="2224045" y="265285"/>
                  </a:cubicBezTo>
                  <a:cubicBezTo>
                    <a:pt x="2206804" y="509648"/>
                    <a:pt x="2223377" y="755662"/>
                    <a:pt x="2224045" y="899917"/>
                  </a:cubicBezTo>
                  <a:cubicBezTo>
                    <a:pt x="2224713" y="1044172"/>
                    <a:pt x="2244441" y="1236050"/>
                    <a:pt x="2224045" y="1534550"/>
                  </a:cubicBezTo>
                  <a:cubicBezTo>
                    <a:pt x="2203649" y="1833050"/>
                    <a:pt x="2202978" y="1929332"/>
                    <a:pt x="2224045" y="2116296"/>
                  </a:cubicBezTo>
                  <a:cubicBezTo>
                    <a:pt x="2245112" y="2303260"/>
                    <a:pt x="2184996" y="2709391"/>
                    <a:pt x="2224045" y="2909587"/>
                  </a:cubicBezTo>
                  <a:cubicBezTo>
                    <a:pt x="2231015" y="3050570"/>
                    <a:pt x="2128993" y="3182743"/>
                    <a:pt x="2001640" y="3174873"/>
                  </a:cubicBezTo>
                  <a:cubicBezTo>
                    <a:pt x="1752267" y="3149988"/>
                    <a:pt x="1589412" y="3175156"/>
                    <a:pt x="1372977" y="3174873"/>
                  </a:cubicBezTo>
                  <a:cubicBezTo>
                    <a:pt x="1156542" y="3174590"/>
                    <a:pt x="935925" y="3153205"/>
                    <a:pt x="762106" y="3174873"/>
                  </a:cubicBezTo>
                  <a:cubicBezTo>
                    <a:pt x="588287" y="3196541"/>
                    <a:pt x="436825" y="3162806"/>
                    <a:pt x="222404" y="3174873"/>
                  </a:cubicBezTo>
                  <a:cubicBezTo>
                    <a:pt x="99352" y="3190553"/>
                    <a:pt x="-27404" y="3058200"/>
                    <a:pt x="0" y="2909587"/>
                  </a:cubicBezTo>
                  <a:cubicBezTo>
                    <a:pt x="-6612" y="2756836"/>
                    <a:pt x="9579" y="2489406"/>
                    <a:pt x="0" y="2248512"/>
                  </a:cubicBezTo>
                  <a:cubicBezTo>
                    <a:pt x="-9579" y="2007619"/>
                    <a:pt x="-16236" y="1832248"/>
                    <a:pt x="0" y="1534550"/>
                  </a:cubicBezTo>
                  <a:cubicBezTo>
                    <a:pt x="16236" y="1236852"/>
                    <a:pt x="29349" y="1188946"/>
                    <a:pt x="0" y="847031"/>
                  </a:cubicBezTo>
                  <a:cubicBezTo>
                    <a:pt x="-29349" y="505116"/>
                    <a:pt x="-5598" y="443479"/>
                    <a:pt x="0" y="265285"/>
                  </a:cubicBezTo>
                  <a:close/>
                </a:path>
                <a:path w="2224045" h="3174873" stroke="0" extrusionOk="0">
                  <a:moveTo>
                    <a:pt x="0" y="265285"/>
                  </a:moveTo>
                  <a:cubicBezTo>
                    <a:pt x="-13068" y="123876"/>
                    <a:pt x="96635" y="-2194"/>
                    <a:pt x="222404" y="0"/>
                  </a:cubicBezTo>
                  <a:cubicBezTo>
                    <a:pt x="423490" y="-16993"/>
                    <a:pt x="541312" y="-6762"/>
                    <a:pt x="762106" y="0"/>
                  </a:cubicBezTo>
                  <a:cubicBezTo>
                    <a:pt x="982900" y="6762"/>
                    <a:pt x="1110644" y="20258"/>
                    <a:pt x="1319600" y="0"/>
                  </a:cubicBezTo>
                  <a:cubicBezTo>
                    <a:pt x="1528556" y="-20258"/>
                    <a:pt x="1702742" y="10690"/>
                    <a:pt x="2001640" y="0"/>
                  </a:cubicBezTo>
                  <a:cubicBezTo>
                    <a:pt x="2138864" y="22784"/>
                    <a:pt x="2216479" y="138467"/>
                    <a:pt x="2224045" y="265285"/>
                  </a:cubicBezTo>
                  <a:cubicBezTo>
                    <a:pt x="2230837" y="434068"/>
                    <a:pt x="2208742" y="694969"/>
                    <a:pt x="2224045" y="847031"/>
                  </a:cubicBezTo>
                  <a:cubicBezTo>
                    <a:pt x="2239348" y="999093"/>
                    <a:pt x="2229629" y="1364940"/>
                    <a:pt x="2224045" y="1508107"/>
                  </a:cubicBezTo>
                  <a:cubicBezTo>
                    <a:pt x="2218461" y="1651274"/>
                    <a:pt x="2230831" y="1839337"/>
                    <a:pt x="2224045" y="2089853"/>
                  </a:cubicBezTo>
                  <a:cubicBezTo>
                    <a:pt x="2217259" y="2340369"/>
                    <a:pt x="2230970" y="2694028"/>
                    <a:pt x="2224045" y="2909587"/>
                  </a:cubicBezTo>
                  <a:cubicBezTo>
                    <a:pt x="2232061" y="3029196"/>
                    <a:pt x="2106390" y="3164819"/>
                    <a:pt x="2001640" y="3174873"/>
                  </a:cubicBezTo>
                  <a:cubicBezTo>
                    <a:pt x="1693968" y="3181037"/>
                    <a:pt x="1538348" y="3190669"/>
                    <a:pt x="1372977" y="3174873"/>
                  </a:cubicBezTo>
                  <a:cubicBezTo>
                    <a:pt x="1207606" y="3159077"/>
                    <a:pt x="926413" y="3171971"/>
                    <a:pt x="744313" y="3174873"/>
                  </a:cubicBezTo>
                  <a:cubicBezTo>
                    <a:pt x="562213" y="3177775"/>
                    <a:pt x="356201" y="3189261"/>
                    <a:pt x="222404" y="3174873"/>
                  </a:cubicBezTo>
                  <a:cubicBezTo>
                    <a:pt x="96748" y="3158327"/>
                    <a:pt x="4608" y="3067856"/>
                    <a:pt x="0" y="2909587"/>
                  </a:cubicBezTo>
                  <a:cubicBezTo>
                    <a:pt x="9172" y="2723635"/>
                    <a:pt x="-9862" y="2464637"/>
                    <a:pt x="0" y="2274955"/>
                  </a:cubicBezTo>
                  <a:cubicBezTo>
                    <a:pt x="9862" y="2085273"/>
                    <a:pt x="5362" y="1767666"/>
                    <a:pt x="0" y="1560993"/>
                  </a:cubicBezTo>
                  <a:cubicBezTo>
                    <a:pt x="-5362" y="1354320"/>
                    <a:pt x="30135" y="1100726"/>
                    <a:pt x="0" y="899917"/>
                  </a:cubicBezTo>
                  <a:cubicBezTo>
                    <a:pt x="-30135" y="699108"/>
                    <a:pt x="19073" y="398070"/>
                    <a:pt x="0" y="265285"/>
                  </a:cubicBezTo>
                  <a:close/>
                </a:path>
              </a:pathLst>
            </a:custGeom>
            <a:ln w="28575">
              <a:headEnd/>
              <a:tailEnd/>
              <a:extLst>
                <a:ext uri="{C807C97D-BFC1-408E-A445-0C87EB9F89A2}">
                  <ask:lineSketchStyleProps xmlns:ask="http://schemas.microsoft.com/office/drawing/2018/sketchyshapes" sd="1427555407">
                    <a:custGeom>
                      <a:avLst/>
                      <a:gdLst>
                        <a:gd name="T0" fmla="*/ 1057316 w 2114630"/>
                        <a:gd name="T1" fmla="*/ 0 h 2530742"/>
                        <a:gd name="T2" fmla="*/ 2114632 w 2114630"/>
                        <a:gd name="T3" fmla="*/ 1265370 h 2530742"/>
                        <a:gd name="T4" fmla="*/ 1057316 w 2114630"/>
                        <a:gd name="T5" fmla="*/ 2530739 h 2530742"/>
                        <a:gd name="T6" fmla="*/ 0 w 2114630"/>
                        <a:gd name="T7" fmla="*/ 1265370 h 2530742"/>
                        <a:gd name="T8" fmla="*/ 0 w 2114630"/>
                        <a:gd name="T9" fmla="*/ 211463 h 2530742"/>
                        <a:gd name="T10" fmla="*/ 211463 w 2114630"/>
                        <a:gd name="T11" fmla="*/ 0 h 2530742"/>
                        <a:gd name="T12" fmla="*/ 1903169 w 2114630"/>
                        <a:gd name="T13" fmla="*/ 0 h 2530742"/>
                        <a:gd name="T14" fmla="*/ 2114632 w 2114630"/>
                        <a:gd name="T15" fmla="*/ 211463 h 2530742"/>
                        <a:gd name="T16" fmla="*/ 2114632 w 2114630"/>
                        <a:gd name="T17" fmla="*/ 2319276 h 2530742"/>
                        <a:gd name="T18" fmla="*/ 1903169 w 2114630"/>
                        <a:gd name="T19" fmla="*/ 2530739 h 2530742"/>
                        <a:gd name="T20" fmla="*/ 211463 w 2114630"/>
                        <a:gd name="T21" fmla="*/ 2530739 h 2530742"/>
                        <a:gd name="T22" fmla="*/ 0 w 2114630"/>
                        <a:gd name="T23" fmla="*/ 2319276 h 2530742"/>
                        <a:gd name="T24" fmla="*/ 0 w 2114630"/>
                        <a:gd name="T25" fmla="*/ 211463 h 2530742"/>
                        <a:gd name="T26" fmla="*/ 17694720 60000 65536"/>
                        <a:gd name="T27" fmla="*/ 0 60000 65536"/>
                        <a:gd name="T28" fmla="*/ 5898240 60000 65536"/>
                        <a:gd name="T29" fmla="*/ 1179648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114630"/>
                        <a:gd name="T40" fmla="*/ 0 h 2530742"/>
                        <a:gd name="T41" fmla="*/ 2114630 w 2114630"/>
                        <a:gd name="T42" fmla="*/ 2530742 h 253074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114630" h="2530742">
                          <a:moveTo>
                            <a:pt x="0" y="211463"/>
                          </a:moveTo>
                          <a:cubicBezTo>
                            <a:pt x="0" y="94675"/>
                            <a:pt x="94675" y="0"/>
                            <a:pt x="211463" y="0"/>
                          </a:cubicBezTo>
                          <a:lnTo>
                            <a:pt x="1903167" y="0"/>
                          </a:lnTo>
                          <a:cubicBezTo>
                            <a:pt x="2019955" y="0"/>
                            <a:pt x="2114630" y="94675"/>
                            <a:pt x="2114630" y="211463"/>
                          </a:cubicBezTo>
                          <a:lnTo>
                            <a:pt x="2114630" y="2319279"/>
                          </a:lnTo>
                          <a:cubicBezTo>
                            <a:pt x="2114630" y="2436067"/>
                            <a:pt x="2019955" y="2530742"/>
                            <a:pt x="1903167" y="2530742"/>
                          </a:cubicBezTo>
                          <a:lnTo>
                            <a:pt x="211463" y="2530742"/>
                          </a:lnTo>
                          <a:cubicBezTo>
                            <a:pt x="94675" y="2530742"/>
                            <a:pt x="0" y="2436067"/>
                            <a:pt x="0" y="2319279"/>
                          </a:cubicBezTo>
                          <a:lnTo>
                            <a:pt x="0" y="21146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30512" tIns="130512" rIns="130512" bIns="130512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2000" b="1" dirty="0">
                  <a:solidFill>
                    <a:srgbClr val="0070C0"/>
                  </a:solidFill>
                  <a:latin typeface="Aptos"/>
                </a:rPr>
                <a:t>Momento 3 </a:t>
              </a:r>
              <a:endParaRPr lang="es-ES" altLang="es-ES" sz="2000" b="1" dirty="0">
                <a:solidFill>
                  <a:srgbClr val="0070C0"/>
                </a:solidFill>
                <a:latin typeface="Aptos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b="1" dirty="0">
                  <a:solidFill>
                    <a:srgbClr val="FF3366"/>
                  </a:solidFill>
                  <a:latin typeface="Aptos"/>
                </a:rPr>
                <a:t> </a:t>
              </a:r>
              <a:r>
                <a:rPr lang="es-ES" altLang="es-ES" sz="1600" b="1" dirty="0">
                  <a:solidFill>
                    <a:srgbClr val="FF33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Seguimiento</a:t>
              </a:r>
              <a:endParaRPr lang="es-ES" altLang="es-ES" dirty="0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ES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 - Uso pedagógico de resultados para fortalecimiento de la evaluación formativa (SIEE)  </a:t>
              </a:r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7F0387C-8B5B-32A3-4160-EBA31D6E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919" y="3886456"/>
              <a:ext cx="448302" cy="524426"/>
            </a:xfrm>
            <a:custGeom>
              <a:avLst/>
              <a:gdLst>
                <a:gd name="T0" fmla="*/ 224151 w 448301"/>
                <a:gd name="T1" fmla="*/ 0 h 524428"/>
                <a:gd name="T2" fmla="*/ 448302 w 448301"/>
                <a:gd name="T3" fmla="*/ 262213 h 524428"/>
                <a:gd name="T4" fmla="*/ 224151 w 448301"/>
                <a:gd name="T5" fmla="*/ 524426 h 524428"/>
                <a:gd name="T6" fmla="*/ 0 w 448301"/>
                <a:gd name="T7" fmla="*/ 262213 h 524428"/>
                <a:gd name="T8" fmla="*/ 0 w 448301"/>
                <a:gd name="T9" fmla="*/ 104886 h 524428"/>
                <a:gd name="T10" fmla="*/ 224152 w 448301"/>
                <a:gd name="T11" fmla="*/ 104886 h 524428"/>
                <a:gd name="T12" fmla="*/ 224152 w 448301"/>
                <a:gd name="T13" fmla="*/ 0 h 524428"/>
                <a:gd name="T14" fmla="*/ 448302 w 448301"/>
                <a:gd name="T15" fmla="*/ 262213 h 524428"/>
                <a:gd name="T16" fmla="*/ 224152 w 448301"/>
                <a:gd name="T17" fmla="*/ 524426 h 524428"/>
                <a:gd name="T18" fmla="*/ 224152 w 448301"/>
                <a:gd name="T19" fmla="*/ 419540 h 524428"/>
                <a:gd name="T20" fmla="*/ 0 w 448301"/>
                <a:gd name="T21" fmla="*/ 419540 h 524428"/>
                <a:gd name="T22" fmla="*/ 0 w 448301"/>
                <a:gd name="T23" fmla="*/ 104886 h 524428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8301"/>
                <a:gd name="T37" fmla="*/ 0 h 524428"/>
                <a:gd name="T38" fmla="*/ 448301 w 448301"/>
                <a:gd name="T39" fmla="*/ 524428 h 5244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8301" h="524428">
                  <a:moveTo>
                    <a:pt x="0" y="104886"/>
                  </a:moveTo>
                  <a:lnTo>
                    <a:pt x="224151" y="104886"/>
                  </a:lnTo>
                  <a:lnTo>
                    <a:pt x="224151" y="0"/>
                  </a:lnTo>
                  <a:lnTo>
                    <a:pt x="448301" y="262214"/>
                  </a:lnTo>
                  <a:lnTo>
                    <a:pt x="224151" y="524428"/>
                  </a:lnTo>
                  <a:lnTo>
                    <a:pt x="224151" y="419542"/>
                  </a:lnTo>
                  <a:lnTo>
                    <a:pt x="0" y="419542"/>
                  </a:lnTo>
                  <a:lnTo>
                    <a:pt x="0" y="104886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104881" rIns="134489" bIns="104881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2F448D8A-88DA-A0F7-DFDC-61D2BC37F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311" y="2883295"/>
              <a:ext cx="2221521" cy="3174873"/>
            </a:xfrm>
            <a:custGeom>
              <a:avLst/>
              <a:gdLst>
                <a:gd name="connsiteX0" fmla="*/ 0 w 2221521"/>
                <a:gd name="connsiteY0" fmla="*/ 265285 h 3174873"/>
                <a:gd name="connsiteX1" fmla="*/ 222152 w 2221521"/>
                <a:gd name="connsiteY1" fmla="*/ 0 h 3174873"/>
                <a:gd name="connsiteX2" fmla="*/ 761241 w 2221521"/>
                <a:gd name="connsiteY2" fmla="*/ 0 h 3174873"/>
                <a:gd name="connsiteX3" fmla="*/ 1389191 w 2221521"/>
                <a:gd name="connsiteY3" fmla="*/ 0 h 3174873"/>
                <a:gd name="connsiteX4" fmla="*/ 1999368 w 2221521"/>
                <a:gd name="connsiteY4" fmla="*/ 0 h 3174873"/>
                <a:gd name="connsiteX5" fmla="*/ 2221521 w 2221521"/>
                <a:gd name="connsiteY5" fmla="*/ 265285 h 3174873"/>
                <a:gd name="connsiteX6" fmla="*/ 2221521 w 2221521"/>
                <a:gd name="connsiteY6" fmla="*/ 926361 h 3174873"/>
                <a:gd name="connsiteX7" fmla="*/ 2221521 w 2221521"/>
                <a:gd name="connsiteY7" fmla="*/ 1587436 h 3174873"/>
                <a:gd name="connsiteX8" fmla="*/ 2221521 w 2221521"/>
                <a:gd name="connsiteY8" fmla="*/ 2169182 h 3174873"/>
                <a:gd name="connsiteX9" fmla="*/ 2221521 w 2221521"/>
                <a:gd name="connsiteY9" fmla="*/ 2909587 h 3174873"/>
                <a:gd name="connsiteX10" fmla="*/ 1999368 w 2221521"/>
                <a:gd name="connsiteY10" fmla="*/ 3174873 h 3174873"/>
                <a:gd name="connsiteX11" fmla="*/ 1442507 w 2221521"/>
                <a:gd name="connsiteY11" fmla="*/ 3174873 h 3174873"/>
                <a:gd name="connsiteX12" fmla="*/ 814557 w 2221521"/>
                <a:gd name="connsiteY12" fmla="*/ 3174873 h 3174873"/>
                <a:gd name="connsiteX13" fmla="*/ 222152 w 2221521"/>
                <a:gd name="connsiteY13" fmla="*/ 3174873 h 3174873"/>
                <a:gd name="connsiteX14" fmla="*/ 0 w 2221521"/>
                <a:gd name="connsiteY14" fmla="*/ 2909587 h 3174873"/>
                <a:gd name="connsiteX15" fmla="*/ 0 w 2221521"/>
                <a:gd name="connsiteY15" fmla="*/ 2248512 h 3174873"/>
                <a:gd name="connsiteX16" fmla="*/ 0 w 2221521"/>
                <a:gd name="connsiteY16" fmla="*/ 1613879 h 3174873"/>
                <a:gd name="connsiteX17" fmla="*/ 0 w 2221521"/>
                <a:gd name="connsiteY17" fmla="*/ 1032133 h 3174873"/>
                <a:gd name="connsiteX18" fmla="*/ 0 w 2221521"/>
                <a:gd name="connsiteY18" fmla="*/ 265285 h 3174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1521" h="3174873" fill="none" extrusionOk="0">
                  <a:moveTo>
                    <a:pt x="0" y="265285"/>
                  </a:moveTo>
                  <a:cubicBezTo>
                    <a:pt x="-26615" y="106812"/>
                    <a:pt x="118959" y="-5906"/>
                    <a:pt x="222152" y="0"/>
                  </a:cubicBezTo>
                  <a:cubicBezTo>
                    <a:pt x="395060" y="26320"/>
                    <a:pt x="598301" y="-7652"/>
                    <a:pt x="761241" y="0"/>
                  </a:cubicBezTo>
                  <a:cubicBezTo>
                    <a:pt x="924181" y="7652"/>
                    <a:pt x="1086734" y="-8240"/>
                    <a:pt x="1389191" y="0"/>
                  </a:cubicBezTo>
                  <a:cubicBezTo>
                    <a:pt x="1691648" y="8240"/>
                    <a:pt x="1800813" y="-14968"/>
                    <a:pt x="1999368" y="0"/>
                  </a:cubicBezTo>
                  <a:cubicBezTo>
                    <a:pt x="2119369" y="-9622"/>
                    <a:pt x="2215782" y="105500"/>
                    <a:pt x="2221521" y="265285"/>
                  </a:cubicBezTo>
                  <a:cubicBezTo>
                    <a:pt x="2197785" y="480956"/>
                    <a:pt x="2235195" y="736829"/>
                    <a:pt x="2221521" y="926361"/>
                  </a:cubicBezTo>
                  <a:cubicBezTo>
                    <a:pt x="2207847" y="1115893"/>
                    <a:pt x="2206683" y="1416798"/>
                    <a:pt x="2221521" y="1587436"/>
                  </a:cubicBezTo>
                  <a:cubicBezTo>
                    <a:pt x="2236359" y="1758074"/>
                    <a:pt x="2216861" y="1943627"/>
                    <a:pt x="2221521" y="2169182"/>
                  </a:cubicBezTo>
                  <a:cubicBezTo>
                    <a:pt x="2226181" y="2394737"/>
                    <a:pt x="2222386" y="2612015"/>
                    <a:pt x="2221521" y="2909587"/>
                  </a:cubicBezTo>
                  <a:cubicBezTo>
                    <a:pt x="2231458" y="3051246"/>
                    <a:pt x="2105419" y="3154138"/>
                    <a:pt x="1999368" y="3174873"/>
                  </a:cubicBezTo>
                  <a:cubicBezTo>
                    <a:pt x="1745766" y="3165167"/>
                    <a:pt x="1669341" y="3148351"/>
                    <a:pt x="1442507" y="3174873"/>
                  </a:cubicBezTo>
                  <a:cubicBezTo>
                    <a:pt x="1215673" y="3201395"/>
                    <a:pt x="1046249" y="3157357"/>
                    <a:pt x="814557" y="3174873"/>
                  </a:cubicBezTo>
                  <a:cubicBezTo>
                    <a:pt x="582865" y="3192390"/>
                    <a:pt x="362123" y="3186712"/>
                    <a:pt x="222152" y="3174873"/>
                  </a:cubicBezTo>
                  <a:cubicBezTo>
                    <a:pt x="73087" y="3195948"/>
                    <a:pt x="7446" y="3038143"/>
                    <a:pt x="0" y="2909587"/>
                  </a:cubicBezTo>
                  <a:cubicBezTo>
                    <a:pt x="-27967" y="2710462"/>
                    <a:pt x="-9454" y="2459762"/>
                    <a:pt x="0" y="2248512"/>
                  </a:cubicBezTo>
                  <a:cubicBezTo>
                    <a:pt x="9454" y="2037263"/>
                    <a:pt x="23606" y="1897966"/>
                    <a:pt x="0" y="1613879"/>
                  </a:cubicBezTo>
                  <a:cubicBezTo>
                    <a:pt x="-23606" y="1329792"/>
                    <a:pt x="4274" y="1222054"/>
                    <a:pt x="0" y="1032133"/>
                  </a:cubicBezTo>
                  <a:cubicBezTo>
                    <a:pt x="-4274" y="842212"/>
                    <a:pt x="22893" y="534895"/>
                    <a:pt x="0" y="265285"/>
                  </a:cubicBezTo>
                  <a:close/>
                </a:path>
                <a:path w="2221521" h="3174873" stroke="0" extrusionOk="0">
                  <a:moveTo>
                    <a:pt x="0" y="265285"/>
                  </a:moveTo>
                  <a:cubicBezTo>
                    <a:pt x="-13195" y="111184"/>
                    <a:pt x="93900" y="19020"/>
                    <a:pt x="222152" y="0"/>
                  </a:cubicBezTo>
                  <a:cubicBezTo>
                    <a:pt x="481603" y="9987"/>
                    <a:pt x="531597" y="-8916"/>
                    <a:pt x="761241" y="0"/>
                  </a:cubicBezTo>
                  <a:cubicBezTo>
                    <a:pt x="990885" y="8916"/>
                    <a:pt x="1211531" y="23424"/>
                    <a:pt x="1335874" y="0"/>
                  </a:cubicBezTo>
                  <a:cubicBezTo>
                    <a:pt x="1460217" y="-23424"/>
                    <a:pt x="1797162" y="3695"/>
                    <a:pt x="1999368" y="0"/>
                  </a:cubicBezTo>
                  <a:cubicBezTo>
                    <a:pt x="2134204" y="-15941"/>
                    <a:pt x="2217292" y="122297"/>
                    <a:pt x="2221521" y="265285"/>
                  </a:cubicBezTo>
                  <a:cubicBezTo>
                    <a:pt x="2232657" y="420313"/>
                    <a:pt x="2218910" y="730292"/>
                    <a:pt x="2221521" y="926361"/>
                  </a:cubicBezTo>
                  <a:cubicBezTo>
                    <a:pt x="2224132" y="1122430"/>
                    <a:pt x="2200216" y="1399762"/>
                    <a:pt x="2221521" y="1613879"/>
                  </a:cubicBezTo>
                  <a:cubicBezTo>
                    <a:pt x="2242826" y="1827996"/>
                    <a:pt x="2251216" y="2026334"/>
                    <a:pt x="2221521" y="2248512"/>
                  </a:cubicBezTo>
                  <a:cubicBezTo>
                    <a:pt x="2191826" y="2470690"/>
                    <a:pt x="2242954" y="2666354"/>
                    <a:pt x="2221521" y="2909587"/>
                  </a:cubicBezTo>
                  <a:cubicBezTo>
                    <a:pt x="2240626" y="3078378"/>
                    <a:pt x="2113561" y="3149757"/>
                    <a:pt x="1999368" y="3174873"/>
                  </a:cubicBezTo>
                  <a:cubicBezTo>
                    <a:pt x="1726360" y="3153232"/>
                    <a:pt x="1668856" y="3146591"/>
                    <a:pt x="1424735" y="3174873"/>
                  </a:cubicBezTo>
                  <a:cubicBezTo>
                    <a:pt x="1180614" y="3203155"/>
                    <a:pt x="1122496" y="3151579"/>
                    <a:pt x="885646" y="3174873"/>
                  </a:cubicBezTo>
                  <a:cubicBezTo>
                    <a:pt x="648796" y="3198167"/>
                    <a:pt x="552317" y="3156146"/>
                    <a:pt x="222152" y="3174873"/>
                  </a:cubicBezTo>
                  <a:cubicBezTo>
                    <a:pt x="96308" y="3193036"/>
                    <a:pt x="3182" y="3052113"/>
                    <a:pt x="0" y="2909587"/>
                  </a:cubicBezTo>
                  <a:cubicBezTo>
                    <a:pt x="-8926" y="2584609"/>
                    <a:pt x="34036" y="2401637"/>
                    <a:pt x="0" y="2195625"/>
                  </a:cubicBezTo>
                  <a:cubicBezTo>
                    <a:pt x="-34036" y="1989613"/>
                    <a:pt x="2919" y="1863253"/>
                    <a:pt x="0" y="1534550"/>
                  </a:cubicBezTo>
                  <a:cubicBezTo>
                    <a:pt x="-2919" y="1205848"/>
                    <a:pt x="24167" y="1140007"/>
                    <a:pt x="0" y="847031"/>
                  </a:cubicBezTo>
                  <a:cubicBezTo>
                    <a:pt x="-24167" y="554055"/>
                    <a:pt x="-16110" y="555125"/>
                    <a:pt x="0" y="265285"/>
                  </a:cubicBezTo>
                  <a:close/>
                </a:path>
              </a:pathLst>
            </a:custGeom>
            <a:ln w="28575">
              <a:headEnd/>
              <a:tailEnd/>
              <a:extLst>
                <a:ext uri="{C807C97D-BFC1-408E-A445-0C87EB9F89A2}">
                  <ask:lineSketchStyleProps xmlns:ask="http://schemas.microsoft.com/office/drawing/2018/sketchyshapes" sd="3234317270">
                    <a:custGeom>
                      <a:avLst/>
                      <a:gdLst>
                        <a:gd name="T0" fmla="*/ 1057316 w 2114630"/>
                        <a:gd name="T1" fmla="*/ 0 h 2530742"/>
                        <a:gd name="T2" fmla="*/ 2114632 w 2114630"/>
                        <a:gd name="T3" fmla="*/ 1265370 h 2530742"/>
                        <a:gd name="T4" fmla="*/ 1057316 w 2114630"/>
                        <a:gd name="T5" fmla="*/ 2530739 h 2530742"/>
                        <a:gd name="T6" fmla="*/ 0 w 2114630"/>
                        <a:gd name="T7" fmla="*/ 1265370 h 2530742"/>
                        <a:gd name="T8" fmla="*/ 0 w 2114630"/>
                        <a:gd name="T9" fmla="*/ 211463 h 2530742"/>
                        <a:gd name="T10" fmla="*/ 211463 w 2114630"/>
                        <a:gd name="T11" fmla="*/ 0 h 2530742"/>
                        <a:gd name="T12" fmla="*/ 1903169 w 2114630"/>
                        <a:gd name="T13" fmla="*/ 0 h 2530742"/>
                        <a:gd name="T14" fmla="*/ 2114632 w 2114630"/>
                        <a:gd name="T15" fmla="*/ 211463 h 2530742"/>
                        <a:gd name="T16" fmla="*/ 2114632 w 2114630"/>
                        <a:gd name="T17" fmla="*/ 2319276 h 2530742"/>
                        <a:gd name="T18" fmla="*/ 1903169 w 2114630"/>
                        <a:gd name="T19" fmla="*/ 2530739 h 2530742"/>
                        <a:gd name="T20" fmla="*/ 211463 w 2114630"/>
                        <a:gd name="T21" fmla="*/ 2530739 h 2530742"/>
                        <a:gd name="T22" fmla="*/ 0 w 2114630"/>
                        <a:gd name="T23" fmla="*/ 2319276 h 2530742"/>
                        <a:gd name="T24" fmla="*/ 0 w 2114630"/>
                        <a:gd name="T25" fmla="*/ 211463 h 2530742"/>
                        <a:gd name="T26" fmla="*/ 17694720 60000 65536"/>
                        <a:gd name="T27" fmla="*/ 0 60000 65536"/>
                        <a:gd name="T28" fmla="*/ 5898240 60000 65536"/>
                        <a:gd name="T29" fmla="*/ 1179648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114630"/>
                        <a:gd name="T40" fmla="*/ 0 h 2530742"/>
                        <a:gd name="T41" fmla="*/ 2114630 w 2114630"/>
                        <a:gd name="T42" fmla="*/ 2530742 h 253074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114630" h="2530742">
                          <a:moveTo>
                            <a:pt x="0" y="211463"/>
                          </a:moveTo>
                          <a:cubicBezTo>
                            <a:pt x="0" y="94675"/>
                            <a:pt x="94675" y="0"/>
                            <a:pt x="211463" y="0"/>
                          </a:cubicBezTo>
                          <a:lnTo>
                            <a:pt x="1903167" y="0"/>
                          </a:lnTo>
                          <a:cubicBezTo>
                            <a:pt x="2019955" y="0"/>
                            <a:pt x="2114630" y="94675"/>
                            <a:pt x="2114630" y="211463"/>
                          </a:cubicBezTo>
                          <a:lnTo>
                            <a:pt x="2114630" y="2319279"/>
                          </a:lnTo>
                          <a:cubicBezTo>
                            <a:pt x="2114630" y="2436067"/>
                            <a:pt x="2019955" y="2530742"/>
                            <a:pt x="1903167" y="2530742"/>
                          </a:cubicBezTo>
                          <a:lnTo>
                            <a:pt x="211463" y="2530742"/>
                          </a:lnTo>
                          <a:cubicBezTo>
                            <a:pt x="94675" y="2530742"/>
                            <a:pt x="0" y="2436067"/>
                            <a:pt x="0" y="2319279"/>
                          </a:cubicBezTo>
                          <a:lnTo>
                            <a:pt x="0" y="21146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30512" tIns="130512" rIns="130512" bIns="130512" anchor="ctr" anchorCtr="1"/>
            <a:lstStyle>
              <a:defPPr>
                <a:defRPr lang="es-CO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800"/>
                </a:spcAft>
              </a:pPr>
              <a:r>
                <a:rPr lang="es-MX" altLang="es-ES" sz="2000" b="1" dirty="0">
                  <a:solidFill>
                    <a:srgbClr val="0070C0"/>
                  </a:solidFill>
                  <a:latin typeface="Aptos"/>
                </a:rPr>
                <a:t>Momento 4 </a:t>
              </a:r>
              <a:endParaRPr lang="es-ES" altLang="es-ES" sz="200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MX" altLang="es-ES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 </a:t>
              </a:r>
              <a:r>
                <a:rPr lang="es-MX" altLang="es-ES" sz="1400" b="1" dirty="0">
                  <a:solidFill>
                    <a:srgbClr val="FF336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Evaluación y mejoramiento</a:t>
              </a:r>
              <a:endParaRPr lang="es-MX" altLang="es-ES" dirty="0">
                <a:solidFill>
                  <a:srgbClr val="FF336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s-MX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 - Uso pedagógico de resultados para el seguimiento</a:t>
              </a:r>
              <a:r>
                <a:rPr lang="es-ES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 las acciones con las ETC – EE y </a:t>
              </a:r>
              <a:r>
                <a:rPr lang="es-MX" altLang="es-ES" sz="1600" dirty="0">
                  <a:solidFill>
                    <a:srgbClr val="0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proyección de acciones 2026</a:t>
              </a:r>
              <a:endParaRPr lang="es-ES" altLang="es-ES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endParaRP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55711B-6FEF-06F9-C166-04311ED3D96C}"/>
              </a:ext>
            </a:extLst>
          </p:cNvPr>
          <p:cNvSpPr txBox="1"/>
          <p:nvPr/>
        </p:nvSpPr>
        <p:spPr>
          <a:xfrm>
            <a:off x="625991" y="5993551"/>
            <a:ext cx="96009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*Diseño, estructuración y aplicación de las Pruebas SER</a:t>
            </a:r>
            <a:endParaRPr lang="es-CO" sz="1600" dirty="0">
              <a:solidFill>
                <a:srgbClr val="00206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7EC96E-67F0-9DDB-F133-65DAE48EB65E}"/>
              </a:ext>
            </a:extLst>
          </p:cNvPr>
          <p:cNvSpPr txBox="1"/>
          <p:nvPr/>
        </p:nvSpPr>
        <p:spPr>
          <a:xfrm>
            <a:off x="993025" y="1934846"/>
            <a:ext cx="172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2024</a:t>
            </a:r>
            <a:endParaRPr lang="es-CO" sz="2000" b="1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CuadroTexto 20">
            <a:extLst>
              <a:ext uri="{FF2B5EF4-FFF2-40B4-BE49-F238E27FC236}">
                <a16:creationId xmlns:a16="http://schemas.microsoft.com/office/drawing/2014/main" id="{7905BE48-9A2A-BC59-FB52-CD1E3394153C}"/>
              </a:ext>
            </a:extLst>
          </p:cNvPr>
          <p:cNvSpPr txBox="1"/>
          <p:nvPr/>
        </p:nvSpPr>
        <p:spPr>
          <a:xfrm>
            <a:off x="6749188" y="1961461"/>
            <a:ext cx="172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>
                <a:solidFill>
                  <a:schemeClr val="accent6">
                    <a:lumMod val="50000"/>
                  </a:schemeClr>
                </a:solidFill>
                <a:latin typeface="Montserrat" panose="00000500000000000000" pitchFamily="2" charset="0"/>
              </a:rPr>
              <a:t>2025</a:t>
            </a:r>
            <a:endParaRPr lang="es-CO" sz="2000" b="1">
              <a:solidFill>
                <a:schemeClr val="accent6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8D3D810-F62F-2BAB-FF54-A0F46BDB436F}"/>
              </a:ext>
            </a:extLst>
          </p:cNvPr>
          <p:cNvCxnSpPr>
            <a:cxnSpLocks/>
          </p:cNvCxnSpPr>
          <p:nvPr/>
        </p:nvCxnSpPr>
        <p:spPr>
          <a:xfrm>
            <a:off x="8142446" y="2100743"/>
            <a:ext cx="3595971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3A590E6-ADBC-5A6E-54EE-C28711C17D76}"/>
              </a:ext>
            </a:extLst>
          </p:cNvPr>
          <p:cNvCxnSpPr>
            <a:cxnSpLocks/>
          </p:cNvCxnSpPr>
          <p:nvPr/>
        </p:nvCxnSpPr>
        <p:spPr>
          <a:xfrm flipV="1">
            <a:off x="2309467" y="2107171"/>
            <a:ext cx="4874285" cy="2773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F359908-1229-D696-B13B-C90304FCB241}"/>
              </a:ext>
            </a:extLst>
          </p:cNvPr>
          <p:cNvCxnSpPr>
            <a:cxnSpLocks/>
          </p:cNvCxnSpPr>
          <p:nvPr/>
        </p:nvCxnSpPr>
        <p:spPr>
          <a:xfrm>
            <a:off x="716951" y="2134901"/>
            <a:ext cx="688857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Picture 4" descr="Expoestudiante Nacional | Feria de orientación académica – Visita ...">
            <a:extLst>
              <a:ext uri="{FF2B5EF4-FFF2-40B4-BE49-F238E27FC236}">
                <a16:creationId xmlns:a16="http://schemas.microsoft.com/office/drawing/2014/main" id="{69C7AB34-C31A-7E81-ED28-DDEBEA70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619" y="168955"/>
            <a:ext cx="1416271" cy="11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D2448D-88B6-3484-70E4-4B74825BA7E8}"/>
              </a:ext>
            </a:extLst>
          </p:cNvPr>
          <p:cNvSpPr txBox="1"/>
          <p:nvPr/>
        </p:nvSpPr>
        <p:spPr>
          <a:xfrm>
            <a:off x="1675567" y="1220975"/>
            <a:ext cx="904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Uso pedagógico de los resultados </a:t>
            </a:r>
            <a:r>
              <a:rPr lang="es-ES_tradnl" sz="2000" dirty="0">
                <a:solidFill>
                  <a:schemeClr val="accent6">
                    <a:lumMod val="75000"/>
                  </a:schemeClr>
                </a:solidFill>
              </a:rPr>
              <a:t>para el proceso de evaluación formativa </a:t>
            </a:r>
          </a:p>
        </p:txBody>
      </p:sp>
    </p:spTree>
    <p:extLst>
      <p:ext uri="{BB962C8B-B14F-4D97-AF65-F5344CB8AC3E}">
        <p14:creationId xmlns:p14="http://schemas.microsoft.com/office/powerpoint/2010/main" val="15582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08A84-4D82-3C8F-46EE-D8FDFCC9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4419619-D3A3-BC74-A9D1-DE7E6EC85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709"/>
            <a:ext cx="12192000" cy="428291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DE800ACF-F53D-5F9C-D9BB-A30BB75DF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30" y="212673"/>
            <a:ext cx="529653" cy="69634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25902A2-7150-E2FA-E515-20232788F701}"/>
              </a:ext>
            </a:extLst>
          </p:cNvPr>
          <p:cNvSpPr txBox="1">
            <a:spLocks/>
          </p:cNvSpPr>
          <p:nvPr/>
        </p:nvSpPr>
        <p:spPr>
          <a:xfrm>
            <a:off x="1138343" y="224775"/>
            <a:ext cx="10469922" cy="60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viene después?</a:t>
            </a:r>
            <a:endParaRPr lang="es-CO" sz="2400" b="1" dirty="0">
              <a:solidFill>
                <a:srgbClr val="F06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9C331F-6B79-565E-DF04-BF852A4FC2FB}"/>
              </a:ext>
            </a:extLst>
          </p:cNvPr>
          <p:cNvSpPr txBox="1"/>
          <p:nvPr/>
        </p:nvSpPr>
        <p:spPr>
          <a:xfrm>
            <a:off x="5064408" y="2818134"/>
            <a:ext cx="6855969" cy="3058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>
                <a:solidFill>
                  <a:srgbClr val="FF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Caja de herramientas</a:t>
            </a:r>
            <a:endParaRPr lang="es-ES_tradnl" b="1" dirty="0">
              <a:solidFill>
                <a:srgbClr val="FF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2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 (1) portafolio con cuatro (4) talleres:</a:t>
            </a:r>
            <a:endParaRPr lang="es-ES_tradnl" sz="22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_trad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Uso pedagógico de los resultados y criterios de evaluación</a:t>
            </a:r>
            <a:endParaRPr lang="es-CO" sz="2000" dirty="0">
              <a:solidFill>
                <a:srgbClr val="00206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_trad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Instrumentos de evaluación y sus evidencias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_tradnl" sz="20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</a:t>
            </a:r>
            <a:r>
              <a:rPr lang="es-ES_trad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etroalimentación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_tradnl" sz="20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s-ES_tradnl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esarrollo de formación ciudadana y socioemocional </a:t>
            </a:r>
            <a:endParaRPr lang="es-CO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Resultado de imagen de caja de materialescaricatura">
            <a:extLst>
              <a:ext uri="{FF2B5EF4-FFF2-40B4-BE49-F238E27FC236}">
                <a16:creationId xmlns:a16="http://schemas.microsoft.com/office/drawing/2014/main" id="{26D4527F-3ADD-DF75-3102-3A9B1FFEC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7" r="51350" b="5597"/>
          <a:stretch/>
        </p:blipFill>
        <p:spPr bwMode="auto">
          <a:xfrm>
            <a:off x="7044301" y="0"/>
            <a:ext cx="2637961" cy="218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TAFI 3.0, Pasto, Nariño">
            <a:extLst>
              <a:ext uri="{FF2B5EF4-FFF2-40B4-BE49-F238E27FC236}">
                <a16:creationId xmlns:a16="http://schemas.microsoft.com/office/drawing/2014/main" id="{827F15EA-E68E-D872-9496-ED89A9217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2" r="3506" b="28537"/>
          <a:stretch/>
        </p:blipFill>
        <p:spPr bwMode="auto">
          <a:xfrm>
            <a:off x="701186" y="4257734"/>
            <a:ext cx="3459554" cy="14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xpoestudiante Nacional | Feria de orientación académica – Visita ...">
            <a:extLst>
              <a:ext uri="{FF2B5EF4-FFF2-40B4-BE49-F238E27FC236}">
                <a16:creationId xmlns:a16="http://schemas.microsoft.com/office/drawing/2014/main" id="{B9A917AF-5285-2538-2AA4-F1FF4806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44" y="212673"/>
            <a:ext cx="1416271" cy="11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399C3F-524B-438F-0BFE-155B00245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24" b="89683" l="3447" r="94903">
                        <a14:foregroundMark x1="9806" y1="29894" x2="5583" y2="29630"/>
                        <a14:foregroundMark x1="5583" y1="29630" x2="3495" y2="50529"/>
                        <a14:foregroundMark x1="3495" y1="50529" x2="10874" y2="71958"/>
                        <a14:foregroundMark x1="10874" y1="71958" x2="13786" y2="89153"/>
                        <a14:foregroundMark x1="13786" y1="89153" x2="14660" y2="84392"/>
                        <a14:foregroundMark x1="89563" y1="29894" x2="93689" y2="26984"/>
                        <a14:foregroundMark x1="93689" y1="26984" x2="97282" y2="38095"/>
                        <a14:foregroundMark x1="97282" y1="38095" x2="95243" y2="58730"/>
                        <a14:foregroundMark x1="95243" y1="58730" x2="91553" y2="70899"/>
                        <a14:foregroundMark x1="91553" y1="70899" x2="89660" y2="69577"/>
                        <a14:foregroundMark x1="94175" y1="32275" x2="94903" y2="54497"/>
                        <a14:foregroundMark x1="94903" y1="54497" x2="94272" y2="62698"/>
                        <a14:foregroundMark x1="83010" y1="9788" x2="87087" y2="15873"/>
                        <a14:foregroundMark x1="87087" y1="15873" x2="87524" y2="195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762" y="2687510"/>
            <a:ext cx="4901439" cy="8993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0C248DA-D496-E376-DFFE-0CD6F9498296}"/>
              </a:ext>
            </a:extLst>
          </p:cNvPr>
          <p:cNvSpPr txBox="1"/>
          <p:nvPr/>
        </p:nvSpPr>
        <p:spPr>
          <a:xfrm>
            <a:off x="1370259" y="3667263"/>
            <a:ext cx="212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70C0"/>
                </a:solidFill>
              </a:rPr>
              <a:t>3000 EE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B74CA1-1A2E-C0BD-0A6E-3337B943E161}"/>
              </a:ext>
            </a:extLst>
          </p:cNvPr>
          <p:cNvSpPr txBox="1"/>
          <p:nvPr/>
        </p:nvSpPr>
        <p:spPr>
          <a:xfrm>
            <a:off x="1370259" y="5798266"/>
            <a:ext cx="212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70C0"/>
                </a:solidFill>
              </a:rPr>
              <a:t>5000 EE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BC889F-FEE3-BF0B-0B3E-A3B19CA3166E}"/>
              </a:ext>
            </a:extLst>
          </p:cNvPr>
          <p:cNvSpPr txBox="1"/>
          <p:nvPr/>
        </p:nvSpPr>
        <p:spPr>
          <a:xfrm>
            <a:off x="1195374" y="1044343"/>
            <a:ext cx="517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_tradnl" sz="2000" b="1" dirty="0">
                <a:solidFill>
                  <a:schemeClr val="accent6">
                    <a:lumMod val="75000"/>
                  </a:schemeClr>
                </a:solidFill>
              </a:rPr>
              <a:t>Formación y acompañamiento </a:t>
            </a:r>
            <a:r>
              <a:rPr lang="es-ES_tradnl" sz="2000" dirty="0">
                <a:solidFill>
                  <a:schemeClr val="accent6">
                    <a:lumMod val="75000"/>
                  </a:schemeClr>
                </a:solidFill>
              </a:rPr>
              <a:t>a la comunidad educativa para la apropiación de la evaluación formativa</a:t>
            </a:r>
          </a:p>
        </p:txBody>
      </p:sp>
    </p:spTree>
    <p:extLst>
      <p:ext uri="{BB962C8B-B14F-4D97-AF65-F5344CB8AC3E}">
        <p14:creationId xmlns:p14="http://schemas.microsoft.com/office/powerpoint/2010/main" val="82203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F75E9-B3CE-621B-E717-15EA386E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C12D58E-415E-9B59-C4C2-C70E1096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709"/>
            <a:ext cx="12192000" cy="428291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4BF5D40-093F-3ABF-4562-39B52F4C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5640"/>
            <a:ext cx="2132488" cy="16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35B87CD-AFBE-1C21-3CE1-9A91E9785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277" y="97172"/>
            <a:ext cx="529653" cy="69634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56FF4F6-014E-94C1-323F-A947E4466180}"/>
              </a:ext>
            </a:extLst>
          </p:cNvPr>
          <p:cNvSpPr txBox="1">
            <a:spLocks/>
          </p:cNvSpPr>
          <p:nvPr/>
        </p:nvSpPr>
        <p:spPr>
          <a:xfrm>
            <a:off x="1066244" y="97172"/>
            <a:ext cx="10469922" cy="60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Agradecimientos </a:t>
            </a:r>
            <a:endParaRPr lang="es-CO" sz="2400" b="1" dirty="0">
              <a:solidFill>
                <a:srgbClr val="F06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4CBA8A-10C8-D7B3-8F79-945224254578}"/>
              </a:ext>
            </a:extLst>
          </p:cNvPr>
          <p:cNvSpPr txBox="1"/>
          <p:nvPr/>
        </p:nvSpPr>
        <p:spPr>
          <a:xfrm>
            <a:off x="2416499" y="698547"/>
            <a:ext cx="95347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/>
              <a:t>A los maestros </a:t>
            </a:r>
            <a:r>
              <a:rPr lang="es-ES_tradnl" sz="2000" dirty="0" err="1">
                <a:solidFill>
                  <a:srgbClr val="0070C0"/>
                </a:solidFill>
              </a:rPr>
              <a:t>Aracelys</a:t>
            </a:r>
            <a:r>
              <a:rPr lang="es-ES_tradnl" sz="2000" dirty="0">
                <a:solidFill>
                  <a:srgbClr val="0070C0"/>
                </a:solidFill>
              </a:rPr>
              <a:t> Rodríguez Palmera </a:t>
            </a:r>
            <a:r>
              <a:rPr lang="es-ES_tradnl" sz="2000" dirty="0"/>
              <a:t>(IE PIO XII) de la ETC Bolívar; </a:t>
            </a:r>
            <a:r>
              <a:rPr lang="es-ES_tradnl" sz="2000" dirty="0">
                <a:solidFill>
                  <a:srgbClr val="0070C0"/>
                </a:solidFill>
              </a:rPr>
              <a:t>Ayda Margarita Castro Ariza</a:t>
            </a:r>
            <a:r>
              <a:rPr lang="es-ES_tradnl" sz="2000" dirty="0"/>
              <a:t> (IE Nuevo Bosque) y </a:t>
            </a:r>
            <a:r>
              <a:rPr lang="es-ES_tradnl" sz="2000" dirty="0">
                <a:solidFill>
                  <a:srgbClr val="0070C0"/>
                </a:solidFill>
              </a:rPr>
              <a:t>Luis Gustavo Crespo Cervantes </a:t>
            </a:r>
            <a:r>
              <a:rPr lang="es-ES_tradnl" sz="2000" dirty="0"/>
              <a:t>(IE Soledad Acosta de Samper) de la ETC Cartagena; </a:t>
            </a:r>
            <a:r>
              <a:rPr lang="es-ES_tradnl" sz="2000" dirty="0">
                <a:solidFill>
                  <a:srgbClr val="0070C0"/>
                </a:solidFill>
              </a:rPr>
              <a:t>Camilo Rojas León</a:t>
            </a:r>
            <a:r>
              <a:rPr lang="es-ES_tradnl" sz="2000" dirty="0"/>
              <a:t> (IE PIO X) y </a:t>
            </a:r>
            <a:r>
              <a:rPr lang="es-ES_tradnl" sz="2000" dirty="0">
                <a:solidFill>
                  <a:srgbClr val="0070C0"/>
                </a:solidFill>
              </a:rPr>
              <a:t>Ruth Esperanza Quintero Quintero</a:t>
            </a:r>
            <a:r>
              <a:rPr lang="es-ES_tradnl" sz="2000" dirty="0"/>
              <a:t> (IED Rafael Pombo) de la ETC Cundinamarca; </a:t>
            </a:r>
            <a:r>
              <a:rPr lang="es-ES_tradnl" sz="2000" dirty="0">
                <a:solidFill>
                  <a:srgbClr val="0070C0"/>
                </a:solidFill>
              </a:rPr>
              <a:t>Carlos Arturo Arias Castañeda </a:t>
            </a:r>
            <a:r>
              <a:rPr lang="es-ES_tradnl" sz="2000" dirty="0"/>
              <a:t>(IE Nuevo Latir) de la ETC Cali; </a:t>
            </a:r>
            <a:r>
              <a:rPr lang="es-ES_tradnl" sz="2000" dirty="0">
                <a:solidFill>
                  <a:srgbClr val="0070C0"/>
                </a:solidFill>
              </a:rPr>
              <a:t>Carlos René Guarín García </a:t>
            </a:r>
            <a:r>
              <a:rPr lang="es-ES_tradnl" sz="2000" dirty="0"/>
              <a:t>(IE Instituto Estrada) de la ETC Pereira; </a:t>
            </a:r>
            <a:r>
              <a:rPr lang="es-ES_tradnl" sz="2000" dirty="0" err="1">
                <a:solidFill>
                  <a:srgbClr val="0070C0"/>
                </a:solidFill>
              </a:rPr>
              <a:t>Soany</a:t>
            </a:r>
            <a:r>
              <a:rPr lang="es-ES_tradnl" sz="2000" dirty="0">
                <a:solidFill>
                  <a:srgbClr val="0070C0"/>
                </a:solidFill>
              </a:rPr>
              <a:t> Williams Blanquicett </a:t>
            </a:r>
            <a:r>
              <a:rPr lang="es-ES_tradnl" sz="2000" dirty="0"/>
              <a:t>(IE Instituto Bolivariano) y </a:t>
            </a:r>
            <a:r>
              <a:rPr lang="es-ES_tradnl" sz="2000" dirty="0">
                <a:solidFill>
                  <a:srgbClr val="0070C0"/>
                </a:solidFill>
              </a:rPr>
              <a:t>Cristian Roger Davis Mares </a:t>
            </a:r>
            <a:r>
              <a:rPr lang="es-ES_tradnl" sz="2000" dirty="0"/>
              <a:t>(IE De la Sagrada Familia) de la ETC del Archipiélago de San Andrés, Providencia y Santa Catalina; </a:t>
            </a:r>
            <a:r>
              <a:rPr lang="es-ES_tradnl" sz="2000" dirty="0">
                <a:solidFill>
                  <a:srgbClr val="0070C0"/>
                </a:solidFill>
              </a:rPr>
              <a:t>Hansel Fernando Rodríguez Gómez </a:t>
            </a:r>
            <a:r>
              <a:rPr lang="es-ES_tradnl" sz="2000" dirty="0"/>
              <a:t>(IE Alfredo Garrido Tovar) de la ETC Valle del Cauca; </a:t>
            </a:r>
            <a:r>
              <a:rPr lang="es-ES_tradnl" sz="2000" dirty="0">
                <a:solidFill>
                  <a:srgbClr val="0070C0"/>
                </a:solidFill>
              </a:rPr>
              <a:t>Jorge Armando Ortiz </a:t>
            </a:r>
            <a:r>
              <a:rPr lang="es-ES_tradnl" sz="2000" dirty="0" err="1">
                <a:solidFill>
                  <a:srgbClr val="0070C0"/>
                </a:solidFill>
              </a:rPr>
              <a:t>Sanchez</a:t>
            </a:r>
            <a:r>
              <a:rPr lang="es-ES_tradnl" sz="2000" dirty="0">
                <a:solidFill>
                  <a:srgbClr val="0070C0"/>
                </a:solidFill>
              </a:rPr>
              <a:t> </a:t>
            </a:r>
            <a:r>
              <a:rPr lang="es-ES_tradnl" sz="2000" dirty="0"/>
              <a:t>(Colegio Eliseo Pinilla Rueda) de la ETC Santander; </a:t>
            </a:r>
            <a:r>
              <a:rPr lang="es-ES_tradnl" sz="2000" dirty="0">
                <a:solidFill>
                  <a:srgbClr val="0070C0"/>
                </a:solidFill>
              </a:rPr>
              <a:t>Luz Ayda Bermúdez Salazar </a:t>
            </a:r>
            <a:r>
              <a:rPr lang="es-ES_tradnl" sz="2000" dirty="0"/>
              <a:t>(IE Francisco José de Caldas) de la ETC Risaralda</a:t>
            </a:r>
            <a:r>
              <a:rPr lang="es-ES_tradnl" sz="2000" dirty="0">
                <a:solidFill>
                  <a:srgbClr val="0070C0"/>
                </a:solidFill>
              </a:rPr>
              <a:t>; Luz Stella Ramírez Toro</a:t>
            </a:r>
            <a:r>
              <a:rPr lang="es-ES_tradnl" sz="2000" dirty="0"/>
              <a:t> (IE Maltería) de la ETC Manizales; </a:t>
            </a:r>
            <a:r>
              <a:rPr lang="es-ES_tradnl" sz="2000" dirty="0">
                <a:solidFill>
                  <a:srgbClr val="0070C0"/>
                </a:solidFill>
              </a:rPr>
              <a:t>Marcela </a:t>
            </a:r>
            <a:r>
              <a:rPr lang="es-ES_tradnl" sz="2000" dirty="0" err="1">
                <a:solidFill>
                  <a:srgbClr val="0070C0"/>
                </a:solidFill>
              </a:rPr>
              <a:t>Jaimes</a:t>
            </a:r>
            <a:r>
              <a:rPr lang="es-ES_tradnl" sz="2000" dirty="0">
                <a:solidFill>
                  <a:srgbClr val="0070C0"/>
                </a:solidFill>
              </a:rPr>
              <a:t> Muñoz </a:t>
            </a:r>
            <a:r>
              <a:rPr lang="es-ES_tradnl" sz="2000" dirty="0"/>
              <a:t>(IE Técnico Nacional de Comercio) y </a:t>
            </a:r>
            <a:r>
              <a:rPr lang="es-ES_tradnl" sz="2000" dirty="0" err="1">
                <a:solidFill>
                  <a:srgbClr val="0070C0"/>
                </a:solidFill>
              </a:rPr>
              <a:t>Sully</a:t>
            </a:r>
            <a:r>
              <a:rPr lang="es-ES_tradnl" sz="2000" dirty="0">
                <a:solidFill>
                  <a:srgbClr val="0070C0"/>
                </a:solidFill>
              </a:rPr>
              <a:t> Lineth Moreno Gómez </a:t>
            </a:r>
            <a:r>
              <a:rPr lang="es-ES_tradnl" sz="2000" dirty="0"/>
              <a:t>(IE Técnico Nacional de Comercio) de la ETC Bucaramanga; </a:t>
            </a:r>
            <a:r>
              <a:rPr lang="es-ES_tradnl" sz="2000" dirty="0">
                <a:solidFill>
                  <a:srgbClr val="0070C0"/>
                </a:solidFill>
              </a:rPr>
              <a:t>Nilson José Martínez Montiel </a:t>
            </a:r>
            <a:r>
              <a:rPr lang="es-ES_tradnl" sz="2000" dirty="0"/>
              <a:t>(IE Aguas Vivas) de la ETC Sahagún; </a:t>
            </a:r>
            <a:r>
              <a:rPr lang="es-ES_tradnl" sz="2000" dirty="0">
                <a:solidFill>
                  <a:srgbClr val="0070C0"/>
                </a:solidFill>
              </a:rPr>
              <a:t>Rafael Enrique Osorio Melo</a:t>
            </a:r>
            <a:r>
              <a:rPr lang="es-ES_tradnl" sz="2000" dirty="0"/>
              <a:t> (IE CITD Julio Flórez) de la ETC Bogotá; </a:t>
            </a:r>
            <a:r>
              <a:rPr lang="es-ES_tradnl" sz="2000" dirty="0">
                <a:solidFill>
                  <a:srgbClr val="0070C0"/>
                </a:solidFill>
              </a:rPr>
              <a:t>Yaritza Paola Barros Reyes</a:t>
            </a:r>
            <a:r>
              <a:rPr lang="es-ES_tradnl" sz="2000" dirty="0"/>
              <a:t> (Escuela Normal Superior María Auxiliadora de la ETC Santa Marta; </a:t>
            </a:r>
            <a:r>
              <a:rPr lang="es-ES_tradnl" sz="2000" dirty="0">
                <a:solidFill>
                  <a:srgbClr val="0070C0"/>
                </a:solidFill>
              </a:rPr>
              <a:t>Marcela Correa Berrio </a:t>
            </a:r>
            <a:r>
              <a:rPr lang="es-ES_tradnl" sz="2000" dirty="0"/>
              <a:t>(IE Victoria Manzur) de la ETC Montería y </a:t>
            </a:r>
            <a:r>
              <a:rPr lang="es-ES_tradnl" sz="2000" dirty="0">
                <a:solidFill>
                  <a:srgbClr val="0070C0"/>
                </a:solidFill>
              </a:rPr>
              <a:t>Nelson Enrique Rincón Suárez</a:t>
            </a:r>
            <a:r>
              <a:rPr lang="es-ES_tradnl" sz="2000" dirty="0"/>
              <a:t> (Instituto Nacional de Promoción Social) de la ETC Cundinamarca.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C7BDD1-89EB-3B30-0087-769E6C84A14D}"/>
              </a:ext>
            </a:extLst>
          </p:cNvPr>
          <p:cNvSpPr txBox="1"/>
          <p:nvPr/>
        </p:nvSpPr>
        <p:spPr>
          <a:xfrm>
            <a:off x="240800" y="1475232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23 docentes</a:t>
            </a:r>
          </a:p>
          <a:p>
            <a:r>
              <a:rPr lang="es-ES_tradnl" b="1" dirty="0">
                <a:solidFill>
                  <a:srgbClr val="7030A0"/>
                </a:solidFill>
              </a:rPr>
              <a:t>3 líderes SE </a:t>
            </a:r>
            <a:r>
              <a:rPr lang="es-ES_tradnl" dirty="0"/>
              <a:t>(evaluación, inclusión y calidad)</a:t>
            </a:r>
          </a:p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28 EE y 19 ETC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5883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26D79-61B5-E579-B95A-8129D4451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E301742-1679-2F72-521F-77FB1C71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709"/>
            <a:ext cx="12192000" cy="428291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F4C08E90-6AF6-0B42-750E-CA2BB5DD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5640"/>
            <a:ext cx="2132488" cy="169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8AFB05E1-1DEA-93DF-1CA8-062B68E13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330" y="212673"/>
            <a:ext cx="529653" cy="69634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2CED29B-624B-8ABA-76B6-48E1094D510F}"/>
              </a:ext>
            </a:extLst>
          </p:cNvPr>
          <p:cNvSpPr txBox="1">
            <a:spLocks/>
          </p:cNvSpPr>
          <p:nvPr/>
        </p:nvSpPr>
        <p:spPr>
          <a:xfrm>
            <a:off x="1138343" y="224775"/>
            <a:ext cx="10469922" cy="60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>
                <a:solidFill>
                  <a:srgbClr val="53206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Agradecimientos </a:t>
            </a:r>
            <a:endParaRPr lang="es-CO" sz="2400" b="1" dirty="0">
              <a:solidFill>
                <a:srgbClr val="F068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939C4C-55EE-7F8E-0F7F-EDF59E8A9292}"/>
              </a:ext>
            </a:extLst>
          </p:cNvPr>
          <p:cNvSpPr txBox="1"/>
          <p:nvPr/>
        </p:nvSpPr>
        <p:spPr>
          <a:xfrm>
            <a:off x="2660896" y="1089898"/>
            <a:ext cx="920496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/>
              <a:t>Asimismo, a los líderes de las Secretarías de Educación: </a:t>
            </a:r>
            <a:r>
              <a:rPr lang="es-ES_tradnl" sz="2000" dirty="0">
                <a:solidFill>
                  <a:srgbClr val="0070C0"/>
                </a:solidFill>
              </a:rPr>
              <a:t>Ronald </a:t>
            </a:r>
            <a:r>
              <a:rPr lang="es-ES_tradnl" sz="2000" dirty="0" err="1">
                <a:solidFill>
                  <a:srgbClr val="0070C0"/>
                </a:solidFill>
              </a:rPr>
              <a:t>Gersan</a:t>
            </a:r>
            <a:r>
              <a:rPr lang="es-ES_tradnl" sz="2000" dirty="0">
                <a:solidFill>
                  <a:srgbClr val="0070C0"/>
                </a:solidFill>
              </a:rPr>
              <a:t> Gómez Rodríguez</a:t>
            </a:r>
            <a:r>
              <a:rPr lang="es-ES_tradnl" sz="2000" dirty="0"/>
              <a:t>, líder de evaluación de la ETC Itagüí; </a:t>
            </a:r>
            <a:r>
              <a:rPr lang="es-ES_tradnl" sz="2000" dirty="0">
                <a:solidFill>
                  <a:srgbClr val="0070C0"/>
                </a:solidFill>
              </a:rPr>
              <a:t>Giovanny Castañeda Rojas</a:t>
            </a:r>
            <a:r>
              <a:rPr lang="es-ES_tradnl" sz="2000" dirty="0"/>
              <a:t>, líder de calidad de la ETC Fusagasugá y </a:t>
            </a:r>
            <a:r>
              <a:rPr lang="es-ES_tradnl" sz="2000" dirty="0">
                <a:solidFill>
                  <a:srgbClr val="0070C0"/>
                </a:solidFill>
              </a:rPr>
              <a:t>Lenis Zapata Yepes</a:t>
            </a:r>
            <a:r>
              <a:rPr lang="es-ES_tradnl" sz="2000" dirty="0"/>
              <a:t>, líder de inclusión de la ETC Envigado. </a:t>
            </a:r>
          </a:p>
          <a:p>
            <a:endParaRPr lang="es-ES_tradnl" sz="2000" dirty="0"/>
          </a:p>
          <a:p>
            <a:r>
              <a:rPr lang="es-ES_tradnl" sz="2000" dirty="0"/>
              <a:t>Gracias a los establecimientos educativos que nos abrieron sus puertas para los pilotajes: I.E.M. Técnico Industrial, I.E.M. Liceo Central de Nariño de la ETC Pasto; I.E.D. Villas de San Pablo, I.E.D. El Silencio y I.E.D. Pies descalzos de la ETC Barranquilla; y I.E.M. Técnico Industrial, I.E.M. Carlos Lozano y Fundación Educativa Colegio Diocesano Ricaurte de la ETC Fusagasugá. </a:t>
            </a:r>
          </a:p>
          <a:p>
            <a:endParaRPr lang="es-ES_tradnl" sz="2000" dirty="0"/>
          </a:p>
          <a:p>
            <a:r>
              <a:rPr lang="es-ES_tradnl" sz="2000" dirty="0"/>
              <a:t>Y, finalmente, gracias a las Secretarías de Educación de Medellín, Antioquia, Cali, Valle del Cauca, Jamundí, Palmira, Yumbo, Pasto, Nariño, Barranquilla, Soledad, Atlántico y Malambo. </a:t>
            </a:r>
          </a:p>
          <a:p>
            <a:endParaRPr lang="es-ES_tradn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07D738-2FAC-6F84-5278-6EB562DB7E03}"/>
              </a:ext>
            </a:extLst>
          </p:cNvPr>
          <p:cNvSpPr txBox="1"/>
          <p:nvPr/>
        </p:nvSpPr>
        <p:spPr>
          <a:xfrm>
            <a:off x="240800" y="1475232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23 docentes</a:t>
            </a:r>
          </a:p>
          <a:p>
            <a:r>
              <a:rPr lang="es-ES_tradnl" b="1" dirty="0">
                <a:solidFill>
                  <a:srgbClr val="7030A0"/>
                </a:solidFill>
              </a:rPr>
              <a:t>3 líderes SE </a:t>
            </a:r>
            <a:r>
              <a:rPr lang="es-ES_tradnl" dirty="0"/>
              <a:t>(evaluación, inclusión y calidad)</a:t>
            </a:r>
          </a:p>
          <a:p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28 EE y 19 ETC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54221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988</Words>
  <Application>Microsoft Office PowerPoint</Application>
  <PresentationFormat>Panorámica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Montserrat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¿Cómo se estructuró la estrategia?</vt:lpstr>
      <vt:lpstr>Presentación de PowerPoint</vt:lpstr>
      <vt:lpstr>¿Qué viene después?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Andrea Avendano Trujillo</dc:creator>
  <cp:lastModifiedBy>Mercedes Magdalena Jimenez Barros</cp:lastModifiedBy>
  <cp:revision>111</cp:revision>
  <dcterms:created xsi:type="dcterms:W3CDTF">2024-08-27T01:53:58Z</dcterms:created>
  <dcterms:modified xsi:type="dcterms:W3CDTF">2025-06-04T22:09:58Z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de0556-1f76-452e-9e94-03158f226e4e_Enabled">
    <vt:lpwstr>true</vt:lpwstr>
  </property>
  <property fmtid="{D5CDD505-2E9C-101B-9397-08002B2CF9AE}" pid="3" name="MSIP_Label_cdde0556-1f76-452e-9e94-03158f226e4e_SetDate">
    <vt:lpwstr>2024-08-27T02:01:17Z</vt:lpwstr>
  </property>
  <property fmtid="{D5CDD505-2E9C-101B-9397-08002B2CF9AE}" pid="4" name="MSIP_Label_cdde0556-1f76-452e-9e94-03158f226e4e_Method">
    <vt:lpwstr>Standard</vt:lpwstr>
  </property>
  <property fmtid="{D5CDD505-2E9C-101B-9397-08002B2CF9AE}" pid="5" name="MSIP_Label_cdde0556-1f76-452e-9e94-03158f226e4e_Name">
    <vt:lpwstr>Private</vt:lpwstr>
  </property>
  <property fmtid="{D5CDD505-2E9C-101B-9397-08002B2CF9AE}" pid="6" name="MSIP_Label_cdde0556-1f76-452e-9e94-03158f226e4e_SiteId">
    <vt:lpwstr>7015a19d-0dbb-4c31-8709-253cf07f631f</vt:lpwstr>
  </property>
  <property fmtid="{D5CDD505-2E9C-101B-9397-08002B2CF9AE}" pid="7" name="MSIP_Label_cdde0556-1f76-452e-9e94-03158f226e4e_ActionId">
    <vt:lpwstr>2c2545bf-9746-4d03-847c-48fd5833bfa9</vt:lpwstr>
  </property>
  <property fmtid="{D5CDD505-2E9C-101B-9397-08002B2CF9AE}" pid="8" name="MSIP_Label_cdde0556-1f76-452e-9e94-03158f226e4e_ContentBits">
    <vt:lpwstr>0</vt:lpwstr>
  </property>
</Properties>
</file>