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sldIdLst>
    <p:sldId id="256" r:id="rId5"/>
    <p:sldId id="260" r:id="rId6"/>
    <p:sldId id="258" r:id="rId7"/>
    <p:sldId id="263" r:id="rId8"/>
    <p:sldId id="264" r:id="rId9"/>
    <p:sldId id="266" r:id="rId10"/>
    <p:sldId id="267" r:id="rId11"/>
    <p:sldId id="268" r:id="rId12"/>
    <p:sldId id="265" r:id="rId13"/>
    <p:sldId id="262" r:id="rId14"/>
    <p:sldId id="269" r:id="rId15"/>
    <p:sldId id="270" r:id="rId16"/>
    <p:sldId id="257" r:id="rId17"/>
  </p:sldIdLst>
  <p:sldSz cx="15998825" cy="89995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56D"/>
    <a:srgbClr val="D84190"/>
    <a:srgbClr val="9666C2"/>
    <a:srgbClr val="FF78D6"/>
    <a:srgbClr val="F9B411"/>
    <a:srgbClr val="FFD4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51"/>
    <p:restoredTop sz="96327"/>
  </p:normalViewPr>
  <p:slideViewPr>
    <p:cSldViewPr snapToGrid="0">
      <p:cViewPr varScale="1">
        <p:scale>
          <a:sx n="52" d="100"/>
          <a:sy n="52" d="100"/>
        </p:scale>
        <p:origin x="8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99853" y="1472842"/>
            <a:ext cx="11999119" cy="3133172"/>
          </a:xfrm>
        </p:spPr>
        <p:txBody>
          <a:bodyPr anchor="b"/>
          <a:lstStyle>
            <a:lvl1pPr algn="ctr">
              <a:defRPr sz="7873"/>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999853" y="4726842"/>
            <a:ext cx="11999119" cy="2172804"/>
          </a:xfrm>
        </p:spPr>
        <p:txBody>
          <a:bodyPr/>
          <a:lstStyle>
            <a:lvl1pPr marL="0" indent="0" algn="ctr">
              <a:buNone/>
              <a:defRPr sz="3149"/>
            </a:lvl1pPr>
            <a:lvl2pPr marL="599938" indent="0" algn="ctr">
              <a:buNone/>
              <a:defRPr sz="2624"/>
            </a:lvl2pPr>
            <a:lvl3pPr marL="1199876" indent="0" algn="ctr">
              <a:buNone/>
              <a:defRPr sz="2362"/>
            </a:lvl3pPr>
            <a:lvl4pPr marL="1799814" indent="0" algn="ctr">
              <a:buNone/>
              <a:defRPr sz="2100"/>
            </a:lvl4pPr>
            <a:lvl5pPr marL="2399751" indent="0" algn="ctr">
              <a:buNone/>
              <a:defRPr sz="2100"/>
            </a:lvl5pPr>
            <a:lvl6pPr marL="2999689" indent="0" algn="ctr">
              <a:buNone/>
              <a:defRPr sz="2100"/>
            </a:lvl6pPr>
            <a:lvl7pPr marL="3599627" indent="0" algn="ctr">
              <a:buNone/>
              <a:defRPr sz="2100"/>
            </a:lvl7pPr>
            <a:lvl8pPr marL="4199565" indent="0" algn="ctr">
              <a:buNone/>
              <a:defRPr sz="2100"/>
            </a:lvl8pPr>
            <a:lvl9pPr marL="4799503" indent="0" algn="ctr">
              <a:buNone/>
              <a:defRPr sz="21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1/04/2025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321362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02004" y="599969"/>
            <a:ext cx="5160037" cy="2099892"/>
          </a:xfrm>
        </p:spPr>
        <p:txBody>
          <a:bodyPr anchor="b"/>
          <a:lstStyle>
            <a:lvl1pPr>
              <a:defRPr sz="419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1585" y="1295767"/>
            <a:ext cx="8099405" cy="6395505"/>
          </a:xfrm>
        </p:spPr>
        <p:txBody>
          <a:bodyPr anchor="t"/>
          <a:lstStyle>
            <a:lvl1pPr marL="0" indent="0">
              <a:buNone/>
              <a:defRPr sz="4199"/>
            </a:lvl1pPr>
            <a:lvl2pPr marL="599938" indent="0">
              <a:buNone/>
              <a:defRPr sz="3674"/>
            </a:lvl2pPr>
            <a:lvl3pPr marL="1199876" indent="0">
              <a:buNone/>
              <a:defRPr sz="3149"/>
            </a:lvl3pPr>
            <a:lvl4pPr marL="1799814" indent="0">
              <a:buNone/>
              <a:defRPr sz="2624"/>
            </a:lvl4pPr>
            <a:lvl5pPr marL="2399751" indent="0">
              <a:buNone/>
              <a:defRPr sz="2624"/>
            </a:lvl5pPr>
            <a:lvl6pPr marL="2999689" indent="0">
              <a:buNone/>
              <a:defRPr sz="2624"/>
            </a:lvl6pPr>
            <a:lvl7pPr marL="3599627" indent="0">
              <a:buNone/>
              <a:defRPr sz="2624"/>
            </a:lvl7pPr>
            <a:lvl8pPr marL="4199565" indent="0">
              <a:buNone/>
              <a:defRPr sz="2624"/>
            </a:lvl8pPr>
            <a:lvl9pPr marL="4799503" indent="0">
              <a:buNone/>
              <a:defRPr sz="2624"/>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02004" y="2699862"/>
            <a:ext cx="5160037" cy="5001827"/>
          </a:xfrm>
        </p:spPr>
        <p:txBody>
          <a:bodyPr/>
          <a:lstStyle>
            <a:lvl1pPr marL="0" indent="0">
              <a:buNone/>
              <a:defRPr sz="2100"/>
            </a:lvl1pPr>
            <a:lvl2pPr marL="599938" indent="0">
              <a:buNone/>
              <a:defRPr sz="1837"/>
            </a:lvl2pPr>
            <a:lvl3pPr marL="1199876" indent="0">
              <a:buNone/>
              <a:defRPr sz="1575"/>
            </a:lvl3pPr>
            <a:lvl4pPr marL="1799814" indent="0">
              <a:buNone/>
              <a:defRPr sz="1312"/>
            </a:lvl4pPr>
            <a:lvl5pPr marL="2399751" indent="0">
              <a:buNone/>
              <a:defRPr sz="1312"/>
            </a:lvl5pPr>
            <a:lvl6pPr marL="2999689" indent="0">
              <a:buNone/>
              <a:defRPr sz="1312"/>
            </a:lvl6pPr>
            <a:lvl7pPr marL="3599627" indent="0">
              <a:buNone/>
              <a:defRPr sz="1312"/>
            </a:lvl7pPr>
            <a:lvl8pPr marL="4199565" indent="0">
              <a:buNone/>
              <a:defRPr sz="1312"/>
            </a:lvl8pPr>
            <a:lvl9pPr marL="4799503" indent="0">
              <a:buNone/>
              <a:defRPr sz="131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11FC3E8-A848-8344-9955-7E55FF79AFDD}" type="datetimeFigureOut">
              <a:rPr lang="es-CO" smtClean="0"/>
              <a:t>1/04/2025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80044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1/04/2025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733697219"/>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49159" y="479142"/>
            <a:ext cx="3449747" cy="762669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99919" y="479142"/>
            <a:ext cx="10149255" cy="7626692"/>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1/04/2025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3416584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1/04/2025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945380681"/>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91586" y="2243636"/>
            <a:ext cx="13798987" cy="3743557"/>
          </a:xfrm>
        </p:spPr>
        <p:txBody>
          <a:bodyPr anchor="b"/>
          <a:lstStyle>
            <a:lvl1pPr>
              <a:defRPr sz="7873"/>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1586" y="6022609"/>
            <a:ext cx="13798987" cy="1968648"/>
          </a:xfrm>
        </p:spPr>
        <p:txBody>
          <a:bodyPr/>
          <a:lstStyle>
            <a:lvl1pPr marL="0" indent="0">
              <a:buNone/>
              <a:defRPr sz="3149">
                <a:solidFill>
                  <a:schemeClr val="tx1">
                    <a:tint val="82000"/>
                  </a:schemeClr>
                </a:solidFill>
              </a:defRPr>
            </a:lvl1pPr>
            <a:lvl2pPr marL="599938" indent="0">
              <a:buNone/>
              <a:defRPr sz="2624">
                <a:solidFill>
                  <a:schemeClr val="tx1">
                    <a:tint val="82000"/>
                  </a:schemeClr>
                </a:solidFill>
              </a:defRPr>
            </a:lvl2pPr>
            <a:lvl3pPr marL="1199876" indent="0">
              <a:buNone/>
              <a:defRPr sz="2362">
                <a:solidFill>
                  <a:schemeClr val="tx1">
                    <a:tint val="82000"/>
                  </a:schemeClr>
                </a:solidFill>
              </a:defRPr>
            </a:lvl3pPr>
            <a:lvl4pPr marL="1799814" indent="0">
              <a:buNone/>
              <a:defRPr sz="2100">
                <a:solidFill>
                  <a:schemeClr val="tx1">
                    <a:tint val="82000"/>
                  </a:schemeClr>
                </a:solidFill>
              </a:defRPr>
            </a:lvl4pPr>
            <a:lvl5pPr marL="2399751" indent="0">
              <a:buNone/>
              <a:defRPr sz="2100">
                <a:solidFill>
                  <a:schemeClr val="tx1">
                    <a:tint val="82000"/>
                  </a:schemeClr>
                </a:solidFill>
              </a:defRPr>
            </a:lvl5pPr>
            <a:lvl6pPr marL="2999689" indent="0">
              <a:buNone/>
              <a:defRPr sz="2100">
                <a:solidFill>
                  <a:schemeClr val="tx1">
                    <a:tint val="82000"/>
                  </a:schemeClr>
                </a:solidFill>
              </a:defRPr>
            </a:lvl6pPr>
            <a:lvl7pPr marL="3599627" indent="0">
              <a:buNone/>
              <a:defRPr sz="2100">
                <a:solidFill>
                  <a:schemeClr val="tx1">
                    <a:tint val="82000"/>
                  </a:schemeClr>
                </a:solidFill>
              </a:defRPr>
            </a:lvl7pPr>
            <a:lvl8pPr marL="4199565" indent="0">
              <a:buNone/>
              <a:defRPr sz="2100">
                <a:solidFill>
                  <a:schemeClr val="tx1">
                    <a:tint val="82000"/>
                  </a:schemeClr>
                </a:solidFill>
              </a:defRPr>
            </a:lvl8pPr>
            <a:lvl9pPr marL="4799503" indent="0">
              <a:buNone/>
              <a:defRPr sz="2100">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11FC3E8-A848-8344-9955-7E55FF79AFDD}" type="datetimeFigureOut">
              <a:rPr lang="es-CO" smtClean="0"/>
              <a:t>1/04/2025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138402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9919" y="2395710"/>
            <a:ext cx="6799501" cy="571012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8099405" y="2395710"/>
            <a:ext cx="6799501" cy="571012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11FC3E8-A848-8344-9955-7E55FF79AFDD}" type="datetimeFigureOut">
              <a:rPr lang="es-CO" smtClean="0"/>
              <a:t>1/04/2025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3353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02003" y="479143"/>
            <a:ext cx="13798987" cy="173949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2004" y="2206137"/>
            <a:ext cx="6768252" cy="1081194"/>
          </a:xfrm>
        </p:spPr>
        <p:txBody>
          <a:bodyPr anchor="b"/>
          <a:lstStyle>
            <a:lvl1pPr marL="0" indent="0">
              <a:buNone/>
              <a:defRPr sz="3149" b="1"/>
            </a:lvl1pPr>
            <a:lvl2pPr marL="599938" indent="0">
              <a:buNone/>
              <a:defRPr sz="2624" b="1"/>
            </a:lvl2pPr>
            <a:lvl3pPr marL="1199876" indent="0">
              <a:buNone/>
              <a:defRPr sz="2362" b="1"/>
            </a:lvl3pPr>
            <a:lvl4pPr marL="1799814" indent="0">
              <a:buNone/>
              <a:defRPr sz="2100" b="1"/>
            </a:lvl4pPr>
            <a:lvl5pPr marL="2399751" indent="0">
              <a:buNone/>
              <a:defRPr sz="2100" b="1"/>
            </a:lvl5pPr>
            <a:lvl6pPr marL="2999689" indent="0">
              <a:buNone/>
              <a:defRPr sz="2100" b="1"/>
            </a:lvl6pPr>
            <a:lvl7pPr marL="3599627" indent="0">
              <a:buNone/>
              <a:defRPr sz="2100" b="1"/>
            </a:lvl7pPr>
            <a:lvl8pPr marL="4199565" indent="0">
              <a:buNone/>
              <a:defRPr sz="2100" b="1"/>
            </a:lvl8pPr>
            <a:lvl9pPr marL="4799503" indent="0">
              <a:buNone/>
              <a:defRPr sz="2100" b="1"/>
            </a:lvl9pPr>
          </a:lstStyle>
          <a:p>
            <a:pPr lvl="0"/>
            <a:r>
              <a:rPr lang="es-ES"/>
              <a:t>Haga clic para modificar los estilos de texto del patrón</a:t>
            </a:r>
          </a:p>
        </p:txBody>
      </p:sp>
      <p:sp>
        <p:nvSpPr>
          <p:cNvPr id="4" name="Content Placeholder 3"/>
          <p:cNvSpPr>
            <a:spLocks noGrp="1"/>
          </p:cNvSpPr>
          <p:nvPr>
            <p:ph sz="half" idx="2"/>
          </p:nvPr>
        </p:nvSpPr>
        <p:spPr>
          <a:xfrm>
            <a:off x="1102004" y="3287331"/>
            <a:ext cx="6768252" cy="483516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8099405" y="2206137"/>
            <a:ext cx="6801584" cy="1081194"/>
          </a:xfrm>
        </p:spPr>
        <p:txBody>
          <a:bodyPr anchor="b"/>
          <a:lstStyle>
            <a:lvl1pPr marL="0" indent="0">
              <a:buNone/>
              <a:defRPr sz="3149" b="1"/>
            </a:lvl1pPr>
            <a:lvl2pPr marL="599938" indent="0">
              <a:buNone/>
              <a:defRPr sz="2624" b="1"/>
            </a:lvl2pPr>
            <a:lvl3pPr marL="1199876" indent="0">
              <a:buNone/>
              <a:defRPr sz="2362" b="1"/>
            </a:lvl3pPr>
            <a:lvl4pPr marL="1799814" indent="0">
              <a:buNone/>
              <a:defRPr sz="2100" b="1"/>
            </a:lvl4pPr>
            <a:lvl5pPr marL="2399751" indent="0">
              <a:buNone/>
              <a:defRPr sz="2100" b="1"/>
            </a:lvl5pPr>
            <a:lvl6pPr marL="2999689" indent="0">
              <a:buNone/>
              <a:defRPr sz="2100" b="1"/>
            </a:lvl6pPr>
            <a:lvl7pPr marL="3599627" indent="0">
              <a:buNone/>
              <a:defRPr sz="2100" b="1"/>
            </a:lvl7pPr>
            <a:lvl8pPr marL="4199565" indent="0">
              <a:buNone/>
              <a:defRPr sz="2100" b="1"/>
            </a:lvl8pPr>
            <a:lvl9pPr marL="4799503" indent="0">
              <a:buNone/>
              <a:defRPr sz="2100" b="1"/>
            </a:lvl9pPr>
          </a:lstStyle>
          <a:p>
            <a:pPr lvl="0"/>
            <a:r>
              <a:rPr lang="es-ES"/>
              <a:t>Haga clic para modificar los estilos de texto del patrón</a:t>
            </a:r>
          </a:p>
        </p:txBody>
      </p:sp>
      <p:sp>
        <p:nvSpPr>
          <p:cNvPr id="6" name="Content Placeholder 5"/>
          <p:cNvSpPr>
            <a:spLocks noGrp="1"/>
          </p:cNvSpPr>
          <p:nvPr>
            <p:ph sz="quarter" idx="4"/>
          </p:nvPr>
        </p:nvSpPr>
        <p:spPr>
          <a:xfrm>
            <a:off x="8099405" y="3287331"/>
            <a:ext cx="6801584" cy="483516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11FC3E8-A848-8344-9955-7E55FF79AFDD}" type="datetimeFigureOut">
              <a:rPr lang="es-CO" smtClean="0"/>
              <a:t>1/04/2025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1613883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t="-102000" b="-10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5699" y="2224918"/>
            <a:ext cx="13798987" cy="1739495"/>
          </a:xfrm>
        </p:spPr>
        <p:txBody>
          <a:bodyPr/>
          <a:lstStyle>
            <a:lvl1pPr algn="ctr">
              <a:defRPr b="1">
                <a:latin typeface="Verdana" panose="020B0604030504040204" pitchFamily="34" charset="0"/>
                <a:ea typeface="Verdana" panose="020B0604030504040204" pitchFamily="34" charset="0"/>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11FC3E8-A848-8344-9955-7E55FF79AFDD}" type="datetimeFigureOut">
              <a:rPr lang="es-CO" smtClean="0"/>
              <a:t>1/04/2025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8B0E0AC-6F0C-7740-A11A-BF8448709543}" type="slidenum">
              <a:rPr lang="es-CO" smtClean="0"/>
              <a:t>‹Nº›</a:t>
            </a:fld>
            <a:endParaRPr lang="es-CO"/>
          </a:p>
        </p:txBody>
      </p:sp>
      <p:grpSp>
        <p:nvGrpSpPr>
          <p:cNvPr id="6" name="Grupo 5">
            <a:extLst>
              <a:ext uri="{FF2B5EF4-FFF2-40B4-BE49-F238E27FC236}">
                <a16:creationId xmlns:a16="http://schemas.microsoft.com/office/drawing/2014/main" id="{C531F449-A08D-2CA3-8665-6EE4D3FF2428}"/>
              </a:ext>
            </a:extLst>
          </p:cNvPr>
          <p:cNvGrpSpPr/>
          <p:nvPr userDrawn="1"/>
        </p:nvGrpSpPr>
        <p:grpSpPr>
          <a:xfrm>
            <a:off x="5159484" y="-79599"/>
            <a:ext cx="4665375" cy="2397287"/>
            <a:chOff x="5159484" y="-79599"/>
            <a:chExt cx="4665375" cy="2397287"/>
          </a:xfrm>
        </p:grpSpPr>
        <p:pic>
          <p:nvPicPr>
            <p:cNvPr id="7" name="Imagen 6">
              <a:extLst>
                <a:ext uri="{FF2B5EF4-FFF2-40B4-BE49-F238E27FC236}">
                  <a16:creationId xmlns:a16="http://schemas.microsoft.com/office/drawing/2014/main" id="{C4EEB0DA-C43B-4131-FC71-B8D9A2CC18BA}"/>
                </a:ext>
              </a:extLst>
            </p:cNvPr>
            <p:cNvPicPr>
              <a:picLocks noChangeAspect="1"/>
            </p:cNvPicPr>
            <p:nvPr/>
          </p:nvPicPr>
          <p:blipFill>
            <a:blip r:embed="rId3"/>
            <a:stretch>
              <a:fillRect/>
            </a:stretch>
          </p:blipFill>
          <p:spPr>
            <a:xfrm>
              <a:off x="6173964" y="-79599"/>
              <a:ext cx="3650895" cy="2266895"/>
            </a:xfrm>
            <a:prstGeom prst="rect">
              <a:avLst/>
            </a:prstGeom>
          </p:spPr>
        </p:pic>
        <p:pic>
          <p:nvPicPr>
            <p:cNvPr id="8" name="Imagen 7">
              <a:extLst>
                <a:ext uri="{FF2B5EF4-FFF2-40B4-BE49-F238E27FC236}">
                  <a16:creationId xmlns:a16="http://schemas.microsoft.com/office/drawing/2014/main" id="{76C61E90-2E55-C529-940B-11D5081E4963}"/>
                </a:ext>
              </a:extLst>
            </p:cNvPr>
            <p:cNvPicPr>
              <a:picLocks noChangeAspect="1"/>
            </p:cNvPicPr>
            <p:nvPr/>
          </p:nvPicPr>
          <p:blipFill>
            <a:blip r:embed="rId4"/>
            <a:stretch>
              <a:fillRect/>
            </a:stretch>
          </p:blipFill>
          <p:spPr>
            <a:xfrm>
              <a:off x="5159484" y="914975"/>
              <a:ext cx="2259106" cy="1402713"/>
            </a:xfrm>
            <a:prstGeom prst="rect">
              <a:avLst/>
            </a:prstGeom>
          </p:spPr>
        </p:pic>
      </p:grpSp>
      <p:pic>
        <p:nvPicPr>
          <p:cNvPr id="10" name="Imagen 9" descr="Imagen en blanco y negro de humo en el cielo&#10;&#10;El contenido generado por IA puede ser incorrecto.">
            <a:extLst>
              <a:ext uri="{FF2B5EF4-FFF2-40B4-BE49-F238E27FC236}">
                <a16:creationId xmlns:a16="http://schemas.microsoft.com/office/drawing/2014/main" id="{7ED28CA6-8F66-3727-EB66-6BF85A149F7B}"/>
              </a:ext>
            </a:extLst>
          </p:cNvPr>
          <p:cNvPicPr>
            <a:picLocks noChangeAspect="1"/>
          </p:cNvPicPr>
          <p:nvPr userDrawn="1"/>
        </p:nvPicPr>
        <p:blipFill>
          <a:blip r:embed="rId5"/>
          <a:stretch>
            <a:fillRect/>
          </a:stretch>
        </p:blipFill>
        <p:spPr>
          <a:xfrm>
            <a:off x="-3086267" y="5513258"/>
            <a:ext cx="7772416" cy="4837186"/>
          </a:xfrm>
          <a:prstGeom prst="rect">
            <a:avLst/>
          </a:prstGeom>
        </p:spPr>
      </p:pic>
      <p:pic>
        <p:nvPicPr>
          <p:cNvPr id="11" name="Imagen 10" descr="Imagen en blanco y negro de humo en el cielo&#10;&#10;El contenido generado por IA puede ser incorrecto.">
            <a:extLst>
              <a:ext uri="{FF2B5EF4-FFF2-40B4-BE49-F238E27FC236}">
                <a16:creationId xmlns:a16="http://schemas.microsoft.com/office/drawing/2014/main" id="{51861769-7577-2FAB-4928-06F52559771A}"/>
              </a:ext>
            </a:extLst>
          </p:cNvPr>
          <p:cNvPicPr>
            <a:picLocks noChangeAspect="1"/>
          </p:cNvPicPr>
          <p:nvPr userDrawn="1"/>
        </p:nvPicPr>
        <p:blipFill>
          <a:blip r:embed="rId5"/>
          <a:stretch>
            <a:fillRect/>
          </a:stretch>
        </p:blipFill>
        <p:spPr>
          <a:xfrm>
            <a:off x="12271041" y="-1364744"/>
            <a:ext cx="7772416" cy="4837186"/>
          </a:xfrm>
          <a:prstGeom prst="rect">
            <a:avLst/>
          </a:prstGeom>
        </p:spPr>
      </p:pic>
      <p:pic>
        <p:nvPicPr>
          <p:cNvPr id="13" name="Imagen 12" descr="Fondo negro con letras blancas&#10;&#10;El contenido generado por IA puede ser incorrecto.">
            <a:extLst>
              <a:ext uri="{FF2B5EF4-FFF2-40B4-BE49-F238E27FC236}">
                <a16:creationId xmlns:a16="http://schemas.microsoft.com/office/drawing/2014/main" id="{65CCC35F-9E5E-A895-17FF-F0F7C337AB1D}"/>
              </a:ext>
            </a:extLst>
          </p:cNvPr>
          <p:cNvPicPr>
            <a:picLocks noChangeAspect="1"/>
          </p:cNvPicPr>
          <p:nvPr userDrawn="1"/>
        </p:nvPicPr>
        <p:blipFill>
          <a:blip r:embed="rId6"/>
          <a:stretch>
            <a:fillRect/>
          </a:stretch>
        </p:blipFill>
        <p:spPr>
          <a:xfrm>
            <a:off x="6173964" y="780614"/>
            <a:ext cx="3642459" cy="2266895"/>
          </a:xfrm>
          <a:prstGeom prst="rect">
            <a:avLst/>
          </a:prstGeom>
        </p:spPr>
      </p:pic>
      <p:pic>
        <p:nvPicPr>
          <p:cNvPr id="14" name="Imagen 13" descr="Imagen en blanco y negro de humo en el cielo&#10;&#10;El contenido generado por IA puede ser incorrecto.">
            <a:extLst>
              <a:ext uri="{FF2B5EF4-FFF2-40B4-BE49-F238E27FC236}">
                <a16:creationId xmlns:a16="http://schemas.microsoft.com/office/drawing/2014/main" id="{8999A067-CD7E-6DD7-0F70-21F8F0FA40E7}"/>
              </a:ext>
            </a:extLst>
          </p:cNvPr>
          <p:cNvPicPr>
            <a:picLocks noChangeAspect="1"/>
          </p:cNvPicPr>
          <p:nvPr userDrawn="1"/>
        </p:nvPicPr>
        <p:blipFill>
          <a:blip r:embed="rId5"/>
          <a:stretch>
            <a:fillRect/>
          </a:stretch>
        </p:blipFill>
        <p:spPr>
          <a:xfrm>
            <a:off x="-3665964" y="3453580"/>
            <a:ext cx="7772416" cy="4837186"/>
          </a:xfrm>
          <a:prstGeom prst="rect">
            <a:avLst/>
          </a:prstGeom>
        </p:spPr>
      </p:pic>
    </p:spTree>
    <p:extLst>
      <p:ext uri="{BB962C8B-B14F-4D97-AF65-F5344CB8AC3E}">
        <p14:creationId xmlns:p14="http://schemas.microsoft.com/office/powerpoint/2010/main" val="3473260135"/>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FC3E8-A848-8344-9955-7E55FF79AFDD}" type="datetimeFigureOut">
              <a:rPr lang="es-CO" smtClean="0"/>
              <a:t>1/04/2025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8B0E0AC-6F0C-7740-A11A-BF8448709543}" type="slidenum">
              <a:rPr lang="es-CO" smtClean="0"/>
              <a:t>‹Nº›</a:t>
            </a:fld>
            <a:endParaRPr lang="es-CO"/>
          </a:p>
        </p:txBody>
      </p:sp>
      <p:pic>
        <p:nvPicPr>
          <p:cNvPr id="6" name="Imagen 5" descr="Una planta con hojas verdes&#10;&#10;El contenido generado por IA puede ser incorrecto.">
            <a:extLst>
              <a:ext uri="{FF2B5EF4-FFF2-40B4-BE49-F238E27FC236}">
                <a16:creationId xmlns:a16="http://schemas.microsoft.com/office/drawing/2014/main" id="{8F264D3C-CD24-988E-6DDB-5FBDB7067CB2}"/>
              </a:ext>
            </a:extLst>
          </p:cNvPr>
          <p:cNvPicPr>
            <a:picLocks noChangeAspect="1"/>
          </p:cNvPicPr>
          <p:nvPr userDrawn="1"/>
        </p:nvPicPr>
        <p:blipFill>
          <a:blip r:embed="rId2"/>
          <a:stretch>
            <a:fillRect/>
          </a:stretch>
        </p:blipFill>
        <p:spPr>
          <a:xfrm rot="13433671">
            <a:off x="12112066" y="-1558318"/>
            <a:ext cx="6055667" cy="3768762"/>
          </a:xfrm>
          <a:prstGeom prst="rect">
            <a:avLst/>
          </a:prstGeom>
        </p:spPr>
      </p:pic>
      <p:pic>
        <p:nvPicPr>
          <p:cNvPr id="10" name="Imagen 9" descr="Un dibujo de una persona&#10;&#10;El contenido generado por IA puede ser incorrecto.">
            <a:extLst>
              <a:ext uri="{FF2B5EF4-FFF2-40B4-BE49-F238E27FC236}">
                <a16:creationId xmlns:a16="http://schemas.microsoft.com/office/drawing/2014/main" id="{4C434FDD-025B-90EA-EFC6-D10E709CF74D}"/>
              </a:ext>
            </a:extLst>
          </p:cNvPr>
          <p:cNvPicPr>
            <a:picLocks noChangeAspect="1"/>
          </p:cNvPicPr>
          <p:nvPr userDrawn="1"/>
        </p:nvPicPr>
        <p:blipFill>
          <a:blip r:embed="rId3"/>
          <a:stretch>
            <a:fillRect/>
          </a:stretch>
        </p:blipFill>
        <p:spPr>
          <a:xfrm>
            <a:off x="-691675" y="7599619"/>
            <a:ext cx="2383276" cy="1483239"/>
          </a:xfrm>
          <a:prstGeom prst="rect">
            <a:avLst/>
          </a:prstGeom>
        </p:spPr>
      </p:pic>
      <p:pic>
        <p:nvPicPr>
          <p:cNvPr id="11" name="Imagen 10" descr="Una planta con hojas verdes&#10;&#10;El contenido generado por IA puede ser incorrecto.">
            <a:extLst>
              <a:ext uri="{FF2B5EF4-FFF2-40B4-BE49-F238E27FC236}">
                <a16:creationId xmlns:a16="http://schemas.microsoft.com/office/drawing/2014/main" id="{DC641C75-197D-36EA-25C6-22FAA46EB04A}"/>
              </a:ext>
            </a:extLst>
          </p:cNvPr>
          <p:cNvPicPr>
            <a:picLocks noChangeAspect="1"/>
          </p:cNvPicPr>
          <p:nvPr userDrawn="1"/>
        </p:nvPicPr>
        <p:blipFill>
          <a:blip r:embed="rId2"/>
          <a:stretch>
            <a:fillRect/>
          </a:stretch>
        </p:blipFill>
        <p:spPr>
          <a:xfrm rot="8487268">
            <a:off x="-3027833" y="-1043061"/>
            <a:ext cx="6055667" cy="3768762"/>
          </a:xfrm>
          <a:prstGeom prst="rect">
            <a:avLst/>
          </a:prstGeom>
        </p:spPr>
      </p:pic>
      <p:pic>
        <p:nvPicPr>
          <p:cNvPr id="13" name="Imagen 12" descr="Texto&#10;&#10;El contenido generado por IA puede ser incorrecto.">
            <a:extLst>
              <a:ext uri="{FF2B5EF4-FFF2-40B4-BE49-F238E27FC236}">
                <a16:creationId xmlns:a16="http://schemas.microsoft.com/office/drawing/2014/main" id="{AA49C645-1468-E40C-E3D5-62172AFCC5B7}"/>
              </a:ext>
            </a:extLst>
          </p:cNvPr>
          <p:cNvPicPr>
            <a:picLocks noChangeAspect="1"/>
          </p:cNvPicPr>
          <p:nvPr userDrawn="1"/>
        </p:nvPicPr>
        <p:blipFill>
          <a:blip r:embed="rId4"/>
          <a:stretch>
            <a:fillRect/>
          </a:stretch>
        </p:blipFill>
        <p:spPr>
          <a:xfrm>
            <a:off x="6301349" y="-382666"/>
            <a:ext cx="3655985" cy="2275313"/>
          </a:xfrm>
          <a:prstGeom prst="rect">
            <a:avLst/>
          </a:prstGeom>
        </p:spPr>
      </p:pic>
      <p:pic>
        <p:nvPicPr>
          <p:cNvPr id="15" name="Imagen 14" descr="Forma, Rectángulo&#10;&#10;El contenido generado por IA puede ser incorrecto.">
            <a:extLst>
              <a:ext uri="{FF2B5EF4-FFF2-40B4-BE49-F238E27FC236}">
                <a16:creationId xmlns:a16="http://schemas.microsoft.com/office/drawing/2014/main" id="{2034C561-25DF-F3C2-8231-AFCAA10D32E8}"/>
              </a:ext>
            </a:extLst>
          </p:cNvPr>
          <p:cNvPicPr>
            <a:picLocks noChangeAspect="1"/>
          </p:cNvPicPr>
          <p:nvPr userDrawn="1"/>
        </p:nvPicPr>
        <p:blipFill>
          <a:blip r:embed="rId5"/>
          <a:stretch>
            <a:fillRect/>
          </a:stretch>
        </p:blipFill>
        <p:spPr>
          <a:xfrm>
            <a:off x="4357483" y="326063"/>
            <a:ext cx="7349413" cy="4573929"/>
          </a:xfrm>
          <a:prstGeom prst="rect">
            <a:avLst/>
          </a:prstGeom>
        </p:spPr>
      </p:pic>
      <p:pic>
        <p:nvPicPr>
          <p:cNvPr id="18" name="Imagen 17">
            <a:extLst>
              <a:ext uri="{FF2B5EF4-FFF2-40B4-BE49-F238E27FC236}">
                <a16:creationId xmlns:a16="http://schemas.microsoft.com/office/drawing/2014/main" id="{70705E9B-3649-DE93-D3EF-228418D6B4A5}"/>
              </a:ext>
            </a:extLst>
          </p:cNvPr>
          <p:cNvPicPr>
            <a:picLocks noChangeAspect="1"/>
          </p:cNvPicPr>
          <p:nvPr userDrawn="1"/>
        </p:nvPicPr>
        <p:blipFill>
          <a:blip r:embed="rId6"/>
          <a:stretch>
            <a:fillRect/>
          </a:stretch>
        </p:blipFill>
        <p:spPr>
          <a:xfrm>
            <a:off x="6019224" y="1343032"/>
            <a:ext cx="3960377" cy="737519"/>
          </a:xfrm>
          <a:prstGeom prst="rect">
            <a:avLst/>
          </a:prstGeom>
        </p:spPr>
      </p:pic>
      <p:cxnSp>
        <p:nvCxnSpPr>
          <p:cNvPr id="19" name="Conector recto 18">
            <a:extLst>
              <a:ext uri="{FF2B5EF4-FFF2-40B4-BE49-F238E27FC236}">
                <a16:creationId xmlns:a16="http://schemas.microsoft.com/office/drawing/2014/main" id="{83AEA052-52AC-B560-3BA2-FC69967EBAB5}"/>
              </a:ext>
            </a:extLst>
          </p:cNvPr>
          <p:cNvCxnSpPr>
            <a:cxnSpLocks/>
          </p:cNvCxnSpPr>
          <p:nvPr userDrawn="1"/>
        </p:nvCxnSpPr>
        <p:spPr>
          <a:xfrm>
            <a:off x="1099919" y="4201873"/>
            <a:ext cx="0" cy="2783101"/>
          </a:xfrm>
          <a:prstGeom prst="line">
            <a:avLst/>
          </a:prstGeom>
          <a:ln>
            <a:solidFill>
              <a:srgbClr val="FF78D6"/>
            </a:solidFill>
          </a:ln>
        </p:spPr>
        <p:style>
          <a:lnRef idx="2">
            <a:schemeClr val="accent1"/>
          </a:lnRef>
          <a:fillRef idx="0">
            <a:schemeClr val="accent1"/>
          </a:fillRef>
          <a:effectRef idx="1">
            <a:schemeClr val="accent1"/>
          </a:effectRef>
          <a:fontRef idx="minor">
            <a:schemeClr val="tx1"/>
          </a:fontRef>
        </p:style>
      </p:cxnSp>
      <p:pic>
        <p:nvPicPr>
          <p:cNvPr id="20" name="Imagen 19" descr="Una planta con hojas verdes&#10;&#10;El contenido generado por IA puede ser incorrecto.">
            <a:extLst>
              <a:ext uri="{FF2B5EF4-FFF2-40B4-BE49-F238E27FC236}">
                <a16:creationId xmlns:a16="http://schemas.microsoft.com/office/drawing/2014/main" id="{646A872E-8B9A-42DE-455A-8F0DA54865B3}"/>
              </a:ext>
            </a:extLst>
          </p:cNvPr>
          <p:cNvPicPr>
            <a:picLocks noChangeAspect="1"/>
          </p:cNvPicPr>
          <p:nvPr userDrawn="1"/>
        </p:nvPicPr>
        <p:blipFill>
          <a:blip r:embed="rId2"/>
          <a:stretch>
            <a:fillRect/>
          </a:stretch>
        </p:blipFill>
        <p:spPr>
          <a:xfrm rot="8487268">
            <a:off x="-2875433" y="-890661"/>
            <a:ext cx="6055667" cy="3768762"/>
          </a:xfrm>
          <a:prstGeom prst="rect">
            <a:avLst/>
          </a:prstGeom>
        </p:spPr>
      </p:pic>
      <p:pic>
        <p:nvPicPr>
          <p:cNvPr id="23" name="Imagen 22" descr="Un dibujo de una persona&#10;&#10;El contenido generado por IA puede ser incorrecto.">
            <a:extLst>
              <a:ext uri="{FF2B5EF4-FFF2-40B4-BE49-F238E27FC236}">
                <a16:creationId xmlns:a16="http://schemas.microsoft.com/office/drawing/2014/main" id="{AF7854AB-651C-7980-8AB7-9B32BC6D2A12}"/>
              </a:ext>
            </a:extLst>
          </p:cNvPr>
          <p:cNvPicPr>
            <a:picLocks noChangeAspect="1"/>
          </p:cNvPicPr>
          <p:nvPr userDrawn="1"/>
        </p:nvPicPr>
        <p:blipFill>
          <a:blip r:embed="rId3"/>
          <a:stretch>
            <a:fillRect/>
          </a:stretch>
        </p:blipFill>
        <p:spPr>
          <a:xfrm>
            <a:off x="308202" y="7106891"/>
            <a:ext cx="1583434" cy="985455"/>
          </a:xfrm>
          <a:prstGeom prst="rect">
            <a:avLst/>
          </a:prstGeom>
        </p:spPr>
      </p:pic>
      <p:pic>
        <p:nvPicPr>
          <p:cNvPr id="24" name="Imagen 23" descr="Un dibujo de una persona&#10;&#10;El contenido generado por IA puede ser incorrecto.">
            <a:extLst>
              <a:ext uri="{FF2B5EF4-FFF2-40B4-BE49-F238E27FC236}">
                <a16:creationId xmlns:a16="http://schemas.microsoft.com/office/drawing/2014/main" id="{CC55D541-DE11-2812-CD72-7782CA7B17FE}"/>
              </a:ext>
            </a:extLst>
          </p:cNvPr>
          <p:cNvPicPr>
            <a:picLocks noChangeAspect="1"/>
          </p:cNvPicPr>
          <p:nvPr userDrawn="1"/>
        </p:nvPicPr>
        <p:blipFill>
          <a:blip r:embed="rId3"/>
          <a:stretch>
            <a:fillRect/>
          </a:stretch>
        </p:blipFill>
        <p:spPr>
          <a:xfrm>
            <a:off x="408145" y="8014083"/>
            <a:ext cx="1583434" cy="985455"/>
          </a:xfrm>
          <a:prstGeom prst="rect">
            <a:avLst/>
          </a:prstGeom>
        </p:spPr>
      </p:pic>
      <p:sp>
        <p:nvSpPr>
          <p:cNvPr id="27" name="Title 1">
            <a:extLst>
              <a:ext uri="{FF2B5EF4-FFF2-40B4-BE49-F238E27FC236}">
                <a16:creationId xmlns:a16="http://schemas.microsoft.com/office/drawing/2014/main" id="{771A9173-5A21-1F02-C167-01113899D2B0}"/>
              </a:ext>
            </a:extLst>
          </p:cNvPr>
          <p:cNvSpPr>
            <a:spLocks noGrp="1"/>
          </p:cNvSpPr>
          <p:nvPr>
            <p:ph type="title"/>
          </p:nvPr>
        </p:nvSpPr>
        <p:spPr>
          <a:xfrm>
            <a:off x="5109028" y="2080551"/>
            <a:ext cx="6065593" cy="720771"/>
          </a:xfrm>
        </p:spPr>
        <p:txBody>
          <a:bodyPr>
            <a:normAutofit/>
          </a:bodyPr>
          <a:lstStyle>
            <a:lvl1pPr>
              <a:defRPr sz="2800" b="1">
                <a:solidFill>
                  <a:schemeClr val="bg1"/>
                </a:solidFill>
              </a:defRPr>
            </a:lvl1pPr>
          </a:lstStyle>
          <a:p>
            <a:r>
              <a:rPr lang="es-ES" dirty="0"/>
              <a:t>Haga clic para modificar el estilo de título del patrón</a:t>
            </a:r>
            <a:endParaRPr lang="en-US" dirty="0"/>
          </a:p>
        </p:txBody>
      </p:sp>
    </p:spTree>
    <p:extLst>
      <p:ext uri="{BB962C8B-B14F-4D97-AF65-F5344CB8AC3E}">
        <p14:creationId xmlns:p14="http://schemas.microsoft.com/office/powerpoint/2010/main" val="2111505168"/>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FC3E8-A848-8344-9955-7E55FF79AFDD}" type="datetimeFigureOut">
              <a:rPr lang="es-CO" smtClean="0"/>
              <a:t>1/04/2025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8B0E0AC-6F0C-7740-A11A-BF8448709543}" type="slidenum">
              <a:rPr lang="es-CO" smtClean="0"/>
              <a:t>‹Nº›</a:t>
            </a:fld>
            <a:endParaRPr lang="es-CO"/>
          </a:p>
        </p:txBody>
      </p:sp>
      <p:pic>
        <p:nvPicPr>
          <p:cNvPr id="6" name="Imagen 5" descr="Una planta con hojas verdes&#10;&#10;El contenido generado por IA puede ser incorrecto.">
            <a:extLst>
              <a:ext uri="{FF2B5EF4-FFF2-40B4-BE49-F238E27FC236}">
                <a16:creationId xmlns:a16="http://schemas.microsoft.com/office/drawing/2014/main" id="{8F264D3C-CD24-988E-6DDB-5FBDB7067CB2}"/>
              </a:ext>
            </a:extLst>
          </p:cNvPr>
          <p:cNvPicPr>
            <a:picLocks noChangeAspect="1"/>
          </p:cNvPicPr>
          <p:nvPr userDrawn="1"/>
        </p:nvPicPr>
        <p:blipFill>
          <a:blip r:embed="rId2"/>
          <a:stretch>
            <a:fillRect/>
          </a:stretch>
        </p:blipFill>
        <p:spPr>
          <a:xfrm rot="13433671">
            <a:off x="12112066" y="-1558318"/>
            <a:ext cx="6055667" cy="3768762"/>
          </a:xfrm>
          <a:prstGeom prst="rect">
            <a:avLst/>
          </a:prstGeom>
        </p:spPr>
      </p:pic>
      <p:pic>
        <p:nvPicPr>
          <p:cNvPr id="10" name="Imagen 9" descr="Un dibujo de una persona&#10;&#10;El contenido generado por IA puede ser incorrecto.">
            <a:extLst>
              <a:ext uri="{FF2B5EF4-FFF2-40B4-BE49-F238E27FC236}">
                <a16:creationId xmlns:a16="http://schemas.microsoft.com/office/drawing/2014/main" id="{4C434FDD-025B-90EA-EFC6-D10E709CF74D}"/>
              </a:ext>
            </a:extLst>
          </p:cNvPr>
          <p:cNvPicPr>
            <a:picLocks noChangeAspect="1"/>
          </p:cNvPicPr>
          <p:nvPr userDrawn="1"/>
        </p:nvPicPr>
        <p:blipFill>
          <a:blip r:embed="rId3"/>
          <a:stretch>
            <a:fillRect/>
          </a:stretch>
        </p:blipFill>
        <p:spPr>
          <a:xfrm>
            <a:off x="8756691" y="-28068"/>
            <a:ext cx="1942523" cy="1208935"/>
          </a:xfrm>
          <a:prstGeom prst="rect">
            <a:avLst/>
          </a:prstGeom>
        </p:spPr>
      </p:pic>
      <p:pic>
        <p:nvPicPr>
          <p:cNvPr id="11" name="Imagen 10" descr="Una planta con hojas verdes&#10;&#10;El contenido generado por IA puede ser incorrecto.">
            <a:extLst>
              <a:ext uri="{FF2B5EF4-FFF2-40B4-BE49-F238E27FC236}">
                <a16:creationId xmlns:a16="http://schemas.microsoft.com/office/drawing/2014/main" id="{DC641C75-197D-36EA-25C6-22FAA46EB04A}"/>
              </a:ext>
            </a:extLst>
          </p:cNvPr>
          <p:cNvPicPr>
            <a:picLocks noChangeAspect="1"/>
          </p:cNvPicPr>
          <p:nvPr userDrawn="1"/>
        </p:nvPicPr>
        <p:blipFill>
          <a:blip r:embed="rId2"/>
          <a:stretch>
            <a:fillRect/>
          </a:stretch>
        </p:blipFill>
        <p:spPr>
          <a:xfrm rot="8487268">
            <a:off x="-3027833" y="-1043061"/>
            <a:ext cx="6055667" cy="3768762"/>
          </a:xfrm>
          <a:prstGeom prst="rect">
            <a:avLst/>
          </a:prstGeom>
        </p:spPr>
      </p:pic>
      <p:pic>
        <p:nvPicPr>
          <p:cNvPr id="13" name="Imagen 12" descr="Texto&#10;&#10;El contenido generado por IA puede ser incorrecto.">
            <a:extLst>
              <a:ext uri="{FF2B5EF4-FFF2-40B4-BE49-F238E27FC236}">
                <a16:creationId xmlns:a16="http://schemas.microsoft.com/office/drawing/2014/main" id="{AA49C645-1468-E40C-E3D5-62172AFCC5B7}"/>
              </a:ext>
            </a:extLst>
          </p:cNvPr>
          <p:cNvPicPr>
            <a:picLocks noChangeAspect="1"/>
          </p:cNvPicPr>
          <p:nvPr userDrawn="1"/>
        </p:nvPicPr>
        <p:blipFill>
          <a:blip r:embed="rId4"/>
          <a:stretch>
            <a:fillRect/>
          </a:stretch>
        </p:blipFill>
        <p:spPr>
          <a:xfrm>
            <a:off x="6368043" y="-356132"/>
            <a:ext cx="3330467" cy="2072726"/>
          </a:xfrm>
          <a:prstGeom prst="rect">
            <a:avLst/>
          </a:prstGeom>
        </p:spPr>
      </p:pic>
      <p:pic>
        <p:nvPicPr>
          <p:cNvPr id="20" name="Imagen 19" descr="Una planta con hojas verdes&#10;&#10;El contenido generado por IA puede ser incorrecto.">
            <a:extLst>
              <a:ext uri="{FF2B5EF4-FFF2-40B4-BE49-F238E27FC236}">
                <a16:creationId xmlns:a16="http://schemas.microsoft.com/office/drawing/2014/main" id="{646A872E-8B9A-42DE-455A-8F0DA54865B3}"/>
              </a:ext>
            </a:extLst>
          </p:cNvPr>
          <p:cNvPicPr>
            <a:picLocks noChangeAspect="1"/>
          </p:cNvPicPr>
          <p:nvPr userDrawn="1"/>
        </p:nvPicPr>
        <p:blipFill>
          <a:blip r:embed="rId2"/>
          <a:stretch>
            <a:fillRect/>
          </a:stretch>
        </p:blipFill>
        <p:spPr>
          <a:xfrm rot="8487268">
            <a:off x="-2875433" y="-890661"/>
            <a:ext cx="6055667" cy="3768762"/>
          </a:xfrm>
          <a:prstGeom prst="rect">
            <a:avLst/>
          </a:prstGeom>
        </p:spPr>
      </p:pic>
      <p:pic>
        <p:nvPicPr>
          <p:cNvPr id="5" name="Imagen 4" descr="Un dibujo de una persona&#10;&#10;El contenido generado por IA puede ser incorrecto.">
            <a:extLst>
              <a:ext uri="{FF2B5EF4-FFF2-40B4-BE49-F238E27FC236}">
                <a16:creationId xmlns:a16="http://schemas.microsoft.com/office/drawing/2014/main" id="{144D083D-8A5E-100F-A844-4A63CA05A95F}"/>
              </a:ext>
            </a:extLst>
          </p:cNvPr>
          <p:cNvPicPr>
            <a:picLocks noChangeAspect="1"/>
          </p:cNvPicPr>
          <p:nvPr userDrawn="1"/>
        </p:nvPicPr>
        <p:blipFill>
          <a:blip r:embed="rId3"/>
          <a:stretch>
            <a:fillRect/>
          </a:stretch>
        </p:blipFill>
        <p:spPr>
          <a:xfrm>
            <a:off x="9741743" y="-61128"/>
            <a:ext cx="1614143" cy="1004567"/>
          </a:xfrm>
          <a:prstGeom prst="rect">
            <a:avLst/>
          </a:prstGeom>
        </p:spPr>
      </p:pic>
      <p:pic>
        <p:nvPicPr>
          <p:cNvPr id="7" name="Imagen 6" descr="Un dibujo de una persona&#10;&#10;El contenido generado por IA puede ser incorrecto.">
            <a:extLst>
              <a:ext uri="{FF2B5EF4-FFF2-40B4-BE49-F238E27FC236}">
                <a16:creationId xmlns:a16="http://schemas.microsoft.com/office/drawing/2014/main" id="{BCDE95DE-EAB3-14FF-6EAF-58800778DD7A}"/>
              </a:ext>
            </a:extLst>
          </p:cNvPr>
          <p:cNvPicPr>
            <a:picLocks noChangeAspect="1"/>
          </p:cNvPicPr>
          <p:nvPr userDrawn="1"/>
        </p:nvPicPr>
        <p:blipFill>
          <a:blip r:embed="rId3"/>
          <a:stretch>
            <a:fillRect/>
          </a:stretch>
        </p:blipFill>
        <p:spPr>
          <a:xfrm>
            <a:off x="9260466" y="474215"/>
            <a:ext cx="1614143" cy="1004567"/>
          </a:xfrm>
          <a:prstGeom prst="rect">
            <a:avLst/>
          </a:prstGeom>
        </p:spPr>
      </p:pic>
      <p:pic>
        <p:nvPicPr>
          <p:cNvPr id="8" name="Imagen 7" descr="Una planta con hojas verdes&#10;&#10;El contenido generado por IA puede ser incorrecto.">
            <a:extLst>
              <a:ext uri="{FF2B5EF4-FFF2-40B4-BE49-F238E27FC236}">
                <a16:creationId xmlns:a16="http://schemas.microsoft.com/office/drawing/2014/main" id="{768EAFFF-AC3A-77CF-F11D-7B4BD51ABD9D}"/>
              </a:ext>
            </a:extLst>
          </p:cNvPr>
          <p:cNvPicPr>
            <a:picLocks noChangeAspect="1"/>
          </p:cNvPicPr>
          <p:nvPr userDrawn="1"/>
        </p:nvPicPr>
        <p:blipFill>
          <a:blip r:embed="rId2"/>
          <a:stretch>
            <a:fillRect/>
          </a:stretch>
        </p:blipFill>
        <p:spPr>
          <a:xfrm rot="9404957">
            <a:off x="12757951" y="7115156"/>
            <a:ext cx="6055667" cy="3768762"/>
          </a:xfrm>
          <a:prstGeom prst="rect">
            <a:avLst/>
          </a:prstGeom>
        </p:spPr>
      </p:pic>
      <p:pic>
        <p:nvPicPr>
          <p:cNvPr id="9" name="Imagen 8" descr="Una planta con hojas verdes&#10;&#10;El contenido generado por IA puede ser incorrecto.">
            <a:extLst>
              <a:ext uri="{FF2B5EF4-FFF2-40B4-BE49-F238E27FC236}">
                <a16:creationId xmlns:a16="http://schemas.microsoft.com/office/drawing/2014/main" id="{8B332048-B66E-D2ED-E2E3-B7206DA69DC9}"/>
              </a:ext>
            </a:extLst>
          </p:cNvPr>
          <p:cNvPicPr>
            <a:picLocks noChangeAspect="1"/>
          </p:cNvPicPr>
          <p:nvPr userDrawn="1"/>
        </p:nvPicPr>
        <p:blipFill>
          <a:blip r:embed="rId2"/>
          <a:stretch>
            <a:fillRect/>
          </a:stretch>
        </p:blipFill>
        <p:spPr>
          <a:xfrm rot="13443809">
            <a:off x="-3496891" y="6581973"/>
            <a:ext cx="6055667" cy="3768762"/>
          </a:xfrm>
          <a:prstGeom prst="rect">
            <a:avLst/>
          </a:prstGeom>
        </p:spPr>
      </p:pic>
      <p:pic>
        <p:nvPicPr>
          <p:cNvPr id="14" name="Imagen 13" descr="Fondo negro con letras blancas&#10;&#10;El contenido generado por IA puede ser incorrecto.">
            <a:extLst>
              <a:ext uri="{FF2B5EF4-FFF2-40B4-BE49-F238E27FC236}">
                <a16:creationId xmlns:a16="http://schemas.microsoft.com/office/drawing/2014/main" id="{BBC374B4-DBDD-DD7E-E673-F131A1E92FF8}"/>
              </a:ext>
            </a:extLst>
          </p:cNvPr>
          <p:cNvPicPr>
            <a:picLocks noChangeAspect="1"/>
          </p:cNvPicPr>
          <p:nvPr userDrawn="1"/>
        </p:nvPicPr>
        <p:blipFill>
          <a:blip r:embed="rId5"/>
          <a:stretch>
            <a:fillRect/>
          </a:stretch>
        </p:blipFill>
        <p:spPr>
          <a:xfrm>
            <a:off x="6480094" y="326063"/>
            <a:ext cx="2999439" cy="1866710"/>
          </a:xfrm>
          <a:prstGeom prst="rect">
            <a:avLst/>
          </a:prstGeom>
        </p:spPr>
      </p:pic>
    </p:spTree>
    <p:extLst>
      <p:ext uri="{BB962C8B-B14F-4D97-AF65-F5344CB8AC3E}">
        <p14:creationId xmlns:p14="http://schemas.microsoft.com/office/powerpoint/2010/main" val="2702339085"/>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02004" y="599969"/>
            <a:ext cx="5160037" cy="2099892"/>
          </a:xfrm>
        </p:spPr>
        <p:txBody>
          <a:bodyPr anchor="b"/>
          <a:lstStyle>
            <a:lvl1pPr>
              <a:defRPr sz="4199"/>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01585" y="1295767"/>
            <a:ext cx="8099405" cy="6395505"/>
          </a:xfrm>
        </p:spPr>
        <p:txBody>
          <a:bodyPr/>
          <a:lstStyle>
            <a:lvl1pPr>
              <a:defRPr sz="4199"/>
            </a:lvl1pPr>
            <a:lvl2pPr>
              <a:defRPr sz="3674"/>
            </a:lvl2pPr>
            <a:lvl3pPr>
              <a:defRPr sz="3149"/>
            </a:lvl3pPr>
            <a:lvl4pPr>
              <a:defRPr sz="2624"/>
            </a:lvl4pPr>
            <a:lvl5pPr>
              <a:defRPr sz="2624"/>
            </a:lvl5pPr>
            <a:lvl6pPr>
              <a:defRPr sz="2624"/>
            </a:lvl6pPr>
            <a:lvl7pPr>
              <a:defRPr sz="2624"/>
            </a:lvl7pPr>
            <a:lvl8pPr>
              <a:defRPr sz="2624"/>
            </a:lvl8pPr>
            <a:lvl9pPr>
              <a:defRPr sz="2624"/>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02004" y="2699862"/>
            <a:ext cx="5160037" cy="5001827"/>
          </a:xfrm>
        </p:spPr>
        <p:txBody>
          <a:bodyPr/>
          <a:lstStyle>
            <a:lvl1pPr marL="0" indent="0">
              <a:buNone/>
              <a:defRPr sz="2100"/>
            </a:lvl1pPr>
            <a:lvl2pPr marL="599938" indent="0">
              <a:buNone/>
              <a:defRPr sz="1837"/>
            </a:lvl2pPr>
            <a:lvl3pPr marL="1199876" indent="0">
              <a:buNone/>
              <a:defRPr sz="1575"/>
            </a:lvl3pPr>
            <a:lvl4pPr marL="1799814" indent="0">
              <a:buNone/>
              <a:defRPr sz="1312"/>
            </a:lvl4pPr>
            <a:lvl5pPr marL="2399751" indent="0">
              <a:buNone/>
              <a:defRPr sz="1312"/>
            </a:lvl5pPr>
            <a:lvl6pPr marL="2999689" indent="0">
              <a:buNone/>
              <a:defRPr sz="1312"/>
            </a:lvl6pPr>
            <a:lvl7pPr marL="3599627" indent="0">
              <a:buNone/>
              <a:defRPr sz="1312"/>
            </a:lvl7pPr>
            <a:lvl8pPr marL="4199565" indent="0">
              <a:buNone/>
              <a:defRPr sz="1312"/>
            </a:lvl8pPr>
            <a:lvl9pPr marL="4799503" indent="0">
              <a:buNone/>
              <a:defRPr sz="131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11FC3E8-A848-8344-9955-7E55FF79AFDD}" type="datetimeFigureOut">
              <a:rPr lang="es-CO" smtClean="0"/>
              <a:t>1/04/2025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60657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9919" y="479143"/>
            <a:ext cx="13798987" cy="173949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9919" y="2395710"/>
            <a:ext cx="13798987" cy="571012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9919" y="8341239"/>
            <a:ext cx="3599736" cy="479142"/>
          </a:xfrm>
          <a:prstGeom prst="rect">
            <a:avLst/>
          </a:prstGeom>
        </p:spPr>
        <p:txBody>
          <a:bodyPr vert="horz" lIns="91440" tIns="45720" rIns="91440" bIns="45720" rtlCol="0" anchor="ctr"/>
          <a:lstStyle>
            <a:lvl1pPr algn="l">
              <a:defRPr sz="1575">
                <a:solidFill>
                  <a:schemeClr val="tx1">
                    <a:tint val="82000"/>
                  </a:schemeClr>
                </a:solidFill>
              </a:defRPr>
            </a:lvl1pPr>
          </a:lstStyle>
          <a:p>
            <a:fld id="{411FC3E8-A848-8344-9955-7E55FF79AFDD}" type="datetimeFigureOut">
              <a:rPr lang="es-CO" smtClean="0"/>
              <a:t>1/04/2025</a:t>
            </a:fld>
            <a:endParaRPr lang="es-CO"/>
          </a:p>
        </p:txBody>
      </p:sp>
      <p:sp>
        <p:nvSpPr>
          <p:cNvPr id="5" name="Footer Placeholder 4"/>
          <p:cNvSpPr>
            <a:spLocks noGrp="1"/>
          </p:cNvSpPr>
          <p:nvPr>
            <p:ph type="ftr" sz="quarter" idx="3"/>
          </p:nvPr>
        </p:nvSpPr>
        <p:spPr>
          <a:xfrm>
            <a:off x="5299611" y="8341239"/>
            <a:ext cx="5399603" cy="479142"/>
          </a:xfrm>
          <a:prstGeom prst="rect">
            <a:avLst/>
          </a:prstGeom>
        </p:spPr>
        <p:txBody>
          <a:bodyPr vert="horz" lIns="91440" tIns="45720" rIns="91440" bIns="45720" rtlCol="0" anchor="ctr"/>
          <a:lstStyle>
            <a:lvl1pPr algn="ctr">
              <a:defRPr sz="1575">
                <a:solidFill>
                  <a:schemeClr val="tx1">
                    <a:tint val="82000"/>
                  </a:schemeClr>
                </a:solidFill>
              </a:defRPr>
            </a:lvl1pPr>
          </a:lstStyle>
          <a:p>
            <a:endParaRPr lang="es-CO"/>
          </a:p>
        </p:txBody>
      </p:sp>
      <p:sp>
        <p:nvSpPr>
          <p:cNvPr id="6" name="Slide Number Placeholder 5"/>
          <p:cNvSpPr>
            <a:spLocks noGrp="1"/>
          </p:cNvSpPr>
          <p:nvPr>
            <p:ph type="sldNum" sz="quarter" idx="4"/>
          </p:nvPr>
        </p:nvSpPr>
        <p:spPr>
          <a:xfrm>
            <a:off x="11299170" y="8341239"/>
            <a:ext cx="3599736" cy="479142"/>
          </a:xfrm>
          <a:prstGeom prst="rect">
            <a:avLst/>
          </a:prstGeom>
        </p:spPr>
        <p:txBody>
          <a:bodyPr vert="horz" lIns="91440" tIns="45720" rIns="91440" bIns="45720" rtlCol="0" anchor="ctr"/>
          <a:lstStyle>
            <a:lvl1pPr algn="r">
              <a:defRPr sz="1575">
                <a:solidFill>
                  <a:schemeClr val="tx1">
                    <a:tint val="82000"/>
                  </a:schemeClr>
                </a:solidFill>
              </a:defRPr>
            </a:lvl1pPr>
          </a:lstStyle>
          <a:p>
            <a:fld id="{D8B0E0AC-6F0C-7740-A11A-BF8448709543}" type="slidenum">
              <a:rPr lang="es-CO" smtClean="0"/>
              <a:t>‹Nº›</a:t>
            </a:fld>
            <a:endParaRPr lang="es-CO"/>
          </a:p>
        </p:txBody>
      </p:sp>
    </p:spTree>
    <p:extLst>
      <p:ext uri="{BB962C8B-B14F-4D97-AF65-F5344CB8AC3E}">
        <p14:creationId xmlns:p14="http://schemas.microsoft.com/office/powerpoint/2010/main" val="2104150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8" r:id="rId8"/>
    <p:sldLayoutId id="2147483704" r:id="rId9"/>
    <p:sldLayoutId id="2147483705" r:id="rId10"/>
    <p:sldLayoutId id="2147483706" r:id="rId11"/>
    <p:sldLayoutId id="2147483707" r:id="rId12"/>
  </p:sldLayoutIdLst>
  <p:txStyles>
    <p:titleStyle>
      <a:lvl1pPr algn="l" defTabSz="1199876" rtl="0" eaLnBrk="1" latinLnBrk="0" hangingPunct="1">
        <a:lnSpc>
          <a:spcPct val="90000"/>
        </a:lnSpc>
        <a:spcBef>
          <a:spcPct val="0"/>
        </a:spcBef>
        <a:buNone/>
        <a:defRPr sz="5774" kern="1200">
          <a:solidFill>
            <a:schemeClr val="tx1"/>
          </a:solidFill>
          <a:latin typeface="+mj-lt"/>
          <a:ea typeface="+mj-ea"/>
          <a:cs typeface="+mj-cs"/>
        </a:defRPr>
      </a:lvl1pPr>
    </p:titleStyle>
    <p:bodyStyle>
      <a:lvl1pPr marL="299969" indent="-299969" algn="l" defTabSz="1199876" rtl="0" eaLnBrk="1" latinLnBrk="0" hangingPunct="1">
        <a:lnSpc>
          <a:spcPct val="90000"/>
        </a:lnSpc>
        <a:spcBef>
          <a:spcPts val="1312"/>
        </a:spcBef>
        <a:buFont typeface="Arial" panose="020B0604020202020204" pitchFamily="34" charset="0"/>
        <a:buChar char="•"/>
        <a:defRPr sz="3674" kern="1200">
          <a:solidFill>
            <a:schemeClr val="tx1"/>
          </a:solidFill>
          <a:latin typeface="+mn-lt"/>
          <a:ea typeface="+mn-ea"/>
          <a:cs typeface="+mn-cs"/>
        </a:defRPr>
      </a:lvl1pPr>
      <a:lvl2pPr marL="899907" indent="-299969" algn="l" defTabSz="1199876" rtl="0" eaLnBrk="1" latinLnBrk="0" hangingPunct="1">
        <a:lnSpc>
          <a:spcPct val="90000"/>
        </a:lnSpc>
        <a:spcBef>
          <a:spcPts val="656"/>
        </a:spcBef>
        <a:buFont typeface="Arial" panose="020B0604020202020204" pitchFamily="34" charset="0"/>
        <a:buChar char="•"/>
        <a:defRPr sz="3149" kern="1200">
          <a:solidFill>
            <a:schemeClr val="tx1"/>
          </a:solidFill>
          <a:latin typeface="+mn-lt"/>
          <a:ea typeface="+mn-ea"/>
          <a:cs typeface="+mn-cs"/>
        </a:defRPr>
      </a:lvl2pPr>
      <a:lvl3pPr marL="1499845" indent="-299969" algn="l" defTabSz="1199876" rtl="0" eaLnBrk="1" latinLnBrk="0" hangingPunct="1">
        <a:lnSpc>
          <a:spcPct val="90000"/>
        </a:lnSpc>
        <a:spcBef>
          <a:spcPts val="656"/>
        </a:spcBef>
        <a:buFont typeface="Arial" panose="020B0604020202020204" pitchFamily="34" charset="0"/>
        <a:buChar char="•"/>
        <a:defRPr sz="2624" kern="1200">
          <a:solidFill>
            <a:schemeClr val="tx1"/>
          </a:solidFill>
          <a:latin typeface="+mn-lt"/>
          <a:ea typeface="+mn-ea"/>
          <a:cs typeface="+mn-cs"/>
        </a:defRPr>
      </a:lvl3pPr>
      <a:lvl4pPr marL="209978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4pPr>
      <a:lvl5pPr marL="2699720"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5pPr>
      <a:lvl6pPr marL="3299658"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6pPr>
      <a:lvl7pPr marL="3899596"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7pPr>
      <a:lvl8pPr marL="4499534"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8pPr>
      <a:lvl9pPr marL="509947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9pPr>
    </p:bodyStyle>
    <p:otherStyle>
      <a:defPPr>
        <a:defRPr lang="en-US"/>
      </a:defPPr>
      <a:lvl1pPr marL="0" algn="l" defTabSz="1199876" rtl="0" eaLnBrk="1" latinLnBrk="0" hangingPunct="1">
        <a:defRPr sz="2362" kern="1200">
          <a:solidFill>
            <a:schemeClr val="tx1"/>
          </a:solidFill>
          <a:latin typeface="+mn-lt"/>
          <a:ea typeface="+mn-ea"/>
          <a:cs typeface="+mn-cs"/>
        </a:defRPr>
      </a:lvl1pPr>
      <a:lvl2pPr marL="599938" algn="l" defTabSz="1199876" rtl="0" eaLnBrk="1" latinLnBrk="0" hangingPunct="1">
        <a:defRPr sz="2362" kern="1200">
          <a:solidFill>
            <a:schemeClr val="tx1"/>
          </a:solidFill>
          <a:latin typeface="+mn-lt"/>
          <a:ea typeface="+mn-ea"/>
          <a:cs typeface="+mn-cs"/>
        </a:defRPr>
      </a:lvl2pPr>
      <a:lvl3pPr marL="1199876" algn="l" defTabSz="1199876" rtl="0" eaLnBrk="1" latinLnBrk="0" hangingPunct="1">
        <a:defRPr sz="2362" kern="1200">
          <a:solidFill>
            <a:schemeClr val="tx1"/>
          </a:solidFill>
          <a:latin typeface="+mn-lt"/>
          <a:ea typeface="+mn-ea"/>
          <a:cs typeface="+mn-cs"/>
        </a:defRPr>
      </a:lvl3pPr>
      <a:lvl4pPr marL="1799814" algn="l" defTabSz="1199876" rtl="0" eaLnBrk="1" latinLnBrk="0" hangingPunct="1">
        <a:defRPr sz="2362" kern="1200">
          <a:solidFill>
            <a:schemeClr val="tx1"/>
          </a:solidFill>
          <a:latin typeface="+mn-lt"/>
          <a:ea typeface="+mn-ea"/>
          <a:cs typeface="+mn-cs"/>
        </a:defRPr>
      </a:lvl4pPr>
      <a:lvl5pPr marL="2399751" algn="l" defTabSz="1199876" rtl="0" eaLnBrk="1" latinLnBrk="0" hangingPunct="1">
        <a:defRPr sz="2362" kern="1200">
          <a:solidFill>
            <a:schemeClr val="tx1"/>
          </a:solidFill>
          <a:latin typeface="+mn-lt"/>
          <a:ea typeface="+mn-ea"/>
          <a:cs typeface="+mn-cs"/>
        </a:defRPr>
      </a:lvl5pPr>
      <a:lvl6pPr marL="2999689" algn="l" defTabSz="1199876" rtl="0" eaLnBrk="1" latinLnBrk="0" hangingPunct="1">
        <a:defRPr sz="2362" kern="1200">
          <a:solidFill>
            <a:schemeClr val="tx1"/>
          </a:solidFill>
          <a:latin typeface="+mn-lt"/>
          <a:ea typeface="+mn-ea"/>
          <a:cs typeface="+mn-cs"/>
        </a:defRPr>
      </a:lvl6pPr>
      <a:lvl7pPr marL="3599627" algn="l" defTabSz="1199876" rtl="0" eaLnBrk="1" latinLnBrk="0" hangingPunct="1">
        <a:defRPr sz="2362" kern="1200">
          <a:solidFill>
            <a:schemeClr val="tx1"/>
          </a:solidFill>
          <a:latin typeface="+mn-lt"/>
          <a:ea typeface="+mn-ea"/>
          <a:cs typeface="+mn-cs"/>
        </a:defRPr>
      </a:lvl7pPr>
      <a:lvl8pPr marL="4199565" algn="l" defTabSz="1199876" rtl="0" eaLnBrk="1" latinLnBrk="0" hangingPunct="1">
        <a:defRPr sz="2362" kern="1200">
          <a:solidFill>
            <a:schemeClr val="tx1"/>
          </a:solidFill>
          <a:latin typeface="+mn-lt"/>
          <a:ea typeface="+mn-ea"/>
          <a:cs typeface="+mn-cs"/>
        </a:defRPr>
      </a:lvl8pPr>
      <a:lvl9pPr marL="4799503" algn="l" defTabSz="1199876" rtl="0" eaLnBrk="1" latinLnBrk="0" hangingPunct="1">
        <a:defRPr sz="23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818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8BFD7-9E0C-8551-4BFB-F0CC8C527EFE}"/>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967598B7-45DD-0ECF-A835-E114FEB18234}"/>
              </a:ext>
            </a:extLst>
          </p:cNvPr>
          <p:cNvSpPr/>
          <p:nvPr/>
        </p:nvSpPr>
        <p:spPr>
          <a:xfrm>
            <a:off x="4733947" y="2747923"/>
            <a:ext cx="6530929" cy="801713"/>
          </a:xfrm>
          <a:prstGeom prst="parallelogram">
            <a:avLst>
              <a:gd name="adj" fmla="val 42705"/>
            </a:avLst>
          </a:prstGeom>
          <a:solidFill>
            <a:srgbClr val="D84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470AF26D-7C15-DC55-56F9-6AA0157D8A17}"/>
              </a:ext>
            </a:extLst>
          </p:cNvPr>
          <p:cNvSpPr txBox="1"/>
          <p:nvPr/>
        </p:nvSpPr>
        <p:spPr>
          <a:xfrm>
            <a:off x="5071856" y="2286258"/>
            <a:ext cx="5855110" cy="1415772"/>
          </a:xfrm>
          <a:prstGeom prst="rect">
            <a:avLst/>
          </a:prstGeom>
          <a:noFill/>
        </p:spPr>
        <p:txBody>
          <a:bodyPr wrap="square" rtlCol="0">
            <a:spAutoFit/>
          </a:bodyPr>
          <a:lstStyle/>
          <a:p>
            <a:pPr algn="ctr"/>
            <a:r>
              <a:rPr lang="es-MX" sz="2000" b="1" dirty="0">
                <a:solidFill>
                  <a:schemeClr val="bg1"/>
                </a:solidFill>
                <a:latin typeface="Verdana" panose="020B0604030504040204" pitchFamily="34" charset="0"/>
                <a:ea typeface="Verdana" panose="020B0604030504040204" pitchFamily="34" charset="0"/>
                <a:cs typeface="Verdana" panose="020B0604030504040204" pitchFamily="34" charset="0"/>
              </a:rPr>
              <a:t>Circular 023 de 20 de octubre de 2022.</a:t>
            </a:r>
          </a:p>
          <a:p>
            <a:pPr algn="ctr"/>
            <a:r>
              <a:rPr lang="es-MX" sz="1600" b="1" dirty="0">
                <a:solidFill>
                  <a:schemeClr val="bg1"/>
                </a:solidFill>
                <a:latin typeface="Verdana" panose="020B0604030504040204" pitchFamily="34" charset="0"/>
                <a:ea typeface="Verdana" panose="020B0604030504040204" pitchFamily="34" charset="0"/>
                <a:cs typeface="Verdana" panose="020B0604030504040204" pitchFamily="34" charset="0"/>
              </a:rPr>
              <a:t>Las Secretarias de Educación certificadas desplegarán acciones necesarias para el cumplimiento de los lineamientos:</a:t>
            </a:r>
          </a:p>
          <a:p>
            <a:pPr algn="ctr"/>
            <a:endParaRPr lang="es-MX"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Lágrima 26">
            <a:extLst>
              <a:ext uri="{FF2B5EF4-FFF2-40B4-BE49-F238E27FC236}">
                <a16:creationId xmlns:a16="http://schemas.microsoft.com/office/drawing/2014/main" id="{36B52030-7C9F-CCCD-086F-079DDB7FE930}"/>
              </a:ext>
            </a:extLst>
          </p:cNvPr>
          <p:cNvSpPr/>
          <p:nvPr/>
        </p:nvSpPr>
        <p:spPr>
          <a:xfrm rot="10800000">
            <a:off x="8468067" y="3579775"/>
            <a:ext cx="5855110" cy="2724951"/>
          </a:xfrm>
          <a:prstGeom prst="teardrop">
            <a:avLst/>
          </a:prstGeom>
          <a:solidFill>
            <a:srgbClr val="9666C2">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Lágrima 27">
            <a:extLst>
              <a:ext uri="{FF2B5EF4-FFF2-40B4-BE49-F238E27FC236}">
                <a16:creationId xmlns:a16="http://schemas.microsoft.com/office/drawing/2014/main" id="{E9B2C89B-CC6D-B18B-6F86-80A18C702139}"/>
              </a:ext>
            </a:extLst>
          </p:cNvPr>
          <p:cNvSpPr/>
          <p:nvPr/>
        </p:nvSpPr>
        <p:spPr>
          <a:xfrm rot="10800000" flipH="1">
            <a:off x="2612953" y="3579776"/>
            <a:ext cx="5855110" cy="2724951"/>
          </a:xfrm>
          <a:prstGeom prst="teardrop">
            <a:avLst/>
          </a:prstGeom>
          <a:solidFill>
            <a:srgbClr val="9666C2">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Lágrima 28">
            <a:extLst>
              <a:ext uri="{FF2B5EF4-FFF2-40B4-BE49-F238E27FC236}">
                <a16:creationId xmlns:a16="http://schemas.microsoft.com/office/drawing/2014/main" id="{C471B5A7-C25C-5EF9-7EB4-ADAEB9B65A66}"/>
              </a:ext>
            </a:extLst>
          </p:cNvPr>
          <p:cNvSpPr/>
          <p:nvPr/>
        </p:nvSpPr>
        <p:spPr>
          <a:xfrm>
            <a:off x="2612952" y="6274586"/>
            <a:ext cx="5855110" cy="2724951"/>
          </a:xfrm>
          <a:prstGeom prst="teardrop">
            <a:avLst/>
          </a:prstGeom>
          <a:solidFill>
            <a:srgbClr val="9666C2">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Lágrima 29">
            <a:extLst>
              <a:ext uri="{FF2B5EF4-FFF2-40B4-BE49-F238E27FC236}">
                <a16:creationId xmlns:a16="http://schemas.microsoft.com/office/drawing/2014/main" id="{0ADE8313-F2AA-1CBC-B26A-F55B8BF2C62D}"/>
              </a:ext>
            </a:extLst>
          </p:cNvPr>
          <p:cNvSpPr/>
          <p:nvPr/>
        </p:nvSpPr>
        <p:spPr>
          <a:xfrm flipH="1">
            <a:off x="8468067" y="6274587"/>
            <a:ext cx="5855110" cy="2724951"/>
          </a:xfrm>
          <a:prstGeom prst="teardrop">
            <a:avLst/>
          </a:prstGeom>
          <a:solidFill>
            <a:srgbClr val="9666C2">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CuadroTexto 32">
            <a:extLst>
              <a:ext uri="{FF2B5EF4-FFF2-40B4-BE49-F238E27FC236}">
                <a16:creationId xmlns:a16="http://schemas.microsoft.com/office/drawing/2014/main" id="{1921A883-99F5-DB32-B8D1-78108EE6B148}"/>
              </a:ext>
            </a:extLst>
          </p:cNvPr>
          <p:cNvSpPr txBox="1"/>
          <p:nvPr/>
        </p:nvSpPr>
        <p:spPr>
          <a:xfrm>
            <a:off x="3751750" y="4251733"/>
            <a:ext cx="4411578" cy="1569660"/>
          </a:xfrm>
          <a:prstGeom prst="rect">
            <a:avLst/>
          </a:prstGeom>
          <a:noFill/>
        </p:spPr>
        <p:txBody>
          <a:bodyPr wrap="square" rtlCol="0">
            <a:spAutoFit/>
          </a:bodyPr>
          <a:lstStyle/>
          <a:p>
            <a:pPr marL="0" lvl="0" indent="0" algn="just" rtl="0">
              <a:spcBef>
                <a:spcPts val="0"/>
              </a:spcBef>
              <a:spcAft>
                <a:spcPts val="0"/>
              </a:spcAft>
              <a:buNone/>
            </a:pPr>
            <a:r>
              <a:rPr lang="es-MX" sz="1600" dirty="0">
                <a:solidFill>
                  <a:srgbClr val="52256D"/>
                </a:solidFill>
                <a:latin typeface="Calibri" panose="020F0502020204030204" pitchFamily="34" charset="0"/>
                <a:ea typeface="Verdana" panose="020B0604030504040204" pitchFamily="34" charset="0"/>
                <a:cs typeface="Calibri" panose="020F0502020204030204" pitchFamily="34" charset="0"/>
              </a:rPr>
              <a:t>Implementar estrategias y actuaciones para que el trámite de reconocimiento de las cesantías cumpla los términos fijados en la ley.</a:t>
            </a:r>
          </a:p>
          <a:p>
            <a:pPr marL="0" lvl="0" indent="0" algn="just" rtl="0">
              <a:spcBef>
                <a:spcPts val="0"/>
              </a:spcBef>
              <a:spcAft>
                <a:spcPts val="0"/>
              </a:spcAft>
              <a:buNone/>
            </a:pPr>
            <a:r>
              <a:rPr lang="es-MX" sz="1600" dirty="0">
                <a:solidFill>
                  <a:srgbClr val="52256D"/>
                </a:solidFill>
                <a:latin typeface="Calibri" panose="020F0502020204030204" pitchFamily="34" charset="0"/>
                <a:ea typeface="Verdana" panose="020B0604030504040204" pitchFamily="34" charset="0"/>
                <a:cs typeface="Calibri" panose="020F0502020204030204" pitchFamily="34" charset="0"/>
              </a:rPr>
              <a:t>(</a:t>
            </a:r>
            <a:r>
              <a:rPr lang="es-MX" sz="1600" i="1" u="sng" dirty="0">
                <a:solidFill>
                  <a:srgbClr val="52256D"/>
                </a:solidFill>
                <a:latin typeface="Calibri" panose="020F0502020204030204" pitchFamily="34" charset="0"/>
                <a:ea typeface="Verdana" panose="020B0604030504040204" pitchFamily="34" charset="0"/>
                <a:cs typeface="Calibri" panose="020F0502020204030204" pitchFamily="34" charset="0"/>
              </a:rPr>
              <a:t>15 días hábiles </a:t>
            </a:r>
            <a:r>
              <a:rPr lang="es-MX" sz="1600" dirty="0">
                <a:solidFill>
                  <a:srgbClr val="52256D"/>
                </a:solidFill>
                <a:latin typeface="Calibri" panose="020F0502020204030204" pitchFamily="34" charset="0"/>
                <a:ea typeface="Verdana" panose="020B0604030504040204" pitchFamily="34" charset="0"/>
                <a:cs typeface="Calibri" panose="020F0502020204030204" pitchFamily="34" charset="0"/>
              </a:rPr>
              <a:t>siguientes a la radicación completa de la solicitud. Ley 1071 de 2006 y Decreto 942 de 2022)</a:t>
            </a:r>
          </a:p>
        </p:txBody>
      </p:sp>
      <p:sp>
        <p:nvSpPr>
          <p:cNvPr id="34" name="CuadroTexto 33">
            <a:extLst>
              <a:ext uri="{FF2B5EF4-FFF2-40B4-BE49-F238E27FC236}">
                <a16:creationId xmlns:a16="http://schemas.microsoft.com/office/drawing/2014/main" id="{8F53FE5B-4161-8ABA-3897-2C8F917E2B48}"/>
              </a:ext>
            </a:extLst>
          </p:cNvPr>
          <p:cNvSpPr txBox="1"/>
          <p:nvPr/>
        </p:nvSpPr>
        <p:spPr>
          <a:xfrm>
            <a:off x="3565322" y="3928567"/>
            <a:ext cx="4251158" cy="323165"/>
          </a:xfrm>
          <a:prstGeom prst="rect">
            <a:avLst/>
          </a:prstGeom>
          <a:noFill/>
        </p:spPr>
        <p:txBody>
          <a:bodyPr wrap="square" rtlCol="0">
            <a:spAutoFit/>
          </a:bodyPr>
          <a:lstStyle/>
          <a:p>
            <a:pPr algn="ctr">
              <a:defRPr/>
            </a:pPr>
            <a:r>
              <a:rPr lang="es-MX" sz="1500" b="1" dirty="0">
                <a:solidFill>
                  <a:srgbClr val="53206D"/>
                </a:solidFill>
                <a:latin typeface="+mj-lt"/>
                <a:ea typeface="Verdana" panose="020B0604030504040204" pitchFamily="34" charset="0"/>
              </a:rPr>
              <a:t>Implementación de estrategias</a:t>
            </a:r>
            <a:endParaRPr lang="es-CO" sz="1500" b="1" dirty="0">
              <a:solidFill>
                <a:srgbClr val="53206D"/>
              </a:solidFill>
              <a:latin typeface="+mj-lt"/>
              <a:ea typeface="Verdana" panose="020B0604030504040204" pitchFamily="34" charset="0"/>
            </a:endParaRPr>
          </a:p>
        </p:txBody>
      </p:sp>
      <p:sp>
        <p:nvSpPr>
          <p:cNvPr id="35" name="CuadroTexto 34">
            <a:extLst>
              <a:ext uri="{FF2B5EF4-FFF2-40B4-BE49-F238E27FC236}">
                <a16:creationId xmlns:a16="http://schemas.microsoft.com/office/drawing/2014/main" id="{0E3CE43E-DA95-A891-4226-6AF62BDE655C}"/>
              </a:ext>
            </a:extLst>
          </p:cNvPr>
          <p:cNvSpPr txBox="1"/>
          <p:nvPr/>
        </p:nvSpPr>
        <p:spPr>
          <a:xfrm>
            <a:off x="2744136" y="4542682"/>
            <a:ext cx="609600" cy="707886"/>
          </a:xfrm>
          <a:prstGeom prst="rect">
            <a:avLst/>
          </a:prstGeom>
          <a:noFill/>
        </p:spPr>
        <p:txBody>
          <a:bodyPr wrap="square" rtlCol="0">
            <a:spAutoFit/>
          </a:bodyPr>
          <a:lstStyle/>
          <a:p>
            <a:r>
              <a:rPr lang="es-MX" sz="4000" b="1" dirty="0">
                <a:solidFill>
                  <a:srgbClr val="D84190"/>
                </a:solidFill>
              </a:rPr>
              <a:t>1</a:t>
            </a:r>
            <a:endParaRPr lang="es-CO" sz="4000" b="1" dirty="0">
              <a:solidFill>
                <a:srgbClr val="D84190"/>
              </a:solidFill>
            </a:endParaRPr>
          </a:p>
        </p:txBody>
      </p:sp>
      <p:sp>
        <p:nvSpPr>
          <p:cNvPr id="36" name="CuadroTexto 35">
            <a:extLst>
              <a:ext uri="{FF2B5EF4-FFF2-40B4-BE49-F238E27FC236}">
                <a16:creationId xmlns:a16="http://schemas.microsoft.com/office/drawing/2014/main" id="{3AE122E6-921F-2B2B-A4F2-F678CA8196EE}"/>
              </a:ext>
            </a:extLst>
          </p:cNvPr>
          <p:cNvSpPr txBox="1"/>
          <p:nvPr/>
        </p:nvSpPr>
        <p:spPr>
          <a:xfrm>
            <a:off x="3609727" y="6918910"/>
            <a:ext cx="4411578" cy="1815882"/>
          </a:xfrm>
          <a:prstGeom prst="rect">
            <a:avLst/>
          </a:prstGeom>
          <a:noFill/>
        </p:spPr>
        <p:txBody>
          <a:bodyPr wrap="square" rtlCol="0">
            <a:spAutoFit/>
          </a:bodyPr>
          <a:lstStyle/>
          <a:p>
            <a:pPr marL="0" lvl="0" indent="0" algn="just" rtl="0">
              <a:spcBef>
                <a:spcPts val="0"/>
              </a:spcBef>
              <a:spcAft>
                <a:spcPts val="0"/>
              </a:spcAft>
              <a:buNone/>
            </a:pPr>
            <a:r>
              <a:rPr lang="es-MX" sz="1600" dirty="0">
                <a:solidFill>
                  <a:srgbClr val="52256D"/>
                </a:solidFill>
                <a:latin typeface="Calibri" panose="020F0502020204030204" pitchFamily="34" charset="0"/>
                <a:ea typeface="Verdana" panose="020B0604030504040204" pitchFamily="34" charset="0"/>
                <a:cs typeface="Calibri" panose="020F0502020204030204" pitchFamily="34" charset="0"/>
              </a:rPr>
              <a:t>Una vez ejecutoriado el acto administrativo que resuelve la solicitud de reconocimiento de cesantías al docente, la entidad territorial debe remitir el trámite para pago a la Fiduprevisora como vocera y administradora del FOMAG, quien debe actuar dentro del término legal descrito para el pago</a:t>
            </a:r>
          </a:p>
        </p:txBody>
      </p:sp>
      <p:sp>
        <p:nvSpPr>
          <p:cNvPr id="37" name="CuadroTexto 36">
            <a:extLst>
              <a:ext uri="{FF2B5EF4-FFF2-40B4-BE49-F238E27FC236}">
                <a16:creationId xmlns:a16="http://schemas.microsoft.com/office/drawing/2014/main" id="{F7ABA7B8-9427-1BE3-1AD8-AC3246A0531F}"/>
              </a:ext>
            </a:extLst>
          </p:cNvPr>
          <p:cNvSpPr txBox="1"/>
          <p:nvPr/>
        </p:nvSpPr>
        <p:spPr>
          <a:xfrm>
            <a:off x="3689937" y="6496242"/>
            <a:ext cx="4251158" cy="338554"/>
          </a:xfrm>
          <a:prstGeom prst="rect">
            <a:avLst/>
          </a:prstGeom>
          <a:noFill/>
        </p:spPr>
        <p:txBody>
          <a:bodyPr wrap="square" rtlCol="0">
            <a:spAutoFit/>
          </a:bodyPr>
          <a:lstStyle/>
          <a:p>
            <a:pPr algn="ctr">
              <a:defRPr/>
            </a:pPr>
            <a:r>
              <a:rPr lang="es-MX" sz="1600" b="1" dirty="0">
                <a:solidFill>
                  <a:srgbClr val="53206D"/>
                </a:solidFill>
                <a:cs typeface="+mn-cs"/>
              </a:rPr>
              <a:t>Remitir a FIDUPREVISORA</a:t>
            </a:r>
            <a:endParaRPr lang="es-CO" sz="1600" b="1" dirty="0">
              <a:solidFill>
                <a:srgbClr val="53206D"/>
              </a:solidFill>
              <a:cs typeface="+mn-cs"/>
            </a:endParaRPr>
          </a:p>
        </p:txBody>
      </p:sp>
      <p:sp>
        <p:nvSpPr>
          <p:cNvPr id="38" name="CuadroTexto 37">
            <a:extLst>
              <a:ext uri="{FF2B5EF4-FFF2-40B4-BE49-F238E27FC236}">
                <a16:creationId xmlns:a16="http://schemas.microsoft.com/office/drawing/2014/main" id="{67B73B63-34DE-C9FD-AA33-168626EFCF3E}"/>
              </a:ext>
            </a:extLst>
          </p:cNvPr>
          <p:cNvSpPr txBox="1"/>
          <p:nvPr/>
        </p:nvSpPr>
        <p:spPr>
          <a:xfrm>
            <a:off x="2806540" y="7298189"/>
            <a:ext cx="609600" cy="707886"/>
          </a:xfrm>
          <a:prstGeom prst="rect">
            <a:avLst/>
          </a:prstGeom>
          <a:noFill/>
        </p:spPr>
        <p:txBody>
          <a:bodyPr wrap="square" rtlCol="0">
            <a:spAutoFit/>
          </a:bodyPr>
          <a:lstStyle/>
          <a:p>
            <a:r>
              <a:rPr lang="es-MX" sz="4000" b="1" dirty="0">
                <a:solidFill>
                  <a:srgbClr val="D84190"/>
                </a:solidFill>
              </a:rPr>
              <a:t>2</a:t>
            </a:r>
            <a:endParaRPr lang="es-CO" sz="4000" b="1" dirty="0">
              <a:solidFill>
                <a:srgbClr val="D84190"/>
              </a:solidFill>
            </a:endParaRPr>
          </a:p>
        </p:txBody>
      </p:sp>
      <p:sp>
        <p:nvSpPr>
          <p:cNvPr id="39" name="CuadroTexto 38">
            <a:extLst>
              <a:ext uri="{FF2B5EF4-FFF2-40B4-BE49-F238E27FC236}">
                <a16:creationId xmlns:a16="http://schemas.microsoft.com/office/drawing/2014/main" id="{00A5A50A-5A57-9159-C17B-8A205A57147F}"/>
              </a:ext>
            </a:extLst>
          </p:cNvPr>
          <p:cNvSpPr txBox="1"/>
          <p:nvPr/>
        </p:nvSpPr>
        <p:spPr>
          <a:xfrm>
            <a:off x="8810832" y="4309453"/>
            <a:ext cx="4903962" cy="1692771"/>
          </a:xfrm>
          <a:prstGeom prst="rect">
            <a:avLst/>
          </a:prstGeom>
          <a:noFill/>
        </p:spPr>
        <p:txBody>
          <a:bodyPr wrap="square" rtlCol="0">
            <a:spAutoFit/>
          </a:bodyPr>
          <a:lstStyle/>
          <a:p>
            <a:pPr marL="0" lvl="0" indent="0" algn="just" rtl="0">
              <a:spcBef>
                <a:spcPts val="0"/>
              </a:spcBef>
              <a:spcAft>
                <a:spcPts val="0"/>
              </a:spcAft>
              <a:buNone/>
            </a:pPr>
            <a:r>
              <a:rPr lang="es-MX" sz="1300" dirty="0">
                <a:solidFill>
                  <a:srgbClr val="52256D"/>
                </a:solidFill>
                <a:latin typeface="Calibri" panose="020F0502020204030204" pitchFamily="34" charset="0"/>
                <a:ea typeface="Verdana" panose="020B0604030504040204" pitchFamily="34" charset="0"/>
                <a:cs typeface="Calibri" panose="020F0502020204030204" pitchFamily="34" charset="0"/>
              </a:rPr>
              <a:t>En los casos en los que el procedimiento descrito en los numerales anteriores no cumpla la oportunidad legal generando sanción mora, cada entidad territorial será responsable en aquellos eventos en los que el pago extemporáneo se genere como consecuencia de su actuar. Para aquellos eventos en los que la mora sea imputable a la entidad territorial y a la fiduciaria, el valor de la indemnización se calculará y pagará de forma proporcional según los días a cargo de cada entidad. (Art. ARTÍCULO 2.4.4.2.3.2.28. de Decreto 942 de 2022)</a:t>
            </a:r>
          </a:p>
        </p:txBody>
      </p:sp>
      <p:sp>
        <p:nvSpPr>
          <p:cNvPr id="40" name="CuadroTexto 39">
            <a:extLst>
              <a:ext uri="{FF2B5EF4-FFF2-40B4-BE49-F238E27FC236}">
                <a16:creationId xmlns:a16="http://schemas.microsoft.com/office/drawing/2014/main" id="{82B0D469-C96E-0C64-85CC-9E82E0E63435}"/>
              </a:ext>
            </a:extLst>
          </p:cNvPr>
          <p:cNvSpPr txBox="1"/>
          <p:nvPr/>
        </p:nvSpPr>
        <p:spPr>
          <a:xfrm>
            <a:off x="9270043" y="3901136"/>
            <a:ext cx="4251158" cy="323165"/>
          </a:xfrm>
          <a:prstGeom prst="rect">
            <a:avLst/>
          </a:prstGeom>
          <a:noFill/>
        </p:spPr>
        <p:txBody>
          <a:bodyPr wrap="square" rtlCol="0">
            <a:spAutoFit/>
          </a:bodyPr>
          <a:lstStyle/>
          <a:p>
            <a:pPr algn="ctr">
              <a:defRPr/>
            </a:pPr>
            <a:r>
              <a:rPr lang="es-MX" sz="1500" b="1" dirty="0">
                <a:solidFill>
                  <a:srgbClr val="53206D"/>
                </a:solidFill>
                <a:latin typeface="+mj-lt"/>
                <a:ea typeface="Verdana" panose="020B0604030504040204" pitchFamily="34" charset="0"/>
              </a:rPr>
              <a:t>Responsabilidades patrimoniales</a:t>
            </a:r>
          </a:p>
        </p:txBody>
      </p:sp>
      <p:sp>
        <p:nvSpPr>
          <p:cNvPr id="41" name="CuadroTexto 40">
            <a:extLst>
              <a:ext uri="{FF2B5EF4-FFF2-40B4-BE49-F238E27FC236}">
                <a16:creationId xmlns:a16="http://schemas.microsoft.com/office/drawing/2014/main" id="{35757AB5-FC79-D29A-EFF3-A66A9DE1FDE4}"/>
              </a:ext>
            </a:extLst>
          </p:cNvPr>
          <p:cNvSpPr txBox="1"/>
          <p:nvPr/>
        </p:nvSpPr>
        <p:spPr>
          <a:xfrm>
            <a:off x="13712969" y="4573238"/>
            <a:ext cx="609600" cy="707886"/>
          </a:xfrm>
          <a:prstGeom prst="rect">
            <a:avLst/>
          </a:prstGeom>
          <a:noFill/>
        </p:spPr>
        <p:txBody>
          <a:bodyPr wrap="square" rtlCol="0">
            <a:spAutoFit/>
          </a:bodyPr>
          <a:lstStyle/>
          <a:p>
            <a:r>
              <a:rPr lang="es-MX" sz="4000" b="1" dirty="0">
                <a:solidFill>
                  <a:srgbClr val="D84190"/>
                </a:solidFill>
              </a:rPr>
              <a:t>3</a:t>
            </a:r>
            <a:endParaRPr lang="es-CO" sz="4000" b="1" dirty="0">
              <a:solidFill>
                <a:srgbClr val="D84190"/>
              </a:solidFill>
            </a:endParaRPr>
          </a:p>
        </p:txBody>
      </p:sp>
      <p:sp>
        <p:nvSpPr>
          <p:cNvPr id="42" name="CuadroTexto 41">
            <a:extLst>
              <a:ext uri="{FF2B5EF4-FFF2-40B4-BE49-F238E27FC236}">
                <a16:creationId xmlns:a16="http://schemas.microsoft.com/office/drawing/2014/main" id="{D0138E80-3C81-2BCA-85C1-15E96C95A2DE}"/>
              </a:ext>
            </a:extLst>
          </p:cNvPr>
          <p:cNvSpPr txBox="1"/>
          <p:nvPr/>
        </p:nvSpPr>
        <p:spPr>
          <a:xfrm>
            <a:off x="8833823" y="6779336"/>
            <a:ext cx="4903962" cy="1692771"/>
          </a:xfrm>
          <a:prstGeom prst="rect">
            <a:avLst/>
          </a:prstGeom>
          <a:noFill/>
        </p:spPr>
        <p:txBody>
          <a:bodyPr wrap="square" rtlCol="0">
            <a:spAutoFit/>
          </a:bodyPr>
          <a:lstStyle/>
          <a:p>
            <a:pPr marL="0" lvl="0" indent="0" algn="just" rtl="0">
              <a:spcBef>
                <a:spcPts val="0"/>
              </a:spcBef>
              <a:spcAft>
                <a:spcPts val="0"/>
              </a:spcAft>
              <a:buNone/>
            </a:pPr>
            <a:r>
              <a:rPr lang="es-MX" sz="1300" dirty="0">
                <a:solidFill>
                  <a:srgbClr val="52256D"/>
                </a:solidFill>
                <a:latin typeface="Calibri" panose="020F0502020204030204" pitchFamily="34" charset="0"/>
                <a:ea typeface="Verdana" panose="020B0604030504040204" pitchFamily="34" charset="0"/>
                <a:cs typeface="Calibri" panose="020F0502020204030204" pitchFamily="34" charset="0"/>
              </a:rPr>
              <a:t>Cada secretaría de educación de los entes territoriales certificada en educación emitirá al interior de la respectiva entidad directrices institucionales para que los servidores públicos cumplan de manera estricta los plazos y condiciones normativas en materia de reconocimiento y liquidación de cesantías, para lo cual se informará con claridad sobre las consecuencias disciplinarias, judiciales (acciones de repetición) y fiscales que el incumplimiento de los términos legales pueda generar</a:t>
            </a:r>
          </a:p>
        </p:txBody>
      </p:sp>
      <p:sp>
        <p:nvSpPr>
          <p:cNvPr id="43" name="CuadroTexto 42">
            <a:extLst>
              <a:ext uri="{FF2B5EF4-FFF2-40B4-BE49-F238E27FC236}">
                <a16:creationId xmlns:a16="http://schemas.microsoft.com/office/drawing/2014/main" id="{0158E3A7-C923-6924-C19C-045E828F1420}"/>
              </a:ext>
            </a:extLst>
          </p:cNvPr>
          <p:cNvSpPr txBox="1"/>
          <p:nvPr/>
        </p:nvSpPr>
        <p:spPr>
          <a:xfrm>
            <a:off x="9018080" y="6406751"/>
            <a:ext cx="4251158" cy="323165"/>
          </a:xfrm>
          <a:prstGeom prst="rect">
            <a:avLst/>
          </a:prstGeom>
          <a:noFill/>
        </p:spPr>
        <p:txBody>
          <a:bodyPr wrap="square" rtlCol="0">
            <a:spAutoFit/>
          </a:bodyPr>
          <a:lstStyle/>
          <a:p>
            <a:pPr algn="ctr">
              <a:defRPr/>
            </a:pPr>
            <a:r>
              <a:rPr lang="es-MX" sz="1500" b="1" dirty="0">
                <a:solidFill>
                  <a:srgbClr val="53206D"/>
                </a:solidFill>
                <a:latin typeface="+mj-lt"/>
                <a:ea typeface="Verdana" panose="020B0604030504040204" pitchFamily="34" charset="0"/>
              </a:rPr>
              <a:t>Mecanismos de prevención</a:t>
            </a:r>
          </a:p>
        </p:txBody>
      </p:sp>
      <p:sp>
        <p:nvSpPr>
          <p:cNvPr id="44" name="CuadroTexto 43">
            <a:extLst>
              <a:ext uri="{FF2B5EF4-FFF2-40B4-BE49-F238E27FC236}">
                <a16:creationId xmlns:a16="http://schemas.microsoft.com/office/drawing/2014/main" id="{9EC32EDC-1F5F-ADF6-714C-8C625B9574BF}"/>
              </a:ext>
            </a:extLst>
          </p:cNvPr>
          <p:cNvSpPr txBox="1"/>
          <p:nvPr/>
        </p:nvSpPr>
        <p:spPr>
          <a:xfrm>
            <a:off x="13735960" y="7043121"/>
            <a:ext cx="609600" cy="707886"/>
          </a:xfrm>
          <a:prstGeom prst="rect">
            <a:avLst/>
          </a:prstGeom>
          <a:noFill/>
        </p:spPr>
        <p:txBody>
          <a:bodyPr wrap="square" rtlCol="0">
            <a:spAutoFit/>
          </a:bodyPr>
          <a:lstStyle/>
          <a:p>
            <a:r>
              <a:rPr lang="es-MX" sz="4000" b="1" dirty="0">
                <a:solidFill>
                  <a:srgbClr val="D84190"/>
                </a:solidFill>
              </a:rPr>
              <a:t>4</a:t>
            </a:r>
            <a:endParaRPr lang="es-CO" sz="4000" b="1" dirty="0">
              <a:solidFill>
                <a:srgbClr val="D84190"/>
              </a:solidFill>
            </a:endParaRPr>
          </a:p>
        </p:txBody>
      </p:sp>
      <p:pic>
        <p:nvPicPr>
          <p:cNvPr id="46" name="Imagen 45">
            <a:extLst>
              <a:ext uri="{FF2B5EF4-FFF2-40B4-BE49-F238E27FC236}">
                <a16:creationId xmlns:a16="http://schemas.microsoft.com/office/drawing/2014/main" id="{FCE264EB-D633-E001-B770-4DB635A2A19D}"/>
              </a:ext>
            </a:extLst>
          </p:cNvPr>
          <p:cNvPicPr>
            <a:picLocks noChangeAspect="1"/>
          </p:cNvPicPr>
          <p:nvPr/>
        </p:nvPicPr>
        <p:blipFill>
          <a:blip r:embed="rId2"/>
          <a:stretch>
            <a:fillRect/>
          </a:stretch>
        </p:blipFill>
        <p:spPr>
          <a:xfrm flipH="1">
            <a:off x="13269238" y="1473091"/>
            <a:ext cx="2025861" cy="2284482"/>
          </a:xfrm>
          <a:prstGeom prst="rect">
            <a:avLst/>
          </a:prstGeom>
        </p:spPr>
      </p:pic>
    </p:spTree>
    <p:extLst>
      <p:ext uri="{BB962C8B-B14F-4D97-AF65-F5344CB8AC3E}">
        <p14:creationId xmlns:p14="http://schemas.microsoft.com/office/powerpoint/2010/main" val="470142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557E6-2B1A-0D97-35D7-671CF850532C}"/>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2011EC59-B78E-77AC-C82A-191C4584CF03}"/>
              </a:ext>
            </a:extLst>
          </p:cNvPr>
          <p:cNvSpPr txBox="1"/>
          <p:nvPr/>
        </p:nvSpPr>
        <p:spPr>
          <a:xfrm>
            <a:off x="5071856" y="2286258"/>
            <a:ext cx="5855110" cy="461665"/>
          </a:xfrm>
          <a:prstGeom prst="rect">
            <a:avLst/>
          </a:prstGeom>
          <a:noFill/>
        </p:spPr>
        <p:txBody>
          <a:bodyPr wrap="square" rtlCol="0">
            <a:spAutoFit/>
          </a:bodyPr>
          <a:lstStyle/>
          <a:p>
            <a:pPr algn="ctr"/>
            <a:r>
              <a:rPr lang="es-MX" sz="2400" b="1" dirty="0">
                <a:solidFill>
                  <a:schemeClr val="bg1"/>
                </a:solidFill>
                <a:latin typeface="Verdana" panose="020B0604030504040204" pitchFamily="34" charset="0"/>
                <a:ea typeface="Verdana" panose="020B0604030504040204" pitchFamily="34" charset="0"/>
                <a:cs typeface="Verdana" panose="020B0604030504040204" pitchFamily="34" charset="0"/>
              </a:rPr>
              <a:t>Recomendaciones</a:t>
            </a:r>
          </a:p>
        </p:txBody>
      </p:sp>
      <p:sp>
        <p:nvSpPr>
          <p:cNvPr id="3" name="Rectángulo: esquinas redondeadas 2">
            <a:extLst>
              <a:ext uri="{FF2B5EF4-FFF2-40B4-BE49-F238E27FC236}">
                <a16:creationId xmlns:a16="http://schemas.microsoft.com/office/drawing/2014/main" id="{52706043-FC67-F1D5-B491-4647745D566D}"/>
              </a:ext>
            </a:extLst>
          </p:cNvPr>
          <p:cNvSpPr/>
          <p:nvPr/>
        </p:nvSpPr>
        <p:spPr>
          <a:xfrm>
            <a:off x="2857790" y="3040697"/>
            <a:ext cx="11836781" cy="1274629"/>
          </a:xfrm>
          <a:prstGeom prst="roundRect">
            <a:avLst/>
          </a:prstGeom>
          <a:solidFill>
            <a:schemeClr val="bg1"/>
          </a:soli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Elipse 3">
            <a:extLst>
              <a:ext uri="{FF2B5EF4-FFF2-40B4-BE49-F238E27FC236}">
                <a16:creationId xmlns:a16="http://schemas.microsoft.com/office/drawing/2014/main" id="{F4820919-3A34-9246-B141-3B1EC59AE568}"/>
              </a:ext>
            </a:extLst>
          </p:cNvPr>
          <p:cNvSpPr/>
          <p:nvPr/>
        </p:nvSpPr>
        <p:spPr>
          <a:xfrm>
            <a:off x="1617133" y="2983837"/>
            <a:ext cx="2297143" cy="1331490"/>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b="1" dirty="0" err="1">
                <a:solidFill>
                  <a:srgbClr val="53206D"/>
                </a:solidFill>
                <a:latin typeface="Arial Narrow" panose="020B0606020202030204" pitchFamily="34" charset="0"/>
                <a:ea typeface="Verdana" panose="020B0604030504040204" pitchFamily="34" charset="0"/>
                <a:cs typeface="Verdana" panose="020B0604030504040204" pitchFamily="34" charset="0"/>
              </a:rPr>
              <a:t>Establecer</a:t>
            </a:r>
            <a:r>
              <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rPr>
              <a:t> un </a:t>
            </a:r>
            <a:r>
              <a:rPr lang="fr-FR" sz="1800" b="1" dirty="0" err="1">
                <a:solidFill>
                  <a:srgbClr val="53206D"/>
                </a:solidFill>
                <a:latin typeface="Arial Narrow" panose="020B0606020202030204" pitchFamily="34" charset="0"/>
                <a:ea typeface="Verdana" panose="020B0604030504040204" pitchFamily="34" charset="0"/>
                <a:cs typeface="Verdana" panose="020B0604030504040204" pitchFamily="34" charset="0"/>
              </a:rPr>
              <a:t>Procedimiento</a:t>
            </a:r>
            <a:endPar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endParaRPr>
          </a:p>
        </p:txBody>
      </p:sp>
      <p:sp>
        <p:nvSpPr>
          <p:cNvPr id="5" name="CuadroTexto 4">
            <a:extLst>
              <a:ext uri="{FF2B5EF4-FFF2-40B4-BE49-F238E27FC236}">
                <a16:creationId xmlns:a16="http://schemas.microsoft.com/office/drawing/2014/main" id="{F49EAB46-31A6-D992-1719-1A49ED116824}"/>
              </a:ext>
            </a:extLst>
          </p:cNvPr>
          <p:cNvSpPr txBox="1"/>
          <p:nvPr/>
        </p:nvSpPr>
        <p:spPr>
          <a:xfrm>
            <a:off x="4040773" y="3187917"/>
            <a:ext cx="9970232"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419" sz="1800" dirty="0">
                <a:solidFill>
                  <a:srgbClr val="52256D"/>
                </a:solidFill>
                <a:latin typeface="Calibri" panose="020F0502020204030204" pitchFamily="34" charset="0"/>
                <a:ea typeface="Verdana" panose="020B0604030504040204" pitchFamily="34" charset="0"/>
                <a:cs typeface="Calibri" panose="020F0502020204030204" pitchFamily="34" charset="0"/>
              </a:rPr>
              <a:t>Verificar que la Entidad cuente con un procedimiento claro y ajustado a los requerimientos normativos, con responsables definidos, con capacidad de respuesta de acuerdo a las necesidades en términos de infraestructura, conocimiento y personal. </a:t>
            </a:r>
            <a:endParaRPr kumimoji="0" lang="es-CO" sz="1800" i="0" u="none" strike="noStrike" kern="1200" cap="none" spc="0" normalizeH="0" baseline="0" noProof="0" dirty="0">
              <a:ln>
                <a:noFill/>
              </a:ln>
              <a:solidFill>
                <a:srgbClr val="52256D"/>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9" name="Rectángulo: esquinas redondeadas 8">
            <a:extLst>
              <a:ext uri="{FF2B5EF4-FFF2-40B4-BE49-F238E27FC236}">
                <a16:creationId xmlns:a16="http://schemas.microsoft.com/office/drawing/2014/main" id="{9314CEAE-9B1E-4E35-02D0-058DA95803DE}"/>
              </a:ext>
            </a:extLst>
          </p:cNvPr>
          <p:cNvSpPr/>
          <p:nvPr/>
        </p:nvSpPr>
        <p:spPr>
          <a:xfrm>
            <a:off x="2432674" y="4315326"/>
            <a:ext cx="11836781" cy="1274629"/>
          </a:xfrm>
          <a:prstGeom prst="roundRect">
            <a:avLst/>
          </a:prstGeom>
          <a:gradFill>
            <a:gsLst>
              <a:gs pos="100000">
                <a:schemeClr val="accent1">
                  <a:lumMod val="5000"/>
                  <a:lumOff val="95000"/>
                </a:schemeClr>
              </a:gs>
              <a:gs pos="0">
                <a:srgbClr val="D84190"/>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DEF790B1-C6AA-BDDE-B681-5DEBD0CE3BB1}"/>
              </a:ext>
            </a:extLst>
          </p:cNvPr>
          <p:cNvSpPr txBox="1"/>
          <p:nvPr/>
        </p:nvSpPr>
        <p:spPr>
          <a:xfrm>
            <a:off x="2765704" y="4490975"/>
            <a:ext cx="9970232"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Realizar</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un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analisis</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histórico</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de los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casos</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de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sanción</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mora</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por</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el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retardo</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en el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reconocimiento</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y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liquidación</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de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cesantías</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generados</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por</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la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Entidad</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Territorial, de forma que se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establezcan</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acciones</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de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mejora</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concretas</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que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prevengan</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efectivamente</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la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generación</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del</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daño</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antijurídico</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por</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a:t>
            </a:r>
            <a:r>
              <a:rPr lang="fr-FR" sz="1800" dirty="0" err="1">
                <a:solidFill>
                  <a:srgbClr val="52256D"/>
                </a:solidFill>
                <a:latin typeface="Arial Narrow" panose="020B0606020202030204" pitchFamily="34" charset="0"/>
                <a:ea typeface="Verdana" panose="020B0604030504040204" pitchFamily="34" charset="0"/>
                <a:cs typeface="Verdana" panose="020B0604030504040204" pitchFamily="34" charset="0"/>
              </a:rPr>
              <a:t>esta</a:t>
            </a:r>
            <a:r>
              <a:rPr lang="fr-FR"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 causa</a:t>
            </a:r>
            <a:endParaRPr kumimoji="0" lang="es-CO" sz="1800" i="0" u="none" strike="noStrike" kern="1200" cap="none" spc="0" normalizeH="0" baseline="0" noProof="0" dirty="0">
              <a:ln>
                <a:noFill/>
              </a:ln>
              <a:solidFill>
                <a:srgbClr val="52256D"/>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12" name="Rectángulo: esquinas redondeadas 11">
            <a:extLst>
              <a:ext uri="{FF2B5EF4-FFF2-40B4-BE49-F238E27FC236}">
                <a16:creationId xmlns:a16="http://schemas.microsoft.com/office/drawing/2014/main" id="{D63947A4-8CE2-33AF-C28B-75A5CB87224D}"/>
              </a:ext>
            </a:extLst>
          </p:cNvPr>
          <p:cNvSpPr/>
          <p:nvPr/>
        </p:nvSpPr>
        <p:spPr>
          <a:xfrm>
            <a:off x="3010190" y="5599411"/>
            <a:ext cx="11836781" cy="1274629"/>
          </a:xfrm>
          <a:prstGeom prst="roundRect">
            <a:avLst/>
          </a:prstGeom>
          <a:solidFill>
            <a:schemeClr val="bg1"/>
          </a:soli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Elipse 12">
            <a:extLst>
              <a:ext uri="{FF2B5EF4-FFF2-40B4-BE49-F238E27FC236}">
                <a16:creationId xmlns:a16="http://schemas.microsoft.com/office/drawing/2014/main" id="{3503FA41-E1F3-0B92-C6FE-0269E55479DC}"/>
              </a:ext>
            </a:extLst>
          </p:cNvPr>
          <p:cNvSpPr/>
          <p:nvPr/>
        </p:nvSpPr>
        <p:spPr>
          <a:xfrm>
            <a:off x="1769533" y="5542551"/>
            <a:ext cx="2297143" cy="1331490"/>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1800" b="1" dirty="0" err="1">
                <a:solidFill>
                  <a:srgbClr val="53206D"/>
                </a:solidFill>
                <a:latin typeface="Arial Narrow" panose="020B0606020202030204" pitchFamily="34" charset="0"/>
                <a:ea typeface="Verdana" panose="020B0604030504040204" pitchFamily="34" charset="0"/>
                <a:cs typeface="Verdana" panose="020B0604030504040204" pitchFamily="34" charset="0"/>
              </a:rPr>
              <a:t>Estrategias</a:t>
            </a:r>
            <a:r>
              <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rPr>
              <a:t> de </a:t>
            </a:r>
            <a:r>
              <a:rPr lang="fr-FR" sz="1800" b="1" dirty="0" err="1">
                <a:solidFill>
                  <a:srgbClr val="53206D"/>
                </a:solidFill>
                <a:latin typeface="Arial Narrow" panose="020B0606020202030204" pitchFamily="34" charset="0"/>
                <a:ea typeface="Verdana" panose="020B0604030504040204" pitchFamily="34" charset="0"/>
                <a:cs typeface="Verdana" panose="020B0604030504040204" pitchFamily="34" charset="0"/>
              </a:rPr>
              <a:t>Disminución</a:t>
            </a:r>
            <a:r>
              <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rPr>
              <a:t> de </a:t>
            </a:r>
            <a:r>
              <a:rPr lang="fr-FR" sz="1800" b="1" dirty="0" err="1">
                <a:solidFill>
                  <a:srgbClr val="53206D"/>
                </a:solidFill>
                <a:latin typeface="Arial Narrow" panose="020B0606020202030204" pitchFamily="34" charset="0"/>
                <a:ea typeface="Verdana" panose="020B0604030504040204" pitchFamily="34" charset="0"/>
                <a:cs typeface="Verdana" panose="020B0604030504040204" pitchFamily="34" charset="0"/>
              </a:rPr>
              <a:t>Costos</a:t>
            </a:r>
            <a:r>
              <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rPr>
              <a:t> </a:t>
            </a:r>
            <a:r>
              <a:rPr lang="fr-FR" sz="1800" b="1" dirty="0" err="1">
                <a:solidFill>
                  <a:srgbClr val="53206D"/>
                </a:solidFill>
                <a:latin typeface="Arial Narrow" panose="020B0606020202030204" pitchFamily="34" charset="0"/>
                <a:ea typeface="Verdana" panose="020B0604030504040204" pitchFamily="34" charset="0"/>
                <a:cs typeface="Verdana" panose="020B0604030504040204" pitchFamily="34" charset="0"/>
              </a:rPr>
              <a:t>Litigiosos</a:t>
            </a:r>
            <a:endPar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endParaRPr>
          </a:p>
        </p:txBody>
      </p:sp>
      <p:sp>
        <p:nvSpPr>
          <p:cNvPr id="14" name="CuadroTexto 13">
            <a:extLst>
              <a:ext uri="{FF2B5EF4-FFF2-40B4-BE49-F238E27FC236}">
                <a16:creationId xmlns:a16="http://schemas.microsoft.com/office/drawing/2014/main" id="{3BCBCC94-EE33-F85F-2B2D-BE7636259EDF}"/>
              </a:ext>
            </a:extLst>
          </p:cNvPr>
          <p:cNvSpPr txBox="1"/>
          <p:nvPr/>
        </p:nvSpPr>
        <p:spPr>
          <a:xfrm>
            <a:off x="4219841" y="5824636"/>
            <a:ext cx="997023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419"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Estudiar estrategias que permitan disminuir costos litigiosos en materia de sanción mora, de acuerdo a el artículo 57 de la Ley 1955 de 2019, Decreto 942 de 2022 y el precedente judicial existente. </a:t>
            </a:r>
            <a:endParaRPr kumimoji="0" lang="es-419" sz="1800" b="0" i="0" u="none" strike="noStrike" kern="1200" cap="none" spc="0" normalizeH="0" baseline="0" noProof="0" dirty="0">
              <a:ln>
                <a:noFill/>
              </a:ln>
              <a:solidFill>
                <a:srgbClr val="52256D"/>
              </a:solidFill>
              <a:effectLst/>
              <a:uLnTx/>
              <a:uFillTx/>
              <a:latin typeface="Arial Narrow" panose="020B0606020202030204" pitchFamily="34" charset="0"/>
              <a:ea typeface="Verdana" panose="020B0604030504040204" pitchFamily="34" charset="0"/>
              <a:cs typeface="Verdana" panose="020B0604030504040204" pitchFamily="34" charset="0"/>
            </a:endParaRPr>
          </a:p>
        </p:txBody>
      </p:sp>
      <p:sp>
        <p:nvSpPr>
          <p:cNvPr id="15" name="Rectángulo: esquinas redondeadas 14">
            <a:extLst>
              <a:ext uri="{FF2B5EF4-FFF2-40B4-BE49-F238E27FC236}">
                <a16:creationId xmlns:a16="http://schemas.microsoft.com/office/drawing/2014/main" id="{027F9220-DE4A-6159-25FA-41C86ACEBAEA}"/>
              </a:ext>
            </a:extLst>
          </p:cNvPr>
          <p:cNvSpPr/>
          <p:nvPr/>
        </p:nvSpPr>
        <p:spPr>
          <a:xfrm>
            <a:off x="2585074" y="6890088"/>
            <a:ext cx="11836781" cy="1274629"/>
          </a:xfrm>
          <a:prstGeom prst="roundRect">
            <a:avLst/>
          </a:prstGeom>
          <a:gradFill>
            <a:gsLst>
              <a:gs pos="100000">
                <a:schemeClr val="accent1">
                  <a:lumMod val="5000"/>
                  <a:lumOff val="95000"/>
                </a:schemeClr>
              </a:gs>
              <a:gs pos="0">
                <a:srgbClr val="D84190"/>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Elipse 15">
            <a:extLst>
              <a:ext uri="{FF2B5EF4-FFF2-40B4-BE49-F238E27FC236}">
                <a16:creationId xmlns:a16="http://schemas.microsoft.com/office/drawing/2014/main" id="{53938806-F21A-6A10-B4FD-5BCD5AE7F1B7}"/>
              </a:ext>
            </a:extLst>
          </p:cNvPr>
          <p:cNvSpPr/>
          <p:nvPr/>
        </p:nvSpPr>
        <p:spPr>
          <a:xfrm>
            <a:off x="13041501" y="6898067"/>
            <a:ext cx="2297143" cy="1331490"/>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b="1" dirty="0">
                <a:solidFill>
                  <a:srgbClr val="53206D"/>
                </a:solidFill>
                <a:latin typeface="Arial Narrow" panose="020B0606020202030204" pitchFamily="34" charset="0"/>
                <a:ea typeface="Verdana" panose="020B0604030504040204" pitchFamily="34" charset="0"/>
                <a:cs typeface="Verdana" panose="020B0604030504040204" pitchFamily="34" charset="0"/>
              </a:rPr>
              <a:t>Examen</a:t>
            </a:r>
            <a:endPar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endParaRPr>
          </a:p>
        </p:txBody>
      </p:sp>
      <p:sp>
        <p:nvSpPr>
          <p:cNvPr id="17" name="CuadroTexto 16">
            <a:extLst>
              <a:ext uri="{FF2B5EF4-FFF2-40B4-BE49-F238E27FC236}">
                <a16:creationId xmlns:a16="http://schemas.microsoft.com/office/drawing/2014/main" id="{FBB2114A-FD93-A8FB-7161-14F68BE0D67F}"/>
              </a:ext>
            </a:extLst>
          </p:cNvPr>
          <p:cNvSpPr txBox="1"/>
          <p:nvPr/>
        </p:nvSpPr>
        <p:spPr>
          <a:xfrm>
            <a:off x="2918104" y="7065737"/>
            <a:ext cx="9970232"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MX" sz="1800" dirty="0">
                <a:solidFill>
                  <a:srgbClr val="52256D"/>
                </a:solidFill>
                <a:latin typeface="Arial Narrow" panose="020B0606020202030204" pitchFamily="34" charset="0"/>
                <a:ea typeface="Verdana" panose="020B0604030504040204" pitchFamily="34" charset="0"/>
                <a:cs typeface="Verdana" panose="020B0604030504040204" pitchFamily="34" charset="0"/>
              </a:rPr>
              <a:t>Se deberá analizar cada caso, verificando los términos legales de cumplimiento, que corresponde a las entidades territoriales y a la Fiduprevisora, para establecer si es procedente o no el llamamiento en garantía de la Entidad que incumplió. </a:t>
            </a:r>
          </a:p>
        </p:txBody>
      </p:sp>
      <p:sp>
        <p:nvSpPr>
          <p:cNvPr id="10" name="Elipse 9">
            <a:extLst>
              <a:ext uri="{FF2B5EF4-FFF2-40B4-BE49-F238E27FC236}">
                <a16:creationId xmlns:a16="http://schemas.microsoft.com/office/drawing/2014/main" id="{BD869989-6B31-8FC4-9E57-5B02081B643B}"/>
              </a:ext>
            </a:extLst>
          </p:cNvPr>
          <p:cNvSpPr/>
          <p:nvPr/>
        </p:nvSpPr>
        <p:spPr>
          <a:xfrm>
            <a:off x="12889101" y="4323305"/>
            <a:ext cx="2297143" cy="1331490"/>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b="1" dirty="0" err="1">
                <a:solidFill>
                  <a:srgbClr val="53206D"/>
                </a:solidFill>
                <a:latin typeface="Arial Narrow" panose="020B0606020202030204" pitchFamily="34" charset="0"/>
                <a:ea typeface="Verdana" panose="020B0604030504040204" pitchFamily="34" charset="0"/>
                <a:cs typeface="Verdana" panose="020B0604030504040204" pitchFamily="34" charset="0"/>
              </a:rPr>
              <a:t>Analisis</a:t>
            </a:r>
            <a:endPar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0804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39AE1-8DDC-6519-1F6E-A541693ADAE1}"/>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6A31C1F2-EE1D-C08D-92E0-1FB5249DDEA5}"/>
              </a:ext>
            </a:extLst>
          </p:cNvPr>
          <p:cNvSpPr txBox="1"/>
          <p:nvPr/>
        </p:nvSpPr>
        <p:spPr>
          <a:xfrm>
            <a:off x="5071856" y="2286258"/>
            <a:ext cx="5855110" cy="461665"/>
          </a:xfrm>
          <a:prstGeom prst="rect">
            <a:avLst/>
          </a:prstGeom>
          <a:noFill/>
        </p:spPr>
        <p:txBody>
          <a:bodyPr wrap="square" rtlCol="0">
            <a:spAutoFit/>
          </a:bodyPr>
          <a:lstStyle/>
          <a:p>
            <a:pPr algn="ctr"/>
            <a:r>
              <a:rPr lang="es-MX" sz="2400" b="1" dirty="0">
                <a:solidFill>
                  <a:schemeClr val="bg1"/>
                </a:solidFill>
                <a:latin typeface="Verdana" panose="020B0604030504040204" pitchFamily="34" charset="0"/>
                <a:ea typeface="Verdana" panose="020B0604030504040204" pitchFamily="34" charset="0"/>
                <a:cs typeface="Verdana" panose="020B0604030504040204" pitchFamily="34" charset="0"/>
              </a:rPr>
              <a:t>Recomendaciones</a:t>
            </a:r>
          </a:p>
        </p:txBody>
      </p:sp>
      <p:sp>
        <p:nvSpPr>
          <p:cNvPr id="3" name="Rectángulo: esquinas redondeadas 2">
            <a:extLst>
              <a:ext uri="{FF2B5EF4-FFF2-40B4-BE49-F238E27FC236}">
                <a16:creationId xmlns:a16="http://schemas.microsoft.com/office/drawing/2014/main" id="{B8C760CC-3D42-C061-2C03-AF679A7CFC99}"/>
              </a:ext>
            </a:extLst>
          </p:cNvPr>
          <p:cNvSpPr/>
          <p:nvPr/>
        </p:nvSpPr>
        <p:spPr>
          <a:xfrm>
            <a:off x="2970084" y="4308024"/>
            <a:ext cx="11836781" cy="1771934"/>
          </a:xfrm>
          <a:prstGeom prst="roundRect">
            <a:avLst/>
          </a:prstGeom>
          <a:solidFill>
            <a:schemeClr val="bg1"/>
          </a:soli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Elipse 3">
            <a:extLst>
              <a:ext uri="{FF2B5EF4-FFF2-40B4-BE49-F238E27FC236}">
                <a16:creationId xmlns:a16="http://schemas.microsoft.com/office/drawing/2014/main" id="{666A03E9-D412-13C9-8593-DEFE09467981}"/>
              </a:ext>
            </a:extLst>
          </p:cNvPr>
          <p:cNvSpPr/>
          <p:nvPr/>
        </p:nvSpPr>
        <p:spPr>
          <a:xfrm>
            <a:off x="1700464" y="4246697"/>
            <a:ext cx="2452604" cy="1894422"/>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b="1" dirty="0" err="1">
                <a:solidFill>
                  <a:srgbClr val="53206D"/>
                </a:solidFill>
                <a:latin typeface="Arial Narrow" panose="020B0606020202030204" pitchFamily="34" charset="0"/>
                <a:ea typeface="Verdana" panose="020B0604030504040204" pitchFamily="34" charset="0"/>
                <a:cs typeface="Verdana" panose="020B0604030504040204" pitchFamily="34" charset="0"/>
              </a:rPr>
              <a:t>Responsabilidad</a:t>
            </a:r>
            <a:endParaRPr lang="fr-FR" sz="1800" b="1" dirty="0">
              <a:solidFill>
                <a:srgbClr val="53206D"/>
              </a:solidFill>
              <a:latin typeface="Arial Narrow" panose="020B0606020202030204" pitchFamily="34" charset="0"/>
              <a:ea typeface="Verdana" panose="020B0604030504040204" pitchFamily="34" charset="0"/>
              <a:cs typeface="Verdana" panose="020B0604030504040204" pitchFamily="34" charset="0"/>
            </a:endParaRPr>
          </a:p>
        </p:txBody>
      </p:sp>
      <p:sp>
        <p:nvSpPr>
          <p:cNvPr id="5" name="CuadroTexto 4">
            <a:extLst>
              <a:ext uri="{FF2B5EF4-FFF2-40B4-BE49-F238E27FC236}">
                <a16:creationId xmlns:a16="http://schemas.microsoft.com/office/drawing/2014/main" id="{D29F13B9-4030-A9F9-5689-D37A2FFCC2CB}"/>
              </a:ext>
            </a:extLst>
          </p:cNvPr>
          <p:cNvSpPr txBox="1"/>
          <p:nvPr/>
        </p:nvSpPr>
        <p:spPr>
          <a:xfrm>
            <a:off x="4153066" y="4455244"/>
            <a:ext cx="10461291" cy="1200329"/>
          </a:xfrm>
          <a:prstGeom prst="rect">
            <a:avLst/>
          </a:prstGeom>
          <a:noFill/>
        </p:spPr>
        <p:txBody>
          <a:bodyPr wrap="square" rtlCol="0">
            <a:spAutoFit/>
          </a:bodyPr>
          <a:lstStyle/>
          <a:p>
            <a:pPr algn="ctr"/>
            <a:r>
              <a:rPr lang="es-MX" dirty="0">
                <a:solidFill>
                  <a:srgbClr val="52256D"/>
                </a:solidFill>
                <a:latin typeface="Arial Narrow" panose="020B0606020202030204" pitchFamily="34" charset="0"/>
                <a:ea typeface="Verdana" panose="020B0604030504040204" pitchFamily="34" charset="0"/>
              </a:rPr>
              <a:t>Es imperativo realizar los estudios de acción de repetición, en aras de establecer la posible responsabilidad patrimonial de los intervinientes en el proceso y buscar la recuperación de los recursos públicos. </a:t>
            </a:r>
          </a:p>
          <a:p>
            <a:pPr algn="ctr"/>
            <a:r>
              <a:rPr lang="es-MX" dirty="0">
                <a:solidFill>
                  <a:srgbClr val="52256D"/>
                </a:solidFill>
                <a:latin typeface="Arial Narrow" panose="020B0606020202030204" pitchFamily="34" charset="0"/>
                <a:ea typeface="Verdana" panose="020B0604030504040204" pitchFamily="34" charset="0"/>
              </a:rPr>
              <a:t>Se recuerda que esta es una obligación legal y que la misma fue reglamentada específicamente para los casos de que trata la circular por el Decreto 942 de 2022 (Mediante el artículo 2.4.4.2.3.2.32 incorporado al DUR del Sector Educación.</a:t>
            </a:r>
          </a:p>
        </p:txBody>
      </p:sp>
    </p:spTree>
    <p:extLst>
      <p:ext uri="{BB962C8B-B14F-4D97-AF65-F5344CB8AC3E}">
        <p14:creationId xmlns:p14="http://schemas.microsoft.com/office/powerpoint/2010/main" val="215876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id="{DE088B92-4D80-0769-8EFB-934FDA66BD22}"/>
              </a:ext>
            </a:extLst>
          </p:cNvPr>
          <p:cNvPicPr>
            <a:picLocks noGrp="1" noChangeAspect="1"/>
          </p:cNvPicPr>
          <p:nvPr>
            <p:ph idx="1"/>
          </p:nvPr>
        </p:nvPicPr>
        <p:blipFill>
          <a:blip r:embed="rId2"/>
          <a:stretch>
            <a:fillRect/>
          </a:stretch>
        </p:blipFill>
        <p:spPr>
          <a:xfrm>
            <a:off x="5398137" y="-454162"/>
            <a:ext cx="4978400" cy="3091163"/>
          </a:xfrm>
        </p:spPr>
      </p:pic>
      <p:pic>
        <p:nvPicPr>
          <p:cNvPr id="11" name="Imagen 10">
            <a:extLst>
              <a:ext uri="{FF2B5EF4-FFF2-40B4-BE49-F238E27FC236}">
                <a16:creationId xmlns:a16="http://schemas.microsoft.com/office/drawing/2014/main" id="{30D7284A-2F86-A5E9-F917-250D4E7A3BF7}"/>
              </a:ext>
            </a:extLst>
          </p:cNvPr>
          <p:cNvPicPr>
            <a:picLocks noChangeAspect="1"/>
          </p:cNvPicPr>
          <p:nvPr/>
        </p:nvPicPr>
        <p:blipFill>
          <a:blip r:embed="rId3"/>
          <a:stretch>
            <a:fillRect/>
          </a:stretch>
        </p:blipFill>
        <p:spPr>
          <a:xfrm>
            <a:off x="5723257" y="787241"/>
            <a:ext cx="4328160" cy="2687419"/>
          </a:xfrm>
          <a:prstGeom prst="rect">
            <a:avLst/>
          </a:prstGeom>
        </p:spPr>
      </p:pic>
      <p:pic>
        <p:nvPicPr>
          <p:cNvPr id="14" name="Imagen 13">
            <a:extLst>
              <a:ext uri="{FF2B5EF4-FFF2-40B4-BE49-F238E27FC236}">
                <a16:creationId xmlns:a16="http://schemas.microsoft.com/office/drawing/2014/main" id="{B8F7A29E-1794-D97C-D454-5153BBCB8041}"/>
              </a:ext>
            </a:extLst>
          </p:cNvPr>
          <p:cNvPicPr>
            <a:picLocks noChangeAspect="1"/>
          </p:cNvPicPr>
          <p:nvPr/>
        </p:nvPicPr>
        <p:blipFill>
          <a:blip r:embed="rId4"/>
          <a:stretch>
            <a:fillRect/>
          </a:stretch>
        </p:blipFill>
        <p:spPr>
          <a:xfrm rot="10800000">
            <a:off x="-1365345" y="-614183"/>
            <a:ext cx="4600428" cy="2856475"/>
          </a:xfrm>
          <a:prstGeom prst="rect">
            <a:avLst/>
          </a:prstGeom>
        </p:spPr>
      </p:pic>
      <p:pic>
        <p:nvPicPr>
          <p:cNvPr id="17" name="Imagen 16">
            <a:extLst>
              <a:ext uri="{FF2B5EF4-FFF2-40B4-BE49-F238E27FC236}">
                <a16:creationId xmlns:a16="http://schemas.microsoft.com/office/drawing/2014/main" id="{8C1F9461-F897-9714-FBCC-FA4CFD82738A}"/>
              </a:ext>
            </a:extLst>
          </p:cNvPr>
          <p:cNvPicPr>
            <a:picLocks noChangeAspect="1"/>
          </p:cNvPicPr>
          <p:nvPr/>
        </p:nvPicPr>
        <p:blipFill>
          <a:blip r:embed="rId5"/>
          <a:stretch>
            <a:fillRect/>
          </a:stretch>
        </p:blipFill>
        <p:spPr>
          <a:xfrm>
            <a:off x="0" y="6155408"/>
            <a:ext cx="3797299" cy="2844130"/>
          </a:xfrm>
          <a:prstGeom prst="rect">
            <a:avLst/>
          </a:prstGeom>
        </p:spPr>
      </p:pic>
      <p:pic>
        <p:nvPicPr>
          <p:cNvPr id="18" name="Imagen 17">
            <a:extLst>
              <a:ext uri="{FF2B5EF4-FFF2-40B4-BE49-F238E27FC236}">
                <a16:creationId xmlns:a16="http://schemas.microsoft.com/office/drawing/2014/main" id="{F1B67415-670A-A6AD-18B5-A651C3EFC85D}"/>
              </a:ext>
            </a:extLst>
          </p:cNvPr>
          <p:cNvPicPr>
            <a:picLocks noChangeAspect="1"/>
          </p:cNvPicPr>
          <p:nvPr/>
        </p:nvPicPr>
        <p:blipFill>
          <a:blip r:embed="rId6"/>
          <a:stretch>
            <a:fillRect/>
          </a:stretch>
        </p:blipFill>
        <p:spPr>
          <a:xfrm>
            <a:off x="5510212" y="2354728"/>
            <a:ext cx="4978400" cy="927100"/>
          </a:xfrm>
          <a:prstGeom prst="rect">
            <a:avLst/>
          </a:prstGeom>
        </p:spPr>
      </p:pic>
      <p:pic>
        <p:nvPicPr>
          <p:cNvPr id="20" name="Imagen 19">
            <a:extLst>
              <a:ext uri="{FF2B5EF4-FFF2-40B4-BE49-F238E27FC236}">
                <a16:creationId xmlns:a16="http://schemas.microsoft.com/office/drawing/2014/main" id="{D72BF5A2-D4D3-D37D-51E0-8FCFE7D84BC3}"/>
              </a:ext>
            </a:extLst>
          </p:cNvPr>
          <p:cNvPicPr>
            <a:picLocks noChangeAspect="1"/>
          </p:cNvPicPr>
          <p:nvPr/>
        </p:nvPicPr>
        <p:blipFill>
          <a:blip r:embed="rId7"/>
          <a:stretch>
            <a:fillRect/>
          </a:stretch>
        </p:blipFill>
        <p:spPr>
          <a:xfrm>
            <a:off x="8994363" y="1185841"/>
            <a:ext cx="2114107" cy="1312681"/>
          </a:xfrm>
          <a:prstGeom prst="rect">
            <a:avLst/>
          </a:prstGeom>
        </p:spPr>
      </p:pic>
      <p:pic>
        <p:nvPicPr>
          <p:cNvPr id="22" name="Imagen 21">
            <a:extLst>
              <a:ext uri="{FF2B5EF4-FFF2-40B4-BE49-F238E27FC236}">
                <a16:creationId xmlns:a16="http://schemas.microsoft.com/office/drawing/2014/main" id="{52FC117F-7776-2E38-2920-59280CA4B4B0}"/>
              </a:ext>
            </a:extLst>
          </p:cNvPr>
          <p:cNvPicPr>
            <a:picLocks noChangeAspect="1"/>
          </p:cNvPicPr>
          <p:nvPr/>
        </p:nvPicPr>
        <p:blipFill>
          <a:blip r:embed="rId8"/>
          <a:stretch>
            <a:fillRect/>
          </a:stretch>
        </p:blipFill>
        <p:spPr>
          <a:xfrm>
            <a:off x="11821858" y="5871145"/>
            <a:ext cx="4508070" cy="2799129"/>
          </a:xfrm>
          <a:prstGeom prst="rect">
            <a:avLst/>
          </a:prstGeom>
        </p:spPr>
      </p:pic>
      <p:pic>
        <p:nvPicPr>
          <p:cNvPr id="23" name="Imagen 22">
            <a:extLst>
              <a:ext uri="{FF2B5EF4-FFF2-40B4-BE49-F238E27FC236}">
                <a16:creationId xmlns:a16="http://schemas.microsoft.com/office/drawing/2014/main" id="{691B0118-3A44-99C9-4BE8-C3C592BFC28E}"/>
              </a:ext>
            </a:extLst>
          </p:cNvPr>
          <p:cNvPicPr>
            <a:picLocks noChangeAspect="1"/>
          </p:cNvPicPr>
          <p:nvPr/>
        </p:nvPicPr>
        <p:blipFill>
          <a:blip r:embed="rId4"/>
          <a:stretch>
            <a:fillRect/>
          </a:stretch>
        </p:blipFill>
        <p:spPr>
          <a:xfrm rot="10800000" flipH="1">
            <a:off x="12935284" y="-552390"/>
            <a:ext cx="4354159" cy="2506149"/>
          </a:xfrm>
          <a:prstGeom prst="rect">
            <a:avLst/>
          </a:prstGeom>
        </p:spPr>
      </p:pic>
      <p:pic>
        <p:nvPicPr>
          <p:cNvPr id="25" name="Imagen 24">
            <a:extLst>
              <a:ext uri="{FF2B5EF4-FFF2-40B4-BE49-F238E27FC236}">
                <a16:creationId xmlns:a16="http://schemas.microsoft.com/office/drawing/2014/main" id="{7539575D-DBE2-45E7-C349-1825B136B2E3}"/>
              </a:ext>
            </a:extLst>
          </p:cNvPr>
          <p:cNvPicPr>
            <a:picLocks noChangeAspect="1"/>
          </p:cNvPicPr>
          <p:nvPr/>
        </p:nvPicPr>
        <p:blipFill>
          <a:blip r:embed="rId9"/>
          <a:stretch>
            <a:fillRect/>
          </a:stretch>
        </p:blipFill>
        <p:spPr>
          <a:xfrm>
            <a:off x="11715078" y="5883845"/>
            <a:ext cx="5026431" cy="3120986"/>
          </a:xfrm>
          <a:prstGeom prst="rect">
            <a:avLst/>
          </a:prstGeom>
        </p:spPr>
      </p:pic>
      <p:pic>
        <p:nvPicPr>
          <p:cNvPr id="3" name="Imagen 2">
            <a:extLst>
              <a:ext uri="{FF2B5EF4-FFF2-40B4-BE49-F238E27FC236}">
                <a16:creationId xmlns:a16="http://schemas.microsoft.com/office/drawing/2014/main" id="{793FEAE6-B20A-4AB3-EEC2-9CA57721ABD7}"/>
              </a:ext>
            </a:extLst>
          </p:cNvPr>
          <p:cNvPicPr>
            <a:picLocks noChangeAspect="1"/>
          </p:cNvPicPr>
          <p:nvPr/>
        </p:nvPicPr>
        <p:blipFill>
          <a:blip r:embed="rId10"/>
          <a:stretch>
            <a:fillRect/>
          </a:stretch>
        </p:blipFill>
        <p:spPr>
          <a:xfrm>
            <a:off x="4957011" y="3667409"/>
            <a:ext cx="5823033" cy="3904079"/>
          </a:xfrm>
          <a:prstGeom prst="cube">
            <a:avLst/>
          </a:prstGeom>
        </p:spPr>
      </p:pic>
    </p:spTree>
    <p:extLst>
      <p:ext uri="{BB962C8B-B14F-4D97-AF65-F5344CB8AC3E}">
        <p14:creationId xmlns:p14="http://schemas.microsoft.com/office/powerpoint/2010/main" val="1322022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E1DCBC9-E48A-7E85-E628-2C6CFEE1306F}"/>
              </a:ext>
            </a:extLst>
          </p:cNvPr>
          <p:cNvSpPr>
            <a:spLocks noGrp="1"/>
          </p:cNvSpPr>
          <p:nvPr>
            <p:ph type="title"/>
          </p:nvPr>
        </p:nvSpPr>
        <p:spPr>
          <a:xfrm>
            <a:off x="790202" y="3630021"/>
            <a:ext cx="8634017" cy="1739495"/>
          </a:xfrm>
        </p:spPr>
        <p:txBody>
          <a:bodyPr>
            <a:noAutofit/>
          </a:bodyPr>
          <a:lstStyle/>
          <a:p>
            <a:pPr algn="just"/>
            <a:r>
              <a:rPr lang="es-MX" sz="4000" dirty="0">
                <a:solidFill>
                  <a:srgbClr val="52256D"/>
                </a:solidFill>
              </a:rPr>
              <a:t>Lineamientos generales para prevenir la causación de la sanción mora por incumplimiento de los términos de ley para el reconocimiento y liquidación de las cesantías docentes</a:t>
            </a:r>
            <a:r>
              <a:rPr lang="es-MX" sz="4800" dirty="0">
                <a:solidFill>
                  <a:srgbClr val="52256D"/>
                </a:solidFill>
              </a:rPr>
              <a:t>.</a:t>
            </a:r>
            <a:endParaRPr lang="es-CO" sz="4800" dirty="0">
              <a:solidFill>
                <a:srgbClr val="52256D"/>
              </a:solidFill>
            </a:endParaRPr>
          </a:p>
        </p:txBody>
      </p:sp>
      <p:sp>
        <p:nvSpPr>
          <p:cNvPr id="2" name="Triángulo isósceles 1">
            <a:extLst>
              <a:ext uri="{FF2B5EF4-FFF2-40B4-BE49-F238E27FC236}">
                <a16:creationId xmlns:a16="http://schemas.microsoft.com/office/drawing/2014/main" id="{2276022F-3415-D4A2-9580-015F414094A7}"/>
              </a:ext>
            </a:extLst>
          </p:cNvPr>
          <p:cNvSpPr/>
          <p:nvPr/>
        </p:nvSpPr>
        <p:spPr>
          <a:xfrm rot="8131105" flipH="1">
            <a:off x="7146676" y="3619848"/>
            <a:ext cx="12962415" cy="6431592"/>
          </a:xfrm>
          <a:prstGeom prst="triangle">
            <a:avLst>
              <a:gd name="adj" fmla="val 51645"/>
            </a:avLst>
          </a:prstGeom>
          <a:solidFill>
            <a:srgbClr val="D8419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Título 3">
            <a:extLst>
              <a:ext uri="{FF2B5EF4-FFF2-40B4-BE49-F238E27FC236}">
                <a16:creationId xmlns:a16="http://schemas.microsoft.com/office/drawing/2014/main" id="{E24825D7-3377-766B-1A31-D55FBB0080EA}"/>
              </a:ext>
            </a:extLst>
          </p:cNvPr>
          <p:cNvSpPr txBox="1">
            <a:spLocks/>
          </p:cNvSpPr>
          <p:nvPr/>
        </p:nvSpPr>
        <p:spPr>
          <a:xfrm>
            <a:off x="10396319" y="6348639"/>
            <a:ext cx="4986250" cy="1739495"/>
          </a:xfrm>
          <a:prstGeom prst="rect">
            <a:avLst/>
          </a:prstGeom>
        </p:spPr>
        <p:txBody>
          <a:bodyPr vert="horz" lIns="91440" tIns="45720" rIns="91440" bIns="45720" rtlCol="0" anchor="ctr">
            <a:noAutofit/>
          </a:bodyPr>
          <a:lstStyle>
            <a:lvl1pPr algn="ctr" defTabSz="1199876" rtl="0" eaLnBrk="1" latinLnBrk="0" hangingPunct="1">
              <a:lnSpc>
                <a:spcPct val="90000"/>
              </a:lnSpc>
              <a:spcBef>
                <a:spcPct val="0"/>
              </a:spcBef>
              <a:buNone/>
              <a:defRPr sz="5774" b="1" kern="1200">
                <a:solidFill>
                  <a:schemeClr val="tx1"/>
                </a:solidFill>
                <a:latin typeface="Verdana" panose="020B0604030504040204" pitchFamily="34" charset="0"/>
                <a:ea typeface="Verdana" panose="020B0604030504040204" pitchFamily="34" charset="0"/>
                <a:cs typeface="+mj-cs"/>
              </a:defRPr>
            </a:lvl1pPr>
          </a:lstStyle>
          <a:p>
            <a:r>
              <a:rPr lang="es-MX" sz="4000" dirty="0">
                <a:solidFill>
                  <a:srgbClr val="52256D"/>
                </a:solidFill>
              </a:rPr>
              <a:t>Oficina Asesora </a:t>
            </a:r>
          </a:p>
          <a:p>
            <a:r>
              <a:rPr lang="es-MX" sz="4000" dirty="0">
                <a:solidFill>
                  <a:srgbClr val="52256D"/>
                </a:solidFill>
              </a:rPr>
              <a:t>Jurídica</a:t>
            </a:r>
            <a:r>
              <a:rPr lang="es-MX" sz="4800" dirty="0">
                <a:solidFill>
                  <a:srgbClr val="52256D"/>
                </a:solidFill>
              </a:rPr>
              <a:t>.</a:t>
            </a:r>
            <a:endParaRPr lang="es-CO" sz="4800" dirty="0">
              <a:solidFill>
                <a:srgbClr val="52256D"/>
              </a:solidFill>
            </a:endParaRPr>
          </a:p>
        </p:txBody>
      </p:sp>
      <p:cxnSp>
        <p:nvCxnSpPr>
          <p:cNvPr id="6" name="Conector recto 5">
            <a:extLst>
              <a:ext uri="{FF2B5EF4-FFF2-40B4-BE49-F238E27FC236}">
                <a16:creationId xmlns:a16="http://schemas.microsoft.com/office/drawing/2014/main" id="{D4EEB611-6A3A-B153-2266-95D5C8E06A79}"/>
              </a:ext>
            </a:extLst>
          </p:cNvPr>
          <p:cNvCxnSpPr>
            <a:cxnSpLocks/>
            <a:stCxn id="2" idx="2"/>
          </p:cNvCxnSpPr>
          <p:nvPr/>
        </p:nvCxnSpPr>
        <p:spPr>
          <a:xfrm flipV="1">
            <a:off x="6750456" y="44242"/>
            <a:ext cx="9130379" cy="9038262"/>
          </a:xfrm>
          <a:prstGeom prst="line">
            <a:avLst/>
          </a:prstGeom>
          <a:ln w="76200">
            <a:solidFill>
              <a:srgbClr val="52256D"/>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784645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elogramo 1">
            <a:extLst>
              <a:ext uri="{FF2B5EF4-FFF2-40B4-BE49-F238E27FC236}">
                <a16:creationId xmlns:a16="http://schemas.microsoft.com/office/drawing/2014/main" id="{5E485974-A5A1-7765-A217-720C1D5021C3}"/>
              </a:ext>
            </a:extLst>
          </p:cNvPr>
          <p:cNvSpPr/>
          <p:nvPr/>
        </p:nvSpPr>
        <p:spPr>
          <a:xfrm>
            <a:off x="4733947" y="2747923"/>
            <a:ext cx="6530929" cy="801713"/>
          </a:xfrm>
          <a:prstGeom prst="parallelogram">
            <a:avLst>
              <a:gd name="adj" fmla="val 42705"/>
            </a:avLst>
          </a:prstGeom>
          <a:solidFill>
            <a:srgbClr val="D84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FF0DAE95-FEBB-C997-3A0C-072CF34472AA}"/>
              </a:ext>
            </a:extLst>
          </p:cNvPr>
          <p:cNvSpPr txBox="1"/>
          <p:nvPr/>
        </p:nvSpPr>
        <p:spPr>
          <a:xfrm>
            <a:off x="5071856" y="2286258"/>
            <a:ext cx="5855110" cy="923330"/>
          </a:xfrm>
          <a:prstGeom prst="rect">
            <a:avLst/>
          </a:prstGeom>
          <a:noFill/>
        </p:spPr>
        <p:txBody>
          <a:bodyPr wrap="square" rtlCol="0">
            <a:spAutoFit/>
          </a:bodyPr>
          <a:lstStyle/>
          <a:p>
            <a:pPr algn="ctr"/>
            <a:r>
              <a:rPr lang="es-MX" b="1" dirty="0">
                <a:solidFill>
                  <a:schemeClr val="bg1"/>
                </a:solidFill>
                <a:latin typeface="Verdana" panose="020B0604030504040204" pitchFamily="34" charset="0"/>
                <a:ea typeface="Verdana" panose="020B0604030504040204" pitchFamily="34" charset="0"/>
                <a:cs typeface="Verdana" panose="020B0604030504040204" pitchFamily="34" charset="0"/>
              </a:rPr>
              <a:t>Responsables del reconocimiento y pago de cesantías de los docentes – leyes 91 de 1989, 1071 de 2006 y decreto 942 de 2022.</a:t>
            </a:r>
          </a:p>
        </p:txBody>
      </p:sp>
      <p:sp>
        <p:nvSpPr>
          <p:cNvPr id="3" name="Rectángulo: esquinas diagonales redondeadas 2">
            <a:extLst>
              <a:ext uri="{FF2B5EF4-FFF2-40B4-BE49-F238E27FC236}">
                <a16:creationId xmlns:a16="http://schemas.microsoft.com/office/drawing/2014/main" id="{EBA0140F-7F23-C71B-1503-2CDDB9224CA2}"/>
              </a:ext>
            </a:extLst>
          </p:cNvPr>
          <p:cNvSpPr/>
          <p:nvPr/>
        </p:nvSpPr>
        <p:spPr>
          <a:xfrm>
            <a:off x="2064489" y="4499769"/>
            <a:ext cx="5338916" cy="2566219"/>
          </a:xfrm>
          <a:prstGeom prst="round2DiagRect">
            <a:avLst/>
          </a:prstGeom>
          <a:gradFill>
            <a:gsLst>
              <a:gs pos="100000">
                <a:schemeClr val="accent1">
                  <a:lumMod val="5000"/>
                  <a:lumOff val="95000"/>
                </a:schemeClr>
              </a:gs>
              <a:gs pos="0">
                <a:srgbClr val="FF78D6"/>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solidFill>
                  <a:srgbClr val="52256D"/>
                </a:solidFill>
                <a:latin typeface="Calibri" panose="020F0502020204030204" pitchFamily="34" charset="0"/>
                <a:ea typeface="Verdana" panose="020B0604030504040204" pitchFamily="34" charset="0"/>
                <a:cs typeface="Calibri" panose="020F0502020204030204" pitchFamily="34" charset="0"/>
              </a:rPr>
              <a:t>SECRETARÍAS DE EDUCACIÓN TERRITORIALES CERTIFICADAS EN EDUCACIÓN.</a:t>
            </a:r>
          </a:p>
          <a:p>
            <a:endParaRPr lang="es-MX" sz="1800" dirty="0">
              <a:solidFill>
                <a:srgbClr val="52256D"/>
              </a:solidFill>
              <a:latin typeface="Calibri" panose="020F0502020204030204" pitchFamily="34" charset="0"/>
              <a:ea typeface="Verdana" panose="020B0604030504040204" pitchFamily="34" charset="0"/>
              <a:cs typeface="Calibri" panose="020F0502020204030204" pitchFamily="34" charset="0"/>
            </a:endParaRPr>
          </a:p>
          <a:p>
            <a:pPr algn="ctr"/>
            <a:r>
              <a:rPr lang="es-MX" sz="1800" dirty="0">
                <a:solidFill>
                  <a:srgbClr val="52256D"/>
                </a:solidFill>
                <a:latin typeface="Calibri" panose="020F0502020204030204" pitchFamily="34" charset="0"/>
                <a:ea typeface="Verdana" panose="020B0604030504040204" pitchFamily="34" charset="0"/>
                <a:cs typeface="Calibri" panose="020F0502020204030204" pitchFamily="34" charset="0"/>
              </a:rPr>
              <a:t>Reconocimiento y liquidación de las cesantías de los docentes (Decreto 942 de 2022 artículos 2.4.4.2.3.2.1 y 2.4.4.2.3.2.2.)</a:t>
            </a:r>
          </a:p>
        </p:txBody>
      </p:sp>
      <p:sp>
        <p:nvSpPr>
          <p:cNvPr id="4" name="Rectángulo: esquinas diagonales redondeadas 3">
            <a:extLst>
              <a:ext uri="{FF2B5EF4-FFF2-40B4-BE49-F238E27FC236}">
                <a16:creationId xmlns:a16="http://schemas.microsoft.com/office/drawing/2014/main" id="{E4602AF6-5628-FCCF-6849-47127ED1F82B}"/>
              </a:ext>
            </a:extLst>
          </p:cNvPr>
          <p:cNvSpPr/>
          <p:nvPr/>
        </p:nvSpPr>
        <p:spPr>
          <a:xfrm>
            <a:off x="9030644" y="4499768"/>
            <a:ext cx="5338916" cy="2566219"/>
          </a:xfrm>
          <a:prstGeom prst="round2DiagRect">
            <a:avLst/>
          </a:prstGeom>
          <a:gradFill>
            <a:gsLst>
              <a:gs pos="100000">
                <a:schemeClr val="accent1">
                  <a:lumMod val="5000"/>
                  <a:lumOff val="95000"/>
                </a:schemeClr>
              </a:gs>
              <a:gs pos="0">
                <a:srgbClr val="FF78D6"/>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dirty="0">
                <a:solidFill>
                  <a:srgbClr val="52256D"/>
                </a:solidFill>
                <a:latin typeface="Calibri" panose="020F0502020204030204" pitchFamily="34" charset="0"/>
                <a:cs typeface="Calibri" panose="020F0502020204030204" pitchFamily="34" charset="0"/>
              </a:rPr>
              <a:t>FIDUPREVISORA COMO ENTIDAD ADMINISTRADORA DE LOS RECURSOS DEL FOMAG</a:t>
            </a:r>
          </a:p>
          <a:p>
            <a:pPr algn="ctr"/>
            <a:endParaRPr lang="es-ES" sz="1800" b="1" dirty="0">
              <a:solidFill>
                <a:srgbClr val="52256D"/>
              </a:solidFill>
              <a:latin typeface="Calibri" panose="020F0502020204030204" pitchFamily="34" charset="0"/>
              <a:cs typeface="Calibri" panose="020F0502020204030204" pitchFamily="34" charset="0"/>
            </a:endParaRPr>
          </a:p>
          <a:p>
            <a:pPr algn="ctr"/>
            <a:r>
              <a:rPr lang="es-ES" sz="1800" dirty="0">
                <a:solidFill>
                  <a:srgbClr val="52256D"/>
                </a:solidFill>
                <a:latin typeface="Calibri" panose="020F0502020204030204" pitchFamily="34" charset="0"/>
                <a:cs typeface="Calibri" panose="020F0502020204030204" pitchFamily="34" charset="0"/>
              </a:rPr>
              <a:t>Pago de las cesantías de los docentes. </a:t>
            </a:r>
            <a:r>
              <a:rPr lang="es-MX" sz="1800" dirty="0">
                <a:solidFill>
                  <a:srgbClr val="52256D"/>
                </a:solidFill>
                <a:latin typeface="Calibri" panose="020F0502020204030204" pitchFamily="34" charset="0"/>
                <a:ea typeface="Verdana" panose="020B0604030504040204" pitchFamily="34" charset="0"/>
                <a:cs typeface="Calibri" panose="020F0502020204030204" pitchFamily="34" charset="0"/>
              </a:rPr>
              <a:t>.(artículo 5 Ley 91 de 1989)</a:t>
            </a:r>
            <a:endParaRPr lang="es-ES" sz="1800" dirty="0">
              <a:solidFill>
                <a:srgbClr val="52256D"/>
              </a:solidFill>
              <a:latin typeface="Calibri" panose="020F0502020204030204" pitchFamily="34" charset="0"/>
              <a:cs typeface="Calibri" panose="020F0502020204030204" pitchFamily="34" charset="0"/>
            </a:endParaRPr>
          </a:p>
        </p:txBody>
      </p:sp>
      <p:pic>
        <p:nvPicPr>
          <p:cNvPr id="8" name="Imagen 7">
            <a:extLst>
              <a:ext uri="{FF2B5EF4-FFF2-40B4-BE49-F238E27FC236}">
                <a16:creationId xmlns:a16="http://schemas.microsoft.com/office/drawing/2014/main" id="{6DA2B345-0453-B45F-E7B7-C78644217E10}"/>
              </a:ext>
            </a:extLst>
          </p:cNvPr>
          <p:cNvPicPr>
            <a:picLocks noChangeAspect="1"/>
          </p:cNvPicPr>
          <p:nvPr/>
        </p:nvPicPr>
        <p:blipFill>
          <a:blip r:embed="rId2"/>
          <a:stretch>
            <a:fillRect/>
          </a:stretch>
        </p:blipFill>
        <p:spPr>
          <a:xfrm flipH="1">
            <a:off x="7771582" y="4979645"/>
            <a:ext cx="890885" cy="1148252"/>
          </a:xfrm>
          <a:prstGeom prst="rect">
            <a:avLst/>
          </a:prstGeom>
        </p:spPr>
      </p:pic>
    </p:spTree>
    <p:extLst>
      <p:ext uri="{BB962C8B-B14F-4D97-AF65-F5344CB8AC3E}">
        <p14:creationId xmlns:p14="http://schemas.microsoft.com/office/powerpoint/2010/main" val="195791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BCA59-0CD0-ACD8-FF75-21B8B37F23BB}"/>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F424DC29-6433-6724-9991-BB785771DB4B}"/>
              </a:ext>
            </a:extLst>
          </p:cNvPr>
          <p:cNvSpPr/>
          <p:nvPr/>
        </p:nvSpPr>
        <p:spPr>
          <a:xfrm>
            <a:off x="4733947" y="2747923"/>
            <a:ext cx="6530929" cy="801713"/>
          </a:xfrm>
          <a:prstGeom prst="parallelogram">
            <a:avLst>
              <a:gd name="adj" fmla="val 42705"/>
            </a:avLst>
          </a:prstGeom>
          <a:solidFill>
            <a:srgbClr val="D84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0ADBEEC8-FF90-2C19-F45D-D4990A29869F}"/>
              </a:ext>
            </a:extLst>
          </p:cNvPr>
          <p:cNvSpPr txBox="1"/>
          <p:nvPr/>
        </p:nvSpPr>
        <p:spPr>
          <a:xfrm>
            <a:off x="5071856" y="2502448"/>
            <a:ext cx="5855110" cy="646331"/>
          </a:xfrm>
          <a:prstGeom prst="rect">
            <a:avLst/>
          </a:prstGeom>
          <a:noFill/>
        </p:spPr>
        <p:txBody>
          <a:bodyPr wrap="square" rtlCol="0">
            <a:spAutoFit/>
          </a:bodyPr>
          <a:lstStyle/>
          <a:p>
            <a:pPr algn="ctr"/>
            <a:r>
              <a:rPr lang="es-MX" b="1" dirty="0">
                <a:solidFill>
                  <a:schemeClr val="bg1"/>
                </a:solidFill>
                <a:latin typeface="Verdana" panose="020B0604030504040204" pitchFamily="34" charset="0"/>
                <a:ea typeface="Verdana" panose="020B0604030504040204" pitchFamily="34" charset="0"/>
                <a:cs typeface="Verdana" panose="020B0604030504040204" pitchFamily="34" charset="0"/>
              </a:rPr>
              <a:t>Marco normativo de la sanción moratoria por pago tardío de las cesantías docentes</a:t>
            </a:r>
          </a:p>
        </p:txBody>
      </p:sp>
      <p:sp>
        <p:nvSpPr>
          <p:cNvPr id="3" name="Rectángulo: esquinas diagonales cortadas 2">
            <a:extLst>
              <a:ext uri="{FF2B5EF4-FFF2-40B4-BE49-F238E27FC236}">
                <a16:creationId xmlns:a16="http://schemas.microsoft.com/office/drawing/2014/main" id="{F6F27684-62B6-306B-98F0-FAD7AE277E4B}"/>
              </a:ext>
            </a:extLst>
          </p:cNvPr>
          <p:cNvSpPr/>
          <p:nvPr/>
        </p:nvSpPr>
        <p:spPr>
          <a:xfrm>
            <a:off x="1600200" y="3932272"/>
            <a:ext cx="13685520" cy="4144928"/>
          </a:xfrm>
          <a:prstGeom prst="snip2DiagRect">
            <a:avLst/>
          </a:prstGeom>
          <a:gradFill flip="none" rotWithShape="1">
            <a:gsLst>
              <a:gs pos="100000">
                <a:schemeClr val="accent1">
                  <a:lumMod val="5000"/>
                  <a:lumOff val="95000"/>
                </a:schemeClr>
              </a:gs>
              <a:gs pos="0">
                <a:srgbClr val="9666C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1" noProof="0" dirty="0">
                <a:solidFill>
                  <a:srgbClr val="53206D"/>
                </a:solidFill>
                <a:latin typeface="Verdana" panose="020B0604030504040204" pitchFamily="34" charset="0"/>
                <a:ea typeface="Verdana" panose="020B0604030504040204" pitchFamily="34" charset="0"/>
              </a:rPr>
              <a:t>Término para el reconocimiento y pago de las cesantías </a:t>
            </a:r>
            <a:r>
              <a:rPr lang="es-MX" sz="1800" b="1" noProof="0" dirty="0">
                <a:solidFill>
                  <a:srgbClr val="53206D"/>
                </a:solidFill>
                <a:latin typeface="Verdana" panose="020B0604030504040204" pitchFamily="34" charset="0"/>
                <a:ea typeface="Verdana" panose="020B0604030504040204" pitchFamily="34" charset="0"/>
              </a:rPr>
              <a:t>Ley 1071 de 2006​ Y Decreto 942 de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800" b="1" noProof="0" dirty="0">
              <a:solidFill>
                <a:srgbClr val="53206D"/>
              </a:solidFill>
              <a:latin typeface="Verdana" panose="020B0604030504040204" pitchFamily="34" charset="0"/>
              <a:ea typeface="Verdana" panose="020B0604030504040204" pitchFamily="34" charset="0"/>
            </a:endParaRPr>
          </a:p>
          <a:p>
            <a:pPr algn="just"/>
            <a:r>
              <a:rPr lang="es-MX" sz="1800" b="1" dirty="0">
                <a:solidFill>
                  <a:srgbClr val="53206D"/>
                </a:solidFill>
                <a:latin typeface="Arial Narrow" panose="020B0606020202030204" pitchFamily="34" charset="0"/>
              </a:rPr>
              <a:t>ARTÍCULO 2.4.4.2.3.2.22. </a:t>
            </a:r>
            <a:r>
              <a:rPr lang="es-MX" sz="1800" dirty="0">
                <a:solidFill>
                  <a:srgbClr val="53206D"/>
                </a:solidFill>
                <a:latin typeface="Arial Narrow" panose="020B0606020202030204" pitchFamily="34" charset="0"/>
              </a:rPr>
              <a:t>Término de la Entidad Territorial Certificada en Educación para resolver las solicitudes de reconocimiento y pago de cesantías y su gestión. </a:t>
            </a:r>
          </a:p>
          <a:p>
            <a:pPr algn="just"/>
            <a:r>
              <a:rPr lang="es-MX" sz="1800" dirty="0">
                <a:solidFill>
                  <a:srgbClr val="53206D"/>
                </a:solidFill>
                <a:latin typeface="Arial Narrow" panose="020B0606020202030204" pitchFamily="34" charset="0"/>
              </a:rPr>
              <a:t>(…) </a:t>
            </a:r>
          </a:p>
          <a:p>
            <a:pPr algn="just"/>
            <a:r>
              <a:rPr lang="es-MX" sz="1800" dirty="0">
                <a:solidFill>
                  <a:srgbClr val="53206D"/>
                </a:solidFill>
                <a:latin typeface="Arial Narrow" panose="020B0606020202030204" pitchFamily="34" charset="0"/>
              </a:rPr>
              <a:t>La Entidad Territorial Certificada en Educación deberá resolver la solicitud de reconocimiento mediante acto administrativo, dentro de los </a:t>
            </a:r>
            <a:r>
              <a:rPr lang="es-MX" sz="1800" b="1" dirty="0">
                <a:solidFill>
                  <a:srgbClr val="53206D"/>
                </a:solidFill>
                <a:latin typeface="Arial Narrow" panose="020B0606020202030204" pitchFamily="34" charset="0"/>
              </a:rPr>
              <a:t>quince</a:t>
            </a:r>
            <a:r>
              <a:rPr lang="es-MX" sz="1800" dirty="0">
                <a:solidFill>
                  <a:srgbClr val="53206D"/>
                </a:solidFill>
                <a:latin typeface="Arial Narrow" panose="020B0606020202030204" pitchFamily="34" charset="0"/>
              </a:rPr>
              <a:t> </a:t>
            </a:r>
            <a:r>
              <a:rPr lang="es-MX" sz="1800" b="1" dirty="0">
                <a:solidFill>
                  <a:srgbClr val="53206D"/>
                </a:solidFill>
                <a:latin typeface="Arial Narrow" panose="020B0606020202030204" pitchFamily="34" charset="0"/>
              </a:rPr>
              <a:t>(15) días hábiles siguientes a la radicación completa de la solicitud </a:t>
            </a:r>
            <a:r>
              <a:rPr lang="es-MX" sz="1800" dirty="0">
                <a:solidFill>
                  <a:srgbClr val="53206D"/>
                </a:solidFill>
                <a:latin typeface="Arial Narrow" panose="020B0606020202030204" pitchFamily="34" charset="0"/>
              </a:rPr>
              <a:t>de reconocimiento por parte del peticionario, a través de la herramienta tecnológica.</a:t>
            </a:r>
          </a:p>
          <a:p>
            <a:pPr algn="just"/>
            <a:endParaRPr lang="es-MX" sz="1800" dirty="0">
              <a:solidFill>
                <a:srgbClr val="53206D"/>
              </a:solidFill>
              <a:latin typeface="Arial Narrow" panose="020B0606020202030204" pitchFamily="34" charset="0"/>
            </a:endParaRPr>
          </a:p>
          <a:p>
            <a:pPr algn="just"/>
            <a:r>
              <a:rPr lang="es-MX" sz="1800" b="1" dirty="0">
                <a:solidFill>
                  <a:srgbClr val="53206D"/>
                </a:solidFill>
                <a:latin typeface="Arial Narrow" panose="020B0606020202030204" pitchFamily="34" charset="0"/>
              </a:rPr>
              <a:t>ARTÍCULO 2.4.4.2.3.2.27. </a:t>
            </a:r>
            <a:r>
              <a:rPr lang="es-MX" sz="1800" dirty="0">
                <a:solidFill>
                  <a:srgbClr val="53206D"/>
                </a:solidFill>
                <a:latin typeface="Arial Narrow" panose="020B0606020202030204" pitchFamily="34" charset="0"/>
              </a:rPr>
              <a:t>Pago de los reconocimientos de cesantías. </a:t>
            </a:r>
            <a:r>
              <a:rPr lang="es-MX" sz="1800" b="1" dirty="0">
                <a:solidFill>
                  <a:srgbClr val="53206D"/>
                </a:solidFill>
                <a:latin typeface="Arial Narrow" panose="020B0606020202030204" pitchFamily="34" charset="0"/>
              </a:rPr>
              <a:t>Dentro de los cuarenta y cinco (45)</a:t>
            </a:r>
            <a:r>
              <a:rPr lang="es-MX" sz="1800" dirty="0">
                <a:solidFill>
                  <a:srgbClr val="53206D"/>
                </a:solidFill>
                <a:latin typeface="Arial Narrow" panose="020B0606020202030204" pitchFamily="34" charset="0"/>
              </a:rPr>
              <a:t> </a:t>
            </a:r>
            <a:r>
              <a:rPr lang="es-MX" sz="1800" b="1" dirty="0">
                <a:solidFill>
                  <a:srgbClr val="53206D"/>
                </a:solidFill>
                <a:latin typeface="Arial Narrow" panose="020B0606020202030204" pitchFamily="34" charset="0"/>
              </a:rPr>
              <a:t>días hábiles siguientes a la ejecutoria del acto administrativo que reconoce las cesantías parciales o definitivas</a:t>
            </a:r>
            <a:r>
              <a:rPr lang="es-MX" sz="1800" dirty="0">
                <a:solidFill>
                  <a:srgbClr val="53206D"/>
                </a:solidFill>
                <a:latin typeface="Arial Narrow" panose="020B0606020202030204" pitchFamily="34" charset="0"/>
              </a:rPr>
              <a:t>, la sociedad fiduciaria encargada del manejo de los recursos del Fondo Nacional de Prestaciones Sociales del Magisterio deberá efectuar el pago correspondiente.</a:t>
            </a:r>
          </a:p>
        </p:txBody>
      </p:sp>
      <p:pic>
        <p:nvPicPr>
          <p:cNvPr id="5" name="Imagen 4">
            <a:extLst>
              <a:ext uri="{FF2B5EF4-FFF2-40B4-BE49-F238E27FC236}">
                <a16:creationId xmlns:a16="http://schemas.microsoft.com/office/drawing/2014/main" id="{0C1468DD-544A-CA51-93B7-171C67BAD4E5}"/>
              </a:ext>
            </a:extLst>
          </p:cNvPr>
          <p:cNvPicPr>
            <a:picLocks noChangeAspect="1"/>
          </p:cNvPicPr>
          <p:nvPr/>
        </p:nvPicPr>
        <p:blipFill>
          <a:blip r:embed="rId2"/>
          <a:stretch>
            <a:fillRect/>
          </a:stretch>
        </p:blipFill>
        <p:spPr>
          <a:xfrm flipH="1">
            <a:off x="14933930" y="3287536"/>
            <a:ext cx="703580" cy="906836"/>
          </a:xfrm>
          <a:prstGeom prst="rect">
            <a:avLst/>
          </a:prstGeom>
        </p:spPr>
      </p:pic>
    </p:spTree>
    <p:extLst>
      <p:ext uri="{BB962C8B-B14F-4D97-AF65-F5344CB8AC3E}">
        <p14:creationId xmlns:p14="http://schemas.microsoft.com/office/powerpoint/2010/main" val="3888786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72DA9-BD5B-0230-AD50-F9980A7B1D47}"/>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D1871FF1-4857-38BA-0DCB-0571C67F0BBF}"/>
              </a:ext>
            </a:extLst>
          </p:cNvPr>
          <p:cNvSpPr/>
          <p:nvPr/>
        </p:nvSpPr>
        <p:spPr>
          <a:xfrm>
            <a:off x="4733947" y="2747923"/>
            <a:ext cx="6530929" cy="801713"/>
          </a:xfrm>
          <a:prstGeom prst="parallelogram">
            <a:avLst>
              <a:gd name="adj" fmla="val 42705"/>
            </a:avLst>
          </a:prstGeom>
          <a:solidFill>
            <a:srgbClr val="D84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6AF848E6-65C3-C8CF-304B-46635BE6F541}"/>
              </a:ext>
            </a:extLst>
          </p:cNvPr>
          <p:cNvSpPr txBox="1"/>
          <p:nvPr/>
        </p:nvSpPr>
        <p:spPr>
          <a:xfrm>
            <a:off x="5071856" y="2286258"/>
            <a:ext cx="5855110" cy="923330"/>
          </a:xfrm>
          <a:prstGeom prst="rect">
            <a:avLst/>
          </a:prstGeom>
          <a:noFill/>
        </p:spPr>
        <p:txBody>
          <a:bodyPr wrap="square" rtlCol="0">
            <a:spAutoFit/>
          </a:bodyPr>
          <a:lstStyle/>
          <a:p>
            <a:pPr algn="ctr"/>
            <a:r>
              <a:rPr lang="es-MX" b="1" dirty="0">
                <a:solidFill>
                  <a:schemeClr val="bg1"/>
                </a:solidFill>
                <a:latin typeface="Verdana" panose="020B0604030504040204" pitchFamily="34" charset="0"/>
                <a:ea typeface="Verdana" panose="020B0604030504040204" pitchFamily="34" charset="0"/>
                <a:cs typeface="Verdana" panose="020B0604030504040204" pitchFamily="34" charset="0"/>
              </a:rPr>
              <a:t>Responsables del reconocimiento y pago de cesantías de los docentes – leyes 91 de 1989, 1071 de 2006 y decreto 942 de 2022.</a:t>
            </a:r>
          </a:p>
        </p:txBody>
      </p:sp>
      <p:sp>
        <p:nvSpPr>
          <p:cNvPr id="3" name="Rectángulo: esquinas diagonales redondeadas 2">
            <a:extLst>
              <a:ext uri="{FF2B5EF4-FFF2-40B4-BE49-F238E27FC236}">
                <a16:creationId xmlns:a16="http://schemas.microsoft.com/office/drawing/2014/main" id="{DB11BB2A-EB6B-3CBA-931E-811FD8D3AA1E}"/>
              </a:ext>
            </a:extLst>
          </p:cNvPr>
          <p:cNvSpPr/>
          <p:nvPr/>
        </p:nvSpPr>
        <p:spPr>
          <a:xfrm>
            <a:off x="5825612" y="4094943"/>
            <a:ext cx="9748684" cy="3493858"/>
          </a:xfrm>
          <a:prstGeom prst="round2DiagRect">
            <a:avLst/>
          </a:prstGeom>
          <a:gradFill>
            <a:gsLst>
              <a:gs pos="100000">
                <a:schemeClr val="accent1">
                  <a:lumMod val="5000"/>
                  <a:lumOff val="95000"/>
                </a:schemeClr>
              </a:gs>
              <a:gs pos="0">
                <a:srgbClr val="FF78D6"/>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dirty="0">
                <a:solidFill>
                  <a:srgbClr val="52256D"/>
                </a:solidFill>
                <a:latin typeface="Calibri" panose="020F0502020204030204" pitchFamily="34" charset="0"/>
                <a:ea typeface="Verdana" panose="020B0604030504040204" pitchFamily="34" charset="0"/>
                <a:cs typeface="Calibri" panose="020F0502020204030204" pitchFamily="34" charset="0"/>
              </a:rPr>
              <a:t>“…En consecuencia, la Sección Segunda de esta Corporación fija la regla jurisprudencial concerniente a que en el evento en que la administración no resuelva la solicitud de la prestación social – cesantías parciales o definitivas- o lo haga de manera tardía, el término para el cómputo de la sanción moratoria iniciará a partir de la radicación de la petición correspondiente, de manera que se contarán 15 días hábiles para la expedición del acto administrativo de reconocimiento (Art. 4 L. 1071/2006105), 10 del término de ejecutoria de la decisión (Arts. 76 y 87 de la Ley 1437 de 2011) (…), y 45 días hábiles a partir del día en que quedó en firme la resolución. Por consiguiente, al vencimiento de los 70 días hábiles discriminados en precedencia, se causará la sanción moratoria de que trata el artículo 5 de la Ley 1071 de 2006.”</a:t>
            </a:r>
          </a:p>
        </p:txBody>
      </p:sp>
      <p:sp>
        <p:nvSpPr>
          <p:cNvPr id="5" name="CuadroTexto 4">
            <a:extLst>
              <a:ext uri="{FF2B5EF4-FFF2-40B4-BE49-F238E27FC236}">
                <a16:creationId xmlns:a16="http://schemas.microsoft.com/office/drawing/2014/main" id="{8B0BA6C5-3935-286B-7716-390FC67DCF4C}"/>
              </a:ext>
            </a:extLst>
          </p:cNvPr>
          <p:cNvSpPr txBox="1"/>
          <p:nvPr/>
        </p:nvSpPr>
        <p:spPr>
          <a:xfrm>
            <a:off x="1563044" y="4964709"/>
            <a:ext cx="3170903" cy="1754326"/>
          </a:xfrm>
          <a:prstGeom prst="rect">
            <a:avLst/>
          </a:prstGeom>
          <a:noFill/>
        </p:spPr>
        <p:txBody>
          <a:bodyPr wrap="square" rtlCol="0">
            <a:spAutoFit/>
          </a:bodyPr>
          <a:lstStyle/>
          <a:p>
            <a:pPr lvl="0" algn="ctr"/>
            <a:r>
              <a:rPr lang="es-MX" sz="1800" b="1" dirty="0">
                <a:solidFill>
                  <a:srgbClr val="52256D"/>
                </a:solidFill>
                <a:latin typeface="+mj-lt"/>
              </a:rPr>
              <a:t>Sentencia CE-SUJ-SII-012-2018</a:t>
            </a:r>
          </a:p>
          <a:p>
            <a:pPr lvl="0" algn="ctr"/>
            <a:r>
              <a:rPr lang="es-MX" sz="1800" dirty="0">
                <a:solidFill>
                  <a:srgbClr val="52256D"/>
                </a:solidFill>
                <a:latin typeface="+mj-lt"/>
              </a:rPr>
              <a:t>Concejo de Estado</a:t>
            </a:r>
          </a:p>
          <a:p>
            <a:pPr lvl="0" algn="ctr"/>
            <a:r>
              <a:rPr lang="es-MX" sz="1800" dirty="0">
                <a:solidFill>
                  <a:srgbClr val="52256D"/>
                </a:solidFill>
                <a:latin typeface="+mj-lt"/>
              </a:rPr>
              <a:t>Estableció un plazo total de 70 días para pago de cesantías</a:t>
            </a:r>
          </a:p>
        </p:txBody>
      </p:sp>
      <p:pic>
        <p:nvPicPr>
          <p:cNvPr id="9" name="Imagen 8">
            <a:extLst>
              <a:ext uri="{FF2B5EF4-FFF2-40B4-BE49-F238E27FC236}">
                <a16:creationId xmlns:a16="http://schemas.microsoft.com/office/drawing/2014/main" id="{ED24D7E7-7871-23CD-EEBE-02A049A182B8}"/>
              </a:ext>
            </a:extLst>
          </p:cNvPr>
          <p:cNvPicPr>
            <a:picLocks noChangeAspect="1"/>
          </p:cNvPicPr>
          <p:nvPr/>
        </p:nvPicPr>
        <p:blipFill>
          <a:blip r:embed="rId2"/>
          <a:stretch>
            <a:fillRect/>
          </a:stretch>
        </p:blipFill>
        <p:spPr>
          <a:xfrm>
            <a:off x="4462702" y="5449903"/>
            <a:ext cx="1362910" cy="801712"/>
          </a:xfrm>
          <a:prstGeom prst="rect">
            <a:avLst/>
          </a:prstGeom>
        </p:spPr>
      </p:pic>
    </p:spTree>
    <p:extLst>
      <p:ext uri="{BB962C8B-B14F-4D97-AF65-F5344CB8AC3E}">
        <p14:creationId xmlns:p14="http://schemas.microsoft.com/office/powerpoint/2010/main" val="3169261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4800C-CA8F-CDAD-495A-A3F50FE2583E}"/>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BCA7C3A7-0523-C72D-DC19-9A43FFBC66B1}"/>
              </a:ext>
            </a:extLst>
          </p:cNvPr>
          <p:cNvSpPr/>
          <p:nvPr/>
        </p:nvSpPr>
        <p:spPr>
          <a:xfrm>
            <a:off x="4733947" y="2747923"/>
            <a:ext cx="6530929" cy="801713"/>
          </a:xfrm>
          <a:prstGeom prst="parallelogram">
            <a:avLst>
              <a:gd name="adj" fmla="val 42705"/>
            </a:avLst>
          </a:prstGeom>
          <a:solidFill>
            <a:srgbClr val="D84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403652CE-A12D-E970-2074-F07AB4AB7B60}"/>
              </a:ext>
            </a:extLst>
          </p:cNvPr>
          <p:cNvSpPr txBox="1"/>
          <p:nvPr/>
        </p:nvSpPr>
        <p:spPr>
          <a:xfrm>
            <a:off x="5071856" y="2286258"/>
            <a:ext cx="5855110" cy="1200329"/>
          </a:xfrm>
          <a:prstGeom prst="rect">
            <a:avLst/>
          </a:prstGeom>
          <a:noFill/>
        </p:spPr>
        <p:txBody>
          <a:bodyPr wrap="square" rtlCol="0">
            <a:spAutoFit/>
          </a:bodyPr>
          <a:lstStyle/>
          <a:p>
            <a:pPr algn="ctr"/>
            <a:r>
              <a:rPr lang="es-MX" b="1" dirty="0">
                <a:solidFill>
                  <a:schemeClr val="bg1"/>
                </a:solidFill>
                <a:latin typeface="Verdana" panose="020B0604030504040204" pitchFamily="34" charset="0"/>
                <a:ea typeface="Verdana" panose="020B0604030504040204" pitchFamily="34" charset="0"/>
                <a:cs typeface="Verdana" panose="020B0604030504040204" pitchFamily="34" charset="0"/>
              </a:rPr>
              <a:t>Antecedentes Normativos y Jurisprudenciales de la Sanción Moratoria por Pago Tardío de las Cesantías a los Docentes</a:t>
            </a:r>
          </a:p>
        </p:txBody>
      </p:sp>
      <p:pic>
        <p:nvPicPr>
          <p:cNvPr id="4" name="Imagen 3">
            <a:extLst>
              <a:ext uri="{FF2B5EF4-FFF2-40B4-BE49-F238E27FC236}">
                <a16:creationId xmlns:a16="http://schemas.microsoft.com/office/drawing/2014/main" id="{8621AD14-F84B-192E-40EC-1FC430480A25}"/>
              </a:ext>
            </a:extLst>
          </p:cNvPr>
          <p:cNvPicPr>
            <a:picLocks noChangeAspect="1"/>
          </p:cNvPicPr>
          <p:nvPr/>
        </p:nvPicPr>
        <p:blipFill>
          <a:blip r:embed="rId2"/>
          <a:stretch>
            <a:fillRect/>
          </a:stretch>
        </p:blipFill>
        <p:spPr>
          <a:xfrm>
            <a:off x="5724472" y="4011301"/>
            <a:ext cx="8109515" cy="4163770"/>
          </a:xfrm>
          <a:prstGeom prst="rect">
            <a:avLst/>
          </a:prstGeom>
        </p:spPr>
      </p:pic>
      <p:sp>
        <p:nvSpPr>
          <p:cNvPr id="5" name="CuadroTexto 4">
            <a:extLst>
              <a:ext uri="{FF2B5EF4-FFF2-40B4-BE49-F238E27FC236}">
                <a16:creationId xmlns:a16="http://schemas.microsoft.com/office/drawing/2014/main" id="{85D0AED4-0A91-5AAB-7072-89525E2BD5D4}"/>
              </a:ext>
            </a:extLst>
          </p:cNvPr>
          <p:cNvSpPr txBox="1"/>
          <p:nvPr/>
        </p:nvSpPr>
        <p:spPr>
          <a:xfrm>
            <a:off x="6017342" y="4322789"/>
            <a:ext cx="2477729" cy="830997"/>
          </a:xfrm>
          <a:prstGeom prst="rect">
            <a:avLst/>
          </a:prstGeom>
          <a:noFill/>
        </p:spPr>
        <p:txBody>
          <a:bodyPr wrap="square" rtlCol="0">
            <a:spAutoFit/>
          </a:bodyPr>
          <a:lstStyle/>
          <a:p>
            <a:pPr algn="ctr"/>
            <a:r>
              <a:rPr lang="es-MX" sz="1600" b="1" dirty="0">
                <a:solidFill>
                  <a:srgbClr val="52256D"/>
                </a:solidFill>
              </a:rPr>
              <a:t>Acto Administrativo de reconocimiento de cesantías</a:t>
            </a:r>
            <a:endParaRPr lang="es-CO" sz="1600" b="1" dirty="0">
              <a:solidFill>
                <a:srgbClr val="52256D"/>
              </a:solidFill>
            </a:endParaRPr>
          </a:p>
        </p:txBody>
      </p:sp>
      <p:sp>
        <p:nvSpPr>
          <p:cNvPr id="8" name="CuadroTexto 7">
            <a:extLst>
              <a:ext uri="{FF2B5EF4-FFF2-40B4-BE49-F238E27FC236}">
                <a16:creationId xmlns:a16="http://schemas.microsoft.com/office/drawing/2014/main" id="{E4BD5117-86E2-515A-3EAA-4A7E236C7F75}"/>
              </a:ext>
            </a:extLst>
          </p:cNvPr>
          <p:cNvSpPr txBox="1"/>
          <p:nvPr/>
        </p:nvSpPr>
        <p:spPr>
          <a:xfrm>
            <a:off x="8449237" y="4322789"/>
            <a:ext cx="2477729" cy="830997"/>
          </a:xfrm>
          <a:prstGeom prst="rect">
            <a:avLst/>
          </a:prstGeom>
          <a:noFill/>
        </p:spPr>
        <p:txBody>
          <a:bodyPr wrap="square" rtlCol="0">
            <a:spAutoFit/>
          </a:bodyPr>
          <a:lstStyle/>
          <a:p>
            <a:pPr algn="ctr"/>
            <a:r>
              <a:rPr lang="es-MX" sz="1600" b="1" dirty="0">
                <a:solidFill>
                  <a:srgbClr val="52256D"/>
                </a:solidFill>
              </a:rPr>
              <a:t>Termino de ejecutoria del acto Administrativo</a:t>
            </a:r>
            <a:endParaRPr lang="es-CO" sz="1600" b="1" dirty="0">
              <a:solidFill>
                <a:srgbClr val="52256D"/>
              </a:solidFill>
            </a:endParaRPr>
          </a:p>
        </p:txBody>
      </p:sp>
      <p:sp>
        <p:nvSpPr>
          <p:cNvPr id="9" name="CuadroTexto 8">
            <a:extLst>
              <a:ext uri="{FF2B5EF4-FFF2-40B4-BE49-F238E27FC236}">
                <a16:creationId xmlns:a16="http://schemas.microsoft.com/office/drawing/2014/main" id="{D4D00591-E968-21F3-28F8-47A91B54BDB5}"/>
              </a:ext>
            </a:extLst>
          </p:cNvPr>
          <p:cNvSpPr txBox="1"/>
          <p:nvPr/>
        </p:nvSpPr>
        <p:spPr>
          <a:xfrm>
            <a:off x="10881132" y="4552447"/>
            <a:ext cx="2477729" cy="338554"/>
          </a:xfrm>
          <a:prstGeom prst="rect">
            <a:avLst/>
          </a:prstGeom>
          <a:noFill/>
        </p:spPr>
        <p:txBody>
          <a:bodyPr wrap="square" rtlCol="0">
            <a:spAutoFit/>
          </a:bodyPr>
          <a:lstStyle/>
          <a:p>
            <a:pPr algn="ctr"/>
            <a:r>
              <a:rPr lang="es-MX" sz="1600" b="1" dirty="0">
                <a:solidFill>
                  <a:srgbClr val="52256D"/>
                </a:solidFill>
              </a:rPr>
              <a:t>Pago de cesantías</a:t>
            </a:r>
            <a:endParaRPr lang="es-CO" sz="1600" b="1" dirty="0">
              <a:solidFill>
                <a:srgbClr val="52256D"/>
              </a:solidFill>
            </a:endParaRPr>
          </a:p>
        </p:txBody>
      </p:sp>
      <p:sp>
        <p:nvSpPr>
          <p:cNvPr id="10" name="Rectángulo: esquinas redondeadas 9">
            <a:extLst>
              <a:ext uri="{FF2B5EF4-FFF2-40B4-BE49-F238E27FC236}">
                <a16:creationId xmlns:a16="http://schemas.microsoft.com/office/drawing/2014/main" id="{D7174BFB-9375-48D0-9273-8E96C4AD62E7}"/>
              </a:ext>
            </a:extLst>
          </p:cNvPr>
          <p:cNvSpPr/>
          <p:nvPr/>
        </p:nvSpPr>
        <p:spPr>
          <a:xfrm>
            <a:off x="6179573" y="5137756"/>
            <a:ext cx="2138517" cy="2751350"/>
          </a:xfrm>
          <a:prstGeom prst="roundRect">
            <a:avLst/>
          </a:prstGeom>
          <a:gradFill>
            <a:gsLst>
              <a:gs pos="100000">
                <a:schemeClr val="accent1">
                  <a:lumMod val="5000"/>
                  <a:lumOff val="95000"/>
                </a:schemeClr>
              </a:gs>
              <a:gs pos="0">
                <a:srgbClr val="FF78D6"/>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noProof="0" dirty="0">
                <a:solidFill>
                  <a:srgbClr val="52256D"/>
                </a:solidFill>
                <a:latin typeface="Calibri" panose="020F0502020204030204" pitchFamily="34" charset="0"/>
                <a:ea typeface="Verdana" panose="020B0604030504040204" pitchFamily="34" charset="0"/>
                <a:cs typeface="Calibri" panose="020F0502020204030204" pitchFamily="34" charset="0"/>
              </a:rPr>
              <a:t>15 días contados a partir de la presentación de la solicitud de reconocimiento de las cesantías</a:t>
            </a:r>
          </a:p>
        </p:txBody>
      </p:sp>
      <p:sp>
        <p:nvSpPr>
          <p:cNvPr id="11" name="Rectángulo: esquinas redondeadas 10">
            <a:extLst>
              <a:ext uri="{FF2B5EF4-FFF2-40B4-BE49-F238E27FC236}">
                <a16:creationId xmlns:a16="http://schemas.microsoft.com/office/drawing/2014/main" id="{363E2308-0A5D-BDA2-33ED-A656BE7C02B5}"/>
              </a:ext>
            </a:extLst>
          </p:cNvPr>
          <p:cNvSpPr/>
          <p:nvPr/>
        </p:nvSpPr>
        <p:spPr>
          <a:xfrm>
            <a:off x="8618842" y="5137756"/>
            <a:ext cx="2138517" cy="2751350"/>
          </a:xfrm>
          <a:prstGeom prst="roundRect">
            <a:avLst/>
          </a:prstGeom>
          <a:gradFill>
            <a:gsLst>
              <a:gs pos="100000">
                <a:schemeClr val="accent1">
                  <a:lumMod val="5000"/>
                  <a:lumOff val="95000"/>
                </a:schemeClr>
              </a:gs>
              <a:gs pos="0">
                <a:srgbClr val="FF78D6"/>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noProof="0" dirty="0">
                <a:solidFill>
                  <a:srgbClr val="52256D"/>
                </a:solidFill>
                <a:latin typeface="Arial Narrow" panose="020B0606020202030204" pitchFamily="34" charset="0"/>
                <a:ea typeface="Verdana" panose="020B0604030504040204" pitchFamily="34" charset="0"/>
                <a:cs typeface="Verdana" panose="020B0604030504040204" pitchFamily="34" charset="0"/>
              </a:rPr>
              <a:t>10 días contado a partir de la notificación del acto administrativo que reconoce las cesantías</a:t>
            </a:r>
          </a:p>
        </p:txBody>
      </p:sp>
      <p:sp>
        <p:nvSpPr>
          <p:cNvPr id="12" name="Rectángulo: esquinas redondeadas 11">
            <a:extLst>
              <a:ext uri="{FF2B5EF4-FFF2-40B4-BE49-F238E27FC236}">
                <a16:creationId xmlns:a16="http://schemas.microsoft.com/office/drawing/2014/main" id="{BA18E7A3-A02F-B8B3-DCBC-20D5DD80E1C3}"/>
              </a:ext>
            </a:extLst>
          </p:cNvPr>
          <p:cNvSpPr/>
          <p:nvPr/>
        </p:nvSpPr>
        <p:spPr>
          <a:xfrm>
            <a:off x="11030203" y="5137756"/>
            <a:ext cx="2138517" cy="2751350"/>
          </a:xfrm>
          <a:prstGeom prst="roundRect">
            <a:avLst/>
          </a:prstGeom>
          <a:gradFill>
            <a:gsLst>
              <a:gs pos="100000">
                <a:schemeClr val="accent1">
                  <a:lumMod val="5000"/>
                  <a:lumOff val="95000"/>
                </a:schemeClr>
              </a:gs>
              <a:gs pos="0">
                <a:srgbClr val="FF78D6"/>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noProof="0" dirty="0">
                <a:solidFill>
                  <a:srgbClr val="52256D"/>
                </a:solidFill>
                <a:latin typeface="Arial Narrow" panose="020B0606020202030204" pitchFamily="34" charset="0"/>
                <a:ea typeface="Verdana" panose="020B0604030504040204" pitchFamily="34" charset="0"/>
                <a:cs typeface="Verdana" panose="020B0604030504040204" pitchFamily="34" charset="0"/>
              </a:rPr>
              <a:t>45 días contado a desde la ejecutoria del acto administrativo que reconoce las cesantías</a:t>
            </a:r>
          </a:p>
        </p:txBody>
      </p:sp>
      <p:sp>
        <p:nvSpPr>
          <p:cNvPr id="13" name="Elipse 12">
            <a:extLst>
              <a:ext uri="{FF2B5EF4-FFF2-40B4-BE49-F238E27FC236}">
                <a16:creationId xmlns:a16="http://schemas.microsoft.com/office/drawing/2014/main" id="{554C0363-9A44-EF02-F3E1-D7B6AD2B3D79}"/>
              </a:ext>
            </a:extLst>
          </p:cNvPr>
          <p:cNvSpPr/>
          <p:nvPr/>
        </p:nvSpPr>
        <p:spPr>
          <a:xfrm>
            <a:off x="2153265" y="4738287"/>
            <a:ext cx="3447436" cy="1883739"/>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solidFill>
                  <a:srgbClr val="52256D"/>
                </a:solidFill>
                <a:latin typeface="+mj-lt"/>
              </a:rPr>
              <a:t>Presentación de la solicitud de reconocimiento y pago de cesantías</a:t>
            </a:r>
          </a:p>
        </p:txBody>
      </p:sp>
      <p:pic>
        <p:nvPicPr>
          <p:cNvPr id="14" name="Imagen 13">
            <a:extLst>
              <a:ext uri="{FF2B5EF4-FFF2-40B4-BE49-F238E27FC236}">
                <a16:creationId xmlns:a16="http://schemas.microsoft.com/office/drawing/2014/main" id="{11E0B678-9990-519C-4225-E96F4FE5A7AD}"/>
              </a:ext>
            </a:extLst>
          </p:cNvPr>
          <p:cNvPicPr>
            <a:picLocks noChangeAspect="1"/>
          </p:cNvPicPr>
          <p:nvPr/>
        </p:nvPicPr>
        <p:blipFill>
          <a:blip r:embed="rId3"/>
          <a:stretch>
            <a:fillRect/>
          </a:stretch>
        </p:blipFill>
        <p:spPr>
          <a:xfrm flipH="1">
            <a:off x="13044649" y="1440854"/>
            <a:ext cx="2025861" cy="2284482"/>
          </a:xfrm>
          <a:prstGeom prst="rect">
            <a:avLst/>
          </a:prstGeom>
        </p:spPr>
      </p:pic>
    </p:spTree>
    <p:extLst>
      <p:ext uri="{BB962C8B-B14F-4D97-AF65-F5344CB8AC3E}">
        <p14:creationId xmlns:p14="http://schemas.microsoft.com/office/powerpoint/2010/main" val="31376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21742-23E7-4D9A-7993-4C0F19D16FCA}"/>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CC53BFE5-1557-6B17-B7E2-A904084E7AB6}"/>
              </a:ext>
            </a:extLst>
          </p:cNvPr>
          <p:cNvSpPr/>
          <p:nvPr/>
        </p:nvSpPr>
        <p:spPr>
          <a:xfrm>
            <a:off x="4733947" y="2747923"/>
            <a:ext cx="6530929" cy="801713"/>
          </a:xfrm>
          <a:prstGeom prst="parallelogram">
            <a:avLst>
              <a:gd name="adj" fmla="val 42705"/>
            </a:avLst>
          </a:prstGeom>
          <a:solidFill>
            <a:srgbClr val="D84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9C7EAE59-7014-C256-48D0-103FF48707DA}"/>
              </a:ext>
            </a:extLst>
          </p:cNvPr>
          <p:cNvSpPr txBox="1"/>
          <p:nvPr/>
        </p:nvSpPr>
        <p:spPr>
          <a:xfrm>
            <a:off x="5071856" y="2286258"/>
            <a:ext cx="5855110" cy="1200329"/>
          </a:xfrm>
          <a:prstGeom prst="rect">
            <a:avLst/>
          </a:prstGeom>
          <a:noFill/>
        </p:spPr>
        <p:txBody>
          <a:bodyPr wrap="square" rtlCol="0">
            <a:spAutoFit/>
          </a:bodyPr>
          <a:lstStyle/>
          <a:p>
            <a:pPr algn="ctr"/>
            <a:r>
              <a:rPr lang="es-MX" b="1" dirty="0">
                <a:solidFill>
                  <a:schemeClr val="bg1"/>
                </a:solidFill>
                <a:latin typeface="Verdana" panose="020B0604030504040204" pitchFamily="34" charset="0"/>
                <a:ea typeface="Verdana" panose="020B0604030504040204" pitchFamily="34" charset="0"/>
                <a:cs typeface="Verdana" panose="020B0604030504040204" pitchFamily="34" charset="0"/>
              </a:rPr>
              <a:t>Antecedentes Normativos y Jurisprudenciales de la Sanción Moratoria por Pago Tardío de las Cesantías a los Docentes</a:t>
            </a:r>
          </a:p>
        </p:txBody>
      </p:sp>
      <p:sp>
        <p:nvSpPr>
          <p:cNvPr id="3" name="Rectángulo: esquinas diagonales redondeadas 2">
            <a:extLst>
              <a:ext uri="{FF2B5EF4-FFF2-40B4-BE49-F238E27FC236}">
                <a16:creationId xmlns:a16="http://schemas.microsoft.com/office/drawing/2014/main" id="{26BACE6C-B77F-1579-4D58-395B5D556AC3}"/>
              </a:ext>
            </a:extLst>
          </p:cNvPr>
          <p:cNvSpPr/>
          <p:nvPr/>
        </p:nvSpPr>
        <p:spPr>
          <a:xfrm>
            <a:off x="5987845" y="4367789"/>
            <a:ext cx="9070257" cy="2948166"/>
          </a:xfrm>
          <a:prstGeom prst="round2DiagRect">
            <a:avLst/>
          </a:prstGeom>
          <a:gradFill>
            <a:gsLst>
              <a:gs pos="100000">
                <a:schemeClr val="accent1">
                  <a:lumMod val="5000"/>
                  <a:lumOff val="95000"/>
                </a:schemeClr>
              </a:gs>
              <a:gs pos="0">
                <a:srgbClr val="FF78D6"/>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solidFill>
                  <a:srgbClr val="52256D"/>
                </a:solidFill>
                <a:latin typeface="Calibri" panose="020F0502020204030204" pitchFamily="34" charset="0"/>
                <a:ea typeface="Verdana" panose="020B0604030504040204" pitchFamily="34" charset="0"/>
                <a:cs typeface="Calibri" panose="020F0502020204030204" pitchFamily="34" charset="0"/>
              </a:rPr>
              <a:t>ARTÍCULO 57. EFICIENCIA EN LA ADMINISTRACIÓN DE LOS RECURSOS DEL FONDO NACIONAL DE PRESTACIONES SOCIALES DEL MAGISTERIO.</a:t>
            </a:r>
          </a:p>
          <a:p>
            <a:pPr algn="ctr"/>
            <a:r>
              <a:rPr lang="es-MX" sz="1800" dirty="0">
                <a:solidFill>
                  <a:srgbClr val="52256D"/>
                </a:solidFill>
                <a:latin typeface="Calibri" panose="020F0502020204030204" pitchFamily="34" charset="0"/>
                <a:ea typeface="Verdana" panose="020B0604030504040204" pitchFamily="34" charset="0"/>
                <a:cs typeface="Calibri" panose="020F0502020204030204" pitchFamily="34" charset="0"/>
              </a:rPr>
              <a:t>(…)</a:t>
            </a:r>
          </a:p>
          <a:p>
            <a:pPr algn="ctr"/>
            <a:r>
              <a:rPr lang="es-MX" sz="1800" dirty="0">
                <a:solidFill>
                  <a:srgbClr val="52256D"/>
                </a:solidFill>
                <a:latin typeface="Calibri" panose="020F0502020204030204" pitchFamily="34" charset="0"/>
                <a:ea typeface="Verdana" panose="020B0604030504040204" pitchFamily="34" charset="0"/>
                <a:cs typeface="Calibri" panose="020F0502020204030204" pitchFamily="34" charset="0"/>
              </a:rPr>
              <a:t>Los recursos del Fondo Nacional de Prestaciones Sociales del Magisterio sólo podrán destinarse para garantizar el pago de las prestaciones económicas, sociales y asistenciales a sus afiliados docentes, pensionados y beneficiarios. No podrá decretarse el pago de indemnizaciones económicas por vía judicial o administrativa con cargo a los recursos del Fondo Nacional de Prestaciones Sociales del Magisterio.</a:t>
            </a:r>
          </a:p>
        </p:txBody>
      </p:sp>
      <p:sp>
        <p:nvSpPr>
          <p:cNvPr id="5" name="CuadroTexto 4">
            <a:extLst>
              <a:ext uri="{FF2B5EF4-FFF2-40B4-BE49-F238E27FC236}">
                <a16:creationId xmlns:a16="http://schemas.microsoft.com/office/drawing/2014/main" id="{C54CA3EC-846F-5E8E-3A8D-6A9519A1584A}"/>
              </a:ext>
            </a:extLst>
          </p:cNvPr>
          <p:cNvSpPr txBox="1"/>
          <p:nvPr/>
        </p:nvSpPr>
        <p:spPr>
          <a:xfrm>
            <a:off x="1291799" y="4964709"/>
            <a:ext cx="3170903" cy="1754326"/>
          </a:xfrm>
          <a:prstGeom prst="rect">
            <a:avLst/>
          </a:prstGeom>
          <a:noFill/>
        </p:spPr>
        <p:txBody>
          <a:bodyPr wrap="square" rtlCol="0">
            <a:spAutoFit/>
          </a:bodyPr>
          <a:lstStyle/>
          <a:p>
            <a:pPr lvl="0" algn="ctr"/>
            <a:r>
              <a:rPr lang="es-MX" sz="1800" b="1" dirty="0">
                <a:solidFill>
                  <a:srgbClr val="52256D"/>
                </a:solidFill>
                <a:latin typeface="+mj-lt"/>
              </a:rPr>
              <a:t>Ley 1955 de 2019 </a:t>
            </a:r>
          </a:p>
          <a:p>
            <a:pPr lvl="0" algn="ctr"/>
            <a:r>
              <a:rPr lang="es-MX" sz="1800" b="1" dirty="0">
                <a:solidFill>
                  <a:srgbClr val="52256D"/>
                </a:solidFill>
                <a:latin typeface="+mj-lt"/>
              </a:rPr>
              <a:t>Por el Cual se Expide el Plan Nacional de Desarrollo 2018-2022 Pacto por Colombia, Pacto Por la Equidad</a:t>
            </a:r>
            <a:endParaRPr lang="es-MX" sz="1800" dirty="0">
              <a:solidFill>
                <a:srgbClr val="52256D"/>
              </a:solidFill>
              <a:latin typeface="+mj-lt"/>
            </a:endParaRPr>
          </a:p>
        </p:txBody>
      </p:sp>
      <p:pic>
        <p:nvPicPr>
          <p:cNvPr id="9" name="Imagen 8">
            <a:extLst>
              <a:ext uri="{FF2B5EF4-FFF2-40B4-BE49-F238E27FC236}">
                <a16:creationId xmlns:a16="http://schemas.microsoft.com/office/drawing/2014/main" id="{D8160FDD-8656-6B68-9EF9-1A39EACBF616}"/>
              </a:ext>
            </a:extLst>
          </p:cNvPr>
          <p:cNvPicPr>
            <a:picLocks noChangeAspect="1"/>
          </p:cNvPicPr>
          <p:nvPr/>
        </p:nvPicPr>
        <p:blipFill>
          <a:blip r:embed="rId2"/>
          <a:stretch>
            <a:fillRect/>
          </a:stretch>
        </p:blipFill>
        <p:spPr>
          <a:xfrm>
            <a:off x="4462702" y="5449903"/>
            <a:ext cx="1362910" cy="801712"/>
          </a:xfrm>
          <a:prstGeom prst="rect">
            <a:avLst/>
          </a:prstGeom>
        </p:spPr>
      </p:pic>
    </p:spTree>
    <p:extLst>
      <p:ext uri="{BB962C8B-B14F-4D97-AF65-F5344CB8AC3E}">
        <p14:creationId xmlns:p14="http://schemas.microsoft.com/office/powerpoint/2010/main" val="58439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9CA11-4F3E-27E9-C916-ED7A9EDD714F}"/>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B1398675-2D63-C061-8056-D379129B50AA}"/>
              </a:ext>
            </a:extLst>
          </p:cNvPr>
          <p:cNvSpPr/>
          <p:nvPr/>
        </p:nvSpPr>
        <p:spPr>
          <a:xfrm>
            <a:off x="4733947" y="2747923"/>
            <a:ext cx="6530929" cy="801713"/>
          </a:xfrm>
          <a:prstGeom prst="parallelogram">
            <a:avLst>
              <a:gd name="adj" fmla="val 42705"/>
            </a:avLst>
          </a:prstGeom>
          <a:solidFill>
            <a:srgbClr val="D84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93D45DC3-CD9F-5450-C688-269BAE93DA17}"/>
              </a:ext>
            </a:extLst>
          </p:cNvPr>
          <p:cNvSpPr txBox="1"/>
          <p:nvPr/>
        </p:nvSpPr>
        <p:spPr>
          <a:xfrm>
            <a:off x="5071856" y="2286258"/>
            <a:ext cx="5855110" cy="1200329"/>
          </a:xfrm>
          <a:prstGeom prst="rect">
            <a:avLst/>
          </a:prstGeom>
          <a:noFill/>
        </p:spPr>
        <p:txBody>
          <a:bodyPr wrap="square" rtlCol="0">
            <a:spAutoFit/>
          </a:bodyPr>
          <a:lstStyle/>
          <a:p>
            <a:pPr algn="ctr"/>
            <a:r>
              <a:rPr lang="es-MX" b="1" dirty="0">
                <a:solidFill>
                  <a:schemeClr val="bg1"/>
                </a:solidFill>
                <a:latin typeface="Verdana" panose="020B0604030504040204" pitchFamily="34" charset="0"/>
                <a:ea typeface="Verdana" panose="020B0604030504040204" pitchFamily="34" charset="0"/>
                <a:cs typeface="Verdana" panose="020B0604030504040204" pitchFamily="34" charset="0"/>
              </a:rPr>
              <a:t>Antecedentes Normativos y Jurisprudenciales de la Sanción Moratoria por Pago Tardío de las Cesantías a los Docentes</a:t>
            </a:r>
          </a:p>
        </p:txBody>
      </p:sp>
      <p:sp>
        <p:nvSpPr>
          <p:cNvPr id="3" name="Rectángulo: esquinas diagonales redondeadas 2">
            <a:extLst>
              <a:ext uri="{FF2B5EF4-FFF2-40B4-BE49-F238E27FC236}">
                <a16:creationId xmlns:a16="http://schemas.microsoft.com/office/drawing/2014/main" id="{9DFDD2EF-057B-2AB9-6C66-3BAAC65C5CD5}"/>
              </a:ext>
            </a:extLst>
          </p:cNvPr>
          <p:cNvSpPr/>
          <p:nvPr/>
        </p:nvSpPr>
        <p:spPr>
          <a:xfrm>
            <a:off x="5539334" y="4011300"/>
            <a:ext cx="10181929" cy="4474973"/>
          </a:xfrm>
          <a:prstGeom prst="round2DiagRect">
            <a:avLst/>
          </a:prstGeom>
          <a:gradFill>
            <a:gsLst>
              <a:gs pos="100000">
                <a:schemeClr val="accent1">
                  <a:lumMod val="5000"/>
                  <a:lumOff val="95000"/>
                </a:schemeClr>
              </a:gs>
              <a:gs pos="0">
                <a:srgbClr val="FF78D6"/>
              </a:gs>
            </a:gsLst>
            <a:path path="circle">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MX" sz="1800" b="1" dirty="0">
                <a:solidFill>
                  <a:srgbClr val="53206D"/>
                </a:solidFill>
                <a:latin typeface="Arial Narrow" panose="020B0606020202030204" pitchFamily="34" charset="0"/>
              </a:rPr>
              <a:t>Art. 57.</a:t>
            </a:r>
          </a:p>
          <a:p>
            <a:pPr algn="just"/>
            <a:r>
              <a:rPr lang="es-MX" sz="1800" b="1" dirty="0">
                <a:solidFill>
                  <a:srgbClr val="53206D"/>
                </a:solidFill>
                <a:latin typeface="Arial Narrow" panose="020B0606020202030204" pitchFamily="34" charset="0"/>
              </a:rPr>
              <a:t>PARÁGRAFO . </a:t>
            </a:r>
            <a:r>
              <a:rPr lang="es-MX" sz="1800" dirty="0">
                <a:solidFill>
                  <a:srgbClr val="53206D"/>
                </a:solidFill>
                <a:latin typeface="Arial Narrow" panose="020B0606020202030204" pitchFamily="34" charset="0"/>
              </a:rPr>
              <a:t>La entidad territorial será responsable del pago de la sanción por mora en el pago de las cesantías en aquellos eventos en los que el pago extemporáneo se genere como consecuencia del incumplimiento de los plazos previstos para la radicación o entrega de la solicitud de pago de cesantías por parte de la Secretaria de Educación territorial al Fondo Nacional de Prestaciones Sociales del Magisterio. En estos eventos el Fondo Nacional de Prestaciones Sociales del Magisterio será responsable únicamente del pago de las cesantías.</a:t>
            </a:r>
          </a:p>
          <a:p>
            <a:pPr algn="just"/>
            <a:endParaRPr lang="es-MX" sz="1800" dirty="0">
              <a:solidFill>
                <a:srgbClr val="53206D"/>
              </a:solidFill>
              <a:latin typeface="Arial Narrow" panose="020B0606020202030204" pitchFamily="34" charset="0"/>
            </a:endParaRPr>
          </a:p>
          <a:p>
            <a:pPr algn="just"/>
            <a:r>
              <a:rPr lang="es-MX" sz="1800" b="1" dirty="0">
                <a:solidFill>
                  <a:srgbClr val="53206D"/>
                </a:solidFill>
                <a:latin typeface="Arial Narrow" panose="020B0606020202030204" pitchFamily="34" charset="0"/>
              </a:rPr>
              <a:t>PARÁGRAFO TRANSITORIO . </a:t>
            </a:r>
            <a:r>
              <a:rPr lang="es-MX" sz="1800" u="sng" dirty="0">
                <a:solidFill>
                  <a:srgbClr val="53206D"/>
                </a:solidFill>
                <a:latin typeface="Arial Narrow" panose="020B0606020202030204" pitchFamily="34" charset="0"/>
              </a:rPr>
              <a:t>Para efectos de financiar el pago de las sanciones por mora a cargo Fondo Nacional de Prestaciones Sociales del Magisterio </a:t>
            </a:r>
            <a:r>
              <a:rPr lang="es-MX" sz="1800" b="1" u="sng" dirty="0">
                <a:solidFill>
                  <a:srgbClr val="53206D"/>
                </a:solidFill>
                <a:latin typeface="Arial Narrow" panose="020B0606020202030204" pitchFamily="34" charset="0"/>
              </a:rPr>
              <a:t>causadas a diciembre de 2022</a:t>
            </a:r>
            <a:r>
              <a:rPr lang="es-MX" sz="1800" dirty="0">
                <a:solidFill>
                  <a:srgbClr val="53206D"/>
                </a:solidFill>
                <a:latin typeface="Arial Narrow" panose="020B0606020202030204" pitchFamily="34" charset="0"/>
              </a:rPr>
              <a:t>, facúltese al Ministerio de Hacienda y Crédito Público para emitir Títulos de Tesorería que serán administrados por una o varias sociedades fiduciarias públicas; así mismo, el Ministerio de Hacienda y Crédito Público definirá la operación, las reglas de negociación y pago de los mismos. El Consejo Directivo del FOMAG efectuará la adición presupuestal de los recursos de los que trata el presente parágrafo.</a:t>
            </a:r>
          </a:p>
        </p:txBody>
      </p:sp>
      <p:sp>
        <p:nvSpPr>
          <p:cNvPr id="5" name="CuadroTexto 4">
            <a:extLst>
              <a:ext uri="{FF2B5EF4-FFF2-40B4-BE49-F238E27FC236}">
                <a16:creationId xmlns:a16="http://schemas.microsoft.com/office/drawing/2014/main" id="{CA0544B9-5B7D-0B94-0DD7-55F8C08FBC22}"/>
              </a:ext>
            </a:extLst>
          </p:cNvPr>
          <p:cNvSpPr txBox="1"/>
          <p:nvPr/>
        </p:nvSpPr>
        <p:spPr>
          <a:xfrm>
            <a:off x="1291799" y="4964709"/>
            <a:ext cx="3170903" cy="1754326"/>
          </a:xfrm>
          <a:prstGeom prst="rect">
            <a:avLst/>
          </a:prstGeom>
          <a:noFill/>
        </p:spPr>
        <p:txBody>
          <a:bodyPr wrap="square" rtlCol="0">
            <a:spAutoFit/>
          </a:bodyPr>
          <a:lstStyle/>
          <a:p>
            <a:pPr lvl="0" algn="ctr"/>
            <a:r>
              <a:rPr lang="es-MX" sz="1800" b="1" dirty="0">
                <a:solidFill>
                  <a:srgbClr val="52256D"/>
                </a:solidFill>
                <a:latin typeface="+mj-lt"/>
              </a:rPr>
              <a:t>Ley 1955 de 2019 </a:t>
            </a:r>
          </a:p>
          <a:p>
            <a:pPr lvl="0" algn="ctr"/>
            <a:r>
              <a:rPr lang="es-MX" sz="1800" b="1" dirty="0">
                <a:solidFill>
                  <a:srgbClr val="52256D"/>
                </a:solidFill>
                <a:latin typeface="+mj-lt"/>
              </a:rPr>
              <a:t>Por el Cual se Expide el Plan Nacional de Desarrollo 2018-2022 Pacto por Colombia, Pacto Por la Equidad</a:t>
            </a:r>
            <a:endParaRPr lang="es-MX" sz="1800" dirty="0">
              <a:solidFill>
                <a:srgbClr val="52256D"/>
              </a:solidFill>
              <a:latin typeface="+mj-lt"/>
            </a:endParaRPr>
          </a:p>
        </p:txBody>
      </p:sp>
      <p:pic>
        <p:nvPicPr>
          <p:cNvPr id="9" name="Imagen 8">
            <a:extLst>
              <a:ext uri="{FF2B5EF4-FFF2-40B4-BE49-F238E27FC236}">
                <a16:creationId xmlns:a16="http://schemas.microsoft.com/office/drawing/2014/main" id="{8A23AC72-8991-A38C-5840-AAA1B3C71BD3}"/>
              </a:ext>
            </a:extLst>
          </p:cNvPr>
          <p:cNvPicPr>
            <a:picLocks noChangeAspect="1"/>
          </p:cNvPicPr>
          <p:nvPr/>
        </p:nvPicPr>
        <p:blipFill>
          <a:blip r:embed="rId2"/>
          <a:srcRect l="13324" r="7681"/>
          <a:stretch/>
        </p:blipFill>
        <p:spPr>
          <a:xfrm>
            <a:off x="4403423" y="5449903"/>
            <a:ext cx="1076632" cy="801713"/>
          </a:xfrm>
          <a:prstGeom prst="rect">
            <a:avLst/>
          </a:prstGeom>
        </p:spPr>
      </p:pic>
    </p:spTree>
    <p:extLst>
      <p:ext uri="{BB962C8B-B14F-4D97-AF65-F5344CB8AC3E}">
        <p14:creationId xmlns:p14="http://schemas.microsoft.com/office/powerpoint/2010/main" val="71833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4D260-5FD3-84F6-5840-58E1379DD67B}"/>
            </a:ext>
          </a:extLst>
        </p:cNvPr>
        <p:cNvGrpSpPr/>
        <p:nvPr/>
      </p:nvGrpSpPr>
      <p:grpSpPr>
        <a:xfrm>
          <a:off x="0" y="0"/>
          <a:ext cx="0" cy="0"/>
          <a:chOff x="0" y="0"/>
          <a:chExt cx="0" cy="0"/>
        </a:xfrm>
      </p:grpSpPr>
      <p:sp>
        <p:nvSpPr>
          <p:cNvPr id="2" name="Paralelogramo 1">
            <a:extLst>
              <a:ext uri="{FF2B5EF4-FFF2-40B4-BE49-F238E27FC236}">
                <a16:creationId xmlns:a16="http://schemas.microsoft.com/office/drawing/2014/main" id="{B1DA0C14-F193-37FF-28B5-B10E7EE59DC9}"/>
              </a:ext>
            </a:extLst>
          </p:cNvPr>
          <p:cNvSpPr/>
          <p:nvPr/>
        </p:nvSpPr>
        <p:spPr>
          <a:xfrm>
            <a:off x="4733947" y="2747923"/>
            <a:ext cx="6530929" cy="801713"/>
          </a:xfrm>
          <a:prstGeom prst="parallelogram">
            <a:avLst>
              <a:gd name="adj" fmla="val 42705"/>
            </a:avLst>
          </a:prstGeom>
          <a:solidFill>
            <a:srgbClr val="D841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B558D1B0-C7CC-BD12-899D-4C1DB24DDA66}"/>
              </a:ext>
            </a:extLst>
          </p:cNvPr>
          <p:cNvSpPr txBox="1"/>
          <p:nvPr/>
        </p:nvSpPr>
        <p:spPr>
          <a:xfrm>
            <a:off x="5207196" y="2424757"/>
            <a:ext cx="5855110" cy="646331"/>
          </a:xfrm>
          <a:prstGeom prst="rect">
            <a:avLst/>
          </a:prstGeom>
          <a:noFill/>
        </p:spPr>
        <p:txBody>
          <a:bodyPr wrap="square" rtlCol="0">
            <a:spAutoFit/>
          </a:bodyPr>
          <a:lstStyle/>
          <a:p>
            <a:pPr algn="ctr"/>
            <a:r>
              <a:rPr lang="es-MX" b="1" dirty="0">
                <a:solidFill>
                  <a:schemeClr val="bg1"/>
                </a:solidFill>
                <a:latin typeface="Verdana" panose="020B0604030504040204" pitchFamily="34" charset="0"/>
                <a:ea typeface="Verdana" panose="020B0604030504040204" pitchFamily="34" charset="0"/>
                <a:cs typeface="Verdana" panose="020B0604030504040204" pitchFamily="34" charset="0"/>
              </a:rPr>
              <a:t>Sentencia CE-SUJ-SII-012-2018 Consejo de Estado</a:t>
            </a:r>
          </a:p>
        </p:txBody>
      </p:sp>
      <p:sp>
        <p:nvSpPr>
          <p:cNvPr id="4" name="Rectángulo: esquinas redondeadas 3">
            <a:extLst>
              <a:ext uri="{FF2B5EF4-FFF2-40B4-BE49-F238E27FC236}">
                <a16:creationId xmlns:a16="http://schemas.microsoft.com/office/drawing/2014/main" id="{ADF64DE1-12AA-F30B-124C-B9AB6CE4769F}"/>
              </a:ext>
            </a:extLst>
          </p:cNvPr>
          <p:cNvSpPr/>
          <p:nvPr/>
        </p:nvSpPr>
        <p:spPr>
          <a:xfrm>
            <a:off x="7052031" y="3866148"/>
            <a:ext cx="7523747" cy="1487503"/>
          </a:xfrm>
          <a:prstGeom prst="roundRect">
            <a:avLst/>
          </a:prstGeom>
          <a:gradFill>
            <a:gsLst>
              <a:gs pos="100000">
                <a:schemeClr val="accent1">
                  <a:lumMod val="5000"/>
                  <a:lumOff val="95000"/>
                </a:schemeClr>
              </a:gs>
              <a:gs pos="0">
                <a:srgbClr val="D84190"/>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Elipse 2">
            <a:extLst>
              <a:ext uri="{FF2B5EF4-FFF2-40B4-BE49-F238E27FC236}">
                <a16:creationId xmlns:a16="http://schemas.microsoft.com/office/drawing/2014/main" id="{792A8C03-BA9A-AA5F-D689-9881BF2A20B9}"/>
              </a:ext>
            </a:extLst>
          </p:cNvPr>
          <p:cNvSpPr/>
          <p:nvPr/>
        </p:nvSpPr>
        <p:spPr>
          <a:xfrm>
            <a:off x="6049397" y="3866148"/>
            <a:ext cx="2212285" cy="1487503"/>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solidFill>
                <a:srgbClr val="52256D"/>
              </a:solidFill>
            </a:endParaRPr>
          </a:p>
        </p:txBody>
      </p:sp>
      <p:sp>
        <p:nvSpPr>
          <p:cNvPr id="11" name="Rectángulo: esquinas redondeadas 10">
            <a:extLst>
              <a:ext uri="{FF2B5EF4-FFF2-40B4-BE49-F238E27FC236}">
                <a16:creationId xmlns:a16="http://schemas.microsoft.com/office/drawing/2014/main" id="{606225E7-CE11-03CD-1B6D-6C9F85075925}"/>
              </a:ext>
            </a:extLst>
          </p:cNvPr>
          <p:cNvSpPr/>
          <p:nvPr/>
        </p:nvSpPr>
        <p:spPr>
          <a:xfrm>
            <a:off x="7092137" y="5510469"/>
            <a:ext cx="7523747" cy="1487503"/>
          </a:xfrm>
          <a:prstGeom prst="roundRect">
            <a:avLst/>
          </a:prstGeom>
          <a:gradFill>
            <a:gsLst>
              <a:gs pos="100000">
                <a:schemeClr val="accent1">
                  <a:lumMod val="5000"/>
                  <a:lumOff val="95000"/>
                </a:schemeClr>
              </a:gs>
              <a:gs pos="0">
                <a:srgbClr val="D84190"/>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Elipse 11">
            <a:extLst>
              <a:ext uri="{FF2B5EF4-FFF2-40B4-BE49-F238E27FC236}">
                <a16:creationId xmlns:a16="http://schemas.microsoft.com/office/drawing/2014/main" id="{32A107F7-E493-06C4-617D-20D4A1B7F5C0}"/>
              </a:ext>
            </a:extLst>
          </p:cNvPr>
          <p:cNvSpPr/>
          <p:nvPr/>
        </p:nvSpPr>
        <p:spPr>
          <a:xfrm>
            <a:off x="6089503" y="5510469"/>
            <a:ext cx="2212285" cy="1487503"/>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solidFill>
                <a:srgbClr val="52256D"/>
              </a:solidFill>
            </a:endParaRPr>
          </a:p>
        </p:txBody>
      </p:sp>
      <p:sp>
        <p:nvSpPr>
          <p:cNvPr id="13" name="Rectángulo: esquinas redondeadas 12">
            <a:extLst>
              <a:ext uri="{FF2B5EF4-FFF2-40B4-BE49-F238E27FC236}">
                <a16:creationId xmlns:a16="http://schemas.microsoft.com/office/drawing/2014/main" id="{EBD54123-9608-2702-8518-D5FD1702B223}"/>
              </a:ext>
            </a:extLst>
          </p:cNvPr>
          <p:cNvSpPr/>
          <p:nvPr/>
        </p:nvSpPr>
        <p:spPr>
          <a:xfrm>
            <a:off x="7068073" y="7170829"/>
            <a:ext cx="7523747" cy="1487503"/>
          </a:xfrm>
          <a:prstGeom prst="roundRect">
            <a:avLst/>
          </a:prstGeom>
          <a:gradFill>
            <a:gsLst>
              <a:gs pos="100000">
                <a:schemeClr val="accent1">
                  <a:lumMod val="5000"/>
                  <a:lumOff val="95000"/>
                </a:schemeClr>
              </a:gs>
              <a:gs pos="0">
                <a:srgbClr val="D84190"/>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Elipse 13">
            <a:extLst>
              <a:ext uri="{FF2B5EF4-FFF2-40B4-BE49-F238E27FC236}">
                <a16:creationId xmlns:a16="http://schemas.microsoft.com/office/drawing/2014/main" id="{BCD6165B-570A-F849-7A71-F1ED02E80679}"/>
              </a:ext>
            </a:extLst>
          </p:cNvPr>
          <p:cNvSpPr/>
          <p:nvPr/>
        </p:nvSpPr>
        <p:spPr>
          <a:xfrm>
            <a:off x="6065439" y="7170829"/>
            <a:ext cx="2212285" cy="1487503"/>
          </a:xfrm>
          <a:prstGeom prst="ellipse">
            <a:avLst/>
          </a:prstGeom>
          <a:gradFill>
            <a:gsLst>
              <a:gs pos="100000">
                <a:schemeClr val="accent1">
                  <a:lumMod val="5000"/>
                  <a:lumOff val="95000"/>
                </a:schemeClr>
              </a:gs>
              <a:gs pos="0">
                <a:srgbClr val="9666C2"/>
              </a:gs>
            </a:gsLst>
            <a:path path="circle">
              <a:fillToRect l="100000" t="100000"/>
            </a:path>
          </a:gradFill>
          <a:ln>
            <a:solidFill>
              <a:srgbClr val="522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solidFill>
                <a:srgbClr val="52256D"/>
              </a:solidFill>
            </a:endParaRPr>
          </a:p>
        </p:txBody>
      </p:sp>
      <p:grpSp>
        <p:nvGrpSpPr>
          <p:cNvPr id="15" name="Google Shape;154;p17">
            <a:extLst>
              <a:ext uri="{FF2B5EF4-FFF2-40B4-BE49-F238E27FC236}">
                <a16:creationId xmlns:a16="http://schemas.microsoft.com/office/drawing/2014/main" id="{F5740A02-A57A-7D1E-352C-D374A2A2D67C}"/>
              </a:ext>
            </a:extLst>
          </p:cNvPr>
          <p:cNvGrpSpPr/>
          <p:nvPr/>
        </p:nvGrpSpPr>
        <p:grpSpPr>
          <a:xfrm>
            <a:off x="1394322" y="4774407"/>
            <a:ext cx="3131079" cy="2893720"/>
            <a:chOff x="3269150" y="1529586"/>
            <a:chExt cx="2605800" cy="2606700"/>
          </a:xfrm>
        </p:grpSpPr>
        <p:sp>
          <p:nvSpPr>
            <p:cNvPr id="16" name="Google Shape;155;p17">
              <a:extLst>
                <a:ext uri="{FF2B5EF4-FFF2-40B4-BE49-F238E27FC236}">
                  <a16:creationId xmlns:a16="http://schemas.microsoft.com/office/drawing/2014/main" id="{BACF68E3-2006-EC72-2EBE-8F0C02B7D6F3}"/>
                </a:ext>
              </a:extLst>
            </p:cNvPr>
            <p:cNvSpPr/>
            <p:nvPr/>
          </p:nvSpPr>
          <p:spPr>
            <a:xfrm>
              <a:off x="3269150" y="1529586"/>
              <a:ext cx="2605800" cy="2606700"/>
            </a:xfrm>
            <a:prstGeom prst="ellipse">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6;p17">
              <a:extLst>
                <a:ext uri="{FF2B5EF4-FFF2-40B4-BE49-F238E27FC236}">
                  <a16:creationId xmlns:a16="http://schemas.microsoft.com/office/drawing/2014/main" id="{19AD599D-2332-983B-F3BE-4A841330DA7B}"/>
                </a:ext>
              </a:extLst>
            </p:cNvPr>
            <p:cNvSpPr/>
            <p:nvPr/>
          </p:nvSpPr>
          <p:spPr>
            <a:xfrm>
              <a:off x="3734500" y="1995080"/>
              <a:ext cx="1675200" cy="1675500"/>
            </a:xfrm>
            <a:prstGeom prst="ellipse">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CuadroTexto 17">
            <a:extLst>
              <a:ext uri="{FF2B5EF4-FFF2-40B4-BE49-F238E27FC236}">
                <a16:creationId xmlns:a16="http://schemas.microsoft.com/office/drawing/2014/main" id="{4FA2AAE9-CBCF-D911-0A3B-F7222542F78C}"/>
              </a:ext>
            </a:extLst>
          </p:cNvPr>
          <p:cNvSpPr txBox="1"/>
          <p:nvPr/>
        </p:nvSpPr>
        <p:spPr>
          <a:xfrm>
            <a:off x="1949672" y="6054165"/>
            <a:ext cx="2244231" cy="400110"/>
          </a:xfrm>
          <a:prstGeom prst="rect">
            <a:avLst/>
          </a:prstGeom>
          <a:noFill/>
        </p:spPr>
        <p:txBody>
          <a:bodyPr wrap="square" rtlCol="0">
            <a:spAutoFit/>
          </a:bodyPr>
          <a:lstStyle/>
          <a:p>
            <a:r>
              <a:rPr lang="es-MX" sz="2000" b="1" dirty="0">
                <a:solidFill>
                  <a:srgbClr val="52256D"/>
                </a:solidFill>
              </a:rPr>
              <a:t>Conclusiones</a:t>
            </a:r>
            <a:endParaRPr lang="es-CO" sz="2000" b="1" dirty="0">
              <a:solidFill>
                <a:srgbClr val="52256D"/>
              </a:solidFill>
            </a:endParaRPr>
          </a:p>
        </p:txBody>
      </p:sp>
      <p:pic>
        <p:nvPicPr>
          <p:cNvPr id="20" name="Imagen 19">
            <a:extLst>
              <a:ext uri="{FF2B5EF4-FFF2-40B4-BE49-F238E27FC236}">
                <a16:creationId xmlns:a16="http://schemas.microsoft.com/office/drawing/2014/main" id="{9C2C7820-0B1F-5A07-72EC-9067EB948A27}"/>
              </a:ext>
            </a:extLst>
          </p:cNvPr>
          <p:cNvPicPr>
            <a:picLocks noChangeAspect="1"/>
          </p:cNvPicPr>
          <p:nvPr/>
        </p:nvPicPr>
        <p:blipFill>
          <a:blip r:embed="rId2"/>
          <a:srcRect t="-6160" b="19726"/>
          <a:stretch/>
        </p:blipFill>
        <p:spPr>
          <a:xfrm rot="20418831">
            <a:off x="4360286" y="4377001"/>
            <a:ext cx="1571625" cy="568067"/>
          </a:xfrm>
          <a:prstGeom prst="rect">
            <a:avLst/>
          </a:prstGeom>
        </p:spPr>
      </p:pic>
      <p:pic>
        <p:nvPicPr>
          <p:cNvPr id="21" name="Imagen 20">
            <a:extLst>
              <a:ext uri="{FF2B5EF4-FFF2-40B4-BE49-F238E27FC236}">
                <a16:creationId xmlns:a16="http://schemas.microsoft.com/office/drawing/2014/main" id="{273565B0-54E6-E5D5-59E3-09158CF85EED}"/>
              </a:ext>
            </a:extLst>
          </p:cNvPr>
          <p:cNvPicPr>
            <a:picLocks noChangeAspect="1"/>
          </p:cNvPicPr>
          <p:nvPr/>
        </p:nvPicPr>
        <p:blipFill>
          <a:blip r:embed="rId2"/>
          <a:srcRect t="9398" b="19725"/>
          <a:stretch/>
        </p:blipFill>
        <p:spPr>
          <a:xfrm rot="1359745">
            <a:off x="4492737" y="7330383"/>
            <a:ext cx="1571625" cy="465816"/>
          </a:xfrm>
          <a:prstGeom prst="rect">
            <a:avLst/>
          </a:prstGeom>
        </p:spPr>
      </p:pic>
      <p:pic>
        <p:nvPicPr>
          <p:cNvPr id="22" name="Imagen 21">
            <a:extLst>
              <a:ext uri="{FF2B5EF4-FFF2-40B4-BE49-F238E27FC236}">
                <a16:creationId xmlns:a16="http://schemas.microsoft.com/office/drawing/2014/main" id="{D8660725-DEED-3C0D-1CE2-7C7DA222B31F}"/>
              </a:ext>
            </a:extLst>
          </p:cNvPr>
          <p:cNvPicPr>
            <a:picLocks noChangeAspect="1"/>
          </p:cNvPicPr>
          <p:nvPr/>
        </p:nvPicPr>
        <p:blipFill>
          <a:blip r:embed="rId2"/>
          <a:srcRect t="9398" b="19725"/>
          <a:stretch/>
        </p:blipFill>
        <p:spPr>
          <a:xfrm>
            <a:off x="4516408" y="5972223"/>
            <a:ext cx="1571625" cy="465816"/>
          </a:xfrm>
          <a:prstGeom prst="rect">
            <a:avLst/>
          </a:prstGeom>
        </p:spPr>
      </p:pic>
      <p:sp>
        <p:nvSpPr>
          <p:cNvPr id="23" name="CuadroTexto 22">
            <a:extLst>
              <a:ext uri="{FF2B5EF4-FFF2-40B4-BE49-F238E27FC236}">
                <a16:creationId xmlns:a16="http://schemas.microsoft.com/office/drawing/2014/main" id="{BD510842-D466-AD87-662B-184F92D07CA4}"/>
              </a:ext>
            </a:extLst>
          </p:cNvPr>
          <p:cNvSpPr txBox="1"/>
          <p:nvPr/>
        </p:nvSpPr>
        <p:spPr>
          <a:xfrm>
            <a:off x="8357813" y="4335371"/>
            <a:ext cx="6152271" cy="646331"/>
          </a:xfrm>
          <a:prstGeom prst="rect">
            <a:avLst/>
          </a:prstGeom>
          <a:noFill/>
        </p:spPr>
        <p:txBody>
          <a:bodyPr wrap="square" rtlCol="0">
            <a:spAutoFit/>
          </a:bodyPr>
          <a:lstStyle/>
          <a:p>
            <a:r>
              <a:rPr lang="es-ES" sz="1800" baseline="0" dirty="0">
                <a:solidFill>
                  <a:srgbClr val="53206D"/>
                </a:solidFill>
                <a:latin typeface="Calibri" panose="020F0502020204030204" pitchFamily="34" charset="0"/>
                <a:cs typeface="Calibri" panose="020F0502020204030204" pitchFamily="34" charset="0"/>
              </a:rPr>
              <a:t>Desde el 18 de julio de 2018 – Consejo de Estado; sala de lo Contencioso Administrativo – Sección Segunda – Subsección B</a:t>
            </a:r>
            <a:endParaRPr lang="es-CO" sz="1800" dirty="0">
              <a:solidFill>
                <a:srgbClr val="53206D"/>
              </a:solidFill>
              <a:latin typeface="Calibri" panose="020F0502020204030204" pitchFamily="34" charset="0"/>
              <a:cs typeface="Calibri" panose="020F0502020204030204" pitchFamily="34" charset="0"/>
            </a:endParaRPr>
          </a:p>
        </p:txBody>
      </p:sp>
      <p:sp>
        <p:nvSpPr>
          <p:cNvPr id="24" name="CuadroTexto 23">
            <a:extLst>
              <a:ext uri="{FF2B5EF4-FFF2-40B4-BE49-F238E27FC236}">
                <a16:creationId xmlns:a16="http://schemas.microsoft.com/office/drawing/2014/main" id="{2460FA22-1B68-EF23-855D-20A09D0FDD45}"/>
              </a:ext>
            </a:extLst>
          </p:cNvPr>
          <p:cNvSpPr txBox="1"/>
          <p:nvPr/>
        </p:nvSpPr>
        <p:spPr>
          <a:xfrm>
            <a:off x="8357812" y="5579194"/>
            <a:ext cx="6152271" cy="1477328"/>
          </a:xfrm>
          <a:prstGeom prst="rect">
            <a:avLst/>
          </a:prstGeom>
          <a:noFill/>
        </p:spPr>
        <p:txBody>
          <a:bodyPr wrap="square" rtlCol="0">
            <a:spAutoFit/>
          </a:bodyPr>
          <a:lstStyle/>
          <a:p>
            <a:r>
              <a:rPr lang="es-ES" sz="1800" u="none" kern="1200" baseline="0" dirty="0">
                <a:solidFill>
                  <a:srgbClr val="53206D"/>
                </a:solidFill>
                <a:latin typeface="Arial Narrow" panose="020B0606020202030204" pitchFamily="34" charset="0"/>
                <a:ea typeface="+mn-ea"/>
                <a:cs typeface="Arial" panose="020B0604020202020204" pitchFamily="34" charset="0"/>
              </a:rPr>
              <a:t>Sentó jurisprudencia en cuanto a la exigibilidad de la sanción moratoria por el pago tardío de las cesantías, estableciendo las reglas para su cuantificación y demás aspectos relacionados con su liquidación</a:t>
            </a:r>
            <a:r>
              <a:rPr lang="es-ES" sz="1800" u="sng" kern="1200" baseline="0" dirty="0">
                <a:solidFill>
                  <a:srgbClr val="53206D"/>
                </a:solidFill>
                <a:latin typeface="Arial Narrow" panose="020B0606020202030204" pitchFamily="34" charset="0"/>
                <a:ea typeface="+mn-ea"/>
                <a:cs typeface="Arial" panose="020B0604020202020204" pitchFamily="34" charset="0"/>
              </a:rPr>
              <a:t>. A los docentes afiliados al FOMAG le es aplicable la sanción moratoria de que trata la Ley 1071 de 2006</a:t>
            </a:r>
            <a:endParaRPr lang="es-CO" sz="1800" b="1" dirty="0">
              <a:solidFill>
                <a:srgbClr val="53206D"/>
              </a:solidFill>
              <a:latin typeface="Calibri" panose="020F0502020204030204" pitchFamily="34" charset="0"/>
              <a:cs typeface="Calibri" panose="020F0502020204030204" pitchFamily="34" charset="0"/>
            </a:endParaRPr>
          </a:p>
        </p:txBody>
      </p:sp>
      <p:sp>
        <p:nvSpPr>
          <p:cNvPr id="25" name="CuadroTexto 24">
            <a:extLst>
              <a:ext uri="{FF2B5EF4-FFF2-40B4-BE49-F238E27FC236}">
                <a16:creationId xmlns:a16="http://schemas.microsoft.com/office/drawing/2014/main" id="{25A4A50D-0FD6-945B-1636-007B2E9AA274}"/>
              </a:ext>
            </a:extLst>
          </p:cNvPr>
          <p:cNvSpPr txBox="1"/>
          <p:nvPr/>
        </p:nvSpPr>
        <p:spPr>
          <a:xfrm>
            <a:off x="8423507" y="7484999"/>
            <a:ext cx="6152271" cy="923330"/>
          </a:xfrm>
          <a:prstGeom prst="rect">
            <a:avLst/>
          </a:prstGeom>
          <a:noFill/>
        </p:spPr>
        <p:txBody>
          <a:bodyPr wrap="square" rtlCol="0">
            <a:spAutoFit/>
          </a:bodyPr>
          <a:lstStyle/>
          <a:p>
            <a:pPr lvl="0" algn="just"/>
            <a:r>
              <a:rPr lang="es-ES" sz="1800" u="none" baseline="0" dirty="0">
                <a:solidFill>
                  <a:srgbClr val="53206D"/>
                </a:solidFill>
                <a:latin typeface="Arial Narrow" panose="020B0606020202030204" pitchFamily="34" charset="0"/>
                <a:cs typeface="Arial" panose="020B0604020202020204" pitchFamily="34" charset="0"/>
              </a:rPr>
              <a:t>Considerando que a los docentes afiliados al Fondo Nacional de Prestaciones Sociales del Magisterio les es aplicable la Ley 1071 de 2006.</a:t>
            </a:r>
            <a:endParaRPr lang="es-CO" sz="1800" u="none" dirty="0">
              <a:solidFill>
                <a:srgbClr val="53206D"/>
              </a:solidFill>
              <a:latin typeface="Arial Narrow" panose="020B0606020202030204" pitchFamily="34" charset="0"/>
              <a:cs typeface="Arial" panose="020B0604020202020204" pitchFamily="34" charset="0"/>
            </a:endParaRPr>
          </a:p>
        </p:txBody>
      </p:sp>
      <p:pic>
        <p:nvPicPr>
          <p:cNvPr id="27" name="Imagen 26" descr="Icono&#10;&#10;El contenido generado por IA puede ser incorrecto.">
            <a:extLst>
              <a:ext uri="{FF2B5EF4-FFF2-40B4-BE49-F238E27FC236}">
                <a16:creationId xmlns:a16="http://schemas.microsoft.com/office/drawing/2014/main" id="{486D9C8C-E3FD-3C41-81E4-86825837ED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331924" y="3818409"/>
            <a:ext cx="1582980" cy="1582980"/>
          </a:xfrm>
          <a:prstGeom prst="rect">
            <a:avLst/>
          </a:prstGeom>
        </p:spPr>
      </p:pic>
      <p:pic>
        <p:nvPicPr>
          <p:cNvPr id="1026" name="Picture 2" descr="Ilustración del concepto de declaración legal">
            <a:extLst>
              <a:ext uri="{FF2B5EF4-FFF2-40B4-BE49-F238E27FC236}">
                <a16:creationId xmlns:a16="http://schemas.microsoft.com/office/drawing/2014/main" id="{CD04AED5-A493-B933-69FE-5ADDBE9DA8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10740" y="7045591"/>
            <a:ext cx="1629761" cy="16297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personas con justicia y orden de iconos.">
            <a:extLst>
              <a:ext uri="{FF2B5EF4-FFF2-40B4-BE49-F238E27FC236}">
                <a16:creationId xmlns:a16="http://schemas.microsoft.com/office/drawing/2014/main" id="{3796079D-1E7E-84FD-849C-2A95AEB50FC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9425" r="90575">
                        <a14:foregroundMark x1="9425" y1="84000" x2="13259" y2="44200"/>
                        <a14:foregroundMark x1="17093" y1="81600" x2="13259" y2="38200"/>
                        <a14:foregroundMark x1="9425" y1="62200" x2="19968" y2="45400"/>
                        <a14:foregroundMark x1="35463" y1="79200" x2="35463" y2="35600"/>
                        <a14:foregroundMark x1="43131" y1="37000" x2="57668" y2="35600"/>
                        <a14:foregroundMark x1="53834" y1="17600" x2="65335" y2="24800"/>
                        <a14:foregroundMark x1="70288" y1="46600" x2="70288" y2="37000"/>
                        <a14:foregroundMark x1="89617" y1="72000" x2="87540" y2="41800"/>
                        <a14:foregroundMark x1="83706" y1="84000" x2="85623" y2="72000"/>
                        <a14:foregroundMark x1="90575" y1="82800" x2="87540" y2="72000"/>
                        <a14:backgroundMark x1="10039" y1="60297" x2="9425" y2="39400"/>
                        <a14:backgroundMark x1="10383" y1="72000" x2="10108" y2="62643"/>
                        <a14:backgroundMark x1="12187" y1="49690" x2="11342" y2="39400"/>
                        <a14:backgroundMark x1="14217" y1="74400" x2="12888" y2="58214"/>
                      </a14:backgroundRemoval>
                    </a14:imgEffect>
                  </a14:imgLayer>
                </a14:imgProps>
              </a:ext>
              <a:ext uri="{28A0092B-C50C-407E-A947-70E740481C1C}">
                <a14:useLocalDpi xmlns:a14="http://schemas.microsoft.com/office/drawing/2010/main" val="0"/>
              </a:ext>
            </a:extLst>
          </a:blip>
          <a:srcRect/>
          <a:stretch>
            <a:fillRect/>
          </a:stretch>
        </p:blipFill>
        <p:spPr bwMode="auto">
          <a:xfrm>
            <a:off x="6340941" y="5574246"/>
            <a:ext cx="1661279" cy="132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74647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o 7">
      <a:majorFont>
        <a:latin typeface="Verdana"/>
        <a:ea typeface=""/>
        <a:cs typeface=""/>
      </a:majorFont>
      <a:minorFont>
        <a:latin typeface="Verdana"/>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madelareuni_x00f3_n xmlns="b8b486ba-5721-46b2-8d3e-8b70d90e523a" xsi:nil="true"/>
    <TipoDoc xmlns="b8b486ba-5721-46b2-8d3e-8b70d90e523a" xsi:nil="true"/>
    <lcf76f155ced4ddcb4097134ff3c332f xmlns="b8b486ba-5721-46b2-8d3e-8b70d90e523a">
      <Terms xmlns="http://schemas.microsoft.com/office/infopath/2007/PartnerControls"/>
    </lcf76f155ced4ddcb4097134ff3c332f>
    <TaxCatchAll xmlns="8cd96b2a-dc79-41f1-ad1c-3cf6d303a9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E5DD6FBD47F4343AB60DFE13B742291" ma:contentTypeVersion="21" ma:contentTypeDescription="Crear nuevo documento." ma:contentTypeScope="" ma:versionID="4eb542ed6dd6475321ab67d7870120fc">
  <xsd:schema xmlns:xsd="http://www.w3.org/2001/XMLSchema" xmlns:xs="http://www.w3.org/2001/XMLSchema" xmlns:p="http://schemas.microsoft.com/office/2006/metadata/properties" xmlns:ns2="b8b486ba-5721-46b2-8d3e-8b70d90e523a" xmlns:ns3="8cd96b2a-dc79-41f1-ad1c-3cf6d303a907" targetNamespace="http://schemas.microsoft.com/office/2006/metadata/properties" ma:root="true" ma:fieldsID="ccccfc586de3db5e6fcfd18c17c6f1b6" ns2:_="" ns3:_="">
    <xsd:import namespace="b8b486ba-5721-46b2-8d3e-8b70d90e523a"/>
    <xsd:import namespace="8cd96b2a-dc79-41f1-ad1c-3cf6d303a9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TipoDoc" minOccurs="0"/>
                <xsd:element ref="ns2:Temadelareuni_x00f3_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486ba-5721-46b2-8d3e-8b70d90e5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TipoDoc" ma:index="15" nillable="true" ma:displayName="Tipo Doc" ma:description="Lista o Acta" ma:format="Dropdown" ma:internalName="TipoDoc">
      <xsd:simpleType>
        <xsd:union memberTypes="dms:Text">
          <xsd:simpleType>
            <xsd:restriction base="dms:Choice">
              <xsd:enumeration value="Lista"/>
              <xsd:enumeration value="Acta"/>
            </xsd:restriction>
          </xsd:simpleType>
        </xsd:union>
      </xsd:simpleType>
    </xsd:element>
    <xsd:element name="Temadelareuni_x00f3_n" ma:index="16" nillable="true" ma:displayName="Tema de la reunión" ma:description="Tema de la reunión" ma:format="Dropdown" ma:internalName="Temadelareuni_x00f3_n">
      <xsd:simpleType>
        <xsd:union memberTypes="dms:Text">
          <xsd:simpleType>
            <xsd:restriction base="dms:Choice">
              <xsd:enumeration value="POAIV"/>
              <xsd:enumeration value="Plataforma Virtual"/>
              <xsd:enumeration value="Experiencias Significativas"/>
              <xsd:enumeration value="Coordinación de asistencia técnica"/>
              <xsd:enumeration value="Convenio OEI"/>
            </xsd:restriction>
          </xsd:simpleType>
        </xsd:un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Etiquetas de imagen" ma:readOnly="false" ma:fieldId="{5cf76f15-5ced-4ddc-b409-7134ff3c332f}" ma:taxonomyMulti="true" ma:sspId="148dc318-5de1-4747-92ed-e07023d138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d96b2a-dc79-41f1-ad1c-3cf6d303a907" elementFormDefault="qualified">
    <xsd:import namespace="http://schemas.microsoft.com/office/2006/documentManagement/types"/>
    <xsd:import namespace="http://schemas.microsoft.com/office/infopath/2007/PartnerControls"/>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element name="TaxCatchAll" ma:index="25" nillable="true" ma:displayName="Taxonomy Catch All Column" ma:hidden="true" ma:list="{be3bc2d1-4d45-4ead-acea-33167627609b}" ma:internalName="TaxCatchAll" ma:showField="CatchAllData" ma:web="8cd96b2a-dc79-41f1-ad1c-3cf6d303a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005C98-394E-498A-B237-86DF2DC1E3BF}">
  <ds:schemaRefs>
    <ds:schemaRef ds:uri="http://schemas.microsoft.com/office/2006/metadata/properties"/>
    <ds:schemaRef ds:uri="http://schemas.microsoft.com/office/infopath/2007/PartnerControls"/>
    <ds:schemaRef ds:uri="b8b486ba-5721-46b2-8d3e-8b70d90e523a"/>
    <ds:schemaRef ds:uri="8cd96b2a-dc79-41f1-ad1c-3cf6d303a907"/>
  </ds:schemaRefs>
</ds:datastoreItem>
</file>

<file path=customXml/itemProps2.xml><?xml version="1.0" encoding="utf-8"?>
<ds:datastoreItem xmlns:ds="http://schemas.openxmlformats.org/officeDocument/2006/customXml" ds:itemID="{A7B857FA-A684-4DFD-A63A-98D430F3FE56}">
  <ds:schemaRefs>
    <ds:schemaRef ds:uri="http://schemas.microsoft.com/sharepoint/v3/contenttype/forms"/>
  </ds:schemaRefs>
</ds:datastoreItem>
</file>

<file path=customXml/itemProps3.xml><?xml version="1.0" encoding="utf-8"?>
<ds:datastoreItem xmlns:ds="http://schemas.openxmlformats.org/officeDocument/2006/customXml" ds:itemID="{8E0E3500-3B8B-4809-BBC3-AF9734CF5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486ba-5721-46b2-8d3e-8b70d90e523a"/>
    <ds:schemaRef ds:uri="8cd96b2a-dc79-41f1-ad1c-3cf6d303a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564</TotalTime>
  <Words>1560</Words>
  <Application>Microsoft Office PowerPoint</Application>
  <PresentationFormat>Personalizado</PresentationFormat>
  <Paragraphs>77</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Arial</vt:lpstr>
      <vt:lpstr>Arial Narrow</vt:lpstr>
      <vt:lpstr>Calibri</vt:lpstr>
      <vt:lpstr>Verdana</vt:lpstr>
      <vt:lpstr>Tema de Office</vt:lpstr>
      <vt:lpstr>Presentación de PowerPoint</vt:lpstr>
      <vt:lpstr>Lineamientos generales para prevenir la causación de la sanción mora por incumplimiento de los términos de ley para el reconocimiento y liquidación de las cesantías docentes.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Diego Alejandro Santisteban Ramirez</dc:creator>
  <cp:lastModifiedBy>Jaime Luis Charris Pizarro</cp:lastModifiedBy>
  <cp:revision>17</cp:revision>
  <dcterms:created xsi:type="dcterms:W3CDTF">2025-01-21T16:58:49Z</dcterms:created>
  <dcterms:modified xsi:type="dcterms:W3CDTF">2025-04-01T17:12:53Z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0x0101001E5DD6FBD47F4343AB60DFE13B742291</vt:lpwstr>
  </property>
</Properties>
</file>