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sldIdLst>
    <p:sldId id="256" r:id="rId5"/>
    <p:sldId id="258" r:id="rId6"/>
    <p:sldId id="260" r:id="rId7"/>
    <p:sldId id="266" r:id="rId8"/>
    <p:sldId id="264" r:id="rId9"/>
    <p:sldId id="263" r:id="rId10"/>
    <p:sldId id="265" r:id="rId11"/>
    <p:sldId id="267" r:id="rId12"/>
    <p:sldId id="257" r:id="rId13"/>
  </p:sldIdLst>
  <p:sldSz cx="15998825" cy="89995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9900"/>
    <a:srgbClr val="ED5127"/>
    <a:srgbClr val="FF5050"/>
    <a:srgbClr val="FF9933"/>
    <a:srgbClr val="FFD472"/>
    <a:srgbClr val="D84190"/>
    <a:srgbClr val="FF78D6"/>
    <a:srgbClr val="52256D"/>
    <a:srgbClr val="F9B4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110166-98EC-4BB7-8E9E-1C44E72D4F0F}" v="3" dt="2025-04-04T15:00:11.294"/>
  </p1510:revLst>
</p1510:revInfo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6327"/>
  </p:normalViewPr>
  <p:slideViewPr>
    <p:cSldViewPr snapToGrid="0">
      <p:cViewPr varScale="1">
        <p:scale>
          <a:sx n="52" d="100"/>
          <a:sy n="52" d="100"/>
        </p:scale>
        <p:origin x="8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9853" y="1472842"/>
            <a:ext cx="11999119" cy="3133172"/>
          </a:xfrm>
        </p:spPr>
        <p:txBody>
          <a:bodyPr anchor="b"/>
          <a:lstStyle>
            <a:lvl1pPr algn="ctr">
              <a:defRPr sz="7873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9853" y="4726842"/>
            <a:ext cx="11999119" cy="2172804"/>
          </a:xfrm>
        </p:spPr>
        <p:txBody>
          <a:bodyPr/>
          <a:lstStyle>
            <a:lvl1pPr marL="0" indent="0" algn="ctr">
              <a:buNone/>
              <a:defRPr sz="3149"/>
            </a:lvl1pPr>
            <a:lvl2pPr marL="599938" indent="0" algn="ctr">
              <a:buNone/>
              <a:defRPr sz="2624"/>
            </a:lvl2pPr>
            <a:lvl3pPr marL="1199876" indent="0" algn="ctr">
              <a:buNone/>
              <a:defRPr sz="2362"/>
            </a:lvl3pPr>
            <a:lvl4pPr marL="1799814" indent="0" algn="ctr">
              <a:buNone/>
              <a:defRPr sz="2100"/>
            </a:lvl4pPr>
            <a:lvl5pPr marL="2399751" indent="0" algn="ctr">
              <a:buNone/>
              <a:defRPr sz="2100"/>
            </a:lvl5pPr>
            <a:lvl6pPr marL="2999689" indent="0" algn="ctr">
              <a:buNone/>
              <a:defRPr sz="2100"/>
            </a:lvl6pPr>
            <a:lvl7pPr marL="3599627" indent="0" algn="ctr">
              <a:buNone/>
              <a:defRPr sz="2100"/>
            </a:lvl7pPr>
            <a:lvl8pPr marL="4199565" indent="0" algn="ctr">
              <a:buNone/>
              <a:defRPr sz="2100"/>
            </a:lvl8pPr>
            <a:lvl9pPr marL="4799503" indent="0" algn="ctr">
              <a:buNone/>
              <a:defRPr sz="21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3629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004" y="599969"/>
            <a:ext cx="5160037" cy="2099892"/>
          </a:xfrm>
        </p:spPr>
        <p:txBody>
          <a:bodyPr anchor="b"/>
          <a:lstStyle>
            <a:lvl1pPr>
              <a:defRPr sz="419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1585" y="1295767"/>
            <a:ext cx="8099405" cy="6395505"/>
          </a:xfrm>
        </p:spPr>
        <p:txBody>
          <a:bodyPr anchor="t"/>
          <a:lstStyle>
            <a:lvl1pPr marL="0" indent="0">
              <a:buNone/>
              <a:defRPr sz="4199"/>
            </a:lvl1pPr>
            <a:lvl2pPr marL="599938" indent="0">
              <a:buNone/>
              <a:defRPr sz="3674"/>
            </a:lvl2pPr>
            <a:lvl3pPr marL="1199876" indent="0">
              <a:buNone/>
              <a:defRPr sz="3149"/>
            </a:lvl3pPr>
            <a:lvl4pPr marL="1799814" indent="0">
              <a:buNone/>
              <a:defRPr sz="2624"/>
            </a:lvl4pPr>
            <a:lvl5pPr marL="2399751" indent="0">
              <a:buNone/>
              <a:defRPr sz="2624"/>
            </a:lvl5pPr>
            <a:lvl6pPr marL="2999689" indent="0">
              <a:buNone/>
              <a:defRPr sz="2624"/>
            </a:lvl6pPr>
            <a:lvl7pPr marL="3599627" indent="0">
              <a:buNone/>
              <a:defRPr sz="2624"/>
            </a:lvl7pPr>
            <a:lvl8pPr marL="4199565" indent="0">
              <a:buNone/>
              <a:defRPr sz="2624"/>
            </a:lvl8pPr>
            <a:lvl9pPr marL="4799503" indent="0">
              <a:buNone/>
              <a:defRPr sz="2624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2004" y="2699862"/>
            <a:ext cx="5160037" cy="5001827"/>
          </a:xfrm>
        </p:spPr>
        <p:txBody>
          <a:bodyPr/>
          <a:lstStyle>
            <a:lvl1pPr marL="0" indent="0">
              <a:buNone/>
              <a:defRPr sz="2100"/>
            </a:lvl1pPr>
            <a:lvl2pPr marL="599938" indent="0">
              <a:buNone/>
              <a:defRPr sz="1837"/>
            </a:lvl2pPr>
            <a:lvl3pPr marL="1199876" indent="0">
              <a:buNone/>
              <a:defRPr sz="1575"/>
            </a:lvl3pPr>
            <a:lvl4pPr marL="1799814" indent="0">
              <a:buNone/>
              <a:defRPr sz="1312"/>
            </a:lvl4pPr>
            <a:lvl5pPr marL="2399751" indent="0">
              <a:buNone/>
              <a:defRPr sz="1312"/>
            </a:lvl5pPr>
            <a:lvl6pPr marL="2999689" indent="0">
              <a:buNone/>
              <a:defRPr sz="1312"/>
            </a:lvl6pPr>
            <a:lvl7pPr marL="3599627" indent="0">
              <a:buNone/>
              <a:defRPr sz="1312"/>
            </a:lvl7pPr>
            <a:lvl8pPr marL="4199565" indent="0">
              <a:buNone/>
              <a:defRPr sz="1312"/>
            </a:lvl8pPr>
            <a:lvl9pPr marL="4799503" indent="0">
              <a:buNone/>
              <a:defRPr sz="131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0442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3697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4" userDrawn="1">
          <p15:clr>
            <a:srgbClr val="FBAE40"/>
          </p15:clr>
        </p15:guide>
        <p15:guide id="2" pos="503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49159" y="479142"/>
            <a:ext cx="3449747" cy="762669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9919" y="479142"/>
            <a:ext cx="10149255" cy="7626692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6584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5380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4" userDrawn="1">
          <p15:clr>
            <a:srgbClr val="FBAE40"/>
          </p15:clr>
        </p15:guide>
        <p15:guide id="2" pos="503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586" y="2243636"/>
            <a:ext cx="13798987" cy="3743557"/>
          </a:xfrm>
        </p:spPr>
        <p:txBody>
          <a:bodyPr anchor="b"/>
          <a:lstStyle>
            <a:lvl1pPr>
              <a:defRPr sz="7873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586" y="6022609"/>
            <a:ext cx="13798987" cy="1968648"/>
          </a:xfrm>
        </p:spPr>
        <p:txBody>
          <a:bodyPr/>
          <a:lstStyle>
            <a:lvl1pPr marL="0" indent="0">
              <a:buNone/>
              <a:defRPr sz="3149">
                <a:solidFill>
                  <a:schemeClr val="tx1">
                    <a:tint val="82000"/>
                  </a:schemeClr>
                </a:solidFill>
              </a:defRPr>
            </a:lvl1pPr>
            <a:lvl2pPr marL="599938" indent="0">
              <a:buNone/>
              <a:defRPr sz="2624">
                <a:solidFill>
                  <a:schemeClr val="tx1">
                    <a:tint val="82000"/>
                  </a:schemeClr>
                </a:solidFill>
              </a:defRPr>
            </a:lvl2pPr>
            <a:lvl3pPr marL="1199876" indent="0">
              <a:buNone/>
              <a:defRPr sz="2362">
                <a:solidFill>
                  <a:schemeClr val="tx1">
                    <a:tint val="82000"/>
                  </a:schemeClr>
                </a:solidFill>
              </a:defRPr>
            </a:lvl3pPr>
            <a:lvl4pPr marL="1799814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4pPr>
            <a:lvl5pPr marL="2399751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5pPr>
            <a:lvl6pPr marL="2999689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6pPr>
            <a:lvl7pPr marL="3599627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7pPr>
            <a:lvl8pPr marL="4199565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8pPr>
            <a:lvl9pPr marL="4799503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402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9919" y="2395710"/>
            <a:ext cx="6799501" cy="571012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405" y="2395710"/>
            <a:ext cx="6799501" cy="571012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538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003" y="479143"/>
            <a:ext cx="13798987" cy="173949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004" y="2206137"/>
            <a:ext cx="6768252" cy="1081194"/>
          </a:xfrm>
        </p:spPr>
        <p:txBody>
          <a:bodyPr anchor="b"/>
          <a:lstStyle>
            <a:lvl1pPr marL="0" indent="0">
              <a:buNone/>
              <a:defRPr sz="3149" b="1"/>
            </a:lvl1pPr>
            <a:lvl2pPr marL="599938" indent="0">
              <a:buNone/>
              <a:defRPr sz="2624" b="1"/>
            </a:lvl2pPr>
            <a:lvl3pPr marL="1199876" indent="0">
              <a:buNone/>
              <a:defRPr sz="2362" b="1"/>
            </a:lvl3pPr>
            <a:lvl4pPr marL="1799814" indent="0">
              <a:buNone/>
              <a:defRPr sz="2100" b="1"/>
            </a:lvl4pPr>
            <a:lvl5pPr marL="2399751" indent="0">
              <a:buNone/>
              <a:defRPr sz="2100" b="1"/>
            </a:lvl5pPr>
            <a:lvl6pPr marL="2999689" indent="0">
              <a:buNone/>
              <a:defRPr sz="2100" b="1"/>
            </a:lvl6pPr>
            <a:lvl7pPr marL="3599627" indent="0">
              <a:buNone/>
              <a:defRPr sz="2100" b="1"/>
            </a:lvl7pPr>
            <a:lvl8pPr marL="4199565" indent="0">
              <a:buNone/>
              <a:defRPr sz="2100" b="1"/>
            </a:lvl8pPr>
            <a:lvl9pPr marL="4799503" indent="0">
              <a:buNone/>
              <a:defRPr sz="21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004" y="3287331"/>
            <a:ext cx="6768252" cy="483516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99405" y="2206137"/>
            <a:ext cx="6801584" cy="1081194"/>
          </a:xfrm>
        </p:spPr>
        <p:txBody>
          <a:bodyPr anchor="b"/>
          <a:lstStyle>
            <a:lvl1pPr marL="0" indent="0">
              <a:buNone/>
              <a:defRPr sz="3149" b="1"/>
            </a:lvl1pPr>
            <a:lvl2pPr marL="599938" indent="0">
              <a:buNone/>
              <a:defRPr sz="2624" b="1"/>
            </a:lvl2pPr>
            <a:lvl3pPr marL="1199876" indent="0">
              <a:buNone/>
              <a:defRPr sz="2362" b="1"/>
            </a:lvl3pPr>
            <a:lvl4pPr marL="1799814" indent="0">
              <a:buNone/>
              <a:defRPr sz="2100" b="1"/>
            </a:lvl4pPr>
            <a:lvl5pPr marL="2399751" indent="0">
              <a:buNone/>
              <a:defRPr sz="2100" b="1"/>
            </a:lvl5pPr>
            <a:lvl6pPr marL="2999689" indent="0">
              <a:buNone/>
              <a:defRPr sz="2100" b="1"/>
            </a:lvl6pPr>
            <a:lvl7pPr marL="3599627" indent="0">
              <a:buNone/>
              <a:defRPr sz="2100" b="1"/>
            </a:lvl7pPr>
            <a:lvl8pPr marL="4199565" indent="0">
              <a:buNone/>
              <a:defRPr sz="2100" b="1"/>
            </a:lvl8pPr>
            <a:lvl9pPr marL="4799503" indent="0">
              <a:buNone/>
              <a:defRPr sz="21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99405" y="3287331"/>
            <a:ext cx="6801584" cy="483516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388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bg>
      <p:bgPr>
        <a:blipFill dpi="0" rotWithShape="1">
          <a:blip r:embed="rId2">
            <a:lum/>
          </a:blip>
          <a:srcRect/>
          <a:stretch>
            <a:fillRect t="-102000" b="-10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699" y="2224918"/>
            <a:ext cx="13798987" cy="1739495"/>
          </a:xfrm>
        </p:spPr>
        <p:txBody>
          <a:bodyPr/>
          <a:lstStyle>
            <a:lvl1pPr algn="ctr">
              <a:defRPr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C531F449-A08D-2CA3-8665-6EE4D3FF2428}"/>
              </a:ext>
            </a:extLst>
          </p:cNvPr>
          <p:cNvGrpSpPr/>
          <p:nvPr userDrawn="1"/>
        </p:nvGrpSpPr>
        <p:grpSpPr>
          <a:xfrm>
            <a:off x="5159484" y="-79599"/>
            <a:ext cx="4665375" cy="2397287"/>
            <a:chOff x="5159484" y="-79599"/>
            <a:chExt cx="4665375" cy="2397287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C4EEB0DA-C43B-4131-FC71-B8D9A2CC1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3964" y="-79599"/>
              <a:ext cx="3650895" cy="2266895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76C61E90-2E55-C529-940B-11D5081E4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9484" y="914975"/>
              <a:ext cx="2259106" cy="1402713"/>
            </a:xfrm>
            <a:prstGeom prst="rect">
              <a:avLst/>
            </a:prstGeom>
          </p:spPr>
        </p:pic>
      </p:grpSp>
      <p:pic>
        <p:nvPicPr>
          <p:cNvPr id="10" name="Imagen 9" descr="Imagen en blanco y negro de humo en el cielo&#10;&#10;El contenido generado por IA puede ser incorrecto.">
            <a:extLst>
              <a:ext uri="{FF2B5EF4-FFF2-40B4-BE49-F238E27FC236}">
                <a16:creationId xmlns:a16="http://schemas.microsoft.com/office/drawing/2014/main" id="{7ED28CA6-8F66-3727-EB66-6BF85A149F7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086267" y="5513258"/>
            <a:ext cx="7772416" cy="4837186"/>
          </a:xfrm>
          <a:prstGeom prst="rect">
            <a:avLst/>
          </a:prstGeom>
        </p:spPr>
      </p:pic>
      <p:pic>
        <p:nvPicPr>
          <p:cNvPr id="11" name="Imagen 10" descr="Imagen en blanco y negro de humo en el cielo&#10;&#10;El contenido generado por IA puede ser incorrecto.">
            <a:extLst>
              <a:ext uri="{FF2B5EF4-FFF2-40B4-BE49-F238E27FC236}">
                <a16:creationId xmlns:a16="http://schemas.microsoft.com/office/drawing/2014/main" id="{51861769-7577-2FAB-4928-06F5255977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271041" y="-1364744"/>
            <a:ext cx="7772416" cy="4837186"/>
          </a:xfrm>
          <a:prstGeom prst="rect">
            <a:avLst/>
          </a:prstGeom>
        </p:spPr>
      </p:pic>
      <p:pic>
        <p:nvPicPr>
          <p:cNvPr id="13" name="Imagen 12" descr="Fondo negro con letras blancas&#10;&#10;El contenido generado por IA puede ser incorrecto.">
            <a:extLst>
              <a:ext uri="{FF2B5EF4-FFF2-40B4-BE49-F238E27FC236}">
                <a16:creationId xmlns:a16="http://schemas.microsoft.com/office/drawing/2014/main" id="{65CCC35F-9E5E-A895-17FF-F0F7C337AB1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73964" y="780614"/>
            <a:ext cx="3642459" cy="2266895"/>
          </a:xfrm>
          <a:prstGeom prst="rect">
            <a:avLst/>
          </a:prstGeom>
        </p:spPr>
      </p:pic>
      <p:pic>
        <p:nvPicPr>
          <p:cNvPr id="14" name="Imagen 13" descr="Imagen en blanco y negro de humo en el cielo&#10;&#10;El contenido generado por IA puede ser incorrecto.">
            <a:extLst>
              <a:ext uri="{FF2B5EF4-FFF2-40B4-BE49-F238E27FC236}">
                <a16:creationId xmlns:a16="http://schemas.microsoft.com/office/drawing/2014/main" id="{8999A067-CD7E-6DD7-0F70-21F8F0FA40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665964" y="3453580"/>
            <a:ext cx="7772416" cy="48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60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4" userDrawn="1">
          <p15:clr>
            <a:srgbClr val="FBAE40"/>
          </p15:clr>
        </p15:guide>
        <p15:guide id="2" pos="503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  <p:pic>
        <p:nvPicPr>
          <p:cNvPr id="6" name="Imagen 5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8F264D3C-CD24-988E-6DDB-5FBDB7067C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433671">
            <a:off x="12112066" y="-1558318"/>
            <a:ext cx="6055667" cy="3768762"/>
          </a:xfrm>
          <a:prstGeom prst="rect">
            <a:avLst/>
          </a:prstGeom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4C434FDD-025B-90EA-EFC6-D10E709CF7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91675" y="7599619"/>
            <a:ext cx="2383276" cy="1483239"/>
          </a:xfrm>
          <a:prstGeom prst="rect">
            <a:avLst/>
          </a:prstGeom>
        </p:spPr>
      </p:pic>
      <p:pic>
        <p:nvPicPr>
          <p:cNvPr id="11" name="Imagen 10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DC641C75-197D-36EA-25C6-22FAA46EB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487268">
            <a:off x="-3027833" y="-1043061"/>
            <a:ext cx="6055667" cy="3768762"/>
          </a:xfrm>
          <a:prstGeom prst="rect">
            <a:avLst/>
          </a:prstGeom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AA49C645-1468-E40C-E3D5-62172AFCC5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01349" y="-382666"/>
            <a:ext cx="3655985" cy="2275313"/>
          </a:xfrm>
          <a:prstGeom prst="rect">
            <a:avLst/>
          </a:prstGeom>
        </p:spPr>
      </p:pic>
      <p:pic>
        <p:nvPicPr>
          <p:cNvPr id="15" name="Imagen 14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2034C561-25DF-F3C2-8231-AFCAA10D32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57483" y="326063"/>
            <a:ext cx="7349413" cy="457392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0705E9B-3649-DE93-D3EF-228418D6B4A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019224" y="1343032"/>
            <a:ext cx="3960377" cy="737519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83AEA052-52AC-B560-3BA2-FC69967EBAB5}"/>
              </a:ext>
            </a:extLst>
          </p:cNvPr>
          <p:cNvCxnSpPr>
            <a:cxnSpLocks/>
          </p:cNvCxnSpPr>
          <p:nvPr userDrawn="1"/>
        </p:nvCxnSpPr>
        <p:spPr>
          <a:xfrm>
            <a:off x="1099919" y="4201873"/>
            <a:ext cx="0" cy="2783101"/>
          </a:xfrm>
          <a:prstGeom prst="line">
            <a:avLst/>
          </a:prstGeom>
          <a:ln>
            <a:solidFill>
              <a:srgbClr val="FF78D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agen 19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646A872E-8B9A-42DE-455A-8F0DA5486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487268">
            <a:off x="-2875433" y="-890661"/>
            <a:ext cx="6055667" cy="3768762"/>
          </a:xfrm>
          <a:prstGeom prst="rect">
            <a:avLst/>
          </a:prstGeom>
        </p:spPr>
      </p:pic>
      <p:pic>
        <p:nvPicPr>
          <p:cNvPr id="23" name="Imagen 22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7854AB-651C-7980-8AB7-9B32BC6D2A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8202" y="7106891"/>
            <a:ext cx="1583434" cy="985455"/>
          </a:xfrm>
          <a:prstGeom prst="rect">
            <a:avLst/>
          </a:prstGeom>
        </p:spPr>
      </p:pic>
      <p:pic>
        <p:nvPicPr>
          <p:cNvPr id="24" name="Imagen 2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C55D541-DE11-2812-CD72-7782CA7B17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145" y="8014083"/>
            <a:ext cx="1583434" cy="985455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771A9173-5A21-1F02-C167-01113899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028" y="2080551"/>
            <a:ext cx="6065593" cy="720771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05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4" userDrawn="1">
          <p15:clr>
            <a:srgbClr val="FBAE40"/>
          </p15:clr>
        </p15:guide>
        <p15:guide id="2" pos="503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  <p:pic>
        <p:nvPicPr>
          <p:cNvPr id="6" name="Imagen 5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8F264D3C-CD24-988E-6DDB-5FBDB7067C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433671">
            <a:off x="12112066" y="-1558318"/>
            <a:ext cx="6055667" cy="3768762"/>
          </a:xfrm>
          <a:prstGeom prst="rect">
            <a:avLst/>
          </a:prstGeom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4C434FDD-025B-90EA-EFC6-D10E709CF7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56691" y="-28068"/>
            <a:ext cx="1942523" cy="1208935"/>
          </a:xfrm>
          <a:prstGeom prst="rect">
            <a:avLst/>
          </a:prstGeom>
        </p:spPr>
      </p:pic>
      <p:pic>
        <p:nvPicPr>
          <p:cNvPr id="11" name="Imagen 10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DC641C75-197D-36EA-25C6-22FAA46EB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487268">
            <a:off x="-3027833" y="-1043061"/>
            <a:ext cx="6055667" cy="3768762"/>
          </a:xfrm>
          <a:prstGeom prst="rect">
            <a:avLst/>
          </a:prstGeom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AA49C645-1468-E40C-E3D5-62172AFCC5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68043" y="-356132"/>
            <a:ext cx="3330467" cy="2072726"/>
          </a:xfrm>
          <a:prstGeom prst="rect">
            <a:avLst/>
          </a:prstGeom>
        </p:spPr>
      </p:pic>
      <p:pic>
        <p:nvPicPr>
          <p:cNvPr id="20" name="Imagen 19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646A872E-8B9A-42DE-455A-8F0DA5486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487268">
            <a:off x="-2875433" y="-890661"/>
            <a:ext cx="6055667" cy="3768762"/>
          </a:xfrm>
          <a:prstGeom prst="rect">
            <a:avLst/>
          </a:prstGeom>
        </p:spPr>
      </p:pic>
      <p:pic>
        <p:nvPicPr>
          <p:cNvPr id="5" name="Imagen 4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44D083D-8A5E-100F-A844-4A63CA05A9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1743" y="-61128"/>
            <a:ext cx="1614143" cy="1004567"/>
          </a:xfrm>
          <a:prstGeom prst="rect">
            <a:avLst/>
          </a:prstGeom>
        </p:spPr>
      </p:pic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BCDE95DE-EAB3-14FF-6EAF-58800778DD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0466" y="474215"/>
            <a:ext cx="1614143" cy="1004567"/>
          </a:xfrm>
          <a:prstGeom prst="rect">
            <a:avLst/>
          </a:prstGeom>
        </p:spPr>
      </p:pic>
      <p:pic>
        <p:nvPicPr>
          <p:cNvPr id="8" name="Imagen 7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768EAFFF-AC3A-77CF-F11D-7B4BD51AB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9404957">
            <a:off x="12757951" y="7115156"/>
            <a:ext cx="6055667" cy="3768762"/>
          </a:xfrm>
          <a:prstGeom prst="rect">
            <a:avLst/>
          </a:prstGeom>
        </p:spPr>
      </p:pic>
      <p:pic>
        <p:nvPicPr>
          <p:cNvPr id="9" name="Imagen 8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8B332048-B66E-D2ED-E2E3-B7206DA69D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443809">
            <a:off x="-3496891" y="6581973"/>
            <a:ext cx="6055667" cy="3768762"/>
          </a:xfrm>
          <a:prstGeom prst="rect">
            <a:avLst/>
          </a:prstGeom>
        </p:spPr>
      </p:pic>
      <p:pic>
        <p:nvPicPr>
          <p:cNvPr id="14" name="Imagen 13" descr="Fondo negro con letras blancas&#10;&#10;El contenido generado por IA puede ser incorrecto.">
            <a:extLst>
              <a:ext uri="{FF2B5EF4-FFF2-40B4-BE49-F238E27FC236}">
                <a16:creationId xmlns:a16="http://schemas.microsoft.com/office/drawing/2014/main" id="{BBC374B4-DBDD-DD7E-E673-F131A1E92FF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80094" y="326063"/>
            <a:ext cx="2999439" cy="186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39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4" userDrawn="1">
          <p15:clr>
            <a:srgbClr val="FBAE40"/>
          </p15:clr>
        </p15:guide>
        <p15:guide id="2" pos="503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004" y="599969"/>
            <a:ext cx="5160037" cy="2099892"/>
          </a:xfrm>
        </p:spPr>
        <p:txBody>
          <a:bodyPr anchor="b"/>
          <a:lstStyle>
            <a:lvl1pPr>
              <a:defRPr sz="419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1585" y="1295767"/>
            <a:ext cx="8099405" cy="6395505"/>
          </a:xfrm>
        </p:spPr>
        <p:txBody>
          <a:bodyPr/>
          <a:lstStyle>
            <a:lvl1pPr>
              <a:defRPr sz="4199"/>
            </a:lvl1pPr>
            <a:lvl2pPr>
              <a:defRPr sz="3674"/>
            </a:lvl2pPr>
            <a:lvl3pPr>
              <a:defRPr sz="3149"/>
            </a:lvl3pPr>
            <a:lvl4pPr>
              <a:defRPr sz="2624"/>
            </a:lvl4pPr>
            <a:lvl5pPr>
              <a:defRPr sz="2624"/>
            </a:lvl5pPr>
            <a:lvl6pPr>
              <a:defRPr sz="2624"/>
            </a:lvl6pPr>
            <a:lvl7pPr>
              <a:defRPr sz="2624"/>
            </a:lvl7pPr>
            <a:lvl8pPr>
              <a:defRPr sz="2624"/>
            </a:lvl8pPr>
            <a:lvl9pPr>
              <a:defRPr sz="2624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2004" y="2699862"/>
            <a:ext cx="5160037" cy="5001827"/>
          </a:xfrm>
        </p:spPr>
        <p:txBody>
          <a:bodyPr/>
          <a:lstStyle>
            <a:lvl1pPr marL="0" indent="0">
              <a:buNone/>
              <a:defRPr sz="2100"/>
            </a:lvl1pPr>
            <a:lvl2pPr marL="599938" indent="0">
              <a:buNone/>
              <a:defRPr sz="1837"/>
            </a:lvl2pPr>
            <a:lvl3pPr marL="1199876" indent="0">
              <a:buNone/>
              <a:defRPr sz="1575"/>
            </a:lvl3pPr>
            <a:lvl4pPr marL="1799814" indent="0">
              <a:buNone/>
              <a:defRPr sz="1312"/>
            </a:lvl4pPr>
            <a:lvl5pPr marL="2399751" indent="0">
              <a:buNone/>
              <a:defRPr sz="1312"/>
            </a:lvl5pPr>
            <a:lvl6pPr marL="2999689" indent="0">
              <a:buNone/>
              <a:defRPr sz="1312"/>
            </a:lvl6pPr>
            <a:lvl7pPr marL="3599627" indent="0">
              <a:buNone/>
              <a:defRPr sz="1312"/>
            </a:lvl7pPr>
            <a:lvl8pPr marL="4199565" indent="0">
              <a:buNone/>
              <a:defRPr sz="1312"/>
            </a:lvl8pPr>
            <a:lvl9pPr marL="4799503" indent="0">
              <a:buNone/>
              <a:defRPr sz="131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657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9919" y="479143"/>
            <a:ext cx="13798987" cy="1739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919" y="2395710"/>
            <a:ext cx="13798987" cy="5710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9919" y="8341239"/>
            <a:ext cx="3599736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1FC3E8-A848-8344-9955-7E55FF79AFDD}" type="datetimeFigureOut">
              <a:rPr lang="es-CO" smtClean="0"/>
              <a:t>5/04/2025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99611" y="8341239"/>
            <a:ext cx="5399603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9170" y="8341239"/>
            <a:ext cx="3599736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B0E0AC-6F0C-7740-A11A-BF84487095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415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8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1199876" rtl="0" eaLnBrk="1" latinLnBrk="0" hangingPunct="1">
        <a:lnSpc>
          <a:spcPct val="90000"/>
        </a:lnSpc>
        <a:spcBef>
          <a:spcPct val="0"/>
        </a:spcBef>
        <a:buNone/>
        <a:defRPr sz="57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9969" indent="-299969" algn="l" defTabSz="1199876" rtl="0" eaLnBrk="1" latinLnBrk="0" hangingPunct="1">
        <a:lnSpc>
          <a:spcPct val="90000"/>
        </a:lnSpc>
        <a:spcBef>
          <a:spcPts val="1312"/>
        </a:spcBef>
        <a:buFont typeface="Arial" panose="020B0604020202020204" pitchFamily="34" charset="0"/>
        <a:buChar char="•"/>
        <a:defRPr sz="3674" kern="1200">
          <a:solidFill>
            <a:schemeClr val="tx1"/>
          </a:solidFill>
          <a:latin typeface="+mn-lt"/>
          <a:ea typeface="+mn-ea"/>
          <a:cs typeface="+mn-cs"/>
        </a:defRPr>
      </a:lvl1pPr>
      <a:lvl2pPr marL="899907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149" kern="1200">
          <a:solidFill>
            <a:schemeClr val="tx1"/>
          </a:solidFill>
          <a:latin typeface="+mn-lt"/>
          <a:ea typeface="+mn-ea"/>
          <a:cs typeface="+mn-cs"/>
        </a:defRPr>
      </a:lvl2pPr>
      <a:lvl3pPr marL="1499845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24" kern="1200">
          <a:solidFill>
            <a:schemeClr val="tx1"/>
          </a:solidFill>
          <a:latin typeface="+mn-lt"/>
          <a:ea typeface="+mn-ea"/>
          <a:cs typeface="+mn-cs"/>
        </a:defRPr>
      </a:lvl3pPr>
      <a:lvl4pPr marL="2099782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4pPr>
      <a:lvl5pPr marL="2699720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5pPr>
      <a:lvl6pPr marL="3299658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6pPr>
      <a:lvl7pPr marL="3899596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7pPr>
      <a:lvl8pPr marL="4499534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8pPr>
      <a:lvl9pPr marL="5099472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1pPr>
      <a:lvl2pPr marL="599938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2pPr>
      <a:lvl3pPr marL="1199876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799814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4pPr>
      <a:lvl5pPr marL="2399751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5pPr>
      <a:lvl6pPr marL="2999689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6pPr>
      <a:lvl7pPr marL="3599627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7pPr>
      <a:lvl8pPr marL="4199565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8pPr>
      <a:lvl9pPr marL="4799503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818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FBA82B9-5DB4-E2F8-D4C3-5357F4C720C9}"/>
              </a:ext>
            </a:extLst>
          </p:cNvPr>
          <p:cNvSpPr txBox="1"/>
          <p:nvPr/>
        </p:nvSpPr>
        <p:spPr>
          <a:xfrm>
            <a:off x="1288908" y="4499769"/>
            <a:ext cx="136916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i="1" kern="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Lineamientos de Política Pública para la Gesti</a:t>
            </a:r>
            <a:r>
              <a:rPr lang="es-ES" sz="4800" i="1" kern="0" dirty="0">
                <a:latin typeface="Calibri" panose="020F0502020204030204" pitchFamily="34" charset="0"/>
                <a:ea typeface="Arial" panose="020B0604020202020204" pitchFamily="34" charset="0"/>
              </a:rPr>
              <a:t>ón Integral del Riesgo Escolar </a:t>
            </a:r>
            <a:r>
              <a:rPr lang="es-ES" sz="4800" i="1" kern="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endParaRPr lang="es-CO" sz="4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0DAE95-FEBB-C997-3A0C-072CF34472AA}"/>
              </a:ext>
            </a:extLst>
          </p:cNvPr>
          <p:cNvSpPr txBox="1"/>
          <p:nvPr/>
        </p:nvSpPr>
        <p:spPr>
          <a:xfrm>
            <a:off x="3877790" y="3474555"/>
            <a:ext cx="8243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Escuela, territorio de vida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D07869F-BC65-AEEC-66E3-1207BB798E1A}"/>
              </a:ext>
            </a:extLst>
          </p:cNvPr>
          <p:cNvSpPr txBox="1"/>
          <p:nvPr/>
        </p:nvSpPr>
        <p:spPr>
          <a:xfrm>
            <a:off x="1288907" y="7218389"/>
            <a:ext cx="13691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i="1" kern="0" dirty="0">
                <a:latin typeface="Calibri" panose="020F0502020204030204" pitchFamily="34" charset="0"/>
                <a:ea typeface="Verdana" panose="020B0604030504040204" pitchFamily="34" charset="0"/>
              </a:rPr>
              <a:t>Abril de 2025</a:t>
            </a:r>
            <a:endParaRPr lang="es-CO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912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adroTexto 31">
            <a:extLst>
              <a:ext uri="{FF2B5EF4-FFF2-40B4-BE49-F238E27FC236}">
                <a16:creationId xmlns:a16="http://schemas.microsoft.com/office/drawing/2014/main" id="{41D939A1-4295-20A2-EE11-A1E649BEECF6}"/>
              </a:ext>
            </a:extLst>
          </p:cNvPr>
          <p:cNvSpPr txBox="1"/>
          <p:nvPr/>
        </p:nvSpPr>
        <p:spPr>
          <a:xfrm>
            <a:off x="3612980" y="2654003"/>
            <a:ext cx="8243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Antecedentes </a:t>
            </a: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4BFCA7AB-8FB2-CFB7-39C4-C2C9EA7DB471}"/>
              </a:ext>
            </a:extLst>
          </p:cNvPr>
          <p:cNvGrpSpPr/>
          <p:nvPr/>
        </p:nvGrpSpPr>
        <p:grpSpPr>
          <a:xfrm>
            <a:off x="675913" y="4095131"/>
            <a:ext cx="14192021" cy="3208148"/>
            <a:chOff x="830266" y="4888717"/>
            <a:chExt cx="14192021" cy="3208148"/>
          </a:xfrm>
        </p:grpSpPr>
        <p:sp>
          <p:nvSpPr>
            <p:cNvPr id="3" name="CuadroTexto 15">
              <a:extLst>
                <a:ext uri="{FF2B5EF4-FFF2-40B4-BE49-F238E27FC236}">
                  <a16:creationId xmlns:a16="http://schemas.microsoft.com/office/drawing/2014/main" id="{AD17CCA7-4DD7-E36F-BB8A-ADBBDF6F81E1}"/>
                </a:ext>
              </a:extLst>
            </p:cNvPr>
            <p:cNvSpPr txBox="1"/>
            <p:nvPr/>
          </p:nvSpPr>
          <p:spPr>
            <a:xfrm>
              <a:off x="4727466" y="6587048"/>
              <a:ext cx="2503415" cy="934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Mesa </a:t>
              </a:r>
              <a:r>
                <a:rPr lang="fr-FR" sz="1400" b="1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Nacional</a:t>
              </a:r>
              <a:r>
                <a:rPr lang="fr-FR" sz="1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 </a:t>
              </a:r>
              <a:r>
                <a:rPr lang="fr-FR" sz="1400" b="1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Educación</a:t>
              </a:r>
              <a:r>
                <a:rPr lang="fr-FR" sz="1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en </a:t>
              </a:r>
              <a:r>
                <a:rPr lang="fr-FR" sz="1400" b="1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emergencias</a:t>
              </a:r>
              <a:r>
                <a:rPr lang="fr-FR" sz="1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</p:txBody>
        </p:sp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51B4AB80-3ECF-21B0-48B9-E1B9D08BF48C}"/>
                </a:ext>
              </a:extLst>
            </p:cNvPr>
            <p:cNvCxnSpPr>
              <a:cxnSpLocks/>
            </p:cNvCxnSpPr>
            <p:nvPr/>
          </p:nvCxnSpPr>
          <p:spPr>
            <a:xfrm>
              <a:off x="839755" y="6345535"/>
              <a:ext cx="14182531" cy="0"/>
            </a:xfrm>
            <a:prstGeom prst="line">
              <a:avLst/>
            </a:prstGeom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D1CE332C-3404-61DF-7D4B-9A03E9A81F7F}"/>
                </a:ext>
              </a:extLst>
            </p:cNvPr>
            <p:cNvCxnSpPr>
              <a:cxnSpLocks/>
            </p:cNvCxnSpPr>
            <p:nvPr/>
          </p:nvCxnSpPr>
          <p:spPr>
            <a:xfrm>
              <a:off x="5961788" y="5827047"/>
              <a:ext cx="0" cy="553522"/>
            </a:xfrm>
            <a:prstGeom prst="line">
              <a:avLst/>
            </a:prstGeom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F7544710-9D12-E031-795D-F24D152EFD85}"/>
                </a:ext>
              </a:extLst>
            </p:cNvPr>
            <p:cNvSpPr/>
            <p:nvPr/>
          </p:nvSpPr>
          <p:spPr>
            <a:xfrm>
              <a:off x="5844342" y="5589348"/>
              <a:ext cx="224403" cy="253565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0857701D-9810-273D-6E40-F771F85BE064}"/>
                </a:ext>
              </a:extLst>
            </p:cNvPr>
            <p:cNvSpPr txBox="1"/>
            <p:nvPr/>
          </p:nvSpPr>
          <p:spPr>
            <a:xfrm>
              <a:off x="5243030" y="4948341"/>
              <a:ext cx="1427024" cy="583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rgbClr val="FF3366"/>
                  </a:solidFill>
                </a:rPr>
                <a:t>2007</a:t>
              </a:r>
              <a:endParaRPr lang="es-CO" sz="2400" b="1" dirty="0">
                <a:solidFill>
                  <a:srgbClr val="FF3366"/>
                </a:solidFill>
              </a:endParaRPr>
            </a:p>
          </p:txBody>
        </p: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588EA5DD-B5AF-8201-3847-C0722C210E1C}"/>
                </a:ext>
              </a:extLst>
            </p:cNvPr>
            <p:cNvCxnSpPr>
              <a:cxnSpLocks/>
            </p:cNvCxnSpPr>
            <p:nvPr/>
          </p:nvCxnSpPr>
          <p:spPr>
            <a:xfrm>
              <a:off x="8203044" y="6335221"/>
              <a:ext cx="0" cy="553522"/>
            </a:xfrm>
            <a:prstGeom prst="line">
              <a:avLst/>
            </a:prstGeom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061B10C2-94B1-C098-8219-3F2708F60F86}"/>
                </a:ext>
              </a:extLst>
            </p:cNvPr>
            <p:cNvSpPr/>
            <p:nvPr/>
          </p:nvSpPr>
          <p:spPr>
            <a:xfrm>
              <a:off x="8104929" y="6894829"/>
              <a:ext cx="224403" cy="253565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7B9C54E9-A405-EA09-F976-67B3635E7C2B}"/>
                </a:ext>
              </a:extLst>
            </p:cNvPr>
            <p:cNvSpPr txBox="1"/>
            <p:nvPr/>
          </p:nvSpPr>
          <p:spPr>
            <a:xfrm>
              <a:off x="7482733" y="7234855"/>
              <a:ext cx="14718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rgbClr val="FF3366"/>
                  </a:solidFill>
                </a:rPr>
                <a:t>2009</a:t>
              </a:r>
              <a:endParaRPr lang="es-CO" sz="2400" b="1" dirty="0">
                <a:solidFill>
                  <a:srgbClr val="FF3366"/>
                </a:solidFill>
              </a:endParaRPr>
            </a:p>
          </p:txBody>
        </p:sp>
        <p:sp>
          <p:nvSpPr>
            <p:cNvPr id="12" name="CuadroTexto 15">
              <a:extLst>
                <a:ext uri="{FF2B5EF4-FFF2-40B4-BE49-F238E27FC236}">
                  <a16:creationId xmlns:a16="http://schemas.microsoft.com/office/drawing/2014/main" id="{E72D36B7-3488-1779-036C-970193B4090E}"/>
                </a:ext>
              </a:extLst>
            </p:cNvPr>
            <p:cNvSpPr txBox="1"/>
            <p:nvPr/>
          </p:nvSpPr>
          <p:spPr>
            <a:xfrm>
              <a:off x="7003291" y="5160596"/>
              <a:ext cx="25034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Directiva</a:t>
              </a:r>
              <a:r>
                <a:rPr lang="fr-FR" sz="1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fr-FR" sz="1400" b="1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Ministerial</a:t>
              </a:r>
              <a:r>
                <a:rPr lang="fr-FR" sz="1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12 de 2009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2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Continuidad de la prestación del servicio educativo en situaciones de emergencia</a:t>
              </a:r>
              <a:endParaRPr lang="fr-F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9B29A35A-0AAE-49BF-6D83-F9789106F392}"/>
                </a:ext>
              </a:extLst>
            </p:cNvPr>
            <p:cNvCxnSpPr>
              <a:cxnSpLocks/>
            </p:cNvCxnSpPr>
            <p:nvPr/>
          </p:nvCxnSpPr>
          <p:spPr>
            <a:xfrm>
              <a:off x="10319458" y="5769397"/>
              <a:ext cx="0" cy="553522"/>
            </a:xfrm>
            <a:prstGeom prst="line">
              <a:avLst/>
            </a:prstGeom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04F1B241-0011-D917-2DD9-D1D11BF2C8E3}"/>
                </a:ext>
              </a:extLst>
            </p:cNvPr>
            <p:cNvSpPr/>
            <p:nvPr/>
          </p:nvSpPr>
          <p:spPr>
            <a:xfrm>
              <a:off x="10202011" y="5531697"/>
              <a:ext cx="224403" cy="253565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0CE608D1-1F7D-8231-709A-5D8336F53EC9}"/>
                </a:ext>
              </a:extLst>
            </p:cNvPr>
            <p:cNvSpPr txBox="1"/>
            <p:nvPr/>
          </p:nvSpPr>
          <p:spPr>
            <a:xfrm>
              <a:off x="9582057" y="4888717"/>
              <a:ext cx="1239909" cy="583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rgbClr val="FF3366"/>
                  </a:solidFill>
                </a:rPr>
                <a:t>2011</a:t>
              </a:r>
              <a:endParaRPr lang="es-CO" sz="2400" b="1" dirty="0">
                <a:solidFill>
                  <a:srgbClr val="FF3366"/>
                </a:solidFill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7AF128D0-8224-42AB-B330-362A3CF3CE05}"/>
                </a:ext>
              </a:extLst>
            </p:cNvPr>
            <p:cNvSpPr txBox="1"/>
            <p:nvPr/>
          </p:nvSpPr>
          <p:spPr>
            <a:xfrm>
              <a:off x="9092607" y="6500845"/>
              <a:ext cx="2503415" cy="1596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Directiva</a:t>
              </a:r>
              <a:r>
                <a:rPr lang="fr-FR" sz="1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fr-FR" sz="1400" b="1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Ministerial</a:t>
              </a:r>
              <a:r>
                <a:rPr lang="fr-FR" sz="1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16 de 2011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2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Medidas complementarias para la prestación del servicio educativo en situaciones de emergencia</a:t>
              </a:r>
              <a:endParaRPr lang="fr-F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D7462F17-0375-0012-44FF-3BB5FF376727}"/>
                </a:ext>
              </a:extLst>
            </p:cNvPr>
            <p:cNvCxnSpPr>
              <a:cxnSpLocks/>
            </p:cNvCxnSpPr>
            <p:nvPr/>
          </p:nvCxnSpPr>
          <p:spPr>
            <a:xfrm>
              <a:off x="12099726" y="6299707"/>
              <a:ext cx="0" cy="553522"/>
            </a:xfrm>
            <a:prstGeom prst="line">
              <a:avLst/>
            </a:prstGeom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CDF985EF-1760-B5BF-1CEE-7BD41521CD4A}"/>
                </a:ext>
              </a:extLst>
            </p:cNvPr>
            <p:cNvSpPr/>
            <p:nvPr/>
          </p:nvSpPr>
          <p:spPr>
            <a:xfrm>
              <a:off x="12001611" y="6840654"/>
              <a:ext cx="224403" cy="253565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5F05591E-F24B-EC3D-7EDB-C1AEA795B82E}"/>
                </a:ext>
              </a:extLst>
            </p:cNvPr>
            <p:cNvSpPr txBox="1"/>
            <p:nvPr/>
          </p:nvSpPr>
          <p:spPr>
            <a:xfrm>
              <a:off x="11473776" y="7110577"/>
              <a:ext cx="1322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rgbClr val="FF3366"/>
                  </a:solidFill>
                </a:rPr>
                <a:t>2022</a:t>
              </a:r>
              <a:endParaRPr lang="es-CO" sz="2400" b="1" dirty="0">
                <a:solidFill>
                  <a:srgbClr val="FF3366"/>
                </a:solidFill>
              </a:endParaRPr>
            </a:p>
          </p:txBody>
        </p:sp>
        <p:sp>
          <p:nvSpPr>
            <p:cNvPr id="20" name="CuadroTexto 15">
              <a:extLst>
                <a:ext uri="{FF2B5EF4-FFF2-40B4-BE49-F238E27FC236}">
                  <a16:creationId xmlns:a16="http://schemas.microsoft.com/office/drawing/2014/main" id="{AB4AE15D-EE0A-05B7-5454-8D3D827E3CFD}"/>
                </a:ext>
              </a:extLst>
            </p:cNvPr>
            <p:cNvSpPr txBox="1"/>
            <p:nvPr/>
          </p:nvSpPr>
          <p:spPr>
            <a:xfrm>
              <a:off x="11247629" y="5187456"/>
              <a:ext cx="16913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Circular</a:t>
              </a:r>
              <a:r>
                <a:rPr lang="fr-FR" sz="1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19 de 2022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200" kern="0" dirty="0">
                  <a:latin typeface="Arial" panose="020B0604020202020204" pitchFamily="34" charset="0"/>
                </a:rPr>
                <a:t>Gestión integral de riesgos en los ambientes escolares</a:t>
              </a:r>
              <a:endParaRPr lang="fr-FR" sz="1200" kern="0" dirty="0">
                <a:latin typeface="Arial" panose="020B0604020202020204" pitchFamily="34" charset="0"/>
              </a:endParaRPr>
            </a:p>
          </p:txBody>
        </p: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D61E847A-1205-57AC-FCF9-C94B6EA2D69F}"/>
                </a:ext>
              </a:extLst>
            </p:cNvPr>
            <p:cNvCxnSpPr>
              <a:cxnSpLocks/>
            </p:cNvCxnSpPr>
            <p:nvPr/>
          </p:nvCxnSpPr>
          <p:spPr>
            <a:xfrm>
              <a:off x="13921496" y="5766291"/>
              <a:ext cx="0" cy="553522"/>
            </a:xfrm>
            <a:prstGeom prst="line">
              <a:avLst/>
            </a:prstGeom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AF01BC68-FA7C-C71E-3F23-C293E854F1E3}"/>
                </a:ext>
              </a:extLst>
            </p:cNvPr>
            <p:cNvSpPr/>
            <p:nvPr/>
          </p:nvSpPr>
          <p:spPr>
            <a:xfrm>
              <a:off x="13804049" y="5509930"/>
              <a:ext cx="224403" cy="253565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2F9BDC88-A959-77D9-D8F2-44A57094C35D}"/>
                </a:ext>
              </a:extLst>
            </p:cNvPr>
            <p:cNvSpPr txBox="1"/>
            <p:nvPr/>
          </p:nvSpPr>
          <p:spPr>
            <a:xfrm>
              <a:off x="13334546" y="4921584"/>
              <a:ext cx="1239907" cy="583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rgbClr val="FF3366"/>
                  </a:solidFill>
                </a:rPr>
                <a:t>2025</a:t>
              </a:r>
              <a:endParaRPr lang="es-CO" sz="2400" b="1" dirty="0">
                <a:solidFill>
                  <a:srgbClr val="FF3366"/>
                </a:solidFill>
              </a:endParaRPr>
            </a:p>
          </p:txBody>
        </p:sp>
        <p:sp>
          <p:nvSpPr>
            <p:cNvPr id="24" name="CuadroTexto 15">
              <a:extLst>
                <a:ext uri="{FF2B5EF4-FFF2-40B4-BE49-F238E27FC236}">
                  <a16:creationId xmlns:a16="http://schemas.microsoft.com/office/drawing/2014/main" id="{F09E24E0-6A67-5699-9AE6-A82410BCD70E}"/>
                </a:ext>
              </a:extLst>
            </p:cNvPr>
            <p:cNvSpPr txBox="1"/>
            <p:nvPr/>
          </p:nvSpPr>
          <p:spPr>
            <a:xfrm>
              <a:off x="12787953" y="6497740"/>
              <a:ext cx="223433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Resolución</a:t>
              </a:r>
              <a:r>
                <a:rPr lang="fr-FR" sz="1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6519 de 2025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kern="0" dirty="0" err="1">
                  <a:latin typeface="Arial" panose="020B0604020202020204" pitchFamily="34" charset="0"/>
                </a:rPr>
                <a:t>Lineamientos</a:t>
              </a:r>
              <a:r>
                <a:rPr lang="fr-FR" sz="1200" kern="0" dirty="0">
                  <a:latin typeface="Arial" panose="020B0604020202020204" pitchFamily="34" charset="0"/>
                </a:rPr>
                <a:t> de </a:t>
              </a:r>
              <a:r>
                <a:rPr lang="fr-FR" sz="1200" kern="0" dirty="0" err="1">
                  <a:latin typeface="Arial" panose="020B0604020202020204" pitchFamily="34" charset="0"/>
                </a:rPr>
                <a:t>Politica</a:t>
              </a:r>
              <a:r>
                <a:rPr lang="fr-FR" sz="1200" kern="0" dirty="0">
                  <a:latin typeface="Arial" panose="020B0604020202020204" pitchFamily="34" charset="0"/>
                </a:rPr>
                <a:t> </a:t>
              </a:r>
              <a:r>
                <a:rPr lang="fr-FR" sz="1200" kern="0" dirty="0" err="1">
                  <a:latin typeface="Arial" panose="020B0604020202020204" pitchFamily="34" charset="0"/>
                </a:rPr>
                <a:t>Pública</a:t>
              </a:r>
              <a:r>
                <a:rPr lang="fr-FR" sz="1200" kern="0" dirty="0">
                  <a:latin typeface="Arial" panose="020B0604020202020204" pitchFamily="34" charset="0"/>
                </a:rPr>
                <a:t> para la </a:t>
              </a:r>
              <a:r>
                <a:rPr lang="fr-FR" sz="1200" kern="0" dirty="0" err="1">
                  <a:latin typeface="Arial" panose="020B0604020202020204" pitchFamily="34" charset="0"/>
                </a:rPr>
                <a:t>Gestión</a:t>
              </a:r>
              <a:r>
                <a:rPr lang="fr-FR" sz="1200" kern="0" dirty="0">
                  <a:latin typeface="Arial" panose="020B0604020202020204" pitchFamily="34" charset="0"/>
                </a:rPr>
                <a:t> </a:t>
              </a:r>
              <a:r>
                <a:rPr lang="fr-FR" sz="1200" kern="0" dirty="0" err="1">
                  <a:latin typeface="Arial" panose="020B0604020202020204" pitchFamily="34" charset="0"/>
                </a:rPr>
                <a:t>Integra</a:t>
              </a:r>
              <a:r>
                <a:rPr lang="fr-FR" sz="1200" kern="0" dirty="0">
                  <a:latin typeface="Arial" panose="020B0604020202020204" pitchFamily="34" charset="0"/>
                </a:rPr>
                <a:t> </a:t>
              </a:r>
              <a:r>
                <a:rPr lang="fr-FR" sz="1200" kern="0" dirty="0" err="1">
                  <a:latin typeface="Arial" panose="020B0604020202020204" pitchFamily="34" charset="0"/>
                </a:rPr>
                <a:t>del</a:t>
              </a:r>
              <a:r>
                <a:rPr lang="fr-FR" sz="1200" kern="0" dirty="0">
                  <a:latin typeface="Arial" panose="020B0604020202020204" pitchFamily="34" charset="0"/>
                </a:rPr>
                <a:t> </a:t>
              </a:r>
              <a:r>
                <a:rPr lang="fr-FR" sz="1200" kern="0" dirty="0" err="1">
                  <a:latin typeface="Arial" panose="020B0604020202020204" pitchFamily="34" charset="0"/>
                </a:rPr>
                <a:t>Riesgo</a:t>
              </a:r>
              <a:r>
                <a:rPr lang="fr-FR" sz="1200" kern="0" dirty="0">
                  <a:latin typeface="Arial" panose="020B0604020202020204" pitchFamily="34" charset="0"/>
                </a:rPr>
                <a:t> </a:t>
              </a:r>
              <a:r>
                <a:rPr lang="fr-FR" sz="1200" kern="0" dirty="0" err="1">
                  <a:latin typeface="Arial" panose="020B0604020202020204" pitchFamily="34" charset="0"/>
                </a:rPr>
                <a:t>Escolar</a:t>
              </a:r>
              <a:r>
                <a:rPr lang="fr-FR" sz="1200" kern="0" dirty="0">
                  <a:latin typeface="Arial" panose="020B0604020202020204" pitchFamily="34" charset="0"/>
                </a:rPr>
                <a:t> </a:t>
              </a:r>
            </a:p>
          </p:txBody>
        </p: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EDC030E3-FEDE-6750-8593-59347233B6BF}"/>
                </a:ext>
              </a:extLst>
            </p:cNvPr>
            <p:cNvCxnSpPr>
              <a:cxnSpLocks/>
            </p:cNvCxnSpPr>
            <p:nvPr/>
          </p:nvCxnSpPr>
          <p:spPr>
            <a:xfrm>
              <a:off x="4137375" y="6335221"/>
              <a:ext cx="0" cy="553522"/>
            </a:xfrm>
            <a:prstGeom prst="line">
              <a:avLst/>
            </a:prstGeom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1594C3C8-BC78-321A-6F0E-C3045F812CCD}"/>
                </a:ext>
              </a:extLst>
            </p:cNvPr>
            <p:cNvSpPr/>
            <p:nvPr/>
          </p:nvSpPr>
          <p:spPr>
            <a:xfrm>
              <a:off x="4039260" y="6894829"/>
              <a:ext cx="224403" cy="253565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3B310E8D-97AC-3C89-C025-DC57B095B964}"/>
                </a:ext>
              </a:extLst>
            </p:cNvPr>
            <p:cNvSpPr txBox="1"/>
            <p:nvPr/>
          </p:nvSpPr>
          <p:spPr>
            <a:xfrm>
              <a:off x="3417064" y="7234855"/>
              <a:ext cx="14718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rgbClr val="FF3366"/>
                  </a:solidFill>
                </a:rPr>
                <a:t>1994</a:t>
              </a:r>
              <a:endParaRPr lang="es-CO" sz="2400" b="1" dirty="0">
                <a:solidFill>
                  <a:srgbClr val="FF3366"/>
                </a:solidFill>
              </a:endParaRPr>
            </a:p>
          </p:txBody>
        </p:sp>
        <p:sp>
          <p:nvSpPr>
            <p:cNvPr id="28" name="CuadroTexto 15">
              <a:extLst>
                <a:ext uri="{FF2B5EF4-FFF2-40B4-BE49-F238E27FC236}">
                  <a16:creationId xmlns:a16="http://schemas.microsoft.com/office/drawing/2014/main" id="{D29153C3-6A2D-8B18-1B28-EB49DD5DE1EA}"/>
                </a:ext>
              </a:extLst>
            </p:cNvPr>
            <p:cNvSpPr txBox="1"/>
            <p:nvPr/>
          </p:nvSpPr>
          <p:spPr>
            <a:xfrm>
              <a:off x="3130230" y="5160596"/>
              <a:ext cx="1991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Resolución</a:t>
              </a:r>
              <a:r>
                <a:rPr lang="fr-FR" sz="1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7550 de 1994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sz="1200" kern="0" dirty="0">
                  <a:latin typeface="Arial" panose="020B0604020202020204" pitchFamily="34" charset="0"/>
                  <a:ea typeface="Calibri" panose="020F0502020204030204" pitchFamily="34" charset="0"/>
                </a:rPr>
                <a:t>I</a:t>
              </a:r>
              <a:r>
                <a:rPr lang="es-MX" sz="12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ncorporar la prevención y atención de desastres dentro del PEI</a:t>
              </a:r>
              <a:endParaRPr lang="fr-F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CuadroTexto 15">
              <a:extLst>
                <a:ext uri="{FF2B5EF4-FFF2-40B4-BE49-F238E27FC236}">
                  <a16:creationId xmlns:a16="http://schemas.microsoft.com/office/drawing/2014/main" id="{34B980C1-4705-83B2-0EF7-0FF7B0BFCE4B}"/>
                </a:ext>
              </a:extLst>
            </p:cNvPr>
            <p:cNvSpPr txBox="1"/>
            <p:nvPr/>
          </p:nvSpPr>
          <p:spPr>
            <a:xfrm>
              <a:off x="830266" y="6527424"/>
              <a:ext cx="2503415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Directiva</a:t>
              </a:r>
              <a:r>
                <a:rPr lang="fr-FR" sz="1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fr-FR" sz="1400" b="1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Ministerial</a:t>
              </a:r>
              <a:r>
                <a:rPr lang="fr-FR" sz="1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13 de 1992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200" kern="0" dirty="0">
                  <a:latin typeface="Arial" panose="020B0604020202020204" pitchFamily="34" charset="0"/>
                </a:rPr>
                <a:t>Responsabilidades del sector educativo como parte del Sistema de Nacional para la Prevención y Atención de Desastres</a:t>
              </a:r>
              <a:endParaRPr lang="fr-FR" sz="1200" kern="0" dirty="0">
                <a:latin typeface="Arial" panose="020B0604020202020204" pitchFamily="34" charset="0"/>
              </a:endParaRPr>
            </a:p>
          </p:txBody>
        </p:sp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37DA63C3-B08D-F462-C365-B1E5B5A61011}"/>
                </a:ext>
              </a:extLst>
            </p:cNvPr>
            <p:cNvCxnSpPr>
              <a:cxnSpLocks/>
            </p:cNvCxnSpPr>
            <p:nvPr/>
          </p:nvCxnSpPr>
          <p:spPr>
            <a:xfrm>
              <a:off x="2064588" y="5767423"/>
              <a:ext cx="0" cy="553522"/>
            </a:xfrm>
            <a:prstGeom prst="line">
              <a:avLst/>
            </a:prstGeom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0225C068-B674-176B-6AA7-97462C6830F3}"/>
                </a:ext>
              </a:extLst>
            </p:cNvPr>
            <p:cNvSpPr/>
            <p:nvPr/>
          </p:nvSpPr>
          <p:spPr>
            <a:xfrm>
              <a:off x="1947142" y="5529724"/>
              <a:ext cx="224403" cy="253565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44B15A06-A6B4-C355-5F20-45CFD5840554}"/>
                </a:ext>
              </a:extLst>
            </p:cNvPr>
            <p:cNvSpPr txBox="1"/>
            <p:nvPr/>
          </p:nvSpPr>
          <p:spPr>
            <a:xfrm>
              <a:off x="1345830" y="4888717"/>
              <a:ext cx="1427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rgbClr val="FF3366"/>
                  </a:solidFill>
                </a:rPr>
                <a:t>1992</a:t>
              </a:r>
              <a:endParaRPr lang="es-CO" sz="2400" b="1" dirty="0">
                <a:solidFill>
                  <a:srgbClr val="FF33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645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F843E-476E-7908-87E8-057B813BA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6156FCD3-0DAE-D6E9-E194-3DEB2CFE29FF}"/>
              </a:ext>
            </a:extLst>
          </p:cNvPr>
          <p:cNvGrpSpPr/>
          <p:nvPr/>
        </p:nvGrpSpPr>
        <p:grpSpPr>
          <a:xfrm>
            <a:off x="11145516" y="6386317"/>
            <a:ext cx="3410239" cy="1836285"/>
            <a:chOff x="11145516" y="6386317"/>
            <a:chExt cx="3410239" cy="1836285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38B6FF8-7D51-806E-3EA3-716D7D49C871}"/>
                </a:ext>
              </a:extLst>
            </p:cNvPr>
            <p:cNvSpPr txBox="1"/>
            <p:nvPr/>
          </p:nvSpPr>
          <p:spPr>
            <a:xfrm>
              <a:off x="11338683" y="6386317"/>
              <a:ext cx="24890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200" i="1" kern="0" dirty="0">
                  <a:latin typeface="Calibri" panose="020F0502020204030204" pitchFamily="34" charset="0"/>
                  <a:ea typeface="Verdana" panose="020B0604030504040204" pitchFamily="34" charset="0"/>
                </a:rPr>
                <a:t>Protegida </a:t>
              </a:r>
              <a:endParaRPr lang="es-CO" sz="3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0330DD41-EB8F-3EB1-65F0-1C03DE62E231}"/>
                </a:ext>
              </a:extLst>
            </p:cNvPr>
            <p:cNvSpPr txBox="1"/>
            <p:nvPr/>
          </p:nvSpPr>
          <p:spPr>
            <a:xfrm>
              <a:off x="11145516" y="6899163"/>
              <a:ext cx="34102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i="1" kern="0" dirty="0">
                  <a:latin typeface="Calibri" panose="020F0502020204030204" pitchFamily="34" charset="0"/>
                  <a:ea typeface="Verdana" panose="020B0604030504040204" pitchFamily="34" charset="0"/>
                </a:rPr>
                <a:t>Salvaguardar la escuela, protege tanto el derecho a la vida la comunidad educativa, como el derecho a la educación de los niños, niñas, adolescentes y jóvenes</a:t>
              </a:r>
              <a:endParaRPr lang="es-CO" sz="1600" i="1" kern="0" dirty="0">
                <a:latin typeface="Calibri" panose="020F050202020403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AE25ACC7-142C-14D8-7898-BFCA008F7B89}"/>
              </a:ext>
            </a:extLst>
          </p:cNvPr>
          <p:cNvGrpSpPr/>
          <p:nvPr/>
        </p:nvGrpSpPr>
        <p:grpSpPr>
          <a:xfrm>
            <a:off x="976314" y="6093930"/>
            <a:ext cx="3679230" cy="2400657"/>
            <a:chOff x="976314" y="6093930"/>
            <a:chExt cx="3679230" cy="2400657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EAAD8410-51CA-4B5F-C832-CAA048ABEAD2}"/>
                </a:ext>
              </a:extLst>
            </p:cNvPr>
            <p:cNvSpPr txBox="1"/>
            <p:nvPr/>
          </p:nvSpPr>
          <p:spPr>
            <a:xfrm>
              <a:off x="1571424" y="6093930"/>
              <a:ext cx="24890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200" i="1" kern="0" dirty="0">
                  <a:latin typeface="Calibri" panose="020F0502020204030204" pitchFamily="34" charset="0"/>
                  <a:ea typeface="Verdana" panose="020B0604030504040204" pitchFamily="34" charset="0"/>
                </a:rPr>
                <a:t>Segura </a:t>
              </a:r>
              <a:endParaRPr lang="es-CO" sz="3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81768205-81E6-EC2F-5CAD-2AB68D7E8128}"/>
                </a:ext>
              </a:extLst>
            </p:cNvPr>
            <p:cNvSpPr txBox="1"/>
            <p:nvPr/>
          </p:nvSpPr>
          <p:spPr>
            <a:xfrm>
              <a:off x="976314" y="6678705"/>
              <a:ext cx="367923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i="1" kern="0" dirty="0">
                  <a:latin typeface="Calibri" panose="020F0502020204030204" pitchFamily="34" charset="0"/>
                  <a:ea typeface="Verdana" panose="020B0604030504040204" pitchFamily="34" charset="0"/>
                </a:rPr>
                <a:t>La escuela y lo que ocurre dentro de ella, debe ser diseñado y gestionado para proteger a estudiantes, docentes y personal administrativo de cualquier amenaza que ponga en riesgo su integridad física, emocional y su derecho a la educación</a:t>
              </a:r>
              <a:endParaRPr lang="es-CO" sz="1600" i="1" kern="0" dirty="0">
                <a:latin typeface="Calibri" panose="020F050202020403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E3FE5C5A-5C05-04F1-4C03-209F6A97892A}"/>
              </a:ext>
            </a:extLst>
          </p:cNvPr>
          <p:cNvGrpSpPr/>
          <p:nvPr/>
        </p:nvGrpSpPr>
        <p:grpSpPr>
          <a:xfrm>
            <a:off x="3615801" y="2526333"/>
            <a:ext cx="7529715" cy="6176879"/>
            <a:chOff x="3858126" y="1840577"/>
            <a:chExt cx="6878699" cy="6576756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EE6062C6-3BFB-ECE3-7751-D044717F63A1}"/>
                </a:ext>
              </a:extLst>
            </p:cNvPr>
            <p:cNvGrpSpPr/>
            <p:nvPr/>
          </p:nvGrpSpPr>
          <p:grpSpPr>
            <a:xfrm>
              <a:off x="3858126" y="1840577"/>
              <a:ext cx="6878699" cy="6576756"/>
              <a:chOff x="3858126" y="1840577"/>
              <a:chExt cx="6878699" cy="6576756"/>
            </a:xfrm>
          </p:grpSpPr>
          <p:pic>
            <p:nvPicPr>
              <p:cNvPr id="1026" name="Picture 2" descr=" flechas de direcciones diferentes Smartart">
                <a:extLst>
                  <a:ext uri="{FF2B5EF4-FFF2-40B4-BE49-F238E27FC236}">
                    <a16:creationId xmlns:a16="http://schemas.microsoft.com/office/drawing/2014/main" id="{CFAA3794-4E7C-F35C-2D0C-57F72923AC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485" t="10963" r="20440" b="11705"/>
              <a:stretch/>
            </p:blipFill>
            <p:spPr bwMode="auto">
              <a:xfrm>
                <a:off x="4807973" y="2433484"/>
                <a:ext cx="5928852" cy="55395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C48681C9-F886-9915-1507-7453DE588684}"/>
                  </a:ext>
                </a:extLst>
              </p:cNvPr>
              <p:cNvSpPr/>
              <p:nvPr/>
            </p:nvSpPr>
            <p:spPr>
              <a:xfrm>
                <a:off x="4793054" y="1840577"/>
                <a:ext cx="2655280" cy="17013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42E333E2-D499-4EB6-423E-67E6AC54D67D}"/>
                  </a:ext>
                </a:extLst>
              </p:cNvPr>
              <p:cNvSpPr/>
              <p:nvPr/>
            </p:nvSpPr>
            <p:spPr>
              <a:xfrm>
                <a:off x="3858126" y="7494912"/>
                <a:ext cx="2422358" cy="9224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7B464C75-2FD4-4AD0-CE5F-C48B13730B39}"/>
                </a:ext>
              </a:extLst>
            </p:cNvPr>
            <p:cNvSpPr/>
            <p:nvPr/>
          </p:nvSpPr>
          <p:spPr>
            <a:xfrm>
              <a:off x="6785810" y="4748534"/>
              <a:ext cx="2149642" cy="210151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/>
                <a:t>Escuela, territorio de vida </a:t>
              </a:r>
              <a:endParaRPr lang="es-CO" b="1" dirty="0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37C86919-C12A-5E2C-1A25-99265EE1B8E6}"/>
              </a:ext>
            </a:extLst>
          </p:cNvPr>
          <p:cNvSpPr txBox="1"/>
          <p:nvPr/>
        </p:nvSpPr>
        <p:spPr>
          <a:xfrm rot="19988659">
            <a:off x="5725675" y="4560647"/>
            <a:ext cx="2489009" cy="923330"/>
          </a:xfrm>
          <a:prstGeom prst="rect">
            <a:avLst/>
          </a:prstGeom>
          <a:noFill/>
          <a:scene3d>
            <a:camera prst="orthographicFront">
              <a:rot lat="0" lon="60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>
                    <a:lumMod val="95000"/>
                  </a:schemeClr>
                </a:solidFill>
              </a:rPr>
              <a:t>Seguridad humana</a:t>
            </a:r>
          </a:p>
          <a:p>
            <a:pPr algn="ctr"/>
            <a:r>
              <a:rPr lang="es-MX" b="1" dirty="0">
                <a:solidFill>
                  <a:schemeClr val="bg1">
                    <a:lumMod val="95000"/>
                  </a:schemeClr>
                </a:solidFill>
              </a:rPr>
              <a:t>Dignidad humana </a:t>
            </a:r>
            <a:endParaRPr lang="es-CO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A9B0E26-B3EA-B6D1-6DEC-AEC35D7E4768}"/>
              </a:ext>
            </a:extLst>
          </p:cNvPr>
          <p:cNvSpPr txBox="1"/>
          <p:nvPr/>
        </p:nvSpPr>
        <p:spPr>
          <a:xfrm rot="4415431">
            <a:off x="8434057" y="5369510"/>
            <a:ext cx="2489008" cy="923330"/>
          </a:xfrm>
          <a:prstGeom prst="rect">
            <a:avLst/>
          </a:prstGeom>
          <a:noFill/>
          <a:scene3d>
            <a:camera prst="orthographicFront">
              <a:rot lat="0" lon="60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>
                    <a:lumMod val="95000"/>
                  </a:schemeClr>
                </a:solidFill>
              </a:rPr>
              <a:t>DH</a:t>
            </a:r>
          </a:p>
          <a:p>
            <a:pPr algn="ctr"/>
            <a:r>
              <a:rPr lang="es-MX" b="1" dirty="0">
                <a:solidFill>
                  <a:schemeClr val="bg1">
                    <a:lumMod val="95000"/>
                  </a:schemeClr>
                </a:solidFill>
              </a:rPr>
              <a:t>Derecho a la educación </a:t>
            </a:r>
            <a:endParaRPr lang="es-CO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87BF438-81B1-22E5-D10C-ECD1CD85E4F5}"/>
              </a:ext>
            </a:extLst>
          </p:cNvPr>
          <p:cNvSpPr txBox="1"/>
          <p:nvPr/>
        </p:nvSpPr>
        <p:spPr>
          <a:xfrm rot="1346689">
            <a:off x="6130831" y="7288444"/>
            <a:ext cx="2489009" cy="646331"/>
          </a:xfrm>
          <a:prstGeom prst="rect">
            <a:avLst/>
          </a:prstGeom>
          <a:noFill/>
          <a:scene3d>
            <a:camera prst="orthographicFront">
              <a:rot lat="0" lon="60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>
                    <a:lumMod val="95000"/>
                  </a:schemeClr>
                </a:solidFill>
              </a:rPr>
              <a:t>Prevención y protección</a:t>
            </a:r>
            <a:endParaRPr lang="es-CO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9C4425CE-91DC-6DAD-0D4A-D6CB22ABD2B9}"/>
              </a:ext>
            </a:extLst>
          </p:cNvPr>
          <p:cNvGrpSpPr/>
          <p:nvPr/>
        </p:nvGrpSpPr>
        <p:grpSpPr>
          <a:xfrm>
            <a:off x="4867014" y="1406610"/>
            <a:ext cx="6382737" cy="1637301"/>
            <a:chOff x="4867014" y="1406610"/>
            <a:chExt cx="6382737" cy="1637301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D24C9EB2-0CFF-7119-F89D-C65BB9135AEE}"/>
                </a:ext>
              </a:extLst>
            </p:cNvPr>
            <p:cNvSpPr txBox="1"/>
            <p:nvPr/>
          </p:nvSpPr>
          <p:spPr>
            <a:xfrm>
              <a:off x="6754908" y="1406610"/>
              <a:ext cx="24890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200" i="1" kern="0" dirty="0">
                  <a:latin typeface="Calibri" panose="020F0502020204030204" pitchFamily="34" charset="0"/>
                  <a:ea typeface="Verdana" panose="020B0604030504040204" pitchFamily="34" charset="0"/>
                </a:rPr>
                <a:t>Protectora </a:t>
              </a:r>
              <a:endParaRPr lang="es-CO" sz="3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7B3BC98C-CC89-3250-7C75-F942AC7CE31D}"/>
                </a:ext>
              </a:extLst>
            </p:cNvPr>
            <p:cNvSpPr txBox="1"/>
            <p:nvPr/>
          </p:nvSpPr>
          <p:spPr>
            <a:xfrm>
              <a:off x="4867014" y="1966693"/>
              <a:ext cx="63827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i="1" kern="0" dirty="0">
                  <a:latin typeface="Calibri" panose="020F0502020204030204" pitchFamily="34" charset="0"/>
                  <a:ea typeface="Verdana" panose="020B0604030504040204" pitchFamily="34" charset="0"/>
                </a:rPr>
                <a:t>Orienta su propósito hacia el cumplimiento de la obligación de los Estados de promover, respetar, proteger y garantizar  los derechos humanos, a través de acciones que previenen riesgos, fortalecen los factores de protección y aseguran la continuidad del proceso educativo</a:t>
              </a:r>
              <a:endParaRPr lang="es-CO" sz="16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779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1167A-95A6-0F4B-415C-C7E248F0D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" name="Grupo 1074">
            <a:extLst>
              <a:ext uri="{FF2B5EF4-FFF2-40B4-BE49-F238E27FC236}">
                <a16:creationId xmlns:a16="http://schemas.microsoft.com/office/drawing/2014/main" id="{F5A8C3ED-B7D8-D6FE-F8FA-2D93A98BD87C}"/>
              </a:ext>
            </a:extLst>
          </p:cNvPr>
          <p:cNvGrpSpPr/>
          <p:nvPr/>
        </p:nvGrpSpPr>
        <p:grpSpPr>
          <a:xfrm>
            <a:off x="-935038" y="1857162"/>
            <a:ext cx="15317903" cy="6800060"/>
            <a:chOff x="-935038" y="1857162"/>
            <a:chExt cx="15317903" cy="6800060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25684A3B-C645-E779-B352-EB2FF7C63D10}"/>
                </a:ext>
              </a:extLst>
            </p:cNvPr>
            <p:cNvGrpSpPr/>
            <p:nvPr/>
          </p:nvGrpSpPr>
          <p:grpSpPr>
            <a:xfrm>
              <a:off x="-935038" y="2475359"/>
              <a:ext cx="8934450" cy="6133097"/>
              <a:chOff x="0" y="2727158"/>
              <a:chExt cx="8078954" cy="5406189"/>
            </a:xfrm>
          </p:grpSpPr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4AD48B49-A014-B706-88AD-004B7A6F18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PaintStrokes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0" y="2727158"/>
                <a:ext cx="8078954" cy="5406189"/>
              </a:xfrm>
              <a:prstGeom prst="rect">
                <a:avLst/>
              </a:prstGeom>
            </p:spPr>
          </p:pic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6DDFE4AD-E90F-45B7-B648-8370AA0D6E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</a:extLst>
              </a:blip>
              <a:srcRect r="50875"/>
              <a:stretch/>
            </p:blipFill>
            <p:spPr>
              <a:xfrm>
                <a:off x="1428931" y="2819401"/>
                <a:ext cx="2627773" cy="5229726"/>
              </a:xfrm>
              <a:prstGeom prst="rect">
                <a:avLst/>
              </a:prstGeom>
            </p:spPr>
          </p:pic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7C89CF55-7D26-EF1B-2D6B-00AD12E7B11B}"/>
                  </a:ext>
                </a:extLst>
              </p:cNvPr>
              <p:cNvSpPr/>
              <p:nvPr/>
            </p:nvSpPr>
            <p:spPr>
              <a:xfrm>
                <a:off x="2855495" y="4251158"/>
                <a:ext cx="2419223" cy="23742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b="1" i="1" dirty="0">
                    <a:solidFill>
                      <a:schemeClr val="tx1"/>
                    </a:solidFill>
                  </a:rPr>
                  <a:t>Gestión Integral del Riesgo Escolar  </a:t>
                </a:r>
                <a:endParaRPr lang="es-CO" b="1" i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155D4E9B-4C76-3BEB-DC08-658031EDAA7C}"/>
                </a:ext>
              </a:extLst>
            </p:cNvPr>
            <p:cNvGrpSpPr/>
            <p:nvPr/>
          </p:nvGrpSpPr>
          <p:grpSpPr>
            <a:xfrm>
              <a:off x="7799276" y="1857162"/>
              <a:ext cx="6583589" cy="1371600"/>
              <a:chOff x="8484961" y="1981200"/>
              <a:chExt cx="6583589" cy="1371600"/>
            </a:xfrm>
          </p:grpSpPr>
          <p:sp>
            <p:nvSpPr>
              <p:cNvPr id="18" name="Rectángulo: esquinas diagonales redondeadas 17">
                <a:extLst>
                  <a:ext uri="{FF2B5EF4-FFF2-40B4-BE49-F238E27FC236}">
                    <a16:creationId xmlns:a16="http://schemas.microsoft.com/office/drawing/2014/main" id="{A7AD3741-B845-96E1-D8E1-BC614FD9B7E6}"/>
                  </a:ext>
                </a:extLst>
              </p:cNvPr>
              <p:cNvSpPr/>
              <p:nvPr/>
            </p:nvSpPr>
            <p:spPr>
              <a:xfrm>
                <a:off x="9124043" y="1981200"/>
                <a:ext cx="5944507" cy="1371600"/>
              </a:xfrm>
              <a:prstGeom prst="round2DiagRect">
                <a:avLst/>
              </a:prstGeom>
              <a:solidFill>
                <a:schemeClr val="bg2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dirty="0">
                    <a:solidFill>
                      <a:schemeClr val="tx1"/>
                    </a:solidFill>
                  </a:rPr>
                  <a:t> </a:t>
                </a:r>
                <a:endParaRPr lang="es-CO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75BB3DCD-86B0-0C65-239B-34A31D3EEB98}"/>
                  </a:ext>
                </a:extLst>
              </p:cNvPr>
              <p:cNvSpPr/>
              <p:nvPr/>
            </p:nvSpPr>
            <p:spPr>
              <a:xfrm>
                <a:off x="8484961" y="1981200"/>
                <a:ext cx="1486807" cy="13716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rgbClr val="00B0F0"/>
                </a:solidFill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</p:grpSp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76EAA7DB-033D-0743-E1B3-8505BC63A74A}"/>
                </a:ext>
              </a:extLst>
            </p:cNvPr>
            <p:cNvGrpSpPr/>
            <p:nvPr/>
          </p:nvGrpSpPr>
          <p:grpSpPr>
            <a:xfrm>
              <a:off x="7799276" y="3689931"/>
              <a:ext cx="6583589" cy="1371600"/>
              <a:chOff x="8484961" y="1981200"/>
              <a:chExt cx="6583589" cy="1371600"/>
            </a:xfrm>
          </p:grpSpPr>
          <p:sp>
            <p:nvSpPr>
              <p:cNvPr id="26" name="Rectángulo: esquinas diagonales redondeadas 25">
                <a:extLst>
                  <a:ext uri="{FF2B5EF4-FFF2-40B4-BE49-F238E27FC236}">
                    <a16:creationId xmlns:a16="http://schemas.microsoft.com/office/drawing/2014/main" id="{31A5166D-2C57-1899-51FB-14EAA1C36A08}"/>
                  </a:ext>
                </a:extLst>
              </p:cNvPr>
              <p:cNvSpPr/>
              <p:nvPr/>
            </p:nvSpPr>
            <p:spPr>
              <a:xfrm>
                <a:off x="9124043" y="1981200"/>
                <a:ext cx="5944507" cy="1371600"/>
              </a:xfrm>
              <a:prstGeom prst="round2DiagRect">
                <a:avLst/>
              </a:prstGeom>
              <a:solidFill>
                <a:schemeClr val="bg2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dirty="0">
                    <a:solidFill>
                      <a:schemeClr val="tx1"/>
                    </a:solidFill>
                  </a:rPr>
                  <a:t> </a:t>
                </a:r>
                <a:endParaRPr lang="es-CO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Elipse 26">
                <a:extLst>
                  <a:ext uri="{FF2B5EF4-FFF2-40B4-BE49-F238E27FC236}">
                    <a16:creationId xmlns:a16="http://schemas.microsoft.com/office/drawing/2014/main" id="{BBC7D700-067F-CF44-D19E-3E89698D2EAD}"/>
                  </a:ext>
                </a:extLst>
              </p:cNvPr>
              <p:cNvSpPr/>
              <p:nvPr/>
            </p:nvSpPr>
            <p:spPr>
              <a:xfrm>
                <a:off x="8484961" y="1981200"/>
                <a:ext cx="1486807" cy="13716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accent3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</p:grp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96C7F90C-6357-08F8-D701-5013DE481DD2}"/>
                </a:ext>
              </a:extLst>
            </p:cNvPr>
            <p:cNvGrpSpPr/>
            <p:nvPr/>
          </p:nvGrpSpPr>
          <p:grpSpPr>
            <a:xfrm>
              <a:off x="7799276" y="5541908"/>
              <a:ext cx="6583589" cy="1371600"/>
              <a:chOff x="8484961" y="1981200"/>
              <a:chExt cx="6583589" cy="1371600"/>
            </a:xfrm>
          </p:grpSpPr>
          <p:sp>
            <p:nvSpPr>
              <p:cNvPr id="29" name="Rectángulo: esquinas diagonales redondeadas 28">
                <a:extLst>
                  <a:ext uri="{FF2B5EF4-FFF2-40B4-BE49-F238E27FC236}">
                    <a16:creationId xmlns:a16="http://schemas.microsoft.com/office/drawing/2014/main" id="{DB5F6450-50C5-AE79-95E3-971A71A71534}"/>
                  </a:ext>
                </a:extLst>
              </p:cNvPr>
              <p:cNvSpPr/>
              <p:nvPr/>
            </p:nvSpPr>
            <p:spPr>
              <a:xfrm>
                <a:off x="9124043" y="1981200"/>
                <a:ext cx="5944507" cy="1371600"/>
              </a:xfrm>
              <a:prstGeom prst="round2DiagRect">
                <a:avLst/>
              </a:prstGeom>
              <a:solidFill>
                <a:schemeClr val="bg2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dirty="0">
                    <a:solidFill>
                      <a:schemeClr val="tx1"/>
                    </a:solidFill>
                  </a:rPr>
                  <a:t> </a:t>
                </a:r>
                <a:endParaRPr lang="es-CO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Elipse 29">
                <a:extLst>
                  <a:ext uri="{FF2B5EF4-FFF2-40B4-BE49-F238E27FC236}">
                    <a16:creationId xmlns:a16="http://schemas.microsoft.com/office/drawing/2014/main" id="{F3374271-7605-8BCE-ACDF-5A4C146DD56E}"/>
                  </a:ext>
                </a:extLst>
              </p:cNvPr>
              <p:cNvSpPr/>
              <p:nvPr/>
            </p:nvSpPr>
            <p:spPr>
              <a:xfrm>
                <a:off x="8484961" y="1981200"/>
                <a:ext cx="1486807" cy="13716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rgbClr val="D84190"/>
                </a:solidFill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FA001E09-B9D3-B592-69C9-A7A91B65A7A6}"/>
                </a:ext>
              </a:extLst>
            </p:cNvPr>
            <p:cNvGrpSpPr/>
            <p:nvPr/>
          </p:nvGrpSpPr>
          <p:grpSpPr>
            <a:xfrm>
              <a:off x="7799276" y="7285622"/>
              <a:ext cx="6583589" cy="1371600"/>
              <a:chOff x="8484961" y="1981200"/>
              <a:chExt cx="6583589" cy="1371600"/>
            </a:xfrm>
          </p:grpSpPr>
          <p:sp>
            <p:nvSpPr>
              <p:cNvPr id="32" name="Rectángulo: esquinas diagonales redondeadas 31">
                <a:extLst>
                  <a:ext uri="{FF2B5EF4-FFF2-40B4-BE49-F238E27FC236}">
                    <a16:creationId xmlns:a16="http://schemas.microsoft.com/office/drawing/2014/main" id="{7CC4EC5B-16B4-53A0-454F-C28A7AE5B7F1}"/>
                  </a:ext>
                </a:extLst>
              </p:cNvPr>
              <p:cNvSpPr/>
              <p:nvPr/>
            </p:nvSpPr>
            <p:spPr>
              <a:xfrm>
                <a:off x="9124043" y="1981200"/>
                <a:ext cx="5944507" cy="1371600"/>
              </a:xfrm>
              <a:prstGeom prst="round2DiagRect">
                <a:avLst/>
              </a:prstGeom>
              <a:solidFill>
                <a:schemeClr val="bg2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dirty="0">
                    <a:solidFill>
                      <a:schemeClr val="tx1"/>
                    </a:solidFill>
                  </a:rPr>
                  <a:t> </a:t>
                </a:r>
                <a:endParaRPr lang="es-CO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Elipse 32">
                <a:extLst>
                  <a:ext uri="{FF2B5EF4-FFF2-40B4-BE49-F238E27FC236}">
                    <a16:creationId xmlns:a16="http://schemas.microsoft.com/office/drawing/2014/main" id="{ADF3DCCF-5C37-9232-3E93-D70361CBD7CA}"/>
                  </a:ext>
                </a:extLst>
              </p:cNvPr>
              <p:cNvSpPr/>
              <p:nvPr/>
            </p:nvSpPr>
            <p:spPr>
              <a:xfrm>
                <a:off x="8484961" y="1981200"/>
                <a:ext cx="1486807" cy="13716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accent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</p:grp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7DF88EDB-1EE0-9CC8-6A03-335D5B1C12F8}"/>
                </a:ext>
              </a:extLst>
            </p:cNvPr>
            <p:cNvSpPr txBox="1"/>
            <p:nvPr/>
          </p:nvSpPr>
          <p:spPr>
            <a:xfrm>
              <a:off x="9522505" y="2066980"/>
              <a:ext cx="455544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Riesgos naturales, </a:t>
              </a:r>
              <a:r>
                <a:rPr lang="es-ES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socionaturales</a:t>
              </a:r>
              <a:r>
                <a:rPr lang="es-E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y antrópicos no intencionados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Riesgos derivados del conflicto armado</a:t>
              </a:r>
              <a:endParaRPr lang="es-CO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AB52C2E1-23CB-EE01-2F7E-C2BE604B59CA}"/>
                </a:ext>
              </a:extLst>
            </p:cNvPr>
            <p:cNvSpPr txBox="1"/>
            <p:nvPr/>
          </p:nvSpPr>
          <p:spPr>
            <a:xfrm>
              <a:off x="9556751" y="3924116"/>
              <a:ext cx="455544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Tres procesos: 1) conocimiento del riesgo, 2) reducción del riesgo y, 3)  manejo del desastre y la emergencia</a:t>
              </a:r>
              <a:endParaRPr lang="es-CO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3A760ECE-1CDE-164E-8BD7-E9659070547E}"/>
                </a:ext>
              </a:extLst>
            </p:cNvPr>
            <p:cNvSpPr txBox="1"/>
            <p:nvPr/>
          </p:nvSpPr>
          <p:spPr>
            <a:xfrm>
              <a:off x="9556750" y="5861293"/>
              <a:ext cx="45554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Acciones administrativas, operativas y pedagógicas </a:t>
              </a:r>
              <a:endParaRPr lang="es-CO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C226437B-6031-2B2B-5660-CB5F7168F72F}"/>
                </a:ext>
              </a:extLst>
            </p:cNvPr>
            <p:cNvSpPr txBox="1"/>
            <p:nvPr/>
          </p:nvSpPr>
          <p:spPr>
            <a:xfrm>
              <a:off x="9522504" y="7509757"/>
              <a:ext cx="455544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285750">
                <a:buFont typeface="Arial" panose="020B0604020202020204" pitchFamily="34" charset="0"/>
                <a:buChar char="•"/>
              </a:pPr>
              <a:r>
                <a:rPr lang="es-E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Niveles de gestión del sector</a:t>
              </a:r>
            </a:p>
            <a:p>
              <a:pPr indent="-285750">
                <a:buFont typeface="Arial" panose="020B0604020202020204" pitchFamily="34" charset="0"/>
                <a:buChar char="•"/>
              </a:pPr>
              <a:r>
                <a:rPr lang="es-E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Trabajo interinstitucional </a:t>
              </a:r>
            </a:p>
            <a:p>
              <a:pPr indent="-285750">
                <a:buFont typeface="Arial" panose="020B0604020202020204" pitchFamily="34" charset="0"/>
                <a:buChar char="•"/>
              </a:pPr>
              <a:r>
                <a:rPr lang="es-E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Actores sociales </a:t>
              </a:r>
              <a:endParaRPr lang="es-CO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032" name="Conector: angular 1031">
              <a:extLst>
                <a:ext uri="{FF2B5EF4-FFF2-40B4-BE49-F238E27FC236}">
                  <a16:creationId xmlns:a16="http://schemas.microsoft.com/office/drawing/2014/main" id="{CCC382A5-D5F4-E41D-01F1-2E025DDC1762}"/>
                </a:ext>
              </a:extLst>
            </p:cNvPr>
            <p:cNvCxnSpPr/>
            <p:nvPr/>
          </p:nvCxnSpPr>
          <p:spPr>
            <a:xfrm flipV="1">
              <a:off x="4762500" y="2475359"/>
              <a:ext cx="3036776" cy="286891"/>
            </a:xfrm>
            <a:prstGeom prst="bentConnector3">
              <a:avLst>
                <a:gd name="adj1" fmla="val -812"/>
              </a:avLst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6" name="Conector recto 1065">
              <a:extLst>
                <a:ext uri="{FF2B5EF4-FFF2-40B4-BE49-F238E27FC236}">
                  <a16:creationId xmlns:a16="http://schemas.microsoft.com/office/drawing/2014/main" id="{D3286FBE-2CAD-61D1-34C3-611BBCEF0C04}"/>
                </a:ext>
              </a:extLst>
            </p:cNvPr>
            <p:cNvCxnSpPr/>
            <p:nvPr/>
          </p:nvCxnSpPr>
          <p:spPr>
            <a:xfrm>
              <a:off x="4762500" y="8229600"/>
              <a:ext cx="0" cy="264262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Conector recto 1067">
              <a:extLst>
                <a:ext uri="{FF2B5EF4-FFF2-40B4-BE49-F238E27FC236}">
                  <a16:creationId xmlns:a16="http://schemas.microsoft.com/office/drawing/2014/main" id="{718DBA5E-4D38-79F4-7D5C-749E04C8AC6A}"/>
                </a:ext>
              </a:extLst>
            </p:cNvPr>
            <p:cNvCxnSpPr/>
            <p:nvPr/>
          </p:nvCxnSpPr>
          <p:spPr>
            <a:xfrm flipV="1">
              <a:off x="4762500" y="8414037"/>
              <a:ext cx="3236912" cy="79825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0" name="Conector recto 1069">
              <a:extLst>
                <a:ext uri="{FF2B5EF4-FFF2-40B4-BE49-F238E27FC236}">
                  <a16:creationId xmlns:a16="http://schemas.microsoft.com/office/drawing/2014/main" id="{1980B027-E868-58EA-9491-C113EB01735A}"/>
                </a:ext>
              </a:extLst>
            </p:cNvPr>
            <p:cNvCxnSpPr/>
            <p:nvPr/>
          </p:nvCxnSpPr>
          <p:spPr>
            <a:xfrm flipH="1">
              <a:off x="6280888" y="6393390"/>
              <a:ext cx="1504950" cy="0"/>
            </a:xfrm>
            <a:prstGeom prst="line">
              <a:avLst/>
            </a:prstGeom>
            <a:ln w="38100">
              <a:solidFill>
                <a:srgbClr val="D841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2" name="Conector recto 1071">
              <a:extLst>
                <a:ext uri="{FF2B5EF4-FFF2-40B4-BE49-F238E27FC236}">
                  <a16:creationId xmlns:a16="http://schemas.microsoft.com/office/drawing/2014/main" id="{AF832F0F-B240-AB09-7D52-3A626E178DB5}"/>
                </a:ext>
              </a:extLst>
            </p:cNvPr>
            <p:cNvCxnSpPr>
              <a:cxnSpLocks/>
              <a:endCxn id="27" idx="2"/>
            </p:cNvCxnSpPr>
            <p:nvPr/>
          </p:nvCxnSpPr>
          <p:spPr>
            <a:xfrm flipV="1">
              <a:off x="6134100" y="4375731"/>
              <a:ext cx="1665176" cy="1005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77" name="Imagen 1076">
            <a:extLst>
              <a:ext uri="{FF2B5EF4-FFF2-40B4-BE49-F238E27FC236}">
                <a16:creationId xmlns:a16="http://schemas.microsoft.com/office/drawing/2014/main" id="{052D7662-355E-1ECF-500A-E0668C54A22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24635" t="23953" r="56296" b="48661"/>
          <a:stretch/>
        </p:blipFill>
        <p:spPr>
          <a:xfrm>
            <a:off x="7957062" y="2049684"/>
            <a:ext cx="1171234" cy="946178"/>
          </a:xfrm>
          <a:prstGeom prst="rect">
            <a:avLst/>
          </a:prstGeom>
        </p:spPr>
      </p:pic>
      <p:pic>
        <p:nvPicPr>
          <p:cNvPr id="1081" name="Imagen 1080">
            <a:extLst>
              <a:ext uri="{FF2B5EF4-FFF2-40B4-BE49-F238E27FC236}">
                <a16:creationId xmlns:a16="http://schemas.microsoft.com/office/drawing/2014/main" id="{63F4AC64-F566-84E6-0B01-6578CB01D74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25510" t="22027" r="56935" b="45944"/>
          <a:stretch/>
        </p:blipFill>
        <p:spPr>
          <a:xfrm>
            <a:off x="7920832" y="3701248"/>
            <a:ext cx="1314450" cy="1348965"/>
          </a:xfrm>
          <a:prstGeom prst="rect">
            <a:avLst/>
          </a:prstGeom>
        </p:spPr>
      </p:pic>
      <p:pic>
        <p:nvPicPr>
          <p:cNvPr id="1083" name="Imagen 1082">
            <a:extLst>
              <a:ext uri="{FF2B5EF4-FFF2-40B4-BE49-F238E27FC236}">
                <a16:creationId xmlns:a16="http://schemas.microsoft.com/office/drawing/2014/main" id="{F2C4E954-5A37-E2D5-2A14-9F53F501383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26135" t="23732" r="58721" b="47440"/>
          <a:stretch/>
        </p:blipFill>
        <p:spPr>
          <a:xfrm>
            <a:off x="7894346" y="5612875"/>
            <a:ext cx="1270972" cy="1360947"/>
          </a:xfrm>
          <a:prstGeom prst="rect">
            <a:avLst/>
          </a:prstGeom>
        </p:spPr>
      </p:pic>
      <p:pic>
        <p:nvPicPr>
          <p:cNvPr id="1085" name="Imagen 1084">
            <a:extLst>
              <a:ext uri="{FF2B5EF4-FFF2-40B4-BE49-F238E27FC236}">
                <a16:creationId xmlns:a16="http://schemas.microsoft.com/office/drawing/2014/main" id="{10DC11B3-2FA2-FD49-58A5-9F1A3B97BE3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25135" t="23953" r="57310" b="47867"/>
          <a:stretch/>
        </p:blipFill>
        <p:spPr>
          <a:xfrm>
            <a:off x="7966913" y="7419595"/>
            <a:ext cx="1222288" cy="110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44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2FC1E-E9AB-9E7A-432D-CC087C569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20D3256-8128-B33C-4A51-407DD13295FA}"/>
              </a:ext>
            </a:extLst>
          </p:cNvPr>
          <p:cNvSpPr txBox="1"/>
          <p:nvPr/>
        </p:nvSpPr>
        <p:spPr>
          <a:xfrm>
            <a:off x="3877790" y="1617708"/>
            <a:ext cx="8243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s-CO" sz="3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rocesos</a:t>
            </a:r>
            <a:r>
              <a:rPr lang="es-CO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para la GIRE</a:t>
            </a:r>
          </a:p>
        </p:txBody>
      </p:sp>
      <p:grpSp>
        <p:nvGrpSpPr>
          <p:cNvPr id="71" name="Grupo 70">
            <a:extLst>
              <a:ext uri="{FF2B5EF4-FFF2-40B4-BE49-F238E27FC236}">
                <a16:creationId xmlns:a16="http://schemas.microsoft.com/office/drawing/2014/main" id="{472D6AE4-0A4B-7E28-0EA5-98B94B250546}"/>
              </a:ext>
            </a:extLst>
          </p:cNvPr>
          <p:cNvGrpSpPr/>
          <p:nvPr/>
        </p:nvGrpSpPr>
        <p:grpSpPr>
          <a:xfrm>
            <a:off x="583181" y="2921766"/>
            <a:ext cx="6266798" cy="5243665"/>
            <a:chOff x="952149" y="2713219"/>
            <a:chExt cx="6361847" cy="525965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789A3FF2-B266-FC88-D850-DDD6322CC6C4}"/>
                </a:ext>
              </a:extLst>
            </p:cNvPr>
            <p:cNvSpPr/>
            <p:nvPr/>
          </p:nvSpPr>
          <p:spPr>
            <a:xfrm>
              <a:off x="2002209" y="3744878"/>
              <a:ext cx="4488772" cy="4047083"/>
            </a:xfrm>
            <a:prstGeom prst="ellipse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A3103AB0-A9CD-9D6E-CBB1-FFDF6FB60F7C}"/>
                </a:ext>
              </a:extLst>
            </p:cNvPr>
            <p:cNvSpPr/>
            <p:nvPr/>
          </p:nvSpPr>
          <p:spPr>
            <a:xfrm>
              <a:off x="3210188" y="2713219"/>
              <a:ext cx="2258039" cy="2205742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b="1" dirty="0">
                  <a:solidFill>
                    <a:schemeClr val="tx1"/>
                  </a:solidFill>
                </a:rPr>
                <a:t>CONOCIMIENTO DEL RIESGO </a:t>
              </a:r>
              <a:endParaRPr lang="es-CO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40AB0D20-5E07-38ED-74A5-22348F792B54}"/>
                </a:ext>
              </a:extLst>
            </p:cNvPr>
            <p:cNvSpPr/>
            <p:nvPr/>
          </p:nvSpPr>
          <p:spPr>
            <a:xfrm>
              <a:off x="952149" y="5625267"/>
              <a:ext cx="2258039" cy="2205742"/>
            </a:xfrm>
            <a:prstGeom prst="ellipse">
              <a:avLst/>
            </a:prstGeom>
            <a:solidFill>
              <a:srgbClr val="ED512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b="1" dirty="0">
                  <a:solidFill>
                    <a:schemeClr val="tx1"/>
                  </a:solidFill>
                </a:rPr>
                <a:t>REDUCCIÓN DEL RIESGO</a:t>
              </a:r>
              <a:endParaRPr lang="es-CO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F4EED96C-0B74-40FE-DD62-7D5C48F7ACB9}"/>
                </a:ext>
              </a:extLst>
            </p:cNvPr>
            <p:cNvSpPr/>
            <p:nvPr/>
          </p:nvSpPr>
          <p:spPr>
            <a:xfrm>
              <a:off x="5055957" y="5605743"/>
              <a:ext cx="2258039" cy="220574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b="1" dirty="0">
                  <a:solidFill>
                    <a:schemeClr val="tx1"/>
                  </a:solidFill>
                </a:rPr>
                <a:t>MANEJO DEL DESASTRE Y LA EMERGENCIA</a:t>
              </a:r>
              <a:endParaRPr lang="es-CO" sz="1200" b="1" dirty="0">
                <a:solidFill>
                  <a:schemeClr val="tx1"/>
                </a:solidFill>
              </a:endParaRPr>
            </a:p>
          </p:txBody>
        </p: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C1125AD3-0276-BD84-02DE-2CD0ABF9BC51}"/>
                </a:ext>
              </a:extLst>
            </p:cNvPr>
            <p:cNvGrpSpPr/>
            <p:nvPr/>
          </p:nvGrpSpPr>
          <p:grpSpPr>
            <a:xfrm rot="6721372">
              <a:off x="1795681" y="5089832"/>
              <a:ext cx="485909" cy="603315"/>
              <a:chOff x="6613451" y="3366911"/>
              <a:chExt cx="238295" cy="456539"/>
            </a:xfrm>
          </p:grpSpPr>
          <p:cxnSp>
            <p:nvCxnSpPr>
              <p:cNvPr id="53" name="Conector recto 52">
                <a:extLst>
                  <a:ext uri="{FF2B5EF4-FFF2-40B4-BE49-F238E27FC236}">
                    <a16:creationId xmlns:a16="http://schemas.microsoft.com/office/drawing/2014/main" id="{D22A63BE-6FD2-B881-7EF6-CFA783BC7B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3451" y="3366911"/>
                <a:ext cx="238295" cy="178722"/>
              </a:xfrm>
              <a:prstGeom prst="line">
                <a:avLst/>
              </a:prstGeom>
              <a:ln w="762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cto 53">
                <a:extLst>
                  <a:ext uri="{FF2B5EF4-FFF2-40B4-BE49-F238E27FC236}">
                    <a16:creationId xmlns:a16="http://schemas.microsoft.com/office/drawing/2014/main" id="{0BE58317-52B7-7DEA-BCE4-E7425A1A97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91587" y="3565244"/>
                <a:ext cx="160159" cy="258206"/>
              </a:xfrm>
              <a:prstGeom prst="line">
                <a:avLst/>
              </a:prstGeom>
              <a:ln w="762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id="{87887EB6-7E5F-3516-4015-0BB555ACBC82}"/>
                </a:ext>
              </a:extLst>
            </p:cNvPr>
            <p:cNvGrpSpPr/>
            <p:nvPr/>
          </p:nvGrpSpPr>
          <p:grpSpPr>
            <a:xfrm rot="20176304">
              <a:off x="4950849" y="7369556"/>
              <a:ext cx="485909" cy="603315"/>
              <a:chOff x="6613451" y="3366911"/>
              <a:chExt cx="238295" cy="456539"/>
            </a:xfrm>
          </p:grpSpPr>
          <p:cxnSp>
            <p:nvCxnSpPr>
              <p:cNvPr id="64" name="Conector recto 63">
                <a:extLst>
                  <a:ext uri="{FF2B5EF4-FFF2-40B4-BE49-F238E27FC236}">
                    <a16:creationId xmlns:a16="http://schemas.microsoft.com/office/drawing/2014/main" id="{6BF590FA-4621-EF76-B0AB-F583EDE2D6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3451" y="3366911"/>
                <a:ext cx="238295" cy="178722"/>
              </a:xfrm>
              <a:prstGeom prst="line">
                <a:avLst/>
              </a:prstGeom>
              <a:ln w="762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ector recto 64">
                <a:extLst>
                  <a:ext uri="{FF2B5EF4-FFF2-40B4-BE49-F238E27FC236}">
                    <a16:creationId xmlns:a16="http://schemas.microsoft.com/office/drawing/2014/main" id="{A8135559-BF89-D0A8-3C2F-D963B05DAF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91587" y="3565244"/>
                <a:ext cx="160159" cy="258206"/>
              </a:xfrm>
              <a:prstGeom prst="line">
                <a:avLst/>
              </a:prstGeom>
              <a:ln w="762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Conector recto 66">
              <a:extLst>
                <a:ext uri="{FF2B5EF4-FFF2-40B4-BE49-F238E27FC236}">
                  <a16:creationId xmlns:a16="http://schemas.microsoft.com/office/drawing/2014/main" id="{A45238EF-002A-9DC7-20B3-6DC149DC9F07}"/>
                </a:ext>
              </a:extLst>
            </p:cNvPr>
            <p:cNvCxnSpPr>
              <a:cxnSpLocks/>
            </p:cNvCxnSpPr>
            <p:nvPr/>
          </p:nvCxnSpPr>
          <p:spPr>
            <a:xfrm rot="13015624">
              <a:off x="5295862" y="4143594"/>
              <a:ext cx="516065" cy="270512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cto 67">
              <a:extLst>
                <a:ext uri="{FF2B5EF4-FFF2-40B4-BE49-F238E27FC236}">
                  <a16:creationId xmlns:a16="http://schemas.microsoft.com/office/drawing/2014/main" id="{C7017692-F949-4AFE-DDCC-A340CE1087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6717" y="4015700"/>
              <a:ext cx="463450" cy="8357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CuadroTexto 71">
            <a:extLst>
              <a:ext uri="{FF2B5EF4-FFF2-40B4-BE49-F238E27FC236}">
                <a16:creationId xmlns:a16="http://schemas.microsoft.com/office/drawing/2014/main" id="{68A52DFB-51F3-AAA0-583C-EA5FD08EC8DF}"/>
              </a:ext>
            </a:extLst>
          </p:cNvPr>
          <p:cNvSpPr txBox="1"/>
          <p:nvPr/>
        </p:nvSpPr>
        <p:spPr>
          <a:xfrm>
            <a:off x="7502106" y="2907827"/>
            <a:ext cx="661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9900"/>
                </a:solidFill>
              </a:rPr>
              <a:t>CONOCIMIENTO DEL RIESGO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5815219F-0A5C-5D41-4779-74C4A4EBA4EC}"/>
              </a:ext>
            </a:extLst>
          </p:cNvPr>
          <p:cNvSpPr txBox="1"/>
          <p:nvPr/>
        </p:nvSpPr>
        <p:spPr>
          <a:xfrm>
            <a:off x="7502106" y="3299440"/>
            <a:ext cx="7636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Calibri" panose="020F0502020204030204" pitchFamily="34" charset="0"/>
                <a:cs typeface="Calibri" panose="020F0502020204030204" pitchFamily="34" charset="0"/>
              </a:rPr>
              <a:t>Este proceso permite analizar los riesgos en todas sus dimensiones, recopilando y difundiendo información para planear y ejecutar acciones de prevención y mitigación en la escuela.</a:t>
            </a:r>
            <a:endParaRPr lang="es-CO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EAB72195-CF59-CDC6-0467-6A5C5D166008}"/>
              </a:ext>
            </a:extLst>
          </p:cNvPr>
          <p:cNvSpPr txBox="1"/>
          <p:nvPr/>
        </p:nvSpPr>
        <p:spPr>
          <a:xfrm>
            <a:off x="7502106" y="4510020"/>
            <a:ext cx="661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2">
                    <a:lumMod val="75000"/>
                  </a:schemeClr>
                </a:solidFill>
              </a:rPr>
              <a:t>REDUCCIÓN DEL RIESGO 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E0F5EE10-A630-B7DF-22D8-0B4748D9DF81}"/>
              </a:ext>
            </a:extLst>
          </p:cNvPr>
          <p:cNvSpPr txBox="1"/>
          <p:nvPr/>
        </p:nvSpPr>
        <p:spPr>
          <a:xfrm>
            <a:off x="7502106" y="4901633"/>
            <a:ext cx="7636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Calibri" panose="020F0502020204030204" pitchFamily="34" charset="0"/>
                <a:cs typeface="Calibri" panose="020F0502020204030204" pitchFamily="34" charset="0"/>
              </a:rPr>
              <a:t>Este proceso promueve acciones de prevención y mitigación que reduzcan la vulnerabilidad y fomenten una cultura de prevención con la incorporación de acciones prospectivas, técnicas y pedagógicas que respondan a las necesidades específicas de los establecimientos educativos.  </a:t>
            </a:r>
            <a:endParaRPr lang="es-CO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E407CB2A-AD77-7C2F-B0B4-E8A54CEAB600}"/>
              </a:ext>
            </a:extLst>
          </p:cNvPr>
          <p:cNvSpPr txBox="1"/>
          <p:nvPr/>
        </p:nvSpPr>
        <p:spPr>
          <a:xfrm>
            <a:off x="7502106" y="6357420"/>
            <a:ext cx="661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6">
                    <a:lumMod val="75000"/>
                  </a:schemeClr>
                </a:solidFill>
              </a:rPr>
              <a:t>MANEJO DEL DESASTRE Y LA EMERGENCIA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EFAA74BB-9010-553C-957D-48061F425486}"/>
              </a:ext>
            </a:extLst>
          </p:cNvPr>
          <p:cNvSpPr txBox="1"/>
          <p:nvPr/>
        </p:nvSpPr>
        <p:spPr>
          <a:xfrm>
            <a:off x="7502106" y="6749033"/>
            <a:ext cx="7636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Calibri" panose="020F0502020204030204" pitchFamily="34" charset="0"/>
                <a:cs typeface="Calibri" panose="020F0502020204030204" pitchFamily="34" charset="0"/>
              </a:rPr>
              <a:t>A través de la implementación de este proceso se espera preparar y poner en marcha un marco de actuaciones que permita obtener una respuesta eficaz ante emergencias y facilitar la movilización de acciones y recursos necesarios para la recuperación</a:t>
            </a:r>
            <a:endParaRPr lang="es-CO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777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CEEB2-8919-5E51-294D-4BECA4947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A18A65DE-4ACB-0DEA-CC1B-60926E8A75B1}"/>
              </a:ext>
            </a:extLst>
          </p:cNvPr>
          <p:cNvSpPr txBox="1"/>
          <p:nvPr/>
        </p:nvSpPr>
        <p:spPr>
          <a:xfrm>
            <a:off x="6366899" y="8147404"/>
            <a:ext cx="19928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100" b="1">
                <a:solidFill>
                  <a:schemeClr val="bg1"/>
                </a:solidFill>
                <a:latin typeface="Helvetica" pitchFamily="2" charset="0"/>
              </a:rPr>
              <a:t>www.mineducacion.gov.co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5E0459E-09CD-3C0C-C326-59F4402857E9}"/>
              </a:ext>
            </a:extLst>
          </p:cNvPr>
          <p:cNvSpPr txBox="1"/>
          <p:nvPr/>
        </p:nvSpPr>
        <p:spPr>
          <a:xfrm>
            <a:off x="1850801" y="2189530"/>
            <a:ext cx="112746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Fomentar la protección de la vida, integridad y el derecho a la educación en las comunidades educativas frente a las amenazas climáticas, naturales, antrópicas y de violencia, fortaleciendo el conocimiento, la reducción del riesgo, así como  el manejo de desastres y la vulneración de derechos en entornos educativos. </a:t>
            </a:r>
            <a:endParaRPr lang="es-CO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39115820-AF72-3FC7-40CD-B3156A52CDE4}"/>
              </a:ext>
            </a:extLst>
          </p:cNvPr>
          <p:cNvSpPr txBox="1">
            <a:spLocks/>
          </p:cNvSpPr>
          <p:nvPr/>
        </p:nvSpPr>
        <p:spPr>
          <a:xfrm>
            <a:off x="1972262" y="1683024"/>
            <a:ext cx="8780415" cy="5262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19987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Objetivo general </a:t>
            </a:r>
            <a:endParaRPr lang="es-CO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" name="Google Shape;154;p17">
            <a:extLst>
              <a:ext uri="{FF2B5EF4-FFF2-40B4-BE49-F238E27FC236}">
                <a16:creationId xmlns:a16="http://schemas.microsoft.com/office/drawing/2014/main" id="{7CDA98E5-751C-D5D4-847A-86B43E3CF5E6}"/>
              </a:ext>
            </a:extLst>
          </p:cNvPr>
          <p:cNvGrpSpPr/>
          <p:nvPr/>
        </p:nvGrpSpPr>
        <p:grpSpPr>
          <a:xfrm>
            <a:off x="5369775" y="4499769"/>
            <a:ext cx="3902793" cy="3604584"/>
            <a:chOff x="3269150" y="1529586"/>
            <a:chExt cx="2605800" cy="2606700"/>
          </a:xfrm>
        </p:grpSpPr>
        <p:sp>
          <p:nvSpPr>
            <p:cNvPr id="19" name="Google Shape;155;p17">
              <a:extLst>
                <a:ext uri="{FF2B5EF4-FFF2-40B4-BE49-F238E27FC236}">
                  <a16:creationId xmlns:a16="http://schemas.microsoft.com/office/drawing/2014/main" id="{985A60AD-74A7-512F-FE8D-FAAC7F321698}"/>
                </a:ext>
              </a:extLst>
            </p:cNvPr>
            <p:cNvSpPr/>
            <p:nvPr/>
          </p:nvSpPr>
          <p:spPr>
            <a:xfrm>
              <a:off x="3269150" y="1529586"/>
              <a:ext cx="2605800" cy="2606700"/>
            </a:xfrm>
            <a:prstGeom prst="ellipse">
              <a:avLst/>
            </a:prstGeom>
            <a:noFill/>
            <a:ln w="38100" cap="flat" cmpd="sng">
              <a:solidFill>
                <a:schemeClr val="tx2">
                  <a:lumMod val="90000"/>
                  <a:lumOff val="10000"/>
                </a:schemeClr>
              </a:solidFill>
              <a:prstDash val="sys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6;p17">
              <a:extLst>
                <a:ext uri="{FF2B5EF4-FFF2-40B4-BE49-F238E27FC236}">
                  <a16:creationId xmlns:a16="http://schemas.microsoft.com/office/drawing/2014/main" id="{FE27207A-7225-A4EA-A09B-DB1C01FE8F86}"/>
                </a:ext>
              </a:extLst>
            </p:cNvPr>
            <p:cNvSpPr/>
            <p:nvPr/>
          </p:nvSpPr>
          <p:spPr>
            <a:xfrm>
              <a:off x="3734500" y="1995080"/>
              <a:ext cx="1675200" cy="1675500"/>
            </a:xfrm>
            <a:prstGeom prst="ellipse">
              <a:avLst/>
            </a:prstGeom>
            <a:noFill/>
            <a:ln w="38100" cap="flat" cmpd="sng">
              <a:solidFill>
                <a:schemeClr val="tx2">
                  <a:lumMod val="90000"/>
                  <a:lumOff val="10000"/>
                </a:schemeClr>
              </a:solidFill>
              <a:prstDash val="sys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97D4F3B4-2649-3BC9-C957-0651D497764E}"/>
              </a:ext>
            </a:extLst>
          </p:cNvPr>
          <p:cNvGrpSpPr/>
          <p:nvPr/>
        </p:nvGrpSpPr>
        <p:grpSpPr>
          <a:xfrm>
            <a:off x="6874303" y="3410471"/>
            <a:ext cx="6829903" cy="1201713"/>
            <a:chOff x="4346694" y="1515778"/>
            <a:chExt cx="6322175" cy="827074"/>
          </a:xfrm>
        </p:grpSpPr>
        <p:sp>
          <p:nvSpPr>
            <p:cNvPr id="22" name="Google Shape;160;p17">
              <a:extLst>
                <a:ext uri="{FF2B5EF4-FFF2-40B4-BE49-F238E27FC236}">
                  <a16:creationId xmlns:a16="http://schemas.microsoft.com/office/drawing/2014/main" id="{9EC31762-7B56-21B9-9BB5-96CD5592DF88}"/>
                </a:ext>
              </a:extLst>
            </p:cNvPr>
            <p:cNvSpPr/>
            <p:nvPr/>
          </p:nvSpPr>
          <p:spPr>
            <a:xfrm>
              <a:off x="4346694" y="1886907"/>
              <a:ext cx="696253" cy="455945"/>
            </a:xfrm>
            <a:prstGeom prst="ellipse">
              <a:avLst/>
            </a:prstGeom>
            <a:solidFill>
              <a:srgbClr val="FF3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4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</a:t>
              </a:r>
              <a:endParaRPr sz="2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Google Shape;161;p17">
              <a:extLst>
                <a:ext uri="{FF2B5EF4-FFF2-40B4-BE49-F238E27FC236}">
                  <a16:creationId xmlns:a16="http://schemas.microsoft.com/office/drawing/2014/main" id="{58ED61DC-E3EA-3CF7-4855-CB5A19202E7B}"/>
                </a:ext>
              </a:extLst>
            </p:cNvPr>
            <p:cNvCxnSpPr>
              <a:cxnSpLocks/>
            </p:cNvCxnSpPr>
            <p:nvPr/>
          </p:nvCxnSpPr>
          <p:spPr>
            <a:xfrm>
              <a:off x="4972715" y="2078802"/>
              <a:ext cx="1513414" cy="0"/>
            </a:xfrm>
            <a:prstGeom prst="straightConnector1">
              <a:avLst/>
            </a:prstGeom>
            <a:noFill/>
            <a:ln w="9525" cap="flat" cmpd="sng">
              <a:solidFill>
                <a:srgbClr val="FF3366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4" name="Google Shape;164;p17">
              <a:extLst>
                <a:ext uri="{FF2B5EF4-FFF2-40B4-BE49-F238E27FC236}">
                  <a16:creationId xmlns:a16="http://schemas.microsoft.com/office/drawing/2014/main" id="{3D7D6103-AF69-E139-119B-BDC433F91FB6}"/>
                </a:ext>
              </a:extLst>
            </p:cNvPr>
            <p:cNvSpPr txBox="1"/>
            <p:nvPr/>
          </p:nvSpPr>
          <p:spPr>
            <a:xfrm>
              <a:off x="7198408" y="1515778"/>
              <a:ext cx="3470461" cy="6087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dirty="0">
                  <a:solidFill>
                    <a:srgbClr val="FF3366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  <a:sym typeface="Fira Sans Extra Condensed Medium"/>
                </a:rPr>
                <a:t>C</a:t>
              </a:r>
              <a:r>
                <a:rPr lang="en" sz="1400" b="1" dirty="0">
                  <a:solidFill>
                    <a:srgbClr val="FF3366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  <a:sym typeface="Fira Sans Extra Condensed Medium"/>
                </a:rPr>
                <a:t>onocimiento del riesgo en el contexto del sector educativo</a:t>
              </a:r>
              <a:endParaRPr sz="1400" b="1" dirty="0">
                <a:solidFill>
                  <a:srgbClr val="FF336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Fira Sans Extra Condensed Medium"/>
              </a:endParaRPr>
            </a:p>
          </p:txBody>
        </p:sp>
      </p:grpSp>
      <p:grpSp>
        <p:nvGrpSpPr>
          <p:cNvPr id="25" name="Google Shape;165;p17">
            <a:extLst>
              <a:ext uri="{FF2B5EF4-FFF2-40B4-BE49-F238E27FC236}">
                <a16:creationId xmlns:a16="http://schemas.microsoft.com/office/drawing/2014/main" id="{5EC92263-69C7-F99D-670B-5225B5B85461}"/>
              </a:ext>
            </a:extLst>
          </p:cNvPr>
          <p:cNvGrpSpPr/>
          <p:nvPr/>
        </p:nvGrpSpPr>
        <p:grpSpPr>
          <a:xfrm>
            <a:off x="1069672" y="5425506"/>
            <a:ext cx="4503732" cy="670110"/>
            <a:chOff x="69734" y="3384875"/>
            <a:chExt cx="3702905" cy="670110"/>
          </a:xfrm>
        </p:grpSpPr>
        <p:sp>
          <p:nvSpPr>
            <p:cNvPr id="26" name="Google Shape;167;p17">
              <a:extLst>
                <a:ext uri="{FF2B5EF4-FFF2-40B4-BE49-F238E27FC236}">
                  <a16:creationId xmlns:a16="http://schemas.microsoft.com/office/drawing/2014/main" id="{A2556F90-58BC-7ED4-7EF4-C20BC3E34BD2}"/>
                </a:ext>
              </a:extLst>
            </p:cNvPr>
            <p:cNvSpPr txBox="1"/>
            <p:nvPr/>
          </p:nvSpPr>
          <p:spPr>
            <a:xfrm>
              <a:off x="69734" y="3491110"/>
              <a:ext cx="2179829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1" dirty="0">
                  <a:solidFill>
                    <a:srgbClr val="53206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  <a:sym typeface="Fira Sans Extra Condensed Medium"/>
                </a:rPr>
                <a:t>Manejo del desastre y de emergencia en contextos escolares</a:t>
              </a:r>
              <a:endParaRPr lang="es-CO" sz="1400" b="1" dirty="0">
                <a:solidFill>
                  <a:srgbClr val="53206D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27" name="Google Shape;169;p17">
              <a:extLst>
                <a:ext uri="{FF2B5EF4-FFF2-40B4-BE49-F238E27FC236}">
                  <a16:creationId xmlns:a16="http://schemas.microsoft.com/office/drawing/2014/main" id="{92233695-C8D6-D38C-32A9-A8C1F90CF591}"/>
                </a:ext>
              </a:extLst>
            </p:cNvPr>
            <p:cNvSpPr/>
            <p:nvPr/>
          </p:nvSpPr>
          <p:spPr>
            <a:xfrm>
              <a:off x="3199600" y="3384875"/>
              <a:ext cx="573039" cy="670110"/>
            </a:xfrm>
            <a:prstGeom prst="ellipse">
              <a:avLst/>
            </a:prstGeom>
            <a:solidFill>
              <a:srgbClr val="532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4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3</a:t>
              </a:r>
              <a:endParaRPr sz="2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Google Shape;170;p17">
              <a:extLst>
                <a:ext uri="{FF2B5EF4-FFF2-40B4-BE49-F238E27FC236}">
                  <a16:creationId xmlns:a16="http://schemas.microsoft.com/office/drawing/2014/main" id="{62A8055D-4418-32C5-1F0F-429F39328B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49563" y="3802055"/>
              <a:ext cx="950037" cy="0"/>
            </a:xfrm>
            <a:prstGeom prst="straightConnector1">
              <a:avLst/>
            </a:prstGeom>
            <a:noFill/>
            <a:ln w="9525" cap="flat" cmpd="sng">
              <a:solidFill>
                <a:srgbClr val="53206D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29" name="Google Shape;177;p17">
            <a:extLst>
              <a:ext uri="{FF2B5EF4-FFF2-40B4-BE49-F238E27FC236}">
                <a16:creationId xmlns:a16="http://schemas.microsoft.com/office/drawing/2014/main" id="{D66E3D5F-6B6D-8C95-842D-4AAC145AC891}"/>
              </a:ext>
            </a:extLst>
          </p:cNvPr>
          <p:cNvGrpSpPr/>
          <p:nvPr/>
        </p:nvGrpSpPr>
        <p:grpSpPr>
          <a:xfrm>
            <a:off x="9185554" y="6171221"/>
            <a:ext cx="4690866" cy="910960"/>
            <a:chOff x="5112205" y="1495000"/>
            <a:chExt cx="4798770" cy="831144"/>
          </a:xfrm>
        </p:grpSpPr>
        <p:sp>
          <p:nvSpPr>
            <p:cNvPr id="30" name="Google Shape;179;p17">
              <a:extLst>
                <a:ext uri="{FF2B5EF4-FFF2-40B4-BE49-F238E27FC236}">
                  <a16:creationId xmlns:a16="http://schemas.microsoft.com/office/drawing/2014/main" id="{B70A87E2-3DE2-0B6C-8228-15A90F35EA83}"/>
                </a:ext>
              </a:extLst>
            </p:cNvPr>
            <p:cNvSpPr txBox="1"/>
            <p:nvPr/>
          </p:nvSpPr>
          <p:spPr>
            <a:xfrm>
              <a:off x="6549175" y="1495000"/>
              <a:ext cx="3361800" cy="831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1" dirty="0">
                  <a:solidFill>
                    <a:srgbClr val="F47E1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  <a:sym typeface="Fira Sans Extra Condensed Medium"/>
                </a:rPr>
                <a:t>Reducción del riesgo escolar en el contexto del sector educación</a:t>
              </a:r>
              <a:endParaRPr lang="es-CO" sz="1400" b="1" dirty="0">
                <a:solidFill>
                  <a:srgbClr val="F47E1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31" name="Google Shape;181;p17">
              <a:extLst>
                <a:ext uri="{FF2B5EF4-FFF2-40B4-BE49-F238E27FC236}">
                  <a16:creationId xmlns:a16="http://schemas.microsoft.com/office/drawing/2014/main" id="{FA0E3651-9AE6-BEAA-3FEA-4FADFD09607E}"/>
                </a:ext>
              </a:extLst>
            </p:cNvPr>
            <p:cNvSpPr/>
            <p:nvPr/>
          </p:nvSpPr>
          <p:spPr>
            <a:xfrm>
              <a:off x="5112205" y="1636438"/>
              <a:ext cx="832396" cy="644438"/>
            </a:xfrm>
            <a:prstGeom prst="ellipse">
              <a:avLst/>
            </a:prstGeom>
            <a:solidFill>
              <a:srgbClr val="F4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s-MX" sz="24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</a:t>
              </a:r>
              <a:endParaRPr sz="2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Google Shape;182;p17">
              <a:extLst>
                <a:ext uri="{FF2B5EF4-FFF2-40B4-BE49-F238E27FC236}">
                  <a16:creationId xmlns:a16="http://schemas.microsoft.com/office/drawing/2014/main" id="{219B77E5-2554-BFD3-8867-631EFFD6AD76}"/>
                </a:ext>
              </a:extLst>
            </p:cNvPr>
            <p:cNvCxnSpPr>
              <a:cxnSpLocks/>
              <a:endCxn id="31" idx="6"/>
            </p:cNvCxnSpPr>
            <p:nvPr/>
          </p:nvCxnSpPr>
          <p:spPr>
            <a:xfrm flipH="1">
              <a:off x="5944601" y="1938472"/>
              <a:ext cx="681520" cy="20186"/>
            </a:xfrm>
            <a:prstGeom prst="straightConnector1">
              <a:avLst/>
            </a:prstGeom>
            <a:noFill/>
            <a:ln w="9525" cap="flat" cmpd="sng">
              <a:solidFill>
                <a:srgbClr val="F47E14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grpSp>
        <p:nvGrpSpPr>
          <p:cNvPr id="33" name="Google Shape;200;p17">
            <a:extLst>
              <a:ext uri="{FF2B5EF4-FFF2-40B4-BE49-F238E27FC236}">
                <a16:creationId xmlns:a16="http://schemas.microsoft.com/office/drawing/2014/main" id="{28F66CF9-6E5B-B278-8677-B68EC847D74B}"/>
              </a:ext>
            </a:extLst>
          </p:cNvPr>
          <p:cNvGrpSpPr/>
          <p:nvPr/>
        </p:nvGrpSpPr>
        <p:grpSpPr>
          <a:xfrm>
            <a:off x="8068750" y="7624735"/>
            <a:ext cx="304249" cy="303083"/>
            <a:chOff x="898875" y="4399275"/>
            <a:chExt cx="483700" cy="481850"/>
          </a:xfrm>
        </p:grpSpPr>
        <p:sp>
          <p:nvSpPr>
            <p:cNvPr id="34" name="Google Shape;201;p17">
              <a:extLst>
                <a:ext uri="{FF2B5EF4-FFF2-40B4-BE49-F238E27FC236}">
                  <a16:creationId xmlns:a16="http://schemas.microsoft.com/office/drawing/2014/main" id="{7EC6A629-D314-EA10-371A-9A4D4D215335}"/>
                </a:ext>
              </a:extLst>
            </p:cNvPr>
            <p:cNvSpPr/>
            <p:nvPr/>
          </p:nvSpPr>
          <p:spPr>
            <a:xfrm>
              <a:off x="992750" y="4642900"/>
              <a:ext cx="145300" cy="144100"/>
            </a:xfrm>
            <a:custGeom>
              <a:avLst/>
              <a:gdLst/>
              <a:ahLst/>
              <a:cxnLst/>
              <a:rect l="l" t="t" r="r" b="b"/>
              <a:pathLst>
                <a:path w="5812" h="5764" extrusionOk="0">
                  <a:moveTo>
                    <a:pt x="994" y="0"/>
                  </a:moveTo>
                  <a:lnTo>
                    <a:pt x="988" y="12"/>
                  </a:lnTo>
                  <a:cubicBezTo>
                    <a:pt x="988" y="9"/>
                    <a:pt x="991" y="6"/>
                    <a:pt x="991" y="3"/>
                  </a:cubicBezTo>
                  <a:lnTo>
                    <a:pt x="991" y="3"/>
                  </a:lnTo>
                  <a:lnTo>
                    <a:pt x="979" y="27"/>
                  </a:lnTo>
                  <a:lnTo>
                    <a:pt x="108" y="1759"/>
                  </a:lnTo>
                  <a:cubicBezTo>
                    <a:pt x="0" y="1976"/>
                    <a:pt x="42" y="2241"/>
                    <a:pt x="214" y="2415"/>
                  </a:cubicBezTo>
                  <a:lnTo>
                    <a:pt x="3397" y="5598"/>
                  </a:lnTo>
                  <a:cubicBezTo>
                    <a:pt x="3506" y="5707"/>
                    <a:pt x="3649" y="5763"/>
                    <a:pt x="3795" y="5763"/>
                  </a:cubicBezTo>
                  <a:cubicBezTo>
                    <a:pt x="3883" y="5763"/>
                    <a:pt x="3971" y="5743"/>
                    <a:pt x="4053" y="5701"/>
                  </a:cubicBezTo>
                  <a:lnTo>
                    <a:pt x="5797" y="4827"/>
                  </a:lnTo>
                  <a:lnTo>
                    <a:pt x="5800" y="4824"/>
                  </a:lnTo>
                  <a:lnTo>
                    <a:pt x="5812" y="481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202;p17">
              <a:extLst>
                <a:ext uri="{FF2B5EF4-FFF2-40B4-BE49-F238E27FC236}">
                  <a16:creationId xmlns:a16="http://schemas.microsoft.com/office/drawing/2014/main" id="{FF57FC34-3D61-338A-77A6-1C5EBB9609ED}"/>
                </a:ext>
              </a:extLst>
            </p:cNvPr>
            <p:cNvSpPr/>
            <p:nvPr/>
          </p:nvSpPr>
          <p:spPr>
            <a:xfrm>
              <a:off x="1138025" y="476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203;p17">
              <a:extLst>
                <a:ext uri="{FF2B5EF4-FFF2-40B4-BE49-F238E27FC236}">
                  <a16:creationId xmlns:a16="http://schemas.microsoft.com/office/drawing/2014/main" id="{70888FD5-5912-11D7-6BF4-6888A02ED222}"/>
                </a:ext>
              </a:extLst>
            </p:cNvPr>
            <p:cNvSpPr/>
            <p:nvPr/>
          </p:nvSpPr>
          <p:spPr>
            <a:xfrm>
              <a:off x="1269550" y="4399275"/>
              <a:ext cx="113025" cy="112125"/>
            </a:xfrm>
            <a:custGeom>
              <a:avLst/>
              <a:gdLst/>
              <a:ahLst/>
              <a:cxnLst/>
              <a:rect l="l" t="t" r="r" b="b"/>
              <a:pathLst>
                <a:path w="4521" h="4485" extrusionOk="0">
                  <a:moveTo>
                    <a:pt x="3066" y="1"/>
                  </a:moveTo>
                  <a:cubicBezTo>
                    <a:pt x="1947" y="1"/>
                    <a:pt x="938" y="82"/>
                    <a:pt x="0" y="239"/>
                  </a:cubicBezTo>
                  <a:lnTo>
                    <a:pt x="9" y="895"/>
                  </a:lnTo>
                  <a:cubicBezTo>
                    <a:pt x="34" y="2862"/>
                    <a:pt x="1623" y="4452"/>
                    <a:pt x="3590" y="4476"/>
                  </a:cubicBezTo>
                  <a:lnTo>
                    <a:pt x="4243" y="4485"/>
                  </a:lnTo>
                  <a:cubicBezTo>
                    <a:pt x="4439" y="3313"/>
                    <a:pt x="4520" y="2028"/>
                    <a:pt x="4469" y="561"/>
                  </a:cubicBezTo>
                  <a:cubicBezTo>
                    <a:pt x="4457" y="266"/>
                    <a:pt x="4219" y="28"/>
                    <a:pt x="3924" y="16"/>
                  </a:cubicBezTo>
                  <a:cubicBezTo>
                    <a:pt x="3631" y="6"/>
                    <a:pt x="3345" y="1"/>
                    <a:pt x="30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" name="Google Shape;204;p17">
              <a:extLst>
                <a:ext uri="{FF2B5EF4-FFF2-40B4-BE49-F238E27FC236}">
                  <a16:creationId xmlns:a16="http://schemas.microsoft.com/office/drawing/2014/main" id="{422AE5E8-6F13-9F38-C3DA-786E171960EB}"/>
                </a:ext>
              </a:extLst>
            </p:cNvPr>
            <p:cNvSpPr/>
            <p:nvPr/>
          </p:nvSpPr>
          <p:spPr>
            <a:xfrm>
              <a:off x="1161975" y="4531175"/>
              <a:ext cx="91400" cy="84350"/>
            </a:xfrm>
            <a:custGeom>
              <a:avLst/>
              <a:gdLst/>
              <a:ahLst/>
              <a:cxnLst/>
              <a:rect l="l" t="t" r="r" b="b"/>
              <a:pathLst>
                <a:path w="3656" h="3374" extrusionOk="0">
                  <a:moveTo>
                    <a:pt x="1821" y="1"/>
                  </a:moveTo>
                  <a:cubicBezTo>
                    <a:pt x="1137" y="1"/>
                    <a:pt x="523" y="415"/>
                    <a:pt x="262" y="1046"/>
                  </a:cubicBezTo>
                  <a:cubicBezTo>
                    <a:pt x="0" y="1678"/>
                    <a:pt x="145" y="2410"/>
                    <a:pt x="633" y="2894"/>
                  </a:cubicBezTo>
                  <a:cubicBezTo>
                    <a:pt x="952" y="3214"/>
                    <a:pt x="1391" y="3373"/>
                    <a:pt x="1830" y="3373"/>
                  </a:cubicBezTo>
                  <a:cubicBezTo>
                    <a:pt x="2269" y="3373"/>
                    <a:pt x="2707" y="3214"/>
                    <a:pt x="3027" y="2894"/>
                  </a:cubicBezTo>
                  <a:cubicBezTo>
                    <a:pt x="3511" y="2410"/>
                    <a:pt x="3656" y="1681"/>
                    <a:pt x="3394" y="1046"/>
                  </a:cubicBezTo>
                  <a:cubicBezTo>
                    <a:pt x="3132" y="413"/>
                    <a:pt x="2515" y="1"/>
                    <a:pt x="1828" y="1"/>
                  </a:cubicBezTo>
                  <a:cubicBezTo>
                    <a:pt x="1826" y="1"/>
                    <a:pt x="1823" y="1"/>
                    <a:pt x="1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" name="Google Shape;205;p17">
              <a:extLst>
                <a:ext uri="{FF2B5EF4-FFF2-40B4-BE49-F238E27FC236}">
                  <a16:creationId xmlns:a16="http://schemas.microsoft.com/office/drawing/2014/main" id="{A8CDCF44-56A3-8053-1CBE-ADCCE737B719}"/>
                </a:ext>
              </a:extLst>
            </p:cNvPr>
            <p:cNvSpPr/>
            <p:nvPr/>
          </p:nvSpPr>
          <p:spPr>
            <a:xfrm>
              <a:off x="1031050" y="4411100"/>
              <a:ext cx="338650" cy="338725"/>
            </a:xfrm>
            <a:custGeom>
              <a:avLst/>
              <a:gdLst/>
              <a:ahLst/>
              <a:cxnLst/>
              <a:rect l="l" t="t" r="r" b="b"/>
              <a:pathLst>
                <a:path w="13546" h="13549" extrusionOk="0">
                  <a:moveTo>
                    <a:pt x="7066" y="3673"/>
                  </a:moveTo>
                  <a:cubicBezTo>
                    <a:pt x="7800" y="3673"/>
                    <a:pt x="8522" y="3960"/>
                    <a:pt x="9062" y="4500"/>
                  </a:cubicBezTo>
                  <a:cubicBezTo>
                    <a:pt x="10170" y="5602"/>
                    <a:pt x="10170" y="7393"/>
                    <a:pt x="9062" y="8492"/>
                  </a:cubicBezTo>
                  <a:cubicBezTo>
                    <a:pt x="8522" y="9032"/>
                    <a:pt x="7800" y="9319"/>
                    <a:pt x="7066" y="9319"/>
                  </a:cubicBezTo>
                  <a:cubicBezTo>
                    <a:pt x="6702" y="9319"/>
                    <a:pt x="6334" y="9248"/>
                    <a:pt x="5984" y="9104"/>
                  </a:cubicBezTo>
                  <a:cubicBezTo>
                    <a:pt x="4930" y="8667"/>
                    <a:pt x="4244" y="7637"/>
                    <a:pt x="4244" y="6496"/>
                  </a:cubicBezTo>
                  <a:cubicBezTo>
                    <a:pt x="4244" y="5355"/>
                    <a:pt x="4930" y="4325"/>
                    <a:pt x="5984" y="3888"/>
                  </a:cubicBezTo>
                  <a:cubicBezTo>
                    <a:pt x="6334" y="3744"/>
                    <a:pt x="6702" y="3673"/>
                    <a:pt x="7066" y="3673"/>
                  </a:cubicBezTo>
                  <a:close/>
                  <a:moveTo>
                    <a:pt x="3868" y="9124"/>
                  </a:moveTo>
                  <a:cubicBezTo>
                    <a:pt x="4006" y="9124"/>
                    <a:pt x="4147" y="9176"/>
                    <a:pt x="4262" y="9290"/>
                  </a:cubicBezTo>
                  <a:cubicBezTo>
                    <a:pt x="4481" y="9510"/>
                    <a:pt x="4481" y="9869"/>
                    <a:pt x="4262" y="10088"/>
                  </a:cubicBezTo>
                  <a:cubicBezTo>
                    <a:pt x="4147" y="10204"/>
                    <a:pt x="4005" y="10255"/>
                    <a:pt x="3866" y="10255"/>
                  </a:cubicBezTo>
                  <a:cubicBezTo>
                    <a:pt x="3576" y="10255"/>
                    <a:pt x="3298" y="10031"/>
                    <a:pt x="3298" y="9691"/>
                  </a:cubicBezTo>
                  <a:cubicBezTo>
                    <a:pt x="3298" y="9350"/>
                    <a:pt x="3577" y="9124"/>
                    <a:pt x="3868" y="9124"/>
                  </a:cubicBezTo>
                  <a:close/>
                  <a:moveTo>
                    <a:pt x="8414" y="1"/>
                  </a:moveTo>
                  <a:cubicBezTo>
                    <a:pt x="6466" y="507"/>
                    <a:pt x="4888" y="1425"/>
                    <a:pt x="3518" y="2846"/>
                  </a:cubicBezTo>
                  <a:cubicBezTo>
                    <a:pt x="2169" y="4244"/>
                    <a:pt x="1000" y="6282"/>
                    <a:pt x="1" y="8212"/>
                  </a:cubicBezTo>
                  <a:lnTo>
                    <a:pt x="5337" y="13548"/>
                  </a:lnTo>
                  <a:cubicBezTo>
                    <a:pt x="7267" y="12549"/>
                    <a:pt x="9309" y="11380"/>
                    <a:pt x="10706" y="10031"/>
                  </a:cubicBezTo>
                  <a:cubicBezTo>
                    <a:pt x="12124" y="8664"/>
                    <a:pt x="13039" y="7086"/>
                    <a:pt x="13545" y="5138"/>
                  </a:cubicBezTo>
                  <a:lnTo>
                    <a:pt x="13112" y="5129"/>
                  </a:lnTo>
                  <a:cubicBezTo>
                    <a:pt x="10534" y="5099"/>
                    <a:pt x="8453" y="3015"/>
                    <a:pt x="8420" y="440"/>
                  </a:cubicBezTo>
                  <a:lnTo>
                    <a:pt x="84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9" name="Google Shape;206;p17">
              <a:extLst>
                <a:ext uri="{FF2B5EF4-FFF2-40B4-BE49-F238E27FC236}">
                  <a16:creationId xmlns:a16="http://schemas.microsoft.com/office/drawing/2014/main" id="{0161CD2B-4B9E-6A9D-135E-BB4FC12ADA19}"/>
                </a:ext>
              </a:extLst>
            </p:cNvPr>
            <p:cNvSpPr/>
            <p:nvPr/>
          </p:nvSpPr>
          <p:spPr>
            <a:xfrm>
              <a:off x="1130500" y="4740450"/>
              <a:ext cx="108950" cy="111250"/>
            </a:xfrm>
            <a:custGeom>
              <a:avLst/>
              <a:gdLst/>
              <a:ahLst/>
              <a:cxnLst/>
              <a:rect l="l" t="t" r="r" b="b"/>
              <a:pathLst>
                <a:path w="4358" h="4450" extrusionOk="0">
                  <a:moveTo>
                    <a:pt x="4358" y="1"/>
                  </a:moveTo>
                  <a:lnTo>
                    <a:pt x="4358" y="1"/>
                  </a:lnTo>
                  <a:cubicBezTo>
                    <a:pt x="2906" y="877"/>
                    <a:pt x="1437" y="1609"/>
                    <a:pt x="1" y="2332"/>
                  </a:cubicBezTo>
                  <a:cubicBezTo>
                    <a:pt x="58" y="3090"/>
                    <a:pt x="112" y="3789"/>
                    <a:pt x="118" y="3882"/>
                  </a:cubicBezTo>
                  <a:cubicBezTo>
                    <a:pt x="118" y="4211"/>
                    <a:pt x="387" y="4450"/>
                    <a:pt x="683" y="4450"/>
                  </a:cubicBezTo>
                  <a:cubicBezTo>
                    <a:pt x="767" y="4450"/>
                    <a:pt x="854" y="4430"/>
                    <a:pt x="937" y="4388"/>
                  </a:cubicBezTo>
                  <a:cubicBezTo>
                    <a:pt x="1039" y="4295"/>
                    <a:pt x="3858" y="3208"/>
                    <a:pt x="43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" name="Google Shape;207;p17">
              <a:extLst>
                <a:ext uri="{FF2B5EF4-FFF2-40B4-BE49-F238E27FC236}">
                  <a16:creationId xmlns:a16="http://schemas.microsoft.com/office/drawing/2014/main" id="{E913506E-18B9-7ABB-EFAF-D3F09A11F799}"/>
                </a:ext>
              </a:extLst>
            </p:cNvPr>
            <p:cNvSpPr/>
            <p:nvPr/>
          </p:nvSpPr>
          <p:spPr>
            <a:xfrm>
              <a:off x="927325" y="4539825"/>
              <a:ext cx="114150" cy="109800"/>
            </a:xfrm>
            <a:custGeom>
              <a:avLst/>
              <a:gdLst/>
              <a:ahLst/>
              <a:cxnLst/>
              <a:rect l="l" t="t" r="r" b="b"/>
              <a:pathLst>
                <a:path w="4566" h="4392" extrusionOk="0">
                  <a:moveTo>
                    <a:pt x="4565" y="1"/>
                  </a:moveTo>
                  <a:lnTo>
                    <a:pt x="4565" y="1"/>
                  </a:lnTo>
                  <a:cubicBezTo>
                    <a:pt x="1268" y="459"/>
                    <a:pt x="184" y="3334"/>
                    <a:pt x="91" y="3437"/>
                  </a:cubicBezTo>
                  <a:cubicBezTo>
                    <a:pt x="0" y="3611"/>
                    <a:pt x="9" y="3822"/>
                    <a:pt x="112" y="3988"/>
                  </a:cubicBezTo>
                  <a:cubicBezTo>
                    <a:pt x="295" y="4286"/>
                    <a:pt x="606" y="4232"/>
                    <a:pt x="723" y="4256"/>
                  </a:cubicBezTo>
                  <a:lnTo>
                    <a:pt x="2214" y="4391"/>
                  </a:lnTo>
                  <a:cubicBezTo>
                    <a:pt x="2945" y="2928"/>
                    <a:pt x="3680" y="1458"/>
                    <a:pt x="4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1" name="Google Shape;208;p17">
              <a:extLst>
                <a:ext uri="{FF2B5EF4-FFF2-40B4-BE49-F238E27FC236}">
                  <a16:creationId xmlns:a16="http://schemas.microsoft.com/office/drawing/2014/main" id="{B5CD42CB-8EAD-DD60-065A-8AD3C3118BAB}"/>
                </a:ext>
              </a:extLst>
            </p:cNvPr>
            <p:cNvSpPr/>
            <p:nvPr/>
          </p:nvSpPr>
          <p:spPr>
            <a:xfrm>
              <a:off x="898875" y="4711550"/>
              <a:ext cx="170825" cy="169575"/>
            </a:xfrm>
            <a:custGeom>
              <a:avLst/>
              <a:gdLst/>
              <a:ahLst/>
              <a:cxnLst/>
              <a:rect l="l" t="t" r="r" b="b"/>
              <a:pathLst>
                <a:path w="6833" h="6783" extrusionOk="0">
                  <a:moveTo>
                    <a:pt x="2846" y="1"/>
                  </a:moveTo>
                  <a:cubicBezTo>
                    <a:pt x="1747" y="1052"/>
                    <a:pt x="503" y="4602"/>
                    <a:pt x="63" y="6050"/>
                  </a:cubicBezTo>
                  <a:cubicBezTo>
                    <a:pt x="0" y="6252"/>
                    <a:pt x="54" y="6469"/>
                    <a:pt x="202" y="6616"/>
                  </a:cubicBezTo>
                  <a:cubicBezTo>
                    <a:pt x="309" y="6724"/>
                    <a:pt x="454" y="6782"/>
                    <a:pt x="602" y="6782"/>
                  </a:cubicBezTo>
                  <a:cubicBezTo>
                    <a:pt x="656" y="6782"/>
                    <a:pt x="711" y="6774"/>
                    <a:pt x="765" y="6758"/>
                  </a:cubicBezTo>
                  <a:cubicBezTo>
                    <a:pt x="2225" y="6318"/>
                    <a:pt x="5782" y="5084"/>
                    <a:pt x="6833" y="3981"/>
                  </a:cubicBezTo>
                  <a:cubicBezTo>
                    <a:pt x="6655" y="3900"/>
                    <a:pt x="6492" y="3789"/>
                    <a:pt x="6354" y="3650"/>
                  </a:cubicBezTo>
                  <a:lnTo>
                    <a:pt x="5167" y="2464"/>
                  </a:lnTo>
                  <a:lnTo>
                    <a:pt x="4767" y="2861"/>
                  </a:lnTo>
                  <a:cubicBezTo>
                    <a:pt x="4658" y="2967"/>
                    <a:pt x="4517" y="3020"/>
                    <a:pt x="4375" y="3020"/>
                  </a:cubicBezTo>
                  <a:cubicBezTo>
                    <a:pt x="4231" y="3020"/>
                    <a:pt x="4086" y="2965"/>
                    <a:pt x="3975" y="2855"/>
                  </a:cubicBezTo>
                  <a:cubicBezTo>
                    <a:pt x="3758" y="2638"/>
                    <a:pt x="3755" y="2286"/>
                    <a:pt x="3969" y="2063"/>
                  </a:cubicBezTo>
                  <a:lnTo>
                    <a:pt x="4369" y="1663"/>
                  </a:lnTo>
                  <a:lnTo>
                    <a:pt x="3171" y="464"/>
                  </a:lnTo>
                  <a:cubicBezTo>
                    <a:pt x="3035" y="329"/>
                    <a:pt x="2927" y="172"/>
                    <a:pt x="28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2" name="CuadroTexto 41">
            <a:extLst>
              <a:ext uri="{FF2B5EF4-FFF2-40B4-BE49-F238E27FC236}">
                <a16:creationId xmlns:a16="http://schemas.microsoft.com/office/drawing/2014/main" id="{A4BA98F2-CCE1-D85F-E309-84B6B3C8E630}"/>
              </a:ext>
            </a:extLst>
          </p:cNvPr>
          <p:cNvSpPr txBox="1"/>
          <p:nvPr/>
        </p:nvSpPr>
        <p:spPr>
          <a:xfrm>
            <a:off x="6369639" y="5491489"/>
            <a:ext cx="1877849" cy="1681495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r>
              <a:rPr lang="es-MX" sz="4400" b="1" dirty="0"/>
              <a:t>Pedagógicas – Administrativas – Técnicas-</a:t>
            </a:r>
            <a:r>
              <a:rPr lang="es-MX" sz="4400" dirty="0"/>
              <a:t> </a:t>
            </a:r>
            <a:endParaRPr lang="es-CO" sz="4400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28D1F7B4-7987-8A75-3D58-3E2005972DC4}"/>
              </a:ext>
            </a:extLst>
          </p:cNvPr>
          <p:cNvSpPr txBox="1"/>
          <p:nvPr/>
        </p:nvSpPr>
        <p:spPr>
          <a:xfrm>
            <a:off x="5777033" y="4869732"/>
            <a:ext cx="3070820" cy="28826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r>
              <a:rPr lang="es-MX" sz="4400" b="1" dirty="0"/>
              <a:t>Instituciones – Actores sociales-comunidad educativa-</a:t>
            </a:r>
            <a:r>
              <a:rPr lang="es-MX" sz="4400" dirty="0"/>
              <a:t> </a:t>
            </a:r>
            <a:endParaRPr lang="es-CO" sz="4400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9DD900B-EA35-222B-5427-9D17486F6E97}"/>
              </a:ext>
            </a:extLst>
          </p:cNvPr>
          <p:cNvSpPr txBox="1"/>
          <p:nvPr/>
        </p:nvSpPr>
        <p:spPr>
          <a:xfrm>
            <a:off x="9293863" y="4125615"/>
            <a:ext cx="4410344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200" b="1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Promover una gestión colaborativa del conocimiento del riesgo en el sector educativo, fortaleciendo su producción, análisis, difusión y aplicación de manera participativa, como insumo para la toma de decisiones orientadas al desarrollo de entornos escolares resilientes</a:t>
            </a:r>
            <a:endParaRPr lang="es-CO" sz="1200" b="1" i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812FFA7B-FC06-AAE6-236E-F8B12D9E03A4}"/>
              </a:ext>
            </a:extLst>
          </p:cNvPr>
          <p:cNvSpPr txBox="1"/>
          <p:nvPr/>
        </p:nvSpPr>
        <p:spPr>
          <a:xfrm>
            <a:off x="10536435" y="7059833"/>
            <a:ext cx="3852663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400" b="1" i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algn="just"/>
            <a:r>
              <a:rPr lang="es-ES" sz="1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Fortalecer el liderazgo del sector educación en la gestión de acciones prospectivas, técnicas y pedagógicas para la reducción del riesgo en entornos escolares garantizando el derecho a la educación. </a:t>
            </a:r>
            <a:r>
              <a:rPr lang="es-CO" sz="1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Escolar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7A1AC0B1-F970-0FCC-4405-EEAF3C8F733C}"/>
              </a:ext>
            </a:extLst>
          </p:cNvPr>
          <p:cNvSpPr txBox="1"/>
          <p:nvPr/>
        </p:nvSpPr>
        <p:spPr>
          <a:xfrm>
            <a:off x="1074821" y="6144820"/>
            <a:ext cx="3743236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400" b="1" i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algn="just"/>
            <a:r>
              <a:rPr lang="es-ES" sz="1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Gestionar las bases institucionales, políticas, sociales, técnicas, pedagógicas y curriculares y financieras que permitan la garantía del derecho a la educación y el restablecimiento de la  </a:t>
            </a:r>
            <a:r>
              <a:rPr lang="es-ES" sz="1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presencialidad</a:t>
            </a:r>
            <a:r>
              <a:rPr lang="es-ES" sz="1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 las escuelas como territorios de vida, tras situaciones de emergencia, desastres o afectaciones derivadas del conflicto armado.</a:t>
            </a:r>
            <a:endParaRPr lang="es-CO" sz="1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433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76C5D-06FB-B7DF-D722-DFA83B63B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BE289352-2A94-7CA4-4576-75349515BC59}"/>
              </a:ext>
            </a:extLst>
          </p:cNvPr>
          <p:cNvSpPr/>
          <p:nvPr/>
        </p:nvSpPr>
        <p:spPr>
          <a:xfrm>
            <a:off x="5960060" y="3984626"/>
            <a:ext cx="2917145" cy="1543488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noProof="0" dirty="0"/>
              <a:t>Establecimiento</a:t>
            </a:r>
          </a:p>
          <a:p>
            <a:pPr algn="ctr"/>
            <a:r>
              <a:rPr lang="es-MX" sz="1600" b="1" noProof="0" dirty="0"/>
              <a:t> educativo </a:t>
            </a:r>
            <a:endParaRPr lang="es-CO" sz="1600" b="1" noProof="0" dirty="0"/>
          </a:p>
        </p:txBody>
      </p:sp>
      <p:sp>
        <p:nvSpPr>
          <p:cNvPr id="5" name="CuadroTexto 15">
            <a:extLst>
              <a:ext uri="{FF2B5EF4-FFF2-40B4-BE49-F238E27FC236}">
                <a16:creationId xmlns:a16="http://schemas.microsoft.com/office/drawing/2014/main" id="{2C6FC5EA-5ED0-5B17-41F0-7B544681F8C7}"/>
              </a:ext>
            </a:extLst>
          </p:cNvPr>
          <p:cNvSpPr txBox="1"/>
          <p:nvPr/>
        </p:nvSpPr>
        <p:spPr>
          <a:xfrm>
            <a:off x="9384639" y="6993987"/>
            <a:ext cx="1450623" cy="437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Mesa Nacional de ERM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EA8ACFF3-5455-7DC7-EE4B-463CD7F3DF9B}"/>
              </a:ext>
            </a:extLst>
          </p:cNvPr>
          <p:cNvSpPr/>
          <p:nvPr/>
        </p:nvSpPr>
        <p:spPr>
          <a:xfrm>
            <a:off x="2111902" y="3771478"/>
            <a:ext cx="2867937" cy="1420895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noProof="0" dirty="0">
                <a:solidFill>
                  <a:schemeClr val="accent4">
                    <a:lumMod val="50000"/>
                  </a:schemeClr>
                </a:solidFill>
              </a:rPr>
              <a:t>Comité Institucional de GIRE</a:t>
            </a:r>
            <a:endParaRPr lang="es-CO" sz="1600" b="1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396777A3-148F-34AE-5995-8455197B67F3}"/>
              </a:ext>
            </a:extLst>
          </p:cNvPr>
          <p:cNvSpPr/>
          <p:nvPr/>
        </p:nvSpPr>
        <p:spPr>
          <a:xfrm>
            <a:off x="10029088" y="4611846"/>
            <a:ext cx="3451617" cy="539259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schemeClr val="tx1"/>
                </a:solidFill>
              </a:rPr>
              <a:t>Entidades Sectoriales </a:t>
            </a:r>
            <a:endParaRPr lang="es-CO" sz="1600" b="1" dirty="0">
              <a:solidFill>
                <a:schemeClr val="tx1"/>
              </a:solidFill>
            </a:endParaRPr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9CE6A4C4-55E6-7228-97E9-633C4B553EB2}"/>
              </a:ext>
            </a:extLst>
          </p:cNvPr>
          <p:cNvSpPr/>
          <p:nvPr/>
        </p:nvSpPr>
        <p:spPr>
          <a:xfrm>
            <a:off x="1803875" y="2480195"/>
            <a:ext cx="3651557" cy="65986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accent4">
                    <a:lumMod val="50000"/>
                  </a:schemeClr>
                </a:solidFill>
              </a:rPr>
              <a:t>ARTICULACIONES INTERNAS </a:t>
            </a:r>
            <a:endParaRPr lang="es-CO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40" name="Elipse 1039">
            <a:extLst>
              <a:ext uri="{FF2B5EF4-FFF2-40B4-BE49-F238E27FC236}">
                <a16:creationId xmlns:a16="http://schemas.microsoft.com/office/drawing/2014/main" id="{8E151336-7279-7141-D85C-28DBCACC789E}"/>
              </a:ext>
            </a:extLst>
          </p:cNvPr>
          <p:cNvSpPr/>
          <p:nvPr/>
        </p:nvSpPr>
        <p:spPr>
          <a:xfrm>
            <a:off x="5469949" y="3527184"/>
            <a:ext cx="2083703" cy="776224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b="1" noProof="0" dirty="0">
                <a:solidFill>
                  <a:schemeClr val="accent4">
                    <a:lumMod val="50000"/>
                  </a:schemeClr>
                </a:solidFill>
              </a:rPr>
              <a:t>Comunidad educativa </a:t>
            </a:r>
            <a:endParaRPr lang="es-CO" sz="1400" b="1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44" name="CuadroTexto 1043">
            <a:extLst>
              <a:ext uri="{FF2B5EF4-FFF2-40B4-BE49-F238E27FC236}">
                <a16:creationId xmlns:a16="http://schemas.microsoft.com/office/drawing/2014/main" id="{D8D8EFF3-2060-A6AD-91BE-2F427407A789}"/>
              </a:ext>
            </a:extLst>
          </p:cNvPr>
          <p:cNvSpPr txBox="1"/>
          <p:nvPr/>
        </p:nvSpPr>
        <p:spPr>
          <a:xfrm>
            <a:off x="3670369" y="1468506"/>
            <a:ext cx="8243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Actores de la Política GIRE</a:t>
            </a:r>
            <a:endParaRPr lang="es-CO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3E9585B4-ECB7-59B1-8E5A-1547032AA31E}"/>
              </a:ext>
            </a:extLst>
          </p:cNvPr>
          <p:cNvSpPr/>
          <p:nvPr/>
        </p:nvSpPr>
        <p:spPr>
          <a:xfrm>
            <a:off x="6054442" y="5427873"/>
            <a:ext cx="2917145" cy="1543488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noProof="0" dirty="0"/>
              <a:t>Entidad Territorial Certificada</a:t>
            </a:r>
            <a:endParaRPr lang="es-CO" sz="1600" b="1" noProof="0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9CDB289E-2635-C71B-CEBA-3109E4406B83}"/>
              </a:ext>
            </a:extLst>
          </p:cNvPr>
          <p:cNvSpPr/>
          <p:nvPr/>
        </p:nvSpPr>
        <p:spPr>
          <a:xfrm>
            <a:off x="6054442" y="6906576"/>
            <a:ext cx="2917145" cy="1543488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noProof="0" dirty="0"/>
              <a:t>Ministerio de Educación Nacional</a:t>
            </a:r>
            <a:endParaRPr lang="es-CO" sz="1600" b="1" noProof="0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531A0C80-8B7B-DC76-7175-60266C35BD41}"/>
              </a:ext>
            </a:extLst>
          </p:cNvPr>
          <p:cNvSpPr/>
          <p:nvPr/>
        </p:nvSpPr>
        <p:spPr>
          <a:xfrm>
            <a:off x="2005941" y="5357688"/>
            <a:ext cx="2867937" cy="1420895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noProof="0" dirty="0">
                <a:solidFill>
                  <a:schemeClr val="accent4">
                    <a:lumMod val="50000"/>
                  </a:schemeClr>
                </a:solidFill>
              </a:rPr>
              <a:t>Comité </a:t>
            </a:r>
            <a:r>
              <a:rPr lang="es-MX" sz="1600" b="1" dirty="0">
                <a:solidFill>
                  <a:schemeClr val="accent4">
                    <a:lumMod val="50000"/>
                  </a:schemeClr>
                </a:solidFill>
              </a:rPr>
              <a:t>Territorial </a:t>
            </a:r>
            <a:r>
              <a:rPr lang="es-MX" sz="1600" b="1" noProof="0" dirty="0">
                <a:solidFill>
                  <a:schemeClr val="accent4">
                    <a:lumMod val="50000"/>
                  </a:schemeClr>
                </a:solidFill>
              </a:rPr>
              <a:t>de GIRE</a:t>
            </a:r>
            <a:endParaRPr lang="es-CO" sz="1600" b="1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4C89CDBE-15B8-AD4B-9583-09BF8686E031}"/>
              </a:ext>
            </a:extLst>
          </p:cNvPr>
          <p:cNvSpPr/>
          <p:nvPr/>
        </p:nvSpPr>
        <p:spPr>
          <a:xfrm>
            <a:off x="2024601" y="6906576"/>
            <a:ext cx="2867937" cy="1420895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noProof="0" dirty="0">
                <a:solidFill>
                  <a:schemeClr val="accent4">
                    <a:lumMod val="50000"/>
                  </a:schemeClr>
                </a:solidFill>
              </a:rPr>
              <a:t>Comité </a:t>
            </a:r>
            <a:r>
              <a:rPr lang="es-MX" sz="1600" b="1" dirty="0">
                <a:solidFill>
                  <a:schemeClr val="accent4">
                    <a:lumMod val="50000"/>
                  </a:schemeClr>
                </a:solidFill>
              </a:rPr>
              <a:t>Ministerial </a:t>
            </a:r>
            <a:r>
              <a:rPr lang="es-MX" sz="1600" b="1" noProof="0" dirty="0">
                <a:solidFill>
                  <a:schemeClr val="accent4">
                    <a:lumMod val="50000"/>
                  </a:schemeClr>
                </a:solidFill>
              </a:rPr>
              <a:t>de GIRE</a:t>
            </a:r>
            <a:endParaRPr lang="es-CO" sz="1600" b="1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942DB604-6187-B6D9-D237-E326C45E81FC}"/>
              </a:ext>
            </a:extLst>
          </p:cNvPr>
          <p:cNvCxnSpPr>
            <a:stCxn id="11" idx="6"/>
            <a:endCxn id="2" idx="2"/>
          </p:cNvCxnSpPr>
          <p:nvPr/>
        </p:nvCxnSpPr>
        <p:spPr>
          <a:xfrm>
            <a:off x="4979839" y="4481926"/>
            <a:ext cx="980221" cy="274444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5FD68B71-B86A-A8EC-7315-CE9B496011FE}"/>
              </a:ext>
            </a:extLst>
          </p:cNvPr>
          <p:cNvCxnSpPr>
            <a:cxnSpLocks/>
          </p:cNvCxnSpPr>
          <p:nvPr/>
        </p:nvCxnSpPr>
        <p:spPr>
          <a:xfrm>
            <a:off x="4843611" y="6016306"/>
            <a:ext cx="1210831" cy="323640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88BA5325-18A0-D919-1CF4-667ED21412AC}"/>
              </a:ext>
            </a:extLst>
          </p:cNvPr>
          <p:cNvCxnSpPr>
            <a:cxnSpLocks/>
          </p:cNvCxnSpPr>
          <p:nvPr/>
        </p:nvCxnSpPr>
        <p:spPr>
          <a:xfrm>
            <a:off x="4892538" y="7437536"/>
            <a:ext cx="1210831" cy="323640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11B837FC-22ED-4526-377C-2F2161811F5F}"/>
              </a:ext>
            </a:extLst>
          </p:cNvPr>
          <p:cNvSpPr/>
          <p:nvPr/>
        </p:nvSpPr>
        <p:spPr>
          <a:xfrm>
            <a:off x="10006830" y="5269240"/>
            <a:ext cx="3451617" cy="942735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schemeClr val="tx1"/>
                </a:solidFill>
              </a:rPr>
              <a:t>Organizaciones de Cooperación Internacional </a:t>
            </a:r>
            <a:endParaRPr lang="es-CO" sz="1600" b="1" dirty="0">
              <a:solidFill>
                <a:schemeClr val="tx1"/>
              </a:solidFill>
            </a:endParaRPr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89375E4D-9B86-E8F3-E88A-42ECAA21CD05}"/>
              </a:ext>
            </a:extLst>
          </p:cNvPr>
          <p:cNvSpPr/>
          <p:nvPr/>
        </p:nvSpPr>
        <p:spPr>
          <a:xfrm>
            <a:off x="10029088" y="6363133"/>
            <a:ext cx="3451617" cy="661170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schemeClr val="tx1"/>
                </a:solidFill>
              </a:rPr>
              <a:t>Organizaciones sociales </a:t>
            </a:r>
            <a:endParaRPr lang="es-CO" sz="1600" b="1" dirty="0">
              <a:solidFill>
                <a:schemeClr val="tx1"/>
              </a:solidFill>
            </a:endParaRPr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0286023C-ABBE-D3FA-4254-CC105BB8C6D8}"/>
              </a:ext>
            </a:extLst>
          </p:cNvPr>
          <p:cNvSpPr/>
          <p:nvPr/>
        </p:nvSpPr>
        <p:spPr>
          <a:xfrm>
            <a:off x="10006829" y="7166547"/>
            <a:ext cx="3451617" cy="661170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schemeClr val="tx1"/>
                </a:solidFill>
              </a:rPr>
              <a:t>Instancias de coordinación intersectorial </a:t>
            </a:r>
            <a:endParaRPr lang="es-CO" sz="1600" b="1" dirty="0">
              <a:solidFill>
                <a:schemeClr val="tx1"/>
              </a:solidFill>
            </a:endParaRPr>
          </a:p>
        </p:txBody>
      </p:sp>
      <p:sp>
        <p:nvSpPr>
          <p:cNvPr id="42" name="Cerrar corchete 41">
            <a:extLst>
              <a:ext uri="{FF2B5EF4-FFF2-40B4-BE49-F238E27FC236}">
                <a16:creationId xmlns:a16="http://schemas.microsoft.com/office/drawing/2014/main" id="{DA07C717-4C50-4A9E-B333-53F8D7CA8855}"/>
              </a:ext>
            </a:extLst>
          </p:cNvPr>
          <p:cNvSpPr/>
          <p:nvPr/>
        </p:nvSpPr>
        <p:spPr>
          <a:xfrm flipH="1">
            <a:off x="9479904" y="4309249"/>
            <a:ext cx="447238" cy="3864365"/>
          </a:xfrm>
          <a:prstGeom prst="rightBracket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978C383E-0932-97E7-9C6A-E46ED95B8D14}"/>
              </a:ext>
            </a:extLst>
          </p:cNvPr>
          <p:cNvSpPr/>
          <p:nvPr/>
        </p:nvSpPr>
        <p:spPr>
          <a:xfrm>
            <a:off x="9703523" y="2450581"/>
            <a:ext cx="3651557" cy="65986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accent4">
                    <a:lumMod val="50000"/>
                  </a:schemeClr>
                </a:solidFill>
              </a:rPr>
              <a:t>ARTICULACIONES EXTERNAS</a:t>
            </a:r>
            <a:endParaRPr lang="es-CO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035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DE088B92-4D80-0769-8EFB-934FDA66B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8137" y="-454162"/>
            <a:ext cx="4978400" cy="3091163"/>
          </a:xfr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8F7A29E-1794-D97C-D454-5153BBCB8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365345" y="-614183"/>
            <a:ext cx="4600428" cy="2856475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0D4C744-E13D-DC5C-DD96-EBD13DE22596}"/>
              </a:ext>
            </a:extLst>
          </p:cNvPr>
          <p:cNvSpPr txBox="1"/>
          <p:nvPr/>
        </p:nvSpPr>
        <p:spPr>
          <a:xfrm>
            <a:off x="3529266" y="2844130"/>
            <a:ext cx="851127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000" i="1" kern="0" dirty="0">
                <a:latin typeface="Calibri" panose="020F0502020204030204" pitchFamily="34" charset="0"/>
                <a:ea typeface="Arial" panose="020B0604020202020204" pitchFamily="34" charset="0"/>
              </a:rPr>
              <a:t>Es </a:t>
            </a:r>
            <a:r>
              <a:rPr lang="en-US" sz="2000" i="1" kern="0" dirty="0" err="1">
                <a:latin typeface="Calibri" panose="020F0502020204030204" pitchFamily="34" charset="0"/>
                <a:ea typeface="Arial" panose="020B0604020202020204" pitchFamily="34" charset="0"/>
              </a:rPr>
              <a:t>imperativo</a:t>
            </a:r>
            <a:r>
              <a:rPr lang="en-US" sz="2000" i="1" kern="0" dirty="0">
                <a:latin typeface="Calibri" panose="020F0502020204030204" pitchFamily="34" charset="0"/>
                <a:ea typeface="Arial" panose="020B0604020202020204" pitchFamily="34" charset="0"/>
              </a:rPr>
              <a:t> que se </a:t>
            </a:r>
            <a:r>
              <a:rPr lang="en-US" sz="2000" i="1" kern="0" dirty="0" err="1">
                <a:latin typeface="Calibri" panose="020F0502020204030204" pitchFamily="34" charset="0"/>
                <a:ea typeface="Arial" panose="020B0604020202020204" pitchFamily="34" charset="0"/>
              </a:rPr>
              <a:t>realicen</a:t>
            </a:r>
            <a:r>
              <a:rPr lang="en-US" sz="2000" i="1" kern="0" dirty="0"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lang="en-US" sz="2000" i="1" kern="0" dirty="0" err="1">
                <a:latin typeface="Calibri" panose="020F0502020204030204" pitchFamily="34" charset="0"/>
                <a:ea typeface="Arial" panose="020B0604020202020204" pitchFamily="34" charset="0"/>
              </a:rPr>
              <a:t>acciones</a:t>
            </a:r>
            <a:r>
              <a:rPr lang="en-US" sz="2000" i="1" kern="0" dirty="0"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lang="en-US" sz="2000" i="1" kern="0" dirty="0" err="1">
                <a:latin typeface="Calibri" panose="020F0502020204030204" pitchFamily="34" charset="0"/>
                <a:ea typeface="Arial" panose="020B0604020202020204" pitchFamily="34" charset="0"/>
              </a:rPr>
              <a:t>entorno</a:t>
            </a:r>
            <a:r>
              <a:rPr lang="en-US" sz="2000" i="1" kern="0" dirty="0">
                <a:latin typeface="Calibri" panose="020F0502020204030204" pitchFamily="34" charset="0"/>
                <a:ea typeface="Arial" panose="020B0604020202020204" pitchFamily="34" charset="0"/>
              </a:rPr>
              <a:t> al </a:t>
            </a:r>
            <a:r>
              <a:rPr lang="en-US" sz="2000" i="1" kern="0" dirty="0" err="1">
                <a:latin typeface="Calibri" panose="020F0502020204030204" pitchFamily="34" charset="0"/>
                <a:ea typeface="Arial" panose="020B0604020202020204" pitchFamily="34" charset="0"/>
              </a:rPr>
              <a:t>reconocimiento</a:t>
            </a:r>
            <a:r>
              <a:rPr lang="en-US" sz="2000" i="1" kern="0" dirty="0">
                <a:latin typeface="Calibri" panose="020F0502020204030204" pitchFamily="34" charset="0"/>
                <a:ea typeface="Arial" panose="020B0604020202020204" pitchFamily="34" charset="0"/>
              </a:rPr>
              <a:t> de las </a:t>
            </a:r>
            <a:r>
              <a:rPr lang="en-US" sz="2000" i="1" kern="0" dirty="0" err="1">
                <a:latin typeface="Calibri" panose="020F0502020204030204" pitchFamily="34" charset="0"/>
                <a:ea typeface="Arial" panose="020B0604020202020204" pitchFamily="34" charset="0"/>
              </a:rPr>
              <a:t>escuelas</a:t>
            </a:r>
            <a:r>
              <a:rPr lang="en-US" sz="2000" i="1" kern="0" dirty="0"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lang="en-US" sz="2000" i="1" kern="0" dirty="0" err="1">
                <a:latin typeface="Calibri" panose="020F0502020204030204" pitchFamily="34" charset="0"/>
                <a:ea typeface="Arial" panose="020B0604020202020204" pitchFamily="34" charset="0"/>
              </a:rPr>
              <a:t>como</a:t>
            </a:r>
            <a:r>
              <a:rPr lang="en-US" sz="2000" i="1" kern="0" dirty="0"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lang="en-US" sz="2000" i="1" kern="0" dirty="0" err="1">
                <a:latin typeface="Calibri" panose="020F0502020204030204" pitchFamily="34" charset="0"/>
                <a:ea typeface="Arial" panose="020B0604020202020204" pitchFamily="34" charset="0"/>
              </a:rPr>
              <a:t>territorios</a:t>
            </a:r>
            <a:r>
              <a:rPr lang="en-US" sz="2000" i="1" kern="0" dirty="0"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lang="en-US" sz="2000" i="1" kern="0" dirty="0" err="1">
                <a:latin typeface="Calibri" panose="020F0502020204030204" pitchFamily="34" charset="0"/>
                <a:ea typeface="Arial" panose="020B0604020202020204" pitchFamily="34" charset="0"/>
              </a:rPr>
              <a:t>sagrados</a:t>
            </a:r>
            <a:r>
              <a:rPr lang="en-US" sz="2000" i="1" kern="0" dirty="0">
                <a:latin typeface="Calibri" panose="020F0502020204030204" pitchFamily="34" charset="0"/>
                <a:ea typeface="Arial" panose="020B0604020202020204" pitchFamily="34" charset="0"/>
              </a:rPr>
              <a:t>.  </a:t>
            </a:r>
          </a:p>
          <a:p>
            <a:pPr algn="just"/>
            <a:endParaRPr lang="en-US" sz="2000" i="1" kern="0" dirty="0">
              <a:latin typeface="Calibri" panose="020F0502020204030204" pitchFamily="34" charset="0"/>
              <a:ea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s-ES" sz="2000" i="1" kern="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Las Entidades Territoriales Certificadas en Educación y el Ministerio de Educación Nacional necesitan ser fortalecidos técnica, financiera y operativamente para implementar con éxito la política en sus contextos.</a:t>
            </a:r>
          </a:p>
          <a:p>
            <a:pPr algn="just"/>
            <a:endParaRPr lang="es-CO" sz="2000" dirty="0"/>
          </a:p>
          <a:p>
            <a:pPr marL="285750" indent="-285750" algn="just">
              <a:buFontTx/>
              <a:buChar char="-"/>
            </a:pPr>
            <a:r>
              <a:rPr lang="es-ES" sz="2000" i="1" kern="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Las estrategias de gestión del riesgo escolar deben ser culturalmente pertinentes y ajustadas a las características de cada territorio dando un lugar a los saberes ancestrales y prácticas comunitarias de conocimiento y adaptación frente al riesgo.</a:t>
            </a:r>
          </a:p>
          <a:p>
            <a:pPr algn="just"/>
            <a:endParaRPr lang="es-CO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s-ES" sz="2000" i="1" kern="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Es necesario avanzar en la conformación y dinamización de los Comités territoriales e institucionales de Gestión Integral del Riesgo Escolar y en la formulación, implementación y evaluación de los Planes Territoriales e Institucionales de Gestión del Riesgo Escolar. En esta m</a:t>
            </a:r>
            <a:r>
              <a:rPr lang="es-ES" sz="2000" i="1" kern="0" dirty="0">
                <a:latin typeface="Calibri" panose="020F0502020204030204" pitchFamily="34" charset="0"/>
                <a:ea typeface="Arial" panose="020B0604020202020204" pitchFamily="34" charset="0"/>
              </a:rPr>
              <a:t>isma línea el MEN se encuentra en el proceso de conformación del Comité Ministerial para la GIRE. </a:t>
            </a:r>
            <a:endParaRPr lang="es-CO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C1F9461-F897-9714-FBCC-FA4CFD827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5408"/>
            <a:ext cx="3797299" cy="284413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72BF5A2-D4D3-D37D-51E0-8FCFE7D84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083" y="157714"/>
            <a:ext cx="2114107" cy="131268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2FC117F-7776-2E38-2920-59280CA4B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21858" y="5871145"/>
            <a:ext cx="4508070" cy="279912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91B0118-3A44-99C9-4BE8-C3C592BFC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12935284" y="-552390"/>
            <a:ext cx="4354159" cy="2506149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539575D-DBE2-45E7-C349-1825B136B2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15078" y="5883845"/>
            <a:ext cx="5026431" cy="3120986"/>
          </a:xfrm>
          <a:prstGeom prst="rect">
            <a:avLst/>
          </a:prstGeom>
        </p:spPr>
      </p:pic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4965EAEA-FA2D-4F2C-6128-5FA972064AC8}"/>
              </a:ext>
            </a:extLst>
          </p:cNvPr>
          <p:cNvCxnSpPr>
            <a:cxnSpLocks/>
          </p:cNvCxnSpPr>
          <p:nvPr/>
        </p:nvCxnSpPr>
        <p:spPr>
          <a:xfrm>
            <a:off x="2839391" y="3474660"/>
            <a:ext cx="0" cy="2783101"/>
          </a:xfrm>
          <a:prstGeom prst="line">
            <a:avLst/>
          </a:prstGeom>
          <a:ln>
            <a:solidFill>
              <a:srgbClr val="FF78D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5026CC51-9623-EF28-BAAB-31645AD4D19B}"/>
              </a:ext>
            </a:extLst>
          </p:cNvPr>
          <p:cNvSpPr txBox="1"/>
          <p:nvPr/>
        </p:nvSpPr>
        <p:spPr>
          <a:xfrm>
            <a:off x="3797299" y="2133415"/>
            <a:ext cx="8243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Retos</a:t>
            </a:r>
          </a:p>
        </p:txBody>
      </p:sp>
    </p:spTree>
    <p:extLst>
      <p:ext uri="{BB962C8B-B14F-4D97-AF65-F5344CB8AC3E}">
        <p14:creationId xmlns:p14="http://schemas.microsoft.com/office/powerpoint/2010/main" val="13220222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adelareuni_x00f3_n xmlns="b8b486ba-5721-46b2-8d3e-8b70d90e523a" xsi:nil="true"/>
    <TipoDoc xmlns="b8b486ba-5721-46b2-8d3e-8b70d90e523a" xsi:nil="true"/>
    <lcf76f155ced4ddcb4097134ff3c332f xmlns="b8b486ba-5721-46b2-8d3e-8b70d90e523a">
      <Terms xmlns="http://schemas.microsoft.com/office/infopath/2007/PartnerControls"/>
    </lcf76f155ced4ddcb4097134ff3c332f>
    <TaxCatchAll xmlns="8cd96b2a-dc79-41f1-ad1c-3cf6d303a90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E5DD6FBD47F4343AB60DFE13B742291" ma:contentTypeVersion="21" ma:contentTypeDescription="Crear nuevo documento." ma:contentTypeScope="" ma:versionID="4eb542ed6dd6475321ab67d7870120fc">
  <xsd:schema xmlns:xsd="http://www.w3.org/2001/XMLSchema" xmlns:xs="http://www.w3.org/2001/XMLSchema" xmlns:p="http://schemas.microsoft.com/office/2006/metadata/properties" xmlns:ns2="b8b486ba-5721-46b2-8d3e-8b70d90e523a" xmlns:ns3="8cd96b2a-dc79-41f1-ad1c-3cf6d303a907" targetNamespace="http://schemas.microsoft.com/office/2006/metadata/properties" ma:root="true" ma:fieldsID="ccccfc586de3db5e6fcfd18c17c6f1b6" ns2:_="" ns3:_="">
    <xsd:import namespace="b8b486ba-5721-46b2-8d3e-8b70d90e523a"/>
    <xsd:import namespace="8cd96b2a-dc79-41f1-ad1c-3cf6d303a9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TipoDoc" minOccurs="0"/>
                <xsd:element ref="ns2:Temadelareuni_x00f3_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b486ba-5721-46b2-8d3e-8b70d90e52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TipoDoc" ma:index="15" nillable="true" ma:displayName="Tipo Doc" ma:description="Lista o Acta" ma:format="Dropdown" ma:internalName="TipoDoc">
      <xsd:simpleType>
        <xsd:union memberTypes="dms:Text">
          <xsd:simpleType>
            <xsd:restriction base="dms:Choice">
              <xsd:enumeration value="Lista"/>
              <xsd:enumeration value="Acta"/>
            </xsd:restriction>
          </xsd:simpleType>
        </xsd:union>
      </xsd:simpleType>
    </xsd:element>
    <xsd:element name="Temadelareuni_x00f3_n" ma:index="16" nillable="true" ma:displayName="Tema de la reunión" ma:description="Tema de la reunión" ma:format="Dropdown" ma:internalName="Temadelareuni_x00f3_n">
      <xsd:simpleType>
        <xsd:union memberTypes="dms:Text">
          <xsd:simpleType>
            <xsd:restriction base="dms:Choice">
              <xsd:enumeration value="POAIV"/>
              <xsd:enumeration value="Plataforma Virtual"/>
              <xsd:enumeration value="Experiencias Significativas"/>
              <xsd:enumeration value="Coordinación de asistencia técnica"/>
              <xsd:enumeration value="Convenio OEI"/>
            </xsd:restriction>
          </xsd:simpleType>
        </xsd:un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Etiquetas de imagen" ma:readOnly="false" ma:fieldId="{5cf76f15-5ced-4ddc-b409-7134ff3c332f}" ma:taxonomyMulti="true" ma:sspId="148dc318-5de1-4747-92ed-e07023d138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d96b2a-dc79-41f1-ad1c-3cf6d303a907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be3bc2d1-4d45-4ead-acea-33167627609b}" ma:internalName="TaxCatchAll" ma:showField="CatchAllData" ma:web="8cd96b2a-dc79-41f1-ad1c-3cf6d303a9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7B857FA-A684-4DFD-A63A-98D430F3FE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005C98-394E-498A-B237-86DF2DC1E3BF}">
  <ds:schemaRefs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terms/"/>
    <ds:schemaRef ds:uri="8cd96b2a-dc79-41f1-ad1c-3cf6d303a907"/>
    <ds:schemaRef ds:uri="http://schemas.openxmlformats.org/package/2006/metadata/core-properties"/>
    <ds:schemaRef ds:uri="b8b486ba-5721-46b2-8d3e-8b70d90e523a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E0E3500-3B8B-4809-BBC3-AF9734CF52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b486ba-5721-46b2-8d3e-8b70d90e523a"/>
    <ds:schemaRef ds:uri="8cd96b2a-dc79-41f1-ad1c-3cf6d303a9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1228</TotalTime>
  <Words>885</Words>
  <Application>Microsoft Office PowerPoint</Application>
  <PresentationFormat>Personalizado</PresentationFormat>
  <Paragraphs>96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Helvetica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Diego Alejandro Santisteban Ramirez</dc:creator>
  <cp:lastModifiedBy>Febe Lucia Ruiz Tirado</cp:lastModifiedBy>
  <cp:revision>21</cp:revision>
  <dcterms:created xsi:type="dcterms:W3CDTF">2025-01-21T16:58:49Z</dcterms:created>
  <dcterms:modified xsi:type="dcterms:W3CDTF">2025-04-05T13:19:43Z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0x0101001E5DD6FBD47F4343AB60DFE13B742291</vt:lpwstr>
  </property>
</Properties>
</file>