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sldIdLst>
    <p:sldId id="256" r:id="rId5"/>
    <p:sldId id="260" r:id="rId6"/>
    <p:sldId id="261" r:id="rId7"/>
    <p:sldId id="262" r:id="rId8"/>
    <p:sldId id="263" r:id="rId9"/>
    <p:sldId id="264" r:id="rId10"/>
    <p:sldId id="265" r:id="rId11"/>
    <p:sldId id="266" r:id="rId12"/>
    <p:sldId id="267" r:id="rId13"/>
    <p:sldId id="268" r:id="rId14"/>
    <p:sldId id="269" r:id="rId15"/>
    <p:sldId id="270" r:id="rId16"/>
  </p:sldIdLst>
  <p:sldSz cx="15998825" cy="89995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56D"/>
    <a:srgbClr val="FF78D6"/>
    <a:srgbClr val="D84190"/>
    <a:srgbClr val="F9B411"/>
    <a:srgbClr val="9666C2"/>
    <a:srgbClr val="FFD4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51"/>
    <p:restoredTop sz="96327"/>
  </p:normalViewPr>
  <p:slideViewPr>
    <p:cSldViewPr snapToGrid="0">
      <p:cViewPr varScale="1">
        <p:scale>
          <a:sx n="51" d="100"/>
          <a:sy n="51" d="100"/>
        </p:scale>
        <p:origin x="88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oleObject" Target="file:///D:\Users\ljpin\Downloads\Serie%20estructura%20gasto%20educac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Sergio\Profesional\MinEducaci&#243;n\Mesas%20intersectoriales\Datos%20Presentacion%20Reforma%20SGP_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Users\ljpin\Documents\01%20-%20Lucho\01%20-%20Proyectos\01%20-%20Actuales\MEN\Contractual\2024\12-Diciembre\Evidencias\Ref_SGP%20-%20Proyecciones%20Costos%20(2023%20-%202037)%20(VFb_a_Grf)%20(Dic_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8" Type="http://schemas.openxmlformats.org/officeDocument/2006/relationships/hyperlink" Target="https://www.pnguniverse.com/paises/bandera-de-brasil-2/" TargetMode="External"/><Relationship Id="rId13" Type="http://schemas.openxmlformats.org/officeDocument/2006/relationships/image" Target="../media/image16.jpg"/><Relationship Id="rId18" Type="http://schemas.openxmlformats.org/officeDocument/2006/relationships/hyperlink" Target="https://en.wikipedia.org/wiki/File:Flag_of_Peru_(state).svg" TargetMode="External"/><Relationship Id="rId3" Type="http://schemas.openxmlformats.org/officeDocument/2006/relationships/image" Target="../media/image11.pn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hyperlink" Target="https://en.wikipedia.org/wiki/Colombia" TargetMode="External"/><Relationship Id="rId17" Type="http://schemas.openxmlformats.org/officeDocument/2006/relationships/image" Target="../media/image18.png"/><Relationship Id="rId2" Type="http://schemas.microsoft.com/office/2011/relationships/chartColorStyle" Target="colors4.xml"/><Relationship Id="rId16" Type="http://schemas.openxmlformats.org/officeDocument/2006/relationships/hyperlink" Target="https://es.wikipedia.org/wiki/Archivo:Bandera_de_M%C3%A9xico_(1934-1968).png" TargetMode="External"/><Relationship Id="rId20" Type="http://schemas.openxmlformats.org/officeDocument/2006/relationships/hyperlink" Target="https://commons.wikimedia.org/wiki/File:Flag_of_Paraguay_(1842-1954).svg" TargetMode="External"/><Relationship Id="rId1" Type="http://schemas.microsoft.com/office/2011/relationships/chartStyle" Target="style4.xml"/><Relationship Id="rId6" Type="http://schemas.openxmlformats.org/officeDocument/2006/relationships/hyperlink" Target="https://banderasysoportes.com/comprar-banderas/bandera-de-bolivia/" TargetMode="Externa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oleObject" Target="file:///E:\Sergio\Profesional\MinEducaci&#243;n\Mapas\Datos%20Presentacion%20Reforma%20SGP_2.xlsx" TargetMode="External"/><Relationship Id="rId10" Type="http://schemas.openxmlformats.org/officeDocument/2006/relationships/hyperlink" Target="https://en.wikipedia.org/wiki/Flag_of_Chile" TargetMode="External"/><Relationship Id="rId19" Type="http://schemas.openxmlformats.org/officeDocument/2006/relationships/image" Target="../media/image19.png"/><Relationship Id="rId4" Type="http://schemas.openxmlformats.org/officeDocument/2006/relationships/hyperlink" Target="https://en.wikipedia.org/wiki/Argentina_at_the_1948_Summer_Olympics" TargetMode="External"/><Relationship Id="rId9" Type="http://schemas.openxmlformats.org/officeDocument/2006/relationships/image" Target="../media/image14.png"/><Relationship Id="rId14" Type="http://schemas.openxmlformats.org/officeDocument/2006/relationships/hyperlink" Target="http://commons.wikimedia.org/wiki/File:Bandera_Del_Ecuador.jpg" TargetMode="External"/><Relationship Id="rId22" Type="http://schemas.openxmlformats.org/officeDocument/2006/relationships/hyperlink" Target="https://es.wikipedia.org/wiki/Bandera_de_Uruguay"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Sergio\Profesional\MinEducaci&#243;n\Mesas%20intersectoriales\Graficas_Sergi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Sergio\Profesional\MinEducaci&#243;n\Mesas%20intersectoriales\Educaci&#243;n\TrayectoriaSGP.xls"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32426150896603E-2"/>
          <c:y val="4.1967869495246994E-2"/>
          <c:w val="0.8857677551470664"/>
          <c:h val="0.75015204734420748"/>
        </c:manualLayout>
      </c:layout>
      <c:barChart>
        <c:barDir val="col"/>
        <c:grouping val="stacked"/>
        <c:varyColors val="0"/>
        <c:ser>
          <c:idx val="0"/>
          <c:order val="0"/>
          <c:tx>
            <c:strRef>
              <c:f>'6. Proyección Recursos'!$B$17</c:f>
              <c:strCache>
                <c:ptCount val="1"/>
                <c:pt idx="0">
                  <c:v>SGP</c:v>
                </c:pt>
              </c:strCache>
            </c:strRef>
          </c:tx>
          <c:spPr>
            <a:solidFill>
              <a:srgbClr val="FF006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Recursos'!$C$16:$T$16</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Recursos'!$C$17:$T$17</c:f>
              <c:numCache>
                <c:formatCode>_(* #,##0_);_(* \(#,##0\);_(* "-"_);_(@_)</c:formatCode>
                <c:ptCount val="18"/>
                <c:pt idx="0">
                  <c:v>19314233.06214954</c:v>
                </c:pt>
                <c:pt idx="1">
                  <c:v>19774753.640642963</c:v>
                </c:pt>
                <c:pt idx="2">
                  <c:v>20390692.562171351</c:v>
                </c:pt>
                <c:pt idx="3">
                  <c:v>21457706.748020262</c:v>
                </c:pt>
                <c:pt idx="4">
                  <c:v>22246717.235443912</c:v>
                </c:pt>
                <c:pt idx="5">
                  <c:v>23151556.80025994</c:v>
                </c:pt>
                <c:pt idx="6">
                  <c:v>23861478.141882684</c:v>
                </c:pt>
                <c:pt idx="7">
                  <c:v>24458571.85830196</c:v>
                </c:pt>
                <c:pt idx="8">
                  <c:v>25604912.401783362</c:v>
                </c:pt>
                <c:pt idx="9">
                  <c:v>26070684.180643007</c:v>
                </c:pt>
                <c:pt idx="10">
                  <c:v>26513980.600887425</c:v>
                </c:pt>
                <c:pt idx="11">
                  <c:v>27011278.754069123</c:v>
                </c:pt>
                <c:pt idx="12">
                  <c:v>28197354.002034824</c:v>
                </c:pt>
                <c:pt idx="13">
                  <c:v>28265087.535244133</c:v>
                </c:pt>
                <c:pt idx="14">
                  <c:v>29916336.179349434</c:v>
                </c:pt>
                <c:pt idx="15">
                  <c:v>31150105.285441324</c:v>
                </c:pt>
                <c:pt idx="16">
                  <c:v>32063876.263620693</c:v>
                </c:pt>
                <c:pt idx="17">
                  <c:v>30740795.824623998</c:v>
                </c:pt>
              </c:numCache>
            </c:numRef>
          </c:val>
          <c:extLst>
            <c:ext xmlns:c16="http://schemas.microsoft.com/office/drawing/2014/chart" uri="{C3380CC4-5D6E-409C-BE32-E72D297353CC}">
              <c16:uniqueId val="{00000000-9026-4620-96C3-53128BE120AB}"/>
            </c:ext>
          </c:extLst>
        </c:ser>
        <c:ser>
          <c:idx val="1"/>
          <c:order val="1"/>
          <c:tx>
            <c:strRef>
              <c:f>'6. Proyección Recursos'!$B$18</c:f>
              <c:strCache>
                <c:ptCount val="1"/>
                <c:pt idx="0">
                  <c:v>Otras Transf.</c:v>
                </c:pt>
              </c:strCache>
            </c:strRef>
          </c:tx>
          <c:spPr>
            <a:solidFill>
              <a:srgbClr val="00B05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Recursos'!$C$16:$T$16</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Recursos'!$C$18:$T$18</c:f>
              <c:numCache>
                <c:formatCode>_(* #,##0_);_(* \(#,##0\);_(* "-"_);_(@_)</c:formatCode>
                <c:ptCount val="18"/>
                <c:pt idx="0">
                  <c:v>4140002.3474984691</c:v>
                </c:pt>
                <c:pt idx="1">
                  <c:v>4231050.9340562224</c:v>
                </c:pt>
                <c:pt idx="2">
                  <c:v>4259940.7979482012</c:v>
                </c:pt>
                <c:pt idx="3">
                  <c:v>5809927.0650214581</c:v>
                </c:pt>
                <c:pt idx="4">
                  <c:v>6644405.8976500705</c:v>
                </c:pt>
                <c:pt idx="5">
                  <c:v>6594103.2677915096</c:v>
                </c:pt>
                <c:pt idx="6">
                  <c:v>7481890.9258326022</c:v>
                </c:pt>
                <c:pt idx="7">
                  <c:v>8212393.9850408975</c:v>
                </c:pt>
                <c:pt idx="8">
                  <c:v>9492626.7306253891</c:v>
                </c:pt>
                <c:pt idx="9">
                  <c:v>9313031.8423042689</c:v>
                </c:pt>
                <c:pt idx="10">
                  <c:v>10117614.557012087</c:v>
                </c:pt>
                <c:pt idx="11">
                  <c:v>10073183.311163658</c:v>
                </c:pt>
                <c:pt idx="12">
                  <c:v>11177492.813661991</c:v>
                </c:pt>
                <c:pt idx="13">
                  <c:v>12347332.944082562</c:v>
                </c:pt>
                <c:pt idx="14">
                  <c:v>12361580.503892543</c:v>
                </c:pt>
                <c:pt idx="15">
                  <c:v>12606794.248656439</c:v>
                </c:pt>
                <c:pt idx="16">
                  <c:v>13995063.131901188</c:v>
                </c:pt>
                <c:pt idx="17">
                  <c:v>12841404.704554001</c:v>
                </c:pt>
              </c:numCache>
            </c:numRef>
          </c:val>
          <c:extLst>
            <c:ext xmlns:c16="http://schemas.microsoft.com/office/drawing/2014/chart" uri="{C3380CC4-5D6E-409C-BE32-E72D297353CC}">
              <c16:uniqueId val="{00000001-9026-4620-96C3-53128BE120AB}"/>
            </c:ext>
          </c:extLst>
        </c:ser>
        <c:ser>
          <c:idx val="2"/>
          <c:order val="2"/>
          <c:tx>
            <c:strRef>
              <c:f>'6. Proyección Recursos'!$B$19</c:f>
              <c:strCache>
                <c:ptCount val="1"/>
                <c:pt idx="0">
                  <c:v>MEN</c:v>
                </c:pt>
              </c:strCache>
            </c:strRef>
          </c:tx>
          <c:spPr>
            <a:solidFill>
              <a:srgbClr val="00206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Recursos'!$C$16:$T$16</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Recursos'!$C$19:$T$19</c:f>
              <c:numCache>
                <c:formatCode>_(* #,##0_);_(* \(#,##0\);_(* "-"_);_(@_)</c:formatCode>
                <c:ptCount val="18"/>
                <c:pt idx="0">
                  <c:v>651028.6648670471</c:v>
                </c:pt>
                <c:pt idx="1">
                  <c:v>593983.59963647428</c:v>
                </c:pt>
                <c:pt idx="2">
                  <c:v>742732.08598539629</c:v>
                </c:pt>
                <c:pt idx="3">
                  <c:v>999895.5271198207</c:v>
                </c:pt>
                <c:pt idx="4">
                  <c:v>1092953.4123903273</c:v>
                </c:pt>
                <c:pt idx="5">
                  <c:v>1043179.7980464791</c:v>
                </c:pt>
                <c:pt idx="6">
                  <c:v>977181.25413077732</c:v>
                </c:pt>
                <c:pt idx="7">
                  <c:v>1112152.3073505005</c:v>
                </c:pt>
                <c:pt idx="8">
                  <c:v>1292858.2586444204</c:v>
                </c:pt>
                <c:pt idx="9">
                  <c:v>1905791.317995945</c:v>
                </c:pt>
                <c:pt idx="10">
                  <c:v>2229503.4699030202</c:v>
                </c:pt>
                <c:pt idx="11">
                  <c:v>1700383.6758346327</c:v>
                </c:pt>
                <c:pt idx="12">
                  <c:v>2161291.1073756381</c:v>
                </c:pt>
                <c:pt idx="13">
                  <c:v>1990461.4125757641</c:v>
                </c:pt>
                <c:pt idx="14">
                  <c:v>2183208.684627173</c:v>
                </c:pt>
                <c:pt idx="15">
                  <c:v>1902830.6564996438</c:v>
                </c:pt>
                <c:pt idx="16">
                  <c:v>803474.32856530335</c:v>
                </c:pt>
                <c:pt idx="17">
                  <c:v>1022982.5903950999</c:v>
                </c:pt>
              </c:numCache>
            </c:numRef>
          </c:val>
          <c:extLst>
            <c:ext xmlns:c16="http://schemas.microsoft.com/office/drawing/2014/chart" uri="{C3380CC4-5D6E-409C-BE32-E72D297353CC}">
              <c16:uniqueId val="{00000002-9026-4620-96C3-53128BE120AB}"/>
            </c:ext>
          </c:extLst>
        </c:ser>
        <c:ser>
          <c:idx val="3"/>
          <c:order val="3"/>
          <c:tx>
            <c:strRef>
              <c:f>'6. Proyección Recursos'!$B$20</c:f>
              <c:strCache>
                <c:ptCount val="1"/>
                <c:pt idx="0">
                  <c:v>Otras Entidades NC</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Recursos'!$C$16:$T$16</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Recursos'!$C$20:$T$20</c:f>
              <c:numCache>
                <c:formatCode>_(* #,##0_);_(* \(#,##0\);_(* "-"_);_(@_)</c:formatCode>
                <c:ptCount val="18"/>
                <c:pt idx="0">
                  <c:v>2129338.0209144736</c:v>
                </c:pt>
                <c:pt idx="1">
                  <c:v>2557180.680307772</c:v>
                </c:pt>
                <c:pt idx="2">
                  <c:v>3321354.5346450391</c:v>
                </c:pt>
                <c:pt idx="3">
                  <c:v>3310823.808827695</c:v>
                </c:pt>
                <c:pt idx="4">
                  <c:v>3954477.0823539589</c:v>
                </c:pt>
                <c:pt idx="5">
                  <c:v>4261448.8278901437</c:v>
                </c:pt>
                <c:pt idx="6">
                  <c:v>4954963.156939703</c:v>
                </c:pt>
                <c:pt idx="7">
                  <c:v>2967825.691127053</c:v>
                </c:pt>
                <c:pt idx="8">
                  <c:v>5223945.6473281914</c:v>
                </c:pt>
                <c:pt idx="9">
                  <c:v>3528172.0517150504</c:v>
                </c:pt>
                <c:pt idx="10">
                  <c:v>3158023.2900530198</c:v>
                </c:pt>
                <c:pt idx="11">
                  <c:v>2756450.8032433707</c:v>
                </c:pt>
                <c:pt idx="12">
                  <c:v>3208880.2088147704</c:v>
                </c:pt>
                <c:pt idx="13">
                  <c:v>2832111.1407487178</c:v>
                </c:pt>
                <c:pt idx="14">
                  <c:v>3288062.1445466098</c:v>
                </c:pt>
                <c:pt idx="15">
                  <c:v>2687963.4780230587</c:v>
                </c:pt>
                <c:pt idx="16">
                  <c:v>5120611.1688706595</c:v>
                </c:pt>
                <c:pt idx="17">
                  <c:v>6000286.3492393168</c:v>
                </c:pt>
              </c:numCache>
            </c:numRef>
          </c:val>
          <c:extLst>
            <c:ext xmlns:c16="http://schemas.microsoft.com/office/drawing/2014/chart" uri="{C3380CC4-5D6E-409C-BE32-E72D297353CC}">
              <c16:uniqueId val="{00000003-9026-4620-96C3-53128BE120AB}"/>
            </c:ext>
          </c:extLst>
        </c:ser>
        <c:ser>
          <c:idx val="4"/>
          <c:order val="4"/>
          <c:tx>
            <c:strRef>
              <c:f>'6. Proyección Recursos'!$B$21</c:f>
              <c:strCache>
                <c:ptCount val="1"/>
                <c:pt idx="0">
                  <c:v>R. Propios ET</c:v>
                </c:pt>
              </c:strCache>
            </c:strRef>
          </c:tx>
          <c:spPr>
            <a:solidFill>
              <a:srgbClr val="7030A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Recursos'!$C$16:$T$16</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Recursos'!$C$21:$T$21</c:f>
              <c:numCache>
                <c:formatCode>_(* #,##0_);_(* \(#,##0\);_(* "-"_);_(@_)</c:formatCode>
                <c:ptCount val="18"/>
                <c:pt idx="0">
                  <c:v>2186890.0758205056</c:v>
                </c:pt>
                <c:pt idx="1">
                  <c:v>2734132.6089466587</c:v>
                </c:pt>
                <c:pt idx="2">
                  <c:v>3051289.6099659158</c:v>
                </c:pt>
                <c:pt idx="3">
                  <c:v>3175729.9705878757</c:v>
                </c:pt>
                <c:pt idx="4">
                  <c:v>3581275.6703900122</c:v>
                </c:pt>
                <c:pt idx="5">
                  <c:v>3543266.7910242043</c:v>
                </c:pt>
                <c:pt idx="6">
                  <c:v>4614194.1307127662</c:v>
                </c:pt>
                <c:pt idx="7">
                  <c:v>5060261.7437234707</c:v>
                </c:pt>
                <c:pt idx="8">
                  <c:v>4823044.7810996305</c:v>
                </c:pt>
                <c:pt idx="9">
                  <c:v>3999331.5655594352</c:v>
                </c:pt>
                <c:pt idx="10">
                  <c:v>8148790.9409974543</c:v>
                </c:pt>
                <c:pt idx="11">
                  <c:v>6150541.0664123874</c:v>
                </c:pt>
                <c:pt idx="12">
                  <c:v>5535707.4535477012</c:v>
                </c:pt>
                <c:pt idx="13">
                  <c:v>5495975.0843065074</c:v>
                </c:pt>
                <c:pt idx="14">
                  <c:v>5445775.7577169696</c:v>
                </c:pt>
                <c:pt idx="15">
                  <c:v>4885753.6938792644</c:v>
                </c:pt>
                <c:pt idx="16">
                  <c:v>4521101.5134647116</c:v>
                </c:pt>
                <c:pt idx="17">
                  <c:v>4657630.2099470999</c:v>
                </c:pt>
              </c:numCache>
            </c:numRef>
          </c:val>
          <c:extLst>
            <c:ext xmlns:c16="http://schemas.microsoft.com/office/drawing/2014/chart" uri="{C3380CC4-5D6E-409C-BE32-E72D297353CC}">
              <c16:uniqueId val="{00000004-9026-4620-96C3-53128BE120AB}"/>
            </c:ext>
          </c:extLst>
        </c:ser>
        <c:dLbls>
          <c:dLblPos val="ctr"/>
          <c:showLegendKey val="0"/>
          <c:showVal val="1"/>
          <c:showCatName val="0"/>
          <c:showSerName val="0"/>
          <c:showPercent val="0"/>
          <c:showBubbleSize val="0"/>
        </c:dLbls>
        <c:gapWidth val="50"/>
        <c:overlap val="100"/>
        <c:axId val="316515167"/>
        <c:axId val="316519007"/>
      </c:barChart>
      <c:catAx>
        <c:axId val="3165151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316519007"/>
        <c:crosses val="autoZero"/>
        <c:auto val="1"/>
        <c:lblAlgn val="ctr"/>
        <c:lblOffset val="100"/>
        <c:noMultiLvlLbl val="0"/>
      </c:catAx>
      <c:valAx>
        <c:axId val="316519007"/>
        <c:scaling>
          <c:orientation val="minMax"/>
        </c:scaling>
        <c:delete val="0"/>
        <c:axPos val="l"/>
        <c:majorGridlines>
          <c:spPr>
            <a:ln w="9525" cap="flat" cmpd="sng" algn="ctr">
              <a:solidFill>
                <a:schemeClr val="tx1">
                  <a:lumMod val="15000"/>
                  <a:lumOff val="85000"/>
                </a:schemeClr>
              </a:solidFill>
              <a:round/>
            </a:ln>
            <a:effectLst/>
          </c:spPr>
        </c:majorGridlines>
        <c:numFmt formatCode="[$$-240A]\ #,##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316515167"/>
        <c:crosses val="autoZero"/>
        <c:crossBetween val="between"/>
        <c:dispUnits>
          <c:builtInUnit val="millions"/>
          <c:dispUnitsLbl>
            <c:tx>
              <c:rich>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r>
                    <a:rPr lang="es-CO"/>
                    <a:t>Billones del 2023</a:t>
                  </a:r>
                </a:p>
              </c:rich>
            </c:tx>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ispUnitsLbl>
        </c:dispUnits>
      </c:valAx>
      <c:spPr>
        <a:noFill/>
        <a:ln>
          <a:noFill/>
        </a:ln>
        <a:effectLst/>
      </c:spPr>
    </c:plotArea>
    <c:legend>
      <c:legendPos val="b"/>
      <c:layout>
        <c:manualLayout>
          <c:xMode val="edge"/>
          <c:yMode val="edge"/>
          <c:x val="0.18409041112505928"/>
          <c:y val="0.9241712397224533"/>
          <c:w val="0.63610988494539356"/>
          <c:h val="6.438297768793389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40989749047046"/>
          <c:y val="3.4834214806898793E-2"/>
          <c:w val="0.73580360430771696"/>
          <c:h val="0.73489906919610493"/>
        </c:manualLayout>
      </c:layout>
      <c:lineChart>
        <c:grouping val="standard"/>
        <c:varyColors val="0"/>
        <c:ser>
          <c:idx val="0"/>
          <c:order val="0"/>
          <c:tx>
            <c:strRef>
              <c:f>'SGP (2002_2023)'!$A$29</c:f>
              <c:strCache>
                <c:ptCount val="1"/>
                <c:pt idx="0">
                  <c:v>SGP - Educación  (% ICN)</c:v>
                </c:pt>
              </c:strCache>
            </c:strRef>
          </c:tx>
          <c:spPr>
            <a:ln w="38100" cap="rnd">
              <a:solidFill>
                <a:srgbClr val="53206D"/>
              </a:solidFill>
              <a:round/>
            </a:ln>
            <a:effectLst/>
          </c:spPr>
          <c:marker>
            <c:symbol val="triangle"/>
            <c:size val="7"/>
            <c:spPr>
              <a:solidFill>
                <a:srgbClr val="53206D"/>
              </a:solidFill>
              <a:ln w="9525">
                <a:solidFill>
                  <a:srgbClr val="53206D"/>
                </a:solidFill>
              </a:ln>
              <a:effectLst/>
            </c:spPr>
          </c:marker>
          <c:dLbls>
            <c:dLbl>
              <c:idx val="8"/>
              <c:layout>
                <c:manualLayout>
                  <c:x val="-9.3203311427622559E-2"/>
                  <c:y val="-5.241175583302607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53206D"/>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0E-463E-A83F-AA1DB604549B}"/>
                </c:ext>
              </c:extLst>
            </c:dLbl>
            <c:dLbl>
              <c:idx val="30"/>
              <c:layout>
                <c:manualLayout>
                  <c:x val="5.8472455994349618E-3"/>
                  <c:y val="0.13889115295751894"/>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53206D"/>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1"/>
              <c:showPercent val="0"/>
              <c:showBubbleSize val="0"/>
              <c:extLst>
                <c:ext xmlns:c15="http://schemas.microsoft.com/office/drawing/2012/chart" uri="{CE6537A1-D6FC-4f65-9D91-7224C49458BB}">
                  <c15:layout>
                    <c:manualLayout>
                      <c:w val="0.14867975091081234"/>
                      <c:h val="8.4304309257422397E-2"/>
                    </c:manualLayout>
                  </c15:layout>
                </c:ext>
                <c:ext xmlns:c16="http://schemas.microsoft.com/office/drawing/2014/chart" uri="{C3380CC4-5D6E-409C-BE32-E72D297353CC}">
                  <c16:uniqueId val="{00000001-4E0E-463E-A83F-AA1DB604549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'SGP (2002_2023)'!$B$1:$AF$1</c:f>
              <c:numCache>
                <c:formatCode>_(* #,##0_);_(* \(#,##0\);_(* "-"_);_(@_)</c:formatCode>
                <c:ptCount val="31"/>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pt idx="30">
                  <c:v>2024</c:v>
                </c:pt>
              </c:numCache>
            </c:numRef>
          </c:cat>
          <c:val>
            <c:numRef>
              <c:f>'SGP (2002_2023)'!$B$29:$AF$29</c:f>
              <c:numCache>
                <c:formatCode>0.00%</c:formatCode>
                <c:ptCount val="31"/>
                <c:pt idx="0">
                  <c:v>0.18653581407651559</c:v>
                </c:pt>
                <c:pt idx="1">
                  <c:v>0.20470289856146276</c:v>
                </c:pt>
                <c:pt idx="2">
                  <c:v>0.21535179632241125</c:v>
                </c:pt>
                <c:pt idx="3">
                  <c:v>0.19279423284634639</c:v>
                </c:pt>
                <c:pt idx="4">
                  <c:v>0.20204881565917834</c:v>
                </c:pt>
                <c:pt idx="5">
                  <c:v>0.24808794226791017</c:v>
                </c:pt>
                <c:pt idx="6">
                  <c:v>0.19556550378143484</c:v>
                </c:pt>
                <c:pt idx="7">
                  <c:v>0.19803720091549906</c:v>
                </c:pt>
                <c:pt idx="8">
                  <c:v>0.24652172059313218</c:v>
                </c:pt>
                <c:pt idx="9">
                  <c:v>0.23298017449496014</c:v>
                </c:pt>
                <c:pt idx="10">
                  <c:v>0.21609196979051079</c:v>
                </c:pt>
                <c:pt idx="11">
                  <c:v>0.20180819696837296</c:v>
                </c:pt>
                <c:pt idx="12">
                  <c:v>0.17874627915724181</c:v>
                </c:pt>
                <c:pt idx="13">
                  <c:v>0.17036397670439996</c:v>
                </c:pt>
                <c:pt idx="14">
                  <c:v>0.16980588745812428</c:v>
                </c:pt>
                <c:pt idx="15">
                  <c:v>0.18764403873371402</c:v>
                </c:pt>
                <c:pt idx="16">
                  <c:v>0.19401283460900359</c:v>
                </c:pt>
                <c:pt idx="17">
                  <c:v>0.16481129119696317</c:v>
                </c:pt>
                <c:pt idx="18">
                  <c:v>0.1534873735611931</c:v>
                </c:pt>
                <c:pt idx="19">
                  <c:v>0.15581988636197289</c:v>
                </c:pt>
                <c:pt idx="20">
                  <c:v>0.15105258788073145</c:v>
                </c:pt>
                <c:pt idx="21">
                  <c:v>0.14819189480985251</c:v>
                </c:pt>
                <c:pt idx="22">
                  <c:v>0.15996567836007686</c:v>
                </c:pt>
                <c:pt idx="23">
                  <c:v>0.15735064510468583</c:v>
                </c:pt>
                <c:pt idx="24">
                  <c:v>0.15982803255519704</c:v>
                </c:pt>
                <c:pt idx="25">
                  <c:v>0.15838058449213097</c:v>
                </c:pt>
                <c:pt idx="26">
                  <c:v>0.19376743234032937</c:v>
                </c:pt>
                <c:pt idx="27">
                  <c:v>0.16395940978334908</c:v>
                </c:pt>
                <c:pt idx="28">
                  <c:v>0.13072327423801908</c:v>
                </c:pt>
                <c:pt idx="29">
                  <c:v>0.11627096666685398</c:v>
                </c:pt>
                <c:pt idx="30">
                  <c:v>0.16398105089089757</c:v>
                </c:pt>
              </c:numCache>
            </c:numRef>
          </c:val>
          <c:smooth val="0"/>
          <c:extLst>
            <c:ext xmlns:c16="http://schemas.microsoft.com/office/drawing/2014/chart" uri="{C3380CC4-5D6E-409C-BE32-E72D297353CC}">
              <c16:uniqueId val="{00000002-4E0E-463E-A83F-AA1DB604549B}"/>
            </c:ext>
          </c:extLst>
        </c:ser>
        <c:dLbls>
          <c:showLegendKey val="0"/>
          <c:showVal val="0"/>
          <c:showCatName val="0"/>
          <c:showSerName val="0"/>
          <c:showPercent val="0"/>
          <c:showBubbleSize val="0"/>
        </c:dLbls>
        <c:marker val="1"/>
        <c:smooth val="0"/>
        <c:axId val="932347680"/>
        <c:axId val="932348160"/>
      </c:lineChart>
      <c:lineChart>
        <c:grouping val="standard"/>
        <c:varyColors val="0"/>
        <c:ser>
          <c:idx val="1"/>
          <c:order val="1"/>
          <c:tx>
            <c:strRef>
              <c:f>'SGP (2002_2023)'!$A$30</c:f>
              <c:strCache>
                <c:ptCount val="1"/>
                <c:pt idx="0">
                  <c:v>SGP - Educación  (% PIB)</c:v>
                </c:pt>
              </c:strCache>
            </c:strRef>
          </c:tx>
          <c:spPr>
            <a:ln w="38100" cap="rnd">
              <a:solidFill>
                <a:srgbClr val="FF0066"/>
              </a:solidFill>
              <a:round/>
            </a:ln>
            <a:effectLst/>
          </c:spPr>
          <c:marker>
            <c:symbol val="circle"/>
            <c:size val="7"/>
            <c:spPr>
              <a:solidFill>
                <a:srgbClr val="FF0066"/>
              </a:solidFill>
              <a:ln w="9525">
                <a:solidFill>
                  <a:srgbClr val="FF0066"/>
                </a:solidFill>
              </a:ln>
              <a:effectLst/>
            </c:spPr>
          </c:marker>
          <c:dLbls>
            <c:dLbl>
              <c:idx val="8"/>
              <c:layout>
                <c:manualLayout>
                  <c:x val="-8.0851065334805114E-2"/>
                  <c:y val="-2.6205877916513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0E-463E-A83F-AA1DB604549B}"/>
                </c:ext>
              </c:extLst>
            </c:dLbl>
            <c:dLbl>
              <c:idx val="30"/>
              <c:layout>
                <c:manualLayout>
                  <c:x val="1.0130742821815192E-2"/>
                  <c:y val="-0.15199409191577554"/>
                </c:manualLayout>
              </c:layout>
              <c:showLegendKey val="0"/>
              <c:showVal val="1"/>
              <c:showCatName val="0"/>
              <c:showSerName val="1"/>
              <c:showPercent val="0"/>
              <c:showBubbleSize val="0"/>
              <c:extLst>
                <c:ext xmlns:c15="http://schemas.microsoft.com/office/drawing/2012/chart" uri="{CE6537A1-D6FC-4f65-9D91-7224C49458BB}">
                  <c15:layout>
                    <c:manualLayout>
                      <c:w val="0.15129826022717693"/>
                      <c:h val="8.4304309257422397E-2"/>
                    </c:manualLayout>
                  </c15:layout>
                </c:ext>
                <c:ext xmlns:c16="http://schemas.microsoft.com/office/drawing/2014/chart" uri="{C3380CC4-5D6E-409C-BE32-E72D297353CC}">
                  <c16:uniqueId val="{00000004-4E0E-463E-A83F-AA1DB604549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66"/>
                    </a:solidFill>
                    <a:latin typeface="Verdana" panose="020B0604030504040204" pitchFamily="34" charset="0"/>
                    <a:ea typeface="Verdana" panose="020B0604030504040204" pitchFamily="34" charset="0"/>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'SGP (2002_2023)'!$B$1:$AF$1</c:f>
              <c:numCache>
                <c:formatCode>_(* #,##0_);_(* \(#,##0\);_(* "-"_);_(@_)</c:formatCode>
                <c:ptCount val="31"/>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pt idx="30">
                  <c:v>2024</c:v>
                </c:pt>
              </c:numCache>
            </c:numRef>
          </c:cat>
          <c:val>
            <c:numRef>
              <c:f>'SGP (2002_2023)'!$B$30:$AF$30</c:f>
              <c:numCache>
                <c:formatCode>0.00%</c:formatCode>
                <c:ptCount val="31"/>
                <c:pt idx="0">
                  <c:v>1.6589903985974312E-2</c:v>
                </c:pt>
                <c:pt idx="1">
                  <c:v>1.7968881733099296E-2</c:v>
                </c:pt>
                <c:pt idx="2">
                  <c:v>1.9470719175159929E-2</c:v>
                </c:pt>
                <c:pt idx="3">
                  <c:v>1.8603345202882336E-2</c:v>
                </c:pt>
                <c:pt idx="4">
                  <c:v>1.8701201072116921E-2</c:v>
                </c:pt>
                <c:pt idx="5">
                  <c:v>2.3024121758725504E-2</c:v>
                </c:pt>
                <c:pt idx="6">
                  <c:v>1.9605555212554034E-2</c:v>
                </c:pt>
                <c:pt idx="7">
                  <c:v>2.2760608004101155E-2</c:v>
                </c:pt>
                <c:pt idx="8">
                  <c:v>2.8433446484068599E-2</c:v>
                </c:pt>
                <c:pt idx="9">
                  <c:v>2.7437462595574121E-2</c:v>
                </c:pt>
                <c:pt idx="10">
                  <c:v>2.6384901772284634E-2</c:v>
                </c:pt>
                <c:pt idx="11">
                  <c:v>2.5389118790210653E-2</c:v>
                </c:pt>
                <c:pt idx="12">
                  <c:v>2.4137900310258822E-2</c:v>
                </c:pt>
                <c:pt idx="13">
                  <c:v>2.3158453769300771E-2</c:v>
                </c:pt>
                <c:pt idx="14">
                  <c:v>2.3160054358782014E-2</c:v>
                </c:pt>
                <c:pt idx="15">
                  <c:v>2.4563713297756678E-2</c:v>
                </c:pt>
                <c:pt idx="16">
                  <c:v>2.4037908376686384E-2</c:v>
                </c:pt>
                <c:pt idx="17">
                  <c:v>2.2465043344630179E-2</c:v>
                </c:pt>
                <c:pt idx="18">
                  <c:v>2.2184388444301404E-2</c:v>
                </c:pt>
                <c:pt idx="19">
                  <c:v>2.2205429074504294E-2</c:v>
                </c:pt>
                <c:pt idx="20">
                  <c:v>2.1573389576092897E-2</c:v>
                </c:pt>
                <c:pt idx="21">
                  <c:v>2.1562133725011576E-2</c:v>
                </c:pt>
                <c:pt idx="22">
                  <c:v>2.1849259487397278E-2</c:v>
                </c:pt>
                <c:pt idx="23">
                  <c:v>2.2634679519849082E-2</c:v>
                </c:pt>
                <c:pt idx="24">
                  <c:v>2.2007483346015527E-2</c:v>
                </c:pt>
                <c:pt idx="25">
                  <c:v>2.2395219098884242E-2</c:v>
                </c:pt>
                <c:pt idx="26">
                  <c:v>2.5698161396005517E-2</c:v>
                </c:pt>
                <c:pt idx="27">
                  <c:v>2.2502111798567734E-2</c:v>
                </c:pt>
                <c:pt idx="28">
                  <c:v>1.8971150169559508E-2</c:v>
                </c:pt>
                <c:pt idx="29">
                  <c:v>1.9549362882898439E-2</c:v>
                </c:pt>
                <c:pt idx="30">
                  <c:v>2.3562016859440801E-2</c:v>
                </c:pt>
              </c:numCache>
            </c:numRef>
          </c:val>
          <c:smooth val="0"/>
          <c:extLst>
            <c:ext xmlns:c16="http://schemas.microsoft.com/office/drawing/2014/chart" uri="{C3380CC4-5D6E-409C-BE32-E72D297353CC}">
              <c16:uniqueId val="{00000005-4E0E-463E-A83F-AA1DB604549B}"/>
            </c:ext>
          </c:extLst>
        </c:ser>
        <c:dLbls>
          <c:showLegendKey val="0"/>
          <c:showVal val="0"/>
          <c:showCatName val="0"/>
          <c:showSerName val="0"/>
          <c:showPercent val="0"/>
          <c:showBubbleSize val="0"/>
        </c:dLbls>
        <c:marker val="1"/>
        <c:smooth val="0"/>
        <c:axId val="636948800"/>
        <c:axId val="636954080"/>
      </c:lineChart>
      <c:catAx>
        <c:axId val="932347680"/>
        <c:scaling>
          <c:orientation val="minMax"/>
        </c:scaling>
        <c:delete val="0"/>
        <c:axPos val="b"/>
        <c:numFmt formatCode="_(* #,##0_);_(* \(#,##0\);_(* &quot;-&quot;_);_(@_)"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932348160"/>
        <c:crosses val="autoZero"/>
        <c:auto val="1"/>
        <c:lblAlgn val="ctr"/>
        <c:lblOffset val="100"/>
        <c:noMultiLvlLbl val="0"/>
      </c:catAx>
      <c:valAx>
        <c:axId val="932348160"/>
        <c:scaling>
          <c:orientation val="minMax"/>
          <c:max val="0.30000000000000004"/>
          <c:min val="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r>
                  <a:rPr lang="es-CO" dirty="0"/>
                  <a:t>Como % de los ICN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932347680"/>
        <c:crosses val="autoZero"/>
        <c:crossBetween val="between"/>
      </c:valAx>
      <c:valAx>
        <c:axId val="636954080"/>
        <c:scaling>
          <c:orientation val="minMax"/>
          <c:min val="1.0000000000000002E-2"/>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r>
                  <a:rPr lang="es-CO" dirty="0"/>
                  <a:t>Como % del PIB</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636948800"/>
        <c:crosses val="max"/>
        <c:crossBetween val="between"/>
        <c:majorUnit val="5.000000000000001E-3"/>
      </c:valAx>
      <c:catAx>
        <c:axId val="636948800"/>
        <c:scaling>
          <c:orientation val="minMax"/>
        </c:scaling>
        <c:delete val="1"/>
        <c:axPos val="b"/>
        <c:numFmt formatCode="_(* #,##0_);_(* \(#,##0\);_(* &quot;-&quot;_);_(@_)" sourceLinked="1"/>
        <c:majorTickMark val="out"/>
        <c:minorTickMark val="none"/>
        <c:tickLblPos val="nextTo"/>
        <c:crossAx val="636954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22703412073491E-2"/>
          <c:y val="5.0925925925925923E-2"/>
          <c:w val="0.87232174103237092"/>
          <c:h val="0.76540755322251386"/>
        </c:manualLayout>
      </c:layout>
      <c:barChart>
        <c:barDir val="col"/>
        <c:grouping val="percentStacked"/>
        <c:varyColors val="0"/>
        <c:ser>
          <c:idx val="0"/>
          <c:order val="0"/>
          <c:tx>
            <c:strRef>
              <c:f>'6. Proyección Recursos'!$B$180</c:f>
              <c:strCache>
                <c:ptCount val="1"/>
                <c:pt idx="0">
                  <c:v>SGP</c:v>
                </c:pt>
              </c:strCache>
            </c:strRef>
          </c:tx>
          <c:spPr>
            <a:solidFill>
              <a:srgbClr val="FF0066"/>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Recursos'!$C$179:$T$179</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Recursos'!$C$180:$T$180</c:f>
              <c:numCache>
                <c:formatCode>0%</c:formatCode>
                <c:ptCount val="18"/>
                <c:pt idx="0">
                  <c:v>0.67956435734528364</c:v>
                </c:pt>
                <c:pt idx="1">
                  <c:v>0.66155988479482097</c:v>
                </c:pt>
                <c:pt idx="2">
                  <c:v>0.64190286488268389</c:v>
                </c:pt>
                <c:pt idx="3">
                  <c:v>0.61741541775657005</c:v>
                </c:pt>
                <c:pt idx="4">
                  <c:v>0.59293226146139266</c:v>
                </c:pt>
                <c:pt idx="5">
                  <c:v>0.59988141826556496</c:v>
                </c:pt>
                <c:pt idx="6">
                  <c:v>0.56962627584614778</c:v>
                </c:pt>
                <c:pt idx="7">
                  <c:v>0.58497647976834344</c:v>
                </c:pt>
                <c:pt idx="8">
                  <c:v>0.55138571750243504</c:v>
                </c:pt>
                <c:pt idx="9">
                  <c:v>0.58171403275752498</c:v>
                </c:pt>
                <c:pt idx="10">
                  <c:v>0.57473522897123519</c:v>
                </c:pt>
                <c:pt idx="11">
                  <c:v>0.59625643025527808</c:v>
                </c:pt>
                <c:pt idx="12">
                  <c:v>0.58203505952870349</c:v>
                </c:pt>
                <c:pt idx="13">
                  <c:v>0.57648675166928498</c:v>
                </c:pt>
                <c:pt idx="14">
                  <c:v>0.56239039074863872</c:v>
                </c:pt>
                <c:pt idx="15">
                  <c:v>0.58516039874932091</c:v>
                </c:pt>
                <c:pt idx="16">
                  <c:v>0.5674607909693502</c:v>
                </c:pt>
                <c:pt idx="17">
                  <c:v>0.55626260566848518</c:v>
                </c:pt>
              </c:numCache>
            </c:numRef>
          </c:val>
          <c:extLst>
            <c:ext xmlns:c16="http://schemas.microsoft.com/office/drawing/2014/chart" uri="{C3380CC4-5D6E-409C-BE32-E72D297353CC}">
              <c16:uniqueId val="{00000000-F4ED-4F64-864B-ED1C080ABCA5}"/>
            </c:ext>
          </c:extLst>
        </c:ser>
        <c:ser>
          <c:idx val="1"/>
          <c:order val="1"/>
          <c:tx>
            <c:strRef>
              <c:f>'6. Proyección Recursos'!$B$181</c:f>
              <c:strCache>
                <c:ptCount val="1"/>
                <c:pt idx="0">
                  <c:v>Otras Transf.</c:v>
                </c:pt>
              </c:strCache>
            </c:strRef>
          </c:tx>
          <c:spPr>
            <a:solidFill>
              <a:srgbClr val="00B050"/>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Recursos'!$C$179:$T$179</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Recursos'!$C$181:$T$181</c:f>
              <c:numCache>
                <c:formatCode>0%</c:formatCode>
                <c:ptCount val="18"/>
                <c:pt idx="0">
                  <c:v>0.14566449652092223</c:v>
                </c:pt>
                <c:pt idx="1">
                  <c:v>0.14154884654250707</c:v>
                </c:pt>
                <c:pt idx="2">
                  <c:v>0.13410374336703698</c:v>
                </c:pt>
                <c:pt idx="3">
                  <c:v>0.16717250301299716</c:v>
                </c:pt>
                <c:pt idx="4">
                  <c:v>0.17709051512032933</c:v>
                </c:pt>
                <c:pt idx="5">
                  <c:v>0.17086021707308918</c:v>
                </c:pt>
                <c:pt idx="6">
                  <c:v>0.17860928979451926</c:v>
                </c:pt>
                <c:pt idx="7">
                  <c:v>0.19641610113917191</c:v>
                </c:pt>
                <c:pt idx="8">
                  <c:v>0.20441775854246325</c:v>
                </c:pt>
                <c:pt idx="9">
                  <c:v>0.20780127106171101</c:v>
                </c:pt>
                <c:pt idx="10">
                  <c:v>0.21931635262916416</c:v>
                </c:pt>
                <c:pt idx="11">
                  <c:v>0.2223589774148208</c:v>
                </c:pt>
                <c:pt idx="12">
                  <c:v>0.23071997091329696</c:v>
                </c:pt>
                <c:pt idx="13">
                  <c:v>0.2518327194931797</c:v>
                </c:pt>
                <c:pt idx="14">
                  <c:v>0.23238253669089709</c:v>
                </c:pt>
                <c:pt idx="15">
                  <c:v>0.23682092506256297</c:v>
                </c:pt>
                <c:pt idx="16">
                  <c:v>0.24768214326928228</c:v>
                </c:pt>
                <c:pt idx="17">
                  <c:v>0.23236852039064357</c:v>
                </c:pt>
              </c:numCache>
            </c:numRef>
          </c:val>
          <c:extLst>
            <c:ext xmlns:c16="http://schemas.microsoft.com/office/drawing/2014/chart" uri="{C3380CC4-5D6E-409C-BE32-E72D297353CC}">
              <c16:uniqueId val="{00000001-F4ED-4F64-864B-ED1C080ABCA5}"/>
            </c:ext>
          </c:extLst>
        </c:ser>
        <c:ser>
          <c:idx val="2"/>
          <c:order val="2"/>
          <c:tx>
            <c:strRef>
              <c:f>'6. Proyección Recursos'!$B$182</c:f>
              <c:strCache>
                <c:ptCount val="1"/>
                <c:pt idx="0">
                  <c:v>MEN</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Recursos'!$C$179:$T$179</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Recursos'!$C$182:$T$182</c:f>
              <c:numCache>
                <c:formatCode>0%</c:formatCode>
                <c:ptCount val="18"/>
                <c:pt idx="0">
                  <c:v>2.2906209883153138E-2</c:v>
                </c:pt>
                <c:pt idx="1">
                  <c:v>1.9871586209695116E-2</c:v>
                </c:pt>
                <c:pt idx="2">
                  <c:v>2.3381346777735373E-2</c:v>
                </c:pt>
                <c:pt idx="3">
                  <c:v>2.8770591463440902E-2</c:v>
                </c:pt>
                <c:pt idx="4">
                  <c:v>2.9130020920482641E-2</c:v>
                </c:pt>
                <c:pt idx="5">
                  <c:v>2.7029896181801537E-2</c:v>
                </c:pt>
                <c:pt idx="6">
                  <c:v>2.332747851191018E-2</c:v>
                </c:pt>
                <c:pt idx="7">
                  <c:v>2.6599383867922339E-2</c:v>
                </c:pt>
                <c:pt idx="8">
                  <c:v>2.7840891130014256E-2</c:v>
                </c:pt>
                <c:pt idx="9">
                  <c:v>4.2523838097384241E-2</c:v>
                </c:pt>
                <c:pt idx="10">
                  <c:v>4.8328246390283172E-2</c:v>
                </c:pt>
                <c:pt idx="11">
                  <c:v>3.7534864966908395E-2</c:v>
                </c:pt>
                <c:pt idx="12">
                  <c:v>4.461224263274699E-2</c:v>
                </c:pt>
                <c:pt idx="13">
                  <c:v>4.0596889453395693E-2</c:v>
                </c:pt>
                <c:pt idx="14">
                  <c:v>4.1041642862698895E-2</c:v>
                </c:pt>
                <c:pt idx="15">
                  <c:v>3.5745020297898118E-2</c:v>
                </c:pt>
                <c:pt idx="16">
                  <c:v>1.4219746055112469E-2</c:v>
                </c:pt>
                <c:pt idx="17">
                  <c:v>1.8511133040702118E-2</c:v>
                </c:pt>
              </c:numCache>
            </c:numRef>
          </c:val>
          <c:extLst>
            <c:ext xmlns:c16="http://schemas.microsoft.com/office/drawing/2014/chart" uri="{C3380CC4-5D6E-409C-BE32-E72D297353CC}">
              <c16:uniqueId val="{00000002-F4ED-4F64-864B-ED1C080ABCA5}"/>
            </c:ext>
          </c:extLst>
        </c:ser>
        <c:ser>
          <c:idx val="3"/>
          <c:order val="3"/>
          <c:tx>
            <c:strRef>
              <c:f>'6. Proyección Recursos'!$B$183</c:f>
              <c:strCache>
                <c:ptCount val="1"/>
                <c:pt idx="0">
                  <c:v>Otras Entidades NC</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Recursos'!$C$179:$T$179</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Recursos'!$C$183:$T$183</c:f>
              <c:numCache>
                <c:formatCode>0%</c:formatCode>
                <c:ptCount val="18"/>
                <c:pt idx="0">
                  <c:v>7.491999392869389E-2</c:v>
                </c:pt>
                <c:pt idx="1">
                  <c:v>8.554989796621032E-2</c:v>
                </c:pt>
                <c:pt idx="2">
                  <c:v>0.1045568699826797</c:v>
                </c:pt>
                <c:pt idx="3">
                  <c:v>9.5264311748241612E-2</c:v>
                </c:pt>
                <c:pt idx="4">
                  <c:v>0.10539699024005669</c:v>
                </c:pt>
                <c:pt idx="5">
                  <c:v>0.11041866379854709</c:v>
                </c:pt>
                <c:pt idx="6">
                  <c:v>0.11828593322088886</c:v>
                </c:pt>
                <c:pt idx="7">
                  <c:v>7.0981586145728623E-2</c:v>
                </c:pt>
                <c:pt idx="8">
                  <c:v>0.11249439067579699</c:v>
                </c:pt>
                <c:pt idx="9">
                  <c:v>7.8723948257154355E-2</c:v>
                </c:pt>
                <c:pt idx="10">
                  <c:v>6.8455478867038427E-2</c:v>
                </c:pt>
                <c:pt idx="11">
                  <c:v>6.0846860716232951E-2</c:v>
                </c:pt>
                <c:pt idx="12">
                  <c:v>6.6236029920509726E-2</c:v>
                </c:pt>
                <c:pt idx="13">
                  <c:v>5.7762939876298512E-2</c:v>
                </c:pt>
                <c:pt idx="14">
                  <c:v>6.1811531438593005E-2</c:v>
                </c:pt>
                <c:pt idx="15">
                  <c:v>5.0493883285804127E-2</c:v>
                </c:pt>
                <c:pt idx="16">
                  <c:v>9.0623667589144849E-2</c:v>
                </c:pt>
                <c:pt idx="17">
                  <c:v>0.10857672450728525</c:v>
                </c:pt>
              </c:numCache>
            </c:numRef>
          </c:val>
          <c:extLst>
            <c:ext xmlns:c16="http://schemas.microsoft.com/office/drawing/2014/chart" uri="{C3380CC4-5D6E-409C-BE32-E72D297353CC}">
              <c16:uniqueId val="{00000003-F4ED-4F64-864B-ED1C080ABCA5}"/>
            </c:ext>
          </c:extLst>
        </c:ser>
        <c:ser>
          <c:idx val="4"/>
          <c:order val="4"/>
          <c:tx>
            <c:strRef>
              <c:f>'6. Proyección Recursos'!$B$184</c:f>
              <c:strCache>
                <c:ptCount val="1"/>
                <c:pt idx="0">
                  <c:v>R. Propios ET</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Verdana" panose="020B0604030504040204" pitchFamily="34" charset="0"/>
                    <a:ea typeface="Verdana" panose="020B0604030504040204" pitchFamily="34" charset="0"/>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 Proyección Recursos'!$C$179:$T$179</c:f>
              <c:numCache>
                <c:formatCode>General</c:formatCod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2023</c:v>
                </c:pt>
              </c:numCache>
            </c:numRef>
          </c:cat>
          <c:val>
            <c:numRef>
              <c:f>'6. Proyección Recursos'!$C$184:$T$184</c:f>
              <c:numCache>
                <c:formatCode>0%</c:formatCode>
                <c:ptCount val="18"/>
                <c:pt idx="0">
                  <c:v>7.6944942321947124E-2</c:v>
                </c:pt>
                <c:pt idx="1">
                  <c:v>9.1469784486766584E-2</c:v>
                </c:pt>
                <c:pt idx="2">
                  <c:v>9.6055174989864045E-2</c:v>
                </c:pt>
                <c:pt idx="3">
                  <c:v>9.1377176018750284E-2</c:v>
                </c:pt>
                <c:pt idx="4">
                  <c:v>9.5450212257738698E-2</c:v>
                </c:pt>
                <c:pt idx="5">
                  <c:v>9.180980468099717E-2</c:v>
                </c:pt>
                <c:pt idx="6">
                  <c:v>0.11015102262653401</c:v>
                </c:pt>
                <c:pt idx="7">
                  <c:v>0.12102644907883361</c:v>
                </c:pt>
                <c:pt idx="8">
                  <c:v>0.10386124214929054</c:v>
                </c:pt>
                <c:pt idx="9">
                  <c:v>8.9236909826225549E-2</c:v>
                </c:pt>
                <c:pt idx="10">
                  <c:v>8.9164693142278914E-2</c:v>
                </c:pt>
                <c:pt idx="11">
                  <c:v>8.3002866646759696E-2</c:v>
                </c:pt>
                <c:pt idx="12">
                  <c:v>7.6396697004742928E-2</c:v>
                </c:pt>
                <c:pt idx="13">
                  <c:v>7.3320699507841078E-2</c:v>
                </c:pt>
                <c:pt idx="14">
                  <c:v>0.10237389825917217</c:v>
                </c:pt>
                <c:pt idx="15">
                  <c:v>9.1779772604413945E-2</c:v>
                </c:pt>
                <c:pt idx="16">
                  <c:v>8.0013652117110146E-2</c:v>
                </c:pt>
                <c:pt idx="17">
                  <c:v>8.4281016392883754E-2</c:v>
                </c:pt>
              </c:numCache>
            </c:numRef>
          </c:val>
          <c:extLst>
            <c:ext xmlns:c16="http://schemas.microsoft.com/office/drawing/2014/chart" uri="{C3380CC4-5D6E-409C-BE32-E72D297353CC}">
              <c16:uniqueId val="{00000004-F4ED-4F64-864B-ED1C080ABCA5}"/>
            </c:ext>
          </c:extLst>
        </c:ser>
        <c:dLbls>
          <c:dLblPos val="ctr"/>
          <c:showLegendKey val="0"/>
          <c:showVal val="1"/>
          <c:showCatName val="0"/>
          <c:showSerName val="0"/>
          <c:showPercent val="0"/>
          <c:showBubbleSize val="0"/>
        </c:dLbls>
        <c:gapWidth val="50"/>
        <c:overlap val="100"/>
        <c:axId val="1107700063"/>
        <c:axId val="1629652800"/>
      </c:barChart>
      <c:catAx>
        <c:axId val="1107700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629652800"/>
        <c:crosses val="autoZero"/>
        <c:auto val="1"/>
        <c:lblAlgn val="ctr"/>
        <c:lblOffset val="100"/>
        <c:noMultiLvlLbl val="0"/>
      </c:catAx>
      <c:valAx>
        <c:axId val="1629652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107700063"/>
        <c:crosses val="autoZero"/>
        <c:crossBetween val="between"/>
        <c:majorUnit val="0.2"/>
      </c:valAx>
      <c:spPr>
        <a:noFill/>
        <a:ln>
          <a:noFill/>
        </a:ln>
        <a:effectLst/>
      </c:spPr>
    </c:plotArea>
    <c:legend>
      <c:legendPos val="b"/>
      <c:layout>
        <c:manualLayout>
          <c:xMode val="edge"/>
          <c:yMode val="edge"/>
          <c:x val="9.0980314960629916E-2"/>
          <c:y val="0.89999975886166173"/>
          <c:w val="0.8235949256342957"/>
          <c:h val="8.25004874439267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'C:\Users\ljpin\AppData\Roaming\Microsoft\Excel\[API_SE.XPD.TOTL.GD (version 1).xls]Data (2)'!$C$274</c:f>
              <c:strCache>
                <c:ptCount val="1"/>
                <c:pt idx="0">
                  <c:v>2021</c:v>
                </c:pt>
              </c:strCache>
            </c:strRef>
          </c:tx>
          <c:spPr>
            <a:solidFill>
              <a:schemeClr val="bg1"/>
            </a:solidFill>
            <a:ln>
              <a:solidFill>
                <a:schemeClr val="tx1"/>
              </a:solidFill>
            </a:ln>
            <a:effectLst/>
          </c:spPr>
          <c:invertIfNegative val="0"/>
          <c:dPt>
            <c:idx val="0"/>
            <c:invertIfNegative val="0"/>
            <c:bubble3D val="0"/>
            <c:spPr>
              <a:blipFill dpi="0" rotWithShape="1">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solidFill>
                  <a:schemeClr val="tx1"/>
                </a:solidFill>
              </a:ln>
              <a:effectLst/>
            </c:spPr>
            <c:extLst>
              <c:ext xmlns:c16="http://schemas.microsoft.com/office/drawing/2014/chart" uri="{C3380CC4-5D6E-409C-BE32-E72D297353CC}">
                <c16:uniqueId val="{00000001-AE16-4DDD-8B14-3C6E22F86727}"/>
              </c:ext>
            </c:extLst>
          </c:dPt>
          <c:dPt>
            <c:idx val="1"/>
            <c:invertIfNegative val="0"/>
            <c:bubble3D val="0"/>
            <c:spPr>
              <a:blipFill dpi="0" rotWithShape="1">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a:solidFill>
                  <a:schemeClr val="tx1"/>
                </a:solidFill>
              </a:ln>
              <a:effectLst/>
            </c:spPr>
            <c:extLst>
              <c:ext xmlns:c16="http://schemas.microsoft.com/office/drawing/2014/chart" uri="{C3380CC4-5D6E-409C-BE32-E72D297353CC}">
                <c16:uniqueId val="{00000003-AE16-4DDD-8B14-3C6E22F86727}"/>
              </c:ext>
            </c:extLst>
          </c:dPt>
          <c:dPt>
            <c:idx val="2"/>
            <c:invertIfNegative val="0"/>
            <c:bubble3D val="0"/>
            <c:spPr>
              <a:blipFill dpi="0" rotWithShape="1">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a:solidFill>
                  <a:schemeClr val="tx1"/>
                </a:solidFill>
              </a:ln>
              <a:effectLst/>
            </c:spPr>
            <c:extLst>
              <c:ext xmlns:c16="http://schemas.microsoft.com/office/drawing/2014/chart" uri="{C3380CC4-5D6E-409C-BE32-E72D297353CC}">
                <c16:uniqueId val="{00000005-AE16-4DDD-8B14-3C6E22F86727}"/>
              </c:ext>
            </c:extLst>
          </c:dPt>
          <c:dPt>
            <c:idx val="3"/>
            <c:invertIfNegative val="0"/>
            <c:bubble3D val="0"/>
            <c:spPr>
              <a:blipFill dpi="0" rotWithShape="1">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ln>
                <a:solidFill>
                  <a:schemeClr val="tx1"/>
                </a:solidFill>
              </a:ln>
              <a:effectLst/>
            </c:spPr>
            <c:extLst>
              <c:ext xmlns:c16="http://schemas.microsoft.com/office/drawing/2014/chart" uri="{C3380CC4-5D6E-409C-BE32-E72D297353CC}">
                <c16:uniqueId val="{00000007-AE16-4DDD-8B14-3C6E22F86727}"/>
              </c:ext>
            </c:extLst>
          </c:dPt>
          <c:dPt>
            <c:idx val="4"/>
            <c:invertIfNegative val="0"/>
            <c:bubble3D val="0"/>
            <c:spPr>
              <a:blipFill dpi="0" rotWithShape="1">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a:solidFill>
                  <a:schemeClr val="tx1"/>
                </a:solidFill>
              </a:ln>
              <a:effectLst/>
            </c:spPr>
            <c:extLst>
              <c:ext xmlns:c16="http://schemas.microsoft.com/office/drawing/2014/chart" uri="{C3380CC4-5D6E-409C-BE32-E72D297353CC}">
                <c16:uniqueId val="{00000009-AE16-4DDD-8B14-3C6E22F86727}"/>
              </c:ext>
            </c:extLst>
          </c:dPt>
          <c:dPt>
            <c:idx val="5"/>
            <c:invertIfNegative val="0"/>
            <c:bubble3D val="0"/>
            <c:spPr>
              <a:blipFill dpi="0" rotWithShape="1">
                <a:blip xmlns:r="http://schemas.openxmlformats.org/officeDocument/2006/relationships"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a:fillRect/>
                </a:stretch>
              </a:blipFill>
              <a:ln>
                <a:solidFill>
                  <a:schemeClr val="tx1"/>
                </a:solidFill>
              </a:ln>
              <a:effectLst/>
            </c:spPr>
            <c:extLst>
              <c:ext xmlns:c16="http://schemas.microsoft.com/office/drawing/2014/chart" uri="{C3380CC4-5D6E-409C-BE32-E72D297353CC}">
                <c16:uniqueId val="{0000000B-AE16-4DDD-8B14-3C6E22F86727}"/>
              </c:ext>
            </c:extLst>
          </c:dPt>
          <c:dPt>
            <c:idx val="6"/>
            <c:invertIfNegative val="0"/>
            <c:bubble3D val="0"/>
            <c:spPr>
              <a:solidFill>
                <a:schemeClr val="tx1"/>
              </a:solidFill>
              <a:ln>
                <a:solidFill>
                  <a:schemeClr val="tx1"/>
                </a:solidFill>
              </a:ln>
              <a:effectLst/>
            </c:spPr>
            <c:extLst>
              <c:ext xmlns:c16="http://schemas.microsoft.com/office/drawing/2014/chart" uri="{C3380CC4-5D6E-409C-BE32-E72D297353CC}">
                <c16:uniqueId val="{0000000D-AE16-4DDD-8B14-3C6E22F86727}"/>
              </c:ext>
            </c:extLst>
          </c:dPt>
          <c:dPt>
            <c:idx val="7"/>
            <c:invertIfNegative val="0"/>
            <c:bubble3D val="0"/>
            <c:spPr>
              <a:blipFill dpi="0" rotWithShape="1">
                <a:blip xmlns:r="http://schemas.openxmlformats.org/officeDocument/2006/relationships"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rcRect/>
                <a:stretch>
                  <a:fillRect/>
                </a:stretch>
              </a:blipFill>
              <a:ln>
                <a:solidFill>
                  <a:schemeClr val="tx1"/>
                </a:solidFill>
              </a:ln>
              <a:effectLst/>
            </c:spPr>
            <c:extLst>
              <c:ext xmlns:c16="http://schemas.microsoft.com/office/drawing/2014/chart" uri="{C3380CC4-5D6E-409C-BE32-E72D297353CC}">
                <c16:uniqueId val="{0000000F-AE16-4DDD-8B14-3C6E22F86727}"/>
              </c:ext>
            </c:extLst>
          </c:dPt>
          <c:dPt>
            <c:idx val="8"/>
            <c:invertIfNegative val="0"/>
            <c:bubble3D val="0"/>
            <c:spPr>
              <a:blipFill dpi="0" rotWithShape="1">
                <a:blip xmlns:r="http://schemas.openxmlformats.org/officeDocument/2006/relationships"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a:stretch>
                  <a:fillRect/>
                </a:stretch>
              </a:blipFill>
              <a:ln>
                <a:solidFill>
                  <a:schemeClr val="tx1"/>
                </a:solidFill>
              </a:ln>
              <a:effectLst/>
            </c:spPr>
            <c:extLst>
              <c:ext xmlns:c16="http://schemas.microsoft.com/office/drawing/2014/chart" uri="{C3380CC4-5D6E-409C-BE32-E72D297353CC}">
                <c16:uniqueId val="{00000011-AE16-4DDD-8B14-3C6E22F86727}"/>
              </c:ext>
            </c:extLst>
          </c:dPt>
          <c:dPt>
            <c:idx val="9"/>
            <c:invertIfNegative val="0"/>
            <c:bubble3D val="0"/>
            <c:spPr>
              <a:blipFill dpi="0" rotWithShape="1">
                <a:blip xmlns:r="http://schemas.openxmlformats.org/officeDocument/2006/relationships"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a:stretch>
                  <a:fillRect/>
                </a:stretch>
              </a:blipFill>
              <a:ln>
                <a:solidFill>
                  <a:schemeClr val="tx1"/>
                </a:solidFill>
              </a:ln>
              <a:effectLst/>
            </c:spPr>
            <c:extLst>
              <c:ext xmlns:c16="http://schemas.microsoft.com/office/drawing/2014/chart" uri="{C3380CC4-5D6E-409C-BE32-E72D297353CC}">
                <c16:uniqueId val="{00000013-AE16-4DDD-8B14-3C6E22F86727}"/>
              </c:ext>
            </c:extLst>
          </c:dPt>
          <c:dPt>
            <c:idx val="10"/>
            <c:invertIfNegative val="0"/>
            <c:bubble3D val="0"/>
            <c:spPr>
              <a:blipFill dpi="0" rotWithShape="1">
                <a:blip xmlns:r="http://schemas.openxmlformats.org/officeDocument/2006/relationships"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a:fillRect/>
                </a:stretch>
              </a:blipFill>
              <a:ln>
                <a:solidFill>
                  <a:schemeClr val="tx1"/>
                </a:solidFill>
              </a:ln>
              <a:effectLst/>
            </c:spPr>
            <c:extLst>
              <c:ext xmlns:c16="http://schemas.microsoft.com/office/drawing/2014/chart" uri="{C3380CC4-5D6E-409C-BE32-E72D297353CC}">
                <c16:uniqueId val="{00000015-AE16-4DDD-8B14-3C6E22F86727}"/>
              </c:ext>
            </c:extLst>
          </c:dPt>
          <c:dLbls>
            <c:numFmt formatCode="#,##0.0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'[3]Data (2)'!$B$275:$B$285</c:f>
              <c:strCache>
                <c:ptCount val="11"/>
                <c:pt idx="0">
                  <c:v>ARG</c:v>
                </c:pt>
                <c:pt idx="1">
                  <c:v>BOL</c:v>
                </c:pt>
                <c:pt idx="2">
                  <c:v>BRA</c:v>
                </c:pt>
                <c:pt idx="3">
                  <c:v>CHL</c:v>
                </c:pt>
                <c:pt idx="4">
                  <c:v>COL</c:v>
                </c:pt>
                <c:pt idx="5">
                  <c:v>ECU</c:v>
                </c:pt>
                <c:pt idx="6">
                  <c:v>LCN</c:v>
                </c:pt>
                <c:pt idx="7">
                  <c:v>MEX</c:v>
                </c:pt>
                <c:pt idx="8">
                  <c:v>PER</c:v>
                </c:pt>
                <c:pt idx="9">
                  <c:v>PRY</c:v>
                </c:pt>
                <c:pt idx="10">
                  <c:v>URY</c:v>
                </c:pt>
              </c:strCache>
            </c:strRef>
          </c:cat>
          <c:val>
            <c:numRef>
              <c:f>'[3]Data (2)'!$C$275:$C$285</c:f>
              <c:numCache>
                <c:formatCode>General</c:formatCode>
                <c:ptCount val="11"/>
                <c:pt idx="0">
                  <c:v>4.6476001739501998</c:v>
                </c:pt>
                <c:pt idx="1">
                  <c:v>7.9617400169372603</c:v>
                </c:pt>
                <c:pt idx="2">
                  <c:v>5.7715001106262198</c:v>
                </c:pt>
                <c:pt idx="3">
                  <c:v>4.03999996185303</c:v>
                </c:pt>
                <c:pt idx="4">
                  <c:v>3.9200000762939502</c:v>
                </c:pt>
                <c:pt idx="5">
                  <c:v>3.6913800239563002</c:v>
                </c:pt>
                <c:pt idx="6">
                  <c:v>3.97350001335144</c:v>
                </c:pt>
                <c:pt idx="7">
                  <c:v>4.6257200241088903</c:v>
                </c:pt>
                <c:pt idx="8">
                  <c:v>3.97350001335144</c:v>
                </c:pt>
                <c:pt idx="9">
                  <c:v>3.4107000827789302</c:v>
                </c:pt>
                <c:pt idx="10">
                  <c:v>4.4133400917053196</c:v>
                </c:pt>
              </c:numCache>
            </c:numRef>
          </c:val>
          <c:extLst>
            <c:ext xmlns:c16="http://schemas.microsoft.com/office/drawing/2014/chart" uri="{C3380CC4-5D6E-409C-BE32-E72D297353CC}">
              <c16:uniqueId val="{00000016-AE16-4DDD-8B14-3C6E22F86727}"/>
            </c:ext>
          </c:extLst>
        </c:ser>
        <c:dLbls>
          <c:showLegendKey val="0"/>
          <c:showVal val="0"/>
          <c:showCatName val="0"/>
          <c:showSerName val="0"/>
          <c:showPercent val="0"/>
          <c:showBubbleSize val="0"/>
        </c:dLbls>
        <c:gapWidth val="50"/>
        <c:axId val="1620712080"/>
        <c:axId val="1620714960"/>
      </c:barChart>
      <c:lineChart>
        <c:grouping val="standard"/>
        <c:varyColors val="0"/>
        <c:ser>
          <c:idx val="1"/>
          <c:order val="1"/>
          <c:tx>
            <c:strRef>
              <c:f>'Gasto Ed.'!$C$40</c:f>
              <c:strCache>
                <c:ptCount val="1"/>
                <c:pt idx="0">
                  <c:v>COL con FOMAG</c:v>
                </c:pt>
              </c:strCache>
            </c:strRef>
          </c:tx>
          <c:spPr>
            <a:ln w="28575" cap="rnd">
              <a:solidFill>
                <a:srgbClr val="53206D"/>
              </a:solidFill>
              <a:round/>
            </a:ln>
            <a:effectLst/>
          </c:spPr>
          <c:marker>
            <c:symbol val="none"/>
          </c:marker>
          <c:val>
            <c:numRef>
              <c:f>'Gasto Ed.'!$C$41:$C$51</c:f>
              <c:numCache>
                <c:formatCode>_(* #,##0.00_);_(* \(#,##0.00\);_(* "-"??_);_(@_)</c:formatCode>
                <c:ptCount val="11"/>
                <c:pt idx="0">
                  <c:v>4.0173088709829932</c:v>
                </c:pt>
                <c:pt idx="1">
                  <c:v>4.0173088709829932</c:v>
                </c:pt>
                <c:pt idx="2">
                  <c:v>4.0173088709829932</c:v>
                </c:pt>
                <c:pt idx="3">
                  <c:v>4.0173088709829932</c:v>
                </c:pt>
                <c:pt idx="4">
                  <c:v>4.0173088709829932</c:v>
                </c:pt>
                <c:pt idx="5">
                  <c:v>4.0173088709829932</c:v>
                </c:pt>
                <c:pt idx="6">
                  <c:v>4.0173088709829932</c:v>
                </c:pt>
                <c:pt idx="7">
                  <c:v>4.0173088709829932</c:v>
                </c:pt>
                <c:pt idx="8">
                  <c:v>4.0173088709829932</c:v>
                </c:pt>
                <c:pt idx="9">
                  <c:v>4.0173088709829932</c:v>
                </c:pt>
                <c:pt idx="10">
                  <c:v>4.0173088709829932</c:v>
                </c:pt>
              </c:numCache>
            </c:numRef>
          </c:val>
          <c:smooth val="0"/>
          <c:extLst>
            <c:ext xmlns:c16="http://schemas.microsoft.com/office/drawing/2014/chart" uri="{C3380CC4-5D6E-409C-BE32-E72D297353CC}">
              <c16:uniqueId val="{00000017-AE16-4DDD-8B14-3C6E22F86727}"/>
            </c:ext>
          </c:extLst>
        </c:ser>
        <c:ser>
          <c:idx val="2"/>
          <c:order val="2"/>
          <c:tx>
            <c:strRef>
              <c:f>'Gasto Ed.'!$D$40</c:f>
              <c:strCache>
                <c:ptCount val="1"/>
                <c:pt idx="0">
                  <c:v>COL sin FOMAG - pensiones</c:v>
                </c:pt>
              </c:strCache>
            </c:strRef>
          </c:tx>
          <c:spPr>
            <a:ln w="28575" cap="rnd">
              <a:solidFill>
                <a:srgbClr val="FF0066"/>
              </a:solidFill>
              <a:round/>
            </a:ln>
            <a:effectLst/>
          </c:spPr>
          <c:marker>
            <c:symbol val="none"/>
          </c:marker>
          <c:val>
            <c:numRef>
              <c:f>'Gasto Ed.'!$D$41:$D$51</c:f>
              <c:numCache>
                <c:formatCode>_(* #,##0.00_);_(* \(#,##0.00\);_(* "-"??_);_(@_)</c:formatCode>
                <c:ptCount val="11"/>
                <c:pt idx="0">
                  <c:v>3.2212963339111784</c:v>
                </c:pt>
                <c:pt idx="1">
                  <c:v>3.2212963339111784</c:v>
                </c:pt>
                <c:pt idx="2">
                  <c:v>3.2212963339111784</c:v>
                </c:pt>
                <c:pt idx="3">
                  <c:v>3.2212963339111784</c:v>
                </c:pt>
                <c:pt idx="4">
                  <c:v>3.2212963339111784</c:v>
                </c:pt>
                <c:pt idx="5">
                  <c:v>3.2212963339111784</c:v>
                </c:pt>
                <c:pt idx="6">
                  <c:v>3.2212963339111784</c:v>
                </c:pt>
                <c:pt idx="7">
                  <c:v>3.2212963339111784</c:v>
                </c:pt>
                <c:pt idx="8">
                  <c:v>3.2212963339111784</c:v>
                </c:pt>
                <c:pt idx="9">
                  <c:v>3.2212963339111784</c:v>
                </c:pt>
                <c:pt idx="10">
                  <c:v>3.2212963339111784</c:v>
                </c:pt>
              </c:numCache>
            </c:numRef>
          </c:val>
          <c:smooth val="0"/>
          <c:extLst>
            <c:ext xmlns:c16="http://schemas.microsoft.com/office/drawing/2014/chart" uri="{C3380CC4-5D6E-409C-BE32-E72D297353CC}">
              <c16:uniqueId val="{00000018-AE16-4DDD-8B14-3C6E22F86727}"/>
            </c:ext>
          </c:extLst>
        </c:ser>
        <c:dLbls>
          <c:showLegendKey val="0"/>
          <c:showVal val="0"/>
          <c:showCatName val="0"/>
          <c:showSerName val="0"/>
          <c:showPercent val="0"/>
          <c:showBubbleSize val="0"/>
        </c:dLbls>
        <c:marker val="1"/>
        <c:smooth val="0"/>
        <c:axId val="1620712080"/>
        <c:axId val="1620714960"/>
      </c:lineChart>
      <c:catAx>
        <c:axId val="1620712080"/>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Verdana" panose="020B0604030504040204" pitchFamily="34" charset="0"/>
                    <a:ea typeface="Verdana" panose="020B0604030504040204" pitchFamily="34" charset="0"/>
                    <a:cs typeface="+mn-cs"/>
                  </a:defRPr>
                </a:pPr>
                <a:r>
                  <a:rPr lang="es-CO"/>
                  <a:t>Países LATAM</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620714960"/>
        <c:crosses val="autoZero"/>
        <c:auto val="1"/>
        <c:lblAlgn val="ctr"/>
        <c:lblOffset val="100"/>
        <c:noMultiLvlLbl val="0"/>
      </c:catAx>
      <c:valAx>
        <c:axId val="1620714960"/>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Verdana" panose="020B0604030504040204" pitchFamily="34" charset="0"/>
                    <a:ea typeface="Verdana" panose="020B0604030504040204" pitchFamily="34" charset="0"/>
                    <a:cs typeface="+mn-cs"/>
                  </a:defRPr>
                </a:pPr>
                <a:r>
                  <a:rPr lang="es-ES"/>
                  <a:t>%</a:t>
                </a:r>
                <a:endParaRPr lang="es-CO"/>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620712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showDLblsOverMax val="0"/>
  </c:chart>
  <c:spPr>
    <a:noFill/>
    <a:ln>
      <a:noFill/>
    </a:ln>
    <a:effectLst/>
  </c:spPr>
  <c:txPr>
    <a:bodyPr/>
    <a:lstStyle/>
    <a:p>
      <a:pPr>
        <a:defRPr sz="1100" b="1">
          <a:solidFill>
            <a:schemeClr val="tx1"/>
          </a:solidFill>
          <a:latin typeface="Verdana" panose="020B0604030504040204" pitchFamily="34" charset="0"/>
          <a:ea typeface="Verdana" panose="020B0604030504040204" pitchFamily="34" charset="0"/>
        </a:defRPr>
      </a:pPr>
      <a:endParaRPr lang="es-CO"/>
    </a:p>
  </c:txPr>
  <c:externalData r:id="rId2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solidFill>
                <a:latin typeface="Verdana" panose="020B0604030504040204" pitchFamily="34" charset="0"/>
                <a:ea typeface="Verdana" panose="020B0604030504040204" pitchFamily="34" charset="0"/>
                <a:cs typeface="+mn-cs"/>
              </a:defRPr>
            </a:pPr>
            <a:r>
              <a:rPr lang="es-CO" b="1"/>
              <a:t>Trayectoria SGP y Costo Docente. 2010 – 2020</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Verdana" panose="020B0604030504040204" pitchFamily="34" charset="0"/>
              <a:ea typeface="Verdana" panose="020B0604030504040204" pitchFamily="34" charset="0"/>
              <a:cs typeface="+mn-cs"/>
            </a:defRPr>
          </a:pPr>
          <a:endParaRPr lang="es-CO"/>
        </a:p>
      </c:txPr>
    </c:title>
    <c:autoTitleDeleted val="0"/>
    <c:plotArea>
      <c:layout>
        <c:manualLayout>
          <c:layoutTarget val="inner"/>
          <c:xMode val="edge"/>
          <c:yMode val="edge"/>
          <c:x val="0.12071790809608433"/>
          <c:y val="0.20284482654161667"/>
          <c:w val="0.72473732417322034"/>
          <c:h val="0.62074684648660439"/>
        </c:manualLayout>
      </c:layout>
      <c:lineChart>
        <c:grouping val="standard"/>
        <c:varyColors val="0"/>
        <c:ser>
          <c:idx val="0"/>
          <c:order val="0"/>
          <c:tx>
            <c:strRef>
              <c:f>'Costo Doc-SGP.'!$D$4</c:f>
              <c:strCache>
                <c:ptCount val="1"/>
                <c:pt idx="0">
                  <c:v>SGP</c:v>
                </c:pt>
              </c:strCache>
            </c:strRef>
          </c:tx>
          <c:spPr>
            <a:ln w="38100" cap="rnd">
              <a:solidFill>
                <a:srgbClr val="53206D"/>
              </a:solidFill>
              <a:round/>
            </a:ln>
            <a:effectLst/>
          </c:spPr>
          <c:marker>
            <c:symbol val="triangle"/>
            <c:size val="7"/>
            <c:spPr>
              <a:solidFill>
                <a:srgbClr val="53206D"/>
              </a:solidFill>
              <a:ln w="38100">
                <a:solidFill>
                  <a:srgbClr val="53206D"/>
                </a:solidFill>
              </a:ln>
              <a:effectLst/>
            </c:spPr>
          </c:marker>
          <c:cat>
            <c:numRef>
              <c:f>'Costo Doc-SGP.'!$C$5:$C$15</c:f>
              <c:numCache>
                <c:formatCode>#,##0</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'Costo Doc-SGP.'!$D$5:$D$15</c:f>
              <c:numCache>
                <c:formatCode>0.00</c:formatCode>
                <c:ptCount val="11"/>
                <c:pt idx="0">
                  <c:v>100</c:v>
                </c:pt>
                <c:pt idx="1">
                  <c:v>102.50999114041572</c:v>
                </c:pt>
                <c:pt idx="2">
                  <c:v>106.39831633228631</c:v>
                </c:pt>
                <c:pt idx="3">
                  <c:v>111.93138966393326</c:v>
                </c:pt>
                <c:pt idx="4">
                  <c:v>112.07647281180377</c:v>
                </c:pt>
                <c:pt idx="5">
                  <c:v>110.66210372177284</c:v>
                </c:pt>
                <c:pt idx="6">
                  <c:v>113.82508920486549</c:v>
                </c:pt>
                <c:pt idx="7">
                  <c:v>120.71815206589373</c:v>
                </c:pt>
                <c:pt idx="8">
                  <c:v>122.07536790340107</c:v>
                </c:pt>
                <c:pt idx="9">
                  <c:v>128.43526375882757</c:v>
                </c:pt>
                <c:pt idx="10">
                  <c:v>136.61434306737726</c:v>
                </c:pt>
              </c:numCache>
            </c:numRef>
          </c:val>
          <c:smooth val="0"/>
          <c:extLst>
            <c:ext xmlns:c16="http://schemas.microsoft.com/office/drawing/2014/chart" uri="{C3380CC4-5D6E-409C-BE32-E72D297353CC}">
              <c16:uniqueId val="{00000000-E715-445E-AE6E-159236B20D4E}"/>
            </c:ext>
          </c:extLst>
        </c:ser>
        <c:ser>
          <c:idx val="1"/>
          <c:order val="1"/>
          <c:tx>
            <c:strRef>
              <c:f>'Costo Doc-SGP.'!$E$4</c:f>
              <c:strCache>
                <c:ptCount val="1"/>
                <c:pt idx="0">
                  <c:v>Costo Docente</c:v>
                </c:pt>
              </c:strCache>
            </c:strRef>
          </c:tx>
          <c:spPr>
            <a:ln w="28575" cap="rnd">
              <a:solidFill>
                <a:srgbClr val="FF0066"/>
              </a:solidFill>
              <a:round/>
            </a:ln>
            <a:effectLst/>
          </c:spPr>
          <c:marker>
            <c:symbol val="square"/>
            <c:size val="7"/>
            <c:spPr>
              <a:solidFill>
                <a:srgbClr val="FF0066"/>
              </a:solidFill>
              <a:ln w="9525">
                <a:solidFill>
                  <a:srgbClr val="FF0066"/>
                </a:solidFill>
              </a:ln>
              <a:effectLst/>
            </c:spPr>
          </c:marker>
          <c:cat>
            <c:numRef>
              <c:f>'Costo Doc-SGP.'!$C$5:$C$15</c:f>
              <c:numCache>
                <c:formatCode>#,##0</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'Costo Doc-SGP.'!$E$5:$E$15</c:f>
              <c:numCache>
                <c:formatCode>0.00</c:formatCode>
                <c:ptCount val="11"/>
                <c:pt idx="0">
                  <c:v>100</c:v>
                </c:pt>
                <c:pt idx="1">
                  <c:v>100.71218460118078</c:v>
                </c:pt>
                <c:pt idx="2">
                  <c:v>107.22682021066194</c:v>
                </c:pt>
                <c:pt idx="3">
                  <c:v>110.80960170195797</c:v>
                </c:pt>
                <c:pt idx="4">
                  <c:v>117.42643750593214</c:v>
                </c:pt>
                <c:pt idx="5">
                  <c:v>117.8672874666908</c:v>
                </c:pt>
                <c:pt idx="6">
                  <c:v>120.5187935714294</c:v>
                </c:pt>
                <c:pt idx="7">
                  <c:v>127.65197709169165</c:v>
                </c:pt>
                <c:pt idx="8">
                  <c:v>137.75797842492739</c:v>
                </c:pt>
                <c:pt idx="9">
                  <c:v>145.49620216717781</c:v>
                </c:pt>
                <c:pt idx="10">
                  <c:v>154.7254100667636</c:v>
                </c:pt>
              </c:numCache>
            </c:numRef>
          </c:val>
          <c:smooth val="0"/>
          <c:extLst>
            <c:ext xmlns:c16="http://schemas.microsoft.com/office/drawing/2014/chart" uri="{C3380CC4-5D6E-409C-BE32-E72D297353CC}">
              <c16:uniqueId val="{00000001-E715-445E-AE6E-159236B20D4E}"/>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1341541216"/>
        <c:axId val="1341534976"/>
      </c:lineChart>
      <c:catAx>
        <c:axId val="134154121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341534976"/>
        <c:crosses val="autoZero"/>
        <c:auto val="1"/>
        <c:lblAlgn val="ctr"/>
        <c:lblOffset val="100"/>
        <c:noMultiLvlLbl val="0"/>
      </c:catAx>
      <c:valAx>
        <c:axId val="1341534976"/>
        <c:scaling>
          <c:orientation val="minMax"/>
          <c:max val="16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Verdana" panose="020B0604030504040204" pitchFamily="34" charset="0"/>
                    <a:ea typeface="Verdana" panose="020B0604030504040204" pitchFamily="34" charset="0"/>
                    <a:cs typeface="+mn-cs"/>
                  </a:defRPr>
                </a:pPr>
                <a:r>
                  <a:rPr lang="es-CO"/>
                  <a:t>Índice (2010 = 100)</a:t>
                </a:r>
              </a:p>
            </c:rich>
          </c:tx>
          <c:layout>
            <c:manualLayout>
              <c:xMode val="edge"/>
              <c:yMode val="edge"/>
              <c:x val="9.2267399175153079E-3"/>
              <c:y val="0.3058854427209038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341541216"/>
        <c:crosses val="autoZero"/>
        <c:crossBetween val="between"/>
        <c:maj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Verdana" panose="020B0604030504040204" pitchFamily="34" charset="0"/>
          <a:ea typeface="Verdana" panose="020B0604030504040204" pitchFamily="34" charset="0"/>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96351202347432E-2"/>
          <c:y val="9.2798795394728045E-2"/>
          <c:w val="0.90424558009018441"/>
          <c:h val="0.70747826757356147"/>
        </c:manualLayout>
      </c:layout>
      <c:lineChart>
        <c:grouping val="standard"/>
        <c:varyColors val="0"/>
        <c:ser>
          <c:idx val="0"/>
          <c:order val="0"/>
          <c:tx>
            <c:strRef>
              <c:f>Reales_2024!$D$31</c:f>
              <c:strCache>
                <c:ptCount val="1"/>
                <c:pt idx="0">
                  <c:v>Calidad                                                                                             </c:v>
                </c:pt>
              </c:strCache>
            </c:strRef>
          </c:tx>
          <c:spPr>
            <a:ln w="38100" cap="rnd">
              <a:solidFill>
                <a:srgbClr val="53206D"/>
              </a:solidFill>
              <a:round/>
            </a:ln>
            <a:effectLst/>
          </c:spPr>
          <c:marker>
            <c:symbol val="none"/>
          </c:marker>
          <c:dLbls>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02-4324-AC4D-4110BB0D9E28}"/>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02-4324-AC4D-4110BB0D9E28}"/>
                </c:ext>
              </c:extLst>
            </c:dLbl>
            <c:dLbl>
              <c:idx val="2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02-4324-AC4D-4110BB0D9E28}"/>
                </c:ext>
              </c:extLst>
            </c:dLbl>
            <c:dLbl>
              <c:idx val="2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02-4324-AC4D-4110BB0D9E28}"/>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Reales_2024!$A$33:$A$54</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Reales_2024!$D$33:$D$54</c:f>
              <c:numCache>
                <c:formatCode>"$"\ #,##0.0</c:formatCode>
                <c:ptCount val="22"/>
                <c:pt idx="0">
                  <c:v>995402482260.49219</c:v>
                </c:pt>
                <c:pt idx="1">
                  <c:v>995729750372.73352</c:v>
                </c:pt>
                <c:pt idx="2">
                  <c:v>987620954548.4375</c:v>
                </c:pt>
                <c:pt idx="3">
                  <c:v>992166965595.95642</c:v>
                </c:pt>
                <c:pt idx="4">
                  <c:v>1034814991628.1888</c:v>
                </c:pt>
                <c:pt idx="5">
                  <c:v>1392283540956.0161</c:v>
                </c:pt>
                <c:pt idx="6">
                  <c:v>1504699162590.4324</c:v>
                </c:pt>
                <c:pt idx="7">
                  <c:v>1561472786822.1409</c:v>
                </c:pt>
                <c:pt idx="8">
                  <c:v>1621527059345.7817</c:v>
                </c:pt>
                <c:pt idx="9">
                  <c:v>2154010057188.6658</c:v>
                </c:pt>
                <c:pt idx="10">
                  <c:v>2366201328171.6914</c:v>
                </c:pt>
                <c:pt idx="11">
                  <c:v>2152201267241.001</c:v>
                </c:pt>
                <c:pt idx="12">
                  <c:v>2078095479689.1301</c:v>
                </c:pt>
                <c:pt idx="13">
                  <c:v>2100214649861.6414</c:v>
                </c:pt>
                <c:pt idx="14">
                  <c:v>2006478882626.4563</c:v>
                </c:pt>
                <c:pt idx="15">
                  <c:v>1650929059893.6279</c:v>
                </c:pt>
                <c:pt idx="16">
                  <c:v>1584646109278.4031</c:v>
                </c:pt>
                <c:pt idx="17">
                  <c:v>1638975288385.0776</c:v>
                </c:pt>
                <c:pt idx="18">
                  <c:v>1514689132257.4441</c:v>
                </c:pt>
                <c:pt idx="19">
                  <c:v>1295270910284.5044</c:v>
                </c:pt>
                <c:pt idx="20">
                  <c:v>1183038703043.0049</c:v>
                </c:pt>
                <c:pt idx="21">
                  <c:v>1388492155262</c:v>
                </c:pt>
              </c:numCache>
            </c:numRef>
          </c:val>
          <c:smooth val="0"/>
          <c:extLst>
            <c:ext xmlns:c16="http://schemas.microsoft.com/office/drawing/2014/chart" uri="{C3380CC4-5D6E-409C-BE32-E72D297353CC}">
              <c16:uniqueId val="{00000004-6702-4324-AC4D-4110BB0D9E28}"/>
            </c:ext>
          </c:extLst>
        </c:ser>
        <c:dLbls>
          <c:showLegendKey val="0"/>
          <c:showVal val="0"/>
          <c:showCatName val="0"/>
          <c:showSerName val="0"/>
          <c:showPercent val="0"/>
          <c:showBubbleSize val="0"/>
        </c:dLbls>
        <c:smooth val="0"/>
        <c:axId val="1219799023"/>
        <c:axId val="1219805263"/>
      </c:lineChart>
      <c:catAx>
        <c:axId val="121979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219805263"/>
        <c:crosses val="autoZero"/>
        <c:auto val="1"/>
        <c:lblAlgn val="ctr"/>
        <c:lblOffset val="100"/>
        <c:noMultiLvlLbl val="0"/>
      </c:catAx>
      <c:valAx>
        <c:axId val="12198052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 #,##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crossAx val="1219799023"/>
        <c:crosses val="autoZero"/>
        <c:crossBetween val="between"/>
        <c:dispUnits>
          <c:builtInUnit val="trillions"/>
          <c:dispUnitsLbl>
            <c:tx>
              <c:rich>
                <a:bodyPr rot="-54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r>
                    <a:rPr lang="es-CO"/>
                    <a:t>Billones del 2024</a:t>
                  </a:r>
                </a:p>
              </c:rich>
            </c:tx>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dispUnitsLbl>
        </c:dispUnits>
      </c:valAx>
      <c:spPr>
        <a:noFill/>
        <a:ln>
          <a:noFill/>
        </a:ln>
        <a:effectLst/>
      </c:spPr>
    </c:plotArea>
    <c:legend>
      <c:legendPos val="b"/>
      <c:layout>
        <c:manualLayout>
          <c:xMode val="edge"/>
          <c:yMode val="edge"/>
          <c:x val="0.4043922535713797"/>
          <c:y val="0.93099796024041626"/>
          <c:w val="0.46880910723061303"/>
          <c:h val="5.464894341809759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Verdana" panose="020B0604030504040204" pitchFamily="34" charset="0"/>
          <a:ea typeface="Verdana" panose="020B0604030504040204" pitchFamily="34"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99853" y="1472842"/>
            <a:ext cx="11999119" cy="3133172"/>
          </a:xfrm>
        </p:spPr>
        <p:txBody>
          <a:bodyPr anchor="b"/>
          <a:lstStyle>
            <a:lvl1pPr algn="ctr">
              <a:defRPr sz="7873"/>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999853" y="4726842"/>
            <a:ext cx="11999119" cy="2172804"/>
          </a:xfrm>
        </p:spPr>
        <p:txBody>
          <a:bodyPr/>
          <a:lstStyle>
            <a:lvl1pPr marL="0" indent="0" algn="ctr">
              <a:buNone/>
              <a:defRPr sz="3149"/>
            </a:lvl1pPr>
            <a:lvl2pPr marL="599938" indent="0" algn="ctr">
              <a:buNone/>
              <a:defRPr sz="2624"/>
            </a:lvl2pPr>
            <a:lvl3pPr marL="1199876" indent="0" algn="ctr">
              <a:buNone/>
              <a:defRPr sz="2362"/>
            </a:lvl3pPr>
            <a:lvl4pPr marL="1799814" indent="0" algn="ctr">
              <a:buNone/>
              <a:defRPr sz="2100"/>
            </a:lvl4pPr>
            <a:lvl5pPr marL="2399751" indent="0" algn="ctr">
              <a:buNone/>
              <a:defRPr sz="2100"/>
            </a:lvl5pPr>
            <a:lvl6pPr marL="2999689" indent="0" algn="ctr">
              <a:buNone/>
              <a:defRPr sz="2100"/>
            </a:lvl6pPr>
            <a:lvl7pPr marL="3599627" indent="0" algn="ctr">
              <a:buNone/>
              <a:defRPr sz="2100"/>
            </a:lvl7pPr>
            <a:lvl8pPr marL="4199565" indent="0" algn="ctr">
              <a:buNone/>
              <a:defRPr sz="2100"/>
            </a:lvl8pPr>
            <a:lvl9pPr marL="4799503" indent="0" algn="ctr">
              <a:buNone/>
              <a:defRPr sz="21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4/04/2025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321362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02004" y="599969"/>
            <a:ext cx="5160037" cy="2099892"/>
          </a:xfrm>
        </p:spPr>
        <p:txBody>
          <a:bodyPr anchor="b"/>
          <a:lstStyle>
            <a:lvl1pPr>
              <a:defRPr sz="419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1585" y="1295767"/>
            <a:ext cx="8099405" cy="6395505"/>
          </a:xfrm>
        </p:spPr>
        <p:txBody>
          <a:bodyPr anchor="t"/>
          <a:lstStyle>
            <a:lvl1pPr marL="0" indent="0">
              <a:buNone/>
              <a:defRPr sz="4199"/>
            </a:lvl1pPr>
            <a:lvl2pPr marL="599938" indent="0">
              <a:buNone/>
              <a:defRPr sz="3674"/>
            </a:lvl2pPr>
            <a:lvl3pPr marL="1199876" indent="0">
              <a:buNone/>
              <a:defRPr sz="3149"/>
            </a:lvl3pPr>
            <a:lvl4pPr marL="1799814" indent="0">
              <a:buNone/>
              <a:defRPr sz="2624"/>
            </a:lvl4pPr>
            <a:lvl5pPr marL="2399751" indent="0">
              <a:buNone/>
              <a:defRPr sz="2624"/>
            </a:lvl5pPr>
            <a:lvl6pPr marL="2999689" indent="0">
              <a:buNone/>
              <a:defRPr sz="2624"/>
            </a:lvl6pPr>
            <a:lvl7pPr marL="3599627" indent="0">
              <a:buNone/>
              <a:defRPr sz="2624"/>
            </a:lvl7pPr>
            <a:lvl8pPr marL="4199565" indent="0">
              <a:buNone/>
              <a:defRPr sz="2624"/>
            </a:lvl8pPr>
            <a:lvl9pPr marL="4799503" indent="0">
              <a:buNone/>
              <a:defRPr sz="262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02004" y="2699862"/>
            <a:ext cx="5160037" cy="5001827"/>
          </a:xfrm>
        </p:spPr>
        <p:txBody>
          <a:bodyPr/>
          <a:lstStyle>
            <a:lvl1pPr marL="0" indent="0">
              <a:buNone/>
              <a:defRPr sz="2100"/>
            </a:lvl1pPr>
            <a:lvl2pPr marL="599938" indent="0">
              <a:buNone/>
              <a:defRPr sz="1837"/>
            </a:lvl2pPr>
            <a:lvl3pPr marL="1199876" indent="0">
              <a:buNone/>
              <a:defRPr sz="1575"/>
            </a:lvl3pPr>
            <a:lvl4pPr marL="1799814" indent="0">
              <a:buNone/>
              <a:defRPr sz="1312"/>
            </a:lvl4pPr>
            <a:lvl5pPr marL="2399751" indent="0">
              <a:buNone/>
              <a:defRPr sz="1312"/>
            </a:lvl5pPr>
            <a:lvl6pPr marL="2999689" indent="0">
              <a:buNone/>
              <a:defRPr sz="1312"/>
            </a:lvl6pPr>
            <a:lvl7pPr marL="3599627" indent="0">
              <a:buNone/>
              <a:defRPr sz="1312"/>
            </a:lvl7pPr>
            <a:lvl8pPr marL="4199565" indent="0">
              <a:buNone/>
              <a:defRPr sz="1312"/>
            </a:lvl8pPr>
            <a:lvl9pPr marL="4799503" indent="0">
              <a:buNone/>
              <a:defRPr sz="131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11FC3E8-A848-8344-9955-7E55FF79AFDD}" type="datetimeFigureOut">
              <a:rPr lang="es-CO" smtClean="0"/>
              <a:t>4/04/2025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80044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4/04/2025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733697219"/>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49159" y="479142"/>
            <a:ext cx="3449747" cy="762669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99919" y="479142"/>
            <a:ext cx="10149255" cy="7626692"/>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4/04/2025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341658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1FC3E8-A848-8344-9955-7E55FF79AFDD}" type="datetimeFigureOut">
              <a:rPr lang="es-CO" smtClean="0"/>
              <a:t>4/04/2025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945380681"/>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91586" y="2243636"/>
            <a:ext cx="13798987" cy="3743557"/>
          </a:xfrm>
        </p:spPr>
        <p:txBody>
          <a:bodyPr anchor="b"/>
          <a:lstStyle>
            <a:lvl1pPr>
              <a:defRPr sz="7873"/>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1586" y="6022609"/>
            <a:ext cx="13798987" cy="1968648"/>
          </a:xfrm>
        </p:spPr>
        <p:txBody>
          <a:bodyPr/>
          <a:lstStyle>
            <a:lvl1pPr marL="0" indent="0">
              <a:buNone/>
              <a:defRPr sz="3149">
                <a:solidFill>
                  <a:schemeClr val="tx1">
                    <a:tint val="82000"/>
                  </a:schemeClr>
                </a:solidFill>
              </a:defRPr>
            </a:lvl1pPr>
            <a:lvl2pPr marL="599938" indent="0">
              <a:buNone/>
              <a:defRPr sz="2624">
                <a:solidFill>
                  <a:schemeClr val="tx1">
                    <a:tint val="82000"/>
                  </a:schemeClr>
                </a:solidFill>
              </a:defRPr>
            </a:lvl2pPr>
            <a:lvl3pPr marL="1199876" indent="0">
              <a:buNone/>
              <a:defRPr sz="2362">
                <a:solidFill>
                  <a:schemeClr val="tx1">
                    <a:tint val="82000"/>
                  </a:schemeClr>
                </a:solidFill>
              </a:defRPr>
            </a:lvl3pPr>
            <a:lvl4pPr marL="1799814" indent="0">
              <a:buNone/>
              <a:defRPr sz="2100">
                <a:solidFill>
                  <a:schemeClr val="tx1">
                    <a:tint val="82000"/>
                  </a:schemeClr>
                </a:solidFill>
              </a:defRPr>
            </a:lvl4pPr>
            <a:lvl5pPr marL="2399751" indent="0">
              <a:buNone/>
              <a:defRPr sz="2100">
                <a:solidFill>
                  <a:schemeClr val="tx1">
                    <a:tint val="82000"/>
                  </a:schemeClr>
                </a:solidFill>
              </a:defRPr>
            </a:lvl5pPr>
            <a:lvl6pPr marL="2999689" indent="0">
              <a:buNone/>
              <a:defRPr sz="2100">
                <a:solidFill>
                  <a:schemeClr val="tx1">
                    <a:tint val="82000"/>
                  </a:schemeClr>
                </a:solidFill>
              </a:defRPr>
            </a:lvl6pPr>
            <a:lvl7pPr marL="3599627" indent="0">
              <a:buNone/>
              <a:defRPr sz="2100">
                <a:solidFill>
                  <a:schemeClr val="tx1">
                    <a:tint val="82000"/>
                  </a:schemeClr>
                </a:solidFill>
              </a:defRPr>
            </a:lvl7pPr>
            <a:lvl8pPr marL="4199565" indent="0">
              <a:buNone/>
              <a:defRPr sz="2100">
                <a:solidFill>
                  <a:schemeClr val="tx1">
                    <a:tint val="82000"/>
                  </a:schemeClr>
                </a:solidFill>
              </a:defRPr>
            </a:lvl8pPr>
            <a:lvl9pPr marL="4799503" indent="0">
              <a:buNone/>
              <a:defRPr sz="210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11FC3E8-A848-8344-9955-7E55FF79AFDD}" type="datetimeFigureOut">
              <a:rPr lang="es-CO" smtClean="0"/>
              <a:t>4/04/2025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138402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9919" y="2395710"/>
            <a:ext cx="6799501" cy="5710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8099405" y="2395710"/>
            <a:ext cx="6799501" cy="571012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11FC3E8-A848-8344-9955-7E55FF79AFDD}" type="datetimeFigureOut">
              <a:rPr lang="es-CO" smtClean="0"/>
              <a:t>4/04/2025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335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02003" y="479143"/>
            <a:ext cx="13798987" cy="173949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2004" y="2206137"/>
            <a:ext cx="6768252" cy="1081194"/>
          </a:xfrm>
        </p:spPr>
        <p:txBody>
          <a:bodyPr anchor="b"/>
          <a:lstStyle>
            <a:lvl1pPr marL="0" indent="0">
              <a:buNone/>
              <a:defRPr sz="3149" b="1"/>
            </a:lvl1pPr>
            <a:lvl2pPr marL="599938" indent="0">
              <a:buNone/>
              <a:defRPr sz="2624" b="1"/>
            </a:lvl2pPr>
            <a:lvl3pPr marL="1199876" indent="0">
              <a:buNone/>
              <a:defRPr sz="2362" b="1"/>
            </a:lvl3pPr>
            <a:lvl4pPr marL="1799814" indent="0">
              <a:buNone/>
              <a:defRPr sz="2100" b="1"/>
            </a:lvl4pPr>
            <a:lvl5pPr marL="2399751" indent="0">
              <a:buNone/>
              <a:defRPr sz="2100" b="1"/>
            </a:lvl5pPr>
            <a:lvl6pPr marL="2999689" indent="0">
              <a:buNone/>
              <a:defRPr sz="2100" b="1"/>
            </a:lvl6pPr>
            <a:lvl7pPr marL="3599627" indent="0">
              <a:buNone/>
              <a:defRPr sz="2100" b="1"/>
            </a:lvl7pPr>
            <a:lvl8pPr marL="4199565" indent="0">
              <a:buNone/>
              <a:defRPr sz="2100" b="1"/>
            </a:lvl8pPr>
            <a:lvl9pPr marL="4799503" indent="0">
              <a:buNone/>
              <a:defRPr sz="2100" b="1"/>
            </a:lvl9pPr>
          </a:lstStyle>
          <a:p>
            <a:pPr lvl="0"/>
            <a:r>
              <a:rPr lang="es-ES"/>
              <a:t>Haga clic para modificar los estilos de texto del patrón</a:t>
            </a:r>
          </a:p>
        </p:txBody>
      </p:sp>
      <p:sp>
        <p:nvSpPr>
          <p:cNvPr id="4" name="Content Placeholder 3"/>
          <p:cNvSpPr>
            <a:spLocks noGrp="1"/>
          </p:cNvSpPr>
          <p:nvPr>
            <p:ph sz="half" idx="2"/>
          </p:nvPr>
        </p:nvSpPr>
        <p:spPr>
          <a:xfrm>
            <a:off x="1102004" y="3287331"/>
            <a:ext cx="6768252" cy="483516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8099405" y="2206137"/>
            <a:ext cx="6801584" cy="1081194"/>
          </a:xfrm>
        </p:spPr>
        <p:txBody>
          <a:bodyPr anchor="b"/>
          <a:lstStyle>
            <a:lvl1pPr marL="0" indent="0">
              <a:buNone/>
              <a:defRPr sz="3149" b="1"/>
            </a:lvl1pPr>
            <a:lvl2pPr marL="599938" indent="0">
              <a:buNone/>
              <a:defRPr sz="2624" b="1"/>
            </a:lvl2pPr>
            <a:lvl3pPr marL="1199876" indent="0">
              <a:buNone/>
              <a:defRPr sz="2362" b="1"/>
            </a:lvl3pPr>
            <a:lvl4pPr marL="1799814" indent="0">
              <a:buNone/>
              <a:defRPr sz="2100" b="1"/>
            </a:lvl4pPr>
            <a:lvl5pPr marL="2399751" indent="0">
              <a:buNone/>
              <a:defRPr sz="2100" b="1"/>
            </a:lvl5pPr>
            <a:lvl6pPr marL="2999689" indent="0">
              <a:buNone/>
              <a:defRPr sz="2100" b="1"/>
            </a:lvl6pPr>
            <a:lvl7pPr marL="3599627" indent="0">
              <a:buNone/>
              <a:defRPr sz="2100" b="1"/>
            </a:lvl7pPr>
            <a:lvl8pPr marL="4199565" indent="0">
              <a:buNone/>
              <a:defRPr sz="2100" b="1"/>
            </a:lvl8pPr>
            <a:lvl9pPr marL="4799503" indent="0">
              <a:buNone/>
              <a:defRPr sz="2100" b="1"/>
            </a:lvl9pPr>
          </a:lstStyle>
          <a:p>
            <a:pPr lvl="0"/>
            <a:r>
              <a:rPr lang="es-ES"/>
              <a:t>Haga clic para modificar los estilos de texto del patrón</a:t>
            </a:r>
          </a:p>
        </p:txBody>
      </p:sp>
      <p:sp>
        <p:nvSpPr>
          <p:cNvPr id="6" name="Content Placeholder 5"/>
          <p:cNvSpPr>
            <a:spLocks noGrp="1"/>
          </p:cNvSpPr>
          <p:nvPr>
            <p:ph sz="quarter" idx="4"/>
          </p:nvPr>
        </p:nvSpPr>
        <p:spPr>
          <a:xfrm>
            <a:off x="8099405" y="3287331"/>
            <a:ext cx="6801584" cy="483516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11FC3E8-A848-8344-9955-7E55FF79AFDD}" type="datetimeFigureOut">
              <a:rPr lang="es-CO" smtClean="0"/>
              <a:t>4/04/2025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161388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t="-102000" b="-10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5699" y="2224918"/>
            <a:ext cx="13798987" cy="1739495"/>
          </a:xfrm>
        </p:spPr>
        <p:txBody>
          <a:bodyPr/>
          <a:lstStyle>
            <a:lvl1pPr algn="ctr">
              <a:defRPr b="1">
                <a:latin typeface="Verdana" panose="020B0604030504040204" pitchFamily="34" charset="0"/>
                <a:ea typeface="Verdana" panose="020B0604030504040204" pitchFamily="34" charset="0"/>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11FC3E8-A848-8344-9955-7E55FF79AFDD}" type="datetimeFigureOut">
              <a:rPr lang="es-CO" smtClean="0"/>
              <a:t>4/04/2025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8B0E0AC-6F0C-7740-A11A-BF8448709543}" type="slidenum">
              <a:rPr lang="es-CO" smtClean="0"/>
              <a:t>‹Nº›</a:t>
            </a:fld>
            <a:endParaRPr lang="es-CO"/>
          </a:p>
        </p:txBody>
      </p:sp>
      <p:grpSp>
        <p:nvGrpSpPr>
          <p:cNvPr id="6" name="Grupo 5">
            <a:extLst>
              <a:ext uri="{FF2B5EF4-FFF2-40B4-BE49-F238E27FC236}">
                <a16:creationId xmlns:a16="http://schemas.microsoft.com/office/drawing/2014/main" id="{C531F449-A08D-2CA3-8665-6EE4D3FF2428}"/>
              </a:ext>
            </a:extLst>
          </p:cNvPr>
          <p:cNvGrpSpPr/>
          <p:nvPr userDrawn="1"/>
        </p:nvGrpSpPr>
        <p:grpSpPr>
          <a:xfrm>
            <a:off x="5159484" y="-79599"/>
            <a:ext cx="4665375" cy="2397287"/>
            <a:chOff x="5159484" y="-79599"/>
            <a:chExt cx="4665375" cy="2397287"/>
          </a:xfrm>
        </p:grpSpPr>
        <p:pic>
          <p:nvPicPr>
            <p:cNvPr id="7" name="Imagen 6">
              <a:extLst>
                <a:ext uri="{FF2B5EF4-FFF2-40B4-BE49-F238E27FC236}">
                  <a16:creationId xmlns:a16="http://schemas.microsoft.com/office/drawing/2014/main" id="{C4EEB0DA-C43B-4131-FC71-B8D9A2CC18BA}"/>
                </a:ext>
              </a:extLst>
            </p:cNvPr>
            <p:cNvPicPr>
              <a:picLocks noChangeAspect="1"/>
            </p:cNvPicPr>
            <p:nvPr/>
          </p:nvPicPr>
          <p:blipFill>
            <a:blip r:embed="rId3"/>
            <a:stretch>
              <a:fillRect/>
            </a:stretch>
          </p:blipFill>
          <p:spPr>
            <a:xfrm>
              <a:off x="6173964" y="-79599"/>
              <a:ext cx="3650895" cy="2266895"/>
            </a:xfrm>
            <a:prstGeom prst="rect">
              <a:avLst/>
            </a:prstGeom>
          </p:spPr>
        </p:pic>
        <p:pic>
          <p:nvPicPr>
            <p:cNvPr id="8" name="Imagen 7">
              <a:extLst>
                <a:ext uri="{FF2B5EF4-FFF2-40B4-BE49-F238E27FC236}">
                  <a16:creationId xmlns:a16="http://schemas.microsoft.com/office/drawing/2014/main" id="{76C61E90-2E55-C529-940B-11D5081E4963}"/>
                </a:ext>
              </a:extLst>
            </p:cNvPr>
            <p:cNvPicPr>
              <a:picLocks noChangeAspect="1"/>
            </p:cNvPicPr>
            <p:nvPr/>
          </p:nvPicPr>
          <p:blipFill>
            <a:blip r:embed="rId4"/>
            <a:stretch>
              <a:fillRect/>
            </a:stretch>
          </p:blipFill>
          <p:spPr>
            <a:xfrm>
              <a:off x="5159484" y="914975"/>
              <a:ext cx="2259106" cy="1402713"/>
            </a:xfrm>
            <a:prstGeom prst="rect">
              <a:avLst/>
            </a:prstGeom>
          </p:spPr>
        </p:pic>
      </p:grpSp>
      <p:pic>
        <p:nvPicPr>
          <p:cNvPr id="10" name="Imagen 9" descr="Imagen en blanco y negro de humo en el cielo&#10;&#10;El contenido generado por IA puede ser incorrecto.">
            <a:extLst>
              <a:ext uri="{FF2B5EF4-FFF2-40B4-BE49-F238E27FC236}">
                <a16:creationId xmlns:a16="http://schemas.microsoft.com/office/drawing/2014/main" id="{7ED28CA6-8F66-3727-EB66-6BF85A149F7B}"/>
              </a:ext>
            </a:extLst>
          </p:cNvPr>
          <p:cNvPicPr>
            <a:picLocks noChangeAspect="1"/>
          </p:cNvPicPr>
          <p:nvPr userDrawn="1"/>
        </p:nvPicPr>
        <p:blipFill>
          <a:blip r:embed="rId5"/>
          <a:stretch>
            <a:fillRect/>
          </a:stretch>
        </p:blipFill>
        <p:spPr>
          <a:xfrm>
            <a:off x="-3086267" y="5513258"/>
            <a:ext cx="7772416" cy="4837186"/>
          </a:xfrm>
          <a:prstGeom prst="rect">
            <a:avLst/>
          </a:prstGeom>
        </p:spPr>
      </p:pic>
      <p:pic>
        <p:nvPicPr>
          <p:cNvPr id="11" name="Imagen 10" descr="Imagen en blanco y negro de humo en el cielo&#10;&#10;El contenido generado por IA puede ser incorrecto.">
            <a:extLst>
              <a:ext uri="{FF2B5EF4-FFF2-40B4-BE49-F238E27FC236}">
                <a16:creationId xmlns:a16="http://schemas.microsoft.com/office/drawing/2014/main" id="{51861769-7577-2FAB-4928-06F52559771A}"/>
              </a:ext>
            </a:extLst>
          </p:cNvPr>
          <p:cNvPicPr>
            <a:picLocks noChangeAspect="1"/>
          </p:cNvPicPr>
          <p:nvPr userDrawn="1"/>
        </p:nvPicPr>
        <p:blipFill>
          <a:blip r:embed="rId5"/>
          <a:stretch>
            <a:fillRect/>
          </a:stretch>
        </p:blipFill>
        <p:spPr>
          <a:xfrm>
            <a:off x="12271041" y="-1364744"/>
            <a:ext cx="7772416" cy="4837186"/>
          </a:xfrm>
          <a:prstGeom prst="rect">
            <a:avLst/>
          </a:prstGeom>
        </p:spPr>
      </p:pic>
      <p:pic>
        <p:nvPicPr>
          <p:cNvPr id="13" name="Imagen 12" descr="Fondo negro con letras blancas&#10;&#10;El contenido generado por IA puede ser incorrecto.">
            <a:extLst>
              <a:ext uri="{FF2B5EF4-FFF2-40B4-BE49-F238E27FC236}">
                <a16:creationId xmlns:a16="http://schemas.microsoft.com/office/drawing/2014/main" id="{65CCC35F-9E5E-A895-17FF-F0F7C337AB1D}"/>
              </a:ext>
            </a:extLst>
          </p:cNvPr>
          <p:cNvPicPr>
            <a:picLocks noChangeAspect="1"/>
          </p:cNvPicPr>
          <p:nvPr userDrawn="1"/>
        </p:nvPicPr>
        <p:blipFill>
          <a:blip r:embed="rId6"/>
          <a:stretch>
            <a:fillRect/>
          </a:stretch>
        </p:blipFill>
        <p:spPr>
          <a:xfrm>
            <a:off x="6173964" y="780614"/>
            <a:ext cx="3642459" cy="2266895"/>
          </a:xfrm>
          <a:prstGeom prst="rect">
            <a:avLst/>
          </a:prstGeom>
        </p:spPr>
      </p:pic>
      <p:pic>
        <p:nvPicPr>
          <p:cNvPr id="14" name="Imagen 13" descr="Imagen en blanco y negro de humo en el cielo&#10;&#10;El contenido generado por IA puede ser incorrecto.">
            <a:extLst>
              <a:ext uri="{FF2B5EF4-FFF2-40B4-BE49-F238E27FC236}">
                <a16:creationId xmlns:a16="http://schemas.microsoft.com/office/drawing/2014/main" id="{8999A067-CD7E-6DD7-0F70-21F8F0FA40E7}"/>
              </a:ext>
            </a:extLst>
          </p:cNvPr>
          <p:cNvPicPr>
            <a:picLocks noChangeAspect="1"/>
          </p:cNvPicPr>
          <p:nvPr userDrawn="1"/>
        </p:nvPicPr>
        <p:blipFill>
          <a:blip r:embed="rId5"/>
          <a:stretch>
            <a:fillRect/>
          </a:stretch>
        </p:blipFill>
        <p:spPr>
          <a:xfrm>
            <a:off x="-3665964" y="3453580"/>
            <a:ext cx="7772416" cy="4837186"/>
          </a:xfrm>
          <a:prstGeom prst="rect">
            <a:avLst/>
          </a:prstGeom>
        </p:spPr>
      </p:pic>
    </p:spTree>
    <p:extLst>
      <p:ext uri="{BB962C8B-B14F-4D97-AF65-F5344CB8AC3E}">
        <p14:creationId xmlns:p14="http://schemas.microsoft.com/office/powerpoint/2010/main" val="3473260135"/>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C3E8-A848-8344-9955-7E55FF79AFDD}" type="datetimeFigureOut">
              <a:rPr lang="es-CO" smtClean="0"/>
              <a:t>4/04/2025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8B0E0AC-6F0C-7740-A11A-BF8448709543}" type="slidenum">
              <a:rPr lang="es-CO" smtClean="0"/>
              <a:t>‹Nº›</a:t>
            </a:fld>
            <a:endParaRPr lang="es-CO"/>
          </a:p>
        </p:txBody>
      </p:sp>
      <p:pic>
        <p:nvPicPr>
          <p:cNvPr id="6" name="Imagen 5" descr="Una planta con hojas verdes&#10;&#10;El contenido generado por IA puede ser incorrecto.">
            <a:extLst>
              <a:ext uri="{FF2B5EF4-FFF2-40B4-BE49-F238E27FC236}">
                <a16:creationId xmlns:a16="http://schemas.microsoft.com/office/drawing/2014/main" id="{8F264D3C-CD24-988E-6DDB-5FBDB7067CB2}"/>
              </a:ext>
            </a:extLst>
          </p:cNvPr>
          <p:cNvPicPr>
            <a:picLocks noChangeAspect="1"/>
          </p:cNvPicPr>
          <p:nvPr userDrawn="1"/>
        </p:nvPicPr>
        <p:blipFill>
          <a:blip r:embed="rId2"/>
          <a:stretch>
            <a:fillRect/>
          </a:stretch>
        </p:blipFill>
        <p:spPr>
          <a:xfrm rot="13433671">
            <a:off x="12112066" y="-1558318"/>
            <a:ext cx="6055667" cy="3768762"/>
          </a:xfrm>
          <a:prstGeom prst="rect">
            <a:avLst/>
          </a:prstGeom>
        </p:spPr>
      </p:pic>
      <p:pic>
        <p:nvPicPr>
          <p:cNvPr id="10" name="Imagen 9" descr="Un dibujo de una persona&#10;&#10;El contenido generado por IA puede ser incorrecto.">
            <a:extLst>
              <a:ext uri="{FF2B5EF4-FFF2-40B4-BE49-F238E27FC236}">
                <a16:creationId xmlns:a16="http://schemas.microsoft.com/office/drawing/2014/main" id="{4C434FDD-025B-90EA-EFC6-D10E709CF74D}"/>
              </a:ext>
            </a:extLst>
          </p:cNvPr>
          <p:cNvPicPr>
            <a:picLocks noChangeAspect="1"/>
          </p:cNvPicPr>
          <p:nvPr userDrawn="1"/>
        </p:nvPicPr>
        <p:blipFill>
          <a:blip r:embed="rId3"/>
          <a:stretch>
            <a:fillRect/>
          </a:stretch>
        </p:blipFill>
        <p:spPr>
          <a:xfrm>
            <a:off x="-691675" y="7599619"/>
            <a:ext cx="2383276" cy="1483239"/>
          </a:xfrm>
          <a:prstGeom prst="rect">
            <a:avLst/>
          </a:prstGeom>
        </p:spPr>
      </p:pic>
      <p:pic>
        <p:nvPicPr>
          <p:cNvPr id="11" name="Imagen 10" descr="Una planta con hojas verdes&#10;&#10;El contenido generado por IA puede ser incorrecto.">
            <a:extLst>
              <a:ext uri="{FF2B5EF4-FFF2-40B4-BE49-F238E27FC236}">
                <a16:creationId xmlns:a16="http://schemas.microsoft.com/office/drawing/2014/main" id="{DC641C75-197D-36EA-25C6-22FAA46EB04A}"/>
              </a:ext>
            </a:extLst>
          </p:cNvPr>
          <p:cNvPicPr>
            <a:picLocks noChangeAspect="1"/>
          </p:cNvPicPr>
          <p:nvPr userDrawn="1"/>
        </p:nvPicPr>
        <p:blipFill>
          <a:blip r:embed="rId2"/>
          <a:stretch>
            <a:fillRect/>
          </a:stretch>
        </p:blipFill>
        <p:spPr>
          <a:xfrm rot="8487268">
            <a:off x="-3027833" y="-1043061"/>
            <a:ext cx="6055667" cy="3768762"/>
          </a:xfrm>
          <a:prstGeom prst="rect">
            <a:avLst/>
          </a:prstGeom>
        </p:spPr>
      </p:pic>
      <p:pic>
        <p:nvPicPr>
          <p:cNvPr id="13" name="Imagen 12" descr="Texto&#10;&#10;El contenido generado por IA puede ser incorrecto.">
            <a:extLst>
              <a:ext uri="{FF2B5EF4-FFF2-40B4-BE49-F238E27FC236}">
                <a16:creationId xmlns:a16="http://schemas.microsoft.com/office/drawing/2014/main" id="{AA49C645-1468-E40C-E3D5-62172AFCC5B7}"/>
              </a:ext>
            </a:extLst>
          </p:cNvPr>
          <p:cNvPicPr>
            <a:picLocks noChangeAspect="1"/>
          </p:cNvPicPr>
          <p:nvPr userDrawn="1"/>
        </p:nvPicPr>
        <p:blipFill>
          <a:blip r:embed="rId4"/>
          <a:stretch>
            <a:fillRect/>
          </a:stretch>
        </p:blipFill>
        <p:spPr>
          <a:xfrm>
            <a:off x="6301349" y="-382666"/>
            <a:ext cx="3655985" cy="2275313"/>
          </a:xfrm>
          <a:prstGeom prst="rect">
            <a:avLst/>
          </a:prstGeom>
        </p:spPr>
      </p:pic>
      <p:pic>
        <p:nvPicPr>
          <p:cNvPr id="15" name="Imagen 14" descr="Forma, Rectángulo&#10;&#10;El contenido generado por IA puede ser incorrecto.">
            <a:extLst>
              <a:ext uri="{FF2B5EF4-FFF2-40B4-BE49-F238E27FC236}">
                <a16:creationId xmlns:a16="http://schemas.microsoft.com/office/drawing/2014/main" id="{2034C561-25DF-F3C2-8231-AFCAA10D32E8}"/>
              </a:ext>
            </a:extLst>
          </p:cNvPr>
          <p:cNvPicPr>
            <a:picLocks noChangeAspect="1"/>
          </p:cNvPicPr>
          <p:nvPr userDrawn="1"/>
        </p:nvPicPr>
        <p:blipFill>
          <a:blip r:embed="rId5"/>
          <a:stretch>
            <a:fillRect/>
          </a:stretch>
        </p:blipFill>
        <p:spPr>
          <a:xfrm>
            <a:off x="4357483" y="326063"/>
            <a:ext cx="7349413" cy="4573929"/>
          </a:xfrm>
          <a:prstGeom prst="rect">
            <a:avLst/>
          </a:prstGeom>
        </p:spPr>
      </p:pic>
      <p:pic>
        <p:nvPicPr>
          <p:cNvPr id="18" name="Imagen 17">
            <a:extLst>
              <a:ext uri="{FF2B5EF4-FFF2-40B4-BE49-F238E27FC236}">
                <a16:creationId xmlns:a16="http://schemas.microsoft.com/office/drawing/2014/main" id="{70705E9B-3649-DE93-D3EF-228418D6B4A5}"/>
              </a:ext>
            </a:extLst>
          </p:cNvPr>
          <p:cNvPicPr>
            <a:picLocks noChangeAspect="1"/>
          </p:cNvPicPr>
          <p:nvPr userDrawn="1"/>
        </p:nvPicPr>
        <p:blipFill>
          <a:blip r:embed="rId6"/>
          <a:stretch>
            <a:fillRect/>
          </a:stretch>
        </p:blipFill>
        <p:spPr>
          <a:xfrm>
            <a:off x="6019224" y="1343032"/>
            <a:ext cx="3960377" cy="737519"/>
          </a:xfrm>
          <a:prstGeom prst="rect">
            <a:avLst/>
          </a:prstGeom>
        </p:spPr>
      </p:pic>
      <p:cxnSp>
        <p:nvCxnSpPr>
          <p:cNvPr id="19" name="Conector recto 18">
            <a:extLst>
              <a:ext uri="{FF2B5EF4-FFF2-40B4-BE49-F238E27FC236}">
                <a16:creationId xmlns:a16="http://schemas.microsoft.com/office/drawing/2014/main" id="{83AEA052-52AC-B560-3BA2-FC69967EBAB5}"/>
              </a:ext>
            </a:extLst>
          </p:cNvPr>
          <p:cNvCxnSpPr>
            <a:cxnSpLocks/>
          </p:cNvCxnSpPr>
          <p:nvPr userDrawn="1"/>
        </p:nvCxnSpPr>
        <p:spPr>
          <a:xfrm>
            <a:off x="1099919" y="4201873"/>
            <a:ext cx="0" cy="2783101"/>
          </a:xfrm>
          <a:prstGeom prst="line">
            <a:avLst/>
          </a:prstGeom>
          <a:ln>
            <a:solidFill>
              <a:srgbClr val="FF78D6"/>
            </a:solidFill>
          </a:ln>
        </p:spPr>
        <p:style>
          <a:lnRef idx="2">
            <a:schemeClr val="accent1"/>
          </a:lnRef>
          <a:fillRef idx="0">
            <a:schemeClr val="accent1"/>
          </a:fillRef>
          <a:effectRef idx="1">
            <a:schemeClr val="accent1"/>
          </a:effectRef>
          <a:fontRef idx="minor">
            <a:schemeClr val="tx1"/>
          </a:fontRef>
        </p:style>
      </p:cxnSp>
      <p:pic>
        <p:nvPicPr>
          <p:cNvPr id="20" name="Imagen 19" descr="Una planta con hojas verdes&#10;&#10;El contenido generado por IA puede ser incorrecto.">
            <a:extLst>
              <a:ext uri="{FF2B5EF4-FFF2-40B4-BE49-F238E27FC236}">
                <a16:creationId xmlns:a16="http://schemas.microsoft.com/office/drawing/2014/main" id="{646A872E-8B9A-42DE-455A-8F0DA54865B3}"/>
              </a:ext>
            </a:extLst>
          </p:cNvPr>
          <p:cNvPicPr>
            <a:picLocks noChangeAspect="1"/>
          </p:cNvPicPr>
          <p:nvPr userDrawn="1"/>
        </p:nvPicPr>
        <p:blipFill>
          <a:blip r:embed="rId2"/>
          <a:stretch>
            <a:fillRect/>
          </a:stretch>
        </p:blipFill>
        <p:spPr>
          <a:xfrm rot="8487268">
            <a:off x="-2875433" y="-890661"/>
            <a:ext cx="6055667" cy="3768762"/>
          </a:xfrm>
          <a:prstGeom prst="rect">
            <a:avLst/>
          </a:prstGeom>
        </p:spPr>
      </p:pic>
      <p:pic>
        <p:nvPicPr>
          <p:cNvPr id="23" name="Imagen 22" descr="Un dibujo de una persona&#10;&#10;El contenido generado por IA puede ser incorrecto.">
            <a:extLst>
              <a:ext uri="{FF2B5EF4-FFF2-40B4-BE49-F238E27FC236}">
                <a16:creationId xmlns:a16="http://schemas.microsoft.com/office/drawing/2014/main" id="{AF7854AB-651C-7980-8AB7-9B32BC6D2A12}"/>
              </a:ext>
            </a:extLst>
          </p:cNvPr>
          <p:cNvPicPr>
            <a:picLocks noChangeAspect="1"/>
          </p:cNvPicPr>
          <p:nvPr userDrawn="1"/>
        </p:nvPicPr>
        <p:blipFill>
          <a:blip r:embed="rId3"/>
          <a:stretch>
            <a:fillRect/>
          </a:stretch>
        </p:blipFill>
        <p:spPr>
          <a:xfrm>
            <a:off x="308202" y="7106891"/>
            <a:ext cx="1583434" cy="985455"/>
          </a:xfrm>
          <a:prstGeom prst="rect">
            <a:avLst/>
          </a:prstGeom>
        </p:spPr>
      </p:pic>
      <p:pic>
        <p:nvPicPr>
          <p:cNvPr id="24" name="Imagen 23" descr="Un dibujo de una persona&#10;&#10;El contenido generado por IA puede ser incorrecto.">
            <a:extLst>
              <a:ext uri="{FF2B5EF4-FFF2-40B4-BE49-F238E27FC236}">
                <a16:creationId xmlns:a16="http://schemas.microsoft.com/office/drawing/2014/main" id="{CC55D541-DE11-2812-CD72-7782CA7B17FE}"/>
              </a:ext>
            </a:extLst>
          </p:cNvPr>
          <p:cNvPicPr>
            <a:picLocks noChangeAspect="1"/>
          </p:cNvPicPr>
          <p:nvPr userDrawn="1"/>
        </p:nvPicPr>
        <p:blipFill>
          <a:blip r:embed="rId3"/>
          <a:stretch>
            <a:fillRect/>
          </a:stretch>
        </p:blipFill>
        <p:spPr>
          <a:xfrm>
            <a:off x="408145" y="8014083"/>
            <a:ext cx="1583434" cy="985455"/>
          </a:xfrm>
          <a:prstGeom prst="rect">
            <a:avLst/>
          </a:prstGeom>
        </p:spPr>
      </p:pic>
      <p:sp>
        <p:nvSpPr>
          <p:cNvPr id="27" name="Title 1">
            <a:extLst>
              <a:ext uri="{FF2B5EF4-FFF2-40B4-BE49-F238E27FC236}">
                <a16:creationId xmlns:a16="http://schemas.microsoft.com/office/drawing/2014/main" id="{771A9173-5A21-1F02-C167-01113899D2B0}"/>
              </a:ext>
            </a:extLst>
          </p:cNvPr>
          <p:cNvSpPr>
            <a:spLocks noGrp="1"/>
          </p:cNvSpPr>
          <p:nvPr>
            <p:ph type="title"/>
          </p:nvPr>
        </p:nvSpPr>
        <p:spPr>
          <a:xfrm>
            <a:off x="5109028" y="2080551"/>
            <a:ext cx="6065593" cy="720771"/>
          </a:xfrm>
        </p:spPr>
        <p:txBody>
          <a:bodyPr>
            <a:normAutofit/>
          </a:bodyPr>
          <a:lstStyle>
            <a:lvl1pPr>
              <a:defRPr sz="2800" b="1">
                <a:solidFill>
                  <a:schemeClr val="bg1"/>
                </a:solidFill>
              </a:defRPr>
            </a:lvl1pPr>
          </a:lstStyle>
          <a:p>
            <a:r>
              <a:rPr lang="es-ES" dirty="0"/>
              <a:t>Haga clic para modificar el estilo de título del patrón</a:t>
            </a:r>
            <a:endParaRPr lang="en-US" dirty="0"/>
          </a:p>
        </p:txBody>
      </p:sp>
    </p:spTree>
    <p:extLst>
      <p:ext uri="{BB962C8B-B14F-4D97-AF65-F5344CB8AC3E}">
        <p14:creationId xmlns:p14="http://schemas.microsoft.com/office/powerpoint/2010/main" val="2111505168"/>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C3E8-A848-8344-9955-7E55FF79AFDD}" type="datetimeFigureOut">
              <a:rPr lang="es-CO" smtClean="0"/>
              <a:t>4/04/2025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8B0E0AC-6F0C-7740-A11A-BF8448709543}" type="slidenum">
              <a:rPr lang="es-CO" smtClean="0"/>
              <a:t>‹Nº›</a:t>
            </a:fld>
            <a:endParaRPr lang="es-CO"/>
          </a:p>
        </p:txBody>
      </p:sp>
      <p:pic>
        <p:nvPicPr>
          <p:cNvPr id="6" name="Imagen 5" descr="Una planta con hojas verdes&#10;&#10;El contenido generado por IA puede ser incorrecto.">
            <a:extLst>
              <a:ext uri="{FF2B5EF4-FFF2-40B4-BE49-F238E27FC236}">
                <a16:creationId xmlns:a16="http://schemas.microsoft.com/office/drawing/2014/main" id="{8F264D3C-CD24-988E-6DDB-5FBDB7067CB2}"/>
              </a:ext>
            </a:extLst>
          </p:cNvPr>
          <p:cNvPicPr>
            <a:picLocks noChangeAspect="1"/>
          </p:cNvPicPr>
          <p:nvPr userDrawn="1"/>
        </p:nvPicPr>
        <p:blipFill>
          <a:blip r:embed="rId2"/>
          <a:stretch>
            <a:fillRect/>
          </a:stretch>
        </p:blipFill>
        <p:spPr>
          <a:xfrm rot="13433671">
            <a:off x="12112066" y="-1558318"/>
            <a:ext cx="6055667" cy="3768762"/>
          </a:xfrm>
          <a:prstGeom prst="rect">
            <a:avLst/>
          </a:prstGeom>
        </p:spPr>
      </p:pic>
      <p:pic>
        <p:nvPicPr>
          <p:cNvPr id="10" name="Imagen 9" descr="Un dibujo de una persona&#10;&#10;El contenido generado por IA puede ser incorrecto.">
            <a:extLst>
              <a:ext uri="{FF2B5EF4-FFF2-40B4-BE49-F238E27FC236}">
                <a16:creationId xmlns:a16="http://schemas.microsoft.com/office/drawing/2014/main" id="{4C434FDD-025B-90EA-EFC6-D10E709CF74D}"/>
              </a:ext>
            </a:extLst>
          </p:cNvPr>
          <p:cNvPicPr>
            <a:picLocks noChangeAspect="1"/>
          </p:cNvPicPr>
          <p:nvPr userDrawn="1"/>
        </p:nvPicPr>
        <p:blipFill>
          <a:blip r:embed="rId3"/>
          <a:stretch>
            <a:fillRect/>
          </a:stretch>
        </p:blipFill>
        <p:spPr>
          <a:xfrm>
            <a:off x="8756691" y="-28068"/>
            <a:ext cx="1942523" cy="1208935"/>
          </a:xfrm>
          <a:prstGeom prst="rect">
            <a:avLst/>
          </a:prstGeom>
        </p:spPr>
      </p:pic>
      <p:pic>
        <p:nvPicPr>
          <p:cNvPr id="11" name="Imagen 10" descr="Una planta con hojas verdes&#10;&#10;El contenido generado por IA puede ser incorrecto.">
            <a:extLst>
              <a:ext uri="{FF2B5EF4-FFF2-40B4-BE49-F238E27FC236}">
                <a16:creationId xmlns:a16="http://schemas.microsoft.com/office/drawing/2014/main" id="{DC641C75-197D-36EA-25C6-22FAA46EB04A}"/>
              </a:ext>
            </a:extLst>
          </p:cNvPr>
          <p:cNvPicPr>
            <a:picLocks noChangeAspect="1"/>
          </p:cNvPicPr>
          <p:nvPr userDrawn="1"/>
        </p:nvPicPr>
        <p:blipFill>
          <a:blip r:embed="rId2"/>
          <a:stretch>
            <a:fillRect/>
          </a:stretch>
        </p:blipFill>
        <p:spPr>
          <a:xfrm rot="8487268">
            <a:off x="-3027833" y="-1043061"/>
            <a:ext cx="6055667" cy="3768762"/>
          </a:xfrm>
          <a:prstGeom prst="rect">
            <a:avLst/>
          </a:prstGeom>
        </p:spPr>
      </p:pic>
      <p:pic>
        <p:nvPicPr>
          <p:cNvPr id="13" name="Imagen 12" descr="Texto&#10;&#10;El contenido generado por IA puede ser incorrecto.">
            <a:extLst>
              <a:ext uri="{FF2B5EF4-FFF2-40B4-BE49-F238E27FC236}">
                <a16:creationId xmlns:a16="http://schemas.microsoft.com/office/drawing/2014/main" id="{AA49C645-1468-E40C-E3D5-62172AFCC5B7}"/>
              </a:ext>
            </a:extLst>
          </p:cNvPr>
          <p:cNvPicPr>
            <a:picLocks noChangeAspect="1"/>
          </p:cNvPicPr>
          <p:nvPr userDrawn="1"/>
        </p:nvPicPr>
        <p:blipFill>
          <a:blip r:embed="rId4"/>
          <a:stretch>
            <a:fillRect/>
          </a:stretch>
        </p:blipFill>
        <p:spPr>
          <a:xfrm>
            <a:off x="6368043" y="-356132"/>
            <a:ext cx="3330467" cy="2072726"/>
          </a:xfrm>
          <a:prstGeom prst="rect">
            <a:avLst/>
          </a:prstGeom>
        </p:spPr>
      </p:pic>
      <p:pic>
        <p:nvPicPr>
          <p:cNvPr id="20" name="Imagen 19" descr="Una planta con hojas verdes&#10;&#10;El contenido generado por IA puede ser incorrecto.">
            <a:extLst>
              <a:ext uri="{FF2B5EF4-FFF2-40B4-BE49-F238E27FC236}">
                <a16:creationId xmlns:a16="http://schemas.microsoft.com/office/drawing/2014/main" id="{646A872E-8B9A-42DE-455A-8F0DA54865B3}"/>
              </a:ext>
            </a:extLst>
          </p:cNvPr>
          <p:cNvPicPr>
            <a:picLocks noChangeAspect="1"/>
          </p:cNvPicPr>
          <p:nvPr userDrawn="1"/>
        </p:nvPicPr>
        <p:blipFill>
          <a:blip r:embed="rId2"/>
          <a:stretch>
            <a:fillRect/>
          </a:stretch>
        </p:blipFill>
        <p:spPr>
          <a:xfrm rot="8487268">
            <a:off x="-2875433" y="-890661"/>
            <a:ext cx="6055667" cy="3768762"/>
          </a:xfrm>
          <a:prstGeom prst="rect">
            <a:avLst/>
          </a:prstGeom>
        </p:spPr>
      </p:pic>
      <p:pic>
        <p:nvPicPr>
          <p:cNvPr id="5" name="Imagen 4" descr="Un dibujo de una persona&#10;&#10;El contenido generado por IA puede ser incorrecto.">
            <a:extLst>
              <a:ext uri="{FF2B5EF4-FFF2-40B4-BE49-F238E27FC236}">
                <a16:creationId xmlns:a16="http://schemas.microsoft.com/office/drawing/2014/main" id="{144D083D-8A5E-100F-A844-4A63CA05A95F}"/>
              </a:ext>
            </a:extLst>
          </p:cNvPr>
          <p:cNvPicPr>
            <a:picLocks noChangeAspect="1"/>
          </p:cNvPicPr>
          <p:nvPr userDrawn="1"/>
        </p:nvPicPr>
        <p:blipFill>
          <a:blip r:embed="rId3"/>
          <a:stretch>
            <a:fillRect/>
          </a:stretch>
        </p:blipFill>
        <p:spPr>
          <a:xfrm>
            <a:off x="9741743" y="-61128"/>
            <a:ext cx="1614143" cy="1004567"/>
          </a:xfrm>
          <a:prstGeom prst="rect">
            <a:avLst/>
          </a:prstGeom>
        </p:spPr>
      </p:pic>
      <p:pic>
        <p:nvPicPr>
          <p:cNvPr id="7" name="Imagen 6" descr="Un dibujo de una persona&#10;&#10;El contenido generado por IA puede ser incorrecto.">
            <a:extLst>
              <a:ext uri="{FF2B5EF4-FFF2-40B4-BE49-F238E27FC236}">
                <a16:creationId xmlns:a16="http://schemas.microsoft.com/office/drawing/2014/main" id="{BCDE95DE-EAB3-14FF-6EAF-58800778DD7A}"/>
              </a:ext>
            </a:extLst>
          </p:cNvPr>
          <p:cNvPicPr>
            <a:picLocks noChangeAspect="1"/>
          </p:cNvPicPr>
          <p:nvPr userDrawn="1"/>
        </p:nvPicPr>
        <p:blipFill>
          <a:blip r:embed="rId3"/>
          <a:stretch>
            <a:fillRect/>
          </a:stretch>
        </p:blipFill>
        <p:spPr>
          <a:xfrm>
            <a:off x="9260466" y="474215"/>
            <a:ext cx="1614143" cy="1004567"/>
          </a:xfrm>
          <a:prstGeom prst="rect">
            <a:avLst/>
          </a:prstGeom>
        </p:spPr>
      </p:pic>
      <p:pic>
        <p:nvPicPr>
          <p:cNvPr id="8" name="Imagen 7" descr="Una planta con hojas verdes&#10;&#10;El contenido generado por IA puede ser incorrecto.">
            <a:extLst>
              <a:ext uri="{FF2B5EF4-FFF2-40B4-BE49-F238E27FC236}">
                <a16:creationId xmlns:a16="http://schemas.microsoft.com/office/drawing/2014/main" id="{768EAFFF-AC3A-77CF-F11D-7B4BD51ABD9D}"/>
              </a:ext>
            </a:extLst>
          </p:cNvPr>
          <p:cNvPicPr>
            <a:picLocks noChangeAspect="1"/>
          </p:cNvPicPr>
          <p:nvPr userDrawn="1"/>
        </p:nvPicPr>
        <p:blipFill>
          <a:blip r:embed="rId2"/>
          <a:stretch>
            <a:fillRect/>
          </a:stretch>
        </p:blipFill>
        <p:spPr>
          <a:xfrm rot="9404957">
            <a:off x="12757951" y="7115156"/>
            <a:ext cx="6055667" cy="3768762"/>
          </a:xfrm>
          <a:prstGeom prst="rect">
            <a:avLst/>
          </a:prstGeom>
        </p:spPr>
      </p:pic>
      <p:pic>
        <p:nvPicPr>
          <p:cNvPr id="9" name="Imagen 8" descr="Una planta con hojas verdes&#10;&#10;El contenido generado por IA puede ser incorrecto.">
            <a:extLst>
              <a:ext uri="{FF2B5EF4-FFF2-40B4-BE49-F238E27FC236}">
                <a16:creationId xmlns:a16="http://schemas.microsoft.com/office/drawing/2014/main" id="{8B332048-B66E-D2ED-E2E3-B7206DA69DC9}"/>
              </a:ext>
            </a:extLst>
          </p:cNvPr>
          <p:cNvPicPr>
            <a:picLocks noChangeAspect="1"/>
          </p:cNvPicPr>
          <p:nvPr userDrawn="1"/>
        </p:nvPicPr>
        <p:blipFill>
          <a:blip r:embed="rId2"/>
          <a:stretch>
            <a:fillRect/>
          </a:stretch>
        </p:blipFill>
        <p:spPr>
          <a:xfrm rot="13443809">
            <a:off x="-3496891" y="6581973"/>
            <a:ext cx="6055667" cy="3768762"/>
          </a:xfrm>
          <a:prstGeom prst="rect">
            <a:avLst/>
          </a:prstGeom>
        </p:spPr>
      </p:pic>
      <p:pic>
        <p:nvPicPr>
          <p:cNvPr id="14" name="Imagen 13" descr="Fondo negro con letras blancas&#10;&#10;El contenido generado por IA puede ser incorrecto.">
            <a:extLst>
              <a:ext uri="{FF2B5EF4-FFF2-40B4-BE49-F238E27FC236}">
                <a16:creationId xmlns:a16="http://schemas.microsoft.com/office/drawing/2014/main" id="{BBC374B4-DBDD-DD7E-E673-F131A1E92FF8}"/>
              </a:ext>
            </a:extLst>
          </p:cNvPr>
          <p:cNvPicPr>
            <a:picLocks noChangeAspect="1"/>
          </p:cNvPicPr>
          <p:nvPr userDrawn="1"/>
        </p:nvPicPr>
        <p:blipFill>
          <a:blip r:embed="rId5"/>
          <a:stretch>
            <a:fillRect/>
          </a:stretch>
        </p:blipFill>
        <p:spPr>
          <a:xfrm>
            <a:off x="6480094" y="326063"/>
            <a:ext cx="2999439" cy="1866710"/>
          </a:xfrm>
          <a:prstGeom prst="rect">
            <a:avLst/>
          </a:prstGeom>
        </p:spPr>
      </p:pic>
    </p:spTree>
    <p:extLst>
      <p:ext uri="{BB962C8B-B14F-4D97-AF65-F5344CB8AC3E}">
        <p14:creationId xmlns:p14="http://schemas.microsoft.com/office/powerpoint/2010/main" val="2702339085"/>
      </p:ext>
    </p:extLst>
  </p:cSld>
  <p:clrMapOvr>
    <a:masterClrMapping/>
  </p:clrMapOvr>
  <p:extLst>
    <p:ext uri="{DCECCB84-F9BA-43D5-87BE-67443E8EF086}">
      <p15:sldGuideLst xmlns:p15="http://schemas.microsoft.com/office/powerpoint/2012/main">
        <p15:guide id="1" orient="horz" pos="2834" userDrawn="1">
          <p15:clr>
            <a:srgbClr val="FBAE40"/>
          </p15:clr>
        </p15:guide>
        <p15:guide id="2" pos="50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02004" y="599969"/>
            <a:ext cx="5160037" cy="2099892"/>
          </a:xfrm>
        </p:spPr>
        <p:txBody>
          <a:bodyPr anchor="b"/>
          <a:lstStyle>
            <a:lvl1pPr>
              <a:defRPr sz="4199"/>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01585" y="1295767"/>
            <a:ext cx="8099405" cy="6395505"/>
          </a:xfrm>
        </p:spPr>
        <p:txBody>
          <a:bodyPr/>
          <a:lstStyle>
            <a:lvl1pPr>
              <a:defRPr sz="4199"/>
            </a:lvl1pPr>
            <a:lvl2pPr>
              <a:defRPr sz="3674"/>
            </a:lvl2pPr>
            <a:lvl3pPr>
              <a:defRPr sz="3149"/>
            </a:lvl3pPr>
            <a:lvl4pPr>
              <a:defRPr sz="2624"/>
            </a:lvl4pPr>
            <a:lvl5pPr>
              <a:defRPr sz="2624"/>
            </a:lvl5pPr>
            <a:lvl6pPr>
              <a:defRPr sz="2624"/>
            </a:lvl6pPr>
            <a:lvl7pPr>
              <a:defRPr sz="2624"/>
            </a:lvl7pPr>
            <a:lvl8pPr>
              <a:defRPr sz="2624"/>
            </a:lvl8pPr>
            <a:lvl9pPr>
              <a:defRPr sz="2624"/>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02004" y="2699862"/>
            <a:ext cx="5160037" cy="5001827"/>
          </a:xfrm>
        </p:spPr>
        <p:txBody>
          <a:bodyPr/>
          <a:lstStyle>
            <a:lvl1pPr marL="0" indent="0">
              <a:buNone/>
              <a:defRPr sz="2100"/>
            </a:lvl1pPr>
            <a:lvl2pPr marL="599938" indent="0">
              <a:buNone/>
              <a:defRPr sz="1837"/>
            </a:lvl2pPr>
            <a:lvl3pPr marL="1199876" indent="0">
              <a:buNone/>
              <a:defRPr sz="1575"/>
            </a:lvl3pPr>
            <a:lvl4pPr marL="1799814" indent="0">
              <a:buNone/>
              <a:defRPr sz="1312"/>
            </a:lvl4pPr>
            <a:lvl5pPr marL="2399751" indent="0">
              <a:buNone/>
              <a:defRPr sz="1312"/>
            </a:lvl5pPr>
            <a:lvl6pPr marL="2999689" indent="0">
              <a:buNone/>
              <a:defRPr sz="1312"/>
            </a:lvl6pPr>
            <a:lvl7pPr marL="3599627" indent="0">
              <a:buNone/>
              <a:defRPr sz="1312"/>
            </a:lvl7pPr>
            <a:lvl8pPr marL="4199565" indent="0">
              <a:buNone/>
              <a:defRPr sz="1312"/>
            </a:lvl8pPr>
            <a:lvl9pPr marL="4799503" indent="0">
              <a:buNone/>
              <a:defRPr sz="131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11FC3E8-A848-8344-9955-7E55FF79AFDD}" type="datetimeFigureOut">
              <a:rPr lang="es-CO" smtClean="0"/>
              <a:t>4/04/2025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8B0E0AC-6F0C-7740-A11A-BF8448709543}" type="slidenum">
              <a:rPr lang="es-CO" smtClean="0"/>
              <a:t>‹Nº›</a:t>
            </a:fld>
            <a:endParaRPr lang="es-CO"/>
          </a:p>
        </p:txBody>
      </p:sp>
    </p:spTree>
    <p:extLst>
      <p:ext uri="{BB962C8B-B14F-4D97-AF65-F5344CB8AC3E}">
        <p14:creationId xmlns:p14="http://schemas.microsoft.com/office/powerpoint/2010/main" val="260657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9919" y="479143"/>
            <a:ext cx="13798987" cy="173949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9919" y="2395710"/>
            <a:ext cx="13798987" cy="571012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9919" y="8341239"/>
            <a:ext cx="3599736" cy="479142"/>
          </a:xfrm>
          <a:prstGeom prst="rect">
            <a:avLst/>
          </a:prstGeom>
        </p:spPr>
        <p:txBody>
          <a:bodyPr vert="horz" lIns="91440" tIns="45720" rIns="91440" bIns="45720" rtlCol="0" anchor="ctr"/>
          <a:lstStyle>
            <a:lvl1pPr algn="l">
              <a:defRPr sz="1575">
                <a:solidFill>
                  <a:schemeClr val="tx1">
                    <a:tint val="82000"/>
                  </a:schemeClr>
                </a:solidFill>
              </a:defRPr>
            </a:lvl1pPr>
          </a:lstStyle>
          <a:p>
            <a:fld id="{411FC3E8-A848-8344-9955-7E55FF79AFDD}" type="datetimeFigureOut">
              <a:rPr lang="es-CO" smtClean="0"/>
              <a:t>4/04/2025</a:t>
            </a:fld>
            <a:endParaRPr lang="es-CO"/>
          </a:p>
        </p:txBody>
      </p:sp>
      <p:sp>
        <p:nvSpPr>
          <p:cNvPr id="5" name="Footer Placeholder 4"/>
          <p:cNvSpPr>
            <a:spLocks noGrp="1"/>
          </p:cNvSpPr>
          <p:nvPr>
            <p:ph type="ftr" sz="quarter" idx="3"/>
          </p:nvPr>
        </p:nvSpPr>
        <p:spPr>
          <a:xfrm>
            <a:off x="5299611" y="8341239"/>
            <a:ext cx="5399603" cy="479142"/>
          </a:xfrm>
          <a:prstGeom prst="rect">
            <a:avLst/>
          </a:prstGeom>
        </p:spPr>
        <p:txBody>
          <a:bodyPr vert="horz" lIns="91440" tIns="45720" rIns="91440" bIns="45720" rtlCol="0" anchor="ctr"/>
          <a:lstStyle>
            <a:lvl1pPr algn="ctr">
              <a:defRPr sz="1575">
                <a:solidFill>
                  <a:schemeClr val="tx1">
                    <a:tint val="82000"/>
                  </a:schemeClr>
                </a:solidFill>
              </a:defRPr>
            </a:lvl1pPr>
          </a:lstStyle>
          <a:p>
            <a:endParaRPr lang="es-CO"/>
          </a:p>
        </p:txBody>
      </p:sp>
      <p:sp>
        <p:nvSpPr>
          <p:cNvPr id="6" name="Slide Number Placeholder 5"/>
          <p:cNvSpPr>
            <a:spLocks noGrp="1"/>
          </p:cNvSpPr>
          <p:nvPr>
            <p:ph type="sldNum" sz="quarter" idx="4"/>
          </p:nvPr>
        </p:nvSpPr>
        <p:spPr>
          <a:xfrm>
            <a:off x="11299170" y="8341239"/>
            <a:ext cx="3599736" cy="479142"/>
          </a:xfrm>
          <a:prstGeom prst="rect">
            <a:avLst/>
          </a:prstGeom>
        </p:spPr>
        <p:txBody>
          <a:bodyPr vert="horz" lIns="91440" tIns="45720" rIns="91440" bIns="45720" rtlCol="0" anchor="ctr"/>
          <a:lstStyle>
            <a:lvl1pPr algn="r">
              <a:defRPr sz="1575">
                <a:solidFill>
                  <a:schemeClr val="tx1">
                    <a:tint val="82000"/>
                  </a:schemeClr>
                </a:solidFill>
              </a:defRPr>
            </a:lvl1pPr>
          </a:lstStyle>
          <a:p>
            <a:fld id="{D8B0E0AC-6F0C-7740-A11A-BF8448709543}" type="slidenum">
              <a:rPr lang="es-CO" smtClean="0"/>
              <a:t>‹Nº›</a:t>
            </a:fld>
            <a:endParaRPr lang="es-CO"/>
          </a:p>
        </p:txBody>
      </p:sp>
    </p:spTree>
    <p:extLst>
      <p:ext uri="{BB962C8B-B14F-4D97-AF65-F5344CB8AC3E}">
        <p14:creationId xmlns:p14="http://schemas.microsoft.com/office/powerpoint/2010/main" val="2104150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8" r:id="rId8"/>
    <p:sldLayoutId id="2147483704" r:id="rId9"/>
    <p:sldLayoutId id="2147483705" r:id="rId10"/>
    <p:sldLayoutId id="2147483706" r:id="rId11"/>
    <p:sldLayoutId id="2147483707" r:id="rId12"/>
  </p:sldLayoutIdLst>
  <p:txStyles>
    <p:titleStyle>
      <a:lvl1pPr algn="l" defTabSz="1199876" rtl="0" eaLnBrk="1" latinLnBrk="0" hangingPunct="1">
        <a:lnSpc>
          <a:spcPct val="90000"/>
        </a:lnSpc>
        <a:spcBef>
          <a:spcPct val="0"/>
        </a:spcBef>
        <a:buNone/>
        <a:defRPr sz="5774" kern="1200">
          <a:solidFill>
            <a:schemeClr val="tx1"/>
          </a:solidFill>
          <a:latin typeface="+mj-lt"/>
          <a:ea typeface="+mj-ea"/>
          <a:cs typeface="+mj-cs"/>
        </a:defRPr>
      </a:lvl1pPr>
    </p:titleStyle>
    <p:bodyStyle>
      <a:lvl1pPr marL="299969" indent="-299969" algn="l" defTabSz="1199876" rtl="0" eaLnBrk="1" latinLnBrk="0" hangingPunct="1">
        <a:lnSpc>
          <a:spcPct val="90000"/>
        </a:lnSpc>
        <a:spcBef>
          <a:spcPts val="1312"/>
        </a:spcBef>
        <a:buFont typeface="Arial" panose="020B0604020202020204" pitchFamily="34" charset="0"/>
        <a:buChar char="•"/>
        <a:defRPr sz="3674" kern="1200">
          <a:solidFill>
            <a:schemeClr val="tx1"/>
          </a:solidFill>
          <a:latin typeface="+mn-lt"/>
          <a:ea typeface="+mn-ea"/>
          <a:cs typeface="+mn-cs"/>
        </a:defRPr>
      </a:lvl1pPr>
      <a:lvl2pPr marL="899907" indent="-299969" algn="l" defTabSz="1199876" rtl="0" eaLnBrk="1" latinLnBrk="0" hangingPunct="1">
        <a:lnSpc>
          <a:spcPct val="90000"/>
        </a:lnSpc>
        <a:spcBef>
          <a:spcPts val="656"/>
        </a:spcBef>
        <a:buFont typeface="Arial" panose="020B0604020202020204" pitchFamily="34" charset="0"/>
        <a:buChar char="•"/>
        <a:defRPr sz="3149" kern="1200">
          <a:solidFill>
            <a:schemeClr val="tx1"/>
          </a:solidFill>
          <a:latin typeface="+mn-lt"/>
          <a:ea typeface="+mn-ea"/>
          <a:cs typeface="+mn-cs"/>
        </a:defRPr>
      </a:lvl2pPr>
      <a:lvl3pPr marL="1499845" indent="-299969" algn="l" defTabSz="1199876" rtl="0" eaLnBrk="1" latinLnBrk="0" hangingPunct="1">
        <a:lnSpc>
          <a:spcPct val="90000"/>
        </a:lnSpc>
        <a:spcBef>
          <a:spcPts val="656"/>
        </a:spcBef>
        <a:buFont typeface="Arial" panose="020B0604020202020204" pitchFamily="34" charset="0"/>
        <a:buChar char="•"/>
        <a:defRPr sz="2624" kern="1200">
          <a:solidFill>
            <a:schemeClr val="tx1"/>
          </a:solidFill>
          <a:latin typeface="+mn-lt"/>
          <a:ea typeface="+mn-ea"/>
          <a:cs typeface="+mn-cs"/>
        </a:defRPr>
      </a:lvl3pPr>
      <a:lvl4pPr marL="209978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4pPr>
      <a:lvl5pPr marL="2699720"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5pPr>
      <a:lvl6pPr marL="3299658"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6pPr>
      <a:lvl7pPr marL="3899596"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7pPr>
      <a:lvl8pPr marL="4499534"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8pPr>
      <a:lvl9pPr marL="509947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9pPr>
    </p:bodyStyle>
    <p:otherStyle>
      <a:defPPr>
        <a:defRPr lang="en-US"/>
      </a:defPPr>
      <a:lvl1pPr marL="0" algn="l" defTabSz="1199876" rtl="0" eaLnBrk="1" latinLnBrk="0" hangingPunct="1">
        <a:defRPr sz="2362" kern="1200">
          <a:solidFill>
            <a:schemeClr val="tx1"/>
          </a:solidFill>
          <a:latin typeface="+mn-lt"/>
          <a:ea typeface="+mn-ea"/>
          <a:cs typeface="+mn-cs"/>
        </a:defRPr>
      </a:lvl1pPr>
      <a:lvl2pPr marL="599938" algn="l" defTabSz="1199876" rtl="0" eaLnBrk="1" latinLnBrk="0" hangingPunct="1">
        <a:defRPr sz="2362" kern="1200">
          <a:solidFill>
            <a:schemeClr val="tx1"/>
          </a:solidFill>
          <a:latin typeface="+mn-lt"/>
          <a:ea typeface="+mn-ea"/>
          <a:cs typeface="+mn-cs"/>
        </a:defRPr>
      </a:lvl2pPr>
      <a:lvl3pPr marL="1199876" algn="l" defTabSz="1199876" rtl="0" eaLnBrk="1" latinLnBrk="0" hangingPunct="1">
        <a:defRPr sz="2362" kern="1200">
          <a:solidFill>
            <a:schemeClr val="tx1"/>
          </a:solidFill>
          <a:latin typeface="+mn-lt"/>
          <a:ea typeface="+mn-ea"/>
          <a:cs typeface="+mn-cs"/>
        </a:defRPr>
      </a:lvl3pPr>
      <a:lvl4pPr marL="1799814" algn="l" defTabSz="1199876" rtl="0" eaLnBrk="1" latinLnBrk="0" hangingPunct="1">
        <a:defRPr sz="2362" kern="1200">
          <a:solidFill>
            <a:schemeClr val="tx1"/>
          </a:solidFill>
          <a:latin typeface="+mn-lt"/>
          <a:ea typeface="+mn-ea"/>
          <a:cs typeface="+mn-cs"/>
        </a:defRPr>
      </a:lvl4pPr>
      <a:lvl5pPr marL="2399751" algn="l" defTabSz="1199876" rtl="0" eaLnBrk="1" latinLnBrk="0" hangingPunct="1">
        <a:defRPr sz="2362" kern="1200">
          <a:solidFill>
            <a:schemeClr val="tx1"/>
          </a:solidFill>
          <a:latin typeface="+mn-lt"/>
          <a:ea typeface="+mn-ea"/>
          <a:cs typeface="+mn-cs"/>
        </a:defRPr>
      </a:lvl5pPr>
      <a:lvl6pPr marL="2999689" algn="l" defTabSz="1199876" rtl="0" eaLnBrk="1" latinLnBrk="0" hangingPunct="1">
        <a:defRPr sz="2362" kern="1200">
          <a:solidFill>
            <a:schemeClr val="tx1"/>
          </a:solidFill>
          <a:latin typeface="+mn-lt"/>
          <a:ea typeface="+mn-ea"/>
          <a:cs typeface="+mn-cs"/>
        </a:defRPr>
      </a:lvl6pPr>
      <a:lvl7pPr marL="3599627" algn="l" defTabSz="1199876" rtl="0" eaLnBrk="1" latinLnBrk="0" hangingPunct="1">
        <a:defRPr sz="2362" kern="1200">
          <a:solidFill>
            <a:schemeClr val="tx1"/>
          </a:solidFill>
          <a:latin typeface="+mn-lt"/>
          <a:ea typeface="+mn-ea"/>
          <a:cs typeface="+mn-cs"/>
        </a:defRPr>
      </a:lvl7pPr>
      <a:lvl8pPr marL="4199565" algn="l" defTabSz="1199876" rtl="0" eaLnBrk="1" latinLnBrk="0" hangingPunct="1">
        <a:defRPr sz="2362" kern="1200">
          <a:solidFill>
            <a:schemeClr val="tx1"/>
          </a:solidFill>
          <a:latin typeface="+mn-lt"/>
          <a:ea typeface="+mn-ea"/>
          <a:cs typeface="+mn-cs"/>
        </a:defRPr>
      </a:lvl8pPr>
      <a:lvl9pPr marL="4799503" algn="l" defTabSz="1199876" rtl="0" eaLnBrk="1" latinLnBrk="0" hangingPunct="1">
        <a:defRPr sz="23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818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70C10-E052-1264-4B15-05B4C3D29F32}"/>
              </a:ext>
            </a:extLst>
          </p:cNvPr>
          <p:cNvSpPr txBox="1"/>
          <p:nvPr/>
        </p:nvSpPr>
        <p:spPr>
          <a:xfrm>
            <a:off x="2178277" y="1338136"/>
            <a:ext cx="11642270" cy="477054"/>
          </a:xfrm>
          <a:prstGeom prst="rect">
            <a:avLst/>
          </a:prstGeom>
          <a:noFill/>
        </p:spPr>
        <p:txBody>
          <a:bodyPr wrap="square">
            <a:spAutoFit/>
          </a:bodyPr>
          <a:lstStyle/>
          <a:p>
            <a:pPr algn="ctr"/>
            <a:r>
              <a:rPr lang="es-CO" sz="2500" b="1" dirty="0"/>
              <a:t>Acto Legislativo 03 / 2024</a:t>
            </a:r>
          </a:p>
        </p:txBody>
      </p:sp>
      <p:sp>
        <p:nvSpPr>
          <p:cNvPr id="4" name="Marcador de contenido 2">
            <a:extLst>
              <a:ext uri="{FF2B5EF4-FFF2-40B4-BE49-F238E27FC236}">
                <a16:creationId xmlns:a16="http://schemas.microsoft.com/office/drawing/2014/main" id="{96AC7984-C858-305E-0AAA-2EEFC0FB010C}"/>
              </a:ext>
            </a:extLst>
          </p:cNvPr>
          <p:cNvSpPr txBox="1">
            <a:spLocks/>
          </p:cNvSpPr>
          <p:nvPr/>
        </p:nvSpPr>
        <p:spPr>
          <a:xfrm>
            <a:off x="1626135" y="1815190"/>
            <a:ext cx="12439345" cy="5943599"/>
          </a:xfrm>
          <a:prstGeom prst="rect">
            <a:avLst/>
          </a:prstGeom>
        </p:spPr>
        <p:txBody>
          <a:bodyPr>
            <a:noAutofit/>
          </a:bodyPr>
          <a:lstStyle>
            <a:lvl1pPr marL="299969" indent="-299969" algn="l" defTabSz="1199876" rtl="0" eaLnBrk="1" latinLnBrk="0" hangingPunct="1">
              <a:lnSpc>
                <a:spcPct val="90000"/>
              </a:lnSpc>
              <a:spcBef>
                <a:spcPts val="1312"/>
              </a:spcBef>
              <a:buFont typeface="Arial" panose="020B0604020202020204" pitchFamily="34" charset="0"/>
              <a:buChar char="•"/>
              <a:defRPr sz="3674" kern="1200">
                <a:solidFill>
                  <a:schemeClr val="tx1"/>
                </a:solidFill>
                <a:latin typeface="+mn-lt"/>
                <a:ea typeface="+mn-ea"/>
                <a:cs typeface="+mn-cs"/>
              </a:defRPr>
            </a:lvl1pPr>
            <a:lvl2pPr marL="899907" indent="-299969" algn="l" defTabSz="1199876" rtl="0" eaLnBrk="1" latinLnBrk="0" hangingPunct="1">
              <a:lnSpc>
                <a:spcPct val="90000"/>
              </a:lnSpc>
              <a:spcBef>
                <a:spcPts val="656"/>
              </a:spcBef>
              <a:buFont typeface="Arial" panose="020B0604020202020204" pitchFamily="34" charset="0"/>
              <a:buChar char="•"/>
              <a:defRPr sz="3149" kern="1200">
                <a:solidFill>
                  <a:schemeClr val="tx1"/>
                </a:solidFill>
                <a:latin typeface="+mn-lt"/>
                <a:ea typeface="+mn-ea"/>
                <a:cs typeface="+mn-cs"/>
              </a:defRPr>
            </a:lvl2pPr>
            <a:lvl3pPr marL="1499845" indent="-299969" algn="l" defTabSz="1199876" rtl="0" eaLnBrk="1" latinLnBrk="0" hangingPunct="1">
              <a:lnSpc>
                <a:spcPct val="90000"/>
              </a:lnSpc>
              <a:spcBef>
                <a:spcPts val="656"/>
              </a:spcBef>
              <a:buFont typeface="Arial" panose="020B0604020202020204" pitchFamily="34" charset="0"/>
              <a:buChar char="•"/>
              <a:defRPr sz="2624" kern="1200">
                <a:solidFill>
                  <a:schemeClr val="tx1"/>
                </a:solidFill>
                <a:latin typeface="+mn-lt"/>
                <a:ea typeface="+mn-ea"/>
                <a:cs typeface="+mn-cs"/>
              </a:defRPr>
            </a:lvl3pPr>
            <a:lvl4pPr marL="209978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4pPr>
            <a:lvl5pPr marL="2699720"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5pPr>
            <a:lvl6pPr marL="3299658"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6pPr>
            <a:lvl7pPr marL="3899596"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7pPr>
            <a:lvl8pPr marL="4499534"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8pPr>
            <a:lvl9pPr marL="509947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9pPr>
          </a:lstStyle>
          <a:p>
            <a:pPr>
              <a:lnSpc>
                <a:spcPct val="120000"/>
              </a:lnSpc>
            </a:pPr>
            <a:r>
              <a:rPr lang="es-CO" sz="2100" b="1" dirty="0">
                <a:latin typeface="Verdana Pro Light" panose="020B0304030504040204" pitchFamily="34" charset="0"/>
              </a:rPr>
              <a:t>Busca Fortalecer Autonomía Territorial</a:t>
            </a:r>
          </a:p>
          <a:p>
            <a:pPr>
              <a:lnSpc>
                <a:spcPct val="120000"/>
              </a:lnSpc>
            </a:pPr>
            <a:r>
              <a:rPr lang="es-CO" sz="2100" b="1" dirty="0">
                <a:latin typeface="Verdana Pro Light" panose="020B0304030504040204" pitchFamily="34" charset="0"/>
              </a:rPr>
              <a:t>Para el Cierre de Brechas</a:t>
            </a:r>
          </a:p>
          <a:p>
            <a:pPr lvl="1">
              <a:lnSpc>
                <a:spcPct val="120000"/>
              </a:lnSpc>
            </a:pPr>
            <a:r>
              <a:rPr lang="es-CO" sz="2100" dirty="0">
                <a:latin typeface="Verdana Pro Light" panose="020B0304030504040204" pitchFamily="34" charset="0"/>
              </a:rPr>
              <a:t>Sociales</a:t>
            </a:r>
          </a:p>
          <a:p>
            <a:pPr lvl="1">
              <a:lnSpc>
                <a:spcPct val="120000"/>
              </a:lnSpc>
            </a:pPr>
            <a:r>
              <a:rPr lang="es-CO" sz="2100" dirty="0">
                <a:latin typeface="Verdana Pro Light" panose="020B0304030504040204" pitchFamily="34" charset="0"/>
              </a:rPr>
              <a:t>Económicas</a:t>
            </a:r>
          </a:p>
          <a:p>
            <a:pPr lvl="1">
              <a:lnSpc>
                <a:spcPct val="120000"/>
              </a:lnSpc>
            </a:pPr>
            <a:r>
              <a:rPr lang="es-CO" sz="2100" dirty="0">
                <a:latin typeface="Verdana Pro Light" panose="020B0304030504040204" pitchFamily="34" charset="0"/>
              </a:rPr>
              <a:t>Institucionales</a:t>
            </a:r>
          </a:p>
          <a:p>
            <a:pPr>
              <a:lnSpc>
                <a:spcPct val="120000"/>
              </a:lnSpc>
            </a:pPr>
            <a:r>
              <a:rPr lang="es-CO" sz="2100" b="1" dirty="0">
                <a:latin typeface="Verdana Pro Light" panose="020B0304030504040204" pitchFamily="34" charset="0"/>
              </a:rPr>
              <a:t>Aumenta el monto de Transferencias </a:t>
            </a:r>
          </a:p>
          <a:p>
            <a:pPr lvl="1">
              <a:lnSpc>
                <a:spcPct val="120000"/>
              </a:lnSpc>
            </a:pPr>
            <a:r>
              <a:rPr lang="es-CO" sz="2100" dirty="0">
                <a:latin typeface="Verdana Pro Light" panose="020B0304030504040204" pitchFamily="34" charset="0"/>
              </a:rPr>
              <a:t>39,5 % </a:t>
            </a:r>
          </a:p>
          <a:p>
            <a:pPr lvl="1">
              <a:lnSpc>
                <a:spcPct val="120000"/>
              </a:lnSpc>
            </a:pPr>
            <a:r>
              <a:rPr lang="es-CO" sz="2100" dirty="0">
                <a:latin typeface="Verdana Pro Light" panose="020B0304030504040204" pitchFamily="34" charset="0"/>
              </a:rPr>
              <a:t>12 años de transición a partir de 2027</a:t>
            </a:r>
          </a:p>
          <a:p>
            <a:pPr lvl="1">
              <a:lnSpc>
                <a:spcPct val="120000"/>
              </a:lnSpc>
            </a:pPr>
            <a:r>
              <a:rPr lang="es-CO" sz="2100" dirty="0">
                <a:latin typeface="Verdana Pro Light" panose="020B0304030504040204" pitchFamily="34" charset="0"/>
              </a:rPr>
              <a:t>Nueva fórmula de cálculo del SGP</a:t>
            </a:r>
          </a:p>
          <a:p>
            <a:pPr>
              <a:lnSpc>
                <a:spcPct val="120000"/>
              </a:lnSpc>
            </a:pPr>
            <a:r>
              <a:rPr lang="es-CO" sz="2100" b="1" dirty="0">
                <a:latin typeface="Verdana Pro Light" panose="020B0304030504040204" pitchFamily="34" charset="0"/>
              </a:rPr>
              <a:t>Mantiene Prioridad de Sectores Básicos </a:t>
            </a:r>
            <a:r>
              <a:rPr lang="es-CO" sz="2100" dirty="0">
                <a:latin typeface="Verdana Pro Light" panose="020B0304030504040204" pitchFamily="34" charset="0"/>
              </a:rPr>
              <a:t>(Educación, Salud, APSB, PG)</a:t>
            </a:r>
          </a:p>
          <a:p>
            <a:pPr lvl="1">
              <a:lnSpc>
                <a:spcPct val="120000"/>
              </a:lnSpc>
            </a:pPr>
            <a:r>
              <a:rPr lang="es-CO" sz="2100" dirty="0">
                <a:latin typeface="Verdana Pro Light" panose="020B0304030504040204" pitchFamily="34" charset="0"/>
              </a:rPr>
              <a:t>En Educación, Preescolar de tres grados, Transición a la Educación Superior</a:t>
            </a:r>
          </a:p>
          <a:p>
            <a:pPr>
              <a:lnSpc>
                <a:spcPct val="120000"/>
              </a:lnSpc>
            </a:pPr>
            <a:r>
              <a:rPr lang="es-CO" sz="2100" b="1" dirty="0">
                <a:latin typeface="Verdana Pro Light" panose="020B0304030504040204" pitchFamily="34" charset="0"/>
              </a:rPr>
              <a:t>Supedita la entrada en vigencia a la Presentación y Aprobación de una Ley de Competencias</a:t>
            </a:r>
          </a:p>
          <a:p>
            <a:pPr lvl="1">
              <a:lnSpc>
                <a:spcPct val="120000"/>
              </a:lnSpc>
            </a:pPr>
            <a:r>
              <a:rPr lang="es-CO" sz="2100" dirty="0">
                <a:latin typeface="Verdana Pro Light" panose="020B0304030504040204" pitchFamily="34" charset="0"/>
              </a:rPr>
              <a:t>Alcance de la Ley </a:t>
            </a:r>
          </a:p>
          <a:p>
            <a:pPr lvl="1">
              <a:lnSpc>
                <a:spcPct val="120000"/>
              </a:lnSpc>
            </a:pPr>
            <a:r>
              <a:rPr lang="es-CO" sz="2100" dirty="0">
                <a:latin typeface="Verdana Pro Light" panose="020B0304030504040204" pitchFamily="34" charset="0"/>
              </a:rPr>
              <a:t>Cronograma (</a:t>
            </a:r>
            <a:r>
              <a:rPr lang="es-CO" sz="2100" b="1" dirty="0">
                <a:latin typeface="Verdana Pro Light" panose="020B0304030504040204" pitchFamily="34" charset="0"/>
              </a:rPr>
              <a:t>Preparación</a:t>
            </a:r>
            <a:r>
              <a:rPr lang="es-CO" sz="2100" dirty="0">
                <a:latin typeface="Verdana Pro Light" panose="020B0304030504040204" pitchFamily="34" charset="0"/>
              </a:rPr>
              <a:t> / Debate Público/ Presentación al Congreso)</a:t>
            </a:r>
          </a:p>
        </p:txBody>
      </p:sp>
    </p:spTree>
    <p:extLst>
      <p:ext uri="{BB962C8B-B14F-4D97-AF65-F5344CB8AC3E}">
        <p14:creationId xmlns:p14="http://schemas.microsoft.com/office/powerpoint/2010/main" val="39067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4">
            <a:extLst>
              <a:ext uri="{FF2B5EF4-FFF2-40B4-BE49-F238E27FC236}">
                <a16:creationId xmlns:a16="http://schemas.microsoft.com/office/drawing/2014/main" id="{D4EE6920-0BE4-F566-B5DB-514C0C6F511A}"/>
              </a:ext>
            </a:extLst>
          </p:cNvPr>
          <p:cNvSpPr txBox="1"/>
          <p:nvPr/>
        </p:nvSpPr>
        <p:spPr>
          <a:xfrm>
            <a:off x="3445844" y="1504635"/>
            <a:ext cx="9107136" cy="369332"/>
          </a:xfrm>
          <a:prstGeom prst="rect">
            <a:avLst/>
          </a:prstGeom>
          <a:noFill/>
        </p:spPr>
        <p:txBody>
          <a:bodyPr wrap="square" rtlCol="0">
            <a:spAutoFit/>
          </a:bodyPr>
          <a:lstStyle/>
          <a:p>
            <a:pPr algn="ctr"/>
            <a:r>
              <a:rPr lang="es-ES" b="1" dirty="0">
                <a:latin typeface="+mj-lt"/>
                <a:ea typeface="Verdana" panose="020B0604030504040204" pitchFamily="34" charset="0"/>
                <a:cs typeface="Vrinda" panose="020B0502040204020203" pitchFamily="34" charset="0"/>
              </a:rPr>
              <a:t>Principales Competencias Actuales del Nivel Nacional</a:t>
            </a:r>
            <a:endParaRPr lang="es-CO" b="1" dirty="0">
              <a:latin typeface="+mj-lt"/>
              <a:ea typeface="Verdana" panose="020B0604030504040204" pitchFamily="34" charset="0"/>
              <a:cs typeface="Vrinda" panose="020B0502040204020203" pitchFamily="34" charset="0"/>
            </a:endParaRPr>
          </a:p>
        </p:txBody>
      </p:sp>
      <p:graphicFrame>
        <p:nvGraphicFramePr>
          <p:cNvPr id="4" name="Tabla 7">
            <a:extLst>
              <a:ext uri="{FF2B5EF4-FFF2-40B4-BE49-F238E27FC236}">
                <a16:creationId xmlns:a16="http://schemas.microsoft.com/office/drawing/2014/main" id="{6941C949-084E-7DEB-19C8-A9608B3FE7B2}"/>
              </a:ext>
            </a:extLst>
          </p:cNvPr>
          <p:cNvGraphicFramePr>
            <a:graphicFrameLocks noGrp="1"/>
          </p:cNvGraphicFramePr>
          <p:nvPr>
            <p:extLst>
              <p:ext uri="{D42A27DB-BD31-4B8C-83A1-F6EECF244321}">
                <p14:modId xmlns:p14="http://schemas.microsoft.com/office/powerpoint/2010/main" val="1449981682"/>
              </p:ext>
            </p:extLst>
          </p:nvPr>
        </p:nvGraphicFramePr>
        <p:xfrm>
          <a:off x="1269937" y="2510781"/>
          <a:ext cx="13164520" cy="5705554"/>
        </p:xfrm>
        <a:graphic>
          <a:graphicData uri="http://schemas.openxmlformats.org/drawingml/2006/table">
            <a:tbl>
              <a:tblPr firstRow="1" bandRow="1">
                <a:tableStyleId>{22838BEF-8BB2-4498-84A7-C5851F593DF1}</a:tableStyleId>
              </a:tblPr>
              <a:tblGrid>
                <a:gridCol w="8412906">
                  <a:extLst>
                    <a:ext uri="{9D8B030D-6E8A-4147-A177-3AD203B41FA5}">
                      <a16:colId xmlns:a16="http://schemas.microsoft.com/office/drawing/2014/main" val="1955441472"/>
                    </a:ext>
                  </a:extLst>
                </a:gridCol>
                <a:gridCol w="4751614">
                  <a:extLst>
                    <a:ext uri="{9D8B030D-6E8A-4147-A177-3AD203B41FA5}">
                      <a16:colId xmlns:a16="http://schemas.microsoft.com/office/drawing/2014/main" val="3124817168"/>
                    </a:ext>
                  </a:extLst>
                </a:gridCol>
              </a:tblGrid>
              <a:tr h="859234">
                <a:tc>
                  <a:txBody>
                    <a:bodyPr/>
                    <a:lstStyle/>
                    <a:p>
                      <a:pPr marL="0" marR="0" lvl="0" indent="0" algn="ctr" defTabSz="1199876" rtl="0" eaLnBrk="1" fontAlgn="auto" latinLnBrk="0" hangingPunct="1">
                        <a:lnSpc>
                          <a:spcPct val="100000"/>
                        </a:lnSpc>
                        <a:spcBef>
                          <a:spcPts val="0"/>
                        </a:spcBef>
                        <a:spcAft>
                          <a:spcPts val="0"/>
                        </a:spcAft>
                        <a:buClrTx/>
                        <a:buSzTx/>
                        <a:buFontTx/>
                        <a:buNone/>
                        <a:tabLst/>
                        <a:defRPr/>
                      </a:pPr>
                      <a:r>
                        <a:rPr lang="es-CO" sz="1800" b="1" u="none" strike="noStrike" dirty="0">
                          <a:solidFill>
                            <a:srgbClr val="000000"/>
                          </a:solidFill>
                          <a:effectLst/>
                        </a:rPr>
                        <a:t>Competencia</a:t>
                      </a:r>
                      <a:endParaRPr lang="es-CO" sz="1800" b="1" dirty="0">
                        <a:latin typeface="Verdana Pro Light" panose="020B0304030504040204" pitchFamily="34" charset="0"/>
                      </a:endParaRPr>
                    </a:p>
                  </a:txBody>
                  <a:tcPr anchor="ctr"/>
                </a:tc>
                <a:tc>
                  <a:txBody>
                    <a:bodyPr/>
                    <a:lstStyle/>
                    <a:p>
                      <a:pPr algn="ctr"/>
                      <a:r>
                        <a:rPr lang="es-CO" sz="1800" b="1" dirty="0"/>
                        <a:t>Norma</a:t>
                      </a:r>
                      <a:endParaRPr lang="es-CO" sz="1800" b="1" dirty="0">
                        <a:latin typeface="Verdana Pro Light" panose="020B0304030504040204" pitchFamily="34" charset="0"/>
                      </a:endParaRPr>
                    </a:p>
                  </a:txBody>
                  <a:tcPr anchor="ctr"/>
                </a:tc>
                <a:extLst>
                  <a:ext uri="{0D108BD9-81ED-4DB2-BD59-A6C34878D82A}">
                    <a16:rowId xmlns:a16="http://schemas.microsoft.com/office/drawing/2014/main" val="2788148738"/>
                  </a:ext>
                </a:extLst>
              </a:tr>
              <a:tr h="485654">
                <a:tc>
                  <a:txBody>
                    <a:bodyPr/>
                    <a:lstStyle/>
                    <a:p>
                      <a:pPr algn="l"/>
                      <a:r>
                        <a:rPr lang="es-ES" sz="1800" b="1" u="none" strike="noStrike" dirty="0">
                          <a:solidFill>
                            <a:srgbClr val="000000"/>
                          </a:solidFill>
                          <a:effectLst/>
                        </a:rPr>
                        <a:t>Distribuir</a:t>
                      </a:r>
                      <a:r>
                        <a:rPr lang="es-ES" sz="1800" b="0" u="none" strike="noStrike" dirty="0">
                          <a:solidFill>
                            <a:srgbClr val="000000"/>
                          </a:solidFill>
                          <a:effectLst/>
                        </a:rPr>
                        <a:t> los recursos para educación del Sistema General de Participaciones</a:t>
                      </a:r>
                      <a:endParaRPr lang="es-CO" sz="1800" dirty="0">
                        <a:latin typeface="Verdana Pro Light" panose="020B0304030504040204" pitchFamily="34" charset="0"/>
                      </a:endParaRPr>
                    </a:p>
                  </a:txBody>
                  <a:tcPr anchor="ctr"/>
                </a:tc>
                <a:tc>
                  <a:txBody>
                    <a:bodyPr/>
                    <a:lstStyle/>
                    <a:p>
                      <a:pPr algn="ctr"/>
                      <a:r>
                        <a:rPr lang="en-US" sz="1800" b="0" u="none" strike="noStrike" dirty="0">
                          <a:solidFill>
                            <a:srgbClr val="000000"/>
                          </a:solidFill>
                          <a:effectLst/>
                        </a:rPr>
                        <a:t>Ley 715, 2001, art. 5, </a:t>
                      </a:r>
                      <a:r>
                        <a:rPr lang="en-US" sz="1800" b="0" u="none" strike="noStrike" dirty="0" err="1">
                          <a:solidFill>
                            <a:srgbClr val="000000"/>
                          </a:solidFill>
                          <a:effectLst/>
                        </a:rPr>
                        <a:t>núm</a:t>
                      </a:r>
                      <a:r>
                        <a:rPr lang="en-US" sz="1800" b="0" u="none" strike="noStrike" dirty="0">
                          <a:solidFill>
                            <a:srgbClr val="000000"/>
                          </a:solidFill>
                          <a:effectLst/>
                        </a:rPr>
                        <a:t>. 5.13</a:t>
                      </a:r>
                      <a:endParaRPr lang="es-CO" sz="1800" dirty="0">
                        <a:latin typeface="Verdana Pro Light" panose="020B0304030504040204" pitchFamily="34" charset="0"/>
                      </a:endParaRPr>
                    </a:p>
                  </a:txBody>
                  <a:tcPr anchor="ctr"/>
                </a:tc>
                <a:extLst>
                  <a:ext uri="{0D108BD9-81ED-4DB2-BD59-A6C34878D82A}">
                    <a16:rowId xmlns:a16="http://schemas.microsoft.com/office/drawing/2014/main" val="3335926642"/>
                  </a:ext>
                </a:extLst>
              </a:tr>
              <a:tr h="485654">
                <a:tc>
                  <a:txBody>
                    <a:bodyPr/>
                    <a:lstStyle/>
                    <a:p>
                      <a:pPr algn="l"/>
                      <a:r>
                        <a:rPr lang="es-ES" sz="1800" b="1" u="none" strike="noStrike" dirty="0">
                          <a:solidFill>
                            <a:srgbClr val="000000"/>
                          </a:solidFill>
                          <a:effectLst/>
                        </a:rPr>
                        <a:t>Fijar</a:t>
                      </a:r>
                      <a:r>
                        <a:rPr lang="es-ES" sz="1800" b="0" u="none" strike="noStrike" dirty="0">
                          <a:solidFill>
                            <a:srgbClr val="000000"/>
                          </a:solidFill>
                          <a:effectLst/>
                        </a:rPr>
                        <a:t> parámetros técnicos para la prestación del servicio educativo estatal, estándares y tasas de asignación de personal, teniendo en cuenta las particularidades de cada región.</a:t>
                      </a:r>
                      <a:endParaRPr lang="es-CO" sz="1800" dirty="0">
                        <a:latin typeface="Verdana Pro Light" panose="020B0304030504040204" pitchFamily="34" charset="0"/>
                      </a:endParaRPr>
                    </a:p>
                  </a:txBody>
                  <a:tcPr anchor="ctr"/>
                </a:tc>
                <a:tc>
                  <a:txBody>
                    <a:bodyPr/>
                    <a:lstStyle/>
                    <a:p>
                      <a:pPr algn="ctr"/>
                      <a:r>
                        <a:rPr lang="en-US" sz="1800" b="0" u="none" strike="noStrike" dirty="0">
                          <a:solidFill>
                            <a:srgbClr val="000000"/>
                          </a:solidFill>
                          <a:effectLst/>
                        </a:rPr>
                        <a:t>Ley 715, 2001, art. 5, </a:t>
                      </a:r>
                      <a:r>
                        <a:rPr lang="en-US" sz="1800" b="0" u="none" strike="noStrike" dirty="0" err="1">
                          <a:solidFill>
                            <a:srgbClr val="000000"/>
                          </a:solidFill>
                          <a:effectLst/>
                        </a:rPr>
                        <a:t>núm</a:t>
                      </a:r>
                      <a:r>
                        <a:rPr lang="en-US" sz="1800" b="0" u="none" strike="noStrike" dirty="0">
                          <a:solidFill>
                            <a:srgbClr val="000000"/>
                          </a:solidFill>
                          <a:effectLst/>
                        </a:rPr>
                        <a:t>. 5.14</a:t>
                      </a:r>
                      <a:endParaRPr lang="es-CO" sz="1800" dirty="0">
                        <a:latin typeface="Verdana Pro Light" panose="020B0304030504040204" pitchFamily="34" charset="0"/>
                      </a:endParaRPr>
                    </a:p>
                  </a:txBody>
                  <a:tcPr anchor="ctr"/>
                </a:tc>
                <a:extLst>
                  <a:ext uri="{0D108BD9-81ED-4DB2-BD59-A6C34878D82A}">
                    <a16:rowId xmlns:a16="http://schemas.microsoft.com/office/drawing/2014/main" val="2936605880"/>
                  </a:ext>
                </a:extLst>
              </a:tr>
              <a:tr h="485654">
                <a:tc>
                  <a:txBody>
                    <a:bodyPr/>
                    <a:lstStyle/>
                    <a:p>
                      <a:pPr algn="l"/>
                      <a:r>
                        <a:rPr lang="es-ES" sz="1800" b="1" u="none" strike="noStrike" dirty="0">
                          <a:solidFill>
                            <a:srgbClr val="000000"/>
                          </a:solidFill>
                          <a:effectLst/>
                        </a:rPr>
                        <a:t>Definir</a:t>
                      </a:r>
                      <a:r>
                        <a:rPr lang="es-ES" sz="1800" b="0" u="none" strike="noStrike" dirty="0">
                          <a:solidFill>
                            <a:srgbClr val="000000"/>
                          </a:solidFill>
                          <a:effectLst/>
                        </a:rPr>
                        <a:t> anualmente la asignación por alumno, tanto de funcionamiento como de calidad, para la prestación del servicio educativo financiado con recursos del Sistema General de Participaciones, de acuerdo con las tipologías educativas y la disponibilidad de recursos del Sistema General de Participaciones.</a:t>
                      </a:r>
                      <a:endParaRPr lang="es-CO" sz="1800" b="1" dirty="0">
                        <a:latin typeface="Verdana Pro Light" panose="020B0304030504040204" pitchFamily="34" charset="0"/>
                      </a:endParaRPr>
                    </a:p>
                  </a:txBody>
                  <a:tcPr anchor="ctr"/>
                </a:tc>
                <a:tc>
                  <a:txBody>
                    <a:bodyPr/>
                    <a:lstStyle/>
                    <a:p>
                      <a:pPr algn="ctr"/>
                      <a:r>
                        <a:rPr lang="en-US" sz="1800" b="0" u="none" strike="noStrike" dirty="0">
                          <a:solidFill>
                            <a:srgbClr val="000000"/>
                          </a:solidFill>
                          <a:effectLst/>
                        </a:rPr>
                        <a:t>Ley 715, 2001, art. 5, </a:t>
                      </a:r>
                      <a:r>
                        <a:rPr lang="en-US" sz="1800" b="0" u="none" strike="noStrike" dirty="0" err="1">
                          <a:solidFill>
                            <a:srgbClr val="000000"/>
                          </a:solidFill>
                          <a:effectLst/>
                        </a:rPr>
                        <a:t>núm</a:t>
                      </a:r>
                      <a:r>
                        <a:rPr lang="en-US" sz="1800" b="0" u="none" strike="noStrike" dirty="0">
                          <a:solidFill>
                            <a:srgbClr val="000000"/>
                          </a:solidFill>
                          <a:effectLst/>
                        </a:rPr>
                        <a:t>. 5.15</a:t>
                      </a:r>
                      <a:endParaRPr lang="es-CO" sz="1800" b="1" dirty="0">
                        <a:latin typeface="Verdana Pro Light" panose="020B0304030504040204" pitchFamily="34" charset="0"/>
                      </a:endParaRPr>
                    </a:p>
                  </a:txBody>
                  <a:tcPr anchor="ctr"/>
                </a:tc>
                <a:extLst>
                  <a:ext uri="{0D108BD9-81ED-4DB2-BD59-A6C34878D82A}">
                    <a16:rowId xmlns:a16="http://schemas.microsoft.com/office/drawing/2014/main" val="3531856030"/>
                  </a:ext>
                </a:extLst>
              </a:tr>
              <a:tr h="485654">
                <a:tc>
                  <a:txBody>
                    <a:bodyPr/>
                    <a:lstStyle/>
                    <a:p>
                      <a:pPr algn="l"/>
                      <a:r>
                        <a:rPr lang="es-ES" sz="1800" b="1" u="none" strike="noStrike" dirty="0">
                          <a:solidFill>
                            <a:srgbClr val="000000"/>
                          </a:solidFill>
                          <a:effectLst/>
                        </a:rPr>
                        <a:t>Determinar</a:t>
                      </a:r>
                      <a:r>
                        <a:rPr lang="es-ES" sz="1800" b="0" u="none" strike="noStrike" dirty="0">
                          <a:solidFill>
                            <a:srgbClr val="000000"/>
                          </a:solidFill>
                          <a:effectLst/>
                        </a:rPr>
                        <a:t> los criterios a los cuales deben sujetarse las plantas docente y administrativa de los planteles educativos y los parámetros de asignación de personal (…), teniendo en cuenta las particularidades de cada región.</a:t>
                      </a:r>
                      <a:endParaRPr lang="es-CO" sz="1800" dirty="0">
                        <a:latin typeface="Verdana Pro Light" panose="020B0304030504040204" pitchFamily="34" charset="0"/>
                      </a:endParaRPr>
                    </a:p>
                  </a:txBody>
                  <a:tcPr anchor="ctr"/>
                </a:tc>
                <a:tc>
                  <a:txBody>
                    <a:bodyPr/>
                    <a:lstStyle/>
                    <a:p>
                      <a:pPr algn="ctr"/>
                      <a:r>
                        <a:rPr lang="en-US" sz="1800" b="0" u="none" strike="noStrike" dirty="0">
                          <a:solidFill>
                            <a:srgbClr val="000000"/>
                          </a:solidFill>
                          <a:effectLst/>
                        </a:rPr>
                        <a:t>Ley 715, 2001, art. 5, </a:t>
                      </a:r>
                      <a:r>
                        <a:rPr lang="en-US" sz="1800" b="0" u="none" strike="noStrike" dirty="0" err="1">
                          <a:solidFill>
                            <a:srgbClr val="000000"/>
                          </a:solidFill>
                          <a:effectLst/>
                        </a:rPr>
                        <a:t>núm</a:t>
                      </a:r>
                      <a:r>
                        <a:rPr lang="en-US" sz="1800" b="0" u="none" strike="noStrike" dirty="0">
                          <a:solidFill>
                            <a:srgbClr val="000000"/>
                          </a:solidFill>
                          <a:effectLst/>
                        </a:rPr>
                        <a:t>. 5.16</a:t>
                      </a:r>
                      <a:endParaRPr lang="es-CO" sz="1800" dirty="0">
                        <a:latin typeface="Verdana Pro Light" panose="020B0304030504040204" pitchFamily="34" charset="0"/>
                      </a:endParaRPr>
                    </a:p>
                  </a:txBody>
                  <a:tcPr anchor="ctr"/>
                </a:tc>
                <a:extLst>
                  <a:ext uri="{0D108BD9-81ED-4DB2-BD59-A6C34878D82A}">
                    <a16:rowId xmlns:a16="http://schemas.microsoft.com/office/drawing/2014/main" val="801855613"/>
                  </a:ext>
                </a:extLst>
              </a:tr>
              <a:tr h="485654">
                <a:tc>
                  <a:txBody>
                    <a:bodyPr/>
                    <a:lstStyle/>
                    <a:p>
                      <a:pPr marL="0" marR="0" lvl="0" indent="0" algn="l" defTabSz="1199876" rtl="0" eaLnBrk="1" fontAlgn="auto" latinLnBrk="0" hangingPunct="1">
                        <a:lnSpc>
                          <a:spcPct val="100000"/>
                        </a:lnSpc>
                        <a:spcBef>
                          <a:spcPts val="0"/>
                        </a:spcBef>
                        <a:spcAft>
                          <a:spcPts val="0"/>
                        </a:spcAft>
                        <a:buClrTx/>
                        <a:buSzTx/>
                        <a:buFontTx/>
                        <a:buNone/>
                        <a:tabLst/>
                        <a:defRPr/>
                      </a:pPr>
                      <a:r>
                        <a:rPr lang="es-CO" sz="1800" b="1" u="none" strike="noStrike" dirty="0">
                          <a:solidFill>
                            <a:srgbClr val="000000"/>
                          </a:solidFill>
                          <a:effectLst/>
                        </a:rPr>
                        <a:t>Definir</a:t>
                      </a:r>
                      <a:r>
                        <a:rPr lang="es-CO" sz="1800" b="0" u="none" strike="noStrike" dirty="0">
                          <a:solidFill>
                            <a:srgbClr val="000000"/>
                          </a:solidFill>
                          <a:effectLst/>
                        </a:rPr>
                        <a:t> la canasta educativa</a:t>
                      </a:r>
                      <a:endParaRPr lang="es-CO" sz="1800" b="0" u="none" strike="noStrike" dirty="0">
                        <a:effectLst/>
                      </a:endParaRPr>
                    </a:p>
                    <a:p>
                      <a:pPr algn="l"/>
                      <a:endParaRPr lang="es-CO" sz="1800" dirty="0">
                        <a:latin typeface="Verdana Pro Light" panose="020B0304030504040204" pitchFamily="34" charset="0"/>
                      </a:endParaRPr>
                    </a:p>
                  </a:txBody>
                  <a:tcPr anchor="ctr"/>
                </a:tc>
                <a:tc>
                  <a:txBody>
                    <a:bodyPr/>
                    <a:lstStyle/>
                    <a:p>
                      <a:pPr algn="ctr"/>
                      <a:r>
                        <a:rPr lang="en-US" sz="1800" b="0" u="none" strike="noStrike" dirty="0">
                          <a:solidFill>
                            <a:srgbClr val="000000"/>
                          </a:solidFill>
                          <a:effectLst/>
                        </a:rPr>
                        <a:t>Ley 715, 2001, art. 5, </a:t>
                      </a:r>
                      <a:r>
                        <a:rPr lang="en-US" sz="1800" b="0" u="none" strike="noStrike" dirty="0" err="1">
                          <a:solidFill>
                            <a:srgbClr val="000000"/>
                          </a:solidFill>
                          <a:effectLst/>
                        </a:rPr>
                        <a:t>núm</a:t>
                      </a:r>
                      <a:r>
                        <a:rPr lang="en-US" sz="1800" b="0" u="none" strike="noStrike" dirty="0">
                          <a:solidFill>
                            <a:srgbClr val="000000"/>
                          </a:solidFill>
                          <a:effectLst/>
                        </a:rPr>
                        <a:t>. 5.17</a:t>
                      </a:r>
                      <a:endParaRPr lang="es-CO" sz="1800" dirty="0">
                        <a:latin typeface="Verdana Pro Light" panose="020B0304030504040204" pitchFamily="34" charset="0"/>
                      </a:endParaRPr>
                    </a:p>
                  </a:txBody>
                  <a:tcPr anchor="ctr"/>
                </a:tc>
                <a:extLst>
                  <a:ext uri="{0D108BD9-81ED-4DB2-BD59-A6C34878D82A}">
                    <a16:rowId xmlns:a16="http://schemas.microsoft.com/office/drawing/2014/main" val="956690399"/>
                  </a:ext>
                </a:extLst>
              </a:tr>
            </a:tbl>
          </a:graphicData>
        </a:graphic>
      </p:graphicFrame>
    </p:spTree>
    <p:extLst>
      <p:ext uri="{BB962C8B-B14F-4D97-AF65-F5344CB8AC3E}">
        <p14:creationId xmlns:p14="http://schemas.microsoft.com/office/powerpoint/2010/main" val="222613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4">
            <a:extLst>
              <a:ext uri="{FF2B5EF4-FFF2-40B4-BE49-F238E27FC236}">
                <a16:creationId xmlns:a16="http://schemas.microsoft.com/office/drawing/2014/main" id="{D27D97BB-679F-EFAD-2D08-8AE90C7D9E3A}"/>
              </a:ext>
            </a:extLst>
          </p:cNvPr>
          <p:cNvSpPr txBox="1"/>
          <p:nvPr/>
        </p:nvSpPr>
        <p:spPr>
          <a:xfrm>
            <a:off x="3445844" y="1504635"/>
            <a:ext cx="9107136" cy="369332"/>
          </a:xfrm>
          <a:prstGeom prst="rect">
            <a:avLst/>
          </a:prstGeom>
          <a:noFill/>
        </p:spPr>
        <p:txBody>
          <a:bodyPr wrap="square" rtlCol="0">
            <a:spAutoFit/>
          </a:bodyPr>
          <a:lstStyle/>
          <a:p>
            <a:pPr algn="ctr"/>
            <a:r>
              <a:rPr lang="es-ES" b="1" dirty="0">
                <a:latin typeface="+mj-lt"/>
                <a:ea typeface="Verdana" panose="020B0604030504040204" pitchFamily="34" charset="0"/>
                <a:cs typeface="Vrinda" panose="020B0502040204020203" pitchFamily="34" charset="0"/>
              </a:rPr>
              <a:t>Principales Competencias Actuales del Nivel Nacional</a:t>
            </a:r>
            <a:endParaRPr lang="es-CO" b="1" dirty="0">
              <a:latin typeface="+mj-lt"/>
              <a:ea typeface="Verdana" panose="020B0604030504040204" pitchFamily="34" charset="0"/>
              <a:cs typeface="Vrinda" panose="020B0502040204020203" pitchFamily="34" charset="0"/>
            </a:endParaRPr>
          </a:p>
        </p:txBody>
      </p:sp>
      <p:graphicFrame>
        <p:nvGraphicFramePr>
          <p:cNvPr id="3" name="Tabla 7">
            <a:extLst>
              <a:ext uri="{FF2B5EF4-FFF2-40B4-BE49-F238E27FC236}">
                <a16:creationId xmlns:a16="http://schemas.microsoft.com/office/drawing/2014/main" id="{B62EB01D-A944-03A7-D325-C7CF2C3CA6E0}"/>
              </a:ext>
            </a:extLst>
          </p:cNvPr>
          <p:cNvGraphicFramePr>
            <a:graphicFrameLocks noGrp="1"/>
          </p:cNvGraphicFramePr>
          <p:nvPr>
            <p:extLst>
              <p:ext uri="{D42A27DB-BD31-4B8C-83A1-F6EECF244321}">
                <p14:modId xmlns:p14="http://schemas.microsoft.com/office/powerpoint/2010/main" val="2365246381"/>
              </p:ext>
            </p:extLst>
          </p:nvPr>
        </p:nvGraphicFramePr>
        <p:xfrm>
          <a:off x="1269937" y="2053579"/>
          <a:ext cx="13164520" cy="6306651"/>
        </p:xfrm>
        <a:graphic>
          <a:graphicData uri="http://schemas.openxmlformats.org/drawingml/2006/table">
            <a:tbl>
              <a:tblPr firstRow="1" bandRow="1">
                <a:tableStyleId>{5FD0F851-EC5A-4D38-B0AD-8093EC10F338}</a:tableStyleId>
              </a:tblPr>
              <a:tblGrid>
                <a:gridCol w="9653877">
                  <a:extLst>
                    <a:ext uri="{9D8B030D-6E8A-4147-A177-3AD203B41FA5}">
                      <a16:colId xmlns:a16="http://schemas.microsoft.com/office/drawing/2014/main" val="1955441472"/>
                    </a:ext>
                  </a:extLst>
                </a:gridCol>
                <a:gridCol w="3510643">
                  <a:extLst>
                    <a:ext uri="{9D8B030D-6E8A-4147-A177-3AD203B41FA5}">
                      <a16:colId xmlns:a16="http://schemas.microsoft.com/office/drawing/2014/main" val="3124817168"/>
                    </a:ext>
                  </a:extLst>
                </a:gridCol>
              </a:tblGrid>
              <a:tr h="394166">
                <a:tc>
                  <a:txBody>
                    <a:bodyPr/>
                    <a:lstStyle/>
                    <a:p>
                      <a:pPr marL="0" marR="0" lvl="0" indent="0" algn="ctr" defTabSz="1199876" rtl="0" eaLnBrk="1" fontAlgn="auto" latinLnBrk="0" hangingPunct="1">
                        <a:lnSpc>
                          <a:spcPct val="100000"/>
                        </a:lnSpc>
                        <a:spcBef>
                          <a:spcPts val="0"/>
                        </a:spcBef>
                        <a:spcAft>
                          <a:spcPts val="0"/>
                        </a:spcAft>
                        <a:buClrTx/>
                        <a:buSzTx/>
                        <a:buFontTx/>
                        <a:buNone/>
                        <a:tabLst/>
                        <a:defRPr/>
                      </a:pPr>
                      <a:r>
                        <a:rPr lang="es-CO" sz="1800" b="1" u="none" strike="noStrike" dirty="0">
                          <a:solidFill>
                            <a:srgbClr val="000000"/>
                          </a:solidFill>
                          <a:effectLst/>
                          <a:latin typeface="Verdana Pro Light" panose="020B0304030504040204" pitchFamily="34" charset="0"/>
                        </a:rPr>
                        <a:t>Competencia</a:t>
                      </a:r>
                      <a:endParaRPr lang="es-CO" sz="1800" b="1" dirty="0">
                        <a:latin typeface="Verdana Pro Light" panose="020B0304030504040204" pitchFamily="34" charset="0"/>
                      </a:endParaRPr>
                    </a:p>
                  </a:txBody>
                  <a:tcPr anchor="ctr"/>
                </a:tc>
                <a:tc>
                  <a:txBody>
                    <a:bodyPr/>
                    <a:lstStyle/>
                    <a:p>
                      <a:pPr algn="ctr"/>
                      <a:r>
                        <a:rPr lang="es-CO" sz="1800" b="1" dirty="0">
                          <a:latin typeface="Verdana Pro Light" panose="020B0304030504040204" pitchFamily="34" charset="0"/>
                        </a:rPr>
                        <a:t>Norma</a:t>
                      </a:r>
                    </a:p>
                  </a:txBody>
                  <a:tcPr anchor="ctr"/>
                </a:tc>
                <a:extLst>
                  <a:ext uri="{0D108BD9-81ED-4DB2-BD59-A6C34878D82A}">
                    <a16:rowId xmlns:a16="http://schemas.microsoft.com/office/drawing/2014/main" val="2788148738"/>
                  </a:ext>
                </a:extLst>
              </a:tr>
              <a:tr h="886873">
                <a:tc>
                  <a:txBody>
                    <a:bodyPr/>
                    <a:lstStyle/>
                    <a:p>
                      <a:pPr marL="0" algn="l" defTabSz="1199876" rtl="0" eaLnBrk="1" fontAlgn="t" latinLnBrk="0" hangingPunct="1"/>
                      <a:r>
                        <a:rPr lang="es-ES" sz="1800" b="1" u="none" strike="noStrike" kern="1200" dirty="0">
                          <a:solidFill>
                            <a:srgbClr val="000000"/>
                          </a:solidFill>
                          <a:effectLst/>
                          <a:latin typeface="+mn-lt"/>
                          <a:ea typeface="+mn-ea"/>
                          <a:cs typeface="+mn-cs"/>
                        </a:rPr>
                        <a:t>Establecer l</a:t>
                      </a:r>
                      <a:r>
                        <a:rPr lang="es-ES" sz="1800" b="0" u="none" strike="noStrike" kern="1200" dirty="0">
                          <a:solidFill>
                            <a:srgbClr val="000000"/>
                          </a:solidFill>
                          <a:effectLst/>
                          <a:latin typeface="+mn-lt"/>
                          <a:ea typeface="+mn-ea"/>
                          <a:cs typeface="+mn-cs"/>
                        </a:rPr>
                        <a:t>os requisitos para la certificación de los municipios y decidir sobre la certificación de los municipios menores a cien mil habitantes, de conformidad al artículo  de la Ley 715 de 2001.</a:t>
                      </a:r>
                    </a:p>
                  </a:txBody>
                  <a:tcPr marL="0" marR="0" marT="0" marB="0" anchor="ctr"/>
                </a:tc>
                <a:tc>
                  <a:txBody>
                    <a:bodyPr/>
                    <a:lstStyle/>
                    <a:p>
                      <a:pPr algn="l" fontAlgn="t"/>
                      <a:r>
                        <a:rPr lang="en-US" sz="1800" u="none" strike="noStrike" dirty="0">
                          <a:effectLst/>
                          <a:latin typeface="Verdana Pro Light" panose="020B0304030504040204" pitchFamily="34" charset="0"/>
                        </a:rPr>
                        <a:t>Ley 715, 2001, art. 5, </a:t>
                      </a:r>
                      <a:r>
                        <a:rPr lang="en-US" sz="1800" u="none" strike="noStrike" dirty="0" err="1">
                          <a:effectLst/>
                          <a:latin typeface="Verdana Pro Light" panose="020B0304030504040204" pitchFamily="34" charset="0"/>
                        </a:rPr>
                        <a:t>núm</a:t>
                      </a:r>
                      <a:r>
                        <a:rPr lang="en-US" sz="1800" u="none" strike="noStrike" dirty="0">
                          <a:effectLst/>
                          <a:latin typeface="Verdana Pro Light" panose="020B0304030504040204" pitchFamily="34" charset="0"/>
                        </a:rPr>
                        <a:t>. 5.19</a:t>
                      </a:r>
                      <a:endParaRPr lang="en-US" sz="1800" b="0" i="0" u="none" strike="noStrike" dirty="0">
                        <a:solidFill>
                          <a:srgbClr val="000000"/>
                        </a:solidFill>
                        <a:effectLst/>
                        <a:latin typeface="Verdana Pro Light" panose="020B0304030504040204" pitchFamily="34" charset="0"/>
                      </a:endParaRPr>
                    </a:p>
                  </a:txBody>
                  <a:tcPr marL="0" marR="0" marT="0" marB="0" anchor="ctr"/>
                </a:tc>
                <a:extLst>
                  <a:ext uri="{0D108BD9-81ED-4DB2-BD59-A6C34878D82A}">
                    <a16:rowId xmlns:a16="http://schemas.microsoft.com/office/drawing/2014/main" val="3335926642"/>
                  </a:ext>
                </a:extLst>
              </a:tr>
              <a:tr h="1182497">
                <a:tc>
                  <a:txBody>
                    <a:bodyPr/>
                    <a:lstStyle/>
                    <a:p>
                      <a:pPr marL="0" algn="l" defTabSz="1199876" rtl="0" eaLnBrk="1" fontAlgn="t" latinLnBrk="0" hangingPunct="1"/>
                      <a:r>
                        <a:rPr lang="es-ES" sz="1800" b="1" u="none" strike="noStrike" kern="1200" dirty="0">
                          <a:solidFill>
                            <a:srgbClr val="000000"/>
                          </a:solidFill>
                          <a:effectLst/>
                          <a:latin typeface="+mn-lt"/>
                          <a:ea typeface="+mn-ea"/>
                          <a:cs typeface="+mn-cs"/>
                        </a:rPr>
                        <a:t>Suspender</a:t>
                      </a:r>
                      <a:r>
                        <a:rPr lang="es-ES" sz="1800" b="0" u="none" strike="noStrike" kern="1200" dirty="0">
                          <a:solidFill>
                            <a:srgbClr val="000000"/>
                          </a:solidFill>
                          <a:effectLst/>
                          <a:latin typeface="+mn-lt"/>
                          <a:ea typeface="+mn-ea"/>
                          <a:cs typeface="+mn-cs"/>
                        </a:rPr>
                        <a:t> la capacidad legal de las autoridades territoriales para la administración del servicio público educativo y designar de forma temporal un administrador especial de acuerdo con lo establecido en el artículo 30 de la Ley 715 de 2001. </a:t>
                      </a:r>
                    </a:p>
                  </a:txBody>
                  <a:tcPr marL="0" marR="0" marT="0" marB="0" anchor="ctr"/>
                </a:tc>
                <a:tc>
                  <a:txBody>
                    <a:bodyPr/>
                    <a:lstStyle/>
                    <a:p>
                      <a:pPr algn="l" fontAlgn="t"/>
                      <a:r>
                        <a:rPr lang="es-CO" sz="1800" u="none" strike="noStrike" dirty="0">
                          <a:effectLst/>
                          <a:latin typeface="Verdana Pro Light" panose="020B0304030504040204" pitchFamily="34" charset="0"/>
                        </a:rPr>
                        <a:t>Decreto 5012, 2009, art. 2, núm. 2.15</a:t>
                      </a:r>
                      <a:endParaRPr lang="es-CO" sz="1800" b="0" i="0" u="none" strike="noStrike" dirty="0">
                        <a:solidFill>
                          <a:srgbClr val="000000"/>
                        </a:solidFill>
                        <a:effectLst/>
                        <a:latin typeface="Verdana Pro Light" panose="020B0304030504040204" pitchFamily="34" charset="0"/>
                      </a:endParaRPr>
                    </a:p>
                  </a:txBody>
                  <a:tcPr marL="0" marR="0" marT="0" marB="0" anchor="ctr"/>
                </a:tc>
                <a:extLst>
                  <a:ext uri="{0D108BD9-81ED-4DB2-BD59-A6C34878D82A}">
                    <a16:rowId xmlns:a16="http://schemas.microsoft.com/office/drawing/2014/main" val="2936605880"/>
                  </a:ext>
                </a:extLst>
              </a:tr>
              <a:tr h="1182497">
                <a:tc>
                  <a:txBody>
                    <a:bodyPr/>
                    <a:lstStyle/>
                    <a:p>
                      <a:pPr marL="0" algn="l" defTabSz="1199876" rtl="0" eaLnBrk="1" fontAlgn="t" latinLnBrk="0" hangingPunct="1"/>
                      <a:r>
                        <a:rPr lang="es-ES" sz="1800" b="1" u="none" strike="noStrike" kern="1200" dirty="0">
                          <a:solidFill>
                            <a:srgbClr val="000000"/>
                          </a:solidFill>
                          <a:effectLst/>
                          <a:latin typeface="+mn-lt"/>
                          <a:ea typeface="+mn-ea"/>
                          <a:cs typeface="+mn-cs"/>
                        </a:rPr>
                        <a:t>Formular</a:t>
                      </a:r>
                      <a:r>
                        <a:rPr lang="es-ES" sz="1800" b="0" u="none" strike="noStrike" kern="1200" dirty="0">
                          <a:solidFill>
                            <a:srgbClr val="000000"/>
                          </a:solidFill>
                          <a:effectLst/>
                          <a:latin typeface="+mn-lt"/>
                          <a:ea typeface="+mn-ea"/>
                          <a:cs typeface="+mn-cs"/>
                        </a:rPr>
                        <a:t> la política nacional de educación, regular y establecer los criterios y parámetros técnicos cualitativos que contribuyan al mejoramiento del acceso, calidad y equidad de la educación, en la atención integral a la primera infancia y en todos sus niveles y modalidades.</a:t>
                      </a:r>
                    </a:p>
                  </a:txBody>
                  <a:tcPr marL="0" marR="0" marT="0" marB="0" anchor="ctr">
                    <a:solidFill>
                      <a:srgbClr val="52256D">
                        <a:alpha val="20000"/>
                      </a:srgbClr>
                    </a:solidFill>
                  </a:tcPr>
                </a:tc>
                <a:tc>
                  <a:txBody>
                    <a:bodyPr/>
                    <a:lstStyle/>
                    <a:p>
                      <a:pPr algn="l" fontAlgn="t"/>
                      <a:r>
                        <a:rPr lang="es-CO" sz="1800" u="none" strike="noStrike" dirty="0">
                          <a:effectLst/>
                          <a:latin typeface="Verdana Pro Light" panose="020B0304030504040204" pitchFamily="34" charset="0"/>
                        </a:rPr>
                        <a:t>Decreto 5012, 2009, art. 2, núm. 2.1 </a:t>
                      </a:r>
                      <a:endParaRPr lang="es-CO" sz="1800" b="0" i="0" u="none" strike="noStrike" dirty="0">
                        <a:solidFill>
                          <a:srgbClr val="000000"/>
                        </a:solidFill>
                        <a:effectLst/>
                        <a:latin typeface="Verdana Pro Light" panose="020B0304030504040204" pitchFamily="34" charset="0"/>
                      </a:endParaRPr>
                    </a:p>
                  </a:txBody>
                  <a:tcPr marL="0" marR="0" marT="0" marB="0" anchor="ctr">
                    <a:solidFill>
                      <a:srgbClr val="52256D">
                        <a:alpha val="20000"/>
                      </a:srgbClr>
                    </a:solidFill>
                  </a:tcPr>
                </a:tc>
                <a:extLst>
                  <a:ext uri="{0D108BD9-81ED-4DB2-BD59-A6C34878D82A}">
                    <a16:rowId xmlns:a16="http://schemas.microsoft.com/office/drawing/2014/main" val="3531856030"/>
                  </a:ext>
                </a:extLst>
              </a:tr>
              <a:tr h="1182497">
                <a:tc>
                  <a:txBody>
                    <a:bodyPr/>
                    <a:lstStyle/>
                    <a:p>
                      <a:pPr marL="0" algn="l" defTabSz="1199876" rtl="0" eaLnBrk="1" fontAlgn="t" latinLnBrk="0" hangingPunct="1"/>
                      <a:r>
                        <a:rPr lang="es-ES" sz="1800" b="1" u="none" strike="noStrike" kern="1200" dirty="0">
                          <a:solidFill>
                            <a:srgbClr val="000000"/>
                          </a:solidFill>
                          <a:effectLst/>
                          <a:latin typeface="+mn-lt"/>
                          <a:ea typeface="+mn-ea"/>
                          <a:cs typeface="+mn-cs"/>
                        </a:rPr>
                        <a:t>Preparar</a:t>
                      </a:r>
                      <a:r>
                        <a:rPr lang="es-ES" sz="1800" b="0" u="none" strike="noStrike" kern="1200" dirty="0">
                          <a:solidFill>
                            <a:srgbClr val="000000"/>
                          </a:solidFill>
                          <a:effectLst/>
                          <a:latin typeface="+mn-lt"/>
                          <a:ea typeface="+mn-ea"/>
                          <a:cs typeface="+mn-cs"/>
                        </a:rPr>
                        <a:t> y proponer los planes de desarrollo del Sector, en especial el Plan Nacional de Desarrollo Educativo, convocando los entes territoriales, las instituciones educativas y la sociedad en general, de manera que se atiendan las necesidades del desarrollo económico y social del país. </a:t>
                      </a:r>
                    </a:p>
                  </a:txBody>
                  <a:tcPr marL="0" marR="0" marT="0" marB="0" anchor="ctr"/>
                </a:tc>
                <a:tc>
                  <a:txBody>
                    <a:bodyPr/>
                    <a:lstStyle/>
                    <a:p>
                      <a:pPr algn="l" fontAlgn="t"/>
                      <a:r>
                        <a:rPr lang="es-CO" sz="1800" u="none" strike="noStrike" dirty="0">
                          <a:effectLst/>
                          <a:latin typeface="Verdana Pro Light" panose="020B0304030504040204" pitchFamily="34" charset="0"/>
                        </a:rPr>
                        <a:t>Decreto 5012, 2009, art. 2, núm. 2.2</a:t>
                      </a:r>
                      <a:endParaRPr lang="es-CO" sz="1800" b="0" i="0" u="none" strike="noStrike" dirty="0">
                        <a:solidFill>
                          <a:srgbClr val="000000"/>
                        </a:solidFill>
                        <a:effectLst/>
                        <a:latin typeface="Verdana Pro Light" panose="020B0304030504040204" pitchFamily="34" charset="0"/>
                      </a:endParaRPr>
                    </a:p>
                  </a:txBody>
                  <a:tcPr marL="0" marR="0" marT="0" marB="0" anchor="ctr"/>
                </a:tc>
                <a:extLst>
                  <a:ext uri="{0D108BD9-81ED-4DB2-BD59-A6C34878D82A}">
                    <a16:rowId xmlns:a16="http://schemas.microsoft.com/office/drawing/2014/main" val="801855613"/>
                  </a:ext>
                </a:extLst>
              </a:tr>
              <a:tr h="1478121">
                <a:tc>
                  <a:txBody>
                    <a:bodyPr/>
                    <a:lstStyle/>
                    <a:p>
                      <a:pPr marL="0" algn="l" defTabSz="1199876" rtl="0" eaLnBrk="1" fontAlgn="t" latinLnBrk="0" hangingPunct="1"/>
                      <a:r>
                        <a:rPr lang="es-ES" sz="1800" b="1" u="none" strike="noStrike" kern="1200" dirty="0">
                          <a:solidFill>
                            <a:srgbClr val="000000"/>
                          </a:solidFill>
                          <a:effectLst/>
                          <a:latin typeface="+mn-lt"/>
                          <a:ea typeface="+mn-ea"/>
                          <a:cs typeface="+mn-cs"/>
                        </a:rPr>
                        <a:t>Dictar</a:t>
                      </a:r>
                      <a:r>
                        <a:rPr lang="es-ES" sz="1800" b="0" u="none" strike="noStrike" kern="1200" dirty="0">
                          <a:solidFill>
                            <a:srgbClr val="000000"/>
                          </a:solidFill>
                          <a:effectLst/>
                          <a:latin typeface="+mn-lt"/>
                          <a:ea typeface="+mn-ea"/>
                          <a:cs typeface="+mn-cs"/>
                        </a:rPr>
                        <a:t> las normas para la organización y los criterios pedagógicos y técnicos para la atención integral a la primera infancia y las diferentes modalidades de prestación del servicio educativo, que orienten la educación en los niveles de preescolar, básica, media, superior y en la atención integral a la primera infancia. </a:t>
                      </a:r>
                    </a:p>
                  </a:txBody>
                  <a:tcPr marL="0" marR="0" marT="0" marB="0" anchor="ctr"/>
                </a:tc>
                <a:tc>
                  <a:txBody>
                    <a:bodyPr/>
                    <a:lstStyle/>
                    <a:p>
                      <a:pPr algn="l" fontAlgn="t"/>
                      <a:r>
                        <a:rPr lang="es-CO" sz="1800" u="none" strike="noStrike" dirty="0">
                          <a:effectLst/>
                          <a:latin typeface="Verdana Pro Light" panose="020B0304030504040204" pitchFamily="34" charset="0"/>
                        </a:rPr>
                        <a:t>Decreto 5012, 2009, art. 2, núm.2.3</a:t>
                      </a:r>
                      <a:endParaRPr lang="es-CO" sz="1800" b="0" i="0" u="none" strike="noStrike" dirty="0">
                        <a:solidFill>
                          <a:srgbClr val="000000"/>
                        </a:solidFill>
                        <a:effectLst/>
                        <a:latin typeface="Verdana Pro Light" panose="020B0304030504040204" pitchFamily="34" charset="0"/>
                      </a:endParaRPr>
                    </a:p>
                  </a:txBody>
                  <a:tcPr marL="0" marR="0" marT="0" marB="0" anchor="ctr"/>
                </a:tc>
                <a:extLst>
                  <a:ext uri="{0D108BD9-81ED-4DB2-BD59-A6C34878D82A}">
                    <a16:rowId xmlns:a16="http://schemas.microsoft.com/office/drawing/2014/main" val="956690399"/>
                  </a:ext>
                </a:extLst>
              </a:tr>
            </a:tbl>
          </a:graphicData>
        </a:graphic>
      </p:graphicFrame>
    </p:spTree>
    <p:extLst>
      <p:ext uri="{BB962C8B-B14F-4D97-AF65-F5344CB8AC3E}">
        <p14:creationId xmlns:p14="http://schemas.microsoft.com/office/powerpoint/2010/main" val="1703700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A4D67019-9106-5C05-5DF0-CB1EBF64E5C7}"/>
              </a:ext>
            </a:extLst>
          </p:cNvPr>
          <p:cNvSpPr>
            <a:spLocks noGrp="1"/>
          </p:cNvSpPr>
          <p:nvPr>
            <p:ph type="title"/>
          </p:nvPr>
        </p:nvSpPr>
        <p:spPr>
          <a:xfrm>
            <a:off x="1051604" y="2267954"/>
            <a:ext cx="13895615" cy="4776536"/>
          </a:xfrm>
        </p:spPr>
        <p:txBody>
          <a:bodyPr>
            <a:normAutofit/>
          </a:bodyPr>
          <a:lstStyle/>
          <a:p>
            <a:pPr algn="ctr"/>
            <a:br>
              <a:rPr lang="es-ES" sz="3600" b="1" dirty="0">
                <a:latin typeface="Verdana" panose="020B0604030504040204" pitchFamily="34" charset="0"/>
                <a:ea typeface="Verdana" panose="020B0604030504040204" pitchFamily="34" charset="0"/>
              </a:rPr>
            </a:br>
            <a:br>
              <a:rPr lang="es-ES" sz="3600" b="1" dirty="0">
                <a:latin typeface="Verdana" panose="020B0604030504040204" pitchFamily="34" charset="0"/>
                <a:ea typeface="Verdana" panose="020B0604030504040204" pitchFamily="34" charset="0"/>
              </a:rPr>
            </a:br>
            <a:r>
              <a:rPr lang="es-ES" sz="4000" b="1" dirty="0">
                <a:latin typeface="Verdana" panose="020B0604030504040204" pitchFamily="34" charset="0"/>
              </a:rPr>
              <a:t>Reforma AL 03/24 - SGP y Ley de Competencias</a:t>
            </a:r>
            <a:br>
              <a:rPr lang="es-ES" sz="4000" b="1" dirty="0">
                <a:latin typeface="Verdana" panose="020B0604030504040204" pitchFamily="34" charset="0"/>
              </a:rPr>
            </a:br>
            <a:br>
              <a:rPr lang="es-ES" sz="4000" b="1" dirty="0">
                <a:latin typeface="Verdana" panose="020B0604030504040204" pitchFamily="34" charset="0"/>
              </a:rPr>
            </a:br>
            <a:r>
              <a:rPr lang="es-ES" sz="3200" dirty="0">
                <a:latin typeface="Verdana" panose="020B0604030504040204" pitchFamily="34" charset="0"/>
              </a:rPr>
              <a:t>Hacia el Cierre de Brechas</a:t>
            </a:r>
            <a:br>
              <a:rPr lang="es-ES" sz="3200" dirty="0">
                <a:latin typeface="Verdana" panose="020B0604030504040204" pitchFamily="34" charset="0"/>
              </a:rPr>
            </a:br>
            <a:r>
              <a:rPr lang="es-ES" sz="3200" dirty="0">
                <a:latin typeface="Verdana" panose="020B0604030504040204" pitchFamily="34" charset="0"/>
              </a:rPr>
              <a:t>en el Derecho Humano a la Educación</a:t>
            </a:r>
            <a:endParaRPr lang="es-CO" sz="3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464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áfico 2">
            <a:extLst>
              <a:ext uri="{FF2B5EF4-FFF2-40B4-BE49-F238E27FC236}">
                <a16:creationId xmlns:a16="http://schemas.microsoft.com/office/drawing/2014/main" id="{AE8ECF8F-1482-2700-FB93-E13613D50156}"/>
              </a:ext>
            </a:extLst>
          </p:cNvPr>
          <p:cNvGraphicFramePr>
            <a:graphicFrameLocks/>
          </p:cNvGraphicFramePr>
          <p:nvPr>
            <p:extLst>
              <p:ext uri="{D42A27DB-BD31-4B8C-83A1-F6EECF244321}">
                <p14:modId xmlns:p14="http://schemas.microsoft.com/office/powerpoint/2010/main" val="3591404994"/>
              </p:ext>
            </p:extLst>
          </p:nvPr>
        </p:nvGraphicFramePr>
        <p:xfrm>
          <a:off x="576781" y="2621521"/>
          <a:ext cx="14037290" cy="5999724"/>
        </p:xfrm>
        <a:graphic>
          <a:graphicData uri="http://schemas.openxmlformats.org/drawingml/2006/chart">
            <c:chart xmlns:c="http://schemas.openxmlformats.org/drawingml/2006/chart" xmlns:r="http://schemas.openxmlformats.org/officeDocument/2006/relationships" r:id="rId2"/>
          </a:graphicData>
        </a:graphic>
      </p:graphicFrame>
      <p:cxnSp>
        <p:nvCxnSpPr>
          <p:cNvPr id="20" name="Conector recto 25">
            <a:extLst>
              <a:ext uri="{FF2B5EF4-FFF2-40B4-BE49-F238E27FC236}">
                <a16:creationId xmlns:a16="http://schemas.microsoft.com/office/drawing/2014/main" id="{2C085B23-9C02-29D7-AC90-119A62C05C66}"/>
              </a:ext>
            </a:extLst>
          </p:cNvPr>
          <p:cNvCxnSpPr>
            <a:cxnSpLocks/>
          </p:cNvCxnSpPr>
          <p:nvPr/>
        </p:nvCxnSpPr>
        <p:spPr>
          <a:xfrm>
            <a:off x="3907272" y="2353106"/>
            <a:ext cx="0" cy="5043737"/>
          </a:xfrm>
          <a:prstGeom prst="line">
            <a:avLst/>
          </a:prstGeom>
          <a:ln w="57150">
            <a:prstDash val="sysDot"/>
          </a:ln>
        </p:spPr>
        <p:style>
          <a:lnRef idx="2">
            <a:schemeClr val="dk1"/>
          </a:lnRef>
          <a:fillRef idx="0">
            <a:schemeClr val="dk1"/>
          </a:fillRef>
          <a:effectRef idx="1">
            <a:schemeClr val="dk1"/>
          </a:effectRef>
          <a:fontRef idx="minor">
            <a:schemeClr val="tx1"/>
          </a:fontRef>
        </p:style>
      </p:cxnSp>
      <p:sp>
        <p:nvSpPr>
          <p:cNvPr id="23" name="CuadroTexto 29">
            <a:extLst>
              <a:ext uri="{FF2B5EF4-FFF2-40B4-BE49-F238E27FC236}">
                <a16:creationId xmlns:a16="http://schemas.microsoft.com/office/drawing/2014/main" id="{DCE6C2F1-399F-4218-5AC4-5FEBA7CC7D2F}"/>
              </a:ext>
            </a:extLst>
          </p:cNvPr>
          <p:cNvSpPr txBox="1"/>
          <p:nvPr/>
        </p:nvSpPr>
        <p:spPr>
          <a:xfrm>
            <a:off x="2807654" y="2164900"/>
            <a:ext cx="1784014"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AL 01/2001</a:t>
            </a:r>
            <a:endParaRPr lang="es-CO" sz="1200" dirty="0">
              <a:latin typeface="Verdana" panose="020B0604030504040204" pitchFamily="34" charset="0"/>
              <a:ea typeface="Verdana" panose="020B0604030504040204" pitchFamily="34" charset="0"/>
            </a:endParaRPr>
          </a:p>
        </p:txBody>
      </p:sp>
      <p:sp>
        <p:nvSpPr>
          <p:cNvPr id="24" name="CuadroTexto 30">
            <a:extLst>
              <a:ext uri="{FF2B5EF4-FFF2-40B4-BE49-F238E27FC236}">
                <a16:creationId xmlns:a16="http://schemas.microsoft.com/office/drawing/2014/main" id="{36166823-E57A-B07D-5BDE-C96C9D7F37D7}"/>
              </a:ext>
            </a:extLst>
          </p:cNvPr>
          <p:cNvSpPr txBox="1"/>
          <p:nvPr/>
        </p:nvSpPr>
        <p:spPr>
          <a:xfrm>
            <a:off x="6898843" y="2148573"/>
            <a:ext cx="1784014"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AL 04/2007</a:t>
            </a:r>
            <a:endParaRPr lang="es-CO" sz="1200" dirty="0">
              <a:latin typeface="Verdana" panose="020B0604030504040204" pitchFamily="34" charset="0"/>
              <a:ea typeface="Verdana" panose="020B0604030504040204" pitchFamily="34" charset="0"/>
            </a:endParaRPr>
          </a:p>
        </p:txBody>
      </p:sp>
      <p:sp>
        <p:nvSpPr>
          <p:cNvPr id="25" name="CuadroTexto 31">
            <a:extLst>
              <a:ext uri="{FF2B5EF4-FFF2-40B4-BE49-F238E27FC236}">
                <a16:creationId xmlns:a16="http://schemas.microsoft.com/office/drawing/2014/main" id="{115F25E9-C57C-FE5D-F9A2-6365F663A2CF}"/>
              </a:ext>
            </a:extLst>
          </p:cNvPr>
          <p:cNvSpPr txBox="1"/>
          <p:nvPr/>
        </p:nvSpPr>
        <p:spPr>
          <a:xfrm>
            <a:off x="11026382" y="2141423"/>
            <a:ext cx="3653536"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Fórmula de crecimiento</a:t>
            </a:r>
            <a:endParaRPr lang="es-CO" sz="1200" dirty="0">
              <a:latin typeface="Verdana" panose="020B0604030504040204" pitchFamily="34" charset="0"/>
              <a:ea typeface="Verdana" panose="020B0604030504040204" pitchFamily="34" charset="0"/>
            </a:endParaRPr>
          </a:p>
        </p:txBody>
      </p:sp>
      <p:sp>
        <p:nvSpPr>
          <p:cNvPr id="26" name="CuadroTexto 1">
            <a:extLst>
              <a:ext uri="{FF2B5EF4-FFF2-40B4-BE49-F238E27FC236}">
                <a16:creationId xmlns:a16="http://schemas.microsoft.com/office/drawing/2014/main" id="{521A82B0-A4BD-8863-6CB6-D9CB557116EE}"/>
              </a:ext>
            </a:extLst>
          </p:cNvPr>
          <p:cNvSpPr txBox="1"/>
          <p:nvPr/>
        </p:nvSpPr>
        <p:spPr>
          <a:xfrm>
            <a:off x="4879091" y="8588666"/>
            <a:ext cx="12886280"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Fuente: elaboración propia con base en datos del SICODIS – DNP (2024) y MEN(2024)</a:t>
            </a:r>
            <a:endParaRPr lang="es-CO" sz="1200" dirty="0">
              <a:latin typeface="Verdana" panose="020B0604030504040204" pitchFamily="34" charset="0"/>
              <a:ea typeface="Verdana" panose="020B0604030504040204" pitchFamily="34" charset="0"/>
            </a:endParaRPr>
          </a:p>
        </p:txBody>
      </p:sp>
      <p:sp>
        <p:nvSpPr>
          <p:cNvPr id="27" name="CuadroTexto 7">
            <a:extLst>
              <a:ext uri="{FF2B5EF4-FFF2-40B4-BE49-F238E27FC236}">
                <a16:creationId xmlns:a16="http://schemas.microsoft.com/office/drawing/2014/main" id="{14E2D0F6-A516-427E-DDBC-8DDDB2672C81}"/>
              </a:ext>
            </a:extLst>
          </p:cNvPr>
          <p:cNvSpPr txBox="1"/>
          <p:nvPr/>
        </p:nvSpPr>
        <p:spPr>
          <a:xfrm>
            <a:off x="2709680" y="1544707"/>
            <a:ext cx="11222349" cy="369332"/>
          </a:xfrm>
          <a:prstGeom prst="rect">
            <a:avLst/>
          </a:prstGeom>
          <a:noFill/>
        </p:spPr>
        <p:txBody>
          <a:bodyPr wrap="square" rtlCol="0">
            <a:spAutoFit/>
          </a:bodyPr>
          <a:lstStyle/>
          <a:p>
            <a:pPr algn="ctr"/>
            <a:r>
              <a:rPr lang="es-CO" b="1" dirty="0">
                <a:latin typeface="Verdana" panose="020B0604030504040204" pitchFamily="34" charset="0"/>
                <a:ea typeface="Verdana" panose="020B0604030504040204" pitchFamily="34" charset="0"/>
                <a:cs typeface="Verdana" panose="020B0604030504040204" pitchFamily="34" charset="0"/>
              </a:rPr>
              <a:t>Gasto Público en Educación PBM por Fuente</a:t>
            </a:r>
          </a:p>
        </p:txBody>
      </p:sp>
      <p:cxnSp>
        <p:nvCxnSpPr>
          <p:cNvPr id="32" name="Conector recto 25">
            <a:extLst>
              <a:ext uri="{FF2B5EF4-FFF2-40B4-BE49-F238E27FC236}">
                <a16:creationId xmlns:a16="http://schemas.microsoft.com/office/drawing/2014/main" id="{9A7107F5-3E75-AE70-F2EC-FD6E5FB433C1}"/>
              </a:ext>
            </a:extLst>
          </p:cNvPr>
          <p:cNvCxnSpPr>
            <a:cxnSpLocks/>
          </p:cNvCxnSpPr>
          <p:nvPr/>
        </p:nvCxnSpPr>
        <p:spPr>
          <a:xfrm>
            <a:off x="8060176" y="2309560"/>
            <a:ext cx="0" cy="5043737"/>
          </a:xfrm>
          <a:prstGeom prst="line">
            <a:avLst/>
          </a:prstGeom>
          <a:ln w="57150">
            <a:solidFill>
              <a:schemeClr val="accent5">
                <a:lumMod val="60000"/>
                <a:lumOff val="40000"/>
              </a:schemeClr>
            </a:solidFill>
            <a:prstDash val="sysDot"/>
          </a:ln>
        </p:spPr>
        <p:style>
          <a:lnRef idx="2">
            <a:schemeClr val="dk1"/>
          </a:lnRef>
          <a:fillRef idx="0">
            <a:schemeClr val="dk1"/>
          </a:fillRef>
          <a:effectRef idx="1">
            <a:schemeClr val="dk1"/>
          </a:effectRef>
          <a:fontRef idx="minor">
            <a:schemeClr val="tx1"/>
          </a:fontRef>
        </p:style>
      </p:cxnSp>
      <p:cxnSp>
        <p:nvCxnSpPr>
          <p:cNvPr id="33" name="Conector recto 25">
            <a:extLst>
              <a:ext uri="{FF2B5EF4-FFF2-40B4-BE49-F238E27FC236}">
                <a16:creationId xmlns:a16="http://schemas.microsoft.com/office/drawing/2014/main" id="{7B4967C5-B28D-041F-10EE-BEA24F399882}"/>
              </a:ext>
            </a:extLst>
          </p:cNvPr>
          <p:cNvCxnSpPr>
            <a:cxnSpLocks/>
          </p:cNvCxnSpPr>
          <p:nvPr/>
        </p:nvCxnSpPr>
        <p:spPr>
          <a:xfrm>
            <a:off x="10792490" y="2164900"/>
            <a:ext cx="0" cy="5043737"/>
          </a:xfrm>
          <a:prstGeom prst="line">
            <a:avLst/>
          </a:prstGeom>
          <a:ln w="57150">
            <a:prstDash val="sysDot"/>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16618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660CA-17CD-ABC8-5260-05DBFD0F6552}"/>
            </a:ext>
          </a:extLst>
        </p:cNvPr>
        <p:cNvGrpSpPr/>
        <p:nvPr/>
      </p:nvGrpSpPr>
      <p:grpSpPr>
        <a:xfrm>
          <a:off x="0" y="0"/>
          <a:ext cx="0" cy="0"/>
          <a:chOff x="0" y="0"/>
          <a:chExt cx="0" cy="0"/>
        </a:xfrm>
      </p:grpSpPr>
      <p:graphicFrame>
        <p:nvGraphicFramePr>
          <p:cNvPr id="2" name="Gráfico 9">
            <a:extLst>
              <a:ext uri="{FF2B5EF4-FFF2-40B4-BE49-F238E27FC236}">
                <a16:creationId xmlns:a16="http://schemas.microsoft.com/office/drawing/2014/main" id="{AF96DF7F-4045-8AC2-D99B-CA111A6D1715}"/>
              </a:ext>
            </a:extLst>
          </p:cNvPr>
          <p:cNvGraphicFramePr>
            <a:graphicFrameLocks/>
          </p:cNvGraphicFramePr>
          <p:nvPr>
            <p:extLst>
              <p:ext uri="{D42A27DB-BD31-4B8C-83A1-F6EECF244321}">
                <p14:modId xmlns:p14="http://schemas.microsoft.com/office/powerpoint/2010/main" val="1374006207"/>
              </p:ext>
            </p:extLst>
          </p:nvPr>
        </p:nvGraphicFramePr>
        <p:xfrm>
          <a:off x="1861457" y="2782876"/>
          <a:ext cx="12236428" cy="5512693"/>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4">
            <a:extLst>
              <a:ext uri="{FF2B5EF4-FFF2-40B4-BE49-F238E27FC236}">
                <a16:creationId xmlns:a16="http://schemas.microsoft.com/office/drawing/2014/main" id="{D706751F-F85E-A510-1297-CFBBBA98A84A}"/>
              </a:ext>
            </a:extLst>
          </p:cNvPr>
          <p:cNvSpPr txBox="1"/>
          <p:nvPr/>
        </p:nvSpPr>
        <p:spPr>
          <a:xfrm>
            <a:off x="3002062" y="1565629"/>
            <a:ext cx="9828592" cy="646331"/>
          </a:xfrm>
          <a:prstGeom prst="rect">
            <a:avLst/>
          </a:prstGeom>
          <a:noFill/>
        </p:spPr>
        <p:txBody>
          <a:bodyPr wrap="square" rtlCol="0">
            <a:spAutoFit/>
          </a:bodyPr>
          <a:lstStyle/>
          <a:p>
            <a:pPr algn="ctr"/>
            <a:r>
              <a:rPr lang="es-ES" b="1" dirty="0">
                <a:latin typeface="Verdana" panose="020B0604030504040204" pitchFamily="34" charset="0"/>
                <a:ea typeface="Verdana" panose="020B0604030504040204" pitchFamily="34" charset="0"/>
                <a:cs typeface="Vrinda" panose="020B0502040204020203" pitchFamily="34" charset="0"/>
              </a:rPr>
              <a:t>Transferencias Territoriales en Educación como % de los ICN y del PIB</a:t>
            </a:r>
          </a:p>
          <a:p>
            <a:pPr algn="ctr"/>
            <a:r>
              <a:rPr lang="es-ES" b="1" dirty="0">
                <a:latin typeface="Verdana" panose="020B0604030504040204" pitchFamily="34" charset="0"/>
                <a:ea typeface="Verdana" panose="020B0604030504040204" pitchFamily="34" charset="0"/>
                <a:cs typeface="Vrinda" panose="020B0502040204020203" pitchFamily="34" charset="0"/>
              </a:rPr>
              <a:t>1994 – 2023.</a:t>
            </a:r>
            <a:endParaRPr lang="es-CO" b="1" dirty="0">
              <a:latin typeface="Verdana" panose="020B0604030504040204" pitchFamily="34" charset="0"/>
              <a:ea typeface="Verdana" panose="020B0604030504040204" pitchFamily="34" charset="0"/>
              <a:cs typeface="Vrinda" panose="020B0502040204020203" pitchFamily="34" charset="0"/>
            </a:endParaRPr>
          </a:p>
        </p:txBody>
      </p:sp>
      <p:sp>
        <p:nvSpPr>
          <p:cNvPr id="9" name="CuadroTexto 28">
            <a:extLst>
              <a:ext uri="{FF2B5EF4-FFF2-40B4-BE49-F238E27FC236}">
                <a16:creationId xmlns:a16="http://schemas.microsoft.com/office/drawing/2014/main" id="{39632912-651F-94B6-0749-07599732EDAF}"/>
              </a:ext>
            </a:extLst>
          </p:cNvPr>
          <p:cNvSpPr txBox="1"/>
          <p:nvPr/>
        </p:nvSpPr>
        <p:spPr>
          <a:xfrm>
            <a:off x="3604518" y="2463990"/>
            <a:ext cx="2342226"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Situado Fiscal y PICN</a:t>
            </a:r>
            <a:endParaRPr lang="es-CO" sz="1200" dirty="0">
              <a:latin typeface="Verdana" panose="020B0604030504040204" pitchFamily="34" charset="0"/>
              <a:ea typeface="Verdana" panose="020B0604030504040204" pitchFamily="34" charset="0"/>
            </a:endParaRPr>
          </a:p>
        </p:txBody>
      </p:sp>
      <p:sp>
        <p:nvSpPr>
          <p:cNvPr id="10" name="CuadroTexto 29">
            <a:extLst>
              <a:ext uri="{FF2B5EF4-FFF2-40B4-BE49-F238E27FC236}">
                <a16:creationId xmlns:a16="http://schemas.microsoft.com/office/drawing/2014/main" id="{42B2C711-9DDE-634A-C312-23E44E958007}"/>
              </a:ext>
            </a:extLst>
          </p:cNvPr>
          <p:cNvSpPr txBox="1"/>
          <p:nvPr/>
        </p:nvSpPr>
        <p:spPr>
          <a:xfrm>
            <a:off x="6093455" y="2466824"/>
            <a:ext cx="1566392"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AL 01/2001</a:t>
            </a:r>
            <a:endParaRPr lang="es-CO" sz="1200" dirty="0">
              <a:latin typeface="Verdana" panose="020B0604030504040204" pitchFamily="34" charset="0"/>
              <a:ea typeface="Verdana" panose="020B0604030504040204" pitchFamily="34" charset="0"/>
            </a:endParaRPr>
          </a:p>
        </p:txBody>
      </p:sp>
      <p:sp>
        <p:nvSpPr>
          <p:cNvPr id="11" name="CuadroTexto 30">
            <a:extLst>
              <a:ext uri="{FF2B5EF4-FFF2-40B4-BE49-F238E27FC236}">
                <a16:creationId xmlns:a16="http://schemas.microsoft.com/office/drawing/2014/main" id="{9669B63C-8980-A9AC-D09E-0ED9CB795FF4}"/>
              </a:ext>
            </a:extLst>
          </p:cNvPr>
          <p:cNvSpPr txBox="1"/>
          <p:nvPr/>
        </p:nvSpPr>
        <p:spPr>
          <a:xfrm>
            <a:off x="7867639" y="2485935"/>
            <a:ext cx="1566392"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AL 04/2007</a:t>
            </a:r>
            <a:endParaRPr lang="es-CO" sz="1200" dirty="0">
              <a:latin typeface="Verdana" panose="020B0604030504040204" pitchFamily="34" charset="0"/>
              <a:ea typeface="Verdana" panose="020B0604030504040204" pitchFamily="34" charset="0"/>
            </a:endParaRPr>
          </a:p>
        </p:txBody>
      </p:sp>
      <p:sp>
        <p:nvSpPr>
          <p:cNvPr id="12" name="CuadroTexto 31">
            <a:extLst>
              <a:ext uri="{FF2B5EF4-FFF2-40B4-BE49-F238E27FC236}">
                <a16:creationId xmlns:a16="http://schemas.microsoft.com/office/drawing/2014/main" id="{D3172F14-BEB0-72FC-607F-2EEE125A606B}"/>
              </a:ext>
            </a:extLst>
          </p:cNvPr>
          <p:cNvSpPr txBox="1"/>
          <p:nvPr/>
        </p:nvSpPr>
        <p:spPr>
          <a:xfrm>
            <a:off x="10177964" y="2485935"/>
            <a:ext cx="3207862"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Fórmula de crecimiento</a:t>
            </a:r>
            <a:endParaRPr lang="es-CO" sz="1200" dirty="0">
              <a:latin typeface="Verdana" panose="020B0604030504040204" pitchFamily="34" charset="0"/>
              <a:ea typeface="Verdana" panose="020B0604030504040204" pitchFamily="34" charset="0"/>
            </a:endParaRPr>
          </a:p>
        </p:txBody>
      </p:sp>
      <p:sp>
        <p:nvSpPr>
          <p:cNvPr id="13" name="CuadroTexto 1">
            <a:extLst>
              <a:ext uri="{FF2B5EF4-FFF2-40B4-BE49-F238E27FC236}">
                <a16:creationId xmlns:a16="http://schemas.microsoft.com/office/drawing/2014/main" id="{54C0151A-FF8A-A1A8-5932-263E3B023727}"/>
              </a:ext>
            </a:extLst>
          </p:cNvPr>
          <p:cNvSpPr txBox="1"/>
          <p:nvPr/>
        </p:nvSpPr>
        <p:spPr>
          <a:xfrm>
            <a:off x="3781910" y="8493329"/>
            <a:ext cx="10748209"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Fuente: elaboración propia con base en datos del SICODIS – DNP (2024) y Balance del GNC – MHCP (2024)</a:t>
            </a:r>
            <a:endParaRPr lang="es-CO" sz="1200" dirty="0">
              <a:latin typeface="Verdana" panose="020B0604030504040204" pitchFamily="34" charset="0"/>
              <a:ea typeface="Verdana" panose="020B0604030504040204" pitchFamily="34" charset="0"/>
            </a:endParaRPr>
          </a:p>
        </p:txBody>
      </p:sp>
      <p:cxnSp>
        <p:nvCxnSpPr>
          <p:cNvPr id="14" name="Conector recto de flecha 23">
            <a:extLst>
              <a:ext uri="{FF2B5EF4-FFF2-40B4-BE49-F238E27FC236}">
                <a16:creationId xmlns:a16="http://schemas.microsoft.com/office/drawing/2014/main" id="{D3FBBA09-2CEE-95CA-478F-F633EDE1208B}"/>
              </a:ext>
            </a:extLst>
          </p:cNvPr>
          <p:cNvCxnSpPr>
            <a:cxnSpLocks/>
          </p:cNvCxnSpPr>
          <p:nvPr/>
        </p:nvCxnSpPr>
        <p:spPr>
          <a:xfrm>
            <a:off x="5860426" y="4069954"/>
            <a:ext cx="6116459" cy="2319674"/>
          </a:xfrm>
          <a:prstGeom prst="straightConnector1">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Conector recto de flecha 2">
            <a:extLst>
              <a:ext uri="{FF2B5EF4-FFF2-40B4-BE49-F238E27FC236}">
                <a16:creationId xmlns:a16="http://schemas.microsoft.com/office/drawing/2014/main" id="{DDE63F32-128D-1B23-5F4B-E5A94CA04325}"/>
              </a:ext>
            </a:extLst>
          </p:cNvPr>
          <p:cNvCxnSpPr>
            <a:cxnSpLocks/>
          </p:cNvCxnSpPr>
          <p:nvPr/>
        </p:nvCxnSpPr>
        <p:spPr>
          <a:xfrm>
            <a:off x="5639480" y="3520993"/>
            <a:ext cx="6545384" cy="1386864"/>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5">
            <a:extLst>
              <a:ext uri="{FF2B5EF4-FFF2-40B4-BE49-F238E27FC236}">
                <a16:creationId xmlns:a16="http://schemas.microsoft.com/office/drawing/2014/main" id="{2C8C8B67-4190-1EB2-B60F-5BED98F7F033}"/>
              </a:ext>
            </a:extLst>
          </p:cNvPr>
          <p:cNvCxnSpPr>
            <a:cxnSpLocks/>
          </p:cNvCxnSpPr>
          <p:nvPr/>
        </p:nvCxnSpPr>
        <p:spPr>
          <a:xfrm>
            <a:off x="5474814" y="2385764"/>
            <a:ext cx="0" cy="5043737"/>
          </a:xfrm>
          <a:prstGeom prst="line">
            <a:avLst/>
          </a:prstGeom>
          <a:ln w="57150">
            <a:prstDash val="sysDot"/>
          </a:ln>
        </p:spPr>
        <p:style>
          <a:lnRef idx="2">
            <a:schemeClr val="dk1"/>
          </a:lnRef>
          <a:fillRef idx="0">
            <a:schemeClr val="dk1"/>
          </a:fillRef>
          <a:effectRef idx="1">
            <a:schemeClr val="dk1"/>
          </a:effectRef>
          <a:fontRef idx="minor">
            <a:schemeClr val="tx1"/>
          </a:fontRef>
        </p:style>
      </p:cxnSp>
      <p:cxnSp>
        <p:nvCxnSpPr>
          <p:cNvPr id="30" name="Conector recto 25">
            <a:extLst>
              <a:ext uri="{FF2B5EF4-FFF2-40B4-BE49-F238E27FC236}">
                <a16:creationId xmlns:a16="http://schemas.microsoft.com/office/drawing/2014/main" id="{8C29A556-9B6B-90F4-DCC7-07936FF1DC61}"/>
              </a:ext>
            </a:extLst>
          </p:cNvPr>
          <p:cNvCxnSpPr>
            <a:cxnSpLocks/>
          </p:cNvCxnSpPr>
          <p:nvPr/>
        </p:nvCxnSpPr>
        <p:spPr>
          <a:xfrm>
            <a:off x="8958238" y="2374876"/>
            <a:ext cx="0" cy="5043737"/>
          </a:xfrm>
          <a:prstGeom prst="line">
            <a:avLst/>
          </a:prstGeom>
          <a:ln w="57150">
            <a:solidFill>
              <a:schemeClr val="accent5">
                <a:lumMod val="60000"/>
                <a:lumOff val="40000"/>
              </a:schemeClr>
            </a:solidFill>
            <a:prstDash val="sysDot"/>
          </a:ln>
        </p:spPr>
        <p:style>
          <a:lnRef idx="2">
            <a:schemeClr val="dk1"/>
          </a:lnRef>
          <a:fillRef idx="0">
            <a:schemeClr val="dk1"/>
          </a:fillRef>
          <a:effectRef idx="1">
            <a:schemeClr val="dk1"/>
          </a:effectRef>
          <a:fontRef idx="minor">
            <a:schemeClr val="tx1"/>
          </a:fontRef>
        </p:style>
      </p:cxnSp>
      <p:cxnSp>
        <p:nvCxnSpPr>
          <p:cNvPr id="31" name="Conector recto 25">
            <a:extLst>
              <a:ext uri="{FF2B5EF4-FFF2-40B4-BE49-F238E27FC236}">
                <a16:creationId xmlns:a16="http://schemas.microsoft.com/office/drawing/2014/main" id="{18190F46-7D32-9D46-0254-180F0A6E4957}"/>
              </a:ext>
            </a:extLst>
          </p:cNvPr>
          <p:cNvCxnSpPr>
            <a:cxnSpLocks/>
          </p:cNvCxnSpPr>
          <p:nvPr/>
        </p:nvCxnSpPr>
        <p:spPr>
          <a:xfrm>
            <a:off x="10106687" y="2377177"/>
            <a:ext cx="0" cy="5043737"/>
          </a:xfrm>
          <a:prstGeom prst="line">
            <a:avLst/>
          </a:prstGeom>
          <a:ln w="57150">
            <a:prstDash val="sysDot"/>
          </a:ln>
        </p:spPr>
        <p:style>
          <a:lnRef idx="2">
            <a:schemeClr val="dk1"/>
          </a:lnRef>
          <a:fillRef idx="0">
            <a:schemeClr val="dk1"/>
          </a:fillRef>
          <a:effectRef idx="1">
            <a:schemeClr val="dk1"/>
          </a:effectRef>
          <a:fontRef idx="minor">
            <a:schemeClr val="tx1"/>
          </a:fontRef>
        </p:style>
      </p:cxnSp>
      <p:cxnSp>
        <p:nvCxnSpPr>
          <p:cNvPr id="34" name="Conector recto 25">
            <a:extLst>
              <a:ext uri="{FF2B5EF4-FFF2-40B4-BE49-F238E27FC236}">
                <a16:creationId xmlns:a16="http://schemas.microsoft.com/office/drawing/2014/main" id="{C1E10B94-F93A-576A-28B6-1B7F6A798DAA}"/>
              </a:ext>
            </a:extLst>
          </p:cNvPr>
          <p:cNvCxnSpPr>
            <a:cxnSpLocks/>
          </p:cNvCxnSpPr>
          <p:nvPr/>
        </p:nvCxnSpPr>
        <p:spPr>
          <a:xfrm>
            <a:off x="7211088" y="2358545"/>
            <a:ext cx="0" cy="5043737"/>
          </a:xfrm>
          <a:prstGeom prst="line">
            <a:avLst/>
          </a:prstGeom>
          <a:ln w="57150">
            <a:prstDash val="sysDot"/>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01504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B17F9-4F52-D391-7B91-C9F56D4C1FD9}"/>
            </a:ext>
          </a:extLst>
        </p:cNvPr>
        <p:cNvGrpSpPr/>
        <p:nvPr/>
      </p:nvGrpSpPr>
      <p:grpSpPr>
        <a:xfrm>
          <a:off x="0" y="0"/>
          <a:ext cx="0" cy="0"/>
          <a:chOff x="0" y="0"/>
          <a:chExt cx="0" cy="0"/>
        </a:xfrm>
      </p:grpSpPr>
      <p:sp>
        <p:nvSpPr>
          <p:cNvPr id="26" name="CuadroTexto 1">
            <a:extLst>
              <a:ext uri="{FF2B5EF4-FFF2-40B4-BE49-F238E27FC236}">
                <a16:creationId xmlns:a16="http://schemas.microsoft.com/office/drawing/2014/main" id="{39598A11-0E05-D28E-A1CA-7A3EEEE6CB42}"/>
              </a:ext>
            </a:extLst>
          </p:cNvPr>
          <p:cNvSpPr txBox="1"/>
          <p:nvPr/>
        </p:nvSpPr>
        <p:spPr>
          <a:xfrm>
            <a:off x="4879091" y="8588666"/>
            <a:ext cx="12886280"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Fuente: elaboración propia con base en datos del SICODIS – DNP (2024) y MEN(2024)</a:t>
            </a:r>
            <a:endParaRPr lang="es-CO" sz="1200" dirty="0">
              <a:latin typeface="Verdana" panose="020B0604030504040204" pitchFamily="34" charset="0"/>
              <a:ea typeface="Verdana" panose="020B0604030504040204" pitchFamily="34" charset="0"/>
            </a:endParaRPr>
          </a:p>
        </p:txBody>
      </p:sp>
      <p:graphicFrame>
        <p:nvGraphicFramePr>
          <p:cNvPr id="2" name="Gráfico 5">
            <a:extLst>
              <a:ext uri="{FF2B5EF4-FFF2-40B4-BE49-F238E27FC236}">
                <a16:creationId xmlns:a16="http://schemas.microsoft.com/office/drawing/2014/main" id="{AC4AE1AE-67C8-232F-31A5-4008B5975645}"/>
              </a:ext>
            </a:extLst>
          </p:cNvPr>
          <p:cNvGraphicFramePr>
            <a:graphicFrameLocks/>
          </p:cNvGraphicFramePr>
          <p:nvPr>
            <p:extLst>
              <p:ext uri="{D42A27DB-BD31-4B8C-83A1-F6EECF244321}">
                <p14:modId xmlns:p14="http://schemas.microsoft.com/office/powerpoint/2010/main" val="1894061554"/>
              </p:ext>
            </p:extLst>
          </p:nvPr>
        </p:nvGraphicFramePr>
        <p:xfrm>
          <a:off x="1548065" y="2247068"/>
          <a:ext cx="12478179" cy="6096668"/>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29">
            <a:extLst>
              <a:ext uri="{FF2B5EF4-FFF2-40B4-BE49-F238E27FC236}">
                <a16:creationId xmlns:a16="http://schemas.microsoft.com/office/drawing/2014/main" id="{0D6E5E1F-4E6E-FE44-7ADB-5A5AEAE12F87}"/>
              </a:ext>
            </a:extLst>
          </p:cNvPr>
          <p:cNvSpPr txBox="1"/>
          <p:nvPr/>
        </p:nvSpPr>
        <p:spPr>
          <a:xfrm>
            <a:off x="2966063" y="2206737"/>
            <a:ext cx="1555957"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AL 01/2001</a:t>
            </a:r>
            <a:endParaRPr lang="es-CO" sz="1200" dirty="0">
              <a:latin typeface="Verdana" panose="020B0604030504040204" pitchFamily="34" charset="0"/>
              <a:ea typeface="Verdana" panose="020B0604030504040204" pitchFamily="34" charset="0"/>
            </a:endParaRPr>
          </a:p>
        </p:txBody>
      </p:sp>
      <p:sp>
        <p:nvSpPr>
          <p:cNvPr id="8" name="CuadroTexto 30">
            <a:extLst>
              <a:ext uri="{FF2B5EF4-FFF2-40B4-BE49-F238E27FC236}">
                <a16:creationId xmlns:a16="http://schemas.microsoft.com/office/drawing/2014/main" id="{6C8C6DEC-08E9-8CBF-3C76-F41DAF888B43}"/>
              </a:ext>
            </a:extLst>
          </p:cNvPr>
          <p:cNvSpPr txBox="1"/>
          <p:nvPr/>
        </p:nvSpPr>
        <p:spPr>
          <a:xfrm>
            <a:off x="7013152" y="2230215"/>
            <a:ext cx="1555957"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AL 04/2007</a:t>
            </a:r>
            <a:endParaRPr lang="es-CO" sz="1200" dirty="0">
              <a:latin typeface="Verdana" panose="020B0604030504040204" pitchFamily="34" charset="0"/>
              <a:ea typeface="Verdana" panose="020B0604030504040204" pitchFamily="34" charset="0"/>
            </a:endParaRPr>
          </a:p>
        </p:txBody>
      </p:sp>
      <p:sp>
        <p:nvSpPr>
          <p:cNvPr id="9" name="CuadroTexto 31">
            <a:extLst>
              <a:ext uri="{FF2B5EF4-FFF2-40B4-BE49-F238E27FC236}">
                <a16:creationId xmlns:a16="http://schemas.microsoft.com/office/drawing/2014/main" id="{9786D527-9513-7DF5-3DD2-BAEF3EC86F50}"/>
              </a:ext>
            </a:extLst>
          </p:cNvPr>
          <p:cNvSpPr txBox="1"/>
          <p:nvPr/>
        </p:nvSpPr>
        <p:spPr>
          <a:xfrm>
            <a:off x="10716144" y="2206736"/>
            <a:ext cx="3186492"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Fórmula de crecimiento</a:t>
            </a:r>
            <a:endParaRPr lang="es-CO" sz="1200" dirty="0">
              <a:latin typeface="Verdana" panose="020B0604030504040204" pitchFamily="34" charset="0"/>
              <a:ea typeface="Verdana" panose="020B0604030504040204" pitchFamily="34" charset="0"/>
            </a:endParaRPr>
          </a:p>
        </p:txBody>
      </p:sp>
      <p:sp>
        <p:nvSpPr>
          <p:cNvPr id="11" name="CuadroTexto 7">
            <a:extLst>
              <a:ext uri="{FF2B5EF4-FFF2-40B4-BE49-F238E27FC236}">
                <a16:creationId xmlns:a16="http://schemas.microsoft.com/office/drawing/2014/main" id="{A458E443-7CB5-E462-E22B-8F23298A6ED3}"/>
              </a:ext>
            </a:extLst>
          </p:cNvPr>
          <p:cNvSpPr txBox="1"/>
          <p:nvPr/>
        </p:nvSpPr>
        <p:spPr>
          <a:xfrm>
            <a:off x="3073517" y="1550251"/>
            <a:ext cx="9787755" cy="400110"/>
          </a:xfrm>
          <a:prstGeom prst="rect">
            <a:avLst/>
          </a:prstGeom>
          <a:noFill/>
        </p:spPr>
        <p:txBody>
          <a:bodyPr wrap="square" rtlCol="0">
            <a:spAutoFit/>
          </a:bodyPr>
          <a:lstStyle/>
          <a:p>
            <a:pPr algn="ctr"/>
            <a:r>
              <a:rPr lang="es-ES" sz="2000" b="1" dirty="0">
                <a:latin typeface="Verdana" panose="020B0604030504040204" pitchFamily="34" charset="0"/>
                <a:ea typeface="Verdana" panose="020B0604030504040204" pitchFamily="34" charset="0"/>
                <a:cs typeface="Vrinda" panose="020B0502040204020203" pitchFamily="34" charset="0"/>
              </a:rPr>
              <a:t>Fuentes de Financiamiento del Sector Educación EPBM</a:t>
            </a:r>
            <a:endParaRPr lang="es-CO" sz="2000" b="1" dirty="0">
              <a:latin typeface="Verdana" panose="020B0604030504040204" pitchFamily="34" charset="0"/>
              <a:ea typeface="Verdana" panose="020B0604030504040204" pitchFamily="34" charset="0"/>
              <a:cs typeface="Vrinda" panose="020B0502040204020203" pitchFamily="34" charset="0"/>
            </a:endParaRPr>
          </a:p>
        </p:txBody>
      </p:sp>
      <p:cxnSp>
        <p:nvCxnSpPr>
          <p:cNvPr id="19" name="Conector recto 25">
            <a:extLst>
              <a:ext uri="{FF2B5EF4-FFF2-40B4-BE49-F238E27FC236}">
                <a16:creationId xmlns:a16="http://schemas.microsoft.com/office/drawing/2014/main" id="{254EB0D5-EBEA-61D4-ECD6-DEBEFD81BA84}"/>
              </a:ext>
            </a:extLst>
          </p:cNvPr>
          <p:cNvCxnSpPr>
            <a:cxnSpLocks/>
          </p:cNvCxnSpPr>
          <p:nvPr/>
        </p:nvCxnSpPr>
        <p:spPr>
          <a:xfrm>
            <a:off x="4593076" y="2353106"/>
            <a:ext cx="0" cy="5043737"/>
          </a:xfrm>
          <a:prstGeom prst="line">
            <a:avLst/>
          </a:prstGeom>
          <a:ln w="57150">
            <a:prstDash val="sysDot"/>
          </a:ln>
        </p:spPr>
        <p:style>
          <a:lnRef idx="2">
            <a:schemeClr val="dk1"/>
          </a:lnRef>
          <a:fillRef idx="0">
            <a:schemeClr val="dk1"/>
          </a:fillRef>
          <a:effectRef idx="1">
            <a:schemeClr val="dk1"/>
          </a:effectRef>
          <a:fontRef idx="minor">
            <a:schemeClr val="tx1"/>
          </a:fontRef>
        </p:style>
      </p:cxnSp>
      <p:cxnSp>
        <p:nvCxnSpPr>
          <p:cNvPr id="21" name="Conector recto 25">
            <a:extLst>
              <a:ext uri="{FF2B5EF4-FFF2-40B4-BE49-F238E27FC236}">
                <a16:creationId xmlns:a16="http://schemas.microsoft.com/office/drawing/2014/main" id="{3DD3A9CB-0450-1976-AF20-6E603281B7FF}"/>
              </a:ext>
            </a:extLst>
          </p:cNvPr>
          <p:cNvCxnSpPr>
            <a:cxnSpLocks/>
          </p:cNvCxnSpPr>
          <p:nvPr/>
        </p:nvCxnSpPr>
        <p:spPr>
          <a:xfrm>
            <a:off x="8207132" y="2309560"/>
            <a:ext cx="0" cy="5043737"/>
          </a:xfrm>
          <a:prstGeom prst="line">
            <a:avLst/>
          </a:prstGeom>
          <a:ln w="57150">
            <a:solidFill>
              <a:schemeClr val="accent5">
                <a:lumMod val="60000"/>
                <a:lumOff val="40000"/>
              </a:schemeClr>
            </a:solidFill>
            <a:prstDash val="sysDot"/>
          </a:ln>
        </p:spPr>
        <p:style>
          <a:lnRef idx="2">
            <a:schemeClr val="dk1"/>
          </a:lnRef>
          <a:fillRef idx="0">
            <a:schemeClr val="dk1"/>
          </a:fillRef>
          <a:effectRef idx="1">
            <a:schemeClr val="dk1"/>
          </a:effectRef>
          <a:fontRef idx="minor">
            <a:schemeClr val="tx1"/>
          </a:fontRef>
        </p:style>
      </p:cxnSp>
      <p:cxnSp>
        <p:nvCxnSpPr>
          <p:cNvPr id="22" name="Conector recto 25">
            <a:extLst>
              <a:ext uri="{FF2B5EF4-FFF2-40B4-BE49-F238E27FC236}">
                <a16:creationId xmlns:a16="http://schemas.microsoft.com/office/drawing/2014/main" id="{B8A2E184-AC02-5EE6-B0EE-F10EDF9BEB5C}"/>
              </a:ext>
            </a:extLst>
          </p:cNvPr>
          <p:cNvCxnSpPr>
            <a:cxnSpLocks/>
          </p:cNvCxnSpPr>
          <p:nvPr/>
        </p:nvCxnSpPr>
        <p:spPr>
          <a:xfrm>
            <a:off x="10612877" y="2328190"/>
            <a:ext cx="0" cy="5043737"/>
          </a:xfrm>
          <a:prstGeom prst="line">
            <a:avLst/>
          </a:prstGeom>
          <a:ln w="57150">
            <a:prstDash val="sysDot"/>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0805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DEBDE-5DFF-1C00-1CDB-F7AECA65B0FE}"/>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7C5B3584-C844-F7AB-D252-7F6F81236109}"/>
              </a:ext>
            </a:extLst>
          </p:cNvPr>
          <p:cNvSpPr txBox="1">
            <a:spLocks/>
          </p:cNvSpPr>
          <p:nvPr/>
        </p:nvSpPr>
        <p:spPr>
          <a:xfrm>
            <a:off x="1432369" y="1549066"/>
            <a:ext cx="12414260" cy="1337199"/>
          </a:xfrm>
          <a:prstGeom prst="rect">
            <a:avLst/>
          </a:prstGeom>
          <a:noFill/>
        </p:spPr>
        <p:txBody>
          <a:bodyPr wrap="square" rtlCol="0">
            <a:spAutoFit/>
          </a:bodyPr>
          <a:lstStyle>
            <a:defPPr>
              <a:defRPr lang="en-US"/>
            </a:defPPr>
            <a:lvl1pPr algn="ctr">
              <a:defRPr sz="2000" b="1">
                <a:latin typeface="Verdana" panose="020B0604030504040204" pitchFamily="34" charset="0"/>
                <a:ea typeface="Verdana" panose="020B0604030504040204" pitchFamily="34" charset="0"/>
                <a:cs typeface="Vrinda" panose="020B0502040204020203" pitchFamily="34" charset="0"/>
              </a:defRPr>
            </a:lvl1pPr>
          </a:lstStyle>
          <a:p>
            <a:r>
              <a:rPr lang="es-CO" dirty="0"/>
              <a:t>Gasto público en EPBM como % del PIB</a:t>
            </a:r>
          </a:p>
          <a:p>
            <a:r>
              <a:rPr lang="es-CO" dirty="0"/>
              <a:t>(Comparativo LATAM - 2021)</a:t>
            </a:r>
          </a:p>
        </p:txBody>
      </p:sp>
      <p:graphicFrame>
        <p:nvGraphicFramePr>
          <p:cNvPr id="5" name="Gráfico 4">
            <a:extLst>
              <a:ext uri="{FF2B5EF4-FFF2-40B4-BE49-F238E27FC236}">
                <a16:creationId xmlns:a16="http://schemas.microsoft.com/office/drawing/2014/main" id="{A1E02675-3714-7CAF-4FB5-CB6E408555B9}"/>
              </a:ext>
            </a:extLst>
          </p:cNvPr>
          <p:cNvGraphicFramePr>
            <a:graphicFrameLocks/>
          </p:cNvGraphicFramePr>
          <p:nvPr>
            <p:extLst>
              <p:ext uri="{D42A27DB-BD31-4B8C-83A1-F6EECF244321}">
                <p14:modId xmlns:p14="http://schemas.microsoft.com/office/powerpoint/2010/main" val="259144756"/>
              </p:ext>
            </p:extLst>
          </p:nvPr>
        </p:nvGraphicFramePr>
        <p:xfrm>
          <a:off x="1225512" y="2376862"/>
          <a:ext cx="12670112" cy="5183263"/>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6">
            <a:extLst>
              <a:ext uri="{FF2B5EF4-FFF2-40B4-BE49-F238E27FC236}">
                <a16:creationId xmlns:a16="http://schemas.microsoft.com/office/drawing/2014/main" id="{C85AF95D-F0EC-9E9F-67B3-33F98312C339}"/>
              </a:ext>
            </a:extLst>
          </p:cNvPr>
          <p:cNvSpPr txBox="1"/>
          <p:nvPr/>
        </p:nvSpPr>
        <p:spPr>
          <a:xfrm>
            <a:off x="9276101" y="2838803"/>
            <a:ext cx="4408724" cy="646331"/>
          </a:xfrm>
          <a:prstGeom prst="rect">
            <a:avLst/>
          </a:prstGeom>
          <a:noFill/>
        </p:spPr>
        <p:txBody>
          <a:bodyPr wrap="square" rtlCol="0">
            <a:spAutoFit/>
          </a:bodyPr>
          <a:lstStyle>
            <a:defPPr>
              <a:defRPr lang="en-US"/>
            </a:defPPr>
            <a:lvl1pPr algn="ctr">
              <a:defRPr sz="2000" b="1">
                <a:latin typeface="Verdana" panose="020B0604030504040204" pitchFamily="34" charset="0"/>
                <a:ea typeface="Verdana" panose="020B0604030504040204" pitchFamily="34" charset="0"/>
                <a:cs typeface="Vrinda" panose="020B0502040204020203" pitchFamily="34" charset="0"/>
              </a:defRPr>
            </a:lvl1pPr>
          </a:lstStyle>
          <a:p>
            <a:pPr algn="l"/>
            <a:r>
              <a:rPr lang="es-ES" sz="1800" b="0" dirty="0"/>
              <a:t>Colombia con FOMAG: 3.92%</a:t>
            </a:r>
          </a:p>
          <a:p>
            <a:pPr algn="l"/>
            <a:r>
              <a:rPr lang="es-ES" sz="1800" b="0" dirty="0"/>
              <a:t>Colombia sin FOMAG: 3.22%</a:t>
            </a:r>
            <a:endParaRPr lang="es-CO" sz="1800" b="0" dirty="0"/>
          </a:p>
        </p:txBody>
      </p:sp>
      <p:sp>
        <p:nvSpPr>
          <p:cNvPr id="10" name="CuadroTexto 8">
            <a:extLst>
              <a:ext uri="{FF2B5EF4-FFF2-40B4-BE49-F238E27FC236}">
                <a16:creationId xmlns:a16="http://schemas.microsoft.com/office/drawing/2014/main" id="{CE952B0D-1B3F-C142-3075-A1B2C0E1C73C}"/>
              </a:ext>
            </a:extLst>
          </p:cNvPr>
          <p:cNvSpPr txBox="1"/>
          <p:nvPr/>
        </p:nvSpPr>
        <p:spPr>
          <a:xfrm>
            <a:off x="6661347" y="7560125"/>
            <a:ext cx="9638232"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Fuente: UNESCO – UIS (2021)</a:t>
            </a:r>
            <a:endParaRPr lang="es-CO" sz="1200" dirty="0">
              <a:latin typeface="Verdana" panose="020B0604030504040204" pitchFamily="34" charset="0"/>
              <a:ea typeface="Verdana" panose="020B0604030504040204" pitchFamily="34" charset="0"/>
            </a:endParaRPr>
          </a:p>
        </p:txBody>
      </p:sp>
      <p:sp>
        <p:nvSpPr>
          <p:cNvPr id="12" name="CuadroTexto 9">
            <a:extLst>
              <a:ext uri="{FF2B5EF4-FFF2-40B4-BE49-F238E27FC236}">
                <a16:creationId xmlns:a16="http://schemas.microsoft.com/office/drawing/2014/main" id="{EA2D5A3C-E58F-56BF-9EC8-BEDD1535FE14}"/>
              </a:ext>
            </a:extLst>
          </p:cNvPr>
          <p:cNvSpPr txBox="1"/>
          <p:nvPr/>
        </p:nvSpPr>
        <p:spPr>
          <a:xfrm>
            <a:off x="2719925" y="8011344"/>
            <a:ext cx="9839147" cy="707886"/>
          </a:xfrm>
          <a:prstGeom prst="rect">
            <a:avLst/>
          </a:prstGeom>
          <a:noFill/>
        </p:spPr>
        <p:txBody>
          <a:bodyPr wrap="square" rtlCol="0">
            <a:spAutoFit/>
          </a:bodyPr>
          <a:lstStyle>
            <a:defPPr>
              <a:defRPr lang="en-US"/>
            </a:defPPr>
            <a:lvl1pPr algn="ctr">
              <a:defRPr sz="2000" b="1">
                <a:latin typeface="Verdana" panose="020B0604030504040204" pitchFamily="34" charset="0"/>
                <a:ea typeface="Verdana" panose="020B0604030504040204" pitchFamily="34" charset="0"/>
                <a:cs typeface="Vrinda" panose="020B0502040204020203" pitchFamily="34" charset="0"/>
              </a:defRPr>
            </a:lvl1pPr>
          </a:lstStyle>
          <a:p>
            <a:r>
              <a:rPr lang="es-CO" dirty="0"/>
              <a:t>El gasto público en EPBM no solamente es bajo. </a:t>
            </a:r>
          </a:p>
          <a:p>
            <a:r>
              <a:rPr lang="es-CO" dirty="0"/>
              <a:t>Es inferior a lo que se creía.</a:t>
            </a:r>
          </a:p>
        </p:txBody>
      </p:sp>
    </p:spTree>
    <p:extLst>
      <p:ext uri="{BB962C8B-B14F-4D97-AF65-F5344CB8AC3E}">
        <p14:creationId xmlns:p14="http://schemas.microsoft.com/office/powerpoint/2010/main" val="134063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CDFB9-66B0-1E97-7174-86FE41302E55}"/>
            </a:ext>
          </a:extLst>
        </p:cNvPr>
        <p:cNvGrpSpPr/>
        <p:nvPr/>
      </p:nvGrpSpPr>
      <p:grpSpPr>
        <a:xfrm>
          <a:off x="0" y="0"/>
          <a:ext cx="0" cy="0"/>
          <a:chOff x="0" y="0"/>
          <a:chExt cx="0" cy="0"/>
        </a:xfrm>
      </p:grpSpPr>
      <p:sp>
        <p:nvSpPr>
          <p:cNvPr id="4" name="CuadroTexto 4">
            <a:extLst>
              <a:ext uri="{FF2B5EF4-FFF2-40B4-BE49-F238E27FC236}">
                <a16:creationId xmlns:a16="http://schemas.microsoft.com/office/drawing/2014/main" id="{24590ABA-A781-9574-EE9D-F6828EB03682}"/>
              </a:ext>
            </a:extLst>
          </p:cNvPr>
          <p:cNvSpPr txBox="1"/>
          <p:nvPr/>
        </p:nvSpPr>
        <p:spPr>
          <a:xfrm>
            <a:off x="3445844" y="1612027"/>
            <a:ext cx="9107136" cy="400110"/>
          </a:xfrm>
          <a:prstGeom prst="rect">
            <a:avLst/>
          </a:prstGeom>
          <a:noFill/>
        </p:spPr>
        <p:txBody>
          <a:bodyPr wrap="square" rtlCol="0">
            <a:spAutoFit/>
          </a:bodyPr>
          <a:lstStyle>
            <a:defPPr>
              <a:defRPr lang="en-US"/>
            </a:defPPr>
            <a:lvl1pPr algn="ctr">
              <a:defRPr sz="2000" b="1">
                <a:latin typeface="Verdana" panose="020B0604030504040204" pitchFamily="34" charset="0"/>
                <a:ea typeface="Verdana" panose="020B0604030504040204" pitchFamily="34" charset="0"/>
                <a:cs typeface="Vrinda" panose="020B0502040204020203" pitchFamily="34" charset="0"/>
              </a:defRPr>
            </a:lvl1pPr>
          </a:lstStyle>
          <a:p>
            <a:r>
              <a:rPr lang="es-ES" dirty="0"/>
              <a:t>Descalce nómina docente y SGP.</a:t>
            </a:r>
            <a:endParaRPr lang="es-CO" dirty="0"/>
          </a:p>
        </p:txBody>
      </p:sp>
      <p:grpSp>
        <p:nvGrpSpPr>
          <p:cNvPr id="5" name="Grupo 18">
            <a:extLst>
              <a:ext uri="{FF2B5EF4-FFF2-40B4-BE49-F238E27FC236}">
                <a16:creationId xmlns:a16="http://schemas.microsoft.com/office/drawing/2014/main" id="{E472D844-0E3E-3D30-926C-36C12B05FD6B}"/>
              </a:ext>
            </a:extLst>
          </p:cNvPr>
          <p:cNvGrpSpPr/>
          <p:nvPr/>
        </p:nvGrpSpPr>
        <p:grpSpPr>
          <a:xfrm>
            <a:off x="1094014" y="2171700"/>
            <a:ext cx="13262809" cy="6313432"/>
            <a:chOff x="710900" y="801688"/>
            <a:chExt cx="10456618" cy="3323004"/>
          </a:xfrm>
        </p:grpSpPr>
        <p:graphicFrame>
          <p:nvGraphicFramePr>
            <p:cNvPr id="6" name="Gráfico 1">
              <a:extLst>
                <a:ext uri="{FF2B5EF4-FFF2-40B4-BE49-F238E27FC236}">
                  <a16:creationId xmlns:a16="http://schemas.microsoft.com/office/drawing/2014/main" id="{0B995D12-8265-CD1D-C38B-F926303362A5}"/>
                </a:ext>
              </a:extLst>
            </p:cNvPr>
            <p:cNvGraphicFramePr>
              <a:graphicFrameLocks/>
            </p:cNvGraphicFramePr>
            <p:nvPr>
              <p:extLst>
                <p:ext uri="{D42A27DB-BD31-4B8C-83A1-F6EECF244321}">
                  <p14:modId xmlns:p14="http://schemas.microsoft.com/office/powerpoint/2010/main" val="1572342761"/>
                </p:ext>
              </p:extLst>
            </p:nvPr>
          </p:nvGraphicFramePr>
          <p:xfrm>
            <a:off x="710900" y="801688"/>
            <a:ext cx="10456618" cy="3301080"/>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Conector recto 2">
              <a:extLst>
                <a:ext uri="{FF2B5EF4-FFF2-40B4-BE49-F238E27FC236}">
                  <a16:creationId xmlns:a16="http://schemas.microsoft.com/office/drawing/2014/main" id="{B3120F41-3A02-BB8F-A40F-5FDC768D4019}"/>
                </a:ext>
              </a:extLst>
            </p:cNvPr>
            <p:cNvCxnSpPr>
              <a:cxnSpLocks/>
            </p:cNvCxnSpPr>
            <p:nvPr/>
          </p:nvCxnSpPr>
          <p:spPr>
            <a:xfrm flipV="1">
              <a:off x="4535765" y="1175701"/>
              <a:ext cx="0" cy="2948991"/>
            </a:xfrm>
            <a:prstGeom prst="line">
              <a:avLst/>
            </a:prstGeom>
            <a:ln w="28575">
              <a:solidFill>
                <a:srgbClr val="9955A9"/>
              </a:solidFill>
              <a:prstDash val="sysDot"/>
            </a:ln>
          </p:spPr>
          <p:style>
            <a:lnRef idx="2">
              <a:schemeClr val="dk1"/>
            </a:lnRef>
            <a:fillRef idx="0">
              <a:schemeClr val="dk1"/>
            </a:fillRef>
            <a:effectRef idx="1">
              <a:schemeClr val="dk1"/>
            </a:effectRef>
            <a:fontRef idx="minor">
              <a:schemeClr val="tx1"/>
            </a:fontRef>
          </p:style>
        </p:cxnSp>
        <p:cxnSp>
          <p:nvCxnSpPr>
            <p:cNvPr id="12" name="Conector recto 3">
              <a:extLst>
                <a:ext uri="{FF2B5EF4-FFF2-40B4-BE49-F238E27FC236}">
                  <a16:creationId xmlns:a16="http://schemas.microsoft.com/office/drawing/2014/main" id="{5C40E0DD-4DDB-07E7-00E3-6C7F1D3B1D57}"/>
                </a:ext>
              </a:extLst>
            </p:cNvPr>
            <p:cNvCxnSpPr>
              <a:cxnSpLocks/>
            </p:cNvCxnSpPr>
            <p:nvPr/>
          </p:nvCxnSpPr>
          <p:spPr>
            <a:xfrm flipV="1">
              <a:off x="7345419" y="1175701"/>
              <a:ext cx="0" cy="2948991"/>
            </a:xfrm>
            <a:prstGeom prst="line">
              <a:avLst/>
            </a:prstGeom>
            <a:ln w="28575">
              <a:prstDash val="sysDot"/>
            </a:ln>
          </p:spPr>
          <p:style>
            <a:lnRef idx="2">
              <a:schemeClr val="dk1"/>
            </a:lnRef>
            <a:fillRef idx="0">
              <a:schemeClr val="dk1"/>
            </a:fillRef>
            <a:effectRef idx="1">
              <a:schemeClr val="dk1"/>
            </a:effectRef>
            <a:fontRef idx="minor">
              <a:schemeClr val="tx1"/>
            </a:fontRef>
          </p:style>
        </p:cxnSp>
        <p:sp>
          <p:nvSpPr>
            <p:cNvPr id="13" name="CuadroTexto 5">
              <a:extLst>
                <a:ext uri="{FF2B5EF4-FFF2-40B4-BE49-F238E27FC236}">
                  <a16:creationId xmlns:a16="http://schemas.microsoft.com/office/drawing/2014/main" id="{98D30C76-7A63-3C68-84AD-6089775A3FA2}"/>
                </a:ext>
              </a:extLst>
            </p:cNvPr>
            <p:cNvSpPr txBox="1"/>
            <p:nvPr/>
          </p:nvSpPr>
          <p:spPr>
            <a:xfrm>
              <a:off x="2329697" y="1124853"/>
              <a:ext cx="1447759" cy="222669"/>
            </a:xfrm>
            <a:prstGeom prst="rect">
              <a:avLst/>
            </a:prstGeom>
            <a:noFill/>
          </p:spPr>
          <p:txBody>
            <a:bodyPr wrap="square" rtlCol="0">
              <a:spAutoFit/>
            </a:bodyPr>
            <a:lstStyle/>
            <a:p>
              <a:r>
                <a:rPr lang="es-ES" dirty="0">
                  <a:latin typeface="Verdana" panose="020B0604030504040204" pitchFamily="34" charset="0"/>
                  <a:ea typeface="Verdana" panose="020B0604030504040204" pitchFamily="34" charset="0"/>
                </a:rPr>
                <a:t>AL 04/2007</a:t>
              </a:r>
              <a:endParaRPr lang="es-CO" dirty="0">
                <a:latin typeface="Verdana" panose="020B0604030504040204" pitchFamily="34" charset="0"/>
                <a:ea typeface="Verdana" panose="020B0604030504040204" pitchFamily="34" charset="0"/>
              </a:endParaRPr>
            </a:p>
          </p:txBody>
        </p:sp>
        <p:sp>
          <p:nvSpPr>
            <p:cNvPr id="14" name="CuadroTexto 7">
              <a:extLst>
                <a:ext uri="{FF2B5EF4-FFF2-40B4-BE49-F238E27FC236}">
                  <a16:creationId xmlns:a16="http://schemas.microsoft.com/office/drawing/2014/main" id="{4D5A057F-0BE2-7BAD-275A-18C2E1FB9A61}"/>
                </a:ext>
              </a:extLst>
            </p:cNvPr>
            <p:cNvSpPr txBox="1"/>
            <p:nvPr/>
          </p:nvSpPr>
          <p:spPr>
            <a:xfrm>
              <a:off x="7345419" y="1175701"/>
              <a:ext cx="2964910" cy="222669"/>
            </a:xfrm>
            <a:prstGeom prst="rect">
              <a:avLst/>
            </a:prstGeom>
            <a:noFill/>
          </p:spPr>
          <p:txBody>
            <a:bodyPr wrap="square" rtlCol="0">
              <a:spAutoFit/>
            </a:bodyPr>
            <a:lstStyle/>
            <a:p>
              <a:r>
                <a:rPr lang="es-ES" dirty="0">
                  <a:latin typeface="Verdana" panose="020B0604030504040204" pitchFamily="34" charset="0"/>
                  <a:ea typeface="Verdana" panose="020B0604030504040204" pitchFamily="34" charset="0"/>
                </a:rPr>
                <a:t>Fórmula de crecimiento</a:t>
              </a:r>
              <a:endParaRPr lang="es-CO" dirty="0">
                <a:latin typeface="Verdana" panose="020B0604030504040204" pitchFamily="34" charset="0"/>
                <a:ea typeface="Verdana" panose="020B0604030504040204" pitchFamily="34" charset="0"/>
              </a:endParaRPr>
            </a:p>
          </p:txBody>
        </p:sp>
      </p:grpSp>
      <p:sp>
        <p:nvSpPr>
          <p:cNvPr id="15" name="CuadroTexto 21">
            <a:extLst>
              <a:ext uri="{FF2B5EF4-FFF2-40B4-BE49-F238E27FC236}">
                <a16:creationId xmlns:a16="http://schemas.microsoft.com/office/drawing/2014/main" id="{AA051210-7727-AF35-F5F5-CDC9A56CA4C0}"/>
              </a:ext>
            </a:extLst>
          </p:cNvPr>
          <p:cNvSpPr txBox="1"/>
          <p:nvPr/>
        </p:nvSpPr>
        <p:spPr>
          <a:xfrm>
            <a:off x="3608614" y="8485132"/>
            <a:ext cx="10748209" cy="276999"/>
          </a:xfrm>
          <a:prstGeom prst="rect">
            <a:avLst/>
          </a:prstGeom>
          <a:noFill/>
        </p:spPr>
        <p:txBody>
          <a:bodyPr wrap="square" rtlCol="0">
            <a:spAutoFit/>
          </a:bodyPr>
          <a:lstStyle/>
          <a:p>
            <a:r>
              <a:rPr lang="es-ES" sz="1200" dirty="0">
                <a:latin typeface="Verdana" panose="020B0604030504040204" pitchFamily="34" charset="0"/>
                <a:ea typeface="Verdana" panose="020B0604030504040204" pitchFamily="34" charset="0"/>
              </a:rPr>
              <a:t>Fuente: elaboración propia con base en datos del SICODIS – DNP (2024) y Anexos3A – MEN (2021)</a:t>
            </a:r>
            <a:endParaRPr lang="es-CO"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76870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48C2F3-B9C1-B225-539F-FC5514D910E0}"/>
              </a:ext>
            </a:extLst>
          </p:cNvPr>
          <p:cNvSpPr txBox="1">
            <a:spLocks/>
          </p:cNvSpPr>
          <p:nvPr/>
        </p:nvSpPr>
        <p:spPr>
          <a:xfrm>
            <a:off x="2329934" y="1608129"/>
            <a:ext cx="10477109" cy="1003532"/>
          </a:xfrm>
          <a:prstGeom prst="rect">
            <a:avLst/>
          </a:prstGeom>
        </p:spPr>
        <p:txBody>
          <a:bodyPr anchor="ctr">
            <a:normAutofit/>
          </a:bodyPr>
          <a:lstStyle>
            <a:lvl1pPr algn="l" defTabSz="1199876" rtl="0" eaLnBrk="1" latinLnBrk="0" hangingPunct="1">
              <a:lnSpc>
                <a:spcPct val="90000"/>
              </a:lnSpc>
              <a:spcBef>
                <a:spcPct val="0"/>
              </a:spcBef>
              <a:buNone/>
              <a:defRPr sz="5774" kern="1200">
                <a:solidFill>
                  <a:schemeClr val="tx1"/>
                </a:solidFill>
                <a:latin typeface="+mj-lt"/>
                <a:ea typeface="+mj-ea"/>
                <a:cs typeface="+mj-cs"/>
              </a:defRPr>
            </a:lvl1pPr>
          </a:lstStyle>
          <a:p>
            <a:r>
              <a:rPr lang="es-CO" sz="3200">
                <a:solidFill>
                  <a:srgbClr val="FFFFFF"/>
                </a:solidFill>
              </a:rPr>
              <a:t>Ratio Estudiantes / Docentes</a:t>
            </a:r>
          </a:p>
        </p:txBody>
      </p:sp>
      <p:sp>
        <p:nvSpPr>
          <p:cNvPr id="3" name="Marcador de contenido 2">
            <a:extLst>
              <a:ext uri="{FF2B5EF4-FFF2-40B4-BE49-F238E27FC236}">
                <a16:creationId xmlns:a16="http://schemas.microsoft.com/office/drawing/2014/main" id="{85301158-47A0-8067-3262-1716AF511987}"/>
              </a:ext>
            </a:extLst>
          </p:cNvPr>
          <p:cNvSpPr txBox="1">
            <a:spLocks/>
          </p:cNvSpPr>
          <p:nvPr/>
        </p:nvSpPr>
        <p:spPr>
          <a:xfrm>
            <a:off x="9590567" y="2589964"/>
            <a:ext cx="5025735" cy="5142423"/>
          </a:xfrm>
          <a:prstGeom prst="rect">
            <a:avLst/>
          </a:prstGeom>
        </p:spPr>
        <p:txBody>
          <a:bodyPr>
            <a:normAutofit fontScale="92500" lnSpcReduction="10000"/>
          </a:bodyPr>
          <a:lstStyle>
            <a:lvl1pPr marL="299969" indent="-299969" algn="l" defTabSz="1199876" rtl="0" eaLnBrk="1" latinLnBrk="0" hangingPunct="1">
              <a:lnSpc>
                <a:spcPct val="90000"/>
              </a:lnSpc>
              <a:spcBef>
                <a:spcPts val="1312"/>
              </a:spcBef>
              <a:buFont typeface="Arial" panose="020B0604020202020204" pitchFamily="34" charset="0"/>
              <a:buChar char="•"/>
              <a:defRPr sz="3674" kern="1200">
                <a:solidFill>
                  <a:schemeClr val="tx1"/>
                </a:solidFill>
                <a:latin typeface="+mn-lt"/>
                <a:ea typeface="+mn-ea"/>
                <a:cs typeface="+mn-cs"/>
              </a:defRPr>
            </a:lvl1pPr>
            <a:lvl2pPr marL="899907" indent="-299969" algn="l" defTabSz="1199876" rtl="0" eaLnBrk="1" latinLnBrk="0" hangingPunct="1">
              <a:lnSpc>
                <a:spcPct val="90000"/>
              </a:lnSpc>
              <a:spcBef>
                <a:spcPts val="656"/>
              </a:spcBef>
              <a:buFont typeface="Arial" panose="020B0604020202020204" pitchFamily="34" charset="0"/>
              <a:buChar char="•"/>
              <a:defRPr sz="3149" kern="1200">
                <a:solidFill>
                  <a:schemeClr val="tx1"/>
                </a:solidFill>
                <a:latin typeface="+mn-lt"/>
                <a:ea typeface="+mn-ea"/>
                <a:cs typeface="+mn-cs"/>
              </a:defRPr>
            </a:lvl2pPr>
            <a:lvl3pPr marL="1499845" indent="-299969" algn="l" defTabSz="1199876" rtl="0" eaLnBrk="1" latinLnBrk="0" hangingPunct="1">
              <a:lnSpc>
                <a:spcPct val="90000"/>
              </a:lnSpc>
              <a:spcBef>
                <a:spcPts val="656"/>
              </a:spcBef>
              <a:buFont typeface="Arial" panose="020B0604020202020204" pitchFamily="34" charset="0"/>
              <a:buChar char="•"/>
              <a:defRPr sz="2624" kern="1200">
                <a:solidFill>
                  <a:schemeClr val="tx1"/>
                </a:solidFill>
                <a:latin typeface="+mn-lt"/>
                <a:ea typeface="+mn-ea"/>
                <a:cs typeface="+mn-cs"/>
              </a:defRPr>
            </a:lvl3pPr>
            <a:lvl4pPr marL="209978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4pPr>
            <a:lvl5pPr marL="2699720"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5pPr>
            <a:lvl6pPr marL="3299658"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6pPr>
            <a:lvl7pPr marL="3899596"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7pPr>
            <a:lvl8pPr marL="4499534"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8pPr>
            <a:lvl9pPr marL="5099472" indent="-299969" algn="l" defTabSz="1199876" rtl="0" eaLnBrk="1" latinLnBrk="0" hangingPunct="1">
              <a:lnSpc>
                <a:spcPct val="90000"/>
              </a:lnSpc>
              <a:spcBef>
                <a:spcPts val="656"/>
              </a:spcBef>
              <a:buFont typeface="Arial" panose="020B0604020202020204" pitchFamily="34" charset="0"/>
              <a:buChar char="•"/>
              <a:defRPr sz="2362" kern="1200">
                <a:solidFill>
                  <a:schemeClr val="tx1"/>
                </a:solidFill>
                <a:latin typeface="+mn-lt"/>
                <a:ea typeface="+mn-ea"/>
                <a:cs typeface="+mn-cs"/>
              </a:defRPr>
            </a:lvl9pPr>
          </a:lstStyle>
          <a:p>
            <a:pPr>
              <a:lnSpc>
                <a:spcPct val="150000"/>
              </a:lnSpc>
            </a:pPr>
            <a:r>
              <a:rPr lang="es-ES" sz="2000" dirty="0">
                <a:latin typeface="Verdana Pro Light" panose="020B0304030504040204" pitchFamily="34" charset="0"/>
              </a:rPr>
              <a:t>La </a:t>
            </a:r>
            <a:r>
              <a:rPr lang="es-ES" sz="2000" b="1" dirty="0">
                <a:latin typeface="Verdana Pro Light" panose="020B0304030504040204" pitchFamily="34" charset="0"/>
              </a:rPr>
              <a:t>cantidad de estudiantes por docente </a:t>
            </a:r>
            <a:r>
              <a:rPr lang="es-ES" sz="2000" dirty="0">
                <a:latin typeface="Verdana Pro Light" panose="020B0304030504040204" pitchFamily="34" charset="0"/>
              </a:rPr>
              <a:t>es un indicador que la literatura relaciona, por lo general, con la </a:t>
            </a:r>
            <a:r>
              <a:rPr lang="es-ES" sz="2000" b="1" dirty="0">
                <a:latin typeface="Verdana Pro Light" panose="020B0304030504040204" pitchFamily="34" charset="0"/>
              </a:rPr>
              <a:t>calidad educativa. </a:t>
            </a:r>
          </a:p>
          <a:p>
            <a:pPr>
              <a:lnSpc>
                <a:spcPct val="150000"/>
              </a:lnSpc>
            </a:pPr>
            <a:r>
              <a:rPr lang="es-ES" sz="2000" dirty="0">
                <a:latin typeface="Verdana Pro Light" panose="020B0304030504040204" pitchFamily="34" charset="0"/>
              </a:rPr>
              <a:t>Colombia se encuentra muy por encima del promedio de la OCDE y de América Latina en el caso de la Pre-Primaria y la Secundaria; para el caso de la Primaria se encuentra muy por encima del promedio de la OCDE, y en una mejor situación respecto al promedio de AL.</a:t>
            </a:r>
            <a:endParaRPr lang="es-CO" sz="2000" dirty="0">
              <a:latin typeface="Verdana Pro Light" panose="020B0304030504040204" pitchFamily="34" charset="0"/>
            </a:endParaRPr>
          </a:p>
        </p:txBody>
      </p:sp>
      <p:sp>
        <p:nvSpPr>
          <p:cNvPr id="4" name="CuadroTexto 6">
            <a:extLst>
              <a:ext uri="{FF2B5EF4-FFF2-40B4-BE49-F238E27FC236}">
                <a16:creationId xmlns:a16="http://schemas.microsoft.com/office/drawing/2014/main" id="{DA7B08CF-9E3A-AA4D-7151-F97B520B8D6F}"/>
              </a:ext>
            </a:extLst>
          </p:cNvPr>
          <p:cNvSpPr txBox="1"/>
          <p:nvPr/>
        </p:nvSpPr>
        <p:spPr>
          <a:xfrm>
            <a:off x="2718887" y="7814621"/>
            <a:ext cx="4849601" cy="276999"/>
          </a:xfrm>
          <a:prstGeom prst="rect">
            <a:avLst/>
          </a:prstGeom>
          <a:noFill/>
        </p:spPr>
        <p:txBody>
          <a:bodyPr wrap="square" rtlCol="0">
            <a:spAutoFit/>
          </a:bodyPr>
          <a:lstStyle>
            <a:defPPr>
              <a:defRPr lang="en-US"/>
            </a:defPPr>
            <a:lvl1pPr>
              <a:defRPr sz="1200">
                <a:latin typeface="Verdana" panose="020B0604030504040204" pitchFamily="34" charset="0"/>
                <a:ea typeface="Verdana" panose="020B0604030504040204" pitchFamily="34" charset="0"/>
              </a:defRPr>
            </a:lvl1pPr>
          </a:lstStyle>
          <a:p>
            <a:pPr algn="ctr"/>
            <a:r>
              <a:rPr lang="es-CO" dirty="0"/>
              <a:t>Fuente: UIS / UNESCO. Cálculos BID</a:t>
            </a:r>
          </a:p>
        </p:txBody>
      </p:sp>
      <p:graphicFrame>
        <p:nvGraphicFramePr>
          <p:cNvPr id="5" name="Tabla 7">
            <a:extLst>
              <a:ext uri="{FF2B5EF4-FFF2-40B4-BE49-F238E27FC236}">
                <a16:creationId xmlns:a16="http://schemas.microsoft.com/office/drawing/2014/main" id="{52CF4F72-9242-B897-7035-C6343F80D4BE}"/>
              </a:ext>
            </a:extLst>
          </p:cNvPr>
          <p:cNvGraphicFramePr>
            <a:graphicFrameLocks noGrp="1"/>
          </p:cNvGraphicFramePr>
          <p:nvPr>
            <p:extLst>
              <p:ext uri="{D42A27DB-BD31-4B8C-83A1-F6EECF244321}">
                <p14:modId xmlns:p14="http://schemas.microsoft.com/office/powerpoint/2010/main" val="2949862477"/>
              </p:ext>
            </p:extLst>
          </p:nvPr>
        </p:nvGraphicFramePr>
        <p:xfrm>
          <a:off x="1240970" y="2880975"/>
          <a:ext cx="7625442" cy="4744466"/>
        </p:xfrm>
        <a:graphic>
          <a:graphicData uri="http://schemas.openxmlformats.org/drawingml/2006/table">
            <a:tbl>
              <a:tblPr firstRow="1" bandRow="1">
                <a:tableStyleId>{5FD0F851-EC5A-4D38-B0AD-8093EC10F338}</a:tableStyleId>
              </a:tblPr>
              <a:tblGrid>
                <a:gridCol w="2454255">
                  <a:extLst>
                    <a:ext uri="{9D8B030D-6E8A-4147-A177-3AD203B41FA5}">
                      <a16:colId xmlns:a16="http://schemas.microsoft.com/office/drawing/2014/main" val="1955441472"/>
                    </a:ext>
                  </a:extLst>
                </a:gridCol>
                <a:gridCol w="1658786">
                  <a:extLst>
                    <a:ext uri="{9D8B030D-6E8A-4147-A177-3AD203B41FA5}">
                      <a16:colId xmlns:a16="http://schemas.microsoft.com/office/drawing/2014/main" val="3124817168"/>
                    </a:ext>
                  </a:extLst>
                </a:gridCol>
                <a:gridCol w="1701886">
                  <a:extLst>
                    <a:ext uri="{9D8B030D-6E8A-4147-A177-3AD203B41FA5}">
                      <a16:colId xmlns:a16="http://schemas.microsoft.com/office/drawing/2014/main" val="1859135682"/>
                    </a:ext>
                  </a:extLst>
                </a:gridCol>
                <a:gridCol w="1810515">
                  <a:extLst>
                    <a:ext uri="{9D8B030D-6E8A-4147-A177-3AD203B41FA5}">
                      <a16:colId xmlns:a16="http://schemas.microsoft.com/office/drawing/2014/main" val="917589751"/>
                    </a:ext>
                  </a:extLst>
                </a:gridCol>
              </a:tblGrid>
              <a:tr h="859234">
                <a:tc>
                  <a:txBody>
                    <a:bodyPr/>
                    <a:lstStyle/>
                    <a:p>
                      <a:pPr algn="ctr"/>
                      <a:endParaRPr lang="es-CO" sz="2200" b="1" dirty="0">
                        <a:latin typeface="Verdana Pro Light" panose="020B0304030504040204" pitchFamily="34" charset="0"/>
                      </a:endParaRPr>
                    </a:p>
                  </a:txBody>
                  <a:tcPr anchor="ctr"/>
                </a:tc>
                <a:tc>
                  <a:txBody>
                    <a:bodyPr/>
                    <a:lstStyle/>
                    <a:p>
                      <a:pPr algn="ctr"/>
                      <a:r>
                        <a:rPr lang="es-CO" sz="2200" b="1" dirty="0">
                          <a:latin typeface="Verdana Pro Light" panose="020B0304030504040204" pitchFamily="34" charset="0"/>
                        </a:rPr>
                        <a:t>Pre-Primaria</a:t>
                      </a:r>
                    </a:p>
                  </a:txBody>
                  <a:tcPr anchor="ctr"/>
                </a:tc>
                <a:tc>
                  <a:txBody>
                    <a:bodyPr/>
                    <a:lstStyle/>
                    <a:p>
                      <a:pPr algn="ctr"/>
                      <a:r>
                        <a:rPr lang="es-CO" sz="2200" b="1" dirty="0">
                          <a:latin typeface="Verdana Pro Light" panose="020B0304030504040204" pitchFamily="34" charset="0"/>
                        </a:rPr>
                        <a:t>Primaria</a:t>
                      </a:r>
                    </a:p>
                  </a:txBody>
                  <a:tcPr anchor="ctr"/>
                </a:tc>
                <a:tc>
                  <a:txBody>
                    <a:bodyPr/>
                    <a:lstStyle/>
                    <a:p>
                      <a:pPr algn="ctr"/>
                      <a:r>
                        <a:rPr lang="es-CO" sz="2200" b="1" dirty="0">
                          <a:latin typeface="Verdana Pro Light" panose="020B0304030504040204" pitchFamily="34" charset="0"/>
                        </a:rPr>
                        <a:t>Secundaria</a:t>
                      </a:r>
                    </a:p>
                  </a:txBody>
                  <a:tcPr anchor="ctr"/>
                </a:tc>
                <a:extLst>
                  <a:ext uri="{0D108BD9-81ED-4DB2-BD59-A6C34878D82A}">
                    <a16:rowId xmlns:a16="http://schemas.microsoft.com/office/drawing/2014/main" val="2788148738"/>
                  </a:ext>
                </a:extLst>
              </a:tr>
              <a:tr h="485654">
                <a:tc>
                  <a:txBody>
                    <a:bodyPr/>
                    <a:lstStyle/>
                    <a:p>
                      <a:pPr algn="ctr"/>
                      <a:r>
                        <a:rPr lang="es-CO" sz="2000" dirty="0"/>
                        <a:t>OCDE</a:t>
                      </a:r>
                      <a:endParaRPr lang="es-CO" sz="2000" dirty="0">
                        <a:latin typeface="Verdana Pro Light" panose="020B0304030504040204" pitchFamily="34" charset="0"/>
                      </a:endParaRPr>
                    </a:p>
                  </a:txBody>
                  <a:tcPr/>
                </a:tc>
                <a:tc>
                  <a:txBody>
                    <a:bodyPr/>
                    <a:lstStyle/>
                    <a:p>
                      <a:pPr algn="ctr"/>
                      <a:r>
                        <a:rPr lang="es-CO" sz="2000" dirty="0"/>
                        <a:t>14,9</a:t>
                      </a:r>
                      <a:endParaRPr lang="es-CO" sz="2000" dirty="0">
                        <a:latin typeface="Verdana Pro Light" panose="020B0304030504040204" pitchFamily="34" charset="0"/>
                      </a:endParaRPr>
                    </a:p>
                  </a:txBody>
                  <a:tcPr/>
                </a:tc>
                <a:tc>
                  <a:txBody>
                    <a:bodyPr/>
                    <a:lstStyle/>
                    <a:p>
                      <a:pPr algn="ctr"/>
                      <a:r>
                        <a:rPr lang="es-CO" sz="2000" dirty="0"/>
                        <a:t>14,5</a:t>
                      </a:r>
                      <a:endParaRPr lang="es-CO" sz="2000" dirty="0">
                        <a:latin typeface="Verdana Pro Light" panose="020B0304030504040204" pitchFamily="34" charset="0"/>
                      </a:endParaRPr>
                    </a:p>
                  </a:txBody>
                  <a:tcPr/>
                </a:tc>
                <a:tc>
                  <a:txBody>
                    <a:bodyPr/>
                    <a:lstStyle/>
                    <a:p>
                      <a:pPr algn="ctr"/>
                      <a:r>
                        <a:rPr lang="es-CO" sz="2000" dirty="0"/>
                        <a:t>13</a:t>
                      </a:r>
                      <a:endParaRPr lang="es-CO" sz="2000" dirty="0">
                        <a:latin typeface="Verdana Pro Light" panose="020B0304030504040204" pitchFamily="34" charset="0"/>
                      </a:endParaRPr>
                    </a:p>
                  </a:txBody>
                  <a:tcPr/>
                </a:tc>
                <a:extLst>
                  <a:ext uri="{0D108BD9-81ED-4DB2-BD59-A6C34878D82A}">
                    <a16:rowId xmlns:a16="http://schemas.microsoft.com/office/drawing/2014/main" val="3335926642"/>
                  </a:ext>
                </a:extLst>
              </a:tr>
              <a:tr h="485654">
                <a:tc>
                  <a:txBody>
                    <a:bodyPr/>
                    <a:lstStyle/>
                    <a:p>
                      <a:pPr algn="ctr"/>
                      <a:r>
                        <a:rPr lang="es-CO" sz="2000" dirty="0"/>
                        <a:t>América Latina</a:t>
                      </a:r>
                      <a:endParaRPr lang="es-CO" sz="2000" dirty="0">
                        <a:latin typeface="Verdana Pro Light" panose="020B0304030504040204" pitchFamily="34" charset="0"/>
                      </a:endParaRPr>
                    </a:p>
                  </a:txBody>
                  <a:tcPr/>
                </a:tc>
                <a:tc>
                  <a:txBody>
                    <a:bodyPr/>
                    <a:lstStyle/>
                    <a:p>
                      <a:pPr algn="ctr"/>
                      <a:r>
                        <a:rPr lang="es-CO" sz="2000" dirty="0"/>
                        <a:t>35,6</a:t>
                      </a:r>
                      <a:endParaRPr lang="es-CO" sz="2000" dirty="0">
                        <a:latin typeface="Verdana Pro Light" panose="020B0304030504040204" pitchFamily="34" charset="0"/>
                      </a:endParaRPr>
                    </a:p>
                  </a:txBody>
                  <a:tcPr/>
                </a:tc>
                <a:tc>
                  <a:txBody>
                    <a:bodyPr/>
                    <a:lstStyle/>
                    <a:p>
                      <a:pPr algn="ctr"/>
                      <a:r>
                        <a:rPr lang="es-CO" sz="2000" dirty="0"/>
                        <a:t>33,2</a:t>
                      </a:r>
                      <a:endParaRPr lang="es-CO" sz="2000" dirty="0">
                        <a:latin typeface="Verdana Pro Light" panose="020B0304030504040204" pitchFamily="34" charset="0"/>
                      </a:endParaRPr>
                    </a:p>
                  </a:txBody>
                  <a:tcPr/>
                </a:tc>
                <a:tc>
                  <a:txBody>
                    <a:bodyPr/>
                    <a:lstStyle/>
                    <a:p>
                      <a:pPr algn="ctr"/>
                      <a:r>
                        <a:rPr lang="es-CO" sz="2000" dirty="0"/>
                        <a:t>23,1</a:t>
                      </a:r>
                      <a:endParaRPr lang="es-CO" sz="2000" dirty="0">
                        <a:latin typeface="Verdana Pro Light" panose="020B0304030504040204" pitchFamily="34" charset="0"/>
                      </a:endParaRPr>
                    </a:p>
                  </a:txBody>
                  <a:tcPr/>
                </a:tc>
                <a:extLst>
                  <a:ext uri="{0D108BD9-81ED-4DB2-BD59-A6C34878D82A}">
                    <a16:rowId xmlns:a16="http://schemas.microsoft.com/office/drawing/2014/main" val="2936605880"/>
                  </a:ext>
                </a:extLst>
              </a:tr>
              <a:tr h="485654">
                <a:tc>
                  <a:txBody>
                    <a:bodyPr/>
                    <a:lstStyle/>
                    <a:p>
                      <a:pPr algn="ctr"/>
                      <a:r>
                        <a:rPr lang="es-CO" sz="2000" b="1" dirty="0"/>
                        <a:t>Colombia</a:t>
                      </a:r>
                      <a:endParaRPr lang="es-CO" sz="2000" b="1" dirty="0">
                        <a:latin typeface="Verdana Pro Light" panose="020B0304030504040204" pitchFamily="34" charset="0"/>
                      </a:endParaRPr>
                    </a:p>
                  </a:txBody>
                  <a:tcPr>
                    <a:solidFill>
                      <a:srgbClr val="52256D">
                        <a:alpha val="20000"/>
                      </a:srgbClr>
                    </a:solidFill>
                  </a:tcPr>
                </a:tc>
                <a:tc>
                  <a:txBody>
                    <a:bodyPr/>
                    <a:lstStyle/>
                    <a:p>
                      <a:pPr algn="ctr"/>
                      <a:r>
                        <a:rPr lang="es-CO" sz="2000" b="1" dirty="0"/>
                        <a:t>39,57</a:t>
                      </a:r>
                      <a:endParaRPr lang="es-CO" sz="2000" b="1" dirty="0">
                        <a:latin typeface="Verdana Pro Light" panose="020B0304030504040204" pitchFamily="34" charset="0"/>
                      </a:endParaRPr>
                    </a:p>
                  </a:txBody>
                  <a:tcPr>
                    <a:solidFill>
                      <a:srgbClr val="52256D">
                        <a:alpha val="20000"/>
                      </a:srgbClr>
                    </a:solidFill>
                  </a:tcPr>
                </a:tc>
                <a:tc>
                  <a:txBody>
                    <a:bodyPr/>
                    <a:lstStyle/>
                    <a:p>
                      <a:pPr algn="ctr"/>
                      <a:r>
                        <a:rPr lang="es-CO" sz="2000" b="1" dirty="0"/>
                        <a:t>23,68</a:t>
                      </a:r>
                      <a:endParaRPr lang="es-CO" sz="2000" b="1" dirty="0">
                        <a:latin typeface="Verdana Pro Light" panose="020B0304030504040204" pitchFamily="34" charset="0"/>
                      </a:endParaRPr>
                    </a:p>
                  </a:txBody>
                  <a:tcPr>
                    <a:solidFill>
                      <a:srgbClr val="52256D">
                        <a:alpha val="20000"/>
                      </a:srgbClr>
                    </a:solidFill>
                  </a:tcPr>
                </a:tc>
                <a:tc>
                  <a:txBody>
                    <a:bodyPr/>
                    <a:lstStyle/>
                    <a:p>
                      <a:pPr algn="ctr"/>
                      <a:r>
                        <a:rPr lang="es-CO" sz="2000" b="1" dirty="0"/>
                        <a:t>26,33</a:t>
                      </a:r>
                      <a:endParaRPr lang="es-CO" sz="2000" b="1" dirty="0">
                        <a:latin typeface="Verdana Pro Light" panose="020B0304030504040204" pitchFamily="34" charset="0"/>
                      </a:endParaRPr>
                    </a:p>
                  </a:txBody>
                  <a:tcPr>
                    <a:solidFill>
                      <a:srgbClr val="52256D">
                        <a:alpha val="20000"/>
                      </a:srgbClr>
                    </a:solidFill>
                  </a:tcPr>
                </a:tc>
                <a:extLst>
                  <a:ext uri="{0D108BD9-81ED-4DB2-BD59-A6C34878D82A}">
                    <a16:rowId xmlns:a16="http://schemas.microsoft.com/office/drawing/2014/main" val="3531856030"/>
                  </a:ext>
                </a:extLst>
              </a:tr>
              <a:tr h="485654">
                <a:tc>
                  <a:txBody>
                    <a:bodyPr/>
                    <a:lstStyle/>
                    <a:p>
                      <a:pPr algn="ctr"/>
                      <a:r>
                        <a:rPr lang="es-CO" sz="2000" dirty="0"/>
                        <a:t>Panamá</a:t>
                      </a:r>
                      <a:endParaRPr lang="es-CO" sz="2000" dirty="0">
                        <a:latin typeface="Verdana Pro Light" panose="020B0304030504040204" pitchFamily="34" charset="0"/>
                      </a:endParaRPr>
                    </a:p>
                  </a:txBody>
                  <a:tcPr/>
                </a:tc>
                <a:tc>
                  <a:txBody>
                    <a:bodyPr/>
                    <a:lstStyle/>
                    <a:p>
                      <a:pPr algn="ctr"/>
                      <a:r>
                        <a:rPr lang="es-CO" sz="2000" dirty="0"/>
                        <a:t>15,04</a:t>
                      </a:r>
                      <a:endParaRPr lang="es-CO" sz="2000" dirty="0">
                        <a:latin typeface="Verdana Pro Light" panose="020B0304030504040204" pitchFamily="34" charset="0"/>
                      </a:endParaRPr>
                    </a:p>
                  </a:txBody>
                  <a:tcPr/>
                </a:tc>
                <a:tc>
                  <a:txBody>
                    <a:bodyPr/>
                    <a:lstStyle/>
                    <a:p>
                      <a:pPr algn="ctr"/>
                      <a:r>
                        <a:rPr lang="es-CO" sz="2000" dirty="0"/>
                        <a:t>24,37</a:t>
                      </a:r>
                      <a:endParaRPr lang="es-CO" sz="2000" dirty="0">
                        <a:latin typeface="Verdana Pro Light" panose="020B0304030504040204" pitchFamily="34" charset="0"/>
                      </a:endParaRPr>
                    </a:p>
                  </a:txBody>
                  <a:tcPr/>
                </a:tc>
                <a:tc>
                  <a:txBody>
                    <a:bodyPr/>
                    <a:lstStyle/>
                    <a:p>
                      <a:pPr algn="ctr"/>
                      <a:r>
                        <a:rPr lang="es-CO" sz="2000" dirty="0"/>
                        <a:t>16,26</a:t>
                      </a:r>
                      <a:endParaRPr lang="es-CO" sz="2000" dirty="0">
                        <a:latin typeface="Verdana Pro Light" panose="020B0304030504040204" pitchFamily="34" charset="0"/>
                      </a:endParaRPr>
                    </a:p>
                  </a:txBody>
                  <a:tcPr/>
                </a:tc>
                <a:extLst>
                  <a:ext uri="{0D108BD9-81ED-4DB2-BD59-A6C34878D82A}">
                    <a16:rowId xmlns:a16="http://schemas.microsoft.com/office/drawing/2014/main" val="801855613"/>
                  </a:ext>
                </a:extLst>
              </a:tr>
              <a:tr h="485654">
                <a:tc>
                  <a:txBody>
                    <a:bodyPr/>
                    <a:lstStyle/>
                    <a:p>
                      <a:pPr algn="ctr"/>
                      <a:r>
                        <a:rPr lang="es-CO" sz="2000" dirty="0"/>
                        <a:t>Costa Rica</a:t>
                      </a:r>
                      <a:endParaRPr lang="es-CO" sz="2000" dirty="0">
                        <a:latin typeface="Verdana Pro Light" panose="020B0304030504040204" pitchFamily="34" charset="0"/>
                      </a:endParaRPr>
                    </a:p>
                  </a:txBody>
                  <a:tcPr/>
                </a:tc>
                <a:tc>
                  <a:txBody>
                    <a:bodyPr/>
                    <a:lstStyle/>
                    <a:p>
                      <a:pPr algn="ctr"/>
                      <a:r>
                        <a:rPr lang="es-CO" sz="2000" dirty="0"/>
                        <a:t>11,17</a:t>
                      </a:r>
                      <a:endParaRPr lang="es-CO" sz="2000" dirty="0">
                        <a:latin typeface="Verdana Pro Light" panose="020B0304030504040204" pitchFamily="34" charset="0"/>
                      </a:endParaRPr>
                    </a:p>
                  </a:txBody>
                  <a:tcPr/>
                </a:tc>
                <a:tc>
                  <a:txBody>
                    <a:bodyPr/>
                    <a:lstStyle/>
                    <a:p>
                      <a:pPr algn="ctr"/>
                      <a:r>
                        <a:rPr lang="es-CO" sz="2000" dirty="0"/>
                        <a:t>11,69</a:t>
                      </a:r>
                      <a:endParaRPr lang="es-CO" sz="2000" dirty="0">
                        <a:latin typeface="Verdana Pro Light" panose="020B0304030504040204" pitchFamily="34" charset="0"/>
                      </a:endParaRPr>
                    </a:p>
                  </a:txBody>
                  <a:tcPr/>
                </a:tc>
                <a:tc>
                  <a:txBody>
                    <a:bodyPr/>
                    <a:lstStyle/>
                    <a:p>
                      <a:pPr algn="ctr"/>
                      <a:r>
                        <a:rPr lang="es-CO" sz="2000" dirty="0"/>
                        <a:t>12,86</a:t>
                      </a:r>
                      <a:endParaRPr lang="es-CO" sz="2000" dirty="0">
                        <a:latin typeface="Verdana Pro Light" panose="020B0304030504040204" pitchFamily="34" charset="0"/>
                      </a:endParaRPr>
                    </a:p>
                  </a:txBody>
                  <a:tcPr/>
                </a:tc>
                <a:extLst>
                  <a:ext uri="{0D108BD9-81ED-4DB2-BD59-A6C34878D82A}">
                    <a16:rowId xmlns:a16="http://schemas.microsoft.com/office/drawing/2014/main" val="956690399"/>
                  </a:ext>
                </a:extLst>
              </a:tr>
              <a:tr h="485654">
                <a:tc>
                  <a:txBody>
                    <a:bodyPr/>
                    <a:lstStyle/>
                    <a:p>
                      <a:pPr algn="ctr"/>
                      <a:r>
                        <a:rPr lang="es-CO" sz="2000" dirty="0"/>
                        <a:t>Ecuador</a:t>
                      </a:r>
                      <a:endParaRPr lang="es-CO" sz="2000" dirty="0">
                        <a:latin typeface="Verdana Pro Light" panose="020B0304030504040204" pitchFamily="34" charset="0"/>
                      </a:endParaRPr>
                    </a:p>
                  </a:txBody>
                  <a:tcPr/>
                </a:tc>
                <a:tc>
                  <a:txBody>
                    <a:bodyPr/>
                    <a:lstStyle/>
                    <a:p>
                      <a:pPr algn="ctr"/>
                      <a:r>
                        <a:rPr lang="es-CO" sz="2000" dirty="0"/>
                        <a:t>21,35</a:t>
                      </a:r>
                      <a:endParaRPr lang="es-CO" sz="2000" dirty="0">
                        <a:latin typeface="Verdana Pro Light" panose="020B0304030504040204" pitchFamily="34" charset="0"/>
                      </a:endParaRPr>
                    </a:p>
                  </a:txBody>
                  <a:tcPr/>
                </a:tc>
                <a:tc>
                  <a:txBody>
                    <a:bodyPr/>
                    <a:lstStyle/>
                    <a:p>
                      <a:pPr algn="ctr"/>
                      <a:r>
                        <a:rPr lang="es-CO" sz="2000" dirty="0"/>
                        <a:t>26,62</a:t>
                      </a:r>
                      <a:endParaRPr lang="es-CO" sz="2000" dirty="0">
                        <a:latin typeface="Verdana Pro Light" panose="020B0304030504040204" pitchFamily="34" charset="0"/>
                      </a:endParaRPr>
                    </a:p>
                  </a:txBody>
                  <a:tcPr/>
                </a:tc>
                <a:tc>
                  <a:txBody>
                    <a:bodyPr/>
                    <a:lstStyle/>
                    <a:p>
                      <a:pPr algn="ctr"/>
                      <a:r>
                        <a:rPr lang="es-CO" sz="2000" dirty="0"/>
                        <a:t>21,99</a:t>
                      </a:r>
                      <a:endParaRPr lang="es-CO" sz="2000" dirty="0">
                        <a:latin typeface="Verdana Pro Light" panose="020B0304030504040204" pitchFamily="34" charset="0"/>
                      </a:endParaRPr>
                    </a:p>
                  </a:txBody>
                  <a:tcPr/>
                </a:tc>
                <a:extLst>
                  <a:ext uri="{0D108BD9-81ED-4DB2-BD59-A6C34878D82A}">
                    <a16:rowId xmlns:a16="http://schemas.microsoft.com/office/drawing/2014/main" val="2169382118"/>
                  </a:ext>
                </a:extLst>
              </a:tr>
              <a:tr h="485654">
                <a:tc>
                  <a:txBody>
                    <a:bodyPr/>
                    <a:lstStyle/>
                    <a:p>
                      <a:pPr algn="ctr"/>
                      <a:r>
                        <a:rPr lang="es-CO" sz="2000" dirty="0"/>
                        <a:t>Chile</a:t>
                      </a:r>
                      <a:endParaRPr lang="es-CO" sz="2000" dirty="0">
                        <a:latin typeface="Verdana Pro Light" panose="020B0304030504040204" pitchFamily="34" charset="0"/>
                      </a:endParaRPr>
                    </a:p>
                  </a:txBody>
                  <a:tcPr/>
                </a:tc>
                <a:tc>
                  <a:txBody>
                    <a:bodyPr/>
                    <a:lstStyle/>
                    <a:p>
                      <a:pPr algn="ctr"/>
                      <a:r>
                        <a:rPr lang="es-CO" sz="2000" dirty="0"/>
                        <a:t>25,66</a:t>
                      </a:r>
                      <a:endParaRPr lang="es-CO" sz="2000" dirty="0">
                        <a:latin typeface="Verdana Pro Light" panose="020B0304030504040204" pitchFamily="34" charset="0"/>
                      </a:endParaRPr>
                    </a:p>
                  </a:txBody>
                  <a:tcPr/>
                </a:tc>
                <a:tc>
                  <a:txBody>
                    <a:bodyPr/>
                    <a:lstStyle/>
                    <a:p>
                      <a:pPr algn="ctr"/>
                      <a:r>
                        <a:rPr lang="es-CO" sz="2000" dirty="0"/>
                        <a:t>17,79</a:t>
                      </a:r>
                      <a:endParaRPr lang="es-CO" sz="2000" dirty="0">
                        <a:latin typeface="Verdana Pro Light" panose="020B0304030504040204" pitchFamily="34" charset="0"/>
                      </a:endParaRPr>
                    </a:p>
                  </a:txBody>
                  <a:tcPr/>
                </a:tc>
                <a:tc>
                  <a:txBody>
                    <a:bodyPr/>
                    <a:lstStyle/>
                    <a:p>
                      <a:pPr algn="ctr"/>
                      <a:r>
                        <a:rPr lang="es-CO" sz="2000" dirty="0"/>
                        <a:t>18,37</a:t>
                      </a:r>
                      <a:endParaRPr lang="es-CO" sz="2000" dirty="0">
                        <a:latin typeface="Verdana Pro Light" panose="020B0304030504040204" pitchFamily="34" charset="0"/>
                      </a:endParaRPr>
                    </a:p>
                  </a:txBody>
                  <a:tcPr/>
                </a:tc>
                <a:extLst>
                  <a:ext uri="{0D108BD9-81ED-4DB2-BD59-A6C34878D82A}">
                    <a16:rowId xmlns:a16="http://schemas.microsoft.com/office/drawing/2014/main" val="2234218164"/>
                  </a:ext>
                </a:extLst>
              </a:tr>
              <a:tr h="485654">
                <a:tc>
                  <a:txBody>
                    <a:bodyPr/>
                    <a:lstStyle/>
                    <a:p>
                      <a:pPr algn="ctr"/>
                      <a:r>
                        <a:rPr lang="es-CO" sz="2000" dirty="0"/>
                        <a:t>Paraguay</a:t>
                      </a:r>
                      <a:endParaRPr lang="es-CO" sz="2000" dirty="0">
                        <a:latin typeface="Verdana Pro Light" panose="020B0304030504040204" pitchFamily="34" charset="0"/>
                      </a:endParaRPr>
                    </a:p>
                  </a:txBody>
                  <a:tcPr/>
                </a:tc>
                <a:tc>
                  <a:txBody>
                    <a:bodyPr/>
                    <a:lstStyle/>
                    <a:p>
                      <a:pPr algn="ctr"/>
                      <a:r>
                        <a:rPr lang="es-CO" sz="2000" dirty="0"/>
                        <a:t>45,6</a:t>
                      </a:r>
                      <a:endParaRPr lang="es-CO" sz="2000" dirty="0">
                        <a:latin typeface="Verdana Pro Light" panose="020B0304030504040204" pitchFamily="34" charset="0"/>
                      </a:endParaRPr>
                    </a:p>
                  </a:txBody>
                  <a:tcPr/>
                </a:tc>
                <a:tc>
                  <a:txBody>
                    <a:bodyPr/>
                    <a:lstStyle/>
                    <a:p>
                      <a:pPr algn="ctr"/>
                      <a:r>
                        <a:rPr lang="es-CO" sz="2000" dirty="0"/>
                        <a:t>27,89</a:t>
                      </a:r>
                      <a:endParaRPr lang="es-CO" sz="2000" dirty="0">
                        <a:latin typeface="Verdana Pro Light" panose="020B0304030504040204" pitchFamily="34" charset="0"/>
                      </a:endParaRPr>
                    </a:p>
                  </a:txBody>
                  <a:tcPr/>
                </a:tc>
                <a:tc>
                  <a:txBody>
                    <a:bodyPr/>
                    <a:lstStyle/>
                    <a:p>
                      <a:pPr algn="ctr"/>
                      <a:r>
                        <a:rPr lang="es-CO" sz="2000" dirty="0"/>
                        <a:t>38,58</a:t>
                      </a:r>
                      <a:endParaRPr lang="es-CO" sz="2000" dirty="0">
                        <a:latin typeface="Verdana Pro Light" panose="020B0304030504040204" pitchFamily="34" charset="0"/>
                      </a:endParaRPr>
                    </a:p>
                  </a:txBody>
                  <a:tcPr/>
                </a:tc>
                <a:extLst>
                  <a:ext uri="{0D108BD9-81ED-4DB2-BD59-A6C34878D82A}">
                    <a16:rowId xmlns:a16="http://schemas.microsoft.com/office/drawing/2014/main" val="2621558408"/>
                  </a:ext>
                </a:extLst>
              </a:tr>
            </a:tbl>
          </a:graphicData>
        </a:graphic>
      </p:graphicFrame>
      <p:sp>
        <p:nvSpPr>
          <p:cNvPr id="7" name="CuadroTexto 4">
            <a:extLst>
              <a:ext uri="{FF2B5EF4-FFF2-40B4-BE49-F238E27FC236}">
                <a16:creationId xmlns:a16="http://schemas.microsoft.com/office/drawing/2014/main" id="{80A5282F-8903-2624-3BE6-A43871A74782}"/>
              </a:ext>
            </a:extLst>
          </p:cNvPr>
          <p:cNvSpPr txBox="1"/>
          <p:nvPr/>
        </p:nvSpPr>
        <p:spPr>
          <a:xfrm>
            <a:off x="3191782" y="1763017"/>
            <a:ext cx="9107136" cy="400110"/>
          </a:xfrm>
          <a:prstGeom prst="rect">
            <a:avLst/>
          </a:prstGeom>
          <a:noFill/>
        </p:spPr>
        <p:txBody>
          <a:bodyPr wrap="square" rtlCol="0">
            <a:spAutoFit/>
          </a:bodyPr>
          <a:lstStyle>
            <a:defPPr>
              <a:defRPr lang="en-US"/>
            </a:defPPr>
            <a:lvl1pPr algn="ctr">
              <a:defRPr sz="2000" b="1">
                <a:latin typeface="Verdana" panose="020B0604030504040204" pitchFamily="34" charset="0"/>
                <a:ea typeface="Verdana" panose="020B0604030504040204" pitchFamily="34" charset="0"/>
                <a:cs typeface="Vrinda" panose="020B0502040204020203" pitchFamily="34" charset="0"/>
              </a:defRPr>
            </a:lvl1pPr>
          </a:lstStyle>
          <a:p>
            <a:r>
              <a:rPr lang="es-ES" dirty="0"/>
              <a:t>Ratio Estudiantes/ Docentes</a:t>
            </a:r>
            <a:endParaRPr lang="es-CO" dirty="0"/>
          </a:p>
        </p:txBody>
      </p:sp>
    </p:spTree>
    <p:extLst>
      <p:ext uri="{BB962C8B-B14F-4D97-AF65-F5344CB8AC3E}">
        <p14:creationId xmlns:p14="http://schemas.microsoft.com/office/powerpoint/2010/main" val="110440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4">
            <a:extLst>
              <a:ext uri="{FF2B5EF4-FFF2-40B4-BE49-F238E27FC236}">
                <a16:creationId xmlns:a16="http://schemas.microsoft.com/office/drawing/2014/main" id="{272F1A84-7503-6F90-EA1E-D9ECFCFCE8CC}"/>
              </a:ext>
            </a:extLst>
          </p:cNvPr>
          <p:cNvSpPr txBox="1"/>
          <p:nvPr/>
        </p:nvSpPr>
        <p:spPr>
          <a:xfrm>
            <a:off x="3665923" y="1504635"/>
            <a:ext cx="9107136" cy="646331"/>
          </a:xfrm>
          <a:prstGeom prst="rect">
            <a:avLst/>
          </a:prstGeom>
          <a:noFill/>
        </p:spPr>
        <p:txBody>
          <a:bodyPr wrap="square" rtlCol="0">
            <a:spAutoFit/>
          </a:bodyPr>
          <a:lstStyle/>
          <a:p>
            <a:pPr algn="ctr"/>
            <a:r>
              <a:rPr lang="es-ES" b="1" dirty="0">
                <a:latin typeface="+mj-lt"/>
                <a:ea typeface="Verdana" panose="020B0604030504040204" pitchFamily="34" charset="0"/>
                <a:cs typeface="Vrinda" panose="020B0502040204020203" pitchFamily="34" charset="0"/>
              </a:rPr>
              <a:t>SGP otras asignaciones en Educación – SGP.</a:t>
            </a:r>
          </a:p>
          <a:p>
            <a:pPr algn="ctr"/>
            <a:r>
              <a:rPr lang="es-ES" b="1" dirty="0">
                <a:latin typeface="+mj-lt"/>
                <a:ea typeface="Verdana" panose="020B0604030504040204" pitchFamily="34" charset="0"/>
                <a:cs typeface="Vrinda" panose="020B0502040204020203" pitchFamily="34" charset="0"/>
              </a:rPr>
              <a:t>2003 - 2024</a:t>
            </a:r>
            <a:endParaRPr lang="es-CO" b="1" dirty="0">
              <a:latin typeface="+mj-lt"/>
              <a:ea typeface="Verdana" panose="020B0604030504040204" pitchFamily="34" charset="0"/>
              <a:cs typeface="Vrinda" panose="020B0502040204020203" pitchFamily="34" charset="0"/>
            </a:endParaRPr>
          </a:p>
        </p:txBody>
      </p:sp>
      <p:grpSp>
        <p:nvGrpSpPr>
          <p:cNvPr id="25" name="Group 24">
            <a:extLst>
              <a:ext uri="{FF2B5EF4-FFF2-40B4-BE49-F238E27FC236}">
                <a16:creationId xmlns:a16="http://schemas.microsoft.com/office/drawing/2014/main" id="{F869DCA2-1BE2-D8D6-F6BE-71F32E710AA6}"/>
              </a:ext>
            </a:extLst>
          </p:cNvPr>
          <p:cNvGrpSpPr/>
          <p:nvPr/>
        </p:nvGrpSpPr>
        <p:grpSpPr>
          <a:xfrm>
            <a:off x="1387929" y="2150966"/>
            <a:ext cx="12654642" cy="6045977"/>
            <a:chOff x="2677026" y="2729431"/>
            <a:chExt cx="10888579" cy="4980806"/>
          </a:xfrm>
        </p:grpSpPr>
        <p:graphicFrame>
          <p:nvGraphicFramePr>
            <p:cNvPr id="2" name="Gráfico 30">
              <a:extLst>
                <a:ext uri="{FF2B5EF4-FFF2-40B4-BE49-F238E27FC236}">
                  <a16:creationId xmlns:a16="http://schemas.microsoft.com/office/drawing/2014/main" id="{091975B9-A2C9-0E64-EA92-F9F768FD6E65}"/>
                </a:ext>
              </a:extLst>
            </p:cNvPr>
            <p:cNvGraphicFramePr>
              <a:graphicFrameLocks/>
            </p:cNvGraphicFramePr>
            <p:nvPr>
              <p:extLst>
                <p:ext uri="{D42A27DB-BD31-4B8C-83A1-F6EECF244321}">
                  <p14:modId xmlns:p14="http://schemas.microsoft.com/office/powerpoint/2010/main" val="286973275"/>
                </p:ext>
              </p:extLst>
            </p:nvPr>
          </p:nvGraphicFramePr>
          <p:xfrm>
            <a:off x="2677026" y="2729431"/>
            <a:ext cx="10888579" cy="4980806"/>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Conector recto 11">
              <a:extLst>
                <a:ext uri="{FF2B5EF4-FFF2-40B4-BE49-F238E27FC236}">
                  <a16:creationId xmlns:a16="http://schemas.microsoft.com/office/drawing/2014/main" id="{6AE262CC-9F6A-B386-F288-7B51ED8412D9}"/>
                </a:ext>
              </a:extLst>
            </p:cNvPr>
            <p:cNvCxnSpPr>
              <a:cxnSpLocks/>
            </p:cNvCxnSpPr>
            <p:nvPr/>
          </p:nvCxnSpPr>
          <p:spPr>
            <a:xfrm flipV="1">
              <a:off x="3517974" y="3076668"/>
              <a:ext cx="0" cy="4320000"/>
            </a:xfrm>
            <a:prstGeom prst="line">
              <a:avLst/>
            </a:prstGeom>
            <a:ln w="28575">
              <a:prstDash val="sysDot"/>
            </a:ln>
          </p:spPr>
          <p:style>
            <a:lnRef idx="2">
              <a:schemeClr val="dk1"/>
            </a:lnRef>
            <a:fillRef idx="0">
              <a:schemeClr val="dk1"/>
            </a:fillRef>
            <a:effectRef idx="1">
              <a:schemeClr val="dk1"/>
            </a:effectRef>
            <a:fontRef idx="minor">
              <a:schemeClr val="tx1"/>
            </a:fontRef>
          </p:style>
        </p:cxnSp>
        <p:cxnSp>
          <p:nvCxnSpPr>
            <p:cNvPr id="6" name="Conector recto 22">
              <a:extLst>
                <a:ext uri="{FF2B5EF4-FFF2-40B4-BE49-F238E27FC236}">
                  <a16:creationId xmlns:a16="http://schemas.microsoft.com/office/drawing/2014/main" id="{93CE2257-56DD-1273-5F93-6024DB27072B}"/>
                </a:ext>
              </a:extLst>
            </p:cNvPr>
            <p:cNvCxnSpPr>
              <a:cxnSpLocks/>
            </p:cNvCxnSpPr>
            <p:nvPr/>
          </p:nvCxnSpPr>
          <p:spPr>
            <a:xfrm flipV="1">
              <a:off x="5747662" y="3076668"/>
              <a:ext cx="0" cy="4320000"/>
            </a:xfrm>
            <a:prstGeom prst="line">
              <a:avLst/>
            </a:prstGeom>
            <a:ln w="28575">
              <a:prstDash val="sysDot"/>
            </a:ln>
          </p:spPr>
          <p:style>
            <a:lnRef idx="2">
              <a:schemeClr val="dk1"/>
            </a:lnRef>
            <a:fillRef idx="0">
              <a:schemeClr val="dk1"/>
            </a:fillRef>
            <a:effectRef idx="1">
              <a:schemeClr val="dk1"/>
            </a:effectRef>
            <a:fontRef idx="minor">
              <a:schemeClr val="tx1"/>
            </a:fontRef>
          </p:style>
        </p:cxnSp>
        <p:cxnSp>
          <p:nvCxnSpPr>
            <p:cNvPr id="7" name="Conector recto 25">
              <a:extLst>
                <a:ext uri="{FF2B5EF4-FFF2-40B4-BE49-F238E27FC236}">
                  <a16:creationId xmlns:a16="http://schemas.microsoft.com/office/drawing/2014/main" id="{5047BF16-18BB-310B-735B-712303B1963C}"/>
                </a:ext>
              </a:extLst>
            </p:cNvPr>
            <p:cNvCxnSpPr>
              <a:cxnSpLocks/>
            </p:cNvCxnSpPr>
            <p:nvPr/>
          </p:nvCxnSpPr>
          <p:spPr>
            <a:xfrm flipV="1">
              <a:off x="8535608" y="3076668"/>
              <a:ext cx="0" cy="4383089"/>
            </a:xfrm>
            <a:prstGeom prst="line">
              <a:avLst/>
            </a:prstGeom>
            <a:ln w="28575">
              <a:solidFill>
                <a:srgbClr val="9955A9"/>
              </a:solidFill>
              <a:prstDash val="sysDot"/>
            </a:ln>
          </p:spPr>
          <p:style>
            <a:lnRef idx="2">
              <a:schemeClr val="dk1"/>
            </a:lnRef>
            <a:fillRef idx="0">
              <a:schemeClr val="dk1"/>
            </a:fillRef>
            <a:effectRef idx="1">
              <a:schemeClr val="dk1"/>
            </a:effectRef>
            <a:fontRef idx="minor">
              <a:schemeClr val="tx1"/>
            </a:fontRef>
          </p:style>
        </p:cxnSp>
        <p:cxnSp>
          <p:nvCxnSpPr>
            <p:cNvPr id="8" name="Conector recto 26">
              <a:extLst>
                <a:ext uri="{FF2B5EF4-FFF2-40B4-BE49-F238E27FC236}">
                  <a16:creationId xmlns:a16="http://schemas.microsoft.com/office/drawing/2014/main" id="{163EEC3F-DA4A-EE0A-2063-702207F15918}"/>
                </a:ext>
              </a:extLst>
            </p:cNvPr>
            <p:cNvCxnSpPr>
              <a:cxnSpLocks/>
            </p:cNvCxnSpPr>
            <p:nvPr/>
          </p:nvCxnSpPr>
          <p:spPr>
            <a:xfrm flipV="1">
              <a:off x="10318263" y="3076668"/>
              <a:ext cx="0" cy="4320000"/>
            </a:xfrm>
            <a:prstGeom prst="line">
              <a:avLst/>
            </a:prstGeom>
            <a:ln w="28575">
              <a:prstDash val="sysDot"/>
            </a:ln>
          </p:spPr>
          <p:style>
            <a:lnRef idx="2">
              <a:schemeClr val="dk1"/>
            </a:lnRef>
            <a:fillRef idx="0">
              <a:schemeClr val="dk1"/>
            </a:fillRef>
            <a:effectRef idx="1">
              <a:schemeClr val="dk1"/>
            </a:effectRef>
            <a:fontRef idx="minor">
              <a:schemeClr val="tx1"/>
            </a:fontRef>
          </p:style>
        </p:cxnSp>
        <p:sp>
          <p:nvSpPr>
            <p:cNvPr id="9" name="CuadroTexto 27">
              <a:extLst>
                <a:ext uri="{FF2B5EF4-FFF2-40B4-BE49-F238E27FC236}">
                  <a16:creationId xmlns:a16="http://schemas.microsoft.com/office/drawing/2014/main" id="{F1F3924F-446E-2F84-3EC1-F4370C8E72B7}"/>
                </a:ext>
              </a:extLst>
            </p:cNvPr>
            <p:cNvSpPr txBox="1"/>
            <p:nvPr/>
          </p:nvSpPr>
          <p:spPr>
            <a:xfrm>
              <a:off x="4119379" y="2917950"/>
              <a:ext cx="1230581" cy="276999"/>
            </a:xfrm>
            <a:prstGeom prst="rect">
              <a:avLst/>
            </a:prstGeom>
            <a:noFill/>
          </p:spPr>
          <p:txBody>
            <a:bodyPr wrap="square" rtlCol="0">
              <a:spAutoFit/>
            </a:bodyPr>
            <a:lstStyle/>
            <a:p>
              <a:r>
                <a:rPr lang="es-ES" sz="1200" dirty="0">
                  <a:latin typeface="Verdana Pro Light" panose="020B0304030504040204" pitchFamily="34" charset="0"/>
                  <a:ea typeface="Verdana" panose="020B0604030504040204" pitchFamily="34" charset="0"/>
                </a:rPr>
                <a:t>AL 01/2001</a:t>
              </a:r>
              <a:endParaRPr lang="es-CO" sz="1200" dirty="0">
                <a:latin typeface="Verdana Pro Light" panose="020B0304030504040204" pitchFamily="34" charset="0"/>
                <a:ea typeface="Verdana" panose="020B0604030504040204" pitchFamily="34" charset="0"/>
              </a:endParaRPr>
            </a:p>
          </p:txBody>
        </p:sp>
        <p:sp>
          <p:nvSpPr>
            <p:cNvPr id="10" name="CuadroTexto 28">
              <a:extLst>
                <a:ext uri="{FF2B5EF4-FFF2-40B4-BE49-F238E27FC236}">
                  <a16:creationId xmlns:a16="http://schemas.microsoft.com/office/drawing/2014/main" id="{C4AA4AA2-8642-2BED-6884-4E275CF5A205}"/>
                </a:ext>
              </a:extLst>
            </p:cNvPr>
            <p:cNvSpPr txBox="1"/>
            <p:nvPr/>
          </p:nvSpPr>
          <p:spPr>
            <a:xfrm>
              <a:off x="6803501" y="2938168"/>
              <a:ext cx="1230581" cy="276999"/>
            </a:xfrm>
            <a:prstGeom prst="rect">
              <a:avLst/>
            </a:prstGeom>
            <a:noFill/>
          </p:spPr>
          <p:txBody>
            <a:bodyPr wrap="square" rtlCol="0">
              <a:spAutoFit/>
            </a:bodyPr>
            <a:lstStyle/>
            <a:p>
              <a:r>
                <a:rPr lang="es-ES" sz="1200" dirty="0">
                  <a:latin typeface="Verdana Pro Light" panose="020B0304030504040204" pitchFamily="34" charset="0"/>
                  <a:ea typeface="Verdana" panose="020B0604030504040204" pitchFamily="34" charset="0"/>
                </a:rPr>
                <a:t>AL 04/2007</a:t>
              </a:r>
              <a:endParaRPr lang="es-CO" sz="1200" dirty="0">
                <a:latin typeface="Verdana Pro Light" panose="020B0304030504040204" pitchFamily="34" charset="0"/>
                <a:ea typeface="Verdana" panose="020B0604030504040204" pitchFamily="34" charset="0"/>
              </a:endParaRPr>
            </a:p>
          </p:txBody>
        </p:sp>
        <p:sp>
          <p:nvSpPr>
            <p:cNvPr id="11" name="CuadroTexto 29">
              <a:extLst>
                <a:ext uri="{FF2B5EF4-FFF2-40B4-BE49-F238E27FC236}">
                  <a16:creationId xmlns:a16="http://schemas.microsoft.com/office/drawing/2014/main" id="{8635519F-61EE-AAB9-C71E-9DFC6D60F5DE}"/>
                </a:ext>
              </a:extLst>
            </p:cNvPr>
            <p:cNvSpPr txBox="1"/>
            <p:nvPr/>
          </p:nvSpPr>
          <p:spPr>
            <a:xfrm>
              <a:off x="10610286" y="2894252"/>
              <a:ext cx="2520145" cy="276999"/>
            </a:xfrm>
            <a:prstGeom prst="rect">
              <a:avLst/>
            </a:prstGeom>
            <a:noFill/>
          </p:spPr>
          <p:txBody>
            <a:bodyPr wrap="square" rtlCol="0">
              <a:spAutoFit/>
            </a:bodyPr>
            <a:lstStyle/>
            <a:p>
              <a:r>
                <a:rPr lang="es-ES" sz="1200" dirty="0">
                  <a:latin typeface="Verdana Pro Light" panose="020B0304030504040204" pitchFamily="34" charset="0"/>
                  <a:ea typeface="Verdana" panose="020B0604030504040204" pitchFamily="34" charset="0"/>
                </a:rPr>
                <a:t>Fórmula de crecimiento</a:t>
              </a:r>
              <a:endParaRPr lang="es-CO" sz="1200" dirty="0">
                <a:latin typeface="Verdana Pro Light" panose="020B0304030504040204" pitchFamily="34" charset="0"/>
                <a:ea typeface="Verdana" panose="020B0604030504040204" pitchFamily="34" charset="0"/>
              </a:endParaRPr>
            </a:p>
          </p:txBody>
        </p:sp>
      </p:grpSp>
      <p:sp>
        <p:nvSpPr>
          <p:cNvPr id="12" name="CuadroTexto 1">
            <a:extLst>
              <a:ext uri="{FF2B5EF4-FFF2-40B4-BE49-F238E27FC236}">
                <a16:creationId xmlns:a16="http://schemas.microsoft.com/office/drawing/2014/main" id="{6C8DE106-ADB2-0EFF-8349-AE45450375C0}"/>
              </a:ext>
            </a:extLst>
          </p:cNvPr>
          <p:cNvSpPr txBox="1"/>
          <p:nvPr/>
        </p:nvSpPr>
        <p:spPr>
          <a:xfrm>
            <a:off x="2580024" y="8321360"/>
            <a:ext cx="10748209" cy="276999"/>
          </a:xfrm>
          <a:prstGeom prst="rect">
            <a:avLst/>
          </a:prstGeom>
          <a:noFill/>
        </p:spPr>
        <p:txBody>
          <a:bodyPr wrap="square" rtlCol="0">
            <a:spAutoFit/>
          </a:bodyPr>
          <a:lstStyle/>
          <a:p>
            <a:pPr algn="ctr"/>
            <a:r>
              <a:rPr lang="es-ES" sz="1200" dirty="0">
                <a:latin typeface="Verdana Pro Light" panose="020B0304030504040204" pitchFamily="34" charset="0"/>
                <a:ea typeface="Verdana" panose="020B0604030504040204" pitchFamily="34" charset="0"/>
              </a:rPr>
              <a:t>Fuente: elaboración propia con base en datos del SICODIS – DNP (2024)</a:t>
            </a:r>
            <a:endParaRPr lang="es-CO" sz="1200" dirty="0">
              <a:latin typeface="Verdana Pro Light" panose="020B0304030504040204" pitchFamily="34" charset="0"/>
              <a:ea typeface="Verdana" panose="020B0604030504040204" pitchFamily="34" charset="0"/>
            </a:endParaRPr>
          </a:p>
        </p:txBody>
      </p:sp>
    </p:spTree>
    <p:extLst>
      <p:ext uri="{BB962C8B-B14F-4D97-AF65-F5344CB8AC3E}">
        <p14:creationId xmlns:p14="http://schemas.microsoft.com/office/powerpoint/2010/main" val="174081112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7">
      <a:majorFont>
        <a:latin typeface="Verdana"/>
        <a:ea typeface=""/>
        <a:cs typeface=""/>
      </a:majorFont>
      <a:minorFont>
        <a:latin typeface="Verdana"/>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madelareuni_x00f3_n xmlns="b8b486ba-5721-46b2-8d3e-8b70d90e523a" xsi:nil="true"/>
    <TipoDoc xmlns="b8b486ba-5721-46b2-8d3e-8b70d90e523a" xsi:nil="true"/>
    <lcf76f155ced4ddcb4097134ff3c332f xmlns="b8b486ba-5721-46b2-8d3e-8b70d90e523a">
      <Terms xmlns="http://schemas.microsoft.com/office/infopath/2007/PartnerControls"/>
    </lcf76f155ced4ddcb4097134ff3c332f>
    <TaxCatchAll xmlns="8cd96b2a-dc79-41f1-ad1c-3cf6d303a9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E5DD6FBD47F4343AB60DFE13B742291" ma:contentTypeVersion="21" ma:contentTypeDescription="Crear nuevo documento." ma:contentTypeScope="" ma:versionID="4eb542ed6dd6475321ab67d7870120fc">
  <xsd:schema xmlns:xsd="http://www.w3.org/2001/XMLSchema" xmlns:xs="http://www.w3.org/2001/XMLSchema" xmlns:p="http://schemas.microsoft.com/office/2006/metadata/properties" xmlns:ns2="b8b486ba-5721-46b2-8d3e-8b70d90e523a" xmlns:ns3="8cd96b2a-dc79-41f1-ad1c-3cf6d303a907" targetNamespace="http://schemas.microsoft.com/office/2006/metadata/properties" ma:root="true" ma:fieldsID="ccccfc586de3db5e6fcfd18c17c6f1b6" ns2:_="" ns3:_="">
    <xsd:import namespace="b8b486ba-5721-46b2-8d3e-8b70d90e523a"/>
    <xsd:import namespace="8cd96b2a-dc79-41f1-ad1c-3cf6d303a9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TipoDoc" minOccurs="0"/>
                <xsd:element ref="ns2:Temadelareuni_x00f3_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486ba-5721-46b2-8d3e-8b70d90e5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TipoDoc" ma:index="15" nillable="true" ma:displayName="Tipo Doc" ma:description="Lista o Acta" ma:format="Dropdown" ma:internalName="TipoDoc">
      <xsd:simpleType>
        <xsd:union memberTypes="dms:Text">
          <xsd:simpleType>
            <xsd:restriction base="dms:Choice">
              <xsd:enumeration value="Lista"/>
              <xsd:enumeration value="Acta"/>
            </xsd:restriction>
          </xsd:simpleType>
        </xsd:union>
      </xsd:simpleType>
    </xsd:element>
    <xsd:element name="Temadelareuni_x00f3_n" ma:index="16" nillable="true" ma:displayName="Tema de la reunión" ma:description="Tema de la reunión" ma:format="Dropdown" ma:internalName="Temadelareuni_x00f3_n">
      <xsd:simpleType>
        <xsd:union memberTypes="dms:Text">
          <xsd:simpleType>
            <xsd:restriction base="dms:Choice">
              <xsd:enumeration value="POAIV"/>
              <xsd:enumeration value="Plataforma Virtual"/>
              <xsd:enumeration value="Experiencias Significativas"/>
              <xsd:enumeration value="Coordinación de asistencia técnica"/>
              <xsd:enumeration value="Convenio OEI"/>
            </xsd:restriction>
          </xsd:simpleType>
        </xsd:un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Etiquetas de imagen" ma:readOnly="false" ma:fieldId="{5cf76f15-5ced-4ddc-b409-7134ff3c332f}" ma:taxonomyMulti="true" ma:sspId="148dc318-5de1-4747-92ed-e07023d138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d96b2a-dc79-41f1-ad1c-3cf6d303a907" elementFormDefault="qualified">
    <xsd:import namespace="http://schemas.microsoft.com/office/2006/documentManagement/types"/>
    <xsd:import namespace="http://schemas.microsoft.com/office/infopath/2007/PartnerControls"/>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element name="TaxCatchAll" ma:index="25" nillable="true" ma:displayName="Taxonomy Catch All Column" ma:hidden="true" ma:list="{be3bc2d1-4d45-4ead-acea-33167627609b}" ma:internalName="TaxCatchAll" ma:showField="CatchAllData" ma:web="8cd96b2a-dc79-41f1-ad1c-3cf6d303a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005C98-394E-498A-B237-86DF2DC1E3BF}">
  <ds:schemaRefs>
    <ds:schemaRef ds:uri="http://schemas.microsoft.com/office/2006/metadata/properties"/>
    <ds:schemaRef ds:uri="http://schemas.microsoft.com/office/infopath/2007/PartnerControls"/>
    <ds:schemaRef ds:uri="b8b486ba-5721-46b2-8d3e-8b70d90e523a"/>
    <ds:schemaRef ds:uri="8cd96b2a-dc79-41f1-ad1c-3cf6d303a907"/>
  </ds:schemaRefs>
</ds:datastoreItem>
</file>

<file path=customXml/itemProps2.xml><?xml version="1.0" encoding="utf-8"?>
<ds:datastoreItem xmlns:ds="http://schemas.openxmlformats.org/officeDocument/2006/customXml" ds:itemID="{8E0E3500-3B8B-4809-BBC3-AF9734CF5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486ba-5721-46b2-8d3e-8b70d90e523a"/>
    <ds:schemaRef ds:uri="8cd96b2a-dc79-41f1-ad1c-3cf6d303a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B857FA-A684-4DFD-A63A-98D430F3FE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485</TotalTime>
  <Words>1006</Words>
  <Application>Microsoft Office PowerPoint</Application>
  <PresentationFormat>Personalizado</PresentationFormat>
  <Paragraphs>130</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Verdana</vt:lpstr>
      <vt:lpstr>Verdana Pro Light</vt:lpstr>
      <vt:lpstr>Tema de Office</vt:lpstr>
      <vt:lpstr>Presentación de PowerPoint</vt:lpstr>
      <vt:lpstr>  Reforma AL 03/24 - SGP y Ley de Competencias  Hacia el Cierre de Brechas en el Derecho Humano a la Educación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Diego Alejandro Santisteban Ramirez</dc:creator>
  <cp:lastModifiedBy>Ilich Leon Ortiz Wilches</cp:lastModifiedBy>
  <cp:revision>19</cp:revision>
  <dcterms:created xsi:type="dcterms:W3CDTF">2025-01-21T16:58:49Z</dcterms:created>
  <dcterms:modified xsi:type="dcterms:W3CDTF">2025-04-04T13:28:30Z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0x0101001E5DD6FBD47F4343AB60DFE13B742291</vt:lpwstr>
  </property>
</Properties>
</file>