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86" r:id="rId3"/>
    <p:sldId id="395" r:id="rId4"/>
    <p:sldId id="390" r:id="rId5"/>
    <p:sldId id="398" r:id="rId6"/>
    <p:sldId id="403" r:id="rId7"/>
    <p:sldId id="404" r:id="rId8"/>
    <p:sldId id="405" r:id="rId9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>
      <p:cViewPr>
        <p:scale>
          <a:sx n="77" d="100"/>
          <a:sy n="77" d="100"/>
        </p:scale>
        <p:origin x="-177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SOLICITUDES DERECHOS DE PETICIÓN DE LA INFORMACION SEGUNDO</a:t>
            </a:r>
            <a:r>
              <a:rPr lang="en-US" sz="1400" baseline="0"/>
              <a:t> </a:t>
            </a:r>
            <a:r>
              <a:rPr lang="en-US" sz="1400"/>
              <a:t>TRIMESTRE 2016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'Analisis General'!$B$108:$B$109</c:f>
              <c:strCache>
                <c:ptCount val="1"/>
                <c:pt idx="0">
                  <c:v>SOLICITUDES DERECHOS DE PETICIÓN DE LA INFORMACION PRIMER TRIMESTRE 2015 Total Cuarto  Trimestre  2015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0747656542932133E-2"/>
                  <c:y val="-5.12121072585225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4578086646051838E-2"/>
                  <c:y val="-2.45811719326695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8456756670598361E-2"/>
                  <c:y val="-8.695525807946915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'Analisis General'!$A$110:$A$112</c:f>
              <c:strCache>
                <c:ptCount val="3"/>
                <c:pt idx="0">
                  <c:v>Solicitudes atendidas</c:v>
                </c:pt>
                <c:pt idx="1">
                  <c:v>Solicitudes recibidas y trasladadas</c:v>
                </c:pt>
                <c:pt idx="2">
                  <c:v>Solicitudes negadas</c:v>
                </c:pt>
              </c:strCache>
            </c:strRef>
          </c:cat>
          <c:val>
            <c:numRef>
              <c:f>'Analisis General'!$B$110:$B$112</c:f>
              <c:numCache>
                <c:formatCode>General</c:formatCode>
                <c:ptCount val="3"/>
                <c:pt idx="0">
                  <c:v>702</c:v>
                </c:pt>
                <c:pt idx="1">
                  <c:v>582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Informe de Solicitudes de acceso a la Información 4 trimestre 2015 FINAL.xlsx]Analisis General!Tabla dinámica1</c:name>
    <c:fmtId val="40"/>
  </c:pivotSource>
  <c:chart>
    <c:title>
      <c:tx>
        <c:rich>
          <a:bodyPr/>
          <a:lstStyle/>
          <a:p>
            <a:pPr algn="ctr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TOTAL MENSUAL  DERECHOS  </a:t>
            </a:r>
          </a:p>
          <a:p>
            <a:pPr algn="ctr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/>
              <a:t> DE PETICIÓN DE INFORMACIÓN PRIMER TRIMESTRE  </a:t>
            </a:r>
            <a:r>
              <a:rPr lang="en-US" sz="1400" b="1" i="0" u="none" strike="noStrike" baseline="0">
                <a:effectLst/>
              </a:rPr>
              <a:t>2016</a:t>
            </a:r>
            <a:endParaRPr lang="en-US" sz="1400"/>
          </a:p>
        </c:rich>
      </c:tx>
      <c:layout>
        <c:manualLayout>
          <c:xMode val="edge"/>
          <c:yMode val="edge"/>
          <c:x val="0.1759234169974099"/>
          <c:y val="7.2837460636727858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spPr>
          <a:solidFill>
            <a:srgbClr val="33CC33"/>
          </a:solidFill>
        </c:spPr>
        <c:dLbl>
          <c:idx val="0"/>
          <c:layout>
            <c:manualLayout>
              <c:x val="-4.5839095169537214E-2"/>
              <c:y val="-7.389166210583986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spPr>
          <a:solidFill>
            <a:srgbClr val="FF0000"/>
          </a:solidFill>
        </c:spPr>
        <c:dLbl>
          <c:idx val="0"/>
          <c:layout>
            <c:manualLayout>
              <c:x val="-6.1251310854766178E-2"/>
              <c:y val="-8.173305530571120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spPr>
          <a:solidFill>
            <a:srgbClr val="FFCC00"/>
          </a:solidFill>
        </c:spPr>
        <c:dLbl>
          <c:idx val="0"/>
          <c:layout>
            <c:manualLayout>
              <c:x val="-2.4681099399821074E-2"/>
              <c:y val="-9.47927371314170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spPr>
          <a:solidFill>
            <a:srgbClr val="6600FF"/>
          </a:solidFill>
        </c:spPr>
        <c:dLbl>
          <c:idx val="0"/>
          <c:layout>
            <c:manualLayout>
              <c:x val="4.6810993998210723E-3"/>
              <c:y val="-0.1227126895639640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spPr>
          <a:solidFill>
            <a:srgbClr val="FF0066"/>
          </a:solidFill>
        </c:spPr>
        <c:dLbl>
          <c:idx val="0"/>
          <c:layout>
            <c:manualLayout>
              <c:x val="1.0900742373343287E-2"/>
              <c:y val="-0.1129117315481673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solidFill>
            <a:schemeClr val="accent6">
              <a:lumMod val="75000"/>
            </a:schemeClr>
          </a:solidFill>
        </c:spPr>
        <c:dLbl>
          <c:idx val="0"/>
          <c:layout>
            <c:manualLayout>
              <c:x val="1.6441347766066487E-2"/>
              <c:y val="-0.12057705451595928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spPr>
          <a:solidFill>
            <a:srgbClr val="5F5F5F"/>
          </a:solidFill>
        </c:spPr>
        <c:dLbl>
          <c:idx val="0"/>
          <c:layout>
            <c:manualLayout>
              <c:x val="2.6686810875502863E-2"/>
              <c:y val="-0.10806296248706895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spPr>
          <a:solidFill>
            <a:srgbClr val="00B0F0"/>
          </a:solidFill>
        </c:spPr>
        <c:dLbl>
          <c:idx val="0"/>
          <c:layout>
            <c:manualLayout>
              <c:x val="5.4844030500702086E-2"/>
              <c:y val="-9.6303579268499417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spPr>
          <a:solidFill>
            <a:srgbClr val="0000FF"/>
          </a:solidFill>
        </c:spPr>
        <c:dLbl>
          <c:idx val="0"/>
          <c:layout>
            <c:manualLayout>
              <c:x val="1.9980626010913421E-2"/>
              <c:y val="-0.2089218604298677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spPr>
          <a:solidFill>
            <a:srgbClr val="0000FF"/>
          </a:solidFill>
        </c:spPr>
        <c:dLbl>
          <c:idx val="0"/>
          <c:layout>
            <c:manualLayout>
              <c:x val="1.9980626010913421E-2"/>
              <c:y val="-0.2089218604298677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spPr>
          <a:solidFill>
            <a:srgbClr val="FF0000"/>
          </a:solidFill>
        </c:spPr>
        <c:dLbl>
          <c:idx val="0"/>
          <c:layout>
            <c:manualLayout>
              <c:x val="-6.1251310854766178E-2"/>
              <c:y val="-8.173305530571120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spPr>
          <a:solidFill>
            <a:srgbClr val="33CC33"/>
          </a:solidFill>
        </c:spPr>
        <c:dLbl>
          <c:idx val="0"/>
          <c:layout>
            <c:manualLayout>
              <c:x val="-4.5839095169537214E-2"/>
              <c:y val="-7.389166210583986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spPr>
          <a:solidFill>
            <a:srgbClr val="FFCC00"/>
          </a:solidFill>
        </c:spPr>
        <c:dLbl>
          <c:idx val="0"/>
          <c:layout>
            <c:manualLayout>
              <c:x val="-2.4681099399821074E-2"/>
              <c:y val="-9.47927371314170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"/>
        <c:spPr>
          <a:solidFill>
            <a:srgbClr val="6600FF"/>
          </a:solidFill>
        </c:spPr>
        <c:dLbl>
          <c:idx val="0"/>
          <c:layout>
            <c:manualLayout>
              <c:x val="4.6810993998210723E-3"/>
              <c:y val="-0.1227126895639640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"/>
        <c:spPr>
          <a:solidFill>
            <a:srgbClr val="FF0066"/>
          </a:solidFill>
        </c:spPr>
        <c:dLbl>
          <c:idx val="0"/>
          <c:layout>
            <c:manualLayout>
              <c:x val="1.0900742373343287E-2"/>
              <c:y val="-0.1129117315481673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"/>
        <c:spPr>
          <a:solidFill>
            <a:schemeClr val="accent6">
              <a:lumMod val="75000"/>
            </a:schemeClr>
          </a:solidFill>
        </c:spPr>
        <c:dLbl>
          <c:idx val="0"/>
          <c:layout>
            <c:manualLayout>
              <c:x val="1.6441347766066487E-2"/>
              <c:y val="-0.12057705451595928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"/>
        <c:spPr>
          <a:solidFill>
            <a:srgbClr val="5F5F5F"/>
          </a:solidFill>
        </c:spPr>
        <c:dLbl>
          <c:idx val="0"/>
          <c:layout>
            <c:manualLayout>
              <c:x val="2.6686810875502863E-2"/>
              <c:y val="-0.10806296248706895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"/>
        <c:spPr>
          <a:solidFill>
            <a:srgbClr val="00B0F0"/>
          </a:solidFill>
        </c:spPr>
        <c:dLbl>
          <c:idx val="0"/>
          <c:layout>
            <c:manualLayout>
              <c:x val="5.4844030500702086E-2"/>
              <c:y val="-9.6303579268499417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21"/>
        <c:spPr>
          <a:solidFill>
            <a:srgbClr val="0000FF"/>
          </a:solidFill>
        </c:spPr>
        <c:dLbl>
          <c:idx val="0"/>
          <c:layout>
            <c:manualLayout>
              <c:x val="1.9980626010913421E-2"/>
              <c:y val="-0.2089218604298677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"/>
        <c:spPr>
          <a:solidFill>
            <a:srgbClr val="FF0000"/>
          </a:solidFill>
        </c:spPr>
        <c:dLbl>
          <c:idx val="0"/>
          <c:layout>
            <c:manualLayout>
              <c:x val="-6.1251310854766178E-2"/>
              <c:y val="-8.173305530571120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"/>
        <c:spPr>
          <a:solidFill>
            <a:srgbClr val="33CC33"/>
          </a:solidFill>
        </c:spPr>
        <c:dLbl>
          <c:idx val="0"/>
          <c:layout>
            <c:manualLayout>
              <c:x val="-4.5839095169537214E-2"/>
              <c:y val="-7.389166210583986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"/>
        <c:spPr>
          <a:solidFill>
            <a:srgbClr val="FFCC00"/>
          </a:solidFill>
        </c:spPr>
        <c:dLbl>
          <c:idx val="0"/>
          <c:layout>
            <c:manualLayout>
              <c:x val="-2.4681099399821074E-2"/>
              <c:y val="-9.47927371314170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"/>
        <c:spPr>
          <a:solidFill>
            <a:srgbClr val="6600FF"/>
          </a:solidFill>
        </c:spPr>
        <c:dLbl>
          <c:idx val="0"/>
          <c:layout>
            <c:manualLayout>
              <c:x val="4.6810993998210723E-3"/>
              <c:y val="-0.1227126895639640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"/>
        <c:spPr>
          <a:solidFill>
            <a:srgbClr val="FF0066"/>
          </a:solidFill>
        </c:spPr>
        <c:dLbl>
          <c:idx val="0"/>
          <c:layout>
            <c:manualLayout>
              <c:x val="1.0900742373343287E-2"/>
              <c:y val="-0.1129117315481673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"/>
        <c:spPr>
          <a:solidFill>
            <a:schemeClr val="accent6">
              <a:lumMod val="75000"/>
            </a:schemeClr>
          </a:solidFill>
        </c:spPr>
        <c:dLbl>
          <c:idx val="0"/>
          <c:layout>
            <c:manualLayout>
              <c:x val="1.6441347766066487E-2"/>
              <c:y val="-0.12057705451595928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"/>
        <c:spPr>
          <a:solidFill>
            <a:srgbClr val="5F5F5F"/>
          </a:solidFill>
        </c:spPr>
        <c:dLbl>
          <c:idx val="0"/>
          <c:layout>
            <c:manualLayout>
              <c:x val="2.6686810875502863E-2"/>
              <c:y val="-0.10806296248706895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spPr>
          <a:solidFill>
            <a:srgbClr val="00B0F0"/>
          </a:solidFill>
        </c:spPr>
        <c:dLbl>
          <c:idx val="0"/>
          <c:layout>
            <c:manualLayout>
              <c:x val="5.4844030500702086E-2"/>
              <c:y val="-9.6303579268499417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spPr>
          <a:solidFill>
            <a:srgbClr val="0000FF"/>
          </a:solidFill>
        </c:spPr>
        <c:dLbl>
          <c:idx val="0"/>
          <c:layout>
            <c:manualLayout>
              <c:x val="1.9980626010913421E-2"/>
              <c:y val="-0.2089218604298677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spPr>
          <a:solidFill>
            <a:srgbClr val="FF0000"/>
          </a:solidFill>
        </c:spPr>
        <c:dLbl>
          <c:idx val="0"/>
          <c:layout>
            <c:manualLayout>
              <c:x val="-6.1251310854766178E-2"/>
              <c:y val="-8.173305530571120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spPr>
          <a:solidFill>
            <a:srgbClr val="33CC33"/>
          </a:solidFill>
        </c:spPr>
        <c:dLbl>
          <c:idx val="0"/>
          <c:layout>
            <c:manualLayout>
              <c:x val="-4.5839095169537214E-2"/>
              <c:y val="-7.389166210583986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spPr>
          <a:solidFill>
            <a:srgbClr val="FFCC00"/>
          </a:solidFill>
        </c:spPr>
        <c:dLbl>
          <c:idx val="0"/>
          <c:layout>
            <c:manualLayout>
              <c:x val="-2.4681099399821074E-2"/>
              <c:y val="-9.47927371314170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spPr>
          <a:solidFill>
            <a:srgbClr val="6600FF"/>
          </a:solidFill>
        </c:spPr>
        <c:dLbl>
          <c:idx val="0"/>
          <c:layout>
            <c:manualLayout>
              <c:x val="4.6810993998210723E-3"/>
              <c:y val="-0.1227126895639640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spPr>
          <a:solidFill>
            <a:srgbClr val="FF0066"/>
          </a:solidFill>
        </c:spPr>
        <c:dLbl>
          <c:idx val="0"/>
          <c:layout>
            <c:manualLayout>
              <c:x val="1.0900742373343287E-2"/>
              <c:y val="-0.1129117315481673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spPr>
          <a:solidFill>
            <a:schemeClr val="accent6">
              <a:lumMod val="75000"/>
            </a:schemeClr>
          </a:solidFill>
        </c:spPr>
        <c:dLbl>
          <c:idx val="0"/>
          <c:layout>
            <c:manualLayout>
              <c:x val="1.6441347766066487E-2"/>
              <c:y val="-0.12057705451595928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7"/>
        <c:spPr>
          <a:solidFill>
            <a:srgbClr val="5F5F5F"/>
          </a:solidFill>
        </c:spPr>
        <c:dLbl>
          <c:idx val="0"/>
          <c:layout>
            <c:manualLayout>
              <c:x val="2.6686810875502863E-2"/>
              <c:y val="-0.10806296248706895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spPr>
          <a:solidFill>
            <a:srgbClr val="00B0F0"/>
          </a:solidFill>
        </c:spPr>
        <c:dLbl>
          <c:idx val="0"/>
          <c:layout>
            <c:manualLayout>
              <c:x val="5.4844030500702086E-2"/>
              <c:y val="-9.6303579268499417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9"/>
        <c:spPr>
          <a:solidFill>
            <a:srgbClr val="FF0000"/>
          </a:solidFill>
        </c:spPr>
        <c:dLbl>
          <c:idx val="0"/>
          <c:layout>
            <c:manualLayout>
              <c:x val="3.3726008135093757E-2"/>
              <c:y val="-8.3265250915976668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40"/>
        <c:spPr>
          <a:solidFill>
            <a:srgbClr val="0000FF"/>
          </a:solidFill>
        </c:spPr>
        <c:dLbl>
          <c:idx val="0"/>
          <c:layout>
            <c:manualLayout>
              <c:x val="-7.7123706196151373E-2"/>
              <c:y val="-6.9687308092117969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41"/>
        <c:spPr>
          <a:solidFill>
            <a:srgbClr val="33CC33"/>
          </a:solidFill>
        </c:spPr>
        <c:dLbl>
          <c:idx val="0"/>
          <c:layout>
            <c:manualLayout>
              <c:x val="2.0377982083984263E-2"/>
              <c:y val="-5.0948372621160344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4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43"/>
        <c:spPr>
          <a:solidFill>
            <a:srgbClr val="FF0000"/>
          </a:solidFill>
        </c:spPr>
        <c:dLbl>
          <c:idx val="0"/>
          <c:layout>
            <c:manualLayout>
              <c:x val="3.3726008135093757E-2"/>
              <c:y val="-8.3265250915976668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44"/>
        <c:spPr>
          <a:solidFill>
            <a:srgbClr val="0000FF"/>
          </a:solidFill>
        </c:spPr>
        <c:dLbl>
          <c:idx val="0"/>
          <c:layout>
            <c:manualLayout>
              <c:x val="-7.7123706196151373E-2"/>
              <c:y val="-6.9687308092117969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45"/>
        <c:spPr>
          <a:solidFill>
            <a:srgbClr val="33CC33"/>
          </a:solidFill>
        </c:spPr>
        <c:dLbl>
          <c:idx val="0"/>
          <c:layout>
            <c:manualLayout>
              <c:x val="2.0377982083984263E-2"/>
              <c:y val="-5.0948372621160344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4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47"/>
        <c:spPr>
          <a:solidFill>
            <a:srgbClr val="FF0000"/>
          </a:solidFill>
        </c:spPr>
        <c:dLbl>
          <c:idx val="0"/>
          <c:layout>
            <c:manualLayout>
              <c:x val="3.3726008135093757E-2"/>
              <c:y val="-8.3265250915976668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48"/>
        <c:spPr>
          <a:solidFill>
            <a:srgbClr val="0000FF"/>
          </a:solidFill>
        </c:spPr>
        <c:dLbl>
          <c:idx val="0"/>
          <c:layout>
            <c:manualLayout>
              <c:x val="-7.7123706196151373E-2"/>
              <c:y val="-6.9687308092117969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49"/>
        <c:spPr>
          <a:solidFill>
            <a:srgbClr val="33CC33"/>
          </a:solidFill>
        </c:spPr>
        <c:dLbl>
          <c:idx val="0"/>
          <c:layout>
            <c:manualLayout>
              <c:x val="2.0377982083984263E-2"/>
              <c:y val="-5.0948372621160344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</c:pivotFmts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'Analisis General'!$B$5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33CC33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3.3726008135093757E-2"/>
                  <c:y val="-8.32652509159766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8821546033669215E-2"/>
                  <c:y val="-6.96873627797969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0377982083984263E-2"/>
                  <c:y val="-5.09483726211603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'Analisis General'!$A$6:$A$9</c:f>
              <c:strCache>
                <c:ptCount val="3"/>
                <c:pt idx="0">
                  <c:v>Mayo</c:v>
                </c:pt>
                <c:pt idx="1">
                  <c:v>Abril</c:v>
                </c:pt>
                <c:pt idx="2">
                  <c:v>Junio</c:v>
                </c:pt>
              </c:strCache>
            </c:strRef>
          </c:cat>
          <c:val>
            <c:numRef>
              <c:f>'Analisis General'!$B$6:$B$9</c:f>
              <c:numCache>
                <c:formatCode>General</c:formatCode>
                <c:ptCount val="3"/>
                <c:pt idx="0">
                  <c:v>724</c:v>
                </c:pt>
                <c:pt idx="1">
                  <c:v>472</c:v>
                </c:pt>
                <c:pt idx="2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629A982-FD9A-427A-A071-14AFEB099AA6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AD18D8-41A2-44C2-8773-99AB13475B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7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C6244F8-0A10-4A59-BBAA-E337A21F65D4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367078D-9F98-4822-99A1-F2C3C0CF39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042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83175"/>
            <a:ext cx="9159766" cy="6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9" name="8 CuadroTexto"/>
          <p:cNvSpPr txBox="1"/>
          <p:nvPr/>
        </p:nvSpPr>
        <p:spPr>
          <a:xfrm>
            <a:off x="152059" y="5085185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/>
          </a:p>
          <a:p>
            <a:r>
              <a:rPr lang="es-CO" sz="2000" dirty="0"/>
              <a:t> </a:t>
            </a:r>
            <a:r>
              <a:rPr lang="es-CO" sz="2000" b="1" dirty="0"/>
              <a:t>INFORME DE SOLICITUDES DE ACCESO A LA INFORMACIÓN </a:t>
            </a:r>
            <a:endParaRPr lang="es-CO" sz="2000" dirty="0"/>
          </a:p>
          <a:p>
            <a:r>
              <a:rPr lang="es-CO" sz="2000" b="1" dirty="0" smtClean="0"/>
              <a:t> Decreto </a:t>
            </a:r>
            <a:r>
              <a:rPr lang="es-CO" sz="2000" b="1" dirty="0"/>
              <a:t>103 de </a:t>
            </a:r>
            <a:r>
              <a:rPr lang="es-CO" sz="2000" b="1" dirty="0" smtClean="0"/>
              <a:t>2015</a:t>
            </a: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Trimestre de 2016</a:t>
            </a:r>
            <a:endParaRPr lang="es-CO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Bogotá, Julio 13 de  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09700"/>
            <a:ext cx="5905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6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5" name="24 CuadroTexto"/>
          <p:cNvSpPr txBox="1"/>
          <p:nvPr/>
        </p:nvSpPr>
        <p:spPr>
          <a:xfrm>
            <a:off x="550741" y="292784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800" dirty="0">
                <a:latin typeface="Arial" pitchFamily="34" charset="0"/>
                <a:cs typeface="Arial" pitchFamily="34" charset="0"/>
              </a:rPr>
              <a:t>En cumplimiento de lo establecido en el decreto 103 del 20 de enero de 2015, por el cual se reglamenta parcialmente la Ley 1712 de 2014 y se dictan otras disposiciones, a continuación se presenta la información relacionada con las solicitudes de acceso a la información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pública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908720"/>
            <a:ext cx="7920880" cy="1549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</a:rPr>
              <a:t>Informe de solicitudes de acceso a información pública recibidas en el Ministerio de Educación Nacional -  P</a:t>
            </a:r>
            <a:r>
              <a:rPr lang="es-CO" sz="2800" dirty="0" smtClean="0">
                <a:solidFill>
                  <a:schemeClr val="tx1"/>
                </a:solidFill>
              </a:rPr>
              <a:t>rimer Trimestre 2016</a:t>
            </a:r>
            <a:endParaRPr lang="es-C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1" name="10 CuadroTexto"/>
          <p:cNvSpPr txBox="1"/>
          <p:nvPr/>
        </p:nvSpPr>
        <p:spPr>
          <a:xfrm>
            <a:off x="6189257" y="2132856"/>
            <a:ext cx="2778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Durante el segundo trimestre de 2016 se recibieron </a:t>
            </a:r>
            <a:r>
              <a:rPr lang="es-CO" dirty="0" smtClean="0"/>
              <a:t>1284 </a:t>
            </a:r>
            <a:r>
              <a:rPr lang="es-CO" dirty="0" smtClean="0"/>
              <a:t>solicitudes de derechos de petición de información, de las cuales </a:t>
            </a:r>
            <a:r>
              <a:rPr lang="es-CO" dirty="0" smtClean="0"/>
              <a:t>702</a:t>
            </a:r>
            <a:r>
              <a:rPr lang="es-CO" dirty="0" smtClean="0">
                <a:solidFill>
                  <a:srgbClr val="FF0000"/>
                </a:solidFill>
              </a:rPr>
              <a:t> </a:t>
            </a:r>
            <a:r>
              <a:rPr lang="es-CO" dirty="0" smtClean="0"/>
              <a:t>fueron atendidos directamente por el Ministerio de  Educación Nacional, y </a:t>
            </a:r>
            <a:r>
              <a:rPr lang="es-CO" dirty="0" smtClean="0"/>
              <a:t>582 </a:t>
            </a:r>
            <a:r>
              <a:rPr lang="es-CO" dirty="0" smtClean="0"/>
              <a:t>solicitudes se trasladaron  por  competencia a otra entidad, ninguna solicitud fue negada.</a:t>
            </a:r>
          </a:p>
          <a:p>
            <a:pPr algn="just"/>
            <a:endParaRPr lang="es-ES" dirty="0"/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95745"/>
              </p:ext>
            </p:extLst>
          </p:nvPr>
        </p:nvGraphicFramePr>
        <p:xfrm>
          <a:off x="971600" y="1700808"/>
          <a:ext cx="3168352" cy="276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71653"/>
              </p:ext>
            </p:extLst>
          </p:nvPr>
        </p:nvGraphicFramePr>
        <p:xfrm>
          <a:off x="755576" y="4380475"/>
          <a:ext cx="3924300" cy="2059305"/>
        </p:xfrm>
        <a:graphic>
          <a:graphicData uri="http://schemas.openxmlformats.org/drawingml/2006/table">
            <a:tbl>
              <a:tblPr/>
              <a:tblGrid>
                <a:gridCol w="1440160"/>
                <a:gridCol w="248414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DERECHOS DE PETICIÓN DE LA INFORMACION PRIMER TRIMESTRE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Concepto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Segundo  Trimestre 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Solicitudes atendidas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Solicitudes recibidas y trasladadas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Solicitudes negadas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Solicitudes recibidas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5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1 CuadroTexto"/>
          <p:cNvSpPr txBox="1"/>
          <p:nvPr/>
        </p:nvSpPr>
        <p:spPr>
          <a:xfrm>
            <a:off x="251520" y="443711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Para los meses de </a:t>
            </a:r>
            <a:r>
              <a:rPr lang="es-CO" dirty="0" smtClean="0"/>
              <a:t>Abril  </a:t>
            </a:r>
            <a:r>
              <a:rPr lang="es-CO" dirty="0" smtClean="0"/>
              <a:t>a </a:t>
            </a:r>
            <a:r>
              <a:rPr lang="es-CO" dirty="0" smtClean="0"/>
              <a:t>Junio de </a:t>
            </a:r>
            <a:r>
              <a:rPr lang="es-CO" dirty="0" smtClean="0"/>
              <a:t>2016 se refleja  que el mes con mayor número de derechos de petición corresponde a  </a:t>
            </a:r>
            <a:r>
              <a:rPr lang="es-CO" dirty="0" smtClean="0"/>
              <a:t>Mayo  </a:t>
            </a:r>
            <a:r>
              <a:rPr lang="es-CO" dirty="0" smtClean="0"/>
              <a:t>con un total de </a:t>
            </a:r>
            <a:r>
              <a:rPr lang="es-CO" dirty="0" smtClean="0"/>
              <a:t>724,  </a:t>
            </a:r>
            <a:r>
              <a:rPr lang="es-CO" dirty="0" smtClean="0"/>
              <a:t>seguido por el mes de </a:t>
            </a:r>
            <a:r>
              <a:rPr lang="es-CO" dirty="0" smtClean="0"/>
              <a:t>Abril </a:t>
            </a:r>
            <a:r>
              <a:rPr lang="es-CO" dirty="0" smtClean="0"/>
              <a:t>con un total de </a:t>
            </a:r>
            <a:r>
              <a:rPr lang="es-CO" dirty="0" smtClean="0"/>
              <a:t>472</a:t>
            </a:r>
            <a:r>
              <a:rPr lang="es-CO" dirty="0" smtClean="0"/>
              <a:t> </a:t>
            </a:r>
            <a:r>
              <a:rPr lang="es-CO" dirty="0" smtClean="0"/>
              <a:t>Para un total de </a:t>
            </a:r>
            <a:r>
              <a:rPr lang="es-CO" dirty="0" smtClean="0"/>
              <a:t>1284  </a:t>
            </a:r>
            <a:r>
              <a:rPr lang="es-CO" dirty="0" smtClean="0"/>
              <a:t>en el </a:t>
            </a:r>
            <a:r>
              <a:rPr lang="es-CO" dirty="0" smtClean="0"/>
              <a:t>segundo trimestre </a:t>
            </a:r>
            <a:r>
              <a:rPr lang="es-CO" dirty="0" smtClean="0"/>
              <a:t>del año 2016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130975"/>
              </p:ext>
            </p:extLst>
          </p:nvPr>
        </p:nvGraphicFramePr>
        <p:xfrm>
          <a:off x="791580" y="1628800"/>
          <a:ext cx="3312368" cy="2281635"/>
        </p:xfrm>
        <a:graphic>
          <a:graphicData uri="http://schemas.openxmlformats.org/drawingml/2006/table">
            <a:tbl>
              <a:tblPr/>
              <a:tblGrid>
                <a:gridCol w="1071964"/>
                <a:gridCol w="2240404"/>
              </a:tblGrid>
              <a:tr h="8116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DERECHOS DE PETICIÓN DE INFORMACIÓN SEGUNDO TRIMESTRE 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39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939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874356"/>
              </p:ext>
            </p:extLst>
          </p:nvPr>
        </p:nvGraphicFramePr>
        <p:xfrm>
          <a:off x="4572000" y="960088"/>
          <a:ext cx="3960440" cy="311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95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55576" y="4686235"/>
            <a:ext cx="701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flipH="1">
            <a:off x="5868144" y="1545754"/>
            <a:ext cx="28935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trimestre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año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mes con mayor número de derechos de petición de la información fue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total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724,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seguido por 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 con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total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472.</a:t>
            </a:r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recibieron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1284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derechos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petición de información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En los cuales  la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dependencia que mas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recibió asignaciones fue la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Atención al Ciudadano con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total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982.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95638"/>
              </p:ext>
            </p:extLst>
          </p:nvPr>
        </p:nvGraphicFramePr>
        <p:xfrm>
          <a:off x="611560" y="1700808"/>
          <a:ext cx="4896544" cy="3872928"/>
        </p:xfrm>
        <a:graphic>
          <a:graphicData uri="http://schemas.openxmlformats.org/drawingml/2006/table">
            <a:tbl>
              <a:tblPr/>
              <a:tblGrid>
                <a:gridCol w="2923912"/>
                <a:gridCol w="387962"/>
                <a:gridCol w="539362"/>
                <a:gridCol w="520437"/>
                <a:gridCol w="524871"/>
              </a:tblGrid>
              <a:tr h="18195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DERECHOS DE PETICIÓN DE INFORMACIÓN 2 TRIMESTRE 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11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Dependencia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</a:t>
                      </a:r>
                      <a:b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de Atención al Ciudadano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 de Gestión Documental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 de Convalidaciones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Subdirección de Referentes y Evaluación de la Calidad Educativa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 de Certificaciones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Subdirección de Inspección y Vigilancia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Subdirección de Aseguramiento de la Calidad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Subdirección de Recursos Humanos del Sector Educación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Oficina Asesora Jurídica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Subdirección de Desarrollo Sectorial de la Educación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Subdirección de Talento Humano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Calidad Para la Educación Preescolar,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Cobertura y Equidad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Subdirección de Monitoreo y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Subdirección de Apoyo a la Gestión de las 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1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17916" y="2636912"/>
            <a:ext cx="91597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1 Rectángulo"/>
          <p:cNvSpPr/>
          <p:nvPr/>
        </p:nvSpPr>
        <p:spPr>
          <a:xfrm>
            <a:off x="1259632" y="2791027"/>
            <a:ext cx="59584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600" dirty="0">
                <a:solidFill>
                  <a:schemeClr val="bg1"/>
                </a:solidFill>
              </a:rPr>
              <a:t>Detalle de  </a:t>
            </a:r>
            <a:r>
              <a:rPr lang="es-CO" sz="2600" dirty="0" smtClean="0">
                <a:solidFill>
                  <a:schemeClr val="bg1"/>
                </a:solidFill>
              </a:rPr>
              <a:t>Derechos de Petición </a:t>
            </a:r>
            <a:r>
              <a:rPr lang="es-CO" sz="2600" dirty="0">
                <a:solidFill>
                  <a:schemeClr val="bg1"/>
                </a:solidFill>
              </a:rPr>
              <a:t>de Información</a:t>
            </a:r>
            <a:br>
              <a:rPr lang="es-CO" sz="2600" dirty="0">
                <a:solidFill>
                  <a:schemeClr val="bg1"/>
                </a:solidFill>
              </a:rPr>
            </a:br>
            <a:r>
              <a:rPr lang="es-CO" sz="2600" dirty="0" smtClean="0">
                <a:solidFill>
                  <a:schemeClr val="bg1"/>
                </a:solidFill>
              </a:rPr>
              <a:t>Segundo Trimestre </a:t>
            </a:r>
            <a:r>
              <a:rPr lang="es-CO" sz="2600" dirty="0" smtClean="0">
                <a:solidFill>
                  <a:schemeClr val="bg1"/>
                </a:solidFill>
              </a:rPr>
              <a:t>2016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3845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20688"/>
            <a:ext cx="7820025" cy="524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21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48680"/>
            <a:ext cx="7820025" cy="541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617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5615</TotalTime>
  <Words>523</Words>
  <Application>Microsoft Office PowerPoint</Application>
  <PresentationFormat>Presentación en pantalla (4:3)</PresentationFormat>
  <Paragraphs>143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Usuario de Windows</cp:lastModifiedBy>
  <cp:revision>594</cp:revision>
  <cp:lastPrinted>2015-11-04T16:00:38Z</cp:lastPrinted>
  <dcterms:created xsi:type="dcterms:W3CDTF">2014-10-20T16:00:02Z</dcterms:created>
  <dcterms:modified xsi:type="dcterms:W3CDTF">2016-07-14T17:43:25Z</dcterms:modified>
</cp:coreProperties>
</file>