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86" r:id="rId3"/>
    <p:sldId id="395" r:id="rId4"/>
    <p:sldId id="390" r:id="rId5"/>
    <p:sldId id="398" r:id="rId6"/>
    <p:sldId id="403" r:id="rId7"/>
    <p:sldId id="404" r:id="rId8"/>
    <p:sldId id="408" r:id="rId9"/>
    <p:sldId id="409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421" r:id="rId21"/>
  </p:sldIdLst>
  <p:sldSz cx="9144000" cy="6858000" type="screen4x3"/>
  <p:notesSz cx="6881813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71" autoAdjust="0"/>
  </p:normalViewPr>
  <p:slideViewPr>
    <p:cSldViewPr>
      <p:cViewPr>
        <p:scale>
          <a:sx n="77" d="100"/>
          <a:sy n="77" d="100"/>
        </p:scale>
        <p:origin x="-177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pena\Documents\Base%20Informe%20de%20Solicitudes%20de%20acceso%20a%20la%20Informaci&#243;n%202%20trimestre%202015%20FINAL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pena\Documents\Base%20Informe%20de%20Solicitudes%20de%20acceso%20a%20la%20Informaci&#243;n%202%20trimestre%202015%20FINAL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/>
              <a:t>SOLICITUDES DERECHOS DE PETICIÓN DE LA INFORMACION SEGUNDO TRIMESTRE 2015 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'Analisis General'!$B$108:$B$109</c:f>
              <c:strCache>
                <c:ptCount val="1"/>
                <c:pt idx="0">
                  <c:v>SOLICITUDES DERECHOS DE PETICIÓN DE LA INFORMACION PRIMER TRIMESTRE 2015 Total Segundo  Trimestre  2015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6.9010279965004376E-2"/>
                  <c:y val="7.83621318168562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5639257976360877E-2"/>
                  <c:y val="1.35767724441124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606013671668137"/>
                  <c:y val="1.182515760254633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'Analisis General'!$A$110:$A$112</c:f>
              <c:strCache>
                <c:ptCount val="3"/>
                <c:pt idx="0">
                  <c:v>Solicitudes atendidas</c:v>
                </c:pt>
                <c:pt idx="1">
                  <c:v>Solicitudes recibidas y trasladadas</c:v>
                </c:pt>
                <c:pt idx="2">
                  <c:v>Solicitudes negadas</c:v>
                </c:pt>
              </c:strCache>
            </c:strRef>
          </c:cat>
          <c:val>
            <c:numRef>
              <c:f>'Analisis General'!$B$110:$B$112</c:f>
              <c:numCache>
                <c:formatCode>General</c:formatCode>
                <c:ptCount val="3"/>
                <c:pt idx="0">
                  <c:v>295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[Base Informe de Solicitudes de acceso a la Información 2 trimestre 2015 FINAL.xlsx]Analisis General!Tabla dinámica1</c:name>
    <c:fmtId val="22"/>
  </c:pivotSource>
  <c:chart>
    <c:title>
      <c:tx>
        <c:rich>
          <a:bodyPr/>
          <a:lstStyle/>
          <a:p>
            <a:pPr>
              <a:defRPr/>
            </a:pPr>
            <a:r>
              <a:rPr lang="en-US" sz="1400"/>
              <a:t>TOTAL</a:t>
            </a:r>
            <a:r>
              <a:rPr lang="en-US" sz="1400" baseline="0"/>
              <a:t> MENSUAL DERECHOS</a:t>
            </a:r>
          </a:p>
          <a:p>
            <a:pPr>
              <a:defRPr/>
            </a:pPr>
            <a:r>
              <a:rPr lang="en-US" sz="1400" baseline="0"/>
              <a:t> DE PETICIÓN DE INFORMACIÓN SEGUNDO TRIMESTRE 2015</a:t>
            </a:r>
            <a:endParaRPr lang="en-US" sz="1400"/>
          </a:p>
        </c:rich>
      </c:tx>
      <c:layout>
        <c:manualLayout>
          <c:xMode val="edge"/>
          <c:yMode val="edge"/>
          <c:x val="0.1643167045607537"/>
          <c:y val="0.15249116201142912"/>
        </c:manualLayout>
      </c:layout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spPr>
          <a:solidFill>
            <a:srgbClr val="33CC33"/>
          </a:solidFill>
        </c:spPr>
        <c:dLbl>
          <c:idx val="0"/>
          <c:layout>
            <c:manualLayout>
              <c:x val="-4.5839095169537214E-2"/>
              <c:y val="-7.3891662105839861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"/>
        <c:spPr>
          <a:solidFill>
            <a:srgbClr val="FF0000"/>
          </a:solidFill>
        </c:spPr>
        <c:dLbl>
          <c:idx val="0"/>
          <c:layout>
            <c:manualLayout>
              <c:x val="-6.1251310854766178E-2"/>
              <c:y val="-8.1733055305711205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"/>
        <c:spPr>
          <a:solidFill>
            <a:srgbClr val="FFCC00"/>
          </a:solidFill>
        </c:spPr>
        <c:dLbl>
          <c:idx val="0"/>
          <c:layout>
            <c:manualLayout>
              <c:x val="-2.4681099399821074E-2"/>
              <c:y val="-9.479273713141706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"/>
        <c:spPr>
          <a:solidFill>
            <a:srgbClr val="6600FF"/>
          </a:solidFill>
        </c:spPr>
        <c:dLbl>
          <c:idx val="0"/>
          <c:layout>
            <c:manualLayout>
              <c:x val="4.6810993998210723E-3"/>
              <c:y val="-0.12271268956396407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"/>
        <c:spPr>
          <a:solidFill>
            <a:srgbClr val="FF0066"/>
          </a:solidFill>
        </c:spPr>
        <c:dLbl>
          <c:idx val="0"/>
          <c:layout>
            <c:manualLayout>
              <c:x val="1.0900742373343287E-2"/>
              <c:y val="-0.1129117315481673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"/>
        <c:spPr>
          <a:solidFill>
            <a:schemeClr val="accent6">
              <a:lumMod val="75000"/>
            </a:schemeClr>
          </a:solidFill>
        </c:spPr>
        <c:dLbl>
          <c:idx val="0"/>
          <c:layout>
            <c:manualLayout>
              <c:x val="1.6441347766066487E-2"/>
              <c:y val="-0.12057705451595928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"/>
        <c:spPr>
          <a:solidFill>
            <a:srgbClr val="5F5F5F"/>
          </a:solidFill>
        </c:spPr>
        <c:dLbl>
          <c:idx val="0"/>
          <c:layout>
            <c:manualLayout>
              <c:x val="2.6686810875502863E-2"/>
              <c:y val="-0.10806296248706895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"/>
        <c:spPr>
          <a:solidFill>
            <a:srgbClr val="00B0F0"/>
          </a:solidFill>
        </c:spPr>
        <c:dLbl>
          <c:idx val="0"/>
          <c:layout>
            <c:manualLayout>
              <c:x val="5.4844030500702086E-2"/>
              <c:y val="-9.6303579268499417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"/>
        <c:spPr>
          <a:solidFill>
            <a:srgbClr val="0000FF"/>
          </a:solidFill>
        </c:spPr>
        <c:dLbl>
          <c:idx val="0"/>
          <c:layout>
            <c:manualLayout>
              <c:x val="1.9980626010913421E-2"/>
              <c:y val="-0.20892186042986777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"/>
        <c:dLbl>
          <c:idx val="0"/>
          <c:layout>
            <c:manualLayout>
              <c:x val="4.318679673203861E-2"/>
              <c:y val="6.5017981393593452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"/>
        <c:dLbl>
          <c:idx val="0"/>
          <c:layout>
            <c:manualLayout>
              <c:x val="-3.8076051648246442E-2"/>
              <c:y val="-7.7342898685727565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"/>
        <c:spPr>
          <a:solidFill>
            <a:srgbClr val="33CC33"/>
          </a:solidFill>
        </c:spPr>
        <c:dLbl>
          <c:idx val="0"/>
          <c:layout>
            <c:manualLayout>
              <c:x val="-2.3392903303894843E-2"/>
              <c:y val="-4.9543456943370333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"/>
        <c:spPr>
          <a:solidFill>
            <a:srgbClr val="0000FF"/>
          </a:solidFill>
        </c:spPr>
        <c:dLbl>
          <c:idx val="0"/>
          <c:layout>
            <c:manualLayout>
              <c:x val="3.3152243593677452E-2"/>
              <c:y val="-4.0175352674193726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"/>
        <c:spPr>
          <a:solidFill>
            <a:srgbClr val="FF0000"/>
          </a:solidFill>
        </c:spPr>
        <c:dLbl>
          <c:idx val="0"/>
          <c:layout>
            <c:manualLayout>
              <c:x val="-6.8952384117452348E-3"/>
              <c:y val="-3.9449443214900834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"/>
        <c:spPr>
          <a:solidFill>
            <a:srgbClr val="33CC33"/>
          </a:solidFill>
        </c:spPr>
        <c:dLbl>
          <c:idx val="0"/>
          <c:layout>
            <c:manualLayout>
              <c:x val="7.9294722465544573E-2"/>
              <c:y val="-2.4771183085164288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"/>
        <c:spPr>
          <a:solidFill>
            <a:srgbClr val="0000FF"/>
          </a:solidFill>
        </c:spPr>
        <c:dLbl>
          <c:idx val="0"/>
          <c:layout>
            <c:manualLayout>
              <c:x val="3.3152243593677452E-2"/>
              <c:y val="-4.0175352674193726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"/>
        <c:spPr>
          <a:solidFill>
            <a:srgbClr val="FF0000"/>
          </a:solidFill>
        </c:spPr>
        <c:dLbl>
          <c:idx val="0"/>
          <c:layout>
            <c:manualLayout>
              <c:x val="-6.8952384117452348E-3"/>
              <c:y val="-3.9449443214900834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"/>
        <c:spPr>
          <a:solidFill>
            <a:srgbClr val="33CC33"/>
          </a:solidFill>
        </c:spPr>
        <c:dLbl>
          <c:idx val="0"/>
          <c:layout>
            <c:manualLayout>
              <c:x val="7.9294722465544573E-2"/>
              <c:y val="-2.4771183085164288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"/>
        <c:spPr>
          <a:solidFill>
            <a:srgbClr val="0000FF"/>
          </a:solidFill>
        </c:spPr>
        <c:dLbl>
          <c:idx val="0"/>
          <c:layout>
            <c:manualLayout>
              <c:x val="3.3152243593677452E-2"/>
              <c:y val="-4.0175352674193726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"/>
        <c:spPr>
          <a:solidFill>
            <a:srgbClr val="FF0000"/>
          </a:solidFill>
        </c:spPr>
        <c:dLbl>
          <c:idx val="0"/>
          <c:layout>
            <c:manualLayout>
              <c:x val="-6.8952384117452348E-3"/>
              <c:y val="-3.9449443214900834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"/>
        <c:spPr>
          <a:solidFill>
            <a:srgbClr val="33CC33"/>
          </a:solidFill>
        </c:spPr>
        <c:dLbl>
          <c:idx val="0"/>
          <c:layout>
            <c:manualLayout>
              <c:x val="7.9294722465544573E-2"/>
              <c:y val="-2.4771183085164288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</c:pivotFmts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'Analisis General'!$B$5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33CC33"/>
              </a:solidFill>
            </c:spPr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>
                <c:manualLayout>
                  <c:x val="3.3152243593677452E-2"/>
                  <c:y val="-4.0175352674193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8952384117452348E-3"/>
                  <c:y val="-3.9449443214900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294722465544573E-2"/>
                  <c:y val="-2.4771183085164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'Analisis General'!$A$6:$A$9</c:f>
              <c:strCache>
                <c:ptCount val="3"/>
                <c:pt idx="0">
                  <c:v>Mayo</c:v>
                </c:pt>
                <c:pt idx="1">
                  <c:v>Junio</c:v>
                </c:pt>
                <c:pt idx="2">
                  <c:v>Abril</c:v>
                </c:pt>
              </c:strCache>
            </c:strRef>
          </c:cat>
          <c:val>
            <c:numRef>
              <c:f>'Analisis General'!$B$6:$B$9</c:f>
              <c:numCache>
                <c:formatCode>General</c:formatCode>
                <c:ptCount val="3"/>
                <c:pt idx="0">
                  <c:v>177</c:v>
                </c:pt>
                <c:pt idx="1">
                  <c:v>104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629A982-FD9A-427A-A071-14AFEB099AA6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8AD18D8-41A2-44C2-8773-99AB13475B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373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C6244F8-0A10-4A59-BBAA-E337A21F65D4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367078D-9F98-4822-99A1-F2C3C0CF39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042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66461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163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163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163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163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6646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750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273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09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69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051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67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075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420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890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02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526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615DE-3D0F-4EE1-B1A7-DED8F4937CF5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164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15766" y="283175"/>
            <a:ext cx="9159766" cy="66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61088" y="307303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de Atencion al Ciudadano</a:t>
            </a:r>
          </a:p>
        </p:txBody>
      </p:sp>
      <p:grpSp>
        <p:nvGrpSpPr>
          <p:cNvPr id="43" name="42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40" name="3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42" name="4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9" name="8 CuadroTexto"/>
          <p:cNvSpPr txBox="1"/>
          <p:nvPr/>
        </p:nvSpPr>
        <p:spPr>
          <a:xfrm>
            <a:off x="152059" y="5085185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000" dirty="0"/>
          </a:p>
          <a:p>
            <a:r>
              <a:rPr lang="es-CO" sz="2000" dirty="0"/>
              <a:t> </a:t>
            </a:r>
            <a:r>
              <a:rPr lang="es-CO" sz="2000" b="1" dirty="0"/>
              <a:t>INFORME DE SOLICITUDES DE ACCESO A LA INFORMACIÓN </a:t>
            </a:r>
            <a:endParaRPr lang="es-CO" sz="2000" dirty="0"/>
          </a:p>
          <a:p>
            <a:r>
              <a:rPr lang="es-CO" sz="2000" b="1" dirty="0" smtClean="0"/>
              <a:t> Decreto </a:t>
            </a:r>
            <a:r>
              <a:rPr lang="es-CO" sz="2000" b="1" dirty="0"/>
              <a:t>103 de </a:t>
            </a:r>
            <a:r>
              <a:rPr lang="es-CO" sz="2000" b="1" dirty="0" smtClean="0"/>
              <a:t>2015</a:t>
            </a:r>
          </a:p>
          <a:p>
            <a:r>
              <a:rPr lang="es-C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Segundo  Trimestre de 2015</a:t>
            </a:r>
            <a:endParaRPr lang="es-CO" sz="3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Bogotá, julio  30 de  2015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09700"/>
            <a:ext cx="59055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66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0975"/>
            <a:ext cx="8136904" cy="56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744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0975"/>
            <a:ext cx="7920880" cy="591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020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128"/>
            <a:ext cx="7953962" cy="585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512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46" y="476672"/>
            <a:ext cx="828109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441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1582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491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28092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700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2088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937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5232"/>
            <a:ext cx="799288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32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73793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31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28092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17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50741" y="353827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0741" y="292633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Derechos de petición de la información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21" name="2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22" name="2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25" name="24 CuadroTexto"/>
          <p:cNvSpPr txBox="1"/>
          <p:nvPr/>
        </p:nvSpPr>
        <p:spPr>
          <a:xfrm>
            <a:off x="550741" y="2927846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2800" dirty="0">
                <a:latin typeface="Arial" pitchFamily="34" charset="0"/>
                <a:cs typeface="Arial" pitchFamily="34" charset="0"/>
              </a:rPr>
              <a:t>En cumplimiento de lo establecido en el decreto 103 del 20 de enero de 2015, por el cual se reglamenta parcialmente la Ley 1712 de 2014 y se dictan otras disposiciones, a continuación se presenta la información relacionada con las solicitudes de acceso a la información 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pública</a:t>
            </a:r>
            <a:endParaRPr lang="es-CO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908720"/>
            <a:ext cx="7920880" cy="1549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>
                <a:solidFill>
                  <a:schemeClr val="tx1"/>
                </a:solidFill>
              </a:rPr>
              <a:t>Informe de solicitudes de acceso a información pública recibidas en el Ministerio de Educación Nacional -  2015</a:t>
            </a:r>
          </a:p>
        </p:txBody>
      </p:sp>
    </p:spTree>
    <p:extLst>
      <p:ext uri="{BB962C8B-B14F-4D97-AF65-F5344CB8AC3E}">
        <p14:creationId xmlns:p14="http://schemas.microsoft.com/office/powerpoint/2010/main" val="33652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20891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925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50741" y="353827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0741" y="292633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Derechos de petición de la información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21" name="2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22" name="2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1" name="10 CuadroTexto"/>
          <p:cNvSpPr txBox="1"/>
          <p:nvPr/>
        </p:nvSpPr>
        <p:spPr>
          <a:xfrm>
            <a:off x="6189257" y="2132856"/>
            <a:ext cx="27781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Durante el segundo trimestre de 2015 se han recibido 296 solicitudes de derechos de petición de información, de las cuales 295 fueron atendidas directamente por el Ministerio de  Educación Nacional, y 1 solicitud restantes se traslado por  competencia a otra </a:t>
            </a:r>
            <a:r>
              <a:rPr lang="es-CO" dirty="0" err="1" smtClean="0"/>
              <a:t>entidade</a:t>
            </a:r>
            <a:r>
              <a:rPr lang="es-CO" dirty="0" smtClean="0"/>
              <a:t>, ninguna solicitud fue negada.</a:t>
            </a:r>
          </a:p>
          <a:p>
            <a:pPr algn="just"/>
            <a:endParaRPr lang="es-ES" dirty="0"/>
          </a:p>
        </p:txBody>
      </p:sp>
      <p:graphicFrame>
        <p:nvGraphicFramePr>
          <p:cNvPr id="1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846693"/>
              </p:ext>
            </p:extLst>
          </p:nvPr>
        </p:nvGraphicFramePr>
        <p:xfrm>
          <a:off x="899592" y="1255898"/>
          <a:ext cx="4248472" cy="2965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4896544" cy="194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5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50741" y="353827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0741" y="292633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Derechos de petición de la información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21" name="2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22" name="2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2" name="1 CuadroTexto"/>
          <p:cNvSpPr txBox="1"/>
          <p:nvPr/>
        </p:nvSpPr>
        <p:spPr>
          <a:xfrm>
            <a:off x="251520" y="443711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Para los meses de Abril a Junio  de 2015 se refleja  que el mes con mayor número de derechos de petición corresponde a  mayo  con un total de 177,  seguido por el mes de Junio con un total de 104. Para un total de 296 en el segundo trimestre del año 2015</a:t>
            </a:r>
            <a:endParaRPr lang="es-E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700808"/>
            <a:ext cx="370841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990040"/>
              </p:ext>
            </p:extLst>
          </p:nvPr>
        </p:nvGraphicFramePr>
        <p:xfrm>
          <a:off x="4716016" y="812976"/>
          <a:ext cx="3728071" cy="3201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9956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50741" y="353827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0741" y="292633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Derechos de petición de la información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21" name="2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22" name="2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0" name="9 CuadroTexto"/>
          <p:cNvSpPr txBox="1"/>
          <p:nvPr/>
        </p:nvSpPr>
        <p:spPr>
          <a:xfrm>
            <a:off x="755576" y="4686235"/>
            <a:ext cx="7017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 flipH="1">
            <a:off x="6215004" y="1052736"/>
            <a:ext cx="25334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segundo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trimestre del año 2015 el mes con mayor número de derechos de petición de la información fue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Mayo con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total de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177, seguido por  Junio con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total de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104.</a:t>
            </a:r>
          </a:p>
          <a:p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recibieron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296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derechos de petición de información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En los cuales  la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dependencia que mas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recibió asignaciones fue la Dirección de Fomento Gestión Territorial con 210. </a:t>
            </a:r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2660650"/>
            <a:ext cx="32924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68" y="1319752"/>
            <a:ext cx="5433367" cy="447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14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17916" y="2636912"/>
            <a:ext cx="915976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61088" y="307303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de Atencion al Ciudadano</a:t>
            </a:r>
          </a:p>
        </p:txBody>
      </p:sp>
      <p:grpSp>
        <p:nvGrpSpPr>
          <p:cNvPr id="43" name="42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40" name="3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42" name="4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2" name="1 Rectángulo"/>
          <p:cNvSpPr/>
          <p:nvPr/>
        </p:nvSpPr>
        <p:spPr>
          <a:xfrm>
            <a:off x="1259632" y="2791027"/>
            <a:ext cx="595840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600" dirty="0">
                <a:solidFill>
                  <a:schemeClr val="bg1"/>
                </a:solidFill>
              </a:rPr>
              <a:t>Detalle de  </a:t>
            </a:r>
            <a:r>
              <a:rPr lang="es-CO" sz="2600" dirty="0" smtClean="0">
                <a:solidFill>
                  <a:schemeClr val="bg1"/>
                </a:solidFill>
              </a:rPr>
              <a:t>Derechos de Petición </a:t>
            </a:r>
            <a:r>
              <a:rPr lang="es-CO" sz="2600" dirty="0">
                <a:solidFill>
                  <a:schemeClr val="bg1"/>
                </a:solidFill>
              </a:rPr>
              <a:t>de Información</a:t>
            </a:r>
            <a:br>
              <a:rPr lang="es-CO" sz="2600" dirty="0">
                <a:solidFill>
                  <a:schemeClr val="bg1"/>
                </a:solidFill>
              </a:rPr>
            </a:br>
            <a:r>
              <a:rPr lang="es-CO" sz="2600" dirty="0" smtClean="0">
                <a:solidFill>
                  <a:schemeClr val="bg1"/>
                </a:solidFill>
              </a:rPr>
              <a:t>Segundo  </a:t>
            </a:r>
            <a:r>
              <a:rPr lang="es-CO" sz="2600" dirty="0">
                <a:solidFill>
                  <a:schemeClr val="bg1"/>
                </a:solidFill>
              </a:rPr>
              <a:t>Trimestre 2015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138459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95396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21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9288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793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5292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8296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5088</TotalTime>
  <Words>333</Words>
  <Application>Microsoft Office PowerPoint</Application>
  <PresentationFormat>Presentación en pantalla (4:3)</PresentationFormat>
  <Paragraphs>35</Paragraphs>
  <Slides>20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Acosta Gutierrez</dc:creator>
  <cp:lastModifiedBy>Usuario de Windows</cp:lastModifiedBy>
  <cp:revision>574</cp:revision>
  <cp:lastPrinted>2015-11-04T16:00:38Z</cp:lastPrinted>
  <dcterms:created xsi:type="dcterms:W3CDTF">2014-10-20T16:00:02Z</dcterms:created>
  <dcterms:modified xsi:type="dcterms:W3CDTF">2015-11-10T17:33:26Z</dcterms:modified>
</cp:coreProperties>
</file>