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65" r:id="rId2"/>
    <p:sldId id="284" r:id="rId3"/>
    <p:sldId id="263" r:id="rId4"/>
    <p:sldId id="280" r:id="rId5"/>
    <p:sldId id="274" r:id="rId6"/>
    <p:sldId id="281" r:id="rId7"/>
    <p:sldId id="275" r:id="rId8"/>
    <p:sldId id="282" r:id="rId9"/>
    <p:sldId id="266" r:id="rId10"/>
    <p:sldId id="267" r:id="rId11"/>
    <p:sldId id="278" r:id="rId12"/>
    <p:sldId id="277" r:id="rId13"/>
    <p:sldId id="276" r:id="rId14"/>
    <p:sldId id="269" r:id="rId15"/>
    <p:sldId id="270" r:id="rId16"/>
    <p:sldId id="271" r:id="rId17"/>
    <p:sldId id="273" r:id="rId18"/>
    <p:sldId id="256" r:id="rId19"/>
    <p:sldId id="257" r:id="rId20"/>
    <p:sldId id="258" r:id="rId21"/>
    <p:sldId id="259" r:id="rId22"/>
    <p:sldId id="260" r:id="rId23"/>
    <p:sldId id="261" r:id="rId24"/>
    <p:sldId id="2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866"/>
    <a:srgbClr val="6688C6"/>
    <a:srgbClr val="E3ECF8"/>
    <a:srgbClr val="5D81C3"/>
    <a:srgbClr val="666060"/>
    <a:srgbClr val="436CB7"/>
    <a:srgbClr val="6F91C8"/>
    <a:srgbClr val="3F65AA"/>
    <a:srgbClr val="48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1"/>
    <p:restoredTop sz="93045"/>
  </p:normalViewPr>
  <p:slideViewPr>
    <p:cSldViewPr snapToGrid="0" snapToObjects="1">
      <p:cViewPr varScale="1">
        <p:scale>
          <a:sx n="104" d="100"/>
          <a:sy n="104" d="100"/>
        </p:scale>
        <p:origin x="1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660780892704077E-2"/>
          <c:y val="9.7978547994193976E-2"/>
          <c:w val="0.90533921910729587"/>
          <c:h val="0.753366815061325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Hoja4!$A$19</c:f>
              <c:strCache>
                <c:ptCount val="1"/>
                <c:pt idx="0">
                  <c:v>Enero 29 de 2018</c:v>
                </c:pt>
              </c:strCache>
            </c:strRef>
          </c:tx>
          <c:spPr>
            <a:solidFill>
              <a:srgbClr val="E43866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-2.2444749686058238E-2"/>
                  <c:y val="-2.492331121125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BD-654F-B89D-37D069D1E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Hoja4!$B$18:$D$18</c:f>
              <c:strCache>
                <c:ptCount val="3"/>
                <c:pt idx="0">
                  <c:v>Oficial</c:v>
                </c:pt>
                <c:pt idx="1">
                  <c:v>Contratada</c:v>
                </c:pt>
                <c:pt idx="2">
                  <c:v>No oficial</c:v>
                </c:pt>
              </c:strCache>
            </c:strRef>
          </c:cat>
          <c:val>
            <c:numRef>
              <c:f>Hoja4!$B$19:$D$19</c:f>
              <c:numCache>
                <c:formatCode>#,##0</c:formatCode>
                <c:ptCount val="3"/>
                <c:pt idx="0">
                  <c:v>6401252.9999999991</c:v>
                </c:pt>
                <c:pt idx="1">
                  <c:v>0</c:v>
                </c:pt>
                <c:pt idx="2">
                  <c:v>1237123.9999999991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D-654F-B89D-37D069D1EDCA}"/>
            </c:ext>
          </c:extLst>
        </c:ser>
        <c:ser>
          <c:idx val="1"/>
          <c:order val="1"/>
          <c:tx>
            <c:strRef>
              <c:f>Hoja4!$A$20</c:f>
              <c:strCache>
                <c:ptCount val="1"/>
                <c:pt idx="0">
                  <c:v>Enero 28 de 2019</c:v>
                </c:pt>
              </c:strCache>
            </c:strRef>
          </c:tx>
          <c:spPr>
            <a:solidFill>
              <a:srgbClr val="5D81C3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40350877192982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BD-654F-B89D-37D069D1EDCA}"/>
                </c:ext>
              </c:extLst>
            </c:dLbl>
            <c:dLbl>
              <c:idx val="2"/>
              <c:layout>
                <c:manualLayout>
                  <c:x val="-2.9926332914744499E-2"/>
                  <c:y val="-1.66155408075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BD-654F-B89D-37D069D1E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Hoja4!$B$18:$D$18</c:f>
              <c:strCache>
                <c:ptCount val="3"/>
                <c:pt idx="0">
                  <c:v>Oficial</c:v>
                </c:pt>
                <c:pt idx="1">
                  <c:v>Contratada</c:v>
                </c:pt>
                <c:pt idx="2">
                  <c:v>No oficial</c:v>
                </c:pt>
              </c:strCache>
            </c:strRef>
          </c:cat>
          <c:val>
            <c:numRef>
              <c:f>Hoja4!$B$20:$D$20</c:f>
              <c:numCache>
                <c:formatCode>#,##0</c:formatCode>
                <c:ptCount val="3"/>
                <c:pt idx="0">
                  <c:v>6641618</c:v>
                </c:pt>
                <c:pt idx="1">
                  <c:v>0</c:v>
                </c:pt>
                <c:pt idx="2">
                  <c:v>1275524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BD-654F-B89D-37D069D1E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783911152"/>
        <c:axId val="783914104"/>
        <c:axId val="0"/>
      </c:bar3DChart>
      <c:catAx>
        <c:axId val="78391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83914104"/>
        <c:crosses val="autoZero"/>
        <c:auto val="1"/>
        <c:lblAlgn val="ctr"/>
        <c:lblOffset val="100"/>
        <c:noMultiLvlLbl val="0"/>
      </c:catAx>
      <c:valAx>
        <c:axId val="78391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8391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dirty="0"/>
              <a:t>Coberturas</a:t>
            </a:r>
            <a:r>
              <a:rPr lang="es-CO" sz="2400" baseline="0" dirty="0"/>
              <a:t> 2018</a:t>
            </a:r>
            <a:endParaRPr lang="es-CO" sz="2400" dirty="0"/>
          </a:p>
        </c:rich>
      </c:tx>
      <c:layout>
        <c:manualLayout>
          <c:xMode val="edge"/>
          <c:yMode val="edge"/>
          <c:x val="0.4192565616817947"/>
          <c:y val="4.3486188427024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136123900276082E-2"/>
          <c:y val="5.2033835336294625E-2"/>
          <c:w val="0.91686387609972386"/>
          <c:h val="0.830917909547016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Hoja1!$K$11</c:f>
              <c:strCache>
                <c:ptCount val="1"/>
                <c:pt idx="0">
                  <c:v>Censo 2005</c:v>
                </c:pt>
              </c:strCache>
            </c:strRef>
          </c:tx>
          <c:spPr>
            <a:solidFill>
              <a:srgbClr val="E43866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Hoja1!$L$10:$M$10</c:f>
              <c:strCache>
                <c:ptCount val="2"/>
                <c:pt idx="0">
                  <c:v>Bruta</c:v>
                </c:pt>
                <c:pt idx="1">
                  <c:v>Neta</c:v>
                </c:pt>
              </c:strCache>
            </c:strRef>
          </c:cat>
          <c:val>
            <c:numRef>
              <c:f>Hoja1!$L$11:$M$11</c:f>
              <c:numCache>
                <c:formatCode>0.0%</c:formatCode>
                <c:ptCount val="2"/>
                <c:pt idx="0">
                  <c:v>0.96399999999999997</c:v>
                </c:pt>
                <c:pt idx="1">
                  <c:v>0.84899999999999998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B-4D27-80C2-17A536160EF1}"/>
            </c:ext>
          </c:extLst>
        </c:ser>
        <c:ser>
          <c:idx val="1"/>
          <c:order val="1"/>
          <c:tx>
            <c:strRef>
              <c:f>Hoja1!$K$12</c:f>
              <c:strCache>
                <c:ptCount val="1"/>
                <c:pt idx="0">
                  <c:v>Censo 2018</c:v>
                </c:pt>
              </c:strCache>
            </c:strRef>
          </c:tx>
          <c:spPr>
            <a:solidFill>
              <a:srgbClr val="5D81C3"/>
            </a:solidFill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60000"/>
                  <a:lumOff val="4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Hoja1!$L$10:$M$10</c:f>
              <c:strCache>
                <c:ptCount val="2"/>
                <c:pt idx="0">
                  <c:v>Bruta</c:v>
                </c:pt>
                <c:pt idx="1">
                  <c:v>Neta</c:v>
                </c:pt>
              </c:strCache>
            </c:strRef>
          </c:cat>
          <c:val>
            <c:numRef>
              <c:f>Hoja1!$L$12:$M$12</c:f>
              <c:numCache>
                <c:formatCode>0.0%</c:formatCode>
                <c:ptCount val="2"/>
                <c:pt idx="0">
                  <c:v>1.0329999999999999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B-4D27-80C2-17A536160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96696456"/>
        <c:axId val="496697440"/>
        <c:axId val="0"/>
      </c:bar3DChart>
      <c:catAx>
        <c:axId val="49669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96697440"/>
        <c:crosses val="autoZero"/>
        <c:auto val="1"/>
        <c:lblAlgn val="ctr"/>
        <c:lblOffset val="100"/>
        <c:noMultiLvlLbl val="0"/>
      </c:catAx>
      <c:valAx>
        <c:axId val="49669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96696456"/>
        <c:crosses val="autoZero"/>
        <c:crossBetween val="between"/>
      </c:valAx>
      <c:spPr>
        <a:solidFill>
          <a:srgbClr val="E3ECF8"/>
        </a:solidFill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</a:p>
        </c:rich>
      </c:tx>
      <c:layout>
        <c:manualLayout>
          <c:xMode val="edge"/>
          <c:yMode val="edge"/>
          <c:x val="0.44214153356963154"/>
          <c:y val="2.1061957567223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Oficial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7"/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8C-457F-9C25-6FF5B5A05A38}"/>
              </c:ext>
            </c:extLst>
          </c:dPt>
          <c:dPt>
            <c:idx val="1"/>
            <c:marker>
              <c:symbol val="circle"/>
              <c:size val="17"/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5B9BD5">
                    <a:lumMod val="40000"/>
                    <a:lumOff val="6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648C-457F-9C25-6FF5B5A05A38}"/>
              </c:ext>
            </c:extLst>
          </c:dPt>
          <c:dPt>
            <c:idx val="2"/>
            <c:marker>
              <c:symbol val="circle"/>
              <c:size val="17"/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5B9BD5">
                    <a:lumMod val="40000"/>
                    <a:lumOff val="6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48C-457F-9C25-6FF5B5A05A38}"/>
              </c:ext>
            </c:extLst>
          </c:dPt>
          <c:dPt>
            <c:idx val="3"/>
            <c:marker>
              <c:symbol val="circle"/>
              <c:size val="17"/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5B9BD5">
                    <a:lumMod val="40000"/>
                    <a:lumOff val="6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48C-457F-9C25-6FF5B5A05A38}"/>
              </c:ext>
            </c:extLst>
          </c:dPt>
          <c:dPt>
            <c:idx val="4"/>
            <c:marker>
              <c:symbol val="circle"/>
              <c:size val="17"/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5B9BD5">
                    <a:lumMod val="40000"/>
                    <a:lumOff val="6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48C-457F-9C25-6FF5B5A05A38}"/>
              </c:ext>
            </c:extLst>
          </c:dPt>
          <c:dPt>
            <c:idx val="5"/>
            <c:marker>
              <c:symbol val="circle"/>
              <c:size val="17"/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5B9BD5">
                    <a:lumMod val="40000"/>
                    <a:lumOff val="6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48C-457F-9C25-6FF5B5A05A38}"/>
              </c:ext>
            </c:extLst>
          </c:dPt>
          <c:dPt>
            <c:idx val="6"/>
            <c:marker>
              <c:symbol val="circle"/>
              <c:size val="17"/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accent5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C-457F-9C25-6FF5B5A05A38}"/>
              </c:ext>
            </c:extLst>
          </c:dPt>
          <c:dPt>
            <c:idx val="7"/>
            <c:marker>
              <c:symbol val="circle"/>
              <c:size val="17"/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5B9BD5">
                    <a:lumMod val="40000"/>
                    <a:lumOff val="6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8C-457F-9C25-6FF5B5A05A38}"/>
              </c:ext>
            </c:extLst>
          </c:dPt>
          <c:dLbls>
            <c:dLbl>
              <c:idx val="0"/>
              <c:layout>
                <c:manualLayout>
                  <c:x val="-4.3542208040401036E-2"/>
                  <c:y val="4.35731549195811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8C-457F-9C25-6FF5B5A05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Dic 3 </c:v>
                </c:pt>
                <c:pt idx="1">
                  <c:v>Dic11</c:v>
                </c:pt>
                <c:pt idx="2">
                  <c:v>Dic 17 </c:v>
                </c:pt>
                <c:pt idx="3">
                  <c:v>Ene 7 </c:v>
                </c:pt>
                <c:pt idx="4">
                  <c:v>Ene 13 </c:v>
                </c:pt>
                <c:pt idx="5">
                  <c:v>Ene 21 </c:v>
                </c:pt>
                <c:pt idx="6">
                  <c:v>Ene 22</c:v>
                </c:pt>
                <c:pt idx="7">
                  <c:v>Ene 23</c:v>
                </c:pt>
              </c:strCache>
            </c:strRef>
          </c:cat>
          <c:val>
            <c:numRef>
              <c:f>Hoja1!$B$2:$B$9</c:f>
              <c:numCache>
                <c:formatCode>#,##0</c:formatCode>
                <c:ptCount val="8"/>
                <c:pt idx="0">
                  <c:v>2064342.9999999977</c:v>
                </c:pt>
                <c:pt idx="1">
                  <c:v>3449564.0000000065</c:v>
                </c:pt>
                <c:pt idx="2">
                  <c:v>4369011.0000000009</c:v>
                </c:pt>
                <c:pt idx="3">
                  <c:v>5201221.0000000009</c:v>
                </c:pt>
                <c:pt idx="4">
                  <c:v>5616484</c:v>
                </c:pt>
                <c:pt idx="5">
                  <c:v>6163373</c:v>
                </c:pt>
                <c:pt idx="6">
                  <c:v>6198975</c:v>
                </c:pt>
                <c:pt idx="7">
                  <c:v>6307514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8C-457F-9C25-6FF5B5A05A3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oficial</c:v>
                </c:pt>
              </c:strCache>
            </c:strRef>
          </c:tx>
          <c:spPr>
            <a:ln w="31750" cap="rnd">
              <a:solidFill>
                <a:srgbClr val="E4386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E43866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045220669593395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8C-457F-9C25-6FF5B5A05A38}"/>
                </c:ext>
              </c:extLst>
            </c:dLbl>
            <c:dLbl>
              <c:idx val="4"/>
              <c:layout>
                <c:manualLayout>
                  <c:x val="-4.6599984260203606E-2"/>
                  <c:y val="-6.07505660685127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02-C844-9D4E-1C33A9E1C4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Dic 3 </c:v>
                </c:pt>
                <c:pt idx="1">
                  <c:v>Dic11</c:v>
                </c:pt>
                <c:pt idx="2">
                  <c:v>Dic 17 </c:v>
                </c:pt>
                <c:pt idx="3">
                  <c:v>Ene 7 </c:v>
                </c:pt>
                <c:pt idx="4">
                  <c:v>Ene 13 </c:v>
                </c:pt>
                <c:pt idx="5">
                  <c:v>Ene 21 </c:v>
                </c:pt>
                <c:pt idx="6">
                  <c:v>Ene 22</c:v>
                </c:pt>
                <c:pt idx="7">
                  <c:v>Ene 23</c:v>
                </c:pt>
              </c:strCache>
            </c:strRef>
          </c:cat>
          <c:val>
            <c:numRef>
              <c:f>Hoja1!$C$2:$C$9</c:f>
              <c:numCache>
                <c:formatCode>#,##0</c:formatCode>
                <c:ptCount val="8"/>
                <c:pt idx="0">
                  <c:v>388207.99999999994</c:v>
                </c:pt>
                <c:pt idx="1">
                  <c:v>1011853.0000000002</c:v>
                </c:pt>
                <c:pt idx="2">
                  <c:v>1094520</c:v>
                </c:pt>
                <c:pt idx="3">
                  <c:v>1192396.9999999986</c:v>
                </c:pt>
                <c:pt idx="4">
                  <c:v>1213618</c:v>
                </c:pt>
                <c:pt idx="5">
                  <c:v>1236386</c:v>
                </c:pt>
                <c:pt idx="6">
                  <c:v>1237296</c:v>
                </c:pt>
                <c:pt idx="7">
                  <c:v>1249962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48C-457F-9C25-6FF5B5A05A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7910840"/>
        <c:axId val="497915104"/>
      </c:lineChart>
      <c:catAx>
        <c:axId val="49791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97915104"/>
        <c:crosses val="autoZero"/>
        <c:auto val="1"/>
        <c:lblAlgn val="ctr"/>
        <c:lblOffset val="100"/>
        <c:noMultiLvlLbl val="0"/>
      </c:catAx>
      <c:valAx>
        <c:axId val="4979151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9791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chemeClr val="tx1"/>
                </a:solidFill>
              </a:rPr>
              <a:t>MATRICULA VENEZOLANOS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rgbClr val="E43866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rgbClr val="E4386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Hoja1!$A$1:$A$6</c:f>
              <c:strCache>
                <c:ptCount val="6"/>
                <c:pt idx="0">
                  <c:v>JUNIO</c:v>
                </c:pt>
                <c:pt idx="1">
                  <c:v>JULIO</c:v>
                </c:pt>
                <c:pt idx="2">
                  <c:v>AGOSTO</c:v>
                </c:pt>
                <c:pt idx="3">
                  <c:v>SEPTIEMBRE</c:v>
                </c:pt>
                <c:pt idx="4">
                  <c:v>OCTUBRE</c:v>
                </c:pt>
                <c:pt idx="5">
                  <c:v>NOVIEMBRE</c:v>
                </c:pt>
              </c:strCache>
            </c:strRef>
          </c:cat>
          <c:val>
            <c:numRef>
              <c:f>Hoja1!$B$1:$B$6</c:f>
              <c:numCache>
                <c:formatCode>#,##0</c:formatCode>
                <c:ptCount val="6"/>
                <c:pt idx="0">
                  <c:v>13788</c:v>
                </c:pt>
                <c:pt idx="1">
                  <c:v>21658</c:v>
                </c:pt>
                <c:pt idx="2">
                  <c:v>26713</c:v>
                </c:pt>
                <c:pt idx="3">
                  <c:v>31674</c:v>
                </c:pt>
                <c:pt idx="4">
                  <c:v>33506</c:v>
                </c:pt>
                <c:pt idx="5">
                  <c:v>34041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66-3448-9F52-1F3C4CEF71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E43866"/>
              </a:solidFill>
              <a:round/>
            </a:ln>
            <a:effectLst/>
          </c:spPr>
        </c:dropLines>
        <c:smooth val="0"/>
        <c:axId val="625343024"/>
        <c:axId val="625341712"/>
      </c:lineChart>
      <c:catAx>
        <c:axId val="62534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25341712"/>
        <c:crosses val="autoZero"/>
        <c:auto val="1"/>
        <c:lblAlgn val="ctr"/>
        <c:lblOffset val="100"/>
        <c:noMultiLvlLbl val="0"/>
      </c:catAx>
      <c:valAx>
        <c:axId val="6253417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2534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EA737-1D97-4B63-9F0C-F28A10C8A237}" type="doc">
      <dgm:prSet loTypeId="urn:microsoft.com/office/officeart/2005/8/layout/bProcess4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B3337B59-C767-444F-980B-4F145E305A98}">
      <dgm:prSet phldrT="[Texto]" custT="1"/>
      <dgm:spPr/>
      <dgm:t>
        <a:bodyPr/>
        <a:lstStyle/>
        <a:p>
          <a:pPr marL="0" algn="ctr" defTabSz="457200" rtl="0" eaLnBrk="1" latinLnBrk="0" hangingPunct="1"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Ubicar el punto de información y registro</a:t>
          </a:r>
        </a:p>
      </dgm:t>
    </dgm:pt>
    <dgm:pt modelId="{E8C6293C-DD5A-451C-B290-BC37E27DC839}" type="parTrans" cxnId="{2D9D3434-407A-4144-ADC9-CCABE0BD50C7}">
      <dgm:prSet/>
      <dgm:spPr/>
      <dgm:t>
        <a:bodyPr/>
        <a:lstStyle/>
        <a:p>
          <a:endParaRPr lang="es-CO" sz="850"/>
        </a:p>
      </dgm:t>
    </dgm:pt>
    <dgm:pt modelId="{06D87820-4D3D-4B3E-B672-A0FC31D2A7AA}" type="sibTrans" cxnId="{2D9D3434-407A-4144-ADC9-CCABE0BD50C7}">
      <dgm:prSet/>
      <dgm:spPr/>
      <dgm:t>
        <a:bodyPr/>
        <a:lstStyle/>
        <a:p>
          <a:endParaRPr lang="es-CO" sz="850"/>
        </a:p>
      </dgm:t>
    </dgm:pt>
    <dgm:pt modelId="{925F32F5-3246-4106-B8BA-5D6AF123B0BE}">
      <dgm:prSet phldrT="[Texto]" custT="1"/>
      <dgm:spPr/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Servidores del ICBF, UAERIV, DPS y MEN </a:t>
          </a:r>
          <a:endParaRPr lang="es-CO" sz="900" b="1" kern="1200" dirty="0">
            <a:solidFill>
              <a:srgbClr val="E438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73F9455-7160-4618-BB73-005FCB6C2E41}" type="parTrans" cxnId="{7A9C6346-DA12-4F07-BE50-D38A6291D386}">
      <dgm:prSet/>
      <dgm:spPr/>
      <dgm:t>
        <a:bodyPr/>
        <a:lstStyle/>
        <a:p>
          <a:endParaRPr lang="es-CO" sz="850"/>
        </a:p>
      </dgm:t>
    </dgm:pt>
    <dgm:pt modelId="{7CE45847-6AEC-4B5D-B7F7-AC462576755F}" type="sibTrans" cxnId="{7A9C6346-DA12-4F07-BE50-D38A6291D386}">
      <dgm:prSet/>
      <dgm:spPr/>
      <dgm:t>
        <a:bodyPr/>
        <a:lstStyle/>
        <a:p>
          <a:endParaRPr lang="es-CO" sz="850"/>
        </a:p>
      </dgm:t>
    </dgm:pt>
    <dgm:pt modelId="{310A7356-49B4-4F3E-8DCD-2BFC243D9110}">
      <dgm:prSet phldrT="[Texto]" custT="1"/>
      <dgm:spPr/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Documentos</a:t>
          </a:r>
          <a:endParaRPr lang="es-CO" sz="900" b="1" kern="1200" dirty="0">
            <a:solidFill>
              <a:srgbClr val="E438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51D4A4F-2451-4AF0-9737-C1C4A2F9761C}" type="parTrans" cxnId="{184D6DA6-A670-4B59-8D1F-D2C851FEBCAC}">
      <dgm:prSet/>
      <dgm:spPr/>
      <dgm:t>
        <a:bodyPr/>
        <a:lstStyle/>
        <a:p>
          <a:endParaRPr lang="es-CO" sz="850"/>
        </a:p>
      </dgm:t>
    </dgm:pt>
    <dgm:pt modelId="{21C15C99-9F5B-4972-BB06-8B069914C533}" type="sibTrans" cxnId="{184D6DA6-A670-4B59-8D1F-D2C851FEBCAC}">
      <dgm:prSet/>
      <dgm:spPr/>
      <dgm:t>
        <a:bodyPr/>
        <a:lstStyle/>
        <a:p>
          <a:endParaRPr lang="es-CO" sz="850"/>
        </a:p>
      </dgm:t>
    </dgm:pt>
    <dgm:pt modelId="{44527D9E-D048-4CDC-85D9-9CFC7CA0EDF4}">
      <dgm:prSet phldrT="[Texto]" custT="1"/>
      <dgm:spPr/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Ubicar el punto fijo de matrícula</a:t>
          </a:r>
          <a:endParaRPr lang="es-CO" sz="900" b="1" kern="1200" dirty="0">
            <a:solidFill>
              <a:srgbClr val="E438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811D23C-A411-47B2-A6F4-8866096F7AC2}" type="sibTrans" cxnId="{4531A83F-AEDD-4000-89D4-C4E39EB0B564}">
      <dgm:prSet/>
      <dgm:spPr/>
      <dgm:t>
        <a:bodyPr/>
        <a:lstStyle/>
        <a:p>
          <a:endParaRPr lang="es-CO" sz="850"/>
        </a:p>
      </dgm:t>
    </dgm:pt>
    <dgm:pt modelId="{F640FB5F-1471-4782-9D8C-68095736F535}" type="parTrans" cxnId="{4531A83F-AEDD-4000-89D4-C4E39EB0B564}">
      <dgm:prSet/>
      <dgm:spPr/>
      <dgm:t>
        <a:bodyPr/>
        <a:lstStyle/>
        <a:p>
          <a:endParaRPr lang="es-CO" sz="850"/>
        </a:p>
      </dgm:t>
    </dgm:pt>
    <dgm:pt modelId="{B12A387A-6670-468D-A8F0-04F136634AD3}">
      <dgm:prSet phldrT="[Texto]" custT="1"/>
      <dgm:spPr/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Agenda acciones territoriales</a:t>
          </a:r>
        </a:p>
      </dgm:t>
    </dgm:pt>
    <dgm:pt modelId="{F046820F-77F4-4B69-80C0-BA54169D6DDF}" type="parTrans" cxnId="{30862998-8930-43D9-BCD7-0695EE78041F}">
      <dgm:prSet/>
      <dgm:spPr/>
      <dgm:t>
        <a:bodyPr/>
        <a:lstStyle/>
        <a:p>
          <a:endParaRPr lang="es-CO"/>
        </a:p>
      </dgm:t>
    </dgm:pt>
    <dgm:pt modelId="{D531560B-98EF-4125-B788-91CBA68FFE9F}" type="sibTrans" cxnId="{30862998-8930-43D9-BCD7-0695EE78041F}">
      <dgm:prSet/>
      <dgm:spPr/>
      <dgm:t>
        <a:bodyPr/>
        <a:lstStyle/>
        <a:p>
          <a:endParaRPr lang="es-CO"/>
        </a:p>
      </dgm:t>
    </dgm:pt>
    <dgm:pt modelId="{5DA4D599-ADFB-4BA6-B72D-0A98488C96B7}">
      <dgm:prSet phldrT="[Texto]" custT="1"/>
      <dgm:spPr/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Aspectos logísticos</a:t>
          </a:r>
        </a:p>
      </dgm:t>
    </dgm:pt>
    <dgm:pt modelId="{4969B6FD-A8B8-406A-89D3-4DAE87F14F24}" type="parTrans" cxnId="{6872B6B4-F00D-4039-A929-8F0B99802CEF}">
      <dgm:prSet/>
      <dgm:spPr/>
      <dgm:t>
        <a:bodyPr/>
        <a:lstStyle/>
        <a:p>
          <a:endParaRPr lang="es-CO"/>
        </a:p>
      </dgm:t>
    </dgm:pt>
    <dgm:pt modelId="{E18EABCB-4CD4-413C-B32F-B8D952E05BC2}" type="sibTrans" cxnId="{6872B6B4-F00D-4039-A929-8F0B99802CEF}">
      <dgm:prSet/>
      <dgm:spPr/>
      <dgm:t>
        <a:bodyPr/>
        <a:lstStyle/>
        <a:p>
          <a:endParaRPr lang="es-CO"/>
        </a:p>
      </dgm:t>
    </dgm:pt>
    <dgm:pt modelId="{7EDA293B-F314-9940-985F-74B5044FED7C}">
      <dgm:prSet phldrT="[Texto]" custT="1"/>
      <dgm:spPr/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Ruta, tiempo y jornada del recorrido</a:t>
          </a:r>
        </a:p>
      </dgm:t>
    </dgm:pt>
    <dgm:pt modelId="{9A315497-2BD3-C241-978D-FFA6F0034C59}" type="parTrans" cxnId="{480E44D8-CC87-0943-BA1F-5EAABCD9E8C6}">
      <dgm:prSet/>
      <dgm:spPr/>
      <dgm:t>
        <a:bodyPr/>
        <a:lstStyle/>
        <a:p>
          <a:endParaRPr lang="es-ES"/>
        </a:p>
      </dgm:t>
    </dgm:pt>
    <dgm:pt modelId="{2F21CD5E-0445-A249-B84E-EC15B77827EB}" type="sibTrans" cxnId="{480E44D8-CC87-0943-BA1F-5EAABCD9E8C6}">
      <dgm:prSet/>
      <dgm:spPr/>
      <dgm:t>
        <a:bodyPr/>
        <a:lstStyle/>
        <a:p>
          <a:endParaRPr lang="es-ES"/>
        </a:p>
      </dgm:t>
    </dgm:pt>
    <dgm:pt modelId="{225678F9-F3B5-004F-BC57-17F92437BE7C}">
      <dgm:prSet phldrT="[Texto]" custT="1"/>
      <dgm:spPr/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Diligenciar formato de seguimeinto</a:t>
          </a:r>
        </a:p>
      </dgm:t>
    </dgm:pt>
    <dgm:pt modelId="{BE58244B-4EB8-D940-95B8-953C1C7DCA17}" type="parTrans" cxnId="{E89D7A48-1651-3B47-B6C8-F4E3DA0F8CA8}">
      <dgm:prSet/>
      <dgm:spPr/>
      <dgm:t>
        <a:bodyPr/>
        <a:lstStyle/>
        <a:p>
          <a:endParaRPr lang="es-ES"/>
        </a:p>
      </dgm:t>
    </dgm:pt>
    <dgm:pt modelId="{6A8C5E97-101E-6A4B-985B-9A86FD16A2FA}" type="sibTrans" cxnId="{E89D7A48-1651-3B47-B6C8-F4E3DA0F8CA8}">
      <dgm:prSet/>
      <dgm:spPr/>
      <dgm:t>
        <a:bodyPr/>
        <a:lstStyle/>
        <a:p>
          <a:endParaRPr lang="es-ES"/>
        </a:p>
      </dgm:t>
    </dgm:pt>
    <dgm:pt modelId="{8CA12445-F8FA-F044-BE45-89E8537877E0}">
      <dgm:prSet phldrT="[Texto]" custT="1"/>
      <dgm:spPr/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Realizar seguimiento conjunto. </a:t>
          </a:r>
        </a:p>
      </dgm:t>
    </dgm:pt>
    <dgm:pt modelId="{D991E781-9A6C-2943-8932-B6ED194243F7}" type="parTrans" cxnId="{F9DF73AD-CF50-054C-BF49-29D303639FE5}">
      <dgm:prSet/>
      <dgm:spPr/>
      <dgm:t>
        <a:bodyPr/>
        <a:lstStyle/>
        <a:p>
          <a:endParaRPr lang="es-ES"/>
        </a:p>
      </dgm:t>
    </dgm:pt>
    <dgm:pt modelId="{D087B465-7320-6847-91A2-7191CA3E58E0}" type="sibTrans" cxnId="{F9DF73AD-CF50-054C-BF49-29D303639FE5}">
      <dgm:prSet/>
      <dgm:spPr/>
      <dgm:t>
        <a:bodyPr/>
        <a:lstStyle/>
        <a:p>
          <a:endParaRPr lang="es-ES"/>
        </a:p>
      </dgm:t>
    </dgm:pt>
    <dgm:pt modelId="{DE6A1C90-C3C0-4A41-89C3-DAD5058C9B5C}" type="pres">
      <dgm:prSet presAssocID="{0B1EA737-1D97-4B63-9F0C-F28A10C8A237}" presName="Name0" presStyleCnt="0">
        <dgm:presLayoutVars>
          <dgm:dir/>
          <dgm:resizeHandles/>
        </dgm:presLayoutVars>
      </dgm:prSet>
      <dgm:spPr/>
    </dgm:pt>
    <dgm:pt modelId="{48777A12-5EA7-4652-9D03-A8E15ED40ADA}" type="pres">
      <dgm:prSet presAssocID="{B3337B59-C767-444F-980B-4F145E305A98}" presName="compNode" presStyleCnt="0"/>
      <dgm:spPr/>
    </dgm:pt>
    <dgm:pt modelId="{59DD7FCA-A045-4CB2-B418-9AE38AB5A37A}" type="pres">
      <dgm:prSet presAssocID="{B3337B59-C767-444F-980B-4F145E305A98}" presName="dummyConnPt" presStyleCnt="0"/>
      <dgm:spPr/>
    </dgm:pt>
    <dgm:pt modelId="{403E410C-A8DB-4D2A-A53C-5AAEC2173FF3}" type="pres">
      <dgm:prSet presAssocID="{B3337B59-C767-444F-980B-4F145E305A98}" presName="node" presStyleLbl="node1" presStyleIdx="0" presStyleCnt="9" custLinFactNeighborX="4403" custLinFactNeighborY="-1481">
        <dgm:presLayoutVars>
          <dgm:bulletEnabled val="1"/>
        </dgm:presLayoutVars>
      </dgm:prSet>
      <dgm:spPr/>
    </dgm:pt>
    <dgm:pt modelId="{0F8B4BBC-9CD7-4C30-8413-23164F524BFD}" type="pres">
      <dgm:prSet presAssocID="{06D87820-4D3D-4B3E-B672-A0FC31D2A7AA}" presName="sibTrans" presStyleLbl="bgSibTrans2D1" presStyleIdx="0" presStyleCnt="8"/>
      <dgm:spPr/>
    </dgm:pt>
    <dgm:pt modelId="{6F0C8824-E2B2-41E7-BC5E-7FCD6D661F66}" type="pres">
      <dgm:prSet presAssocID="{44527D9E-D048-4CDC-85D9-9CFC7CA0EDF4}" presName="compNode" presStyleCnt="0"/>
      <dgm:spPr/>
    </dgm:pt>
    <dgm:pt modelId="{913D752D-F729-47F7-AD91-33698BCDA998}" type="pres">
      <dgm:prSet presAssocID="{44527D9E-D048-4CDC-85D9-9CFC7CA0EDF4}" presName="dummyConnPt" presStyleCnt="0"/>
      <dgm:spPr/>
    </dgm:pt>
    <dgm:pt modelId="{065260A0-B6B7-4A32-B49B-AAB478C4E96D}" type="pres">
      <dgm:prSet presAssocID="{44527D9E-D048-4CDC-85D9-9CFC7CA0EDF4}" presName="node" presStyleLbl="node1" presStyleIdx="1" presStyleCnt="9">
        <dgm:presLayoutVars>
          <dgm:bulletEnabled val="1"/>
        </dgm:presLayoutVars>
      </dgm:prSet>
      <dgm:spPr/>
    </dgm:pt>
    <dgm:pt modelId="{6F164AA5-6B0B-4256-9FD1-DCAD74C6FD89}" type="pres">
      <dgm:prSet presAssocID="{4811D23C-A411-47B2-A6F4-8866096F7AC2}" presName="sibTrans" presStyleLbl="bgSibTrans2D1" presStyleIdx="1" presStyleCnt="8"/>
      <dgm:spPr/>
    </dgm:pt>
    <dgm:pt modelId="{D626855B-398E-4067-A07F-3A985A9E3D20}" type="pres">
      <dgm:prSet presAssocID="{5DA4D599-ADFB-4BA6-B72D-0A98488C96B7}" presName="compNode" presStyleCnt="0"/>
      <dgm:spPr/>
    </dgm:pt>
    <dgm:pt modelId="{13549D6F-66CA-45C3-8050-4C0BDE200DD6}" type="pres">
      <dgm:prSet presAssocID="{5DA4D599-ADFB-4BA6-B72D-0A98488C96B7}" presName="dummyConnPt" presStyleCnt="0"/>
      <dgm:spPr/>
    </dgm:pt>
    <dgm:pt modelId="{177E3572-F3AC-41FE-A797-AD1201EB4671}" type="pres">
      <dgm:prSet presAssocID="{5DA4D599-ADFB-4BA6-B72D-0A98488C96B7}" presName="node" presStyleLbl="node1" presStyleIdx="2" presStyleCnt="9">
        <dgm:presLayoutVars>
          <dgm:bulletEnabled val="1"/>
        </dgm:presLayoutVars>
      </dgm:prSet>
      <dgm:spPr/>
    </dgm:pt>
    <dgm:pt modelId="{98D59090-1E03-4977-98E3-46BF96E6FC6A}" type="pres">
      <dgm:prSet presAssocID="{E18EABCB-4CD4-413C-B32F-B8D952E05BC2}" presName="sibTrans" presStyleLbl="bgSibTrans2D1" presStyleIdx="2" presStyleCnt="8"/>
      <dgm:spPr/>
    </dgm:pt>
    <dgm:pt modelId="{6072FE59-F5C5-4810-B929-7669AA17C371}" type="pres">
      <dgm:prSet presAssocID="{925F32F5-3246-4106-B8BA-5D6AF123B0BE}" presName="compNode" presStyleCnt="0"/>
      <dgm:spPr/>
    </dgm:pt>
    <dgm:pt modelId="{C2559447-4375-4CF7-A489-9F7D628E6ACC}" type="pres">
      <dgm:prSet presAssocID="{925F32F5-3246-4106-B8BA-5D6AF123B0BE}" presName="dummyConnPt" presStyleCnt="0"/>
      <dgm:spPr/>
    </dgm:pt>
    <dgm:pt modelId="{A00E53C2-BB2C-4D1C-B56E-D433ECBF84A5}" type="pres">
      <dgm:prSet presAssocID="{925F32F5-3246-4106-B8BA-5D6AF123B0BE}" presName="node" presStyleLbl="node1" presStyleIdx="3" presStyleCnt="9">
        <dgm:presLayoutVars>
          <dgm:bulletEnabled val="1"/>
        </dgm:presLayoutVars>
      </dgm:prSet>
      <dgm:spPr/>
    </dgm:pt>
    <dgm:pt modelId="{29B80FDD-CFC4-4727-BA63-60C8487B3A8F}" type="pres">
      <dgm:prSet presAssocID="{7CE45847-6AEC-4B5D-B7F7-AC462576755F}" presName="sibTrans" presStyleLbl="bgSibTrans2D1" presStyleIdx="3" presStyleCnt="8"/>
      <dgm:spPr/>
    </dgm:pt>
    <dgm:pt modelId="{8FB1AF13-DDE8-436B-95B6-E9DF35478A24}" type="pres">
      <dgm:prSet presAssocID="{B12A387A-6670-468D-A8F0-04F136634AD3}" presName="compNode" presStyleCnt="0"/>
      <dgm:spPr/>
    </dgm:pt>
    <dgm:pt modelId="{7A73BF5A-94BD-49A1-B491-8B734DAC85EA}" type="pres">
      <dgm:prSet presAssocID="{B12A387A-6670-468D-A8F0-04F136634AD3}" presName="dummyConnPt" presStyleCnt="0"/>
      <dgm:spPr/>
    </dgm:pt>
    <dgm:pt modelId="{8BF585D2-7629-4220-B311-E001F0FC155C}" type="pres">
      <dgm:prSet presAssocID="{B12A387A-6670-468D-A8F0-04F136634AD3}" presName="node" presStyleLbl="node1" presStyleIdx="4" presStyleCnt="9">
        <dgm:presLayoutVars>
          <dgm:bulletEnabled val="1"/>
        </dgm:presLayoutVars>
      </dgm:prSet>
      <dgm:spPr/>
    </dgm:pt>
    <dgm:pt modelId="{FE7D5091-33C1-461E-BCDF-B589639747AC}" type="pres">
      <dgm:prSet presAssocID="{D531560B-98EF-4125-B788-91CBA68FFE9F}" presName="sibTrans" presStyleLbl="bgSibTrans2D1" presStyleIdx="4" presStyleCnt="8"/>
      <dgm:spPr/>
    </dgm:pt>
    <dgm:pt modelId="{2E2A7DE1-BA83-204A-8C67-9000A57D2166}" type="pres">
      <dgm:prSet presAssocID="{7EDA293B-F314-9940-985F-74B5044FED7C}" presName="compNode" presStyleCnt="0"/>
      <dgm:spPr/>
    </dgm:pt>
    <dgm:pt modelId="{509919E2-4424-694A-84E1-4CCDC67FE44F}" type="pres">
      <dgm:prSet presAssocID="{7EDA293B-F314-9940-985F-74B5044FED7C}" presName="dummyConnPt" presStyleCnt="0"/>
      <dgm:spPr/>
    </dgm:pt>
    <dgm:pt modelId="{57FD44DE-A404-8540-96B9-1C0ACB3BEA47}" type="pres">
      <dgm:prSet presAssocID="{7EDA293B-F314-9940-985F-74B5044FED7C}" presName="node" presStyleLbl="node1" presStyleIdx="5" presStyleCnt="9">
        <dgm:presLayoutVars>
          <dgm:bulletEnabled val="1"/>
        </dgm:presLayoutVars>
      </dgm:prSet>
      <dgm:spPr/>
    </dgm:pt>
    <dgm:pt modelId="{191731C2-6696-604A-B178-3BDCBE1251A3}" type="pres">
      <dgm:prSet presAssocID="{2F21CD5E-0445-A249-B84E-EC15B77827EB}" presName="sibTrans" presStyleLbl="bgSibTrans2D1" presStyleIdx="5" presStyleCnt="8"/>
      <dgm:spPr/>
    </dgm:pt>
    <dgm:pt modelId="{0D84B9C5-5259-45FB-B7EC-1D12B44E00D0}" type="pres">
      <dgm:prSet presAssocID="{310A7356-49B4-4F3E-8DCD-2BFC243D9110}" presName="compNode" presStyleCnt="0"/>
      <dgm:spPr/>
    </dgm:pt>
    <dgm:pt modelId="{D34595A9-3DC1-4367-84F7-E67705A2E971}" type="pres">
      <dgm:prSet presAssocID="{310A7356-49B4-4F3E-8DCD-2BFC243D9110}" presName="dummyConnPt" presStyleCnt="0"/>
      <dgm:spPr/>
    </dgm:pt>
    <dgm:pt modelId="{C470A003-415C-46C4-AE2F-7B026333A382}" type="pres">
      <dgm:prSet presAssocID="{310A7356-49B4-4F3E-8DCD-2BFC243D9110}" presName="node" presStyleLbl="node1" presStyleIdx="6" presStyleCnt="9">
        <dgm:presLayoutVars>
          <dgm:bulletEnabled val="1"/>
        </dgm:presLayoutVars>
      </dgm:prSet>
      <dgm:spPr/>
    </dgm:pt>
    <dgm:pt modelId="{30257B60-DBA9-4F71-87E8-BEDE3F028E7F}" type="pres">
      <dgm:prSet presAssocID="{21C15C99-9F5B-4972-BB06-8B069914C533}" presName="sibTrans" presStyleLbl="bgSibTrans2D1" presStyleIdx="6" presStyleCnt="8"/>
      <dgm:spPr/>
    </dgm:pt>
    <dgm:pt modelId="{3E67E2DB-E1B0-2745-A51C-D34D337C85FB}" type="pres">
      <dgm:prSet presAssocID="{225678F9-F3B5-004F-BC57-17F92437BE7C}" presName="compNode" presStyleCnt="0"/>
      <dgm:spPr/>
    </dgm:pt>
    <dgm:pt modelId="{4CA58A41-ABDD-A246-AFCA-A292B7BBCC46}" type="pres">
      <dgm:prSet presAssocID="{225678F9-F3B5-004F-BC57-17F92437BE7C}" presName="dummyConnPt" presStyleCnt="0"/>
      <dgm:spPr/>
    </dgm:pt>
    <dgm:pt modelId="{08187AA6-D459-214A-821D-A83E1C69F444}" type="pres">
      <dgm:prSet presAssocID="{225678F9-F3B5-004F-BC57-17F92437BE7C}" presName="node" presStyleLbl="node1" presStyleIdx="7" presStyleCnt="9">
        <dgm:presLayoutVars>
          <dgm:bulletEnabled val="1"/>
        </dgm:presLayoutVars>
      </dgm:prSet>
      <dgm:spPr/>
    </dgm:pt>
    <dgm:pt modelId="{245450FD-48E4-6449-904D-02C0FD6BBC43}" type="pres">
      <dgm:prSet presAssocID="{6A8C5E97-101E-6A4B-985B-9A86FD16A2FA}" presName="sibTrans" presStyleLbl="bgSibTrans2D1" presStyleIdx="7" presStyleCnt="8"/>
      <dgm:spPr/>
    </dgm:pt>
    <dgm:pt modelId="{21DC77AE-8A73-8F4D-9978-5E2F6FFEE22F}" type="pres">
      <dgm:prSet presAssocID="{8CA12445-F8FA-F044-BE45-89E8537877E0}" presName="compNode" presStyleCnt="0"/>
      <dgm:spPr/>
    </dgm:pt>
    <dgm:pt modelId="{6177C473-CA40-4C49-AE58-95912E71DE7E}" type="pres">
      <dgm:prSet presAssocID="{8CA12445-F8FA-F044-BE45-89E8537877E0}" presName="dummyConnPt" presStyleCnt="0"/>
      <dgm:spPr/>
    </dgm:pt>
    <dgm:pt modelId="{BEA44FA9-8904-F949-A9ED-995E718FB4F7}" type="pres">
      <dgm:prSet presAssocID="{8CA12445-F8FA-F044-BE45-89E8537877E0}" presName="node" presStyleLbl="node1" presStyleIdx="8" presStyleCnt="9">
        <dgm:presLayoutVars>
          <dgm:bulletEnabled val="1"/>
        </dgm:presLayoutVars>
      </dgm:prSet>
      <dgm:spPr/>
    </dgm:pt>
  </dgm:ptLst>
  <dgm:cxnLst>
    <dgm:cxn modelId="{7C92E90F-8082-4D60-864A-DEDA0E61F9CB}" type="presOf" srcId="{06D87820-4D3D-4B3E-B672-A0FC31D2A7AA}" destId="{0F8B4BBC-9CD7-4C30-8413-23164F524BFD}" srcOrd="0" destOrd="0" presId="urn:microsoft.com/office/officeart/2005/8/layout/bProcess4"/>
    <dgm:cxn modelId="{EE608015-9B75-468F-A10A-168D6F420CE3}" type="presOf" srcId="{0B1EA737-1D97-4B63-9F0C-F28A10C8A237}" destId="{DE6A1C90-C3C0-4A41-89C3-DAD5058C9B5C}" srcOrd="0" destOrd="0" presId="urn:microsoft.com/office/officeart/2005/8/layout/bProcess4"/>
    <dgm:cxn modelId="{2D9D3434-407A-4144-ADC9-CCABE0BD50C7}" srcId="{0B1EA737-1D97-4B63-9F0C-F28A10C8A237}" destId="{B3337B59-C767-444F-980B-4F145E305A98}" srcOrd="0" destOrd="0" parTransId="{E8C6293C-DD5A-451C-B290-BC37E27DC839}" sibTransId="{06D87820-4D3D-4B3E-B672-A0FC31D2A7AA}"/>
    <dgm:cxn modelId="{4531A83F-AEDD-4000-89D4-C4E39EB0B564}" srcId="{0B1EA737-1D97-4B63-9F0C-F28A10C8A237}" destId="{44527D9E-D048-4CDC-85D9-9CFC7CA0EDF4}" srcOrd="1" destOrd="0" parTransId="{F640FB5F-1471-4782-9D8C-68095736F535}" sibTransId="{4811D23C-A411-47B2-A6F4-8866096F7AC2}"/>
    <dgm:cxn modelId="{BBDA3744-0A6B-4D77-A43A-435ED5F0E59F}" type="presOf" srcId="{B12A387A-6670-468D-A8F0-04F136634AD3}" destId="{8BF585D2-7629-4220-B311-E001F0FC155C}" srcOrd="0" destOrd="0" presId="urn:microsoft.com/office/officeart/2005/8/layout/bProcess4"/>
    <dgm:cxn modelId="{7A9C6346-DA12-4F07-BE50-D38A6291D386}" srcId="{0B1EA737-1D97-4B63-9F0C-F28A10C8A237}" destId="{925F32F5-3246-4106-B8BA-5D6AF123B0BE}" srcOrd="3" destOrd="0" parTransId="{E73F9455-7160-4618-BB73-005FCB6C2E41}" sibTransId="{7CE45847-6AEC-4B5D-B7F7-AC462576755F}"/>
    <dgm:cxn modelId="{E89D7A48-1651-3B47-B6C8-F4E3DA0F8CA8}" srcId="{0B1EA737-1D97-4B63-9F0C-F28A10C8A237}" destId="{225678F9-F3B5-004F-BC57-17F92437BE7C}" srcOrd="7" destOrd="0" parTransId="{BE58244B-4EB8-D940-95B8-953C1C7DCA17}" sibTransId="{6A8C5E97-101E-6A4B-985B-9A86FD16A2FA}"/>
    <dgm:cxn modelId="{6436415C-FC42-4525-BB9E-5FE472F10F55}" type="presOf" srcId="{D531560B-98EF-4125-B788-91CBA68FFE9F}" destId="{FE7D5091-33C1-461E-BCDF-B589639747AC}" srcOrd="0" destOrd="0" presId="urn:microsoft.com/office/officeart/2005/8/layout/bProcess4"/>
    <dgm:cxn modelId="{6B63A26A-FF94-844B-9C86-CCF25A4B61F6}" type="presOf" srcId="{225678F9-F3B5-004F-BC57-17F92437BE7C}" destId="{08187AA6-D459-214A-821D-A83E1C69F444}" srcOrd="0" destOrd="0" presId="urn:microsoft.com/office/officeart/2005/8/layout/bProcess4"/>
    <dgm:cxn modelId="{662D2F71-FE2F-3540-B388-CC54B124EF0D}" type="presOf" srcId="{6A8C5E97-101E-6A4B-985B-9A86FD16A2FA}" destId="{245450FD-48E4-6449-904D-02C0FD6BBC43}" srcOrd="0" destOrd="0" presId="urn:microsoft.com/office/officeart/2005/8/layout/bProcess4"/>
    <dgm:cxn modelId="{936EF57B-45D8-4002-B2AF-D5BDC084A561}" type="presOf" srcId="{44527D9E-D048-4CDC-85D9-9CFC7CA0EDF4}" destId="{065260A0-B6B7-4A32-B49B-AAB478C4E96D}" srcOrd="0" destOrd="0" presId="urn:microsoft.com/office/officeart/2005/8/layout/bProcess4"/>
    <dgm:cxn modelId="{DB050084-0D83-D74A-8398-5FE31FC6A3E3}" type="presOf" srcId="{2F21CD5E-0445-A249-B84E-EC15B77827EB}" destId="{191731C2-6696-604A-B178-3BDCBE1251A3}" srcOrd="0" destOrd="0" presId="urn:microsoft.com/office/officeart/2005/8/layout/bProcess4"/>
    <dgm:cxn modelId="{30862998-8930-43D9-BCD7-0695EE78041F}" srcId="{0B1EA737-1D97-4B63-9F0C-F28A10C8A237}" destId="{B12A387A-6670-468D-A8F0-04F136634AD3}" srcOrd="4" destOrd="0" parTransId="{F046820F-77F4-4B69-80C0-BA54169D6DDF}" sibTransId="{D531560B-98EF-4125-B788-91CBA68FFE9F}"/>
    <dgm:cxn modelId="{184D6DA6-A670-4B59-8D1F-D2C851FEBCAC}" srcId="{0B1EA737-1D97-4B63-9F0C-F28A10C8A237}" destId="{310A7356-49B4-4F3E-8DCD-2BFC243D9110}" srcOrd="6" destOrd="0" parTransId="{E51D4A4F-2451-4AF0-9737-C1C4A2F9761C}" sibTransId="{21C15C99-9F5B-4972-BB06-8B069914C533}"/>
    <dgm:cxn modelId="{F9DF73AD-CF50-054C-BF49-29D303639FE5}" srcId="{0B1EA737-1D97-4B63-9F0C-F28A10C8A237}" destId="{8CA12445-F8FA-F044-BE45-89E8537877E0}" srcOrd="8" destOrd="0" parTransId="{D991E781-9A6C-2943-8932-B6ED194243F7}" sibTransId="{D087B465-7320-6847-91A2-7191CA3E58E0}"/>
    <dgm:cxn modelId="{0EAE16AE-B33C-4052-AB1E-D41DC58BED0A}" type="presOf" srcId="{B3337B59-C767-444F-980B-4F145E305A98}" destId="{403E410C-A8DB-4D2A-A53C-5AAEC2173FF3}" srcOrd="0" destOrd="0" presId="urn:microsoft.com/office/officeart/2005/8/layout/bProcess4"/>
    <dgm:cxn modelId="{EE846EAE-93E9-C14E-8B65-25A2623B1901}" type="presOf" srcId="{8CA12445-F8FA-F044-BE45-89E8537877E0}" destId="{BEA44FA9-8904-F949-A9ED-995E718FB4F7}" srcOrd="0" destOrd="0" presId="urn:microsoft.com/office/officeart/2005/8/layout/bProcess4"/>
    <dgm:cxn modelId="{6872B6B4-F00D-4039-A929-8F0B99802CEF}" srcId="{0B1EA737-1D97-4B63-9F0C-F28A10C8A237}" destId="{5DA4D599-ADFB-4BA6-B72D-0A98488C96B7}" srcOrd="2" destOrd="0" parTransId="{4969B6FD-A8B8-406A-89D3-4DAE87F14F24}" sibTransId="{E18EABCB-4CD4-413C-B32F-B8D952E05BC2}"/>
    <dgm:cxn modelId="{7A9C29B8-2D2C-4D47-A58C-560CCD60B15D}" type="presOf" srcId="{7CE45847-6AEC-4B5D-B7F7-AC462576755F}" destId="{29B80FDD-CFC4-4727-BA63-60C8487B3A8F}" srcOrd="0" destOrd="0" presId="urn:microsoft.com/office/officeart/2005/8/layout/bProcess4"/>
    <dgm:cxn modelId="{10FC8BB9-FB80-4ED3-8E77-D28EB4889387}" type="presOf" srcId="{5DA4D599-ADFB-4BA6-B72D-0A98488C96B7}" destId="{177E3572-F3AC-41FE-A797-AD1201EB4671}" srcOrd="0" destOrd="0" presId="urn:microsoft.com/office/officeart/2005/8/layout/bProcess4"/>
    <dgm:cxn modelId="{BD68B7C1-39F2-402E-AF2D-5EA6594AF5C1}" type="presOf" srcId="{925F32F5-3246-4106-B8BA-5D6AF123B0BE}" destId="{A00E53C2-BB2C-4D1C-B56E-D433ECBF84A5}" srcOrd="0" destOrd="0" presId="urn:microsoft.com/office/officeart/2005/8/layout/bProcess4"/>
    <dgm:cxn modelId="{F4DB01CE-3D58-AE42-ABAA-BD83BF46DC9B}" type="presOf" srcId="{7EDA293B-F314-9940-985F-74B5044FED7C}" destId="{57FD44DE-A404-8540-96B9-1C0ACB3BEA47}" srcOrd="0" destOrd="0" presId="urn:microsoft.com/office/officeart/2005/8/layout/bProcess4"/>
    <dgm:cxn modelId="{C649DBCE-EE99-40F0-AE8C-A930E921CF71}" type="presOf" srcId="{310A7356-49B4-4F3E-8DCD-2BFC243D9110}" destId="{C470A003-415C-46C4-AE2F-7B026333A382}" srcOrd="0" destOrd="0" presId="urn:microsoft.com/office/officeart/2005/8/layout/bProcess4"/>
    <dgm:cxn modelId="{480E44D8-CC87-0943-BA1F-5EAABCD9E8C6}" srcId="{0B1EA737-1D97-4B63-9F0C-F28A10C8A237}" destId="{7EDA293B-F314-9940-985F-74B5044FED7C}" srcOrd="5" destOrd="0" parTransId="{9A315497-2BD3-C241-978D-FFA6F0034C59}" sibTransId="{2F21CD5E-0445-A249-B84E-EC15B77827EB}"/>
    <dgm:cxn modelId="{1B312BDA-84AB-4407-AF44-5F4CB9BBA21B}" type="presOf" srcId="{4811D23C-A411-47B2-A6F4-8866096F7AC2}" destId="{6F164AA5-6B0B-4256-9FD1-DCAD74C6FD89}" srcOrd="0" destOrd="0" presId="urn:microsoft.com/office/officeart/2005/8/layout/bProcess4"/>
    <dgm:cxn modelId="{4EBFD4E7-A16B-4222-BAAE-E016A7294ECD}" type="presOf" srcId="{E18EABCB-4CD4-413C-B32F-B8D952E05BC2}" destId="{98D59090-1E03-4977-98E3-46BF96E6FC6A}" srcOrd="0" destOrd="0" presId="urn:microsoft.com/office/officeart/2005/8/layout/bProcess4"/>
    <dgm:cxn modelId="{D6C08CF3-5EBB-428B-81A9-15A356E40388}" type="presOf" srcId="{21C15C99-9F5B-4972-BB06-8B069914C533}" destId="{30257B60-DBA9-4F71-87E8-BEDE3F028E7F}" srcOrd="0" destOrd="0" presId="urn:microsoft.com/office/officeart/2005/8/layout/bProcess4"/>
    <dgm:cxn modelId="{EE0F0042-AFF2-49B0-B11C-0FAA66A69869}" type="presParOf" srcId="{DE6A1C90-C3C0-4A41-89C3-DAD5058C9B5C}" destId="{48777A12-5EA7-4652-9D03-A8E15ED40ADA}" srcOrd="0" destOrd="0" presId="urn:microsoft.com/office/officeart/2005/8/layout/bProcess4"/>
    <dgm:cxn modelId="{0E48FF44-4FDC-4874-876F-33B45705F7E4}" type="presParOf" srcId="{48777A12-5EA7-4652-9D03-A8E15ED40ADA}" destId="{59DD7FCA-A045-4CB2-B418-9AE38AB5A37A}" srcOrd="0" destOrd="0" presId="urn:microsoft.com/office/officeart/2005/8/layout/bProcess4"/>
    <dgm:cxn modelId="{2FB76C9F-2C73-44E5-B44D-39E9E4693060}" type="presParOf" srcId="{48777A12-5EA7-4652-9D03-A8E15ED40ADA}" destId="{403E410C-A8DB-4D2A-A53C-5AAEC2173FF3}" srcOrd="1" destOrd="0" presId="urn:microsoft.com/office/officeart/2005/8/layout/bProcess4"/>
    <dgm:cxn modelId="{46DF9E29-8517-4EE5-B576-054185D8E0B1}" type="presParOf" srcId="{DE6A1C90-C3C0-4A41-89C3-DAD5058C9B5C}" destId="{0F8B4BBC-9CD7-4C30-8413-23164F524BFD}" srcOrd="1" destOrd="0" presId="urn:microsoft.com/office/officeart/2005/8/layout/bProcess4"/>
    <dgm:cxn modelId="{0047C25E-082F-4B91-A258-B36A0E88F820}" type="presParOf" srcId="{DE6A1C90-C3C0-4A41-89C3-DAD5058C9B5C}" destId="{6F0C8824-E2B2-41E7-BC5E-7FCD6D661F66}" srcOrd="2" destOrd="0" presId="urn:microsoft.com/office/officeart/2005/8/layout/bProcess4"/>
    <dgm:cxn modelId="{9A998D51-4F5B-4475-B1EF-1A47646DBA4B}" type="presParOf" srcId="{6F0C8824-E2B2-41E7-BC5E-7FCD6D661F66}" destId="{913D752D-F729-47F7-AD91-33698BCDA998}" srcOrd="0" destOrd="0" presId="urn:microsoft.com/office/officeart/2005/8/layout/bProcess4"/>
    <dgm:cxn modelId="{A834B10A-3987-449D-B96A-E4659C302E1A}" type="presParOf" srcId="{6F0C8824-E2B2-41E7-BC5E-7FCD6D661F66}" destId="{065260A0-B6B7-4A32-B49B-AAB478C4E96D}" srcOrd="1" destOrd="0" presId="urn:microsoft.com/office/officeart/2005/8/layout/bProcess4"/>
    <dgm:cxn modelId="{0D38A2C8-6D7D-4C9D-B4FC-74DE596A585E}" type="presParOf" srcId="{DE6A1C90-C3C0-4A41-89C3-DAD5058C9B5C}" destId="{6F164AA5-6B0B-4256-9FD1-DCAD74C6FD89}" srcOrd="3" destOrd="0" presId="urn:microsoft.com/office/officeart/2005/8/layout/bProcess4"/>
    <dgm:cxn modelId="{3AFA2B81-F7FB-4389-9C61-32F4AE155F01}" type="presParOf" srcId="{DE6A1C90-C3C0-4A41-89C3-DAD5058C9B5C}" destId="{D626855B-398E-4067-A07F-3A985A9E3D20}" srcOrd="4" destOrd="0" presId="urn:microsoft.com/office/officeart/2005/8/layout/bProcess4"/>
    <dgm:cxn modelId="{4B312B30-00B9-48A5-83B8-5E9FE06B2168}" type="presParOf" srcId="{D626855B-398E-4067-A07F-3A985A9E3D20}" destId="{13549D6F-66CA-45C3-8050-4C0BDE200DD6}" srcOrd="0" destOrd="0" presId="urn:microsoft.com/office/officeart/2005/8/layout/bProcess4"/>
    <dgm:cxn modelId="{3E8598C6-ECB1-4877-8D3B-D22D99F9D66D}" type="presParOf" srcId="{D626855B-398E-4067-A07F-3A985A9E3D20}" destId="{177E3572-F3AC-41FE-A797-AD1201EB4671}" srcOrd="1" destOrd="0" presId="urn:microsoft.com/office/officeart/2005/8/layout/bProcess4"/>
    <dgm:cxn modelId="{F25D3C57-F143-4676-A011-E5CE9C37BF32}" type="presParOf" srcId="{DE6A1C90-C3C0-4A41-89C3-DAD5058C9B5C}" destId="{98D59090-1E03-4977-98E3-46BF96E6FC6A}" srcOrd="5" destOrd="0" presId="urn:microsoft.com/office/officeart/2005/8/layout/bProcess4"/>
    <dgm:cxn modelId="{CC632C4E-384F-4747-B1E0-E991B735A346}" type="presParOf" srcId="{DE6A1C90-C3C0-4A41-89C3-DAD5058C9B5C}" destId="{6072FE59-F5C5-4810-B929-7669AA17C371}" srcOrd="6" destOrd="0" presId="urn:microsoft.com/office/officeart/2005/8/layout/bProcess4"/>
    <dgm:cxn modelId="{083AE3E5-12E3-4207-A5AE-B06A9D6DB2AA}" type="presParOf" srcId="{6072FE59-F5C5-4810-B929-7669AA17C371}" destId="{C2559447-4375-4CF7-A489-9F7D628E6ACC}" srcOrd="0" destOrd="0" presId="urn:microsoft.com/office/officeart/2005/8/layout/bProcess4"/>
    <dgm:cxn modelId="{780A3438-475F-48AE-84D7-98E9DF2AC663}" type="presParOf" srcId="{6072FE59-F5C5-4810-B929-7669AA17C371}" destId="{A00E53C2-BB2C-4D1C-B56E-D433ECBF84A5}" srcOrd="1" destOrd="0" presId="urn:microsoft.com/office/officeart/2005/8/layout/bProcess4"/>
    <dgm:cxn modelId="{76CC1DF5-3091-4C90-B0A1-67FA39334ED4}" type="presParOf" srcId="{DE6A1C90-C3C0-4A41-89C3-DAD5058C9B5C}" destId="{29B80FDD-CFC4-4727-BA63-60C8487B3A8F}" srcOrd="7" destOrd="0" presId="urn:microsoft.com/office/officeart/2005/8/layout/bProcess4"/>
    <dgm:cxn modelId="{9E5E403A-2A05-4F1D-84DE-29F254431726}" type="presParOf" srcId="{DE6A1C90-C3C0-4A41-89C3-DAD5058C9B5C}" destId="{8FB1AF13-DDE8-436B-95B6-E9DF35478A24}" srcOrd="8" destOrd="0" presId="urn:microsoft.com/office/officeart/2005/8/layout/bProcess4"/>
    <dgm:cxn modelId="{7E3669E8-DF19-4C1C-8F1D-9B5855A6650E}" type="presParOf" srcId="{8FB1AF13-DDE8-436B-95B6-E9DF35478A24}" destId="{7A73BF5A-94BD-49A1-B491-8B734DAC85EA}" srcOrd="0" destOrd="0" presId="urn:microsoft.com/office/officeart/2005/8/layout/bProcess4"/>
    <dgm:cxn modelId="{2EA9174C-9802-42AF-A288-03D03F4446D5}" type="presParOf" srcId="{8FB1AF13-DDE8-436B-95B6-E9DF35478A24}" destId="{8BF585D2-7629-4220-B311-E001F0FC155C}" srcOrd="1" destOrd="0" presId="urn:microsoft.com/office/officeart/2005/8/layout/bProcess4"/>
    <dgm:cxn modelId="{69E9576D-1B0A-4A1D-9105-B1BF716C6161}" type="presParOf" srcId="{DE6A1C90-C3C0-4A41-89C3-DAD5058C9B5C}" destId="{FE7D5091-33C1-461E-BCDF-B589639747AC}" srcOrd="9" destOrd="0" presId="urn:microsoft.com/office/officeart/2005/8/layout/bProcess4"/>
    <dgm:cxn modelId="{19359FBA-0336-D94A-8DAA-1522DF16DE94}" type="presParOf" srcId="{DE6A1C90-C3C0-4A41-89C3-DAD5058C9B5C}" destId="{2E2A7DE1-BA83-204A-8C67-9000A57D2166}" srcOrd="10" destOrd="0" presId="urn:microsoft.com/office/officeart/2005/8/layout/bProcess4"/>
    <dgm:cxn modelId="{597CA12D-0BEF-6F47-B504-0F1C15DD648D}" type="presParOf" srcId="{2E2A7DE1-BA83-204A-8C67-9000A57D2166}" destId="{509919E2-4424-694A-84E1-4CCDC67FE44F}" srcOrd="0" destOrd="0" presId="urn:microsoft.com/office/officeart/2005/8/layout/bProcess4"/>
    <dgm:cxn modelId="{DDB5F3C5-6AC1-1647-B3E2-0DEC1EB3298E}" type="presParOf" srcId="{2E2A7DE1-BA83-204A-8C67-9000A57D2166}" destId="{57FD44DE-A404-8540-96B9-1C0ACB3BEA47}" srcOrd="1" destOrd="0" presId="urn:microsoft.com/office/officeart/2005/8/layout/bProcess4"/>
    <dgm:cxn modelId="{DF965CBB-9082-854A-BA85-63EBF7AE06F7}" type="presParOf" srcId="{DE6A1C90-C3C0-4A41-89C3-DAD5058C9B5C}" destId="{191731C2-6696-604A-B178-3BDCBE1251A3}" srcOrd="11" destOrd="0" presId="urn:microsoft.com/office/officeart/2005/8/layout/bProcess4"/>
    <dgm:cxn modelId="{F72842E8-B563-4305-A976-3585CC83BB6F}" type="presParOf" srcId="{DE6A1C90-C3C0-4A41-89C3-DAD5058C9B5C}" destId="{0D84B9C5-5259-45FB-B7EC-1D12B44E00D0}" srcOrd="12" destOrd="0" presId="urn:microsoft.com/office/officeart/2005/8/layout/bProcess4"/>
    <dgm:cxn modelId="{BB7D1E90-0C34-4C51-9815-4ACE71A5D3BB}" type="presParOf" srcId="{0D84B9C5-5259-45FB-B7EC-1D12B44E00D0}" destId="{D34595A9-3DC1-4367-84F7-E67705A2E971}" srcOrd="0" destOrd="0" presId="urn:microsoft.com/office/officeart/2005/8/layout/bProcess4"/>
    <dgm:cxn modelId="{FBB068FB-D8E1-4F5B-8858-A697752BB235}" type="presParOf" srcId="{0D84B9C5-5259-45FB-B7EC-1D12B44E00D0}" destId="{C470A003-415C-46C4-AE2F-7B026333A382}" srcOrd="1" destOrd="0" presId="urn:microsoft.com/office/officeart/2005/8/layout/bProcess4"/>
    <dgm:cxn modelId="{AF249D32-AE4D-4040-9925-8BBDF5442583}" type="presParOf" srcId="{DE6A1C90-C3C0-4A41-89C3-DAD5058C9B5C}" destId="{30257B60-DBA9-4F71-87E8-BEDE3F028E7F}" srcOrd="13" destOrd="0" presId="urn:microsoft.com/office/officeart/2005/8/layout/bProcess4"/>
    <dgm:cxn modelId="{D6DDD990-4BD1-8840-880E-2F6037281447}" type="presParOf" srcId="{DE6A1C90-C3C0-4A41-89C3-DAD5058C9B5C}" destId="{3E67E2DB-E1B0-2745-A51C-D34D337C85FB}" srcOrd="14" destOrd="0" presId="urn:microsoft.com/office/officeart/2005/8/layout/bProcess4"/>
    <dgm:cxn modelId="{B8A50EF6-51FC-B644-9A86-E3D577A6CAFF}" type="presParOf" srcId="{3E67E2DB-E1B0-2745-A51C-D34D337C85FB}" destId="{4CA58A41-ABDD-A246-AFCA-A292B7BBCC46}" srcOrd="0" destOrd="0" presId="urn:microsoft.com/office/officeart/2005/8/layout/bProcess4"/>
    <dgm:cxn modelId="{2A0ED2C4-859F-A345-8F75-D401AAC446FB}" type="presParOf" srcId="{3E67E2DB-E1B0-2745-A51C-D34D337C85FB}" destId="{08187AA6-D459-214A-821D-A83E1C69F444}" srcOrd="1" destOrd="0" presId="urn:microsoft.com/office/officeart/2005/8/layout/bProcess4"/>
    <dgm:cxn modelId="{80591E17-A5DF-4B4D-B2E8-23B4F02F9AB8}" type="presParOf" srcId="{DE6A1C90-C3C0-4A41-89C3-DAD5058C9B5C}" destId="{245450FD-48E4-6449-904D-02C0FD6BBC43}" srcOrd="15" destOrd="0" presId="urn:microsoft.com/office/officeart/2005/8/layout/bProcess4"/>
    <dgm:cxn modelId="{41A044DC-CFEF-B147-897B-08C3187D9B60}" type="presParOf" srcId="{DE6A1C90-C3C0-4A41-89C3-DAD5058C9B5C}" destId="{21DC77AE-8A73-8F4D-9978-5E2F6FFEE22F}" srcOrd="16" destOrd="0" presId="urn:microsoft.com/office/officeart/2005/8/layout/bProcess4"/>
    <dgm:cxn modelId="{E205954C-257B-D845-9B33-70265B82440A}" type="presParOf" srcId="{21DC77AE-8A73-8F4D-9978-5E2F6FFEE22F}" destId="{6177C473-CA40-4C49-AE58-95912E71DE7E}" srcOrd="0" destOrd="0" presId="urn:microsoft.com/office/officeart/2005/8/layout/bProcess4"/>
    <dgm:cxn modelId="{509487DB-CFAD-BA46-8978-324E9D97D0D7}" type="presParOf" srcId="{21DC77AE-8A73-8F4D-9978-5E2F6FFEE22F}" destId="{BEA44FA9-8904-F949-A9ED-995E718FB4F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EA737-1D97-4B63-9F0C-F28A10C8A237}" type="doc">
      <dgm:prSet loTypeId="urn:microsoft.com/office/officeart/2005/8/layout/arrow2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B3337B59-C767-444F-980B-4F145E305A98}">
      <dgm:prSet phldrT="[Texto]" custT="1"/>
      <dgm:spPr/>
      <dgm:t>
        <a:bodyPr/>
        <a:lstStyle/>
        <a:p>
          <a:pPr marL="0" algn="ctr" defTabSz="457200" rtl="0" eaLnBrk="1" latinLnBrk="0" hangingPunct="1"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Monitoreo y asesoría de la jornada</a:t>
          </a:r>
        </a:p>
      </dgm:t>
    </dgm:pt>
    <dgm:pt modelId="{E8C6293C-DD5A-451C-B290-BC37E27DC839}" type="parTrans" cxnId="{2D9D3434-407A-4144-ADC9-CCABE0BD50C7}">
      <dgm:prSet/>
      <dgm:spPr/>
      <dgm:t>
        <a:bodyPr/>
        <a:lstStyle/>
        <a:p>
          <a:endParaRPr lang="es-CO" sz="850"/>
        </a:p>
      </dgm:t>
    </dgm:pt>
    <dgm:pt modelId="{06D87820-4D3D-4B3E-B672-A0FC31D2A7AA}" type="sibTrans" cxnId="{2D9D3434-407A-4144-ADC9-CCABE0BD50C7}">
      <dgm:prSet/>
      <dgm:spPr/>
      <dgm:t>
        <a:bodyPr/>
        <a:lstStyle/>
        <a:p>
          <a:endParaRPr lang="es-CO" sz="850"/>
        </a:p>
      </dgm:t>
    </dgm:pt>
    <dgm:pt modelId="{44527D9E-D048-4CDC-85D9-9CFC7CA0EDF4}">
      <dgm:prSet phldrT="[Texto]" custT="1"/>
      <dgm:spPr/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Agenda jornada nacional</a:t>
          </a:r>
        </a:p>
      </dgm:t>
    </dgm:pt>
    <dgm:pt modelId="{4811D23C-A411-47B2-A6F4-8866096F7AC2}" type="sibTrans" cxnId="{4531A83F-AEDD-4000-89D4-C4E39EB0B564}">
      <dgm:prSet/>
      <dgm:spPr/>
      <dgm:t>
        <a:bodyPr/>
        <a:lstStyle/>
        <a:p>
          <a:endParaRPr lang="es-CO" sz="850"/>
        </a:p>
      </dgm:t>
    </dgm:pt>
    <dgm:pt modelId="{F640FB5F-1471-4782-9D8C-68095736F535}" type="parTrans" cxnId="{4531A83F-AEDD-4000-89D4-C4E39EB0B564}">
      <dgm:prSet/>
      <dgm:spPr/>
      <dgm:t>
        <a:bodyPr/>
        <a:lstStyle/>
        <a:p>
          <a:endParaRPr lang="es-CO" sz="850"/>
        </a:p>
      </dgm:t>
    </dgm:pt>
    <dgm:pt modelId="{5DA4D599-ADFB-4BA6-B72D-0A98488C96B7}">
      <dgm:prSet phldrT="[Texto]" custT="1"/>
      <dgm:spPr/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Acompañamiento por Directivos MEN</a:t>
          </a:r>
        </a:p>
      </dgm:t>
    </dgm:pt>
    <dgm:pt modelId="{4969B6FD-A8B8-406A-89D3-4DAE87F14F24}" type="parTrans" cxnId="{6872B6B4-F00D-4039-A929-8F0B99802CEF}">
      <dgm:prSet/>
      <dgm:spPr/>
      <dgm:t>
        <a:bodyPr/>
        <a:lstStyle/>
        <a:p>
          <a:endParaRPr lang="es-CO"/>
        </a:p>
      </dgm:t>
    </dgm:pt>
    <dgm:pt modelId="{E18EABCB-4CD4-413C-B32F-B8D952E05BC2}" type="sibTrans" cxnId="{6872B6B4-F00D-4039-A929-8F0B99802CEF}">
      <dgm:prSet/>
      <dgm:spPr/>
      <dgm:t>
        <a:bodyPr/>
        <a:lstStyle/>
        <a:p>
          <a:endParaRPr lang="es-CO"/>
        </a:p>
      </dgm:t>
    </dgm:pt>
    <dgm:pt modelId="{4A024DB2-ECA3-4366-B646-258E2CCA066A}" type="pres">
      <dgm:prSet presAssocID="{0B1EA737-1D97-4B63-9F0C-F28A10C8A237}" presName="arrowDiagram" presStyleCnt="0">
        <dgm:presLayoutVars>
          <dgm:chMax val="5"/>
          <dgm:dir/>
          <dgm:resizeHandles val="exact"/>
        </dgm:presLayoutVars>
      </dgm:prSet>
      <dgm:spPr/>
    </dgm:pt>
    <dgm:pt modelId="{878C25EC-9DE3-41B5-86E6-C8EEC9BCD563}" type="pres">
      <dgm:prSet presAssocID="{0B1EA737-1D97-4B63-9F0C-F28A10C8A237}" presName="arrow" presStyleLbl="bgShp" presStyleIdx="0" presStyleCnt="1" custLinFactNeighborX="213" custLinFactNeighborY="1874"/>
      <dgm:spPr/>
    </dgm:pt>
    <dgm:pt modelId="{318A0199-B33A-4085-BABC-102C366B2253}" type="pres">
      <dgm:prSet presAssocID="{0B1EA737-1D97-4B63-9F0C-F28A10C8A237}" presName="arrowDiagram3" presStyleCnt="0"/>
      <dgm:spPr/>
    </dgm:pt>
    <dgm:pt modelId="{C022EF41-B01A-452A-A378-63815ABB4C1B}" type="pres">
      <dgm:prSet presAssocID="{B3337B59-C767-444F-980B-4F145E305A98}" presName="bullet3a" presStyleLbl="node1" presStyleIdx="0" presStyleCnt="3"/>
      <dgm:spPr/>
    </dgm:pt>
    <dgm:pt modelId="{7E080477-B721-462C-8E53-A689EC1C159E}" type="pres">
      <dgm:prSet presAssocID="{B3337B59-C767-444F-980B-4F145E305A98}" presName="textBox3a" presStyleLbl="revTx" presStyleIdx="0" presStyleCnt="3" custLinFactNeighborX="-12561" custLinFactNeighborY="14443">
        <dgm:presLayoutVars>
          <dgm:bulletEnabled val="1"/>
        </dgm:presLayoutVars>
      </dgm:prSet>
      <dgm:spPr/>
    </dgm:pt>
    <dgm:pt modelId="{5708E85B-BB56-426C-9720-8CBEC446696F}" type="pres">
      <dgm:prSet presAssocID="{44527D9E-D048-4CDC-85D9-9CFC7CA0EDF4}" presName="bullet3b" presStyleLbl="node1" presStyleIdx="1" presStyleCnt="3"/>
      <dgm:spPr/>
    </dgm:pt>
    <dgm:pt modelId="{B71F80C6-6C17-46CA-B86D-A8C6A77DD01A}" type="pres">
      <dgm:prSet presAssocID="{44527D9E-D048-4CDC-85D9-9CFC7CA0EDF4}" presName="textBox3b" presStyleLbl="revTx" presStyleIdx="1" presStyleCnt="3" custLinFactNeighborX="-27053" custLinFactNeighborY="13727">
        <dgm:presLayoutVars>
          <dgm:bulletEnabled val="1"/>
        </dgm:presLayoutVars>
      </dgm:prSet>
      <dgm:spPr/>
    </dgm:pt>
    <dgm:pt modelId="{7D83592B-8C13-47A7-A9CA-1E9979EB674C}" type="pres">
      <dgm:prSet presAssocID="{5DA4D599-ADFB-4BA6-B72D-0A98488C96B7}" presName="bullet3c" presStyleLbl="node1" presStyleIdx="2" presStyleCnt="3"/>
      <dgm:spPr/>
    </dgm:pt>
    <dgm:pt modelId="{65399423-7E1B-4BE6-836A-52B9FDE8C7FC}" type="pres">
      <dgm:prSet presAssocID="{5DA4D599-ADFB-4BA6-B72D-0A98488C96B7}" presName="textBox3c" presStyleLbl="revTx" presStyleIdx="2" presStyleCnt="3" custLinFactNeighborX="-32919" custLinFactNeighborY="14117">
        <dgm:presLayoutVars>
          <dgm:bulletEnabled val="1"/>
        </dgm:presLayoutVars>
      </dgm:prSet>
      <dgm:spPr/>
    </dgm:pt>
  </dgm:ptLst>
  <dgm:cxnLst>
    <dgm:cxn modelId="{ACE9D50C-150C-4115-8B50-A72E3BE52471}" type="presOf" srcId="{44527D9E-D048-4CDC-85D9-9CFC7CA0EDF4}" destId="{B71F80C6-6C17-46CA-B86D-A8C6A77DD01A}" srcOrd="0" destOrd="0" presId="urn:microsoft.com/office/officeart/2005/8/layout/arrow2"/>
    <dgm:cxn modelId="{96DF5C1B-DBCE-4AD1-8AD1-B68D331E7877}" type="presOf" srcId="{B3337B59-C767-444F-980B-4F145E305A98}" destId="{7E080477-B721-462C-8E53-A689EC1C159E}" srcOrd="0" destOrd="0" presId="urn:microsoft.com/office/officeart/2005/8/layout/arrow2"/>
    <dgm:cxn modelId="{2D9D3434-407A-4144-ADC9-CCABE0BD50C7}" srcId="{0B1EA737-1D97-4B63-9F0C-F28A10C8A237}" destId="{B3337B59-C767-444F-980B-4F145E305A98}" srcOrd="0" destOrd="0" parTransId="{E8C6293C-DD5A-451C-B290-BC37E27DC839}" sibTransId="{06D87820-4D3D-4B3E-B672-A0FC31D2A7AA}"/>
    <dgm:cxn modelId="{4531A83F-AEDD-4000-89D4-C4E39EB0B564}" srcId="{0B1EA737-1D97-4B63-9F0C-F28A10C8A237}" destId="{44527D9E-D048-4CDC-85D9-9CFC7CA0EDF4}" srcOrd="1" destOrd="0" parTransId="{F640FB5F-1471-4782-9D8C-68095736F535}" sibTransId="{4811D23C-A411-47B2-A6F4-8866096F7AC2}"/>
    <dgm:cxn modelId="{C5B8548F-FCE1-40C1-A6D1-04B831ADDC2C}" type="presOf" srcId="{0B1EA737-1D97-4B63-9F0C-F28A10C8A237}" destId="{4A024DB2-ECA3-4366-B646-258E2CCA066A}" srcOrd="0" destOrd="0" presId="urn:microsoft.com/office/officeart/2005/8/layout/arrow2"/>
    <dgm:cxn modelId="{736A2BA4-1C83-46F4-9B80-AF484D9019F0}" type="presOf" srcId="{5DA4D599-ADFB-4BA6-B72D-0A98488C96B7}" destId="{65399423-7E1B-4BE6-836A-52B9FDE8C7FC}" srcOrd="0" destOrd="0" presId="urn:microsoft.com/office/officeart/2005/8/layout/arrow2"/>
    <dgm:cxn modelId="{6872B6B4-F00D-4039-A929-8F0B99802CEF}" srcId="{0B1EA737-1D97-4B63-9F0C-F28A10C8A237}" destId="{5DA4D599-ADFB-4BA6-B72D-0A98488C96B7}" srcOrd="2" destOrd="0" parTransId="{4969B6FD-A8B8-406A-89D3-4DAE87F14F24}" sibTransId="{E18EABCB-4CD4-413C-B32F-B8D952E05BC2}"/>
    <dgm:cxn modelId="{008F257B-4AD4-493C-922E-7B6E2322E5F6}" type="presParOf" srcId="{4A024DB2-ECA3-4366-B646-258E2CCA066A}" destId="{878C25EC-9DE3-41B5-86E6-C8EEC9BCD563}" srcOrd="0" destOrd="0" presId="urn:microsoft.com/office/officeart/2005/8/layout/arrow2"/>
    <dgm:cxn modelId="{3E414991-4B5C-43FF-89A1-1C2D0AEC4E68}" type="presParOf" srcId="{4A024DB2-ECA3-4366-B646-258E2CCA066A}" destId="{318A0199-B33A-4085-BABC-102C366B2253}" srcOrd="1" destOrd="0" presId="urn:microsoft.com/office/officeart/2005/8/layout/arrow2"/>
    <dgm:cxn modelId="{6014164A-880E-42A2-B27C-815C4C307C44}" type="presParOf" srcId="{318A0199-B33A-4085-BABC-102C366B2253}" destId="{C022EF41-B01A-452A-A378-63815ABB4C1B}" srcOrd="0" destOrd="0" presId="urn:microsoft.com/office/officeart/2005/8/layout/arrow2"/>
    <dgm:cxn modelId="{CA9C4F76-A0B5-40DF-8CF2-B034E14849B2}" type="presParOf" srcId="{318A0199-B33A-4085-BABC-102C366B2253}" destId="{7E080477-B721-462C-8E53-A689EC1C159E}" srcOrd="1" destOrd="0" presId="urn:microsoft.com/office/officeart/2005/8/layout/arrow2"/>
    <dgm:cxn modelId="{B18218E6-4475-444B-BA47-1FE73EF4F15A}" type="presParOf" srcId="{318A0199-B33A-4085-BABC-102C366B2253}" destId="{5708E85B-BB56-426C-9720-8CBEC446696F}" srcOrd="2" destOrd="0" presId="urn:microsoft.com/office/officeart/2005/8/layout/arrow2"/>
    <dgm:cxn modelId="{EC68A7D9-C250-4BB2-A040-2312D6FD34B2}" type="presParOf" srcId="{318A0199-B33A-4085-BABC-102C366B2253}" destId="{B71F80C6-6C17-46CA-B86D-A8C6A77DD01A}" srcOrd="3" destOrd="0" presId="urn:microsoft.com/office/officeart/2005/8/layout/arrow2"/>
    <dgm:cxn modelId="{EF68DEA7-06AD-465D-BA3E-0492CB3C6C03}" type="presParOf" srcId="{318A0199-B33A-4085-BABC-102C366B2253}" destId="{7D83592B-8C13-47A7-A9CA-1E9979EB674C}" srcOrd="4" destOrd="0" presId="urn:microsoft.com/office/officeart/2005/8/layout/arrow2"/>
    <dgm:cxn modelId="{8FE5406E-CB37-4B9B-98FC-184B7643F705}" type="presParOf" srcId="{318A0199-B33A-4085-BABC-102C366B2253}" destId="{65399423-7E1B-4BE6-836A-52B9FDE8C7F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1EA737-1D97-4B63-9F0C-F28A10C8A237}" type="doc">
      <dgm:prSet loTypeId="urn:microsoft.com/office/officeart/2005/8/layout/gear1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B3337B59-C767-444F-980B-4F145E305A98}">
      <dgm:prSet phldrT="[Texto]" custT="1"/>
      <dgm:spPr/>
      <dgm:t>
        <a:bodyPr/>
        <a:lstStyle/>
        <a:p>
          <a:pPr marL="0" algn="ctr" defTabSz="457200" rtl="0" eaLnBrk="1" latinLnBrk="0" hangingPunct="1"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Revisar avances</a:t>
          </a:r>
        </a:p>
      </dgm:t>
    </dgm:pt>
    <dgm:pt modelId="{E8C6293C-DD5A-451C-B290-BC37E27DC839}" type="parTrans" cxnId="{2D9D3434-407A-4144-ADC9-CCABE0BD50C7}">
      <dgm:prSet/>
      <dgm:spPr/>
      <dgm:t>
        <a:bodyPr/>
        <a:lstStyle/>
        <a:p>
          <a:endParaRPr lang="es-CO" sz="850"/>
        </a:p>
      </dgm:t>
    </dgm:pt>
    <dgm:pt modelId="{06D87820-4D3D-4B3E-B672-A0FC31D2A7AA}" type="sibTrans" cxnId="{2D9D3434-407A-4144-ADC9-CCABE0BD50C7}">
      <dgm:prSet/>
      <dgm:spPr/>
      <dgm:t>
        <a:bodyPr/>
        <a:lstStyle/>
        <a:p>
          <a:endParaRPr lang="es-CO" sz="850"/>
        </a:p>
      </dgm:t>
    </dgm:pt>
    <dgm:pt modelId="{44527D9E-D048-4CDC-85D9-9CFC7CA0EDF4}">
      <dgm:prSet phldrT="[Texto]" custT="1"/>
      <dgm:spPr/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Evaluar logros</a:t>
          </a:r>
        </a:p>
      </dgm:t>
    </dgm:pt>
    <dgm:pt modelId="{4811D23C-A411-47B2-A6F4-8866096F7AC2}" type="sibTrans" cxnId="{4531A83F-AEDD-4000-89D4-C4E39EB0B564}">
      <dgm:prSet/>
      <dgm:spPr/>
      <dgm:t>
        <a:bodyPr/>
        <a:lstStyle/>
        <a:p>
          <a:endParaRPr lang="es-CO" sz="850"/>
        </a:p>
      </dgm:t>
    </dgm:pt>
    <dgm:pt modelId="{F640FB5F-1471-4782-9D8C-68095736F535}" type="parTrans" cxnId="{4531A83F-AEDD-4000-89D4-C4E39EB0B564}">
      <dgm:prSet/>
      <dgm:spPr/>
      <dgm:t>
        <a:bodyPr/>
        <a:lstStyle/>
        <a:p>
          <a:endParaRPr lang="es-CO" sz="850"/>
        </a:p>
      </dgm:t>
    </dgm:pt>
    <dgm:pt modelId="{5DA4D599-ADFB-4BA6-B72D-0A98488C96B7}">
      <dgm:prSet phldrT="[Texto]" custT="1"/>
      <dgm:spPr/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Diligenciar el formato de seguimiento</a:t>
          </a:r>
        </a:p>
      </dgm:t>
    </dgm:pt>
    <dgm:pt modelId="{4969B6FD-A8B8-406A-89D3-4DAE87F14F24}" type="parTrans" cxnId="{6872B6B4-F00D-4039-A929-8F0B99802CEF}">
      <dgm:prSet/>
      <dgm:spPr/>
      <dgm:t>
        <a:bodyPr/>
        <a:lstStyle/>
        <a:p>
          <a:endParaRPr lang="es-CO"/>
        </a:p>
      </dgm:t>
    </dgm:pt>
    <dgm:pt modelId="{E18EABCB-4CD4-413C-B32F-B8D952E05BC2}" type="sibTrans" cxnId="{6872B6B4-F00D-4039-A929-8F0B99802CEF}">
      <dgm:prSet/>
      <dgm:spPr/>
      <dgm:t>
        <a:bodyPr/>
        <a:lstStyle/>
        <a:p>
          <a:endParaRPr lang="es-CO"/>
        </a:p>
      </dgm:t>
    </dgm:pt>
    <dgm:pt modelId="{45C3224D-EE3A-4E4C-9292-2C374D8A53ED}" type="pres">
      <dgm:prSet presAssocID="{0B1EA737-1D97-4B63-9F0C-F28A10C8A2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74D7D8-10D3-4C2D-A98A-8FC0CA31CA10}" type="pres">
      <dgm:prSet presAssocID="{B3337B59-C767-444F-980B-4F145E305A98}" presName="gear1" presStyleLbl="node1" presStyleIdx="0" presStyleCnt="3" custScaleX="75132" custScaleY="75132">
        <dgm:presLayoutVars>
          <dgm:chMax val="1"/>
          <dgm:bulletEnabled val="1"/>
        </dgm:presLayoutVars>
      </dgm:prSet>
      <dgm:spPr/>
    </dgm:pt>
    <dgm:pt modelId="{F3503085-AFD4-4E02-851E-6DF6EEDFB9E8}" type="pres">
      <dgm:prSet presAssocID="{B3337B59-C767-444F-980B-4F145E305A98}" presName="gear1srcNode" presStyleLbl="node1" presStyleIdx="0" presStyleCnt="3"/>
      <dgm:spPr/>
    </dgm:pt>
    <dgm:pt modelId="{0B1A5FCA-E42F-483C-BAC3-4A25386D9248}" type="pres">
      <dgm:prSet presAssocID="{B3337B59-C767-444F-980B-4F145E305A98}" presName="gear1dstNode" presStyleLbl="node1" presStyleIdx="0" presStyleCnt="3"/>
      <dgm:spPr/>
    </dgm:pt>
    <dgm:pt modelId="{E9F61292-43A8-4CA0-BBA3-828FAAB8686E}" type="pres">
      <dgm:prSet presAssocID="{44527D9E-D048-4CDC-85D9-9CFC7CA0EDF4}" presName="gear2" presStyleLbl="node1" presStyleIdx="1" presStyleCnt="3" custLinFactNeighborX="1924" custLinFactNeighborY="494">
        <dgm:presLayoutVars>
          <dgm:chMax val="1"/>
          <dgm:bulletEnabled val="1"/>
        </dgm:presLayoutVars>
      </dgm:prSet>
      <dgm:spPr/>
    </dgm:pt>
    <dgm:pt modelId="{62C40244-D0B1-4A9C-AAA5-63361349D41F}" type="pres">
      <dgm:prSet presAssocID="{44527D9E-D048-4CDC-85D9-9CFC7CA0EDF4}" presName="gear2srcNode" presStyleLbl="node1" presStyleIdx="1" presStyleCnt="3"/>
      <dgm:spPr/>
    </dgm:pt>
    <dgm:pt modelId="{1DE48458-101D-4BB9-8644-9C68A4F47792}" type="pres">
      <dgm:prSet presAssocID="{44527D9E-D048-4CDC-85D9-9CFC7CA0EDF4}" presName="gear2dstNode" presStyleLbl="node1" presStyleIdx="1" presStyleCnt="3"/>
      <dgm:spPr/>
    </dgm:pt>
    <dgm:pt modelId="{6BEC648A-1647-45BC-B705-339766BABFAC}" type="pres">
      <dgm:prSet presAssocID="{5DA4D599-ADFB-4BA6-B72D-0A98488C96B7}" presName="gear3" presStyleLbl="node1" presStyleIdx="2" presStyleCnt="3"/>
      <dgm:spPr/>
    </dgm:pt>
    <dgm:pt modelId="{16B88B29-B715-4D21-A312-664F3F34E712}" type="pres">
      <dgm:prSet presAssocID="{5DA4D599-ADFB-4BA6-B72D-0A98488C96B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CE4F1F3-0581-41F0-8D6C-984C9C64F65E}" type="pres">
      <dgm:prSet presAssocID="{5DA4D599-ADFB-4BA6-B72D-0A98488C96B7}" presName="gear3srcNode" presStyleLbl="node1" presStyleIdx="2" presStyleCnt="3"/>
      <dgm:spPr/>
    </dgm:pt>
    <dgm:pt modelId="{323E8F85-1458-4288-9508-1AEDF442DE85}" type="pres">
      <dgm:prSet presAssocID="{5DA4D599-ADFB-4BA6-B72D-0A98488C96B7}" presName="gear3dstNode" presStyleLbl="node1" presStyleIdx="2" presStyleCnt="3"/>
      <dgm:spPr/>
    </dgm:pt>
    <dgm:pt modelId="{FD0BF478-B5E4-4535-B68A-E1BA0A2A6339}" type="pres">
      <dgm:prSet presAssocID="{06D87820-4D3D-4B3E-B672-A0FC31D2A7AA}" presName="connector1" presStyleLbl="sibTrans2D1" presStyleIdx="0" presStyleCnt="3"/>
      <dgm:spPr/>
    </dgm:pt>
    <dgm:pt modelId="{B4580E64-0F1C-456C-85A5-082A7510FE3A}" type="pres">
      <dgm:prSet presAssocID="{4811D23C-A411-47B2-A6F4-8866096F7AC2}" presName="connector2" presStyleLbl="sibTrans2D1" presStyleIdx="1" presStyleCnt="3"/>
      <dgm:spPr/>
    </dgm:pt>
    <dgm:pt modelId="{D3343095-480F-4659-A2BD-BCAFD487CCA1}" type="pres">
      <dgm:prSet presAssocID="{E18EABCB-4CD4-413C-B32F-B8D952E05BC2}" presName="connector3" presStyleLbl="sibTrans2D1" presStyleIdx="2" presStyleCnt="3"/>
      <dgm:spPr/>
    </dgm:pt>
  </dgm:ptLst>
  <dgm:cxnLst>
    <dgm:cxn modelId="{BD9F8B01-B9D4-49D5-9C15-B7DED5DBDF47}" type="presOf" srcId="{5DA4D599-ADFB-4BA6-B72D-0A98488C96B7}" destId="{323E8F85-1458-4288-9508-1AEDF442DE85}" srcOrd="3" destOrd="0" presId="urn:microsoft.com/office/officeart/2005/8/layout/gear1"/>
    <dgm:cxn modelId="{C7C8891F-825C-460E-AAE2-6CF16B2F40CC}" type="presOf" srcId="{5DA4D599-ADFB-4BA6-B72D-0A98488C96B7}" destId="{16B88B29-B715-4D21-A312-664F3F34E712}" srcOrd="1" destOrd="0" presId="urn:microsoft.com/office/officeart/2005/8/layout/gear1"/>
    <dgm:cxn modelId="{2D9D3434-407A-4144-ADC9-CCABE0BD50C7}" srcId="{0B1EA737-1D97-4B63-9F0C-F28A10C8A237}" destId="{B3337B59-C767-444F-980B-4F145E305A98}" srcOrd="0" destOrd="0" parTransId="{E8C6293C-DD5A-451C-B290-BC37E27DC839}" sibTransId="{06D87820-4D3D-4B3E-B672-A0FC31D2A7AA}"/>
    <dgm:cxn modelId="{7F8FF636-4E16-4BAB-A6B9-74AC242FD985}" type="presOf" srcId="{0B1EA737-1D97-4B63-9F0C-F28A10C8A237}" destId="{45C3224D-EE3A-4E4C-9292-2C374D8A53ED}" srcOrd="0" destOrd="0" presId="urn:microsoft.com/office/officeart/2005/8/layout/gear1"/>
    <dgm:cxn modelId="{DBA3B739-66D5-4C4F-8E84-C014E6F29E66}" type="presOf" srcId="{B3337B59-C767-444F-980B-4F145E305A98}" destId="{F3503085-AFD4-4E02-851E-6DF6EEDFB9E8}" srcOrd="1" destOrd="0" presId="urn:microsoft.com/office/officeart/2005/8/layout/gear1"/>
    <dgm:cxn modelId="{4531A83F-AEDD-4000-89D4-C4E39EB0B564}" srcId="{0B1EA737-1D97-4B63-9F0C-F28A10C8A237}" destId="{44527D9E-D048-4CDC-85D9-9CFC7CA0EDF4}" srcOrd="1" destOrd="0" parTransId="{F640FB5F-1471-4782-9D8C-68095736F535}" sibTransId="{4811D23C-A411-47B2-A6F4-8866096F7AC2}"/>
    <dgm:cxn modelId="{F8159E41-ECF3-4774-B5E7-F54B1B611A28}" type="presOf" srcId="{5DA4D599-ADFB-4BA6-B72D-0A98488C96B7}" destId="{6BEC648A-1647-45BC-B705-339766BABFAC}" srcOrd="0" destOrd="0" presId="urn:microsoft.com/office/officeart/2005/8/layout/gear1"/>
    <dgm:cxn modelId="{43726745-090A-47AA-9DE3-38A0F5C9EEA4}" type="presOf" srcId="{B3337B59-C767-444F-980B-4F145E305A98}" destId="{9D74D7D8-10D3-4C2D-A98A-8FC0CA31CA10}" srcOrd="0" destOrd="0" presId="urn:microsoft.com/office/officeart/2005/8/layout/gear1"/>
    <dgm:cxn modelId="{319F9965-034E-4BB8-8082-62015FAE8D79}" type="presOf" srcId="{44527D9E-D048-4CDC-85D9-9CFC7CA0EDF4}" destId="{1DE48458-101D-4BB9-8644-9C68A4F47792}" srcOrd="2" destOrd="0" presId="urn:microsoft.com/office/officeart/2005/8/layout/gear1"/>
    <dgm:cxn modelId="{3F69B176-0B20-41C9-AFA5-DCA2A038627A}" type="presOf" srcId="{5DA4D599-ADFB-4BA6-B72D-0A98488C96B7}" destId="{ECE4F1F3-0581-41F0-8D6C-984C9C64F65E}" srcOrd="2" destOrd="0" presId="urn:microsoft.com/office/officeart/2005/8/layout/gear1"/>
    <dgm:cxn modelId="{95DAA9A1-39AE-4F7D-8B5A-66E1E5A2F915}" type="presOf" srcId="{06D87820-4D3D-4B3E-B672-A0FC31D2A7AA}" destId="{FD0BF478-B5E4-4535-B68A-E1BA0A2A6339}" srcOrd="0" destOrd="0" presId="urn:microsoft.com/office/officeart/2005/8/layout/gear1"/>
    <dgm:cxn modelId="{D37CA3AD-2EBD-41FC-A9FB-1867C4C422DC}" type="presOf" srcId="{E18EABCB-4CD4-413C-B32F-B8D952E05BC2}" destId="{D3343095-480F-4659-A2BD-BCAFD487CCA1}" srcOrd="0" destOrd="0" presId="urn:microsoft.com/office/officeart/2005/8/layout/gear1"/>
    <dgm:cxn modelId="{6872B6B4-F00D-4039-A929-8F0B99802CEF}" srcId="{0B1EA737-1D97-4B63-9F0C-F28A10C8A237}" destId="{5DA4D599-ADFB-4BA6-B72D-0A98488C96B7}" srcOrd="2" destOrd="0" parTransId="{4969B6FD-A8B8-406A-89D3-4DAE87F14F24}" sibTransId="{E18EABCB-4CD4-413C-B32F-B8D952E05BC2}"/>
    <dgm:cxn modelId="{BD786BCA-96B6-4234-A535-2122F61F19D4}" type="presOf" srcId="{44527D9E-D048-4CDC-85D9-9CFC7CA0EDF4}" destId="{62C40244-D0B1-4A9C-AAA5-63361349D41F}" srcOrd="1" destOrd="0" presId="urn:microsoft.com/office/officeart/2005/8/layout/gear1"/>
    <dgm:cxn modelId="{AC0E5DE1-8607-4A1F-A894-B5ED32BAF872}" type="presOf" srcId="{4811D23C-A411-47B2-A6F4-8866096F7AC2}" destId="{B4580E64-0F1C-456C-85A5-082A7510FE3A}" srcOrd="0" destOrd="0" presId="urn:microsoft.com/office/officeart/2005/8/layout/gear1"/>
    <dgm:cxn modelId="{8A9688F1-49F8-4A18-8CD1-1742022D0598}" type="presOf" srcId="{44527D9E-D048-4CDC-85D9-9CFC7CA0EDF4}" destId="{E9F61292-43A8-4CA0-BBA3-828FAAB8686E}" srcOrd="0" destOrd="0" presId="urn:microsoft.com/office/officeart/2005/8/layout/gear1"/>
    <dgm:cxn modelId="{311BF3F5-785E-4631-BB93-2486A654F539}" type="presOf" srcId="{B3337B59-C767-444F-980B-4F145E305A98}" destId="{0B1A5FCA-E42F-483C-BAC3-4A25386D9248}" srcOrd="2" destOrd="0" presId="urn:microsoft.com/office/officeart/2005/8/layout/gear1"/>
    <dgm:cxn modelId="{EA369449-0924-4338-9A1D-08DD86A6E277}" type="presParOf" srcId="{45C3224D-EE3A-4E4C-9292-2C374D8A53ED}" destId="{9D74D7D8-10D3-4C2D-A98A-8FC0CA31CA10}" srcOrd="0" destOrd="0" presId="urn:microsoft.com/office/officeart/2005/8/layout/gear1"/>
    <dgm:cxn modelId="{2C6FEFE8-3210-4AA4-A78A-5ECAE0063947}" type="presParOf" srcId="{45C3224D-EE3A-4E4C-9292-2C374D8A53ED}" destId="{F3503085-AFD4-4E02-851E-6DF6EEDFB9E8}" srcOrd="1" destOrd="0" presId="urn:microsoft.com/office/officeart/2005/8/layout/gear1"/>
    <dgm:cxn modelId="{ACCFB8AC-DB07-4733-91C1-577F35E741BE}" type="presParOf" srcId="{45C3224D-EE3A-4E4C-9292-2C374D8A53ED}" destId="{0B1A5FCA-E42F-483C-BAC3-4A25386D9248}" srcOrd="2" destOrd="0" presId="urn:microsoft.com/office/officeart/2005/8/layout/gear1"/>
    <dgm:cxn modelId="{A43152B3-C46D-42D6-BE0F-E64EAAB43FB4}" type="presParOf" srcId="{45C3224D-EE3A-4E4C-9292-2C374D8A53ED}" destId="{E9F61292-43A8-4CA0-BBA3-828FAAB8686E}" srcOrd="3" destOrd="0" presId="urn:microsoft.com/office/officeart/2005/8/layout/gear1"/>
    <dgm:cxn modelId="{6DC420E0-181E-40ED-923D-392C89FE7568}" type="presParOf" srcId="{45C3224D-EE3A-4E4C-9292-2C374D8A53ED}" destId="{62C40244-D0B1-4A9C-AAA5-63361349D41F}" srcOrd="4" destOrd="0" presId="urn:microsoft.com/office/officeart/2005/8/layout/gear1"/>
    <dgm:cxn modelId="{50483CA4-09B8-4F93-95B4-F8BBFC098130}" type="presParOf" srcId="{45C3224D-EE3A-4E4C-9292-2C374D8A53ED}" destId="{1DE48458-101D-4BB9-8644-9C68A4F47792}" srcOrd="5" destOrd="0" presId="urn:microsoft.com/office/officeart/2005/8/layout/gear1"/>
    <dgm:cxn modelId="{0994BA04-8609-483B-9419-F14469B7E77B}" type="presParOf" srcId="{45C3224D-EE3A-4E4C-9292-2C374D8A53ED}" destId="{6BEC648A-1647-45BC-B705-339766BABFAC}" srcOrd="6" destOrd="0" presId="urn:microsoft.com/office/officeart/2005/8/layout/gear1"/>
    <dgm:cxn modelId="{01F7FA37-7947-4FA6-9D53-C631C13CF5B7}" type="presParOf" srcId="{45C3224D-EE3A-4E4C-9292-2C374D8A53ED}" destId="{16B88B29-B715-4D21-A312-664F3F34E712}" srcOrd="7" destOrd="0" presId="urn:microsoft.com/office/officeart/2005/8/layout/gear1"/>
    <dgm:cxn modelId="{3F6B05A8-1E53-474D-A966-47CA6E738F46}" type="presParOf" srcId="{45C3224D-EE3A-4E4C-9292-2C374D8A53ED}" destId="{ECE4F1F3-0581-41F0-8D6C-984C9C64F65E}" srcOrd="8" destOrd="0" presId="urn:microsoft.com/office/officeart/2005/8/layout/gear1"/>
    <dgm:cxn modelId="{B5CC3FB5-E3A4-41BB-83DA-EF37472DF1EB}" type="presParOf" srcId="{45C3224D-EE3A-4E4C-9292-2C374D8A53ED}" destId="{323E8F85-1458-4288-9508-1AEDF442DE85}" srcOrd="9" destOrd="0" presId="urn:microsoft.com/office/officeart/2005/8/layout/gear1"/>
    <dgm:cxn modelId="{648392CB-F57E-4463-8F96-421F462CAF00}" type="presParOf" srcId="{45C3224D-EE3A-4E4C-9292-2C374D8A53ED}" destId="{FD0BF478-B5E4-4535-B68A-E1BA0A2A6339}" srcOrd="10" destOrd="0" presId="urn:microsoft.com/office/officeart/2005/8/layout/gear1"/>
    <dgm:cxn modelId="{A185C07B-C563-4A16-B305-7B7BE3A63014}" type="presParOf" srcId="{45C3224D-EE3A-4E4C-9292-2C374D8A53ED}" destId="{B4580E64-0F1C-456C-85A5-082A7510FE3A}" srcOrd="11" destOrd="0" presId="urn:microsoft.com/office/officeart/2005/8/layout/gear1"/>
    <dgm:cxn modelId="{28452CEA-98DE-49CD-BD89-132F48D29EC3}" type="presParOf" srcId="{45C3224D-EE3A-4E4C-9292-2C374D8A53ED}" destId="{D3343095-480F-4659-A2BD-BCAFD487CCA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B4BBC-9CD7-4C30-8413-23164F524BFD}">
      <dsp:nvSpPr>
        <dsp:cNvPr id="0" name=""/>
        <dsp:cNvSpPr/>
      </dsp:nvSpPr>
      <dsp:spPr>
        <a:xfrm rot="5600798">
          <a:off x="-248957" y="1064183"/>
          <a:ext cx="1249357" cy="1490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3E410C-A8DB-4D2A-A53C-5AAEC2173FF3}">
      <dsp:nvSpPr>
        <dsp:cNvPr id="0" name=""/>
        <dsp:cNvSpPr/>
      </dsp:nvSpPr>
      <dsp:spPr>
        <a:xfrm>
          <a:off x="75985" y="265099"/>
          <a:ext cx="1656445" cy="993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Ubicar el punto de información y registro</a:t>
          </a:r>
        </a:p>
      </dsp:txBody>
      <dsp:txXfrm>
        <a:off x="105094" y="294208"/>
        <a:ext cx="1598227" cy="935649"/>
      </dsp:txXfrm>
    </dsp:sp>
    <dsp:sp modelId="{6F164AA5-6B0B-4256-9FD1-DCAD74C6FD89}">
      <dsp:nvSpPr>
        <dsp:cNvPr id="0" name=""/>
        <dsp:cNvSpPr/>
      </dsp:nvSpPr>
      <dsp:spPr>
        <a:xfrm rot="5400000">
          <a:off x="-276999" y="2313877"/>
          <a:ext cx="1232508" cy="1490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5260A0-B6B7-4A32-B49B-AAB478C4E96D}">
      <dsp:nvSpPr>
        <dsp:cNvPr id="0" name=""/>
        <dsp:cNvSpPr/>
      </dsp:nvSpPr>
      <dsp:spPr>
        <a:xfrm>
          <a:off x="3052" y="1522152"/>
          <a:ext cx="1656445" cy="993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Ubicar el punto fijo de matrícula</a:t>
          </a:r>
          <a:endParaRPr lang="es-CO" sz="900" b="1" kern="1200" dirty="0">
            <a:solidFill>
              <a:srgbClr val="E438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161" y="1551261"/>
        <a:ext cx="1598227" cy="935649"/>
      </dsp:txXfrm>
    </dsp:sp>
    <dsp:sp modelId="{98D59090-1E03-4977-98E3-46BF96E6FC6A}">
      <dsp:nvSpPr>
        <dsp:cNvPr id="0" name=""/>
        <dsp:cNvSpPr/>
      </dsp:nvSpPr>
      <dsp:spPr>
        <a:xfrm>
          <a:off x="344167" y="2935044"/>
          <a:ext cx="2193246" cy="1490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7E3572-F3AC-41FE-A797-AD1201EB4671}">
      <dsp:nvSpPr>
        <dsp:cNvPr id="0" name=""/>
        <dsp:cNvSpPr/>
      </dsp:nvSpPr>
      <dsp:spPr>
        <a:xfrm>
          <a:off x="3052" y="2764487"/>
          <a:ext cx="1656445" cy="993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Aspectos logísticos</a:t>
          </a:r>
        </a:p>
      </dsp:txBody>
      <dsp:txXfrm>
        <a:off x="32161" y="2793596"/>
        <a:ext cx="1598227" cy="935649"/>
      </dsp:txXfrm>
    </dsp:sp>
    <dsp:sp modelId="{29B80FDD-CFC4-4727-BA63-60C8487B3A8F}">
      <dsp:nvSpPr>
        <dsp:cNvPr id="0" name=""/>
        <dsp:cNvSpPr/>
      </dsp:nvSpPr>
      <dsp:spPr>
        <a:xfrm rot="16200000">
          <a:off x="1926073" y="2313877"/>
          <a:ext cx="1232508" cy="1490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0E53C2-BB2C-4D1C-B56E-D433ECBF84A5}">
      <dsp:nvSpPr>
        <dsp:cNvPr id="0" name=""/>
        <dsp:cNvSpPr/>
      </dsp:nvSpPr>
      <dsp:spPr>
        <a:xfrm>
          <a:off x="2206125" y="2764487"/>
          <a:ext cx="1656445" cy="993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Servidores del ICBF, UAERIV, DPS y MEN </a:t>
          </a:r>
          <a:endParaRPr lang="es-CO" sz="900" b="1" kern="1200" dirty="0">
            <a:solidFill>
              <a:srgbClr val="E438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35234" y="2793596"/>
        <a:ext cx="1598227" cy="935649"/>
      </dsp:txXfrm>
    </dsp:sp>
    <dsp:sp modelId="{FE7D5091-33C1-461E-BCDF-B589639747AC}">
      <dsp:nvSpPr>
        <dsp:cNvPr id="0" name=""/>
        <dsp:cNvSpPr/>
      </dsp:nvSpPr>
      <dsp:spPr>
        <a:xfrm rot="16200000">
          <a:off x="1926073" y="1071543"/>
          <a:ext cx="1232508" cy="1490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F585D2-7629-4220-B311-E001F0FC155C}">
      <dsp:nvSpPr>
        <dsp:cNvPr id="0" name=""/>
        <dsp:cNvSpPr/>
      </dsp:nvSpPr>
      <dsp:spPr>
        <a:xfrm>
          <a:off x="2206125" y="1522152"/>
          <a:ext cx="1656445" cy="993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Agenda acciones territoriales</a:t>
          </a:r>
        </a:p>
      </dsp:txBody>
      <dsp:txXfrm>
        <a:off x="2235234" y="1551261"/>
        <a:ext cx="1598227" cy="935649"/>
      </dsp:txXfrm>
    </dsp:sp>
    <dsp:sp modelId="{191731C2-6696-604A-B178-3BDCBE1251A3}">
      <dsp:nvSpPr>
        <dsp:cNvPr id="0" name=""/>
        <dsp:cNvSpPr/>
      </dsp:nvSpPr>
      <dsp:spPr>
        <a:xfrm>
          <a:off x="2547240" y="450376"/>
          <a:ext cx="2193246" cy="1490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FD44DE-A404-8540-96B9-1C0ACB3BEA47}">
      <dsp:nvSpPr>
        <dsp:cNvPr id="0" name=""/>
        <dsp:cNvSpPr/>
      </dsp:nvSpPr>
      <dsp:spPr>
        <a:xfrm>
          <a:off x="2206125" y="279818"/>
          <a:ext cx="1656445" cy="993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Ruta, tiempo y jornada del recorrido</a:t>
          </a:r>
        </a:p>
      </dsp:txBody>
      <dsp:txXfrm>
        <a:off x="2235234" y="308927"/>
        <a:ext cx="1598227" cy="935649"/>
      </dsp:txXfrm>
    </dsp:sp>
    <dsp:sp modelId="{30257B60-DBA9-4F71-87E8-BEDE3F028E7F}">
      <dsp:nvSpPr>
        <dsp:cNvPr id="0" name=""/>
        <dsp:cNvSpPr/>
      </dsp:nvSpPr>
      <dsp:spPr>
        <a:xfrm rot="5400000">
          <a:off x="4129146" y="1071543"/>
          <a:ext cx="1232508" cy="1490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70A003-415C-46C4-AE2F-7B026333A382}">
      <dsp:nvSpPr>
        <dsp:cNvPr id="0" name=""/>
        <dsp:cNvSpPr/>
      </dsp:nvSpPr>
      <dsp:spPr>
        <a:xfrm>
          <a:off x="4409198" y="279818"/>
          <a:ext cx="1656445" cy="993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Documentos</a:t>
          </a:r>
          <a:endParaRPr lang="es-CO" sz="900" b="1" kern="1200" dirty="0">
            <a:solidFill>
              <a:srgbClr val="E438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38307" y="308927"/>
        <a:ext cx="1598227" cy="935649"/>
      </dsp:txXfrm>
    </dsp:sp>
    <dsp:sp modelId="{245450FD-48E4-6449-904D-02C0FD6BBC43}">
      <dsp:nvSpPr>
        <dsp:cNvPr id="0" name=""/>
        <dsp:cNvSpPr/>
      </dsp:nvSpPr>
      <dsp:spPr>
        <a:xfrm rot="5400000">
          <a:off x="4129146" y="2313877"/>
          <a:ext cx="1232508" cy="1490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187AA6-D459-214A-821D-A83E1C69F444}">
      <dsp:nvSpPr>
        <dsp:cNvPr id="0" name=""/>
        <dsp:cNvSpPr/>
      </dsp:nvSpPr>
      <dsp:spPr>
        <a:xfrm>
          <a:off x="4409198" y="1522152"/>
          <a:ext cx="1656445" cy="993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Diligenciar formato de seguimeinto</a:t>
          </a:r>
        </a:p>
      </dsp:txBody>
      <dsp:txXfrm>
        <a:off x="4438307" y="1551261"/>
        <a:ext cx="1598227" cy="935649"/>
      </dsp:txXfrm>
    </dsp:sp>
    <dsp:sp modelId="{BEA44FA9-8904-F949-A9ED-995E718FB4F7}">
      <dsp:nvSpPr>
        <dsp:cNvPr id="0" name=""/>
        <dsp:cNvSpPr/>
      </dsp:nvSpPr>
      <dsp:spPr>
        <a:xfrm>
          <a:off x="4409198" y="2764487"/>
          <a:ext cx="1656445" cy="993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Realizar seguimiento conjunto. </a:t>
          </a:r>
        </a:p>
      </dsp:txBody>
      <dsp:txXfrm>
        <a:off x="4438307" y="2793596"/>
        <a:ext cx="1598227" cy="935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C25EC-9DE3-41B5-86E6-C8EEC9BCD563}">
      <dsp:nvSpPr>
        <dsp:cNvPr id="0" name=""/>
        <dsp:cNvSpPr/>
      </dsp:nvSpPr>
      <dsp:spPr>
        <a:xfrm>
          <a:off x="0" y="613534"/>
          <a:ext cx="5401166" cy="337572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2EF41-B01A-452A-A378-63815ABB4C1B}">
      <dsp:nvSpPr>
        <dsp:cNvPr id="0" name=""/>
        <dsp:cNvSpPr/>
      </dsp:nvSpPr>
      <dsp:spPr>
        <a:xfrm>
          <a:off x="685948" y="2880201"/>
          <a:ext cx="140430" cy="140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080477-B721-462C-8E53-A689EC1C159E}">
      <dsp:nvSpPr>
        <dsp:cNvPr id="0" name=""/>
        <dsp:cNvSpPr/>
      </dsp:nvSpPr>
      <dsp:spPr>
        <a:xfrm>
          <a:off x="598086" y="3091320"/>
          <a:ext cx="1258471" cy="975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11" tIns="0" rIns="0" bIns="0" numCol="1" spcCol="1270" anchor="t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Monitoreo y asesoría de la jornada</a:t>
          </a:r>
        </a:p>
      </dsp:txBody>
      <dsp:txXfrm>
        <a:off x="598086" y="3091320"/>
        <a:ext cx="1258471" cy="975585"/>
      </dsp:txXfrm>
    </dsp:sp>
    <dsp:sp modelId="{5708E85B-BB56-426C-9720-8CBEC446696F}">
      <dsp:nvSpPr>
        <dsp:cNvPr id="0" name=""/>
        <dsp:cNvSpPr/>
      </dsp:nvSpPr>
      <dsp:spPr>
        <a:xfrm>
          <a:off x="1925515" y="1962678"/>
          <a:ext cx="253854" cy="253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1F80C6-6C17-46CA-B86D-A8C6A77DD01A}">
      <dsp:nvSpPr>
        <dsp:cNvPr id="0" name=""/>
        <dsp:cNvSpPr/>
      </dsp:nvSpPr>
      <dsp:spPr>
        <a:xfrm>
          <a:off x="1701760" y="2341688"/>
          <a:ext cx="1296279" cy="1836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12" tIns="0" rIns="0" bIns="0" numCol="1" spcCol="1270" anchor="t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Agenda jornada nacional</a:t>
          </a:r>
        </a:p>
      </dsp:txBody>
      <dsp:txXfrm>
        <a:off x="1701760" y="2341688"/>
        <a:ext cx="1296279" cy="1836396"/>
      </dsp:txXfrm>
    </dsp:sp>
    <dsp:sp modelId="{7D83592B-8C13-47A7-A9CA-1E9979EB674C}">
      <dsp:nvSpPr>
        <dsp:cNvPr id="0" name=""/>
        <dsp:cNvSpPr/>
      </dsp:nvSpPr>
      <dsp:spPr>
        <a:xfrm>
          <a:off x="3416237" y="1404332"/>
          <a:ext cx="351075" cy="351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399423-7E1B-4BE6-836A-52B9FDE8C7FC}">
      <dsp:nvSpPr>
        <dsp:cNvPr id="0" name=""/>
        <dsp:cNvSpPr/>
      </dsp:nvSpPr>
      <dsp:spPr>
        <a:xfrm>
          <a:off x="3165053" y="1911074"/>
          <a:ext cx="1296279" cy="234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28" tIns="0" rIns="0" bIns="0" numCol="1" spcCol="1270" anchor="t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Acompañamiento por Directivos MEN</a:t>
          </a:r>
        </a:p>
      </dsp:txBody>
      <dsp:txXfrm>
        <a:off x="3165053" y="1911074"/>
        <a:ext cx="1296279" cy="2346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4D7D8-10D3-4C2D-A98A-8FC0CA31CA10}">
      <dsp:nvSpPr>
        <dsp:cNvPr id="0" name=""/>
        <dsp:cNvSpPr/>
      </dsp:nvSpPr>
      <dsp:spPr>
        <a:xfrm>
          <a:off x="2323945" y="2019329"/>
          <a:ext cx="1549314" cy="154931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Revisar avances</a:t>
          </a:r>
        </a:p>
      </dsp:txBody>
      <dsp:txXfrm>
        <a:off x="2635426" y="2382248"/>
        <a:ext cx="926352" cy="796380"/>
      </dsp:txXfrm>
    </dsp:sp>
    <dsp:sp modelId="{E9F61292-43A8-4CA0-BBA3-828FAAB8686E}">
      <dsp:nvSpPr>
        <dsp:cNvPr id="0" name=""/>
        <dsp:cNvSpPr/>
      </dsp:nvSpPr>
      <dsp:spPr>
        <a:xfrm>
          <a:off x="896614" y="1282922"/>
          <a:ext cx="1499726" cy="1499726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Evaluar logros</a:t>
          </a:r>
        </a:p>
      </dsp:txBody>
      <dsp:txXfrm>
        <a:off x="1274175" y="1662764"/>
        <a:ext cx="744604" cy="740042"/>
      </dsp:txXfrm>
    </dsp:sp>
    <dsp:sp modelId="{6BEC648A-1647-45BC-B705-339766BABFAC}">
      <dsp:nvSpPr>
        <dsp:cNvPr id="0" name=""/>
        <dsp:cNvSpPr/>
      </dsp:nvSpPr>
      <dsp:spPr>
        <a:xfrm rot="20700000">
          <a:off x="1707759" y="240855"/>
          <a:ext cx="1469425" cy="146942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900" b="1" kern="1200" dirty="0">
              <a:solidFill>
                <a:srgbClr val="E438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Diligenciar el formato de seguimiento</a:t>
          </a:r>
        </a:p>
      </dsp:txBody>
      <dsp:txXfrm rot="-20700000">
        <a:off x="2030047" y="563143"/>
        <a:ext cx="824849" cy="824849"/>
      </dsp:txXfrm>
    </dsp:sp>
    <dsp:sp modelId="{FD0BF478-B5E4-4535-B68A-E1BA0A2A6339}">
      <dsp:nvSpPr>
        <dsp:cNvPr id="0" name=""/>
        <dsp:cNvSpPr/>
      </dsp:nvSpPr>
      <dsp:spPr>
        <a:xfrm>
          <a:off x="1904155" y="1454486"/>
          <a:ext cx="2639517" cy="2639517"/>
        </a:xfrm>
        <a:prstGeom prst="circularArrow">
          <a:avLst>
            <a:gd name="adj1" fmla="val 4688"/>
            <a:gd name="adj2" fmla="val 299029"/>
            <a:gd name="adj3" fmla="val 2504668"/>
            <a:gd name="adj4" fmla="val 1588627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580E64-0F1C-456C-85A5-082A7510FE3A}">
      <dsp:nvSpPr>
        <dsp:cNvPr id="0" name=""/>
        <dsp:cNvSpPr/>
      </dsp:nvSpPr>
      <dsp:spPr>
        <a:xfrm>
          <a:off x="602161" y="945590"/>
          <a:ext cx="1917774" cy="19177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343095-480F-4659-A2BD-BCAFD487CCA1}">
      <dsp:nvSpPr>
        <dsp:cNvPr id="0" name=""/>
        <dsp:cNvSpPr/>
      </dsp:nvSpPr>
      <dsp:spPr>
        <a:xfrm>
          <a:off x="1367866" y="-79093"/>
          <a:ext cx="2067747" cy="20677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31/01/19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9" indent="0" algn="ctr">
              <a:buNone/>
              <a:defRPr sz="2000"/>
            </a:lvl2pPr>
            <a:lvl3pPr marL="914456" indent="0" algn="ctr">
              <a:buNone/>
              <a:defRPr sz="1801"/>
            </a:lvl3pPr>
            <a:lvl4pPr marL="1371686" indent="0" algn="ctr">
              <a:buNone/>
              <a:defRPr sz="1600"/>
            </a:lvl4pPr>
            <a:lvl5pPr marL="1828915" indent="0" algn="ctr">
              <a:buNone/>
              <a:defRPr sz="1600"/>
            </a:lvl5pPr>
            <a:lvl6pPr marL="2286144" indent="0" algn="ctr">
              <a:buNone/>
              <a:defRPr sz="1600"/>
            </a:lvl6pPr>
            <a:lvl7pPr marL="2743371" indent="0" algn="ctr">
              <a:buNone/>
              <a:defRPr sz="1600"/>
            </a:lvl7pPr>
            <a:lvl8pPr marL="3200602" indent="0" algn="ctr">
              <a:buNone/>
              <a:defRPr sz="1600"/>
            </a:lvl8pPr>
            <a:lvl9pPr marL="365782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5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9" indent="0">
              <a:buNone/>
              <a:defRPr sz="2000" b="1"/>
            </a:lvl2pPr>
            <a:lvl3pPr marL="914456" indent="0">
              <a:buNone/>
              <a:defRPr sz="1801" b="1"/>
            </a:lvl3pPr>
            <a:lvl4pPr marL="1371686" indent="0">
              <a:buNone/>
              <a:defRPr sz="1600" b="1"/>
            </a:lvl4pPr>
            <a:lvl5pPr marL="1828915" indent="0">
              <a:buNone/>
              <a:defRPr sz="1600" b="1"/>
            </a:lvl5pPr>
            <a:lvl6pPr marL="2286144" indent="0">
              <a:buNone/>
              <a:defRPr sz="1600" b="1"/>
            </a:lvl6pPr>
            <a:lvl7pPr marL="2743371" indent="0">
              <a:buNone/>
              <a:defRPr sz="1600" b="1"/>
            </a:lvl7pPr>
            <a:lvl8pPr marL="3200602" indent="0">
              <a:buNone/>
              <a:defRPr sz="1600" b="1"/>
            </a:lvl8pPr>
            <a:lvl9pPr marL="365782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9" indent="0">
              <a:buNone/>
              <a:defRPr sz="2000" b="1"/>
            </a:lvl2pPr>
            <a:lvl3pPr marL="914456" indent="0">
              <a:buNone/>
              <a:defRPr sz="1801" b="1"/>
            </a:lvl3pPr>
            <a:lvl4pPr marL="1371686" indent="0">
              <a:buNone/>
              <a:defRPr sz="1600" b="1"/>
            </a:lvl4pPr>
            <a:lvl5pPr marL="1828915" indent="0">
              <a:buNone/>
              <a:defRPr sz="1600" b="1"/>
            </a:lvl5pPr>
            <a:lvl6pPr marL="2286144" indent="0">
              <a:buNone/>
              <a:defRPr sz="1600" b="1"/>
            </a:lvl6pPr>
            <a:lvl7pPr marL="2743371" indent="0">
              <a:buNone/>
              <a:defRPr sz="1600" b="1"/>
            </a:lvl7pPr>
            <a:lvl8pPr marL="3200602" indent="0">
              <a:buNone/>
              <a:defRPr sz="1600" b="1"/>
            </a:lvl8pPr>
            <a:lvl9pPr marL="365782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9" indent="0">
              <a:buNone/>
              <a:defRPr sz="1401"/>
            </a:lvl2pPr>
            <a:lvl3pPr marL="914456" indent="0">
              <a:buNone/>
              <a:defRPr sz="1200"/>
            </a:lvl3pPr>
            <a:lvl4pPr marL="1371686" indent="0">
              <a:buNone/>
              <a:defRPr sz="1001"/>
            </a:lvl4pPr>
            <a:lvl5pPr marL="1828915" indent="0">
              <a:buNone/>
              <a:defRPr sz="1001"/>
            </a:lvl5pPr>
            <a:lvl6pPr marL="2286144" indent="0">
              <a:buNone/>
              <a:defRPr sz="1001"/>
            </a:lvl6pPr>
            <a:lvl7pPr marL="2743371" indent="0">
              <a:buNone/>
              <a:defRPr sz="1001"/>
            </a:lvl7pPr>
            <a:lvl8pPr marL="3200602" indent="0">
              <a:buNone/>
              <a:defRPr sz="1001"/>
            </a:lvl8pPr>
            <a:lvl9pPr marL="3657829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29" indent="0">
              <a:buNone/>
              <a:defRPr sz="2800"/>
            </a:lvl2pPr>
            <a:lvl3pPr marL="914456" indent="0">
              <a:buNone/>
              <a:defRPr sz="2400"/>
            </a:lvl3pPr>
            <a:lvl4pPr marL="1371686" indent="0">
              <a:buNone/>
              <a:defRPr sz="2000"/>
            </a:lvl4pPr>
            <a:lvl5pPr marL="1828915" indent="0">
              <a:buNone/>
              <a:defRPr sz="2000"/>
            </a:lvl5pPr>
            <a:lvl6pPr marL="2286144" indent="0">
              <a:buNone/>
              <a:defRPr sz="2000"/>
            </a:lvl6pPr>
            <a:lvl7pPr marL="2743371" indent="0">
              <a:buNone/>
              <a:defRPr sz="2000"/>
            </a:lvl7pPr>
            <a:lvl8pPr marL="3200602" indent="0">
              <a:buNone/>
              <a:defRPr sz="2000"/>
            </a:lvl8pPr>
            <a:lvl9pPr marL="365782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9" indent="0">
              <a:buNone/>
              <a:defRPr sz="1401"/>
            </a:lvl2pPr>
            <a:lvl3pPr marL="914456" indent="0">
              <a:buNone/>
              <a:defRPr sz="1200"/>
            </a:lvl3pPr>
            <a:lvl4pPr marL="1371686" indent="0">
              <a:buNone/>
              <a:defRPr sz="1001"/>
            </a:lvl4pPr>
            <a:lvl5pPr marL="1828915" indent="0">
              <a:buNone/>
              <a:defRPr sz="1001"/>
            </a:lvl5pPr>
            <a:lvl6pPr marL="2286144" indent="0">
              <a:buNone/>
              <a:defRPr sz="1001"/>
            </a:lvl6pPr>
            <a:lvl7pPr marL="2743371" indent="0">
              <a:buNone/>
              <a:defRPr sz="1001"/>
            </a:lvl7pPr>
            <a:lvl8pPr marL="3200602" indent="0">
              <a:buNone/>
              <a:defRPr sz="1001"/>
            </a:lvl8pPr>
            <a:lvl9pPr marL="3657829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31/01/19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6" indent="-228616" algn="l" defTabSz="91445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43" indent="-228616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2" indent="-228616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1" indent="-228616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28" indent="-228616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59" indent="-228616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87" indent="-228616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14" indent="-228616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43" indent="-228616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5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9" algn="l" defTabSz="91445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56" algn="l" defTabSz="91445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86" algn="l" defTabSz="91445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15" algn="l" defTabSz="91445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44" algn="l" defTabSz="91445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71" algn="l" defTabSz="91445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02" algn="l" defTabSz="91445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29" algn="l" defTabSz="91445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6.emf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5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ineducaciongovco-my.sharepoint.com/:f:/g/personal/rariza_mineducacion_gov_co/EpyBXzSZEn1PuN-Yjv-tN4sBzwYPNF33ZT_jURo0-L514Q?e=dQD2P7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92799"/>
            <a:ext cx="5767388" cy="10971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4CD10D-905D-3947-A650-33A2203D5DC4}"/>
              </a:ext>
            </a:extLst>
          </p:cNvPr>
          <p:cNvSpPr txBox="1"/>
          <p:nvPr/>
        </p:nvSpPr>
        <p:spPr>
          <a:xfrm>
            <a:off x="8642351" y="4717774"/>
            <a:ext cx="332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Búsqueda Activa </a:t>
            </a:r>
          </a:p>
        </p:txBody>
      </p:sp>
    </p:spTree>
    <p:extLst>
      <p:ext uri="{BB962C8B-B14F-4D97-AF65-F5344CB8AC3E}">
        <p14:creationId xmlns:p14="http://schemas.microsoft.com/office/powerpoint/2010/main" val="268560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FEEEB21-3508-CB4B-9FFE-3086AB963F00}"/>
              </a:ext>
            </a:extLst>
          </p:cNvPr>
          <p:cNvSpPr txBox="1">
            <a:spLocks/>
          </p:cNvSpPr>
          <p:nvPr/>
        </p:nvSpPr>
        <p:spPr>
          <a:xfrm>
            <a:off x="938892" y="113070"/>
            <a:ext cx="10515600" cy="840259"/>
          </a:xfrm>
          <a:prstGeom prst="rect">
            <a:avLst/>
          </a:prstGeom>
        </p:spPr>
        <p:txBody>
          <a:bodyPr/>
          <a:lstStyle>
            <a:lvl1pPr algn="l" defTabSz="9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chemeClr val="accent1"/>
                </a:solidFill>
              </a:rPr>
              <a:t>Caracterización Desertores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4198AE-00CB-D542-9464-3E79FD4D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3" y="1218372"/>
            <a:ext cx="8326507" cy="525210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D95A52C-0BEF-2D41-9DD0-D3A702D7F43B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401456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A2B7FF-E0F4-524E-B694-4C772BDF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53" y="110560"/>
            <a:ext cx="7301948" cy="7089041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C91D6B70-95DF-F54F-9F4F-DC2FE68079F2}"/>
              </a:ext>
            </a:extLst>
          </p:cNvPr>
          <p:cNvSpPr txBox="1">
            <a:spLocks/>
          </p:cNvSpPr>
          <p:nvPr/>
        </p:nvSpPr>
        <p:spPr>
          <a:xfrm>
            <a:off x="1030785" y="110560"/>
            <a:ext cx="10515600" cy="840259"/>
          </a:xfrm>
          <a:prstGeom prst="rect">
            <a:avLst/>
          </a:prstGeom>
        </p:spPr>
        <p:txBody>
          <a:bodyPr/>
          <a:lstStyle>
            <a:lvl1pPr algn="l" defTabSz="9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Causas de la Deserción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596E80-5515-2B4C-B39E-C9F2333F42AF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9764302-97D3-5344-9D81-0EC6F0D056C0}"/>
              </a:ext>
            </a:extLst>
          </p:cNvPr>
          <p:cNvSpPr/>
          <p:nvPr/>
        </p:nvSpPr>
        <p:spPr>
          <a:xfrm>
            <a:off x="268626" y="1550811"/>
            <a:ext cx="4621427" cy="3880060"/>
          </a:xfrm>
          <a:prstGeom prst="rect">
            <a:avLst/>
          </a:prstGeom>
          <a:solidFill>
            <a:srgbClr val="E43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 descr="Imagen que contiene suelo, persona, interior, techo&#10;&#10;&#10;&#10;Descripción generada automáticamente">
            <a:extLst>
              <a:ext uri="{FF2B5EF4-FFF2-40B4-BE49-F238E27FC236}">
                <a16:creationId xmlns:a16="http://schemas.microsoft.com/office/drawing/2014/main" id="{CBC8F15B-D5E6-6348-95BB-79CD04FAD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04" y="1717665"/>
            <a:ext cx="4169272" cy="35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9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721FEDD3-8F36-4F47-9160-ECF564BE7911}"/>
              </a:ext>
            </a:extLst>
          </p:cNvPr>
          <p:cNvSpPr txBox="1">
            <a:spLocks/>
          </p:cNvSpPr>
          <p:nvPr/>
        </p:nvSpPr>
        <p:spPr>
          <a:xfrm>
            <a:off x="1121109" y="182750"/>
            <a:ext cx="10515600" cy="840259"/>
          </a:xfrm>
          <a:prstGeom prst="rect">
            <a:avLst/>
          </a:prstGeom>
        </p:spPr>
        <p:txBody>
          <a:bodyPr/>
          <a:lstStyle>
            <a:lvl1pPr algn="l" defTabSz="9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Caracterización de la deserción por género y territorio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552D19-247C-584C-AD3D-BCF5FCD2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66" y="874807"/>
            <a:ext cx="7129668" cy="594597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091DCED-2297-0549-8795-5AF811C5F257}"/>
              </a:ext>
            </a:extLst>
          </p:cNvPr>
          <p:cNvSpPr/>
          <p:nvPr/>
        </p:nvSpPr>
        <p:spPr>
          <a:xfrm>
            <a:off x="-1" y="0"/>
            <a:ext cx="967409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178087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C25F2C-B17C-0343-82A7-9D68EBD7F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8" y="1430645"/>
            <a:ext cx="6500222" cy="1676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524CB7-6904-194A-9666-A099761CD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78" y="3429000"/>
            <a:ext cx="6096001" cy="22882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C513CEB-CBE0-E642-ADCA-94613EE6B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379" y="1911263"/>
            <a:ext cx="6096000" cy="3505200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1D991DF8-45F4-BB48-A85C-F27618E78480}"/>
              </a:ext>
            </a:extLst>
          </p:cNvPr>
          <p:cNvSpPr txBox="1">
            <a:spLocks/>
          </p:cNvSpPr>
          <p:nvPr/>
        </p:nvSpPr>
        <p:spPr>
          <a:xfrm>
            <a:off x="1132478" y="33568"/>
            <a:ext cx="10515600" cy="840259"/>
          </a:xfrm>
          <a:prstGeom prst="rect">
            <a:avLst/>
          </a:prstGeom>
        </p:spPr>
        <p:txBody>
          <a:bodyPr/>
          <a:lstStyle>
            <a:lvl1pPr algn="l" defTabSz="9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Estrategia de Acceso, Bienestar y Permanencia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BEF3605-FCE1-8740-B514-B270F5FC787B}"/>
              </a:ext>
            </a:extLst>
          </p:cNvPr>
          <p:cNvSpPr/>
          <p:nvPr/>
        </p:nvSpPr>
        <p:spPr>
          <a:xfrm>
            <a:off x="0" y="0"/>
            <a:ext cx="980661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142752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435F157-7AB5-FC4F-AF5E-9340C145E351}"/>
              </a:ext>
            </a:extLst>
          </p:cNvPr>
          <p:cNvSpPr/>
          <p:nvPr/>
        </p:nvSpPr>
        <p:spPr>
          <a:xfrm>
            <a:off x="918774" y="1130929"/>
            <a:ext cx="801181" cy="38242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43DE780-B705-DB45-BFAA-7878B7439E27}"/>
              </a:ext>
            </a:extLst>
          </p:cNvPr>
          <p:cNvSpPr/>
          <p:nvPr/>
        </p:nvSpPr>
        <p:spPr>
          <a:xfrm>
            <a:off x="1500020" y="1130929"/>
            <a:ext cx="2036135" cy="382420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34FB32-754C-0D44-8A5B-58A08D4CC7B7}"/>
              </a:ext>
            </a:extLst>
          </p:cNvPr>
          <p:cNvSpPr txBox="1"/>
          <p:nvPr/>
        </p:nvSpPr>
        <p:spPr>
          <a:xfrm>
            <a:off x="1044832" y="1087583"/>
            <a:ext cx="34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BAE74D-7D6F-8446-AA9C-7FD167429C72}"/>
              </a:ext>
            </a:extLst>
          </p:cNvPr>
          <p:cNvSpPr/>
          <p:nvPr/>
        </p:nvSpPr>
        <p:spPr>
          <a:xfrm>
            <a:off x="1456890" y="1184173"/>
            <a:ext cx="1178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</a:t>
            </a:r>
            <a:endParaRPr lang="es-CO" sz="1200" b="1" dirty="0">
              <a:latin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E8D4318-9999-D147-A9C4-715CEF26F419}"/>
              </a:ext>
            </a:extLst>
          </p:cNvPr>
          <p:cNvSpPr txBox="1"/>
          <p:nvPr/>
        </p:nvSpPr>
        <p:spPr>
          <a:xfrm>
            <a:off x="1412033" y="1601569"/>
            <a:ext cx="292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8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Entidad Territorial Certificada liderará el proceso de la jornada de búsqueda activa en su jurisdicción con su equipo técnico de trabajo, Instituciones Educativas focalizadas, equipos de infancia y adolescencia del municipio o departamento, para esto es importante:</a:t>
            </a:r>
          </a:p>
          <a:p>
            <a:endParaRPr lang="es-CO" sz="8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8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1DE112A2-84FE-45EF-A5DF-B3D3CB093501}"/>
              </a:ext>
            </a:extLst>
          </p:cNvPr>
          <p:cNvGrpSpPr/>
          <p:nvPr/>
        </p:nvGrpSpPr>
        <p:grpSpPr>
          <a:xfrm>
            <a:off x="378664" y="2596216"/>
            <a:ext cx="4513508" cy="3645873"/>
            <a:chOff x="1109161" y="2501149"/>
            <a:chExt cx="3884833" cy="3191085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3F18F6B4-F59B-401A-B2E5-6F2B1CA8166A}"/>
                </a:ext>
              </a:extLst>
            </p:cNvPr>
            <p:cNvGrpSpPr/>
            <p:nvPr/>
          </p:nvGrpSpPr>
          <p:grpSpPr>
            <a:xfrm>
              <a:off x="1210014" y="2501149"/>
              <a:ext cx="3783980" cy="3191085"/>
              <a:chOff x="1004413" y="1513249"/>
              <a:chExt cx="6183781" cy="5222628"/>
            </a:xfrm>
          </p:grpSpPr>
          <p:sp>
            <p:nvSpPr>
              <p:cNvPr id="5" name="Flecha: circular 4">
                <a:extLst>
                  <a:ext uri="{FF2B5EF4-FFF2-40B4-BE49-F238E27FC236}">
                    <a16:creationId xmlns:a16="http://schemas.microsoft.com/office/drawing/2014/main" id="{43BC7B0B-0740-4C08-8EBF-5F9AC49C9731}"/>
                  </a:ext>
                </a:extLst>
              </p:cNvPr>
              <p:cNvSpPr/>
              <p:nvPr/>
            </p:nvSpPr>
            <p:spPr>
              <a:xfrm>
                <a:off x="1617878" y="1521585"/>
                <a:ext cx="5214292" cy="5214292"/>
              </a:xfrm>
              <a:prstGeom prst="circularArrow">
                <a:avLst>
                  <a:gd name="adj1" fmla="val 5544"/>
                  <a:gd name="adj2" fmla="val 330680"/>
                  <a:gd name="adj3" fmla="val 13508069"/>
                  <a:gd name="adj4" fmla="val 17551228"/>
                  <a:gd name="adj5" fmla="val 5757"/>
                </a:avLst>
              </a:prstGeom>
              <a:solidFill>
                <a:srgbClr val="E43866"/>
              </a:solidFill>
            </p:spPr>
            <p:style>
              <a:lnRef idx="0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s-CO" dirty="0"/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18FC680E-A6CC-4078-8293-12DE15738CA2}"/>
                  </a:ext>
                </a:extLst>
              </p:cNvPr>
              <p:cNvSpPr/>
              <p:nvPr/>
            </p:nvSpPr>
            <p:spPr>
              <a:xfrm>
                <a:off x="4304387" y="1513249"/>
                <a:ext cx="1875833" cy="747857"/>
              </a:xfrm>
              <a:custGeom>
                <a:avLst/>
                <a:gdLst>
                  <a:gd name="connsiteX0" fmla="*/ 0 w 2717712"/>
                  <a:gd name="connsiteY0" fmla="*/ 212635 h 1275787"/>
                  <a:gd name="connsiteX1" fmla="*/ 212635 w 2717712"/>
                  <a:gd name="connsiteY1" fmla="*/ 0 h 1275787"/>
                  <a:gd name="connsiteX2" fmla="*/ 2505077 w 2717712"/>
                  <a:gd name="connsiteY2" fmla="*/ 0 h 1275787"/>
                  <a:gd name="connsiteX3" fmla="*/ 2717712 w 2717712"/>
                  <a:gd name="connsiteY3" fmla="*/ 212635 h 1275787"/>
                  <a:gd name="connsiteX4" fmla="*/ 2717712 w 2717712"/>
                  <a:gd name="connsiteY4" fmla="*/ 1063152 h 1275787"/>
                  <a:gd name="connsiteX5" fmla="*/ 2505077 w 2717712"/>
                  <a:gd name="connsiteY5" fmla="*/ 1275787 h 1275787"/>
                  <a:gd name="connsiteX6" fmla="*/ 212635 w 2717712"/>
                  <a:gd name="connsiteY6" fmla="*/ 1275787 h 1275787"/>
                  <a:gd name="connsiteX7" fmla="*/ 0 w 2717712"/>
                  <a:gd name="connsiteY7" fmla="*/ 1063152 h 1275787"/>
                  <a:gd name="connsiteX8" fmla="*/ 0 w 2717712"/>
                  <a:gd name="connsiteY8" fmla="*/ 212635 h 127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7712" h="1275787">
                    <a:moveTo>
                      <a:pt x="0" y="212635"/>
                    </a:moveTo>
                    <a:cubicBezTo>
                      <a:pt x="0" y="95200"/>
                      <a:pt x="95200" y="0"/>
                      <a:pt x="212635" y="0"/>
                    </a:cubicBezTo>
                    <a:lnTo>
                      <a:pt x="2505077" y="0"/>
                    </a:lnTo>
                    <a:cubicBezTo>
                      <a:pt x="2622512" y="0"/>
                      <a:pt x="2717712" y="95200"/>
                      <a:pt x="2717712" y="212635"/>
                    </a:cubicBezTo>
                    <a:lnTo>
                      <a:pt x="2717712" y="1063152"/>
                    </a:lnTo>
                    <a:cubicBezTo>
                      <a:pt x="2717712" y="1180587"/>
                      <a:pt x="2622512" y="1275787"/>
                      <a:pt x="2505077" y="1275787"/>
                    </a:cubicBezTo>
                    <a:lnTo>
                      <a:pt x="212635" y="1275787"/>
                    </a:lnTo>
                    <a:cubicBezTo>
                      <a:pt x="95200" y="1275787"/>
                      <a:pt x="0" y="1180587"/>
                      <a:pt x="0" y="1063152"/>
                    </a:cubicBezTo>
                    <a:lnTo>
                      <a:pt x="0" y="212635"/>
                    </a:lnTo>
                    <a:close/>
                  </a:path>
                </a:pathLst>
              </a:custGeom>
              <a:solidFill>
                <a:srgbClr val="E3ECF8"/>
              </a:solidFill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569" tIns="96569" rIns="96569" bIns="96569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900" b="1" kern="1200" dirty="0"/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900" b="1" kern="1200" dirty="0"/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900" b="1" kern="1200" dirty="0"/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900" kern="1200" dirty="0"/>
              </a:p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900" dirty="0">
                    <a:solidFill>
                      <a:srgbClr val="3F65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Focalización integral</a:t>
                </a:r>
                <a:endParaRPr lang="es-CO" sz="900" kern="1200" dirty="0"/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900" b="1" dirty="0"/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900" b="1" kern="1200" dirty="0"/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900" b="1" dirty="0"/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900" kern="1200" dirty="0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C10032AC-C991-4086-B56A-6E97CF348F4D}"/>
                  </a:ext>
                </a:extLst>
              </p:cNvPr>
              <p:cNvSpPr/>
              <p:nvPr/>
            </p:nvSpPr>
            <p:spPr>
              <a:xfrm>
                <a:off x="5022229" y="3303174"/>
                <a:ext cx="2015946" cy="849215"/>
              </a:xfrm>
              <a:custGeom>
                <a:avLst/>
                <a:gdLst>
                  <a:gd name="connsiteX0" fmla="*/ 0 w 2920704"/>
                  <a:gd name="connsiteY0" fmla="*/ 241454 h 1448693"/>
                  <a:gd name="connsiteX1" fmla="*/ 241454 w 2920704"/>
                  <a:gd name="connsiteY1" fmla="*/ 0 h 1448693"/>
                  <a:gd name="connsiteX2" fmla="*/ 2679250 w 2920704"/>
                  <a:gd name="connsiteY2" fmla="*/ 0 h 1448693"/>
                  <a:gd name="connsiteX3" fmla="*/ 2920704 w 2920704"/>
                  <a:gd name="connsiteY3" fmla="*/ 241454 h 1448693"/>
                  <a:gd name="connsiteX4" fmla="*/ 2920704 w 2920704"/>
                  <a:gd name="connsiteY4" fmla="*/ 1207239 h 1448693"/>
                  <a:gd name="connsiteX5" fmla="*/ 2679250 w 2920704"/>
                  <a:gd name="connsiteY5" fmla="*/ 1448693 h 1448693"/>
                  <a:gd name="connsiteX6" fmla="*/ 241454 w 2920704"/>
                  <a:gd name="connsiteY6" fmla="*/ 1448693 h 1448693"/>
                  <a:gd name="connsiteX7" fmla="*/ 0 w 2920704"/>
                  <a:gd name="connsiteY7" fmla="*/ 1207239 h 1448693"/>
                  <a:gd name="connsiteX8" fmla="*/ 0 w 2920704"/>
                  <a:gd name="connsiteY8" fmla="*/ 241454 h 144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704" h="1448693">
                    <a:moveTo>
                      <a:pt x="0" y="241454"/>
                    </a:moveTo>
                    <a:cubicBezTo>
                      <a:pt x="0" y="108103"/>
                      <a:pt x="108103" y="0"/>
                      <a:pt x="241454" y="0"/>
                    </a:cubicBezTo>
                    <a:lnTo>
                      <a:pt x="2679250" y="0"/>
                    </a:lnTo>
                    <a:cubicBezTo>
                      <a:pt x="2812601" y="0"/>
                      <a:pt x="2920704" y="108103"/>
                      <a:pt x="2920704" y="241454"/>
                    </a:cubicBezTo>
                    <a:lnTo>
                      <a:pt x="2920704" y="1207239"/>
                    </a:lnTo>
                    <a:cubicBezTo>
                      <a:pt x="2920704" y="1340590"/>
                      <a:pt x="2812601" y="1448693"/>
                      <a:pt x="2679250" y="1448693"/>
                    </a:cubicBezTo>
                    <a:lnTo>
                      <a:pt x="241454" y="1448693"/>
                    </a:lnTo>
                    <a:cubicBezTo>
                      <a:pt x="108103" y="1448693"/>
                      <a:pt x="0" y="1340590"/>
                      <a:pt x="0" y="1207239"/>
                    </a:cubicBezTo>
                    <a:lnTo>
                      <a:pt x="0" y="241454"/>
                    </a:lnTo>
                    <a:close/>
                  </a:path>
                </a:pathLst>
              </a:custGeom>
              <a:solidFill>
                <a:srgbClr val="E3ECF8"/>
              </a:solidFill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5009" tIns="105009" rIns="105009" bIns="105009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900" dirty="0">
                    <a:solidFill>
                      <a:srgbClr val="3F65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Analisis de contexto   </a:t>
                </a:r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85E87840-CD94-4DE4-851B-75AC352C2EE4}"/>
                  </a:ext>
                </a:extLst>
              </p:cNvPr>
              <p:cNvSpPr/>
              <p:nvPr/>
            </p:nvSpPr>
            <p:spPr>
              <a:xfrm>
                <a:off x="5172248" y="5132742"/>
                <a:ext cx="2015946" cy="801235"/>
              </a:xfrm>
              <a:custGeom>
                <a:avLst/>
                <a:gdLst>
                  <a:gd name="connsiteX0" fmla="*/ 0 w 2969957"/>
                  <a:gd name="connsiteY0" fmla="*/ 244208 h 1465218"/>
                  <a:gd name="connsiteX1" fmla="*/ 244208 w 2969957"/>
                  <a:gd name="connsiteY1" fmla="*/ 0 h 1465218"/>
                  <a:gd name="connsiteX2" fmla="*/ 2725749 w 2969957"/>
                  <a:gd name="connsiteY2" fmla="*/ 0 h 1465218"/>
                  <a:gd name="connsiteX3" fmla="*/ 2969957 w 2969957"/>
                  <a:gd name="connsiteY3" fmla="*/ 244208 h 1465218"/>
                  <a:gd name="connsiteX4" fmla="*/ 2969957 w 2969957"/>
                  <a:gd name="connsiteY4" fmla="*/ 1221010 h 1465218"/>
                  <a:gd name="connsiteX5" fmla="*/ 2725749 w 2969957"/>
                  <a:gd name="connsiteY5" fmla="*/ 1465218 h 1465218"/>
                  <a:gd name="connsiteX6" fmla="*/ 244208 w 2969957"/>
                  <a:gd name="connsiteY6" fmla="*/ 1465218 h 1465218"/>
                  <a:gd name="connsiteX7" fmla="*/ 0 w 2969957"/>
                  <a:gd name="connsiteY7" fmla="*/ 1221010 h 1465218"/>
                  <a:gd name="connsiteX8" fmla="*/ 0 w 2969957"/>
                  <a:gd name="connsiteY8" fmla="*/ 244208 h 14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957" h="1465218">
                    <a:moveTo>
                      <a:pt x="0" y="244208"/>
                    </a:moveTo>
                    <a:cubicBezTo>
                      <a:pt x="0" y="109336"/>
                      <a:pt x="109336" y="0"/>
                      <a:pt x="244208" y="0"/>
                    </a:cubicBezTo>
                    <a:lnTo>
                      <a:pt x="2725749" y="0"/>
                    </a:lnTo>
                    <a:cubicBezTo>
                      <a:pt x="2860621" y="0"/>
                      <a:pt x="2969957" y="109336"/>
                      <a:pt x="2969957" y="244208"/>
                    </a:cubicBezTo>
                    <a:lnTo>
                      <a:pt x="2969957" y="1221010"/>
                    </a:lnTo>
                    <a:cubicBezTo>
                      <a:pt x="2969957" y="1355882"/>
                      <a:pt x="2860621" y="1465218"/>
                      <a:pt x="2725749" y="1465218"/>
                    </a:cubicBezTo>
                    <a:lnTo>
                      <a:pt x="244208" y="1465218"/>
                    </a:lnTo>
                    <a:cubicBezTo>
                      <a:pt x="109336" y="1465218"/>
                      <a:pt x="0" y="1355882"/>
                      <a:pt x="0" y="1221010"/>
                    </a:cubicBezTo>
                    <a:lnTo>
                      <a:pt x="0" y="244208"/>
                    </a:lnTo>
                    <a:close/>
                  </a:path>
                </a:pathLst>
              </a:custGeom>
              <a:solidFill>
                <a:srgbClr val="E3ECF8"/>
              </a:solidFill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5816" tIns="105816" rIns="105816" bIns="105816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900" dirty="0">
                    <a:solidFill>
                      <a:srgbClr val="3F65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Compresion territorial y contextual</a:t>
                </a:r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A0817F24-3828-462D-9D99-2881E8DB2790}"/>
                  </a:ext>
                </a:extLst>
              </p:cNvPr>
              <p:cNvSpPr/>
              <p:nvPr/>
            </p:nvSpPr>
            <p:spPr>
              <a:xfrm>
                <a:off x="1004413" y="3133295"/>
                <a:ext cx="2182620" cy="890307"/>
              </a:xfrm>
              <a:custGeom>
                <a:avLst/>
                <a:gdLst>
                  <a:gd name="connsiteX0" fmla="*/ 0 w 3162179"/>
                  <a:gd name="connsiteY0" fmla="*/ 253137 h 1518794"/>
                  <a:gd name="connsiteX1" fmla="*/ 253137 w 3162179"/>
                  <a:gd name="connsiteY1" fmla="*/ 0 h 1518794"/>
                  <a:gd name="connsiteX2" fmla="*/ 2909042 w 3162179"/>
                  <a:gd name="connsiteY2" fmla="*/ 0 h 1518794"/>
                  <a:gd name="connsiteX3" fmla="*/ 3162179 w 3162179"/>
                  <a:gd name="connsiteY3" fmla="*/ 253137 h 1518794"/>
                  <a:gd name="connsiteX4" fmla="*/ 3162179 w 3162179"/>
                  <a:gd name="connsiteY4" fmla="*/ 1265657 h 1518794"/>
                  <a:gd name="connsiteX5" fmla="*/ 2909042 w 3162179"/>
                  <a:gd name="connsiteY5" fmla="*/ 1518794 h 1518794"/>
                  <a:gd name="connsiteX6" fmla="*/ 253137 w 3162179"/>
                  <a:gd name="connsiteY6" fmla="*/ 1518794 h 1518794"/>
                  <a:gd name="connsiteX7" fmla="*/ 0 w 3162179"/>
                  <a:gd name="connsiteY7" fmla="*/ 1265657 h 1518794"/>
                  <a:gd name="connsiteX8" fmla="*/ 0 w 3162179"/>
                  <a:gd name="connsiteY8" fmla="*/ 253137 h 1518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2179" h="1518794">
                    <a:moveTo>
                      <a:pt x="0" y="253137"/>
                    </a:moveTo>
                    <a:cubicBezTo>
                      <a:pt x="0" y="113333"/>
                      <a:pt x="113333" y="0"/>
                      <a:pt x="253137" y="0"/>
                    </a:cubicBezTo>
                    <a:lnTo>
                      <a:pt x="2909042" y="0"/>
                    </a:lnTo>
                    <a:cubicBezTo>
                      <a:pt x="3048846" y="0"/>
                      <a:pt x="3162179" y="113333"/>
                      <a:pt x="3162179" y="253137"/>
                    </a:cubicBezTo>
                    <a:lnTo>
                      <a:pt x="3162179" y="1265657"/>
                    </a:lnTo>
                    <a:cubicBezTo>
                      <a:pt x="3162179" y="1405461"/>
                      <a:pt x="3048846" y="1518794"/>
                      <a:pt x="2909042" y="1518794"/>
                    </a:cubicBezTo>
                    <a:lnTo>
                      <a:pt x="253137" y="1518794"/>
                    </a:lnTo>
                    <a:cubicBezTo>
                      <a:pt x="113333" y="1518794"/>
                      <a:pt x="0" y="1405461"/>
                      <a:pt x="0" y="1265657"/>
                    </a:cubicBezTo>
                    <a:lnTo>
                      <a:pt x="0" y="253137"/>
                    </a:lnTo>
                    <a:close/>
                  </a:path>
                </a:pathLst>
              </a:custGeom>
              <a:solidFill>
                <a:srgbClr val="E3ECF8"/>
              </a:solidFill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8431" tIns="108431" rIns="108431" bIns="108431" numCol="1" spcCol="1270" anchor="ctr" anchorCtr="0">
                <a:noAutofit/>
              </a:bodyPr>
              <a:lstStyle/>
              <a:p>
                <a:pPr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900" dirty="0">
                  <a:solidFill>
                    <a:srgbClr val="3F65A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CO" sz="900" dirty="0">
                    <a:solidFill>
                      <a:srgbClr val="3F65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Divulgar la jornada      a nivel comunitario e institucional</a:t>
                </a:r>
                <a:endParaRPr lang="es-ES_tradnl" sz="900" dirty="0">
                  <a:solidFill>
                    <a:srgbClr val="3F65A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l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900" kern="1200" dirty="0"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B6639A3B-9040-478E-94BA-322D505AA666}"/>
                  </a:ext>
                </a:extLst>
              </p:cNvPr>
              <p:cNvSpPr/>
              <p:nvPr/>
            </p:nvSpPr>
            <p:spPr>
              <a:xfrm>
                <a:off x="1020747" y="5085127"/>
                <a:ext cx="2149951" cy="843343"/>
              </a:xfrm>
              <a:custGeom>
                <a:avLst/>
                <a:gdLst>
                  <a:gd name="connsiteX0" fmla="*/ 0 w 3114852"/>
                  <a:gd name="connsiteY0" fmla="*/ 239784 h 1438677"/>
                  <a:gd name="connsiteX1" fmla="*/ 239784 w 3114852"/>
                  <a:gd name="connsiteY1" fmla="*/ 0 h 1438677"/>
                  <a:gd name="connsiteX2" fmla="*/ 2875068 w 3114852"/>
                  <a:gd name="connsiteY2" fmla="*/ 0 h 1438677"/>
                  <a:gd name="connsiteX3" fmla="*/ 3114852 w 3114852"/>
                  <a:gd name="connsiteY3" fmla="*/ 239784 h 1438677"/>
                  <a:gd name="connsiteX4" fmla="*/ 3114852 w 3114852"/>
                  <a:gd name="connsiteY4" fmla="*/ 1198893 h 1438677"/>
                  <a:gd name="connsiteX5" fmla="*/ 2875068 w 3114852"/>
                  <a:gd name="connsiteY5" fmla="*/ 1438677 h 1438677"/>
                  <a:gd name="connsiteX6" fmla="*/ 239784 w 3114852"/>
                  <a:gd name="connsiteY6" fmla="*/ 1438677 h 1438677"/>
                  <a:gd name="connsiteX7" fmla="*/ 0 w 3114852"/>
                  <a:gd name="connsiteY7" fmla="*/ 1198893 h 1438677"/>
                  <a:gd name="connsiteX8" fmla="*/ 0 w 3114852"/>
                  <a:gd name="connsiteY8" fmla="*/ 239784 h 14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4852" h="1438677">
                    <a:moveTo>
                      <a:pt x="0" y="239784"/>
                    </a:moveTo>
                    <a:cubicBezTo>
                      <a:pt x="0" y="107355"/>
                      <a:pt x="107355" y="0"/>
                      <a:pt x="239784" y="0"/>
                    </a:cubicBezTo>
                    <a:lnTo>
                      <a:pt x="2875068" y="0"/>
                    </a:lnTo>
                    <a:cubicBezTo>
                      <a:pt x="3007497" y="0"/>
                      <a:pt x="3114852" y="107355"/>
                      <a:pt x="3114852" y="239784"/>
                    </a:cubicBezTo>
                    <a:lnTo>
                      <a:pt x="3114852" y="1198893"/>
                    </a:lnTo>
                    <a:cubicBezTo>
                      <a:pt x="3114852" y="1331322"/>
                      <a:pt x="3007497" y="1438677"/>
                      <a:pt x="2875068" y="1438677"/>
                    </a:cubicBezTo>
                    <a:lnTo>
                      <a:pt x="239784" y="1438677"/>
                    </a:lnTo>
                    <a:cubicBezTo>
                      <a:pt x="107355" y="1438677"/>
                      <a:pt x="0" y="1331322"/>
                      <a:pt x="0" y="1198893"/>
                    </a:cubicBezTo>
                    <a:lnTo>
                      <a:pt x="0" y="239784"/>
                    </a:lnTo>
                    <a:close/>
                  </a:path>
                </a:pathLst>
              </a:custGeom>
              <a:solidFill>
                <a:srgbClr val="E3ECF8"/>
              </a:solidFill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520" tIns="104520" rIns="104520" bIns="10452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900" dirty="0">
                    <a:solidFill>
                      <a:srgbClr val="3F65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Articularse con el ICBF, UAERIV, DPS.</a:t>
                </a:r>
                <a:endParaRPr lang="es-CO" sz="900" dirty="0">
                  <a:solidFill>
                    <a:srgbClr val="3F65A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888B4D6D-8A73-47F4-86F6-F6ECDDA3F1CD}"/>
                </a:ext>
              </a:extLst>
            </p:cNvPr>
            <p:cNvSpPr txBox="1"/>
            <p:nvPr/>
          </p:nvSpPr>
          <p:spPr>
            <a:xfrm>
              <a:off x="2902396" y="2572822"/>
              <a:ext cx="4034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solidFill>
                    <a:srgbClr val="3F65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F1A4902C-E69B-4D06-B47F-BEC7EE511E15}"/>
                </a:ext>
              </a:extLst>
            </p:cNvPr>
            <p:cNvSpPr txBox="1"/>
            <p:nvPr/>
          </p:nvSpPr>
          <p:spPr>
            <a:xfrm>
              <a:off x="3616505" y="3595823"/>
              <a:ext cx="4034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solidFill>
                    <a:srgbClr val="3F65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2B938066-AD54-4E0E-805C-4CE5A79BDF30}"/>
                </a:ext>
              </a:extLst>
            </p:cNvPr>
            <p:cNvSpPr txBox="1"/>
            <p:nvPr/>
          </p:nvSpPr>
          <p:spPr>
            <a:xfrm>
              <a:off x="3725195" y="4632305"/>
              <a:ext cx="4034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solidFill>
                    <a:srgbClr val="3F65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   </a:t>
              </a: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98C590AD-5038-4BCF-851B-6E9DAC37153C}"/>
                </a:ext>
              </a:extLst>
            </p:cNvPr>
            <p:cNvSpPr txBox="1"/>
            <p:nvPr/>
          </p:nvSpPr>
          <p:spPr>
            <a:xfrm>
              <a:off x="1124157" y="4616555"/>
              <a:ext cx="4034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solidFill>
                    <a:srgbClr val="3F65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773387D2-58E0-45C0-A5E0-5BFBA43C9C37}"/>
                </a:ext>
              </a:extLst>
            </p:cNvPr>
            <p:cNvSpPr txBox="1"/>
            <p:nvPr/>
          </p:nvSpPr>
          <p:spPr>
            <a:xfrm>
              <a:off x="1109161" y="3538404"/>
              <a:ext cx="4034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solidFill>
                    <a:srgbClr val="3F65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77DCDA74-7D6C-4CA4-9EB3-254C0995F4EA}"/>
              </a:ext>
            </a:extLst>
          </p:cNvPr>
          <p:cNvSpPr/>
          <p:nvPr/>
        </p:nvSpPr>
        <p:spPr>
          <a:xfrm>
            <a:off x="7506822" y="1135280"/>
            <a:ext cx="801181" cy="38242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B9455568-EF1A-42BC-B986-42C002E344D6}"/>
              </a:ext>
            </a:extLst>
          </p:cNvPr>
          <p:cNvSpPr/>
          <p:nvPr/>
        </p:nvSpPr>
        <p:spPr>
          <a:xfrm>
            <a:off x="8088068" y="1135280"/>
            <a:ext cx="2036135" cy="382420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7E2C7D0-CAAF-424A-8A65-D97C74A71B20}"/>
              </a:ext>
            </a:extLst>
          </p:cNvPr>
          <p:cNvSpPr txBox="1"/>
          <p:nvPr/>
        </p:nvSpPr>
        <p:spPr>
          <a:xfrm>
            <a:off x="7632880" y="1091934"/>
            <a:ext cx="34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A7C7D98-CED3-4F10-9F0C-4968F499D0DA}"/>
              </a:ext>
            </a:extLst>
          </p:cNvPr>
          <p:cNvSpPr/>
          <p:nvPr/>
        </p:nvSpPr>
        <p:spPr>
          <a:xfrm>
            <a:off x="8044938" y="1188524"/>
            <a:ext cx="997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</a:t>
            </a:r>
            <a:endParaRPr lang="es-CO" sz="1200" b="1" dirty="0">
              <a:latin typeface="Arial" panose="020B06040202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E38BBBAE-4D72-46F2-B153-3D5265407C07}"/>
              </a:ext>
            </a:extLst>
          </p:cNvPr>
          <p:cNvSpPr txBox="1"/>
          <p:nvPr/>
        </p:nvSpPr>
        <p:spPr>
          <a:xfrm>
            <a:off x="8068033" y="1662089"/>
            <a:ext cx="134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insumos:</a:t>
            </a:r>
          </a:p>
          <a:p>
            <a:endParaRPr lang="es-CO" sz="8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8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81608EA-D641-4C44-8AE6-7F319B8E87D4}"/>
              </a:ext>
            </a:extLst>
          </p:cNvPr>
          <p:cNvSpPr txBox="1"/>
          <p:nvPr/>
        </p:nvSpPr>
        <p:spPr>
          <a:xfrm>
            <a:off x="8168171" y="1871509"/>
            <a:ext cx="2030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de datos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1AC80CF0-B88E-4AEB-AAD9-21CA16AE9F60}"/>
              </a:ext>
            </a:extLst>
          </p:cNvPr>
          <p:cNvSpPr txBox="1"/>
          <p:nvPr/>
        </p:nvSpPr>
        <p:spPr>
          <a:xfrm>
            <a:off x="8939773" y="2023483"/>
            <a:ext cx="2030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arrojados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6750712-84FA-427D-9826-07664C62582E}"/>
              </a:ext>
            </a:extLst>
          </p:cNvPr>
          <p:cNvSpPr txBox="1"/>
          <p:nvPr/>
        </p:nvSpPr>
        <p:spPr>
          <a:xfrm>
            <a:off x="10081389" y="2175458"/>
            <a:ext cx="2030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 territorial y contexto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D0435180-B3E4-4DA1-9DAF-F1FCCC4154E2}"/>
              </a:ext>
            </a:extLst>
          </p:cNvPr>
          <p:cNvSpPr/>
          <p:nvPr/>
        </p:nvSpPr>
        <p:spPr>
          <a:xfrm flipV="1">
            <a:off x="9037901" y="2106826"/>
            <a:ext cx="272449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4B58833A-32FE-44A5-A789-4477659CC05B}"/>
              </a:ext>
            </a:extLst>
          </p:cNvPr>
          <p:cNvSpPr/>
          <p:nvPr/>
        </p:nvSpPr>
        <p:spPr>
          <a:xfrm flipV="1">
            <a:off x="9853817" y="2267138"/>
            <a:ext cx="272449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9015DE44-9CB9-40A3-9133-B5A69C9EEC25}"/>
              </a:ext>
            </a:extLst>
          </p:cNvPr>
          <p:cNvSpPr/>
          <p:nvPr/>
        </p:nvSpPr>
        <p:spPr>
          <a:xfrm flipV="1">
            <a:off x="10943181" y="2415182"/>
            <a:ext cx="272449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E47DB3B-5096-4711-A8C8-A7DCFDA746DB}"/>
              </a:ext>
            </a:extLst>
          </p:cNvPr>
          <p:cNvSpPr txBox="1"/>
          <p:nvPr/>
        </p:nvSpPr>
        <p:spPr>
          <a:xfrm>
            <a:off x="9909119" y="4525356"/>
            <a:ext cx="40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graphicFrame>
        <p:nvGraphicFramePr>
          <p:cNvPr id="77" name="Diagrama 76">
            <a:extLst>
              <a:ext uri="{FF2B5EF4-FFF2-40B4-BE49-F238E27FC236}">
                <a16:creationId xmlns:a16="http://schemas.microsoft.com/office/drawing/2014/main" id="{0D8746FE-6749-4E4F-BC2F-3E377252C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401583"/>
              </p:ext>
            </p:extLst>
          </p:nvPr>
        </p:nvGraphicFramePr>
        <p:xfrm>
          <a:off x="5973795" y="2555676"/>
          <a:ext cx="6068696" cy="403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" name="Imagen 91">
            <a:extLst>
              <a:ext uri="{FF2B5EF4-FFF2-40B4-BE49-F238E27FC236}">
                <a16:creationId xmlns:a16="http://schemas.microsoft.com/office/drawing/2014/main" id="{ACC8C392-0606-452A-A4FB-40B331FD5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122" y="1583695"/>
            <a:ext cx="677533" cy="731022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BF769AA8-C216-440B-9521-8EA02B88C8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1979" y="1674882"/>
            <a:ext cx="912038" cy="548648"/>
          </a:xfrm>
          <a:prstGeom prst="rect">
            <a:avLst/>
          </a:prstGeom>
        </p:spPr>
      </p:pic>
      <p:sp>
        <p:nvSpPr>
          <p:cNvPr id="38" name="Título 3">
            <a:extLst>
              <a:ext uri="{FF2B5EF4-FFF2-40B4-BE49-F238E27FC236}">
                <a16:creationId xmlns:a16="http://schemas.microsoft.com/office/drawing/2014/main" id="{CD003A58-5738-C442-B27E-C632AF8189C3}"/>
              </a:ext>
            </a:extLst>
          </p:cNvPr>
          <p:cNvSpPr txBox="1">
            <a:spLocks/>
          </p:cNvSpPr>
          <p:nvPr/>
        </p:nvSpPr>
        <p:spPr>
          <a:xfrm>
            <a:off x="980661" y="-7460"/>
            <a:ext cx="10515600" cy="840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a paso de la Busqueda Activa 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6D8AA241-CA92-F745-8B25-755CC34A879C}"/>
              </a:ext>
            </a:extLst>
          </p:cNvPr>
          <p:cNvSpPr/>
          <p:nvPr/>
        </p:nvSpPr>
        <p:spPr>
          <a:xfrm>
            <a:off x="0" y="0"/>
            <a:ext cx="980661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256287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435F157-7AB5-FC4F-AF5E-9340C145E351}"/>
              </a:ext>
            </a:extLst>
          </p:cNvPr>
          <p:cNvSpPr/>
          <p:nvPr/>
        </p:nvSpPr>
        <p:spPr>
          <a:xfrm>
            <a:off x="918774" y="1130929"/>
            <a:ext cx="801181" cy="38242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43DE780-B705-DB45-BFAA-7878B7439E27}"/>
              </a:ext>
            </a:extLst>
          </p:cNvPr>
          <p:cNvSpPr/>
          <p:nvPr/>
        </p:nvSpPr>
        <p:spPr>
          <a:xfrm>
            <a:off x="1500020" y="1130929"/>
            <a:ext cx="2036135" cy="382420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34FB32-754C-0D44-8A5B-58A08D4CC7B7}"/>
              </a:ext>
            </a:extLst>
          </p:cNvPr>
          <p:cNvSpPr txBox="1"/>
          <p:nvPr/>
        </p:nvSpPr>
        <p:spPr>
          <a:xfrm>
            <a:off x="1044832" y="1087583"/>
            <a:ext cx="34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BAE74D-7D6F-8446-AA9C-7FD167429C72}"/>
              </a:ext>
            </a:extLst>
          </p:cNvPr>
          <p:cNvSpPr/>
          <p:nvPr/>
        </p:nvSpPr>
        <p:spPr>
          <a:xfrm>
            <a:off x="1456890" y="1184173"/>
            <a:ext cx="944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endParaRPr lang="es-CO" sz="1200" b="1" dirty="0">
              <a:latin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E8D4318-9999-D147-A9C4-715CEF26F419}"/>
              </a:ext>
            </a:extLst>
          </p:cNvPr>
          <p:cNvSpPr txBox="1"/>
          <p:nvPr/>
        </p:nvSpPr>
        <p:spPr>
          <a:xfrm>
            <a:off x="1208514" y="1538864"/>
            <a:ext cx="2981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Saludo y ambientación</a:t>
            </a:r>
          </a:p>
          <a:p>
            <a:r>
              <a:rPr lang="es-CO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la maleta </a:t>
            </a:r>
          </a:p>
          <a:p>
            <a:r>
              <a:rPr lang="es-CO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 conjunto de los datos</a:t>
            </a:r>
          </a:p>
          <a:p>
            <a:r>
              <a:rPr lang="es-CO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Reunion intersectorial UAERIV, ICBF, DPS.</a:t>
            </a:r>
          </a:p>
          <a:p>
            <a:r>
              <a:rPr lang="es-CO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mapa citico</a:t>
            </a:r>
          </a:p>
          <a:p>
            <a:r>
              <a:rPr lang="es-CO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 la logística</a:t>
            </a:r>
          </a:p>
          <a:p>
            <a:r>
              <a:rPr lang="es-CO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la acción territorial</a:t>
            </a:r>
          </a:p>
          <a:p>
            <a:r>
              <a:rPr lang="es-CO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el puerta a puerta</a:t>
            </a:r>
          </a:p>
          <a:p>
            <a:r>
              <a:rPr lang="es-CO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Diligenciar el instrumento</a:t>
            </a:r>
          </a:p>
          <a:p>
            <a:r>
              <a:rPr lang="es-CO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la matricula </a:t>
            </a:r>
          </a:p>
          <a:p>
            <a:r>
              <a:rPr lang="es-CO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seguimeinto a la matricula. </a:t>
            </a: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77DCDA74-7D6C-4CA4-9EB3-254C0995F4EA}"/>
              </a:ext>
            </a:extLst>
          </p:cNvPr>
          <p:cNvSpPr/>
          <p:nvPr/>
        </p:nvSpPr>
        <p:spPr>
          <a:xfrm>
            <a:off x="7506822" y="1135280"/>
            <a:ext cx="801181" cy="38242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B9455568-EF1A-42BC-B986-42C002E344D6}"/>
              </a:ext>
            </a:extLst>
          </p:cNvPr>
          <p:cNvSpPr/>
          <p:nvPr/>
        </p:nvSpPr>
        <p:spPr>
          <a:xfrm>
            <a:off x="8088068" y="1135280"/>
            <a:ext cx="2036135" cy="382420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7E2C7D0-CAAF-424A-8A65-D97C74A71B20}"/>
              </a:ext>
            </a:extLst>
          </p:cNvPr>
          <p:cNvSpPr txBox="1"/>
          <p:nvPr/>
        </p:nvSpPr>
        <p:spPr>
          <a:xfrm>
            <a:off x="7632880" y="1091934"/>
            <a:ext cx="34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A7C7D98-CED3-4F10-9F0C-4968F499D0DA}"/>
              </a:ext>
            </a:extLst>
          </p:cNvPr>
          <p:cNvSpPr/>
          <p:nvPr/>
        </p:nvSpPr>
        <p:spPr>
          <a:xfrm>
            <a:off x="8044938" y="1188524"/>
            <a:ext cx="1109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endParaRPr lang="es-CO" sz="1200" b="1" dirty="0">
              <a:latin typeface="Arial" panose="020B0604020202020204" pitchFamily="34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E47DB3B-5096-4711-A8C8-A7DCFDA746DB}"/>
              </a:ext>
            </a:extLst>
          </p:cNvPr>
          <p:cNvSpPr txBox="1"/>
          <p:nvPr/>
        </p:nvSpPr>
        <p:spPr>
          <a:xfrm>
            <a:off x="9909119" y="4525356"/>
            <a:ext cx="40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graphicFrame>
        <p:nvGraphicFramePr>
          <p:cNvPr id="77" name="Diagrama 76">
            <a:extLst>
              <a:ext uri="{FF2B5EF4-FFF2-40B4-BE49-F238E27FC236}">
                <a16:creationId xmlns:a16="http://schemas.microsoft.com/office/drawing/2014/main" id="{0D8746FE-6749-4E4F-BC2F-3E377252C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969018"/>
              </p:ext>
            </p:extLst>
          </p:nvPr>
        </p:nvGraphicFramePr>
        <p:xfrm>
          <a:off x="6591399" y="454943"/>
          <a:ext cx="5401166" cy="447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7" name="Diagrama 36">
            <a:extLst>
              <a:ext uri="{FF2B5EF4-FFF2-40B4-BE49-F238E27FC236}">
                <a16:creationId xmlns:a16="http://schemas.microsoft.com/office/drawing/2014/main" id="{D74BC241-AEED-4AFE-855B-46B9C9905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523509"/>
              </p:ext>
            </p:extLst>
          </p:nvPr>
        </p:nvGraphicFramePr>
        <p:xfrm>
          <a:off x="2588820" y="3144477"/>
          <a:ext cx="4435027" cy="374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8" name="CuadroTexto 37">
            <a:extLst>
              <a:ext uri="{FF2B5EF4-FFF2-40B4-BE49-F238E27FC236}">
                <a16:creationId xmlns:a16="http://schemas.microsoft.com/office/drawing/2014/main" id="{6E87ED43-DC69-4E89-915D-D898E804FB6C}"/>
              </a:ext>
            </a:extLst>
          </p:cNvPr>
          <p:cNvSpPr txBox="1"/>
          <p:nvPr/>
        </p:nvSpPr>
        <p:spPr>
          <a:xfrm>
            <a:off x="1248934" y="3863393"/>
            <a:ext cx="256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finalizar la jornada se recomienda:</a:t>
            </a:r>
          </a:p>
          <a:p>
            <a:endParaRPr lang="es-CO" sz="8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8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12D8F24-C57A-44C2-BFC5-7CA7ED9F2715}"/>
              </a:ext>
            </a:extLst>
          </p:cNvPr>
          <p:cNvSpPr/>
          <p:nvPr/>
        </p:nvSpPr>
        <p:spPr>
          <a:xfrm>
            <a:off x="7820543" y="3962399"/>
            <a:ext cx="4172022" cy="2780355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5BF9FC6-B249-4D8A-A2C3-EDAC106945CF}"/>
              </a:ext>
            </a:extLst>
          </p:cNvPr>
          <p:cNvSpPr txBox="1"/>
          <p:nvPr/>
        </p:nvSpPr>
        <p:spPr>
          <a:xfrm>
            <a:off x="7937565" y="4138830"/>
            <a:ext cx="39577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1: se realizará un seguimiento a la Jornada de planeación territorial para el desarrollo de la estrategia de búsqueda activa y de seguimiento a la permanencia, para esta jornada es indispensable que se citen a las entidades que participaron en la jornada de planeación (ICBF,DPS, UAERIV y otras entidades)</a:t>
            </a:r>
          </a:p>
          <a:p>
            <a:pPr algn="just"/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2: el Director o Subdirector realizará un acompañamiento a la jornada de búsqueda activa en el marco de la planeación liderada por la secretaría de educación, así como la movilización de la campaña “mi matricula mi derecho” con medios a nivel local y nacional.</a:t>
            </a:r>
          </a:p>
          <a:p>
            <a:pPr algn="just"/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3: Se realizará una evaluación de la jornada y planeación de las acciones que se deben realizar para el seguimiento a la permanencia de niños, niñas y adolescentes.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A6F7F878-D399-4A2B-BA69-73529DA34276}"/>
              </a:ext>
            </a:extLst>
          </p:cNvPr>
          <p:cNvSpPr/>
          <p:nvPr/>
        </p:nvSpPr>
        <p:spPr>
          <a:xfrm rot="169655">
            <a:off x="904485" y="1596841"/>
            <a:ext cx="297294" cy="297294"/>
          </a:xfrm>
          <a:prstGeom prst="ellipse">
            <a:avLst/>
          </a:prstGeom>
          <a:solidFill>
            <a:srgbClr val="6F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6A6236B2-8B24-427F-BEAD-8C40D0CDABC0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 rot="169655">
            <a:off x="957899" y="1729767"/>
            <a:ext cx="207885" cy="207885"/>
          </a:xfrm>
          <a:prstGeom prst="rect">
            <a:avLst/>
          </a:prstGeom>
        </p:spPr>
      </p:pic>
      <p:sp>
        <p:nvSpPr>
          <p:cNvPr id="63" name="Elipse 62">
            <a:extLst>
              <a:ext uri="{FF2B5EF4-FFF2-40B4-BE49-F238E27FC236}">
                <a16:creationId xmlns:a16="http://schemas.microsoft.com/office/drawing/2014/main" id="{A7E39F26-A224-40F7-AE9E-CCC7CE0EB8A4}"/>
              </a:ext>
            </a:extLst>
          </p:cNvPr>
          <p:cNvSpPr/>
          <p:nvPr/>
        </p:nvSpPr>
        <p:spPr>
          <a:xfrm rot="169655">
            <a:off x="908238" y="2081180"/>
            <a:ext cx="297294" cy="297294"/>
          </a:xfrm>
          <a:prstGeom prst="ellipse">
            <a:avLst/>
          </a:prstGeom>
          <a:solidFill>
            <a:srgbClr val="6F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89CFDFB1-8262-45AB-BF55-17AEA12DEE83}"/>
              </a:ext>
            </a:extLst>
          </p:cNvPr>
          <p:cNvSpPr/>
          <p:nvPr/>
        </p:nvSpPr>
        <p:spPr>
          <a:xfrm rot="169655">
            <a:off x="913193" y="2840031"/>
            <a:ext cx="297294" cy="297294"/>
          </a:xfrm>
          <a:prstGeom prst="ellipse">
            <a:avLst/>
          </a:prstGeom>
          <a:solidFill>
            <a:srgbClr val="6F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D1FB86CB-671E-4D01-A183-F4ADBBFDE432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 rot="169655">
            <a:off x="933530" y="3265784"/>
            <a:ext cx="256621" cy="256621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E51472E-39F3-4761-94EB-E77965B21711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 rot="169655">
            <a:off x="931230" y="2468331"/>
            <a:ext cx="261219" cy="281840"/>
          </a:xfrm>
          <a:prstGeom prst="rect">
            <a:avLst/>
          </a:prstGeom>
        </p:spPr>
      </p:pic>
      <p:sp>
        <p:nvSpPr>
          <p:cNvPr id="28" name="Título 3">
            <a:extLst>
              <a:ext uri="{FF2B5EF4-FFF2-40B4-BE49-F238E27FC236}">
                <a16:creationId xmlns:a16="http://schemas.microsoft.com/office/drawing/2014/main" id="{5F93C286-E0C5-8248-9AB2-5A064BD38C62}"/>
              </a:ext>
            </a:extLst>
          </p:cNvPr>
          <p:cNvSpPr txBox="1">
            <a:spLocks/>
          </p:cNvSpPr>
          <p:nvPr/>
        </p:nvSpPr>
        <p:spPr>
          <a:xfrm>
            <a:off x="952898" y="-18579"/>
            <a:ext cx="10515600" cy="840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a paso de la Búsqueda Activa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85AE64C-57F1-894F-A4AD-919FD4C2B617}"/>
              </a:ext>
            </a:extLst>
          </p:cNvPr>
          <p:cNvSpPr/>
          <p:nvPr/>
        </p:nvSpPr>
        <p:spPr>
          <a:xfrm>
            <a:off x="0" y="0"/>
            <a:ext cx="980661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404814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adroTexto 66">
            <a:extLst>
              <a:ext uri="{FF2B5EF4-FFF2-40B4-BE49-F238E27FC236}">
                <a16:creationId xmlns:a16="http://schemas.microsoft.com/office/drawing/2014/main" id="{CE47DB3B-5096-4711-A8C8-A7DCFDA746DB}"/>
              </a:ext>
            </a:extLst>
          </p:cNvPr>
          <p:cNvSpPr txBox="1"/>
          <p:nvPr/>
        </p:nvSpPr>
        <p:spPr>
          <a:xfrm>
            <a:off x="9909119" y="4525356"/>
            <a:ext cx="40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890FCC5-15A6-4629-A20E-78C963065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43942"/>
              </p:ext>
            </p:extLst>
          </p:nvPr>
        </p:nvGraphicFramePr>
        <p:xfrm>
          <a:off x="595229" y="1015519"/>
          <a:ext cx="10418671" cy="4462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440">
                  <a:extLst>
                    <a:ext uri="{9D8B030D-6E8A-4147-A177-3AD203B41FA5}">
                      <a16:colId xmlns:a16="http://schemas.microsoft.com/office/drawing/2014/main" val="1137007491"/>
                    </a:ext>
                  </a:extLst>
                </a:gridCol>
                <a:gridCol w="2670716">
                  <a:extLst>
                    <a:ext uri="{9D8B030D-6E8A-4147-A177-3AD203B41FA5}">
                      <a16:colId xmlns:a16="http://schemas.microsoft.com/office/drawing/2014/main" val="1700366395"/>
                    </a:ext>
                  </a:extLst>
                </a:gridCol>
                <a:gridCol w="2059505">
                  <a:extLst>
                    <a:ext uri="{9D8B030D-6E8A-4147-A177-3AD203B41FA5}">
                      <a16:colId xmlns:a16="http://schemas.microsoft.com/office/drawing/2014/main" val="2389945440"/>
                    </a:ext>
                  </a:extLst>
                </a:gridCol>
                <a:gridCol w="2059505">
                  <a:extLst>
                    <a:ext uri="{9D8B030D-6E8A-4147-A177-3AD203B41FA5}">
                      <a16:colId xmlns:a16="http://schemas.microsoft.com/office/drawing/2014/main" val="1533318083"/>
                    </a:ext>
                  </a:extLst>
                </a:gridCol>
                <a:gridCol w="2059505">
                  <a:extLst>
                    <a:ext uri="{9D8B030D-6E8A-4147-A177-3AD203B41FA5}">
                      <a16:colId xmlns:a16="http://schemas.microsoft.com/office/drawing/2014/main" val="1612027319"/>
                    </a:ext>
                  </a:extLst>
                </a:gridCol>
              </a:tblGrid>
              <a:tr h="87576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Deserción Interanual -Jornada de Búsqueda Activa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463625"/>
                  </a:ext>
                </a:extLst>
              </a:tr>
              <a:tr h="550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Directivo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Área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ETC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Desertores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Deserción Inter-Anual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extLst>
                  <a:ext uri="{0D108BD9-81ED-4DB2-BD59-A6C34878D82A}">
                    <a16:rowId xmlns:a16="http://schemas.microsoft.com/office/drawing/2014/main" val="3721141459"/>
                  </a:ext>
                </a:extLst>
              </a:tr>
              <a:tr h="5506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Javier Medina</a:t>
                      </a:r>
                      <a:r>
                        <a:rPr lang="es-CO" sz="1400" dirty="0"/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Director de Fortalecimiento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La Guajira ETC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12.866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15,77%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extLst>
                  <a:ext uri="{0D108BD9-81ED-4DB2-BD59-A6C34878D82A}">
                    <a16:rowId xmlns:a16="http://schemas.microsoft.com/office/drawing/2014/main" val="2199447914"/>
                  </a:ext>
                </a:extLst>
              </a:tr>
              <a:tr h="5506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Sol Indira Quiceno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Directora de Cobertura y Equidad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Buenaventura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10.541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15,22%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extLst>
                  <a:ext uri="{0D108BD9-81ED-4DB2-BD59-A6C34878D82A}">
                    <a16:rowId xmlns:a16="http://schemas.microsoft.com/office/drawing/2014/main" val="3082087375"/>
                  </a:ext>
                </a:extLst>
              </a:tr>
              <a:tr h="367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Patricia Bojacá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Subdirectora Permanencia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Quibdó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4.148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12,67%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extLst>
                  <a:ext uri="{0D108BD9-81ED-4DB2-BD59-A6C34878D82A}">
                    <a16:rowId xmlns:a16="http://schemas.microsoft.com/office/drawing/2014/main" val="2955706982"/>
                  </a:ext>
                </a:extLst>
              </a:tr>
              <a:tr h="367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Carolina </a:t>
                      </a:r>
                      <a:r>
                        <a:rPr lang="es-CO" sz="1400" dirty="0" err="1">
                          <a:effectLst/>
                        </a:rPr>
                        <a:t>Queruz</a:t>
                      </a:r>
                      <a:endParaRPr lang="es-CO" sz="1400" dirty="0" err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Subdirectora de Acceso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Malambo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2.813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12,32%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extLst>
                  <a:ext uri="{0D108BD9-81ED-4DB2-BD59-A6C34878D82A}">
                    <a16:rowId xmlns:a16="http://schemas.microsoft.com/office/drawing/2014/main" val="860403486"/>
                  </a:ext>
                </a:extLst>
              </a:tr>
              <a:tr h="5506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Jaime </a:t>
                      </a:r>
                      <a:r>
                        <a:rPr lang="es-CO" sz="1400" dirty="0" err="1">
                          <a:effectLst/>
                        </a:rPr>
                        <a:t>Viscaíno</a:t>
                      </a:r>
                      <a:r>
                        <a:rPr lang="es-CO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Director de Primera Infancia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Tunja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1.216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3,64%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extLst>
                  <a:ext uri="{0D108BD9-81ED-4DB2-BD59-A6C34878D82A}">
                    <a16:rowId xmlns:a16="http://schemas.microsoft.com/office/drawing/2014/main" val="3703063885"/>
                  </a:ext>
                </a:extLst>
              </a:tr>
              <a:tr h="5506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 Andrea Suarez</a:t>
                      </a:r>
                      <a:r>
                        <a:rPr lang="es-CO" sz="1400" dirty="0"/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 Subdirectora de Primera Infancia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Pasto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2.380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3,63%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459" marR="38459" marT="0" marB="0" anchor="ctr"/>
                </a:tc>
                <a:extLst>
                  <a:ext uri="{0D108BD9-81ED-4DB2-BD59-A6C34878D82A}">
                    <a16:rowId xmlns:a16="http://schemas.microsoft.com/office/drawing/2014/main" val="3876102242"/>
                  </a:ext>
                </a:extLst>
              </a:tr>
            </a:tbl>
          </a:graphicData>
        </a:graphic>
      </p:graphicFrame>
      <p:sp>
        <p:nvSpPr>
          <p:cNvPr id="8" name="Título 3">
            <a:extLst>
              <a:ext uri="{FF2B5EF4-FFF2-40B4-BE49-F238E27FC236}">
                <a16:creationId xmlns:a16="http://schemas.microsoft.com/office/drawing/2014/main" id="{18B5520D-94E8-FA48-A00A-EE7333C54B6F}"/>
              </a:ext>
            </a:extLst>
          </p:cNvPr>
          <p:cNvSpPr txBox="1">
            <a:spLocks/>
          </p:cNvSpPr>
          <p:nvPr/>
        </p:nvSpPr>
        <p:spPr>
          <a:xfrm>
            <a:off x="1046479" y="2998"/>
            <a:ext cx="10515600" cy="840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Asignación de Directivos (Padrinos)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B60FBD4-3C5B-3442-883D-ADEFF4CFDC85}"/>
              </a:ext>
            </a:extLst>
          </p:cNvPr>
          <p:cNvSpPr/>
          <p:nvPr/>
        </p:nvSpPr>
        <p:spPr>
          <a:xfrm>
            <a:off x="348587" y="5663887"/>
            <a:ext cx="11441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Calibri" panose="020F0502020204030204" pitchFamily="34" charset="0"/>
                <a:hlinkClick r:id="rId2"/>
              </a:rPr>
              <a:t>https://mineducaciongovco-my.sharepoint.com/:f:/g/personal/rariza_mineducacion_gov_co/EpyBXzSZEn1PuN-Yjv-tN4sBzwYPNF33ZT_jURo0-L514Q?e=dQD2P7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A1F35A9-E193-F343-A61A-23718EC0312F}"/>
              </a:ext>
            </a:extLst>
          </p:cNvPr>
          <p:cNvSpPr/>
          <p:nvPr/>
        </p:nvSpPr>
        <p:spPr>
          <a:xfrm>
            <a:off x="0" y="0"/>
            <a:ext cx="980661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</a:p>
        </p:txBody>
      </p:sp>
    </p:spTree>
    <p:extLst>
      <p:ext uri="{BB962C8B-B14F-4D97-AF65-F5344CB8AC3E}">
        <p14:creationId xmlns:p14="http://schemas.microsoft.com/office/powerpoint/2010/main" val="2813287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0330C5E-6A85-5743-A854-6595F9DD8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2" y="1619940"/>
            <a:ext cx="3048934" cy="406524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F391ED6-BC67-264E-87E8-AB77F397D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880" y="1619940"/>
            <a:ext cx="3048934" cy="406524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BFB2CF3-70DE-B54E-ABBC-5D8613E20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029" y="840259"/>
            <a:ext cx="4924361" cy="5646204"/>
          </a:xfrm>
          <a:prstGeom prst="rect">
            <a:avLst/>
          </a:prstGeom>
        </p:spPr>
      </p:pic>
      <p:sp>
        <p:nvSpPr>
          <p:cNvPr id="19" name="Título 3">
            <a:extLst>
              <a:ext uri="{FF2B5EF4-FFF2-40B4-BE49-F238E27FC236}">
                <a16:creationId xmlns:a16="http://schemas.microsoft.com/office/drawing/2014/main" id="{F9B418B4-BC25-7243-896D-1620D221FB90}"/>
              </a:ext>
            </a:extLst>
          </p:cNvPr>
          <p:cNvSpPr txBox="1">
            <a:spLocks/>
          </p:cNvSpPr>
          <p:nvPr/>
        </p:nvSpPr>
        <p:spPr>
          <a:xfrm>
            <a:off x="1024790" y="0"/>
            <a:ext cx="10515600" cy="840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Materiales Iniciales de Busqueda Activa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4A2763A-512A-8140-9B5A-6083723809F9}"/>
              </a:ext>
            </a:extLst>
          </p:cNvPr>
          <p:cNvSpPr/>
          <p:nvPr/>
        </p:nvSpPr>
        <p:spPr>
          <a:xfrm>
            <a:off x="0" y="0"/>
            <a:ext cx="980661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</a:p>
        </p:txBody>
      </p:sp>
    </p:spTree>
    <p:extLst>
      <p:ext uri="{BB962C8B-B14F-4D97-AF65-F5344CB8AC3E}">
        <p14:creationId xmlns:p14="http://schemas.microsoft.com/office/powerpoint/2010/main" val="342825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uaderno y LÃ¡piz">
            <a:extLst>
              <a:ext uri="{FF2B5EF4-FFF2-40B4-BE49-F238E27FC236}">
                <a16:creationId xmlns:a16="http://schemas.microsoft.com/office/drawing/2014/main" id="{EE216C7B-388F-4C46-8428-D8EA481F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5981">
            <a:off x="6244527" y="2690044"/>
            <a:ext cx="4796131" cy="47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4" y="5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1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612" y="5760885"/>
            <a:ext cx="5767388" cy="1097116"/>
          </a:xfrm>
          <a:prstGeom prst="rect">
            <a:avLst/>
          </a:prstGeom>
        </p:spPr>
      </p:pic>
      <p:sp>
        <p:nvSpPr>
          <p:cNvPr id="25" name="Rectángulo: esquinas diagonales redondeadas 24">
            <a:extLst>
              <a:ext uri="{FF2B5EF4-FFF2-40B4-BE49-F238E27FC236}">
                <a16:creationId xmlns:a16="http://schemas.microsoft.com/office/drawing/2014/main" id="{0E8D79D2-4746-4CBC-9831-BD7EA6629C72}"/>
              </a:ext>
            </a:extLst>
          </p:cNvPr>
          <p:cNvSpPr/>
          <p:nvPr/>
        </p:nvSpPr>
        <p:spPr>
          <a:xfrm>
            <a:off x="452765" y="196141"/>
            <a:ext cx="5504155" cy="1074565"/>
          </a:xfrm>
          <a:prstGeom prst="round2Diag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4000" b="1" dirty="0">
                <a:latin typeface="Arial Nova Cond Light" panose="020B0306020202020204" pitchFamily="34" charset="0"/>
              </a:rPr>
              <a:t>Campañas de Matrícula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A684CE3-5908-4A7A-8C0C-1E7D7E90DB11}"/>
              </a:ext>
            </a:extLst>
          </p:cNvPr>
          <p:cNvSpPr txBox="1"/>
          <p:nvPr/>
        </p:nvSpPr>
        <p:spPr>
          <a:xfrm>
            <a:off x="800381" y="4310463"/>
            <a:ext cx="4849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“Escuela Somos Todos”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03BB501-85CB-4BB9-92AB-314E8C45BC80}"/>
              </a:ext>
            </a:extLst>
          </p:cNvPr>
          <p:cNvSpPr txBox="1"/>
          <p:nvPr/>
        </p:nvSpPr>
        <p:spPr>
          <a:xfrm>
            <a:off x="3844760" y="2104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32" name="Picture 5" descr="LÃ¡piz Grande">
            <a:extLst>
              <a:ext uri="{FF2B5EF4-FFF2-40B4-BE49-F238E27FC236}">
                <a16:creationId xmlns:a16="http://schemas.microsoft.com/office/drawing/2014/main" id="{173BB8D5-ED74-4295-956C-640953F0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8914">
            <a:off x="852247" y="524191"/>
            <a:ext cx="5591723" cy="49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88EA14B4-4C9E-48AC-AC61-AF3FFD7CFA0A}"/>
              </a:ext>
            </a:extLst>
          </p:cNvPr>
          <p:cNvGrpSpPr/>
          <p:nvPr/>
        </p:nvGrpSpPr>
        <p:grpSpPr>
          <a:xfrm>
            <a:off x="895396" y="83595"/>
            <a:ext cx="4268115" cy="4268115"/>
            <a:chOff x="1812897" y="50751"/>
            <a:chExt cx="4268115" cy="4268115"/>
          </a:xfrm>
        </p:grpSpPr>
        <p:pic>
          <p:nvPicPr>
            <p:cNvPr id="1029" name="Picture 5" descr="LÃ¡piz Grande">
              <a:extLst>
                <a:ext uri="{FF2B5EF4-FFF2-40B4-BE49-F238E27FC236}">
                  <a16:creationId xmlns:a16="http://schemas.microsoft.com/office/drawing/2014/main" id="{B6509D2B-99C6-45D3-B674-62669CB26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57541">
              <a:off x="1812897" y="50751"/>
              <a:ext cx="4268115" cy="426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F8EE74C-400D-4441-B21D-D19596632192}"/>
                </a:ext>
              </a:extLst>
            </p:cNvPr>
            <p:cNvSpPr txBox="1"/>
            <p:nvPr/>
          </p:nvSpPr>
          <p:spPr>
            <a:xfrm rot="20662822">
              <a:off x="3508621" y="1861578"/>
              <a:ext cx="1741182" cy="646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801" b="1" dirty="0">
                  <a:latin typeface="Arial Nova Cond Light" panose="020B0604020202020204" pitchFamily="34" charset="0"/>
                </a:rPr>
                <a:t>Experiencia exitosa</a:t>
              </a:r>
            </a:p>
            <a:p>
              <a:endParaRPr lang="es-CO"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EF11B9D-239F-438E-8A61-FBDD046D8F99}"/>
              </a:ext>
            </a:extLst>
          </p:cNvPr>
          <p:cNvSpPr txBox="1"/>
          <p:nvPr/>
        </p:nvSpPr>
        <p:spPr>
          <a:xfrm rot="20500298">
            <a:off x="2180696" y="2802049"/>
            <a:ext cx="22399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604020202020204" pitchFamily="34" charset="0"/>
              </a:rPr>
              <a:t>ETC PALMIRA</a:t>
            </a:r>
          </a:p>
          <a:p>
            <a:endParaRPr lang="es-CO" dirty="0"/>
          </a:p>
        </p:txBody>
      </p:sp>
      <p:pic>
        <p:nvPicPr>
          <p:cNvPr id="1031" name="Picture 7" descr="Pila de Libros">
            <a:extLst>
              <a:ext uri="{FF2B5EF4-FFF2-40B4-BE49-F238E27FC236}">
                <a16:creationId xmlns:a16="http://schemas.microsoft.com/office/drawing/2014/main" id="{767706E4-9B60-4E3E-A5E6-92ADFB21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46" y="4934226"/>
            <a:ext cx="2136546" cy="21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gla de Madera">
            <a:extLst>
              <a:ext uri="{FF2B5EF4-FFF2-40B4-BE49-F238E27FC236}">
                <a16:creationId xmlns:a16="http://schemas.microsoft.com/office/drawing/2014/main" id="{2AD45355-D6E5-490B-A117-10209593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5106">
            <a:off x="532755" y="434932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2E51A9CA-7904-4A6E-9ECC-0144CB653CD1}"/>
              </a:ext>
            </a:extLst>
          </p:cNvPr>
          <p:cNvSpPr txBox="1"/>
          <p:nvPr/>
        </p:nvSpPr>
        <p:spPr>
          <a:xfrm>
            <a:off x="6746246" y="4099146"/>
            <a:ext cx="3426787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Las áreas de cobertura y calidad de la ETC de Palmira, han logrado con estas estrategias, disminuir la tasa de deserción intra anual en </a:t>
            </a:r>
            <a:r>
              <a:rPr lang="es-CO" sz="1400" b="1" dirty="0">
                <a:solidFill>
                  <a:srgbClr val="E43866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1.1.% </a:t>
            </a:r>
            <a:r>
              <a:rPr lang="es-CO" sz="1400" dirty="0" err="1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p.p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con corte a 2018, presentando en 2010 4.91% y en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2018 </a:t>
            </a:r>
            <a:r>
              <a:rPr lang="es-CO" sz="1400" b="1" dirty="0">
                <a:solidFill>
                  <a:srgbClr val="E43866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3.08%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, 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según registro del SIMAT, matriculando a 454 niñas, niños y adolescentes.</a:t>
            </a:r>
          </a:p>
          <a:p>
            <a:endParaRPr lang="es-CO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n para VECTORES TABLERO PNG SIN FONDO">
            <a:extLst>
              <a:ext uri="{FF2B5EF4-FFF2-40B4-BE49-F238E27FC236}">
                <a16:creationId xmlns:a16="http://schemas.microsoft.com/office/drawing/2014/main" id="{1C17B4AE-F1D1-4A86-A85A-D6055902E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8475" r="1" b="19313"/>
          <a:stretch/>
        </p:blipFill>
        <p:spPr bwMode="auto">
          <a:xfrm>
            <a:off x="6951361" y="169031"/>
            <a:ext cx="4937634" cy="16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CCA5C459-92A2-4020-A3E5-FF41E358E8A4}"/>
              </a:ext>
            </a:extLst>
          </p:cNvPr>
          <p:cNvSpPr txBox="1"/>
          <p:nvPr/>
        </p:nvSpPr>
        <p:spPr>
          <a:xfrm>
            <a:off x="9579111" y="2258092"/>
            <a:ext cx="24819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El Comité operativo de Permanencia Escolar COPE y un equipo interdisciplinario, </a:t>
            </a:r>
            <a:r>
              <a:rPr lang="es-CO" sz="16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realizan visitas domiciliarias </a:t>
            </a:r>
          </a:p>
          <a:p>
            <a:pPr algn="r"/>
            <a:r>
              <a:rPr lang="es-CO" sz="16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y seguimiento </a:t>
            </a:r>
          </a:p>
          <a:p>
            <a:pPr algn="r"/>
            <a:r>
              <a:rPr lang="es-CO" sz="16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 las familias </a:t>
            </a:r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de </a:t>
            </a:r>
          </a:p>
          <a:p>
            <a:pPr algn="r"/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los </a:t>
            </a:r>
            <a:r>
              <a:rPr lang="es-CO" sz="16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niñas, niños y </a:t>
            </a:r>
          </a:p>
          <a:p>
            <a:pPr algn="r"/>
            <a:r>
              <a:rPr lang="es-CO" sz="16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adolescentes  </a:t>
            </a:r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que </a:t>
            </a:r>
          </a:p>
          <a:p>
            <a:pPr algn="r"/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dejan de asistir </a:t>
            </a:r>
          </a:p>
          <a:p>
            <a:pPr algn="r"/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por </a:t>
            </a:r>
            <a:r>
              <a:rPr lang="es-CO" sz="16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tres días </a:t>
            </a:r>
          </a:p>
          <a:p>
            <a:pPr algn="r"/>
            <a:r>
              <a:rPr lang="es-CO" sz="16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consecutivos</a:t>
            </a:r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 la escuela.</a:t>
            </a:r>
          </a:p>
          <a:p>
            <a:endParaRPr lang="es-CO" sz="16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757B26-C238-4068-970B-C01B0F875543}"/>
              </a:ext>
            </a:extLst>
          </p:cNvPr>
          <p:cNvSpPr txBox="1"/>
          <p:nvPr/>
        </p:nvSpPr>
        <p:spPr>
          <a:xfrm>
            <a:off x="8149629" y="2471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74E1AD8-DF00-4C2F-8ADF-1D283400A993}"/>
              </a:ext>
            </a:extLst>
          </p:cNvPr>
          <p:cNvSpPr txBox="1"/>
          <p:nvPr/>
        </p:nvSpPr>
        <p:spPr>
          <a:xfrm>
            <a:off x="7131149" y="346769"/>
            <a:ext cx="4489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436CB7"/>
                </a:solidFill>
                <a:latin typeface="Arial Nova Cond Light" panose="020B0306020202020204" pitchFamily="34" charset="0"/>
              </a:rPr>
              <a:t>Mitiga la deserción </a:t>
            </a:r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originada por dificultades de convivencia escolar con el objetivo de fomentar el desarrollo de competencias ciudadanas y habilidades para la vida en ella participan </a:t>
            </a:r>
            <a:r>
              <a:rPr lang="es-CO" sz="1600" b="1" dirty="0">
                <a:solidFill>
                  <a:srgbClr val="436CB7"/>
                </a:solidFill>
                <a:latin typeface="Arial Nova Cond Light" panose="020B0306020202020204" pitchFamily="34" charset="0"/>
              </a:rPr>
              <a:t>niños, niñas y adolescentes </a:t>
            </a:r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en riesgo de deserción</a:t>
            </a:r>
            <a:endParaRPr lang="es-CO" sz="1600" dirty="0">
              <a:solidFill>
                <a:srgbClr val="436CB7"/>
              </a:solidFill>
            </a:endParaRPr>
          </a:p>
        </p:txBody>
      </p:sp>
      <p:pic>
        <p:nvPicPr>
          <p:cNvPr id="1034" name="Picture 10" descr="Borrador Rojo y Azul">
            <a:extLst>
              <a:ext uri="{FF2B5EF4-FFF2-40B4-BE49-F238E27FC236}">
                <a16:creationId xmlns:a16="http://schemas.microsoft.com/office/drawing/2014/main" id="{B5AC1FB9-9E40-43D5-994F-85F7E211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8" y="2158363"/>
            <a:ext cx="2081271" cy="20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Ã¡piz con Borrador">
            <a:extLst>
              <a:ext uri="{FF2B5EF4-FFF2-40B4-BE49-F238E27FC236}">
                <a16:creationId xmlns:a16="http://schemas.microsoft.com/office/drawing/2014/main" id="{27288FD3-7907-4A1B-96C1-1A4DA6828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337" y="-457059"/>
            <a:ext cx="1780618" cy="17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capuntas De Cerca">
            <a:extLst>
              <a:ext uri="{FF2B5EF4-FFF2-40B4-BE49-F238E27FC236}">
                <a16:creationId xmlns:a16="http://schemas.microsoft.com/office/drawing/2014/main" id="{EEE8E785-6861-4D59-A91F-149B82B2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249">
            <a:off x="7704815" y="2202539"/>
            <a:ext cx="1574973" cy="15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uaderno y LÃ¡piz">
            <a:extLst>
              <a:ext uri="{FF2B5EF4-FFF2-40B4-BE49-F238E27FC236}">
                <a16:creationId xmlns:a16="http://schemas.microsoft.com/office/drawing/2014/main" id="{EE216C7B-388F-4C46-8428-D8EA481F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5981">
            <a:off x="6244527" y="2690044"/>
            <a:ext cx="4796131" cy="47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4" y="5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1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612" y="5760885"/>
            <a:ext cx="5767388" cy="1097116"/>
          </a:xfrm>
          <a:prstGeom prst="rect">
            <a:avLst/>
          </a:prstGeom>
        </p:spPr>
      </p:pic>
      <p:sp>
        <p:nvSpPr>
          <p:cNvPr id="25" name="Rectángulo: esquinas diagonales redondeadas 24">
            <a:extLst>
              <a:ext uri="{FF2B5EF4-FFF2-40B4-BE49-F238E27FC236}">
                <a16:creationId xmlns:a16="http://schemas.microsoft.com/office/drawing/2014/main" id="{0E8D79D2-4746-4CBC-9831-BD7EA6629C72}"/>
              </a:ext>
            </a:extLst>
          </p:cNvPr>
          <p:cNvSpPr/>
          <p:nvPr/>
        </p:nvSpPr>
        <p:spPr>
          <a:xfrm>
            <a:off x="452765" y="196141"/>
            <a:ext cx="5504155" cy="1074565"/>
          </a:xfrm>
          <a:prstGeom prst="round2Diag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4000" b="1" dirty="0">
                <a:latin typeface="Arial Nova Cond Light" panose="020B0306020202020204" pitchFamily="34" charset="0"/>
              </a:rPr>
              <a:t>Campañas de Matrícula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A684CE3-5908-4A7A-8C0C-1E7D7E90DB11}"/>
              </a:ext>
            </a:extLst>
          </p:cNvPr>
          <p:cNvSpPr txBox="1"/>
          <p:nvPr/>
        </p:nvSpPr>
        <p:spPr>
          <a:xfrm>
            <a:off x="476442" y="3988183"/>
            <a:ext cx="5610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“Se te hace tarde, matricúlalos ahora”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03BB501-85CB-4BB9-92AB-314E8C45BC80}"/>
              </a:ext>
            </a:extLst>
          </p:cNvPr>
          <p:cNvSpPr txBox="1"/>
          <p:nvPr/>
        </p:nvSpPr>
        <p:spPr>
          <a:xfrm>
            <a:off x="3844760" y="2104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32" name="Picture 5" descr="LÃ¡piz Grande">
            <a:extLst>
              <a:ext uri="{FF2B5EF4-FFF2-40B4-BE49-F238E27FC236}">
                <a16:creationId xmlns:a16="http://schemas.microsoft.com/office/drawing/2014/main" id="{173BB8D5-ED74-4295-956C-640953F0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8914">
            <a:off x="852247" y="524191"/>
            <a:ext cx="5591723" cy="49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88EA14B4-4C9E-48AC-AC61-AF3FFD7CFA0A}"/>
              </a:ext>
            </a:extLst>
          </p:cNvPr>
          <p:cNvGrpSpPr/>
          <p:nvPr/>
        </p:nvGrpSpPr>
        <p:grpSpPr>
          <a:xfrm>
            <a:off x="895396" y="83595"/>
            <a:ext cx="4268115" cy="4268115"/>
            <a:chOff x="1812897" y="50751"/>
            <a:chExt cx="4268115" cy="4268115"/>
          </a:xfrm>
        </p:grpSpPr>
        <p:pic>
          <p:nvPicPr>
            <p:cNvPr id="1029" name="Picture 5" descr="LÃ¡piz Grande">
              <a:extLst>
                <a:ext uri="{FF2B5EF4-FFF2-40B4-BE49-F238E27FC236}">
                  <a16:creationId xmlns:a16="http://schemas.microsoft.com/office/drawing/2014/main" id="{B6509D2B-99C6-45D3-B674-62669CB26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57541">
              <a:off x="1812897" y="50751"/>
              <a:ext cx="4268115" cy="426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F8EE74C-400D-4441-B21D-D19596632192}"/>
                </a:ext>
              </a:extLst>
            </p:cNvPr>
            <p:cNvSpPr txBox="1"/>
            <p:nvPr/>
          </p:nvSpPr>
          <p:spPr>
            <a:xfrm rot="20662822">
              <a:off x="3508621" y="1861578"/>
              <a:ext cx="1741182" cy="646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801" b="1" dirty="0">
                  <a:latin typeface="Arial Nova Cond Light" panose="020B0604020202020204" pitchFamily="34" charset="0"/>
                </a:rPr>
                <a:t>Experiencia exitosa</a:t>
              </a:r>
            </a:p>
            <a:p>
              <a:endParaRPr lang="es-CO"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EF11B9D-239F-438E-8A61-FBDD046D8F99}"/>
              </a:ext>
            </a:extLst>
          </p:cNvPr>
          <p:cNvSpPr txBox="1"/>
          <p:nvPr/>
        </p:nvSpPr>
        <p:spPr>
          <a:xfrm rot="20500298">
            <a:off x="2379980" y="2802049"/>
            <a:ext cx="18414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604020202020204" pitchFamily="34" charset="0"/>
              </a:rPr>
              <a:t>ETC PASTO</a:t>
            </a:r>
          </a:p>
          <a:p>
            <a:endParaRPr lang="es-CO" dirty="0"/>
          </a:p>
        </p:txBody>
      </p:sp>
      <p:pic>
        <p:nvPicPr>
          <p:cNvPr id="1031" name="Picture 7" descr="Pila de Libros">
            <a:extLst>
              <a:ext uri="{FF2B5EF4-FFF2-40B4-BE49-F238E27FC236}">
                <a16:creationId xmlns:a16="http://schemas.microsoft.com/office/drawing/2014/main" id="{767706E4-9B60-4E3E-A5E6-92ADFB21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46" y="4934226"/>
            <a:ext cx="2136546" cy="21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gla de Madera">
            <a:extLst>
              <a:ext uri="{FF2B5EF4-FFF2-40B4-BE49-F238E27FC236}">
                <a16:creationId xmlns:a16="http://schemas.microsoft.com/office/drawing/2014/main" id="{2AD45355-D6E5-490B-A117-10209593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5106">
            <a:off x="532755" y="434932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2E51A9CA-7904-4A6E-9ECC-0144CB653CD1}"/>
              </a:ext>
            </a:extLst>
          </p:cNvPr>
          <p:cNvSpPr txBox="1"/>
          <p:nvPr/>
        </p:nvSpPr>
        <p:spPr>
          <a:xfrm>
            <a:off x="7004628" y="4224652"/>
            <a:ext cx="2960568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Este ejercicio, ha permitido que la tasa de deserción intra anual haya </a:t>
            </a:r>
            <a:r>
              <a:rPr lang="es-CO" sz="16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disminuido</a:t>
            </a:r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entre 2016 y 2018, pasando de 1.84% a </a:t>
            </a:r>
            <a:r>
              <a:rPr lang="es-CO" sz="1600" b="1" dirty="0">
                <a:solidFill>
                  <a:srgbClr val="E43866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1.67 % </a:t>
            </a:r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respectivamente.</a:t>
            </a:r>
          </a:p>
          <a:p>
            <a:pPr fontAlgn="base"/>
            <a:r>
              <a:rPr lang="es-CO" sz="2000" dirty="0"/>
              <a:t> </a:t>
            </a:r>
          </a:p>
          <a:p>
            <a:pPr algn="ctr"/>
            <a:endParaRPr lang="es-CO" sz="16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20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n para VECTORES TABLERO PNG SIN FONDO">
            <a:extLst>
              <a:ext uri="{FF2B5EF4-FFF2-40B4-BE49-F238E27FC236}">
                <a16:creationId xmlns:a16="http://schemas.microsoft.com/office/drawing/2014/main" id="{1C17B4AE-F1D1-4A86-A85A-D6055902E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8475" r="1" b="19313"/>
          <a:stretch/>
        </p:blipFill>
        <p:spPr bwMode="auto">
          <a:xfrm>
            <a:off x="6715194" y="212979"/>
            <a:ext cx="4937634" cy="16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CCA5C459-92A2-4020-A3E5-FF41E358E8A4}"/>
              </a:ext>
            </a:extLst>
          </p:cNvPr>
          <p:cNvSpPr txBox="1"/>
          <p:nvPr/>
        </p:nvSpPr>
        <p:spPr>
          <a:xfrm>
            <a:off x="8635463" y="2280832"/>
            <a:ext cx="34800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 través de piezas comunicativas distribuidas en los diferentes escenarios de la comunidad, y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movilización social 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 través de </a:t>
            </a:r>
          </a:p>
          <a:p>
            <a:pPr algn="r"/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búsquedas activas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en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sectores rurales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, en </a:t>
            </a:r>
          </a:p>
          <a:p>
            <a:pPr algn="r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articulación con las </a:t>
            </a:r>
          </a:p>
          <a:p>
            <a:pPr algn="r"/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Juntas de Acción Comunal, </a:t>
            </a:r>
          </a:p>
          <a:p>
            <a:pPr algn="r"/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actores locales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apoyo de </a:t>
            </a:r>
          </a:p>
          <a:p>
            <a:pPr algn="r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aliados estratégicos, </a:t>
            </a:r>
          </a:p>
          <a:p>
            <a:pPr algn="r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quienes </a:t>
            </a:r>
          </a:p>
          <a:p>
            <a:pPr algn="r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han promovido</a:t>
            </a:r>
          </a:p>
          <a:p>
            <a:pPr algn="r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la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importancia 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de la </a:t>
            </a:r>
          </a:p>
          <a:p>
            <a:pPr algn="r"/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educación </a:t>
            </a:r>
          </a:p>
          <a:p>
            <a:pPr algn="r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en la comunidad.</a:t>
            </a:r>
          </a:p>
          <a:p>
            <a:pPr algn="r"/>
            <a:endParaRPr lang="es-CO" sz="14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757B26-C238-4068-970B-C01B0F875543}"/>
              </a:ext>
            </a:extLst>
          </p:cNvPr>
          <p:cNvSpPr txBox="1"/>
          <p:nvPr/>
        </p:nvSpPr>
        <p:spPr>
          <a:xfrm>
            <a:off x="8149629" y="2471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74E1AD8-DF00-4C2F-8ADF-1D283400A993}"/>
              </a:ext>
            </a:extLst>
          </p:cNvPr>
          <p:cNvSpPr txBox="1"/>
          <p:nvPr/>
        </p:nvSpPr>
        <p:spPr>
          <a:xfrm>
            <a:off x="6844205" y="299172"/>
            <a:ext cx="4679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Fortalece la </a:t>
            </a:r>
            <a:r>
              <a:rPr lang="es-CO" sz="1600" b="1" dirty="0">
                <a:solidFill>
                  <a:srgbClr val="436CB7"/>
                </a:solidFill>
                <a:latin typeface="Arial Nova Cond Light" panose="020B0306020202020204" pitchFamily="34" charset="0"/>
              </a:rPr>
              <a:t>corresponsabilidad</a:t>
            </a:r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 del núcleo familiar en el proceso formativo de los estudiantes especialmente frente a la importancia de </a:t>
            </a:r>
            <a:r>
              <a:rPr lang="es-CO" sz="1600" b="1" dirty="0">
                <a:solidFill>
                  <a:srgbClr val="436CB7"/>
                </a:solidFill>
                <a:latin typeface="Arial Nova Cond Light" panose="020B0306020202020204" pitchFamily="34" charset="0"/>
              </a:rPr>
              <a:t>matricular a los niños, niñas y adolescentes </a:t>
            </a:r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en el sistema educativo, de forma </a:t>
            </a:r>
            <a:r>
              <a:rPr lang="es-CO" sz="1600" b="1" dirty="0">
                <a:solidFill>
                  <a:srgbClr val="436CB7"/>
                </a:solidFill>
                <a:latin typeface="Arial Nova Cond Light" panose="020B0306020202020204" pitchFamily="34" charset="0"/>
              </a:rPr>
              <a:t>pertinente y oportuna </a:t>
            </a:r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según el calendario académico, en la zona </a:t>
            </a:r>
            <a:r>
              <a:rPr lang="es-CO" sz="1600" b="1" dirty="0">
                <a:solidFill>
                  <a:srgbClr val="436CB7"/>
                </a:solidFill>
                <a:latin typeface="Arial Nova Cond Light" panose="020B0306020202020204" pitchFamily="34" charset="0"/>
              </a:rPr>
              <a:t>urbana y rural </a:t>
            </a:r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del municipio</a:t>
            </a:r>
            <a:r>
              <a:rPr lang="es-CO" sz="1600" b="1" dirty="0">
                <a:solidFill>
                  <a:srgbClr val="436CB7"/>
                </a:solidFill>
                <a:latin typeface="Arial Nova Cond Light" panose="020B0306020202020204" pitchFamily="34" charset="0"/>
              </a:rPr>
              <a:t>.</a:t>
            </a:r>
          </a:p>
          <a:p>
            <a:pPr algn="ctr"/>
            <a:endParaRPr lang="es-CO" sz="1600" dirty="0">
              <a:solidFill>
                <a:srgbClr val="436CB7"/>
              </a:solidFill>
            </a:endParaRPr>
          </a:p>
        </p:txBody>
      </p:sp>
      <p:pic>
        <p:nvPicPr>
          <p:cNvPr id="1034" name="Picture 10" descr="Borrador Rojo y Azul">
            <a:extLst>
              <a:ext uri="{FF2B5EF4-FFF2-40B4-BE49-F238E27FC236}">
                <a16:creationId xmlns:a16="http://schemas.microsoft.com/office/drawing/2014/main" id="{B5AC1FB9-9E40-43D5-994F-85F7E211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8" y="2167072"/>
            <a:ext cx="2081271" cy="20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Ã¡piz con Borrador">
            <a:extLst>
              <a:ext uri="{FF2B5EF4-FFF2-40B4-BE49-F238E27FC236}">
                <a16:creationId xmlns:a16="http://schemas.microsoft.com/office/drawing/2014/main" id="{27288FD3-7907-4A1B-96C1-1A4DA6828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337" y="-457059"/>
            <a:ext cx="1780618" cy="17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capuntas De Cerca">
            <a:extLst>
              <a:ext uri="{FF2B5EF4-FFF2-40B4-BE49-F238E27FC236}">
                <a16:creationId xmlns:a16="http://schemas.microsoft.com/office/drawing/2014/main" id="{EEE8E785-6861-4D59-A91F-149B82B2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204">
            <a:off x="7537267" y="2246687"/>
            <a:ext cx="1574973" cy="15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4CD10D-905D-3947-A650-33A2203D5DC4}"/>
              </a:ext>
            </a:extLst>
          </p:cNvPr>
          <p:cNvSpPr txBox="1"/>
          <p:nvPr/>
        </p:nvSpPr>
        <p:spPr>
          <a:xfrm>
            <a:off x="4552264" y="145774"/>
            <a:ext cx="332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Búsqueda Activa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6108F4A-6AF2-6E42-8FCA-12C3598BDEAD}"/>
              </a:ext>
            </a:extLst>
          </p:cNvPr>
          <p:cNvSpPr/>
          <p:nvPr/>
        </p:nvSpPr>
        <p:spPr>
          <a:xfrm>
            <a:off x="667265" y="1222992"/>
            <a:ext cx="4806778" cy="401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Imagen que contiene persona, edificio&#10;&#10;&#10;&#10;Descripción generada automáticamente">
            <a:extLst>
              <a:ext uri="{FF2B5EF4-FFF2-40B4-BE49-F238E27FC236}">
                <a16:creationId xmlns:a16="http://schemas.microsoft.com/office/drawing/2014/main" id="{B67AFBA8-43D5-3F41-8B4E-7EEEF7D22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46" y="1368766"/>
            <a:ext cx="4473145" cy="364807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122FF57-47B2-CC48-AAE8-7F6637189A1C}"/>
              </a:ext>
            </a:extLst>
          </p:cNvPr>
          <p:cNvSpPr/>
          <p:nvPr/>
        </p:nvSpPr>
        <p:spPr>
          <a:xfrm>
            <a:off x="6717957" y="1222992"/>
            <a:ext cx="4806778" cy="401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 descr="Imagen que contiene persona, edificio, grupo, suelo&#10;&#10;&#10;&#10;Descripción generada automáticamente">
            <a:extLst>
              <a:ext uri="{FF2B5EF4-FFF2-40B4-BE49-F238E27FC236}">
                <a16:creationId xmlns:a16="http://schemas.microsoft.com/office/drawing/2014/main" id="{D5399FF9-9A05-EA44-B942-4105F15B4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1344924"/>
            <a:ext cx="4374292" cy="369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0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uaderno y LÃ¡piz">
            <a:extLst>
              <a:ext uri="{FF2B5EF4-FFF2-40B4-BE49-F238E27FC236}">
                <a16:creationId xmlns:a16="http://schemas.microsoft.com/office/drawing/2014/main" id="{EE216C7B-388F-4C46-8428-D8EA481F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5981">
            <a:off x="6244527" y="2690044"/>
            <a:ext cx="4796131" cy="47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4" y="5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1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612" y="5760885"/>
            <a:ext cx="5767388" cy="1097116"/>
          </a:xfrm>
          <a:prstGeom prst="rect">
            <a:avLst/>
          </a:prstGeom>
        </p:spPr>
      </p:pic>
      <p:pic>
        <p:nvPicPr>
          <p:cNvPr id="32" name="Picture 5" descr="LÃ¡piz Grande">
            <a:extLst>
              <a:ext uri="{FF2B5EF4-FFF2-40B4-BE49-F238E27FC236}">
                <a16:creationId xmlns:a16="http://schemas.microsoft.com/office/drawing/2014/main" id="{173BB8D5-ED74-4295-956C-640953F0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8914">
            <a:off x="852247" y="524191"/>
            <a:ext cx="5591723" cy="49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003BB501-85CB-4BB9-92AB-314E8C45BC80}"/>
              </a:ext>
            </a:extLst>
          </p:cNvPr>
          <p:cNvSpPr txBox="1"/>
          <p:nvPr/>
        </p:nvSpPr>
        <p:spPr>
          <a:xfrm>
            <a:off x="3844760" y="2104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8EA14B4-4C9E-48AC-AC61-AF3FFD7CFA0A}"/>
              </a:ext>
            </a:extLst>
          </p:cNvPr>
          <p:cNvGrpSpPr/>
          <p:nvPr/>
        </p:nvGrpSpPr>
        <p:grpSpPr>
          <a:xfrm>
            <a:off x="895396" y="83595"/>
            <a:ext cx="4268115" cy="4268115"/>
            <a:chOff x="1812897" y="50751"/>
            <a:chExt cx="4268115" cy="4268115"/>
          </a:xfrm>
        </p:grpSpPr>
        <p:pic>
          <p:nvPicPr>
            <p:cNvPr id="1029" name="Picture 5" descr="LÃ¡piz Grande">
              <a:extLst>
                <a:ext uri="{FF2B5EF4-FFF2-40B4-BE49-F238E27FC236}">
                  <a16:creationId xmlns:a16="http://schemas.microsoft.com/office/drawing/2014/main" id="{B6509D2B-99C6-45D3-B674-62669CB26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57541">
              <a:off x="1812897" y="50751"/>
              <a:ext cx="4268115" cy="426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F8EE74C-400D-4441-B21D-D19596632192}"/>
                </a:ext>
              </a:extLst>
            </p:cNvPr>
            <p:cNvSpPr txBox="1"/>
            <p:nvPr/>
          </p:nvSpPr>
          <p:spPr>
            <a:xfrm rot="20662822">
              <a:off x="3508621" y="1861578"/>
              <a:ext cx="1741182" cy="646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801" b="1" dirty="0">
                  <a:latin typeface="Arial Nova Cond Light" panose="020B0604020202020204" pitchFamily="34" charset="0"/>
                </a:rPr>
                <a:t>Experiencia exitosa</a:t>
              </a:r>
            </a:p>
            <a:p>
              <a:endParaRPr lang="es-CO"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EF11B9D-239F-438E-8A61-FBDD046D8F99}"/>
              </a:ext>
            </a:extLst>
          </p:cNvPr>
          <p:cNvSpPr txBox="1"/>
          <p:nvPr/>
        </p:nvSpPr>
        <p:spPr>
          <a:xfrm rot="20500298">
            <a:off x="1867634" y="2845808"/>
            <a:ext cx="28616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604020202020204" pitchFamily="34" charset="0"/>
              </a:rPr>
              <a:t>ETC BARRANQUILLA</a:t>
            </a:r>
          </a:p>
          <a:p>
            <a:endParaRPr lang="es-CO" dirty="0"/>
          </a:p>
        </p:txBody>
      </p:sp>
      <p:pic>
        <p:nvPicPr>
          <p:cNvPr id="1031" name="Picture 7" descr="Pila de Libros">
            <a:extLst>
              <a:ext uri="{FF2B5EF4-FFF2-40B4-BE49-F238E27FC236}">
                <a16:creationId xmlns:a16="http://schemas.microsoft.com/office/drawing/2014/main" id="{767706E4-9B60-4E3E-A5E6-92ADFB21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46" y="4934226"/>
            <a:ext cx="2136546" cy="21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gla de Madera">
            <a:extLst>
              <a:ext uri="{FF2B5EF4-FFF2-40B4-BE49-F238E27FC236}">
                <a16:creationId xmlns:a16="http://schemas.microsoft.com/office/drawing/2014/main" id="{2AD45355-D6E5-490B-A117-10209593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5106">
            <a:off x="532755" y="434932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2E51A9CA-7904-4A6E-9ECC-0144CB653CD1}"/>
              </a:ext>
            </a:extLst>
          </p:cNvPr>
          <p:cNvSpPr txBox="1"/>
          <p:nvPr/>
        </p:nvSpPr>
        <p:spPr>
          <a:xfrm>
            <a:off x="7039791" y="4126368"/>
            <a:ext cx="2960568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Con estas estrategias la ETC Barranquilla logró disminuir la deserción del </a:t>
            </a:r>
            <a:r>
              <a:rPr lang="es-CO" sz="1400" b="1" dirty="0">
                <a:solidFill>
                  <a:srgbClr val="E43866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1,5% 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en 2015 al </a:t>
            </a:r>
            <a:r>
              <a:rPr lang="es-CO" sz="1400" b="1" dirty="0">
                <a:solidFill>
                  <a:srgbClr val="E43866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0,70%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en 2018, a través de la promoción de la jornada única en las que se desarrollaron actividades deportivas, artísticas y de emprendimiento.</a:t>
            </a:r>
          </a:p>
          <a:p>
            <a:pPr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es-CO" sz="14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n para VECTORES TABLERO PNG SIN FONDO">
            <a:extLst>
              <a:ext uri="{FF2B5EF4-FFF2-40B4-BE49-F238E27FC236}">
                <a16:creationId xmlns:a16="http://schemas.microsoft.com/office/drawing/2014/main" id="{1C17B4AE-F1D1-4A86-A85A-D6055902E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8475" r="1" b="19313"/>
          <a:stretch/>
        </p:blipFill>
        <p:spPr bwMode="auto">
          <a:xfrm>
            <a:off x="6951361" y="169031"/>
            <a:ext cx="4937634" cy="16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CCA5C459-92A2-4020-A3E5-FF41E358E8A4}"/>
              </a:ext>
            </a:extLst>
          </p:cNvPr>
          <p:cNvSpPr txBox="1"/>
          <p:nvPr/>
        </p:nvSpPr>
        <p:spPr>
          <a:xfrm>
            <a:off x="9233716" y="2006011"/>
            <a:ext cx="27201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endParaRPr lang="es-CO" sz="14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Se ha garantizado el derecho a la educación de niñas, niños y adolescentes que provienen de Venezuela,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Adelantando estrategias de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focalización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junto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con el DPS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de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3.600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niñas, niñas y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adolescentes </a:t>
            </a:r>
          </a:p>
          <a:p>
            <a:pPr algn="r" fontAlgn="base"/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migrantes.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 </a:t>
            </a:r>
          </a:p>
          <a:p>
            <a:pPr algn="r"/>
            <a:endParaRPr lang="es-CO" sz="14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757B26-C238-4068-970B-C01B0F875543}"/>
              </a:ext>
            </a:extLst>
          </p:cNvPr>
          <p:cNvSpPr txBox="1"/>
          <p:nvPr/>
        </p:nvSpPr>
        <p:spPr>
          <a:xfrm>
            <a:off x="8149629" y="2471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1034" name="Picture 10" descr="Borrador Rojo y Azul">
            <a:extLst>
              <a:ext uri="{FF2B5EF4-FFF2-40B4-BE49-F238E27FC236}">
                <a16:creationId xmlns:a16="http://schemas.microsoft.com/office/drawing/2014/main" id="{B5AC1FB9-9E40-43D5-994F-85F7E211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8" y="2167072"/>
            <a:ext cx="2081271" cy="20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Ã¡piz con Borrador">
            <a:extLst>
              <a:ext uri="{FF2B5EF4-FFF2-40B4-BE49-F238E27FC236}">
                <a16:creationId xmlns:a16="http://schemas.microsoft.com/office/drawing/2014/main" id="{27288FD3-7907-4A1B-96C1-1A4DA6828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337" y="-457059"/>
            <a:ext cx="1780618" cy="17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capuntas De Cerca">
            <a:extLst>
              <a:ext uri="{FF2B5EF4-FFF2-40B4-BE49-F238E27FC236}">
                <a16:creationId xmlns:a16="http://schemas.microsoft.com/office/drawing/2014/main" id="{EEE8E785-6861-4D59-A91F-149B82B2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204">
            <a:off x="7744973" y="2205555"/>
            <a:ext cx="1574973" cy="15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A684CE3-5908-4A7A-8C0C-1E7D7E90DB11}"/>
              </a:ext>
            </a:extLst>
          </p:cNvPr>
          <p:cNvSpPr txBox="1"/>
          <p:nvPr/>
        </p:nvSpPr>
        <p:spPr>
          <a:xfrm>
            <a:off x="399350" y="4002568"/>
            <a:ext cx="5610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“Tus hijos tienen sueños, ayúdales a cumplirlos”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DEA18F7-4B99-4583-B2B1-77654752CEC7}"/>
              </a:ext>
            </a:extLst>
          </p:cNvPr>
          <p:cNvSpPr txBox="1"/>
          <p:nvPr/>
        </p:nvSpPr>
        <p:spPr>
          <a:xfrm>
            <a:off x="7071387" y="177197"/>
            <a:ext cx="48852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Campaña enfocada en vincular </a:t>
            </a:r>
            <a:r>
              <a:rPr lang="es-CO" sz="1600" b="1" dirty="0">
                <a:solidFill>
                  <a:srgbClr val="436CB7"/>
                </a:solidFill>
                <a:latin typeface="Arial Nova Cond Light" panose="020B0306020202020204" pitchFamily="34" charset="0"/>
              </a:rPr>
              <a:t>niñas y niños </a:t>
            </a:r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 </a:t>
            </a:r>
          </a:p>
          <a:p>
            <a:pPr algn="ctr"/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En educación inicial bajo cualquier modalidad del ICBF, para lograr su tránsito a la educación pre escolar en las IE del Distrito, así como a los adolescentes que </a:t>
            </a:r>
          </a:p>
          <a:p>
            <a:pPr algn="ctr"/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se han reportado en riesgo de deserción, en sectores focalizados en los que existe trabajo infantil.</a:t>
            </a:r>
          </a:p>
          <a:p>
            <a:pPr algn="ctr"/>
            <a:endParaRPr lang="es-CO" sz="1600" b="1" dirty="0">
              <a:solidFill>
                <a:srgbClr val="436CB7"/>
              </a:solidFill>
              <a:latin typeface="Arial Nova Cond Light" panose="020B0306020202020204" pitchFamily="34" charset="0"/>
            </a:endParaRPr>
          </a:p>
          <a:p>
            <a:pPr algn="ctr"/>
            <a:endParaRPr lang="es-CO" sz="1600" dirty="0">
              <a:solidFill>
                <a:srgbClr val="436CB7"/>
              </a:solidFill>
            </a:endParaRPr>
          </a:p>
        </p:txBody>
      </p:sp>
      <p:sp>
        <p:nvSpPr>
          <p:cNvPr id="24" name="Rectángulo: esquinas diagonales redondeadas 24">
            <a:extLst>
              <a:ext uri="{FF2B5EF4-FFF2-40B4-BE49-F238E27FC236}">
                <a16:creationId xmlns:a16="http://schemas.microsoft.com/office/drawing/2014/main" id="{73EFEB70-8DF9-8F4C-BB2A-71452C5C3A5B}"/>
              </a:ext>
            </a:extLst>
          </p:cNvPr>
          <p:cNvSpPr/>
          <p:nvPr/>
        </p:nvSpPr>
        <p:spPr>
          <a:xfrm>
            <a:off x="452765" y="196141"/>
            <a:ext cx="5504155" cy="1074565"/>
          </a:xfrm>
          <a:prstGeom prst="round2Diag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4000" b="1" dirty="0">
                <a:latin typeface="Arial Nova Cond Light" panose="020B0306020202020204" pitchFamily="34" charset="0"/>
              </a:rPr>
              <a:t>Campañas de Matrícula</a:t>
            </a:r>
          </a:p>
        </p:txBody>
      </p:sp>
    </p:spTree>
    <p:extLst>
      <p:ext uri="{BB962C8B-B14F-4D97-AF65-F5344CB8AC3E}">
        <p14:creationId xmlns:p14="http://schemas.microsoft.com/office/powerpoint/2010/main" val="564774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uaderno y LÃ¡piz">
            <a:extLst>
              <a:ext uri="{FF2B5EF4-FFF2-40B4-BE49-F238E27FC236}">
                <a16:creationId xmlns:a16="http://schemas.microsoft.com/office/drawing/2014/main" id="{EE216C7B-388F-4C46-8428-D8EA481F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5981">
            <a:off x="6244527" y="2690044"/>
            <a:ext cx="4796131" cy="47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4" y="5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1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612" y="5760885"/>
            <a:ext cx="5767388" cy="1097116"/>
          </a:xfrm>
          <a:prstGeom prst="rect">
            <a:avLst/>
          </a:prstGeom>
        </p:spPr>
      </p:pic>
      <p:pic>
        <p:nvPicPr>
          <p:cNvPr id="32" name="Picture 5" descr="LÃ¡piz Grande">
            <a:extLst>
              <a:ext uri="{FF2B5EF4-FFF2-40B4-BE49-F238E27FC236}">
                <a16:creationId xmlns:a16="http://schemas.microsoft.com/office/drawing/2014/main" id="{173BB8D5-ED74-4295-956C-640953F0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8914">
            <a:off x="852247" y="524191"/>
            <a:ext cx="5591723" cy="49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003BB501-85CB-4BB9-92AB-314E8C45BC80}"/>
              </a:ext>
            </a:extLst>
          </p:cNvPr>
          <p:cNvSpPr txBox="1"/>
          <p:nvPr/>
        </p:nvSpPr>
        <p:spPr>
          <a:xfrm>
            <a:off x="3844760" y="2104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8EA14B4-4C9E-48AC-AC61-AF3FFD7CFA0A}"/>
              </a:ext>
            </a:extLst>
          </p:cNvPr>
          <p:cNvGrpSpPr/>
          <p:nvPr/>
        </p:nvGrpSpPr>
        <p:grpSpPr>
          <a:xfrm>
            <a:off x="895396" y="83595"/>
            <a:ext cx="4268115" cy="4268115"/>
            <a:chOff x="1812897" y="50751"/>
            <a:chExt cx="4268115" cy="4268115"/>
          </a:xfrm>
        </p:grpSpPr>
        <p:pic>
          <p:nvPicPr>
            <p:cNvPr id="1029" name="Picture 5" descr="LÃ¡piz Grande">
              <a:extLst>
                <a:ext uri="{FF2B5EF4-FFF2-40B4-BE49-F238E27FC236}">
                  <a16:creationId xmlns:a16="http://schemas.microsoft.com/office/drawing/2014/main" id="{B6509D2B-99C6-45D3-B674-62669CB26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57541">
              <a:off x="1812897" y="50751"/>
              <a:ext cx="4268115" cy="426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F8EE74C-400D-4441-B21D-D19596632192}"/>
                </a:ext>
              </a:extLst>
            </p:cNvPr>
            <p:cNvSpPr txBox="1"/>
            <p:nvPr/>
          </p:nvSpPr>
          <p:spPr>
            <a:xfrm rot="20662822">
              <a:off x="3508621" y="1861578"/>
              <a:ext cx="1741182" cy="646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801" b="1" dirty="0">
                  <a:latin typeface="Arial Nova Cond Light" panose="020B0604020202020204" pitchFamily="34" charset="0"/>
                </a:rPr>
                <a:t>Experiencia exitosa</a:t>
              </a:r>
            </a:p>
            <a:p>
              <a:endParaRPr lang="es-CO"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EF11B9D-239F-438E-8A61-FBDD046D8F99}"/>
              </a:ext>
            </a:extLst>
          </p:cNvPr>
          <p:cNvSpPr txBox="1"/>
          <p:nvPr/>
        </p:nvSpPr>
        <p:spPr>
          <a:xfrm rot="20500298">
            <a:off x="2373445" y="2845808"/>
            <a:ext cx="18500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604020202020204" pitchFamily="34" charset="0"/>
              </a:rPr>
              <a:t>ETC BOGOTÁ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 Light" panose="020B0604020202020204" pitchFamily="34" charset="0"/>
            </a:endParaRPr>
          </a:p>
          <a:p>
            <a:endParaRPr lang="es-CO" dirty="0"/>
          </a:p>
        </p:txBody>
      </p:sp>
      <p:pic>
        <p:nvPicPr>
          <p:cNvPr id="1031" name="Picture 7" descr="Pila de Libros">
            <a:extLst>
              <a:ext uri="{FF2B5EF4-FFF2-40B4-BE49-F238E27FC236}">
                <a16:creationId xmlns:a16="http://schemas.microsoft.com/office/drawing/2014/main" id="{767706E4-9B60-4E3E-A5E6-92ADFB21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46" y="4934226"/>
            <a:ext cx="2136546" cy="21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gla de Madera">
            <a:extLst>
              <a:ext uri="{FF2B5EF4-FFF2-40B4-BE49-F238E27FC236}">
                <a16:creationId xmlns:a16="http://schemas.microsoft.com/office/drawing/2014/main" id="{2AD45355-D6E5-490B-A117-10209593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5106">
            <a:off x="532755" y="434932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2E51A9CA-7904-4A6E-9ECC-0144CB653CD1}"/>
              </a:ext>
            </a:extLst>
          </p:cNvPr>
          <p:cNvSpPr txBox="1"/>
          <p:nvPr/>
        </p:nvSpPr>
        <p:spPr>
          <a:xfrm>
            <a:off x="6826018" y="4017440"/>
            <a:ext cx="3402761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La ETC Bogotá logró reducir la tasa de deserción del 3,5% al 2,08%, la estrategia incluye el observatorio de permanencia escolar, incentivos de permanencia, redes de experiencias exitosas y planes de mejoramiento, la búsqueda activa llego a más de 10 mil estudiantes en extra edad a través de modelos educativos flexibles.</a:t>
            </a:r>
          </a:p>
          <a:p>
            <a:pPr algn="ct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es-CO" sz="14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n para VECTORES TABLERO PNG SIN FONDO">
            <a:extLst>
              <a:ext uri="{FF2B5EF4-FFF2-40B4-BE49-F238E27FC236}">
                <a16:creationId xmlns:a16="http://schemas.microsoft.com/office/drawing/2014/main" id="{1C17B4AE-F1D1-4A86-A85A-D6055902E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8475" r="1" b="19313"/>
          <a:stretch/>
        </p:blipFill>
        <p:spPr bwMode="auto">
          <a:xfrm>
            <a:off x="6951361" y="169031"/>
            <a:ext cx="4937634" cy="16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CCA5C459-92A2-4020-A3E5-FF41E358E8A4}"/>
              </a:ext>
            </a:extLst>
          </p:cNvPr>
          <p:cNvSpPr txBox="1"/>
          <p:nvPr/>
        </p:nvSpPr>
        <p:spPr>
          <a:xfrm>
            <a:off x="9045430" y="1850802"/>
            <a:ext cx="296317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La estrategia incluye las etapas de:</a:t>
            </a:r>
          </a:p>
          <a:p>
            <a:pPr lvl="0" algn="r" fontAlgn="base"/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Movilización Social 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y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Acción Pedagógica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r" fontAlgn="base"/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Fortalecimiento 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 la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Gestión 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de la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Cobertura Educativa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y el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Seguimiento </a:t>
            </a:r>
          </a:p>
          <a:p>
            <a:pPr lvl="0"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al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acceso 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y la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permanencia </a:t>
            </a:r>
          </a:p>
          <a:p>
            <a:pPr lvl="0"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en la cual se adelantan </a:t>
            </a:r>
          </a:p>
          <a:p>
            <a:pPr lvl="0"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las gestiones para la </a:t>
            </a:r>
          </a:p>
          <a:p>
            <a:pPr lvl="0"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asignación </a:t>
            </a:r>
          </a:p>
          <a:p>
            <a:pPr lvl="0"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del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cupo escolar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la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formalización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de la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matrícula</a:t>
            </a:r>
          </a:p>
          <a:p>
            <a:pPr lvl="0"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y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registro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de </a:t>
            </a:r>
          </a:p>
          <a:p>
            <a:pPr lvl="0"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información </a:t>
            </a:r>
          </a:p>
          <a:p>
            <a:pPr lvl="0"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del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estudiante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 </a:t>
            </a:r>
          </a:p>
          <a:p>
            <a:pPr algn="r" fontAlgn="base"/>
            <a:endParaRPr lang="es-CO" sz="1400" b="1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 </a:t>
            </a:r>
          </a:p>
          <a:p>
            <a:pPr algn="r"/>
            <a:endParaRPr lang="es-CO" sz="14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757B26-C238-4068-970B-C01B0F875543}"/>
              </a:ext>
            </a:extLst>
          </p:cNvPr>
          <p:cNvSpPr txBox="1"/>
          <p:nvPr/>
        </p:nvSpPr>
        <p:spPr>
          <a:xfrm>
            <a:off x="8149629" y="2471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1034" name="Picture 10" descr="Borrador Rojo y Azul">
            <a:extLst>
              <a:ext uri="{FF2B5EF4-FFF2-40B4-BE49-F238E27FC236}">
                <a16:creationId xmlns:a16="http://schemas.microsoft.com/office/drawing/2014/main" id="{B5AC1FB9-9E40-43D5-994F-85F7E211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8" y="2167072"/>
            <a:ext cx="2081271" cy="20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Ã¡piz con Borrador">
            <a:extLst>
              <a:ext uri="{FF2B5EF4-FFF2-40B4-BE49-F238E27FC236}">
                <a16:creationId xmlns:a16="http://schemas.microsoft.com/office/drawing/2014/main" id="{27288FD3-7907-4A1B-96C1-1A4DA6828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017" y="-512554"/>
            <a:ext cx="1780618" cy="17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capuntas De Cerca">
            <a:extLst>
              <a:ext uri="{FF2B5EF4-FFF2-40B4-BE49-F238E27FC236}">
                <a16:creationId xmlns:a16="http://schemas.microsoft.com/office/drawing/2014/main" id="{EEE8E785-6861-4D59-A91F-149B82B2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204">
            <a:off x="7744973" y="2205555"/>
            <a:ext cx="1574973" cy="15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A684CE3-5908-4A7A-8C0C-1E7D7E90DB11}"/>
              </a:ext>
            </a:extLst>
          </p:cNvPr>
          <p:cNvSpPr txBox="1"/>
          <p:nvPr/>
        </p:nvSpPr>
        <p:spPr>
          <a:xfrm>
            <a:off x="363225" y="4178809"/>
            <a:ext cx="5610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“Cobertura con equidad”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DEA18F7-4B99-4583-B2B1-77654752CEC7}"/>
              </a:ext>
            </a:extLst>
          </p:cNvPr>
          <p:cNvSpPr txBox="1"/>
          <p:nvPr/>
        </p:nvSpPr>
        <p:spPr>
          <a:xfrm>
            <a:off x="6934505" y="306397"/>
            <a:ext cx="4885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Identificar, caracterizar y vincular a los niñas, niños, </a:t>
            </a:r>
          </a:p>
          <a:p>
            <a:pPr algn="ctr"/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adolescentes y adultos que se encuentran por fuera </a:t>
            </a:r>
          </a:p>
          <a:p>
            <a:pPr algn="ctr"/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del sistema educativo, mediante búsqueda “casa a casa” y acciones locales de la </a:t>
            </a:r>
            <a:r>
              <a:rPr lang="es-CO" sz="1600">
                <a:solidFill>
                  <a:srgbClr val="436CB7"/>
                </a:solidFill>
                <a:latin typeface="Arial Nova Cond Light" panose="020B0306020202020204" pitchFamily="34" charset="0"/>
              </a:rPr>
              <a:t>campaña desde el 2016.</a:t>
            </a:r>
            <a:endParaRPr lang="es-CO" sz="1600" dirty="0">
              <a:solidFill>
                <a:srgbClr val="436CB7"/>
              </a:solidFill>
              <a:latin typeface="Arial Nova Cond Light" panose="020B0306020202020204" pitchFamily="34" charset="0"/>
            </a:endParaRPr>
          </a:p>
          <a:p>
            <a:pPr algn="ctr"/>
            <a:endParaRPr lang="es-CO" sz="1600" b="1" dirty="0">
              <a:solidFill>
                <a:srgbClr val="436CB7"/>
              </a:solidFill>
              <a:latin typeface="Arial Nova Cond Light" panose="020B0306020202020204" pitchFamily="34" charset="0"/>
            </a:endParaRPr>
          </a:p>
          <a:p>
            <a:pPr algn="ctr"/>
            <a:endParaRPr lang="es-CO" sz="1600" dirty="0">
              <a:solidFill>
                <a:srgbClr val="436CB7"/>
              </a:solidFill>
            </a:endParaRPr>
          </a:p>
        </p:txBody>
      </p:sp>
      <p:sp>
        <p:nvSpPr>
          <p:cNvPr id="24" name="Rectángulo: esquinas diagonales redondeadas 24">
            <a:extLst>
              <a:ext uri="{FF2B5EF4-FFF2-40B4-BE49-F238E27FC236}">
                <a16:creationId xmlns:a16="http://schemas.microsoft.com/office/drawing/2014/main" id="{7727A8B0-B57B-124E-82AE-998505307159}"/>
              </a:ext>
            </a:extLst>
          </p:cNvPr>
          <p:cNvSpPr/>
          <p:nvPr/>
        </p:nvSpPr>
        <p:spPr>
          <a:xfrm>
            <a:off x="452765" y="196141"/>
            <a:ext cx="5504155" cy="1074565"/>
          </a:xfrm>
          <a:prstGeom prst="round2Diag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4000" b="1" dirty="0">
                <a:latin typeface="Arial Nova Cond Light" panose="020B0306020202020204" pitchFamily="34" charset="0"/>
              </a:rPr>
              <a:t>Campañas de Matrícula</a:t>
            </a:r>
          </a:p>
        </p:txBody>
      </p:sp>
    </p:spTree>
    <p:extLst>
      <p:ext uri="{BB962C8B-B14F-4D97-AF65-F5344CB8AC3E}">
        <p14:creationId xmlns:p14="http://schemas.microsoft.com/office/powerpoint/2010/main" val="3666823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uaderno y LÃ¡piz">
            <a:extLst>
              <a:ext uri="{FF2B5EF4-FFF2-40B4-BE49-F238E27FC236}">
                <a16:creationId xmlns:a16="http://schemas.microsoft.com/office/drawing/2014/main" id="{EE216C7B-388F-4C46-8428-D8EA481F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5981">
            <a:off x="6244527" y="2690044"/>
            <a:ext cx="4796131" cy="47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4" y="5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1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612" y="5760885"/>
            <a:ext cx="5767388" cy="1097116"/>
          </a:xfrm>
          <a:prstGeom prst="rect">
            <a:avLst/>
          </a:prstGeom>
        </p:spPr>
      </p:pic>
      <p:pic>
        <p:nvPicPr>
          <p:cNvPr id="32" name="Picture 5" descr="LÃ¡piz Grande">
            <a:extLst>
              <a:ext uri="{FF2B5EF4-FFF2-40B4-BE49-F238E27FC236}">
                <a16:creationId xmlns:a16="http://schemas.microsoft.com/office/drawing/2014/main" id="{173BB8D5-ED74-4295-956C-640953F0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8914">
            <a:off x="852247" y="524191"/>
            <a:ext cx="5591723" cy="49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003BB501-85CB-4BB9-92AB-314E8C45BC80}"/>
              </a:ext>
            </a:extLst>
          </p:cNvPr>
          <p:cNvSpPr txBox="1"/>
          <p:nvPr/>
        </p:nvSpPr>
        <p:spPr>
          <a:xfrm>
            <a:off x="3844760" y="2104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8EA14B4-4C9E-48AC-AC61-AF3FFD7CFA0A}"/>
              </a:ext>
            </a:extLst>
          </p:cNvPr>
          <p:cNvGrpSpPr/>
          <p:nvPr/>
        </p:nvGrpSpPr>
        <p:grpSpPr>
          <a:xfrm>
            <a:off x="895396" y="83595"/>
            <a:ext cx="4268115" cy="4268115"/>
            <a:chOff x="1812897" y="50751"/>
            <a:chExt cx="4268115" cy="4268115"/>
          </a:xfrm>
        </p:grpSpPr>
        <p:pic>
          <p:nvPicPr>
            <p:cNvPr id="1029" name="Picture 5" descr="LÃ¡piz Grande">
              <a:extLst>
                <a:ext uri="{FF2B5EF4-FFF2-40B4-BE49-F238E27FC236}">
                  <a16:creationId xmlns:a16="http://schemas.microsoft.com/office/drawing/2014/main" id="{B6509D2B-99C6-45D3-B674-62669CB26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57541">
              <a:off x="1812897" y="50751"/>
              <a:ext cx="4268115" cy="426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F8EE74C-400D-4441-B21D-D19596632192}"/>
                </a:ext>
              </a:extLst>
            </p:cNvPr>
            <p:cNvSpPr txBox="1"/>
            <p:nvPr/>
          </p:nvSpPr>
          <p:spPr>
            <a:xfrm rot="20662822">
              <a:off x="3508621" y="1861578"/>
              <a:ext cx="1741182" cy="646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801" b="1" dirty="0">
                  <a:latin typeface="Arial Nova Cond Light" panose="020B0604020202020204" pitchFamily="34" charset="0"/>
                </a:rPr>
                <a:t>Experiencia exitosa</a:t>
              </a:r>
            </a:p>
            <a:p>
              <a:endParaRPr lang="es-CO"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EF11B9D-239F-438E-8A61-FBDD046D8F99}"/>
              </a:ext>
            </a:extLst>
          </p:cNvPr>
          <p:cNvSpPr txBox="1"/>
          <p:nvPr/>
        </p:nvSpPr>
        <p:spPr>
          <a:xfrm rot="20500298">
            <a:off x="2228565" y="2845808"/>
            <a:ext cx="21398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604020202020204" pitchFamily="34" charset="0"/>
              </a:rPr>
              <a:t>ETC MEDELLÍN</a:t>
            </a:r>
          </a:p>
          <a:p>
            <a:endParaRPr lang="es-CO" dirty="0"/>
          </a:p>
        </p:txBody>
      </p:sp>
      <p:pic>
        <p:nvPicPr>
          <p:cNvPr id="1031" name="Picture 7" descr="Pila de Libros">
            <a:extLst>
              <a:ext uri="{FF2B5EF4-FFF2-40B4-BE49-F238E27FC236}">
                <a16:creationId xmlns:a16="http://schemas.microsoft.com/office/drawing/2014/main" id="{767706E4-9B60-4E3E-A5E6-92ADFB21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46" y="4934226"/>
            <a:ext cx="2136546" cy="21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gla de Madera">
            <a:extLst>
              <a:ext uri="{FF2B5EF4-FFF2-40B4-BE49-F238E27FC236}">
                <a16:creationId xmlns:a16="http://schemas.microsoft.com/office/drawing/2014/main" id="{2AD45355-D6E5-490B-A117-10209593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5106">
            <a:off x="532755" y="434932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2E51A9CA-7904-4A6E-9ECC-0144CB653CD1}"/>
              </a:ext>
            </a:extLst>
          </p:cNvPr>
          <p:cNvSpPr txBox="1"/>
          <p:nvPr/>
        </p:nvSpPr>
        <p:spPr>
          <a:xfrm>
            <a:off x="6943307" y="4424122"/>
            <a:ext cx="3237326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 Más de </a:t>
            </a:r>
            <a:r>
              <a:rPr lang="es-CO" sz="1400" b="1" dirty="0">
                <a:solidFill>
                  <a:srgbClr val="E43866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16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jornadas activas, identificando en </a:t>
            </a:r>
            <a:r>
              <a:rPr lang="es-CO" sz="1400" b="1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2018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a </a:t>
            </a:r>
            <a:r>
              <a:rPr lang="es-CO" sz="1400" b="1" dirty="0">
                <a:solidFill>
                  <a:srgbClr val="E43866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1.448 niños, niñas y adolescentes 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de los cuales se reportan </a:t>
            </a:r>
            <a:r>
              <a:rPr lang="es-CO" sz="1400" b="1" dirty="0">
                <a:solidFill>
                  <a:srgbClr val="E43866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988 </a:t>
            </a:r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matriculados, es decir el </a:t>
            </a:r>
            <a:r>
              <a:rPr lang="es-CO" sz="1400" b="1" dirty="0">
                <a:solidFill>
                  <a:srgbClr val="E43866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68%.</a:t>
            </a:r>
          </a:p>
          <a:p>
            <a:pPr algn="ctr" fontAlgn="base"/>
            <a:endParaRPr lang="es-CO" sz="14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n para VECTORES TABLERO PNG SIN FONDO">
            <a:extLst>
              <a:ext uri="{FF2B5EF4-FFF2-40B4-BE49-F238E27FC236}">
                <a16:creationId xmlns:a16="http://schemas.microsoft.com/office/drawing/2014/main" id="{1C17B4AE-F1D1-4A86-A85A-D6055902E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8475" r="1" b="19313"/>
          <a:stretch/>
        </p:blipFill>
        <p:spPr bwMode="auto">
          <a:xfrm>
            <a:off x="6951361" y="169031"/>
            <a:ext cx="4937634" cy="16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CCA5C459-92A2-4020-A3E5-FF41E358E8A4}"/>
              </a:ext>
            </a:extLst>
          </p:cNvPr>
          <p:cNvSpPr txBox="1"/>
          <p:nvPr/>
        </p:nvSpPr>
        <p:spPr>
          <a:xfrm>
            <a:off x="9119789" y="2615355"/>
            <a:ext cx="29631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La estrategia ha permitido la escolarización de 5.165 niñas, niños y adolescentes que estaban por fuera del colegio,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entre 2016 y 2018.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Esta estrategia ha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ayudado a obtener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la cifra de deserción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escolar más baja en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los últimos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14 años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en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Medellín. </a:t>
            </a:r>
          </a:p>
          <a:p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 </a:t>
            </a:r>
          </a:p>
          <a:p>
            <a:pPr algn="r" fontAlgn="base"/>
            <a:endParaRPr lang="es-CO" sz="1400" b="1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 </a:t>
            </a:r>
          </a:p>
          <a:p>
            <a:pPr algn="r"/>
            <a:endParaRPr lang="es-CO" sz="14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757B26-C238-4068-970B-C01B0F875543}"/>
              </a:ext>
            </a:extLst>
          </p:cNvPr>
          <p:cNvSpPr txBox="1"/>
          <p:nvPr/>
        </p:nvSpPr>
        <p:spPr>
          <a:xfrm>
            <a:off x="8149629" y="2471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1034" name="Picture 10" descr="Borrador Rojo y Azul">
            <a:extLst>
              <a:ext uri="{FF2B5EF4-FFF2-40B4-BE49-F238E27FC236}">
                <a16:creationId xmlns:a16="http://schemas.microsoft.com/office/drawing/2014/main" id="{B5AC1FB9-9E40-43D5-994F-85F7E211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8" y="2167072"/>
            <a:ext cx="2081271" cy="20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Ã¡piz con Borrador">
            <a:extLst>
              <a:ext uri="{FF2B5EF4-FFF2-40B4-BE49-F238E27FC236}">
                <a16:creationId xmlns:a16="http://schemas.microsoft.com/office/drawing/2014/main" id="{27288FD3-7907-4A1B-96C1-1A4DA6828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337" y="-457059"/>
            <a:ext cx="1780618" cy="17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capuntas De Cerca">
            <a:extLst>
              <a:ext uri="{FF2B5EF4-FFF2-40B4-BE49-F238E27FC236}">
                <a16:creationId xmlns:a16="http://schemas.microsoft.com/office/drawing/2014/main" id="{EEE8E785-6861-4D59-A91F-149B82B2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204">
            <a:off x="7744973" y="2205555"/>
            <a:ext cx="1574973" cy="15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A684CE3-5908-4A7A-8C0C-1E7D7E90DB11}"/>
              </a:ext>
            </a:extLst>
          </p:cNvPr>
          <p:cNvSpPr txBox="1"/>
          <p:nvPr/>
        </p:nvSpPr>
        <p:spPr>
          <a:xfrm>
            <a:off x="363225" y="4178809"/>
            <a:ext cx="5610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“En el colegio contamos con vos”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DEA18F7-4B99-4583-B2B1-77654752CEC7}"/>
              </a:ext>
            </a:extLst>
          </p:cNvPr>
          <p:cNvSpPr txBox="1"/>
          <p:nvPr/>
        </p:nvSpPr>
        <p:spPr>
          <a:xfrm>
            <a:off x="7051986" y="332465"/>
            <a:ext cx="4649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Búsqueda activa de niñas, niños y adolescentes </a:t>
            </a:r>
          </a:p>
          <a:p>
            <a:pPr algn="ctr"/>
            <a:r>
              <a:rPr lang="es-CO" sz="14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desescolarizados retirados del sistema escolar: </a:t>
            </a:r>
          </a:p>
          <a:p>
            <a:pPr lvl="0" algn="ctr" fontAlgn="base"/>
            <a:r>
              <a:rPr lang="es-CO" sz="14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Incentivando la escolarización, promoviendo la permanencia en el colegio y garantizando el servicio educativo, así como identificar quienes están por fuera del sistema escolar y los encuentran en riesgo de deserción.</a:t>
            </a:r>
          </a:p>
          <a:p>
            <a:pPr algn="ctr"/>
            <a:endParaRPr lang="es-CO" sz="1400" b="1" dirty="0">
              <a:solidFill>
                <a:srgbClr val="436CB7"/>
              </a:solidFill>
              <a:latin typeface="Arial Nova Cond Light" panose="020B0306020202020204" pitchFamily="34" charset="0"/>
            </a:endParaRPr>
          </a:p>
          <a:p>
            <a:pPr algn="ctr"/>
            <a:endParaRPr lang="es-CO" sz="1400" dirty="0">
              <a:solidFill>
                <a:srgbClr val="436CB7"/>
              </a:solidFill>
            </a:endParaRPr>
          </a:p>
        </p:txBody>
      </p:sp>
      <p:sp>
        <p:nvSpPr>
          <p:cNvPr id="24" name="Rectángulo: esquinas diagonales redondeadas 24">
            <a:extLst>
              <a:ext uri="{FF2B5EF4-FFF2-40B4-BE49-F238E27FC236}">
                <a16:creationId xmlns:a16="http://schemas.microsoft.com/office/drawing/2014/main" id="{62B701A5-5F38-0045-AA41-370D2D2A7C56}"/>
              </a:ext>
            </a:extLst>
          </p:cNvPr>
          <p:cNvSpPr/>
          <p:nvPr/>
        </p:nvSpPr>
        <p:spPr>
          <a:xfrm>
            <a:off x="452765" y="196141"/>
            <a:ext cx="5504155" cy="1074565"/>
          </a:xfrm>
          <a:prstGeom prst="round2Diag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4000" b="1" dirty="0">
                <a:latin typeface="Arial Nova Cond Light" panose="020B0306020202020204" pitchFamily="34" charset="0"/>
              </a:rPr>
              <a:t>Campañas de Matrícula</a:t>
            </a:r>
          </a:p>
        </p:txBody>
      </p:sp>
    </p:spTree>
    <p:extLst>
      <p:ext uri="{BB962C8B-B14F-4D97-AF65-F5344CB8AC3E}">
        <p14:creationId xmlns:p14="http://schemas.microsoft.com/office/powerpoint/2010/main" val="2492968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uaderno y LÃ¡piz">
            <a:extLst>
              <a:ext uri="{FF2B5EF4-FFF2-40B4-BE49-F238E27FC236}">
                <a16:creationId xmlns:a16="http://schemas.microsoft.com/office/drawing/2014/main" id="{EE216C7B-388F-4C46-8428-D8EA481F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5981">
            <a:off x="6244527" y="2690044"/>
            <a:ext cx="4796131" cy="47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4" y="5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1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612" y="5760885"/>
            <a:ext cx="5767388" cy="1097116"/>
          </a:xfrm>
          <a:prstGeom prst="rect">
            <a:avLst/>
          </a:prstGeom>
        </p:spPr>
      </p:pic>
      <p:pic>
        <p:nvPicPr>
          <p:cNvPr id="32" name="Picture 5" descr="LÃ¡piz Grande">
            <a:extLst>
              <a:ext uri="{FF2B5EF4-FFF2-40B4-BE49-F238E27FC236}">
                <a16:creationId xmlns:a16="http://schemas.microsoft.com/office/drawing/2014/main" id="{173BB8D5-ED74-4295-956C-640953F0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8914">
            <a:off x="852247" y="524191"/>
            <a:ext cx="5591723" cy="49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003BB501-85CB-4BB9-92AB-314E8C45BC80}"/>
              </a:ext>
            </a:extLst>
          </p:cNvPr>
          <p:cNvSpPr txBox="1"/>
          <p:nvPr/>
        </p:nvSpPr>
        <p:spPr>
          <a:xfrm>
            <a:off x="3844760" y="2104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8EA14B4-4C9E-48AC-AC61-AF3FFD7CFA0A}"/>
              </a:ext>
            </a:extLst>
          </p:cNvPr>
          <p:cNvGrpSpPr/>
          <p:nvPr/>
        </p:nvGrpSpPr>
        <p:grpSpPr>
          <a:xfrm>
            <a:off x="895396" y="83595"/>
            <a:ext cx="4268115" cy="4268115"/>
            <a:chOff x="1812897" y="50751"/>
            <a:chExt cx="4268115" cy="4268115"/>
          </a:xfrm>
        </p:grpSpPr>
        <p:pic>
          <p:nvPicPr>
            <p:cNvPr id="1029" name="Picture 5" descr="LÃ¡piz Grande">
              <a:extLst>
                <a:ext uri="{FF2B5EF4-FFF2-40B4-BE49-F238E27FC236}">
                  <a16:creationId xmlns:a16="http://schemas.microsoft.com/office/drawing/2014/main" id="{B6509D2B-99C6-45D3-B674-62669CB26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57541">
              <a:off x="1812897" y="50751"/>
              <a:ext cx="4268115" cy="426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F8EE74C-400D-4441-B21D-D19596632192}"/>
                </a:ext>
              </a:extLst>
            </p:cNvPr>
            <p:cNvSpPr txBox="1"/>
            <p:nvPr/>
          </p:nvSpPr>
          <p:spPr>
            <a:xfrm rot="20662822">
              <a:off x="3508621" y="1861578"/>
              <a:ext cx="1741182" cy="646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801" b="1" dirty="0">
                  <a:latin typeface="Arial Nova Cond Light" panose="020B0604020202020204" pitchFamily="34" charset="0"/>
                </a:rPr>
                <a:t>Experiencia exitosa</a:t>
              </a:r>
            </a:p>
            <a:p>
              <a:endParaRPr lang="es-CO"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EF11B9D-239F-438E-8A61-FBDD046D8F99}"/>
              </a:ext>
            </a:extLst>
          </p:cNvPr>
          <p:cNvSpPr txBox="1"/>
          <p:nvPr/>
        </p:nvSpPr>
        <p:spPr>
          <a:xfrm rot="20500298">
            <a:off x="2458210" y="2845808"/>
            <a:ext cx="16805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604020202020204" pitchFamily="34" charset="0"/>
              </a:rPr>
              <a:t>ETC CESAR</a:t>
            </a:r>
          </a:p>
          <a:p>
            <a:endParaRPr lang="es-CO" dirty="0"/>
          </a:p>
        </p:txBody>
      </p:sp>
      <p:pic>
        <p:nvPicPr>
          <p:cNvPr id="1031" name="Picture 7" descr="Pila de Libros">
            <a:extLst>
              <a:ext uri="{FF2B5EF4-FFF2-40B4-BE49-F238E27FC236}">
                <a16:creationId xmlns:a16="http://schemas.microsoft.com/office/drawing/2014/main" id="{767706E4-9B60-4E3E-A5E6-92ADFB21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46" y="4934226"/>
            <a:ext cx="2136546" cy="21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gla de Madera">
            <a:extLst>
              <a:ext uri="{FF2B5EF4-FFF2-40B4-BE49-F238E27FC236}">
                <a16:creationId xmlns:a16="http://schemas.microsoft.com/office/drawing/2014/main" id="{2AD45355-D6E5-490B-A117-10209593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5106">
            <a:off x="532755" y="434932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2E51A9CA-7904-4A6E-9ECC-0144CB653CD1}"/>
              </a:ext>
            </a:extLst>
          </p:cNvPr>
          <p:cNvSpPr txBox="1"/>
          <p:nvPr/>
        </p:nvSpPr>
        <p:spPr>
          <a:xfrm>
            <a:off x="7175871" y="4298946"/>
            <a:ext cx="2888729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La jornada Camino al Aula  logró  5.100  nuevos estudiantes que serán ingresados al sistema educativo.</a:t>
            </a:r>
            <a:endParaRPr lang="es-CO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r>
              <a:rPr lang="es-ES_tradnl" sz="2400" b="1" dirty="0"/>
              <a:t> </a:t>
            </a:r>
            <a:endParaRPr lang="es-CO" sz="2400" dirty="0"/>
          </a:p>
          <a:p>
            <a:pPr algn="ctr" fontAlgn="base"/>
            <a:endParaRPr lang="es-CO" b="1" dirty="0">
              <a:solidFill>
                <a:srgbClr val="E43866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pPr algn="ctr"/>
            <a:endParaRPr lang="es-CO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n para VECTORES TABLERO PNG SIN FONDO">
            <a:extLst>
              <a:ext uri="{FF2B5EF4-FFF2-40B4-BE49-F238E27FC236}">
                <a16:creationId xmlns:a16="http://schemas.microsoft.com/office/drawing/2014/main" id="{1C17B4AE-F1D1-4A86-A85A-D6055902E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8475" r="1" b="19313"/>
          <a:stretch/>
        </p:blipFill>
        <p:spPr bwMode="auto">
          <a:xfrm>
            <a:off x="6951361" y="169031"/>
            <a:ext cx="4937634" cy="16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CCA5C459-92A2-4020-A3E5-FF41E358E8A4}"/>
              </a:ext>
            </a:extLst>
          </p:cNvPr>
          <p:cNvSpPr txBox="1"/>
          <p:nvPr/>
        </p:nvSpPr>
        <p:spPr>
          <a:xfrm>
            <a:off x="10075074" y="2694866"/>
            <a:ext cx="19158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La estrategia permite </a:t>
            </a:r>
            <a:r>
              <a:rPr lang="es-ES_tradnl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aumentar la matrícula oficial y fortalecer la permanencia </a:t>
            </a:r>
          </a:p>
          <a:p>
            <a:pPr algn="r" fontAlgn="base"/>
            <a:r>
              <a:rPr lang="es-ES_tradnl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educativa de los estudiantes </a:t>
            </a:r>
          </a:p>
          <a:p>
            <a:pPr algn="r" fontAlgn="base"/>
            <a:r>
              <a:rPr lang="es-ES_tradnl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en las </a:t>
            </a:r>
          </a:p>
          <a:p>
            <a:pPr algn="r" fontAlgn="base"/>
            <a:r>
              <a:rPr lang="es-ES_tradnl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aulas </a:t>
            </a:r>
          </a:p>
          <a:p>
            <a:pPr algn="r" fontAlgn="base"/>
            <a:r>
              <a:rPr lang="es-ES_tradnl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de </a:t>
            </a:r>
          </a:p>
          <a:p>
            <a:pPr algn="r" fontAlgn="base"/>
            <a:r>
              <a:rPr lang="es-ES_tradnl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clases.</a:t>
            </a:r>
            <a:endParaRPr lang="es-CO" sz="1600" b="1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pPr algn="r" fontAlgn="base"/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 </a:t>
            </a:r>
          </a:p>
          <a:p>
            <a:pPr algn="r"/>
            <a:endParaRPr lang="es-CO" sz="16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757B26-C238-4068-970B-C01B0F875543}"/>
              </a:ext>
            </a:extLst>
          </p:cNvPr>
          <p:cNvSpPr txBox="1"/>
          <p:nvPr/>
        </p:nvSpPr>
        <p:spPr>
          <a:xfrm>
            <a:off x="8149629" y="2471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1034" name="Picture 10" descr="Borrador Rojo y Azul">
            <a:extLst>
              <a:ext uri="{FF2B5EF4-FFF2-40B4-BE49-F238E27FC236}">
                <a16:creationId xmlns:a16="http://schemas.microsoft.com/office/drawing/2014/main" id="{B5AC1FB9-9E40-43D5-994F-85F7E211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8" y="2167072"/>
            <a:ext cx="2081271" cy="20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Ã¡piz con Borrador">
            <a:extLst>
              <a:ext uri="{FF2B5EF4-FFF2-40B4-BE49-F238E27FC236}">
                <a16:creationId xmlns:a16="http://schemas.microsoft.com/office/drawing/2014/main" id="{27288FD3-7907-4A1B-96C1-1A4DA6828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337" y="-457059"/>
            <a:ext cx="1780618" cy="17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capuntas De Cerca">
            <a:extLst>
              <a:ext uri="{FF2B5EF4-FFF2-40B4-BE49-F238E27FC236}">
                <a16:creationId xmlns:a16="http://schemas.microsoft.com/office/drawing/2014/main" id="{EEE8E785-6861-4D59-A91F-149B82B2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204">
            <a:off x="7744973" y="2205555"/>
            <a:ext cx="1574973" cy="15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A684CE3-5908-4A7A-8C0C-1E7D7E90DB11}"/>
              </a:ext>
            </a:extLst>
          </p:cNvPr>
          <p:cNvSpPr txBox="1"/>
          <p:nvPr/>
        </p:nvSpPr>
        <p:spPr>
          <a:xfrm>
            <a:off x="322814" y="4012303"/>
            <a:ext cx="5610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“Camino al aula, queremos verte siempre estudiando”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DEA18F7-4B99-4583-B2B1-77654752CEC7}"/>
              </a:ext>
            </a:extLst>
          </p:cNvPr>
          <p:cNvSpPr txBox="1"/>
          <p:nvPr/>
        </p:nvSpPr>
        <p:spPr>
          <a:xfrm>
            <a:off x="6923835" y="331289"/>
            <a:ext cx="48852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PLAN PADRINO: C</a:t>
            </a:r>
            <a:r>
              <a:rPr lang="es-CO" sz="14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ada estudiante de los grados 10° y 11°</a:t>
            </a:r>
          </a:p>
          <a:p>
            <a:pPr algn="ctr"/>
            <a:r>
              <a:rPr lang="es-CO" sz="14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 apadrinan como máximo dos (2) niñas(os) y/o </a:t>
            </a:r>
          </a:p>
          <a:p>
            <a:pPr algn="ctr"/>
            <a:r>
              <a:rPr lang="es-CO" sz="14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adolescente que estén por fuera del sistema educativo y los lleven consigo a la gran jornada de inscripción, </a:t>
            </a:r>
          </a:p>
          <a:p>
            <a:pPr algn="ctr"/>
            <a:r>
              <a:rPr lang="es-CO" sz="14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dicho trabajo será validado según criterio del rector </a:t>
            </a:r>
          </a:p>
          <a:p>
            <a:pPr algn="ctr"/>
            <a:r>
              <a:rPr lang="es-CO" sz="14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y/o director como servicio social. </a:t>
            </a:r>
          </a:p>
          <a:p>
            <a:r>
              <a:rPr lang="es-ES_tradnl" sz="1600" dirty="0"/>
              <a:t> </a:t>
            </a:r>
            <a:endParaRPr lang="es-CO" sz="1600" dirty="0"/>
          </a:p>
          <a:p>
            <a:pPr lvl="0" algn="ctr" fontAlgn="base"/>
            <a:endParaRPr lang="es-CO" sz="1400" dirty="0">
              <a:solidFill>
                <a:srgbClr val="436CB7"/>
              </a:solidFill>
              <a:latin typeface="Arial Nova Cond Light" panose="020B0306020202020204" pitchFamily="34" charset="0"/>
            </a:endParaRPr>
          </a:p>
          <a:p>
            <a:pPr algn="ctr"/>
            <a:endParaRPr lang="es-CO" sz="1400" b="1" dirty="0">
              <a:solidFill>
                <a:srgbClr val="436CB7"/>
              </a:solidFill>
              <a:latin typeface="Arial Nova Cond Light" panose="020B0306020202020204" pitchFamily="34" charset="0"/>
            </a:endParaRPr>
          </a:p>
          <a:p>
            <a:pPr algn="ctr"/>
            <a:endParaRPr lang="es-CO" sz="1400" dirty="0">
              <a:solidFill>
                <a:srgbClr val="436CB7"/>
              </a:solidFill>
            </a:endParaRPr>
          </a:p>
        </p:txBody>
      </p:sp>
      <p:sp>
        <p:nvSpPr>
          <p:cNvPr id="24" name="Rectángulo: esquinas diagonales redondeadas 24">
            <a:extLst>
              <a:ext uri="{FF2B5EF4-FFF2-40B4-BE49-F238E27FC236}">
                <a16:creationId xmlns:a16="http://schemas.microsoft.com/office/drawing/2014/main" id="{8AA9FBAD-C9A6-8848-A654-FF0113184F89}"/>
              </a:ext>
            </a:extLst>
          </p:cNvPr>
          <p:cNvSpPr/>
          <p:nvPr/>
        </p:nvSpPr>
        <p:spPr>
          <a:xfrm>
            <a:off x="452765" y="196141"/>
            <a:ext cx="5504155" cy="1074565"/>
          </a:xfrm>
          <a:prstGeom prst="round2Diag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4000" b="1" dirty="0">
                <a:latin typeface="Arial Nova Cond Light" panose="020B0306020202020204" pitchFamily="34" charset="0"/>
              </a:rPr>
              <a:t>Campañas de Matrícula</a:t>
            </a:r>
          </a:p>
        </p:txBody>
      </p:sp>
    </p:spTree>
    <p:extLst>
      <p:ext uri="{BB962C8B-B14F-4D97-AF65-F5344CB8AC3E}">
        <p14:creationId xmlns:p14="http://schemas.microsoft.com/office/powerpoint/2010/main" val="130412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uaderno y LÃ¡piz">
            <a:extLst>
              <a:ext uri="{FF2B5EF4-FFF2-40B4-BE49-F238E27FC236}">
                <a16:creationId xmlns:a16="http://schemas.microsoft.com/office/drawing/2014/main" id="{EE216C7B-388F-4C46-8428-D8EA481F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5981">
            <a:off x="6244527" y="2690044"/>
            <a:ext cx="4796131" cy="47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4" y="5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1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612" y="5760885"/>
            <a:ext cx="5767388" cy="1097116"/>
          </a:xfrm>
          <a:prstGeom prst="rect">
            <a:avLst/>
          </a:prstGeom>
        </p:spPr>
      </p:pic>
      <p:pic>
        <p:nvPicPr>
          <p:cNvPr id="32" name="Picture 5" descr="LÃ¡piz Grande">
            <a:extLst>
              <a:ext uri="{FF2B5EF4-FFF2-40B4-BE49-F238E27FC236}">
                <a16:creationId xmlns:a16="http://schemas.microsoft.com/office/drawing/2014/main" id="{173BB8D5-ED74-4295-956C-640953F0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8914">
            <a:off x="852247" y="524191"/>
            <a:ext cx="5591723" cy="49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003BB501-85CB-4BB9-92AB-314E8C45BC80}"/>
              </a:ext>
            </a:extLst>
          </p:cNvPr>
          <p:cNvSpPr txBox="1"/>
          <p:nvPr/>
        </p:nvSpPr>
        <p:spPr>
          <a:xfrm>
            <a:off x="3844760" y="2104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8EA14B4-4C9E-48AC-AC61-AF3FFD7CFA0A}"/>
              </a:ext>
            </a:extLst>
          </p:cNvPr>
          <p:cNvGrpSpPr/>
          <p:nvPr/>
        </p:nvGrpSpPr>
        <p:grpSpPr>
          <a:xfrm>
            <a:off x="895396" y="83595"/>
            <a:ext cx="4268115" cy="4268115"/>
            <a:chOff x="1812897" y="50751"/>
            <a:chExt cx="4268115" cy="4268115"/>
          </a:xfrm>
        </p:grpSpPr>
        <p:pic>
          <p:nvPicPr>
            <p:cNvPr id="1029" name="Picture 5" descr="LÃ¡piz Grande">
              <a:extLst>
                <a:ext uri="{FF2B5EF4-FFF2-40B4-BE49-F238E27FC236}">
                  <a16:creationId xmlns:a16="http://schemas.microsoft.com/office/drawing/2014/main" id="{B6509D2B-99C6-45D3-B674-62669CB26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57541">
              <a:off x="1812897" y="50751"/>
              <a:ext cx="4268115" cy="426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F8EE74C-400D-4441-B21D-D19596632192}"/>
                </a:ext>
              </a:extLst>
            </p:cNvPr>
            <p:cNvSpPr txBox="1"/>
            <p:nvPr/>
          </p:nvSpPr>
          <p:spPr>
            <a:xfrm rot="20662822">
              <a:off x="3508621" y="1861578"/>
              <a:ext cx="1741182" cy="646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801" b="1" dirty="0">
                  <a:latin typeface="Arial Nova Cond Light" panose="020B0604020202020204" pitchFamily="34" charset="0"/>
                </a:rPr>
                <a:t>Experiencia exitosa</a:t>
              </a:r>
            </a:p>
            <a:p>
              <a:endParaRPr lang="es-CO"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EF11B9D-239F-438E-8A61-FBDD046D8F99}"/>
              </a:ext>
            </a:extLst>
          </p:cNvPr>
          <p:cNvSpPr txBox="1"/>
          <p:nvPr/>
        </p:nvSpPr>
        <p:spPr>
          <a:xfrm rot="20500298">
            <a:off x="2141009" y="2845808"/>
            <a:ext cx="23149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604020202020204" pitchFamily="34" charset="0"/>
              </a:rPr>
              <a:t>ETC AMAZONAS</a:t>
            </a:r>
          </a:p>
          <a:p>
            <a:endParaRPr lang="es-CO" dirty="0"/>
          </a:p>
        </p:txBody>
      </p:sp>
      <p:pic>
        <p:nvPicPr>
          <p:cNvPr id="1031" name="Picture 7" descr="Pila de Libros">
            <a:extLst>
              <a:ext uri="{FF2B5EF4-FFF2-40B4-BE49-F238E27FC236}">
                <a16:creationId xmlns:a16="http://schemas.microsoft.com/office/drawing/2014/main" id="{767706E4-9B60-4E3E-A5E6-92ADFB21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46" y="4934226"/>
            <a:ext cx="2136546" cy="21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gla de Madera">
            <a:extLst>
              <a:ext uri="{FF2B5EF4-FFF2-40B4-BE49-F238E27FC236}">
                <a16:creationId xmlns:a16="http://schemas.microsoft.com/office/drawing/2014/main" id="{2AD45355-D6E5-490B-A117-10209593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5106">
            <a:off x="532755" y="434932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2E51A9CA-7904-4A6E-9ECC-0144CB653CD1}"/>
              </a:ext>
            </a:extLst>
          </p:cNvPr>
          <p:cNvSpPr txBox="1"/>
          <p:nvPr/>
        </p:nvSpPr>
        <p:spPr>
          <a:xfrm>
            <a:off x="7038155" y="4211504"/>
            <a:ext cx="2888729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La campaña de búsqueda activa a logrado disminuir la tasa de deserción del 5% en 2016 al 4,8% en 2018.</a:t>
            </a:r>
          </a:p>
          <a:p>
            <a:pPr fontAlgn="base"/>
            <a:endParaRPr lang="es-CO" sz="16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r>
              <a:rPr lang="es-ES_tradnl" sz="2000" b="1" dirty="0"/>
              <a:t> </a:t>
            </a:r>
            <a:endParaRPr lang="es-CO" sz="2000" dirty="0"/>
          </a:p>
          <a:p>
            <a:pPr algn="ctr" fontAlgn="base"/>
            <a:endParaRPr lang="es-CO" sz="1600" b="1" dirty="0">
              <a:solidFill>
                <a:srgbClr val="E43866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sz="16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n para VECTORES TABLERO PNG SIN FONDO">
            <a:extLst>
              <a:ext uri="{FF2B5EF4-FFF2-40B4-BE49-F238E27FC236}">
                <a16:creationId xmlns:a16="http://schemas.microsoft.com/office/drawing/2014/main" id="{1C17B4AE-F1D1-4A86-A85A-D6055902E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8475" r="1" b="19313"/>
          <a:stretch/>
        </p:blipFill>
        <p:spPr bwMode="auto">
          <a:xfrm>
            <a:off x="6951361" y="169031"/>
            <a:ext cx="4937634" cy="16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CCA5C459-92A2-4020-A3E5-FF41E358E8A4}"/>
              </a:ext>
            </a:extLst>
          </p:cNvPr>
          <p:cNvSpPr txBox="1"/>
          <p:nvPr/>
        </p:nvSpPr>
        <p:spPr>
          <a:xfrm>
            <a:off x="9996531" y="2166137"/>
            <a:ext cx="216742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En 2018, la Secretaría de Educación Departamental de Amazonas en coordinación con el Departamento de Prosperidad Social, realizó búsqueda activa puerta a puerta en el casco 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urbano de la ciudad de Leticia, y en los corregimientos y municipios cercanos</a:t>
            </a: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con el apoyo de los rectores y  líderes comunitarios</a:t>
            </a:r>
            <a:r>
              <a:rPr lang="es-ES_tradnl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.</a:t>
            </a:r>
            <a:endParaRPr lang="es-CO" sz="1400" b="1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pPr algn="r" fontAlgn="base"/>
            <a:r>
              <a:rPr lang="es-CO" sz="1400" dirty="0">
                <a:solidFill>
                  <a:srgbClr val="3F65AA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 </a:t>
            </a:r>
          </a:p>
          <a:p>
            <a:pPr algn="r"/>
            <a:endParaRPr lang="es-CO" sz="14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pPr algn="r"/>
            <a:endParaRPr lang="es-CO" sz="1600" dirty="0">
              <a:solidFill>
                <a:srgbClr val="3F65AA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  <a:p>
            <a:pPr algn="r"/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757B26-C238-4068-970B-C01B0F875543}"/>
              </a:ext>
            </a:extLst>
          </p:cNvPr>
          <p:cNvSpPr txBox="1"/>
          <p:nvPr/>
        </p:nvSpPr>
        <p:spPr>
          <a:xfrm>
            <a:off x="8149629" y="2471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1034" name="Picture 10" descr="Borrador Rojo y Azul">
            <a:extLst>
              <a:ext uri="{FF2B5EF4-FFF2-40B4-BE49-F238E27FC236}">
                <a16:creationId xmlns:a16="http://schemas.microsoft.com/office/drawing/2014/main" id="{B5AC1FB9-9E40-43D5-994F-85F7E211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8" y="2167072"/>
            <a:ext cx="2081271" cy="20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Ã¡piz con Borrador">
            <a:extLst>
              <a:ext uri="{FF2B5EF4-FFF2-40B4-BE49-F238E27FC236}">
                <a16:creationId xmlns:a16="http://schemas.microsoft.com/office/drawing/2014/main" id="{27288FD3-7907-4A1B-96C1-1A4DA6828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208" y="-305680"/>
            <a:ext cx="1780618" cy="17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capuntas De Cerca">
            <a:extLst>
              <a:ext uri="{FF2B5EF4-FFF2-40B4-BE49-F238E27FC236}">
                <a16:creationId xmlns:a16="http://schemas.microsoft.com/office/drawing/2014/main" id="{EEE8E785-6861-4D59-A91F-149B82B2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204">
            <a:off x="7744973" y="2205555"/>
            <a:ext cx="1574973" cy="15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A684CE3-5908-4A7A-8C0C-1E7D7E90DB11}"/>
              </a:ext>
            </a:extLst>
          </p:cNvPr>
          <p:cNvSpPr txBox="1"/>
          <p:nvPr/>
        </p:nvSpPr>
        <p:spPr>
          <a:xfrm>
            <a:off x="354312" y="4001463"/>
            <a:ext cx="5610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“Búsqueda activa, puerta a puerta”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DEA18F7-4B99-4583-B2B1-77654752CEC7}"/>
              </a:ext>
            </a:extLst>
          </p:cNvPr>
          <p:cNvSpPr txBox="1"/>
          <p:nvPr/>
        </p:nvSpPr>
        <p:spPr>
          <a:xfrm>
            <a:off x="6944536" y="254301"/>
            <a:ext cx="4885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Esta propuesta se ha tejido alrededor de garantizar la concentración de niñas, niños y adolescentes en un espacio cercano a las escuelas como son los internados escolares en zonas rurales dispersas con hasta 10 horas de recorrido por rio, abasteciéndolos de víveres, combustible, material pedagógico. </a:t>
            </a:r>
          </a:p>
          <a:p>
            <a:r>
              <a:rPr lang="es-ES_tradnl" sz="1600" dirty="0">
                <a:solidFill>
                  <a:srgbClr val="436CB7"/>
                </a:solidFill>
                <a:latin typeface="Arial Nova Cond Light" panose="020B0306020202020204" pitchFamily="34" charset="0"/>
              </a:rPr>
              <a:t> </a:t>
            </a:r>
            <a:endParaRPr lang="es-CO" sz="1600" dirty="0">
              <a:solidFill>
                <a:srgbClr val="436CB7"/>
              </a:solidFill>
              <a:latin typeface="Arial Nova Cond Light" panose="020B0306020202020204" pitchFamily="34" charset="0"/>
            </a:endParaRPr>
          </a:p>
          <a:p>
            <a:pPr lvl="0" algn="ctr" fontAlgn="base"/>
            <a:endParaRPr lang="es-CO" sz="1600" dirty="0">
              <a:solidFill>
                <a:srgbClr val="436CB7"/>
              </a:solidFill>
              <a:latin typeface="Arial Nova Cond Light" panose="020B0306020202020204" pitchFamily="34" charset="0"/>
            </a:endParaRPr>
          </a:p>
          <a:p>
            <a:pPr algn="ctr"/>
            <a:endParaRPr lang="es-CO" sz="1600" b="1" dirty="0">
              <a:solidFill>
                <a:srgbClr val="436CB7"/>
              </a:solidFill>
              <a:latin typeface="Arial Nova Cond Light" panose="020B0306020202020204" pitchFamily="34" charset="0"/>
            </a:endParaRPr>
          </a:p>
          <a:p>
            <a:pPr algn="ctr"/>
            <a:endParaRPr lang="es-CO" sz="1600" dirty="0">
              <a:solidFill>
                <a:srgbClr val="436CB7"/>
              </a:solidFill>
            </a:endParaRPr>
          </a:p>
        </p:txBody>
      </p:sp>
      <p:sp>
        <p:nvSpPr>
          <p:cNvPr id="24" name="Rectángulo: esquinas diagonales redondeadas 24">
            <a:extLst>
              <a:ext uri="{FF2B5EF4-FFF2-40B4-BE49-F238E27FC236}">
                <a16:creationId xmlns:a16="http://schemas.microsoft.com/office/drawing/2014/main" id="{2C0568F5-85D1-7B41-89DD-E2C15F3B111B}"/>
              </a:ext>
            </a:extLst>
          </p:cNvPr>
          <p:cNvSpPr/>
          <p:nvPr/>
        </p:nvSpPr>
        <p:spPr>
          <a:xfrm>
            <a:off x="452765" y="196141"/>
            <a:ext cx="5504155" cy="1074565"/>
          </a:xfrm>
          <a:prstGeom prst="round2Diag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4000" b="1" dirty="0">
                <a:latin typeface="Arial Nova Cond Light" panose="020B0306020202020204" pitchFamily="34" charset="0"/>
              </a:rPr>
              <a:t>Campañas de Matrícula</a:t>
            </a:r>
          </a:p>
        </p:txBody>
      </p:sp>
    </p:spTree>
    <p:extLst>
      <p:ext uri="{BB962C8B-B14F-4D97-AF65-F5344CB8AC3E}">
        <p14:creationId xmlns:p14="http://schemas.microsoft.com/office/powerpoint/2010/main" val="277710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EE79E5C-047B-6541-9C2F-713A31D46334}"/>
              </a:ext>
            </a:extLst>
          </p:cNvPr>
          <p:cNvSpPr txBox="1"/>
          <p:nvPr/>
        </p:nvSpPr>
        <p:spPr>
          <a:xfrm>
            <a:off x="634314" y="1952367"/>
            <a:ext cx="4992130" cy="2903838"/>
          </a:xfrm>
          <a:prstGeom prst="rect">
            <a:avLst/>
          </a:prstGeom>
          <a:noFill/>
          <a:ln w="38100">
            <a:solidFill>
              <a:srgbClr val="E43866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29F848-C636-4A47-85CA-7D64BD9A168B}"/>
              </a:ext>
            </a:extLst>
          </p:cNvPr>
          <p:cNvSpPr txBox="1"/>
          <p:nvPr/>
        </p:nvSpPr>
        <p:spPr>
          <a:xfrm>
            <a:off x="3130379" y="1060622"/>
            <a:ext cx="5931242" cy="4736756"/>
          </a:xfrm>
          <a:prstGeom prst="rect">
            <a:avLst/>
          </a:prstGeom>
          <a:noFill/>
          <a:ln w="38100">
            <a:solidFill>
              <a:srgbClr val="E43866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290DA0-CEAB-C643-8D9D-A6630C6CCDC0}"/>
              </a:ext>
            </a:extLst>
          </p:cNvPr>
          <p:cNvSpPr txBox="1"/>
          <p:nvPr/>
        </p:nvSpPr>
        <p:spPr>
          <a:xfrm>
            <a:off x="6446108" y="1952367"/>
            <a:ext cx="4992130" cy="2903838"/>
          </a:xfrm>
          <a:prstGeom prst="rect">
            <a:avLst/>
          </a:prstGeom>
          <a:noFill/>
          <a:ln w="38100">
            <a:solidFill>
              <a:srgbClr val="E43866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315BD7-8B56-6944-B51B-F77A9FCBF45F}"/>
              </a:ext>
            </a:extLst>
          </p:cNvPr>
          <p:cNvSpPr txBox="1"/>
          <p:nvPr/>
        </p:nvSpPr>
        <p:spPr>
          <a:xfrm>
            <a:off x="3438575" y="5188302"/>
            <a:ext cx="543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Acogida, bienestar y permanencia escolar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5839FD-11AD-464B-B7A5-884E1186A7D2}"/>
              </a:ext>
            </a:extLst>
          </p:cNvPr>
          <p:cNvSpPr txBox="1"/>
          <p:nvPr/>
        </p:nvSpPr>
        <p:spPr>
          <a:xfrm>
            <a:off x="687863" y="3007150"/>
            <a:ext cx="232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666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Gestión de la Cobertura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D3CFB8-802F-7D43-B975-2EF533977D91}"/>
              </a:ext>
            </a:extLst>
          </p:cNvPr>
          <p:cNvSpPr txBox="1"/>
          <p:nvPr/>
        </p:nvSpPr>
        <p:spPr>
          <a:xfrm>
            <a:off x="9061621" y="2948980"/>
            <a:ext cx="232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666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Gestión de la </a:t>
            </a:r>
          </a:p>
          <a:p>
            <a:pPr algn="ctr"/>
            <a:r>
              <a:rPr lang="es-CO" b="1" dirty="0">
                <a:solidFill>
                  <a:srgbClr val="666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Permanencia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97B285-43D8-E944-A4FA-7F64BF145F2B}"/>
              </a:ext>
            </a:extLst>
          </p:cNvPr>
          <p:cNvSpPr txBox="1"/>
          <p:nvPr/>
        </p:nvSpPr>
        <p:spPr>
          <a:xfrm>
            <a:off x="3143763" y="3145649"/>
            <a:ext cx="232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E4386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Matrícula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8269E3-9B45-034C-9F88-88AF67B945CD}"/>
              </a:ext>
            </a:extLst>
          </p:cNvPr>
          <p:cNvSpPr txBox="1"/>
          <p:nvPr/>
        </p:nvSpPr>
        <p:spPr>
          <a:xfrm>
            <a:off x="6539812" y="3145649"/>
            <a:ext cx="232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E4386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Búsqueda Activa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3467A61-137B-2943-882D-C5F6C7878D9B}"/>
              </a:ext>
            </a:extLst>
          </p:cNvPr>
          <p:cNvSpPr txBox="1"/>
          <p:nvPr/>
        </p:nvSpPr>
        <p:spPr>
          <a:xfrm>
            <a:off x="3322937" y="1214283"/>
            <a:ext cx="554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666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Inicio de la Jornada escolar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6A2050-AFBB-2640-B8FB-244A859351F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5014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EE5163E2-38CF-7A4A-A734-E7B39BA49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2" y="1272746"/>
            <a:ext cx="9945359" cy="507862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46E5508-6568-014E-AFAD-9BEB590D0E0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C1800B4-6441-7446-A814-62CF619D4617}"/>
              </a:ext>
            </a:extLst>
          </p:cNvPr>
          <p:cNvSpPr txBox="1"/>
          <p:nvPr/>
        </p:nvSpPr>
        <p:spPr>
          <a:xfrm>
            <a:off x="1123321" y="37244"/>
            <a:ext cx="6919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Historico de Matrícula de Matricula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08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>
            <a:extLst>
              <a:ext uri="{FF2B5EF4-FFF2-40B4-BE49-F238E27FC236}">
                <a16:creationId xmlns:a16="http://schemas.microsoft.com/office/drawing/2014/main" id="{CBEFC866-9A19-6D4D-B76A-309842175D35}"/>
              </a:ext>
            </a:extLst>
          </p:cNvPr>
          <p:cNvSpPr txBox="1">
            <a:spLocks/>
          </p:cNvSpPr>
          <p:nvPr/>
        </p:nvSpPr>
        <p:spPr>
          <a:xfrm>
            <a:off x="1008735" y="-72023"/>
            <a:ext cx="10515600" cy="840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CO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Comparada 2018-2019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79990FC-C2BD-5243-9474-740EF0AD0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691716"/>
              </p:ext>
            </p:extLst>
          </p:nvPr>
        </p:nvGraphicFramePr>
        <p:xfrm>
          <a:off x="646973" y="926756"/>
          <a:ext cx="10329496" cy="458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DE5DD55-E718-A341-AAC5-134E97FF5135}"/>
              </a:ext>
            </a:extLst>
          </p:cNvPr>
          <p:cNvSpPr txBox="1"/>
          <p:nvPr/>
        </p:nvSpPr>
        <p:spPr>
          <a:xfrm>
            <a:off x="646973" y="5829863"/>
            <a:ext cx="10473983" cy="307777"/>
          </a:xfrm>
          <a:prstGeom prst="rect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matrícula oficial del 28 enero de 2019 frente al 29 de enero de 2018 la supera en 240.365 estudiantes la no oficial en 38.400.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087C33D-5790-8B4E-9F05-4B1FEBEF8FAA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F30F6C-4A1D-4F4A-8066-788CDC6989A2}"/>
              </a:ext>
            </a:extLst>
          </p:cNvPr>
          <p:cNvSpPr txBox="1"/>
          <p:nvPr/>
        </p:nvSpPr>
        <p:spPr>
          <a:xfrm>
            <a:off x="646973" y="5462990"/>
            <a:ext cx="4088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*Fuente SIMAT y DANE – Enero 29 del 2019 </a:t>
            </a:r>
          </a:p>
        </p:txBody>
      </p:sp>
    </p:spTree>
    <p:extLst>
      <p:ext uri="{BB962C8B-B14F-4D97-AF65-F5344CB8AC3E}">
        <p14:creationId xmlns:p14="http://schemas.microsoft.com/office/powerpoint/2010/main" val="412029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9C59287-8DD7-4327-B2BA-2FC289437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856724"/>
              </p:ext>
            </p:extLst>
          </p:nvPr>
        </p:nvGraphicFramePr>
        <p:xfrm>
          <a:off x="1129974" y="1138189"/>
          <a:ext cx="9932052" cy="492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04EC6B4-1C6B-497E-80AC-0D37CCB64C7F}"/>
              </a:ext>
            </a:extLst>
          </p:cNvPr>
          <p:cNvSpPr txBox="1"/>
          <p:nvPr/>
        </p:nvSpPr>
        <p:spPr>
          <a:xfrm>
            <a:off x="1129974" y="0"/>
            <a:ext cx="11362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Proyección del impacto sobre coberturas </a:t>
            </a:r>
          </a:p>
          <a:p>
            <a:r>
              <a:rPr lang="es-CO" sz="3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censo 2005 Vs. estimado censo 2018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D49157-E9B2-4B3B-A4B9-108DDBBD369D}"/>
              </a:ext>
            </a:extLst>
          </p:cNvPr>
          <p:cNvSpPr txBox="1"/>
          <p:nvPr/>
        </p:nvSpPr>
        <p:spPr>
          <a:xfrm>
            <a:off x="623668" y="6370337"/>
            <a:ext cx="10944664" cy="307777"/>
          </a:xfrm>
          <a:prstGeom prst="rect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base a los cálculos preliminares del censo 2018 la cobertura bruta total aumentaría en 6,9% y la neta en  6,1% para el año 2018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FA13C9-259E-D345-B969-1380DBF5C961}"/>
              </a:ext>
            </a:extLst>
          </p:cNvPr>
          <p:cNvSpPr txBox="1"/>
          <p:nvPr/>
        </p:nvSpPr>
        <p:spPr>
          <a:xfrm>
            <a:off x="1324003" y="5719811"/>
            <a:ext cx="4088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*Fuente SIMAT y DANE – Enero 29 del 2019 </a:t>
            </a:r>
          </a:p>
        </p:txBody>
      </p:sp>
    </p:spTree>
    <p:extLst>
      <p:ext uri="{BB962C8B-B14F-4D97-AF65-F5344CB8AC3E}">
        <p14:creationId xmlns:p14="http://schemas.microsoft.com/office/powerpoint/2010/main" val="113913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004EC0F-EB2E-405C-B047-D2B19DA55AC3}"/>
              </a:ext>
            </a:extLst>
          </p:cNvPr>
          <p:cNvSpPr txBox="1"/>
          <p:nvPr/>
        </p:nvSpPr>
        <p:spPr>
          <a:xfrm>
            <a:off x="936425" y="5489753"/>
            <a:ext cx="10473983" cy="1015663"/>
          </a:xfrm>
          <a:prstGeom prst="rect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matrícula oficial en diciembre se incrementa un 111,6% y lo corrido de enero se incrementó en 21,3%, mientras la no oficial se incrementó 181,9% y  4,8% respectivamente. </a:t>
            </a:r>
          </a:p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Entre el 21 y 22 de enero cuando se presenta la crisis en SIMAT  la matricula oficial solo aumento 35.602 y la no oficial 910. Con los ajustes realizados por Tecnología entre el 22 y 23 de enero la matrícula aumentó a 108.539 y 12.666 respectivamente.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D93890A9-9596-4544-A9BE-84E4DB9D7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632161"/>
              </p:ext>
            </p:extLst>
          </p:nvPr>
        </p:nvGraphicFramePr>
        <p:xfrm>
          <a:off x="1260389" y="1037967"/>
          <a:ext cx="10012836" cy="418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3">
            <a:extLst>
              <a:ext uri="{FF2B5EF4-FFF2-40B4-BE49-F238E27FC236}">
                <a16:creationId xmlns:a16="http://schemas.microsoft.com/office/drawing/2014/main" id="{970E4473-C873-4745-88C0-73A6E3050727}"/>
              </a:ext>
            </a:extLst>
          </p:cNvPr>
          <p:cNvSpPr txBox="1">
            <a:spLocks/>
          </p:cNvSpPr>
          <p:nvPr/>
        </p:nvSpPr>
        <p:spPr>
          <a:xfrm>
            <a:off x="936425" y="0"/>
            <a:ext cx="10515600" cy="840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s-CO" sz="4400" b="1" dirty="0">
                <a:solidFill>
                  <a:schemeClr val="accent1"/>
                </a:solidFill>
              </a:rPr>
              <a:t>Trazabilidad Matricula Últimas Semanas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370629F-58DB-F842-87A8-35367086325B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568D26-B0EA-934B-87D1-9F0A5BDB5470}"/>
              </a:ext>
            </a:extLst>
          </p:cNvPr>
          <p:cNvSpPr txBox="1"/>
          <p:nvPr/>
        </p:nvSpPr>
        <p:spPr>
          <a:xfrm>
            <a:off x="1260389" y="5218998"/>
            <a:ext cx="4088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*Fuente SIMAT – Enero 29 del 2019 </a:t>
            </a:r>
          </a:p>
        </p:txBody>
      </p:sp>
    </p:spTree>
    <p:extLst>
      <p:ext uri="{BB962C8B-B14F-4D97-AF65-F5344CB8AC3E}">
        <p14:creationId xmlns:p14="http://schemas.microsoft.com/office/powerpoint/2010/main" val="410999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316497C-1C93-E74A-A482-AE575C29B3B3}"/>
              </a:ext>
            </a:extLst>
          </p:cNvPr>
          <p:cNvSpPr txBox="1">
            <a:spLocks/>
          </p:cNvSpPr>
          <p:nvPr/>
        </p:nvSpPr>
        <p:spPr>
          <a:xfrm>
            <a:off x="625031" y="65621"/>
            <a:ext cx="11154431" cy="698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accent1"/>
                </a:solidFill>
              </a:rPr>
              <a:t>Registro de Matrícula Estudiantes Venezolanos</a:t>
            </a: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FB11E962-F9CD-064C-9F03-F5842462B4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85846"/>
              </p:ext>
            </p:extLst>
          </p:nvPr>
        </p:nvGraphicFramePr>
        <p:xfrm>
          <a:off x="729914" y="1444487"/>
          <a:ext cx="10944664" cy="455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6AB481C-FB3D-3A40-B68F-9E28BD484B1F}"/>
              </a:ext>
            </a:extLst>
          </p:cNvPr>
          <p:cNvSpPr txBox="1"/>
          <p:nvPr/>
        </p:nvSpPr>
        <p:spPr>
          <a:xfrm>
            <a:off x="729914" y="6304562"/>
            <a:ext cx="10944664" cy="523220"/>
          </a:xfrm>
          <a:prstGeom prst="rect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reporte en SIMAT de estudiantes venezolanos entre noviembre de 2018 a enero del 2019 aumentó de 31.041 a 79.279 (sector oficial 77.095 sector privado 2.194) 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EC694E5-45AB-6743-8EE7-F0DC3914525D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D54163-6EA8-B442-A981-9635B386C454}"/>
              </a:ext>
            </a:extLst>
          </p:cNvPr>
          <p:cNvSpPr txBox="1"/>
          <p:nvPr/>
        </p:nvSpPr>
        <p:spPr>
          <a:xfrm>
            <a:off x="829733" y="5997585"/>
            <a:ext cx="4088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*Fuente SIMAT – Enero 29 del 2019 </a:t>
            </a:r>
          </a:p>
        </p:txBody>
      </p:sp>
    </p:spTree>
    <p:extLst>
      <p:ext uri="{BB962C8B-B14F-4D97-AF65-F5344CB8AC3E}">
        <p14:creationId xmlns:p14="http://schemas.microsoft.com/office/powerpoint/2010/main" val="116929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D3DDF69-C80D-8648-BF29-98C651B5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>
                <a:solidFill>
                  <a:srgbClr val="FFFFFF"/>
                </a:solidFill>
              </a:rPr>
              <a:t>Trazabilidad Tasa de Deserción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DF21385-E69C-9A4A-A7DF-25B81FDDB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568" y="868068"/>
            <a:ext cx="7624955" cy="546641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7110101-EEF9-F74B-9673-E74778B5BA7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50F6651-B764-9243-85BC-B59BDC347DBA}"/>
              </a:ext>
            </a:extLst>
          </p:cNvPr>
          <p:cNvSpPr/>
          <p:nvPr/>
        </p:nvSpPr>
        <p:spPr>
          <a:xfrm>
            <a:off x="321295" y="3904734"/>
            <a:ext cx="3564905" cy="2261287"/>
          </a:xfrm>
          <a:prstGeom prst="rect">
            <a:avLst/>
          </a:prstGeom>
          <a:solidFill>
            <a:srgbClr val="E43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8FD1CD-F54B-F64C-822F-ABA2D678A453}"/>
              </a:ext>
            </a:extLst>
          </p:cNvPr>
          <p:cNvSpPr txBox="1"/>
          <p:nvPr/>
        </p:nvSpPr>
        <p:spPr>
          <a:xfrm>
            <a:off x="321295" y="4293872"/>
            <a:ext cx="3454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chemeClr val="bg1"/>
                </a:solidFill>
              </a:rPr>
              <a:t>Entre los 2015 (253.064) y 2016 (283.729) se observa un aumento de 30.665 desertores, pero si comparamos el 2016  al 2017 (232.756) se redujo la deserción en 50.973.  </a:t>
            </a:r>
          </a:p>
        </p:txBody>
      </p:sp>
    </p:spTree>
    <p:extLst>
      <p:ext uri="{BB962C8B-B14F-4D97-AF65-F5344CB8AC3E}">
        <p14:creationId xmlns:p14="http://schemas.microsoft.com/office/powerpoint/2010/main" val="3483808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1814</Words>
  <Application>Microsoft Macintosh PowerPoint</Application>
  <PresentationFormat>Panorámica</PresentationFormat>
  <Paragraphs>310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Arial Nova Cond Light</vt:lpstr>
      <vt:lpstr>Calibri</vt:lpstr>
      <vt:lpstr>Calibri Light</vt:lpstr>
      <vt:lpstr>Futura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Trazabilidad Tasa de Deserción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Andres Ariza Rey</dc:creator>
  <cp:lastModifiedBy>Ricardo Andres Ariza Rey</cp:lastModifiedBy>
  <cp:revision>16</cp:revision>
  <dcterms:created xsi:type="dcterms:W3CDTF">2019-01-30T16:57:19Z</dcterms:created>
  <dcterms:modified xsi:type="dcterms:W3CDTF">2019-01-31T20:57:19Z</dcterms:modified>
</cp:coreProperties>
</file>