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513" r:id="rId2"/>
    <p:sldId id="630" r:id="rId3"/>
    <p:sldId id="740" r:id="rId4"/>
    <p:sldId id="724" r:id="rId5"/>
    <p:sldId id="723" r:id="rId6"/>
    <p:sldId id="703" r:id="rId7"/>
    <p:sldId id="292" r:id="rId8"/>
  </p:sldIdLst>
  <p:sldSz cx="9144000" cy="6858000" type="screen4x3"/>
  <p:notesSz cx="7010400" cy="9296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cisco Giraldo" initials="FG" lastIdx="1" clrIdx="0">
    <p:extLst>
      <p:ext uri="{19B8F6BF-5375-455C-9EA6-DF929625EA0E}">
        <p15:presenceInfo xmlns:p15="http://schemas.microsoft.com/office/powerpoint/2012/main" userId="Francisco Giraldo" providerId="None"/>
      </p:ext>
    </p:extLst>
  </p:cmAuthor>
  <p:cmAuthor id="2" name="Fabio Hernan Osorio Villada" initials="FHOV" lastIdx="1" clrIdx="1">
    <p:extLst>
      <p:ext uri="{19B8F6BF-5375-455C-9EA6-DF929625EA0E}">
        <p15:presenceInfo xmlns:p15="http://schemas.microsoft.com/office/powerpoint/2012/main" userId="S-1-5-21-797332336-63391822-1267956476-4197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1A00"/>
    <a:srgbClr val="990033"/>
    <a:srgbClr val="004C22"/>
    <a:srgbClr val="F18365"/>
    <a:srgbClr val="F8C1B2"/>
    <a:srgbClr val="069013"/>
    <a:srgbClr val="FCE9E4"/>
    <a:srgbClr val="00FF00"/>
    <a:srgbClr val="F9D245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9" autoAdjust="0"/>
    <p:restoredTop sz="93508" autoAdjust="0"/>
  </p:normalViewPr>
  <p:slideViewPr>
    <p:cSldViewPr snapToGrid="0">
      <p:cViewPr varScale="1">
        <p:scale>
          <a:sx n="66" d="100"/>
          <a:sy n="66" d="100"/>
        </p:scale>
        <p:origin x="1042" y="58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62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7DE826-3632-874F-90C4-30D0F2CB9723}" type="datetimeFigureOut">
              <a:rPr lang="es-ES" smtClean="0"/>
              <a:t>20/09/2017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1344006-5BA5-FF4F-B64C-60E4EEF953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6903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7209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8787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48709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ie de página 2"/>
          <p:cNvSpPr>
            <a:spLocks noGrp="1"/>
          </p:cNvSpPr>
          <p:nvPr>
            <p:ph type="ftr" sz="quarter" idx="10"/>
          </p:nvPr>
        </p:nvSpPr>
        <p:spPr>
          <a:xfrm>
            <a:off x="1378604" y="6356537"/>
            <a:ext cx="2896054" cy="365592"/>
          </a:xfrm>
          <a:prstGeom prst="rect">
            <a:avLst/>
          </a:prstGeom>
        </p:spPr>
        <p:txBody>
          <a:bodyPr lIns="71113" tIns="35556" rIns="71113" bIns="35556"/>
          <a:lstStyle/>
          <a:p>
            <a:endParaRPr lang="es-ES" noProof="0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367884" y="572142"/>
            <a:ext cx="8450996" cy="378245"/>
          </a:xfrm>
          <a:prstGeom prst="rect">
            <a:avLst/>
          </a:prstGeom>
        </p:spPr>
        <p:txBody>
          <a:bodyPr vert="horz" lIns="71113" tIns="35556" rIns="71113" bIns="35556"/>
          <a:lstStyle>
            <a:lvl1pPr marL="0" indent="0">
              <a:buNone/>
              <a:defRPr sz="1694" b="1">
                <a:solidFill>
                  <a:schemeClr val="accent1"/>
                </a:solidFill>
                <a:latin typeface="Franklin Gothic Book"/>
                <a:cs typeface="Franklin Gothic Book"/>
              </a:defRPr>
            </a:lvl1pPr>
            <a:lvl2pPr marL="273713" indent="0">
              <a:buNone/>
              <a:defRPr sz="1463">
                <a:solidFill>
                  <a:srgbClr val="197A9B"/>
                </a:solidFill>
              </a:defRPr>
            </a:lvl2pPr>
            <a:lvl3pPr marL="547427" indent="0">
              <a:buNone/>
              <a:defRPr sz="1463">
                <a:solidFill>
                  <a:srgbClr val="197A9B"/>
                </a:solidFill>
              </a:defRPr>
            </a:lvl3pPr>
            <a:lvl4pPr marL="821140" indent="0">
              <a:buNone/>
              <a:defRPr sz="1463">
                <a:solidFill>
                  <a:srgbClr val="197A9B"/>
                </a:solidFill>
              </a:defRPr>
            </a:lvl4pPr>
            <a:lvl5pPr marL="1094854" indent="0">
              <a:buNone/>
              <a:defRPr sz="1463">
                <a:solidFill>
                  <a:srgbClr val="197A9B"/>
                </a:solidFill>
              </a:defRPr>
            </a:lvl5pPr>
          </a:lstStyle>
          <a:p>
            <a:pPr lvl="0"/>
            <a:r>
              <a:rPr lang="en-US" dirty="0" err="1"/>
              <a:t>Título</a:t>
            </a:r>
            <a:r>
              <a:rPr lang="en-US" dirty="0"/>
              <a:t> 1 </a:t>
            </a:r>
            <a:r>
              <a:rPr lang="en-US" dirty="0" err="1"/>
              <a:t>línea</a:t>
            </a:r>
            <a:endParaRPr lang="es-ES" dirty="0"/>
          </a:p>
        </p:txBody>
      </p:sp>
      <p:sp>
        <p:nvSpPr>
          <p:cNvPr id="12" name="Marcador de texto 11"/>
          <p:cNvSpPr>
            <a:spLocks noGrp="1"/>
          </p:cNvSpPr>
          <p:nvPr>
            <p:ph type="body" sz="quarter" idx="12" hasCustomPrompt="1"/>
          </p:nvPr>
        </p:nvSpPr>
        <p:spPr>
          <a:xfrm>
            <a:off x="367756" y="1254676"/>
            <a:ext cx="8450919" cy="783011"/>
          </a:xfrm>
          <a:prstGeom prst="rect">
            <a:avLst/>
          </a:prstGeom>
        </p:spPr>
        <p:txBody>
          <a:bodyPr vert="horz" lIns="71113" tIns="35556" rIns="71113" bIns="35556"/>
          <a:lstStyle>
            <a:lvl1pPr marL="0" indent="0">
              <a:buNone/>
              <a:defRPr sz="924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273713" indent="0">
              <a:buNone/>
              <a:defRPr sz="924">
                <a:solidFill>
                  <a:schemeClr val="tx1">
                    <a:lumMod val="60000"/>
                    <a:lumOff val="40000"/>
                  </a:schemeClr>
                </a:solidFill>
              </a:defRPr>
            </a:lvl2pPr>
            <a:lvl3pPr marL="547427" indent="0">
              <a:buNone/>
              <a:defRPr sz="924">
                <a:solidFill>
                  <a:schemeClr val="tx1">
                    <a:lumMod val="60000"/>
                    <a:lumOff val="40000"/>
                  </a:schemeClr>
                </a:solidFill>
              </a:defRPr>
            </a:lvl3pPr>
            <a:lvl4pPr marL="821140" indent="0">
              <a:buNone/>
              <a:defRPr sz="924">
                <a:solidFill>
                  <a:schemeClr val="tx1">
                    <a:lumMod val="60000"/>
                    <a:lumOff val="40000"/>
                  </a:schemeClr>
                </a:solidFill>
              </a:defRPr>
            </a:lvl4pPr>
            <a:lvl5pPr marL="1094854" indent="0">
              <a:buNone/>
              <a:defRPr sz="924">
                <a:solidFill>
                  <a:schemeClr val="tx1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en-US" dirty="0" err="1"/>
              <a:t>Cuerpo</a:t>
            </a:r>
            <a:r>
              <a:rPr lang="en-US" dirty="0"/>
              <a:t> del </a:t>
            </a:r>
            <a:r>
              <a:rPr lang="en-US" dirty="0" err="1"/>
              <a:t>texto</a:t>
            </a:r>
            <a:endParaRPr lang="es-ES" dirty="0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5284605" y="6356537"/>
            <a:ext cx="2134054" cy="365592"/>
          </a:xfrm>
          <a:prstGeom prst="rect">
            <a:avLst/>
          </a:prstGeom>
        </p:spPr>
        <p:txBody>
          <a:bodyPr vert="horz" lIns="71113" tIns="35556" rIns="71113" bIns="35556" rtlCol="0" anchor="ctr"/>
          <a:lstStyle>
            <a:lvl1pPr algn="r">
              <a:defRPr sz="693" b="1">
                <a:solidFill>
                  <a:schemeClr val="tx1"/>
                </a:solidFill>
              </a:defRPr>
            </a:lvl1pPr>
          </a:lstStyle>
          <a:p>
            <a:fld id="{A0B04A82-7E20-7541-9128-D37BDA85BF63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66495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5732057" cy="490066"/>
          </a:xfrm>
          <a:solidFill>
            <a:schemeClr val="accent2">
              <a:lumMod val="50000"/>
            </a:schemeClr>
          </a:solidFill>
        </p:spPr>
        <p:txBody>
          <a:bodyPr>
            <a:noAutofit/>
          </a:bodyPr>
          <a:lstStyle>
            <a:lvl1pPr algn="l">
              <a:defRPr sz="2800">
                <a:solidFill>
                  <a:schemeClr val="bg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A615DE-3D0F-4EE1-B1A7-DED8F4937CF5}" type="datetimeFigureOut">
              <a:rPr lang="es-CO" smtClean="0"/>
              <a:pPr/>
              <a:t>20/09/2017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6390E-A369-47C8-82AD-D961993E8F0F}" type="slidenum">
              <a:rPr lang="es-CO" smtClean="0"/>
              <a:pPr/>
              <a:t>‹Nº›</a:t>
            </a:fld>
            <a:endParaRPr lang="es-CO" dirty="0"/>
          </a:p>
        </p:txBody>
      </p:sp>
      <p:grpSp>
        <p:nvGrpSpPr>
          <p:cNvPr id="7" name="6 Grupo"/>
          <p:cNvGrpSpPr/>
          <p:nvPr userDrawn="1"/>
        </p:nvGrpSpPr>
        <p:grpSpPr>
          <a:xfrm>
            <a:off x="6189257" y="6093296"/>
            <a:ext cx="2919247" cy="757382"/>
            <a:chOff x="6189257" y="6093296"/>
            <a:chExt cx="2919247" cy="757382"/>
          </a:xfrm>
        </p:grpSpPr>
        <p:pic>
          <p:nvPicPr>
            <p:cNvPr id="8" name="7 Imagen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0014" t="81187" r="3385" b="5008"/>
            <a:stretch/>
          </p:blipFill>
          <p:spPr>
            <a:xfrm>
              <a:off x="7590492" y="6093296"/>
              <a:ext cx="1518012" cy="757382"/>
            </a:xfrm>
            <a:prstGeom prst="rect">
              <a:avLst/>
            </a:prstGeom>
          </p:spPr>
        </p:pic>
        <p:pic>
          <p:nvPicPr>
            <p:cNvPr id="9" name="8 Imagen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610" t="34023" r="7437" b="38391"/>
            <a:stretch/>
          </p:blipFill>
          <p:spPr>
            <a:xfrm>
              <a:off x="6189257" y="6294092"/>
              <a:ext cx="1401235" cy="355790"/>
            </a:xfrm>
            <a:prstGeom prst="rect">
              <a:avLst/>
            </a:prstGeom>
          </p:spPr>
        </p:pic>
      </p:grpSp>
      <p:sp>
        <p:nvSpPr>
          <p:cNvPr id="10" name="4 Marcador de contenido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68552"/>
          </a:xfrm>
        </p:spPr>
        <p:txBody>
          <a:bodyPr>
            <a:normAutofit fontScale="85000" lnSpcReduction="20000"/>
          </a:bodyPr>
          <a:lstStyle>
            <a:lvl1pPr>
              <a:defRPr sz="2000"/>
            </a:lvl1pPr>
          </a:lstStyle>
          <a:p>
            <a:pPr algn="just">
              <a:buClr>
                <a:schemeClr val="accent3">
                  <a:lumMod val="50000"/>
                </a:schemeClr>
              </a:buClr>
              <a:buFont typeface="Wingdings" panose="05000000000000000000" pitchFamily="2" charset="2"/>
              <a:buChar char="v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0523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0180"/>
            <a:ext cx="7886700" cy="4736783"/>
          </a:xfrm>
        </p:spPr>
        <p:txBody>
          <a:bodyPr>
            <a:normAutofit/>
          </a:bodyPr>
          <a:lstStyle>
            <a:lvl1pPr>
              <a:defRPr sz="2000">
                <a:latin typeface="Trebuchet MS" panose="020B0603020202020204" pitchFamily="34" charset="0"/>
              </a:defRPr>
            </a:lvl1pPr>
            <a:lvl2pPr>
              <a:defRPr sz="2000">
                <a:latin typeface="Trebuchet MS" panose="020B0603020202020204" pitchFamily="34" charset="0"/>
              </a:defRPr>
            </a:lvl2pPr>
            <a:lvl3pPr>
              <a:defRPr sz="2000">
                <a:latin typeface="Trebuchet MS" panose="020B0603020202020204" pitchFamily="34" charset="0"/>
              </a:defRPr>
            </a:lvl3pPr>
            <a:lvl4pPr>
              <a:defRPr sz="2000">
                <a:latin typeface="Trebuchet MS" panose="020B0603020202020204" pitchFamily="34" charset="0"/>
              </a:defRPr>
            </a:lvl4pPr>
            <a:lvl5pPr>
              <a:defRPr sz="20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8941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1757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36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464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28068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2422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2689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3861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7908" y="365126"/>
            <a:ext cx="728744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ADDE3-4E10-40E1-B48C-15F44BDDA953}" type="datetimeFigureOut">
              <a:rPr lang="es-CO" smtClean="0"/>
              <a:t>20/09/2017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28042-54D3-4F23-86ED-3067A7A56E58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="" xmlns:a16="http://schemas.microsoft.com/office/drawing/2014/main" id="{4C646FE5-D857-4E79-8EDE-BC9846D75A38}"/>
              </a:ext>
            </a:extLst>
          </p:cNvPr>
          <p:cNvSpPr/>
          <p:nvPr userDrawn="1"/>
        </p:nvSpPr>
        <p:spPr>
          <a:xfrm>
            <a:off x="132924" y="154110"/>
            <a:ext cx="991452" cy="422031"/>
          </a:xfrm>
          <a:prstGeom prst="roundRect">
            <a:avLst/>
          </a:prstGeom>
          <a:solidFill>
            <a:srgbClr val="6E1A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b="1" dirty="0"/>
              <a:t>PETIC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2204423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5" r:id="rId12"/>
    <p:sldLayoutId id="214748373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ángulo 26"/>
          <p:cNvSpPr/>
          <p:nvPr/>
        </p:nvSpPr>
        <p:spPr>
          <a:xfrm>
            <a:off x="0" y="-38637"/>
            <a:ext cx="9144000" cy="6001555"/>
          </a:xfrm>
          <a:prstGeom prst="rect">
            <a:avLst/>
          </a:prstGeom>
          <a:solidFill>
            <a:srgbClr val="6E1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29" name="Rectángulo 28"/>
          <p:cNvSpPr/>
          <p:nvPr/>
        </p:nvSpPr>
        <p:spPr>
          <a:xfrm>
            <a:off x="1481557" y="1561527"/>
            <a:ext cx="5926255" cy="255454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Plan Estratégico de Tecnologías de la Información y las Comunicaciones</a:t>
            </a:r>
          </a:p>
          <a:p>
            <a:pPr algn="ctr"/>
            <a:r>
              <a:rPr lang="es-CO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Ministerio de Educación</a:t>
            </a:r>
          </a:p>
          <a:p>
            <a:pPr algn="ctr"/>
            <a:r>
              <a:rPr lang="es-CO" sz="32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Actualización 2017 - 2018</a:t>
            </a:r>
          </a:p>
        </p:txBody>
      </p:sp>
      <p:sp>
        <p:nvSpPr>
          <p:cNvPr id="2" name="Rectángulo 1"/>
          <p:cNvSpPr/>
          <p:nvPr/>
        </p:nvSpPr>
        <p:spPr>
          <a:xfrm>
            <a:off x="84948" y="6282323"/>
            <a:ext cx="62540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>
                <a:latin typeface="Arial Narrow" panose="020B0606020202030204" pitchFamily="34" charset="0"/>
              </a:rPr>
              <a:t>Ministerio de Educación – </a:t>
            </a:r>
            <a:r>
              <a:rPr lang="es-CO" b="1" dirty="0">
                <a:latin typeface="Arial Narrow" panose="020B0606020202030204" pitchFamily="34" charset="0"/>
              </a:rPr>
              <a:t>OTSI</a:t>
            </a:r>
            <a:r>
              <a:rPr lang="es-CO" dirty="0">
                <a:latin typeface="Arial Narrow" panose="020B0606020202030204" pitchFamily="34" charset="0"/>
              </a:rPr>
              <a:t>, </a:t>
            </a:r>
            <a:r>
              <a:rPr lang="es-CO" dirty="0" smtClean="0">
                <a:latin typeface="Arial Narrow" panose="020B0606020202030204" pitchFamily="34" charset="0"/>
              </a:rPr>
              <a:t>Septiembre de </a:t>
            </a:r>
            <a:r>
              <a:rPr lang="es-CO" dirty="0">
                <a:latin typeface="Arial Narrow" panose="020B0606020202030204" pitchFamily="34" charset="0"/>
              </a:rPr>
              <a:t>2017</a:t>
            </a:r>
          </a:p>
        </p:txBody>
      </p:sp>
      <p:sp>
        <p:nvSpPr>
          <p:cNvPr id="3" name="Rectángulo 2"/>
          <p:cNvSpPr/>
          <p:nvPr/>
        </p:nvSpPr>
        <p:spPr>
          <a:xfrm>
            <a:off x="1481557" y="4686105"/>
            <a:ext cx="5926255" cy="369332"/>
          </a:xfrm>
          <a:prstGeom prst="rect">
            <a:avLst/>
          </a:prstGeom>
          <a:ln w="28575">
            <a:solidFill>
              <a:schemeClr val="bg1"/>
            </a:solidFill>
            <a:prstDash val="sysDot"/>
          </a:ln>
        </p:spPr>
        <p:txBody>
          <a:bodyPr wrap="square">
            <a:spAutoFit/>
          </a:bodyPr>
          <a:lstStyle/>
          <a:p>
            <a:pPr algn="ctr"/>
            <a:r>
              <a:rPr lang="es-CO" b="1" i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Tecnología Eficiente y Segura</a:t>
            </a:r>
            <a:endParaRPr lang="es-CO" b="1" i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="" xmlns:a16="http://schemas.microsoft.com/office/drawing/2014/main" id="{295CD432-2973-44FD-A2C6-2004BEC591E8}"/>
              </a:ext>
            </a:extLst>
          </p:cNvPr>
          <p:cNvSpPr/>
          <p:nvPr/>
        </p:nvSpPr>
        <p:spPr>
          <a:xfrm>
            <a:off x="1481557" y="665104"/>
            <a:ext cx="5926255" cy="422031"/>
          </a:xfrm>
          <a:prstGeom prst="roundRect">
            <a:avLst/>
          </a:prstGeom>
          <a:solidFill>
            <a:schemeClr val="accent4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>
                <a:latin typeface="Arial Narrow" panose="020B0606020202030204" pitchFamily="34" charset="0"/>
              </a:rPr>
              <a:t>PETIC 2015-2018</a:t>
            </a:r>
            <a:endParaRPr lang="es-CO" sz="24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63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42699" y="1458097"/>
            <a:ext cx="6563419" cy="3268449"/>
          </a:xfrm>
        </p:spPr>
        <p:txBody>
          <a:bodyPr>
            <a:normAutofit/>
          </a:bodyPr>
          <a:lstStyle/>
          <a:p>
            <a:pPr marL="457200" indent="-457200" algn="just">
              <a:lnSpc>
                <a:spcPct val="110000"/>
              </a:lnSpc>
              <a:buFont typeface="+mj-lt"/>
              <a:buAutoNum type="arabicPeriod"/>
            </a:pPr>
            <a:r>
              <a:rPr lang="es-CO" sz="2400" dirty="0" smtClean="0">
                <a:latin typeface="Arial Narrow" panose="020B0606020202030204" pitchFamily="34" charset="0"/>
              </a:rPr>
              <a:t>Alineación Estratégica TI.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</a:pPr>
            <a:r>
              <a:rPr lang="es-CO" sz="2400" dirty="0" smtClean="0">
                <a:latin typeface="Arial Narrow" panose="020B0606020202030204" pitchFamily="34" charset="0"/>
              </a:rPr>
              <a:t>Líneas de trabajo principales 2017-2018: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s-CO" sz="2400" dirty="0" smtClean="0">
                <a:latin typeface="Arial Narrow" panose="020B0606020202030204" pitchFamily="34" charset="0"/>
              </a:rPr>
              <a:t> Despacho de la Ministra.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s-CO" sz="2400" dirty="0" smtClean="0">
                <a:latin typeface="Arial Narrow" panose="020B0606020202030204" pitchFamily="34" charset="0"/>
              </a:rPr>
              <a:t> Viceministerio de EPBM.</a:t>
            </a: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s-CO" sz="2400" dirty="0" smtClean="0">
                <a:latin typeface="Arial Narrow" panose="020B0606020202030204" pitchFamily="34" charset="0"/>
              </a:rPr>
              <a:t> Viceministerio </a:t>
            </a:r>
            <a:r>
              <a:rPr lang="es-CO" sz="2400" dirty="0">
                <a:latin typeface="Arial Narrow" panose="020B0606020202030204" pitchFamily="34" charset="0"/>
              </a:rPr>
              <a:t>de </a:t>
            </a:r>
            <a:r>
              <a:rPr lang="es-CO" sz="2400" dirty="0" smtClean="0">
                <a:latin typeface="Arial Narrow" panose="020B0606020202030204" pitchFamily="34" charset="0"/>
              </a:rPr>
              <a:t>Educación Superior.</a:t>
            </a:r>
            <a:endParaRPr lang="es-CO" sz="2400" dirty="0">
              <a:latin typeface="Arial Narrow" panose="020B0606020202030204" pitchFamily="34" charset="0"/>
            </a:endParaRPr>
          </a:p>
          <a:p>
            <a:pPr lvl="1" algn="just">
              <a:lnSpc>
                <a:spcPct val="110000"/>
              </a:lnSpc>
              <a:buFont typeface="Wingdings" panose="05000000000000000000" pitchFamily="2" charset="2"/>
              <a:buChar char="v"/>
            </a:pPr>
            <a:r>
              <a:rPr lang="es-CO" sz="2400" dirty="0" smtClean="0">
                <a:latin typeface="Arial Narrow" panose="020B0606020202030204" pitchFamily="34" charset="0"/>
              </a:rPr>
              <a:t> Secretaría General.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3165231" y="232434"/>
            <a:ext cx="5730875" cy="490537"/>
          </a:xfrm>
        </p:spPr>
        <p:txBody>
          <a:bodyPr>
            <a:normAutofit fontScale="90000"/>
          </a:bodyPr>
          <a:lstStyle/>
          <a:p>
            <a:pPr algn="r"/>
            <a:r>
              <a:rPr lang="es-CO" dirty="0">
                <a:solidFill>
                  <a:schemeClr val="bg1"/>
                </a:solidFill>
                <a:latin typeface="Arial Narrow" panose="020B0606020202030204" pitchFamily="34" charset="0"/>
              </a:rPr>
              <a:t>Agenda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24D3F21B-0A1F-4D66-B94D-F17D76BF53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25228"/>
            <a:ext cx="1981200" cy="1676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Rectangle 1026">
            <a:extLst>
              <a:ext uri="{FF2B5EF4-FFF2-40B4-BE49-F238E27FC236}">
                <a16:creationId xmlns="" xmlns:a16="http://schemas.microsoft.com/office/drawing/2014/main" id="{4AFD27AD-BCF0-4139-AD93-AB1D1D6E8DBF}"/>
              </a:ext>
            </a:extLst>
          </p:cNvPr>
          <p:cNvSpPr txBox="1">
            <a:spLocks noChangeArrowheads="1"/>
          </p:cNvSpPr>
          <p:nvPr/>
        </p:nvSpPr>
        <p:spPr>
          <a:xfrm>
            <a:off x="2212848" y="55645"/>
            <a:ext cx="6784847" cy="566147"/>
          </a:xfrm>
          <a:prstGeom prst="rect">
            <a:avLst/>
          </a:prstGeom>
          <a:solidFill>
            <a:srgbClr val="6E1A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ES" sz="3600" b="1" dirty="0">
                <a:solidFill>
                  <a:schemeClr val="bg1"/>
                </a:solidFill>
                <a:latin typeface="Arial Narrow" panose="020B0606020202030204" pitchFamily="34" charset="0"/>
                <a:cs typeface="Arial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87076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19"/>
          <p:cNvSpPr>
            <a:spLocks noChangeArrowheads="1"/>
          </p:cNvSpPr>
          <p:nvPr/>
        </p:nvSpPr>
        <p:spPr bwMode="auto">
          <a:xfrm>
            <a:off x="875763" y="3137971"/>
            <a:ext cx="8075054" cy="219021"/>
          </a:xfrm>
          <a:prstGeom prst="roundRect">
            <a:avLst>
              <a:gd name="adj" fmla="val 27072"/>
            </a:avLst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accent1">
                <a:lumMod val="75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 anchorCtr="0">
            <a:prstTxWarp prst="textNoShape">
              <a:avLst/>
            </a:prstTxWarp>
          </a:bodyPr>
          <a:lstStyle/>
          <a:p>
            <a:pPr algn="ctr"/>
            <a:r>
              <a:rPr lang="es-ES" sz="1300" b="1" dirty="0">
                <a:solidFill>
                  <a:schemeClr val="tx1"/>
                </a:solidFill>
                <a:latin typeface="Arial Narrow" panose="020B0606020202030204" pitchFamily="34" charset="0"/>
                <a:cs typeface="Calibri" pitchFamily="34" charset="0"/>
              </a:rPr>
              <a:t>ACUERDOS CON LAS </a:t>
            </a:r>
            <a:r>
              <a:rPr lang="es-ES" sz="13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Calibri" pitchFamily="34" charset="0"/>
              </a:rPr>
              <a:t>ÁREAS</a:t>
            </a:r>
            <a:endParaRPr lang="es-ES" sz="1300" b="1" dirty="0">
              <a:solidFill>
                <a:schemeClr val="tx1"/>
              </a:solidFill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21122" y="204926"/>
            <a:ext cx="5182954" cy="559777"/>
          </a:xfrm>
          <a:solidFill>
            <a:srgbClr val="6E1A00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/>
          <a:p>
            <a:pPr algn="r"/>
            <a:r>
              <a:rPr lang="es-ES" sz="3600" b="1" dirty="0">
                <a:latin typeface="Arial Narrow" panose="020B0606020202030204" pitchFamily="34" charset="0"/>
              </a:rPr>
              <a:t>Estrategia TI</a:t>
            </a:r>
          </a:p>
        </p:txBody>
      </p:sp>
      <p:sp>
        <p:nvSpPr>
          <p:cNvPr id="4" name="22 Rectángulo redondeado"/>
          <p:cNvSpPr/>
          <p:nvPr/>
        </p:nvSpPr>
        <p:spPr>
          <a:xfrm>
            <a:off x="279140" y="987037"/>
            <a:ext cx="432048" cy="2074365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1200" b="1" dirty="0">
                <a:solidFill>
                  <a:schemeClr val="tx1"/>
                </a:solidFill>
                <a:latin typeface="Arial Narrow" panose="020B0606020202030204" pitchFamily="34" charset="0"/>
                <a:cs typeface="Calibri" pitchFamily="34" charset="0"/>
              </a:rPr>
              <a:t>ESTRATEGIA TI</a:t>
            </a:r>
            <a:endParaRPr lang="es-MX" sz="1200" b="1" dirty="0">
              <a:solidFill>
                <a:schemeClr val="tx1"/>
              </a:solidFill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6" name="24 Llamada de flecha hacia abajo"/>
          <p:cNvSpPr/>
          <p:nvPr/>
        </p:nvSpPr>
        <p:spPr bwMode="auto">
          <a:xfrm>
            <a:off x="4566415" y="2107098"/>
            <a:ext cx="2065948" cy="947995"/>
          </a:xfrm>
          <a:prstGeom prst="down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CO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Sistemas de información.</a:t>
            </a:r>
            <a:endParaRPr lang="es-CO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26 Llamada de flecha hacia abajo"/>
          <p:cNvSpPr/>
          <p:nvPr/>
        </p:nvSpPr>
        <p:spPr bwMode="auto">
          <a:xfrm>
            <a:off x="2797373" y="2107098"/>
            <a:ext cx="1594323" cy="947995"/>
          </a:xfrm>
          <a:prstGeom prst="down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CO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Arquitectura sectorial de datos.</a:t>
            </a:r>
            <a:endParaRPr lang="es-CO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27 Rectángulo redondeado"/>
          <p:cNvSpPr/>
          <p:nvPr/>
        </p:nvSpPr>
        <p:spPr>
          <a:xfrm>
            <a:off x="279140" y="3429000"/>
            <a:ext cx="432048" cy="2724396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1200" b="1" dirty="0" smtClean="0">
                <a:solidFill>
                  <a:schemeClr val="tx1"/>
                </a:solidFill>
                <a:latin typeface="Arial Narrow" panose="020B0606020202030204" pitchFamily="34" charset="0"/>
                <a:cs typeface="Calibri" pitchFamily="34" charset="0"/>
              </a:rPr>
              <a:t>OBJETIVOS </a:t>
            </a:r>
            <a:r>
              <a:rPr lang="es-CO" sz="1200" b="1" dirty="0">
                <a:solidFill>
                  <a:schemeClr val="tx1"/>
                </a:solidFill>
                <a:latin typeface="Arial Narrow" panose="020B0606020202030204" pitchFamily="34" charset="0"/>
                <a:cs typeface="Calibri" pitchFamily="34" charset="0"/>
              </a:rPr>
              <a:t>ESTRATÉGICOS TI</a:t>
            </a:r>
            <a:endParaRPr lang="es-MX" sz="1200" b="1" dirty="0">
              <a:solidFill>
                <a:schemeClr val="tx1"/>
              </a:solidFill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3" name="31 CuadroTexto"/>
          <p:cNvSpPr txBox="1"/>
          <p:nvPr/>
        </p:nvSpPr>
        <p:spPr>
          <a:xfrm>
            <a:off x="4566417" y="3439870"/>
            <a:ext cx="2070608" cy="14927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3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Estabilizar los Sistemas </a:t>
            </a:r>
            <a:r>
              <a:rPr lang="es-CO" sz="1300" b="1" dirty="0">
                <a:solidFill>
                  <a:schemeClr val="tx1"/>
                </a:solidFill>
                <a:latin typeface="Arial Narrow" panose="020B0606020202030204" pitchFamily="34" charset="0"/>
              </a:rPr>
              <a:t>de </a:t>
            </a:r>
            <a:r>
              <a:rPr lang="es-CO" sz="13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Información:</a:t>
            </a:r>
          </a:p>
          <a:p>
            <a:pPr marL="285750" indent="-285750" algn="just">
              <a:buFontTx/>
              <a:buChar char="-"/>
            </a:pP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Actualización Tecnológica.</a:t>
            </a:r>
          </a:p>
          <a:p>
            <a:pPr algn="just"/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Liberación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de nuevas </a:t>
            </a: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aplicaciones.</a:t>
            </a:r>
            <a:endParaRPr lang="es-CO" sz="13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Sostenibilidad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y mejora de aplicaciones.</a:t>
            </a:r>
          </a:p>
        </p:txBody>
      </p:sp>
      <p:sp>
        <p:nvSpPr>
          <p:cNvPr id="18" name="AutoShape 20"/>
          <p:cNvSpPr>
            <a:spLocks noChangeArrowheads="1"/>
          </p:cNvSpPr>
          <p:nvPr/>
        </p:nvSpPr>
        <p:spPr bwMode="auto">
          <a:xfrm>
            <a:off x="850073" y="980728"/>
            <a:ext cx="8100743" cy="1043492"/>
          </a:xfrm>
          <a:prstGeom prst="roundRect">
            <a:avLst>
              <a:gd name="adj" fmla="val 11553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95000"/>
              </a:schemeClr>
            </a:solidFill>
            <a:prstDash val="dash"/>
            <a:round/>
            <a:headEnd/>
            <a:tailEnd/>
          </a:ln>
          <a:effectLst/>
        </p:spPr>
        <p:txBody>
          <a:bodyPr tIns="0">
            <a:prstTxWarp prst="textNoShape">
              <a:avLst/>
            </a:prstTxWarp>
          </a:bodyPr>
          <a:lstStyle/>
          <a:p>
            <a:pPr algn="ctr"/>
            <a:r>
              <a:rPr lang="es-ES" sz="1200" b="1" dirty="0" smtClean="0">
                <a:latin typeface="Arial Narrow" panose="020B0606020202030204" pitchFamily="34" charset="0"/>
                <a:cs typeface="Calibri" pitchFamily="34" charset="0"/>
              </a:rPr>
              <a:t>Macro Proceso </a:t>
            </a:r>
            <a:r>
              <a:rPr lang="es-ES" sz="1200" b="1" dirty="0">
                <a:latin typeface="Arial Narrow" panose="020B0606020202030204" pitchFamily="34" charset="0"/>
                <a:cs typeface="Calibri" pitchFamily="34" charset="0"/>
              </a:rPr>
              <a:t>de Gestión </a:t>
            </a:r>
            <a:r>
              <a:rPr lang="es-ES" sz="1200" b="1" dirty="0" smtClean="0">
                <a:latin typeface="Arial Narrow" panose="020B0606020202030204" pitchFamily="34" charset="0"/>
                <a:cs typeface="Calibri" pitchFamily="34" charset="0"/>
              </a:rPr>
              <a:t>de Servicios TIC</a:t>
            </a:r>
            <a:endParaRPr lang="es-ES" sz="1200" b="1" dirty="0">
              <a:latin typeface="Arial Narrow" panose="020B0606020202030204" pitchFamily="34" charset="0"/>
              <a:cs typeface="Calibri" pitchFamily="34" charset="0"/>
            </a:endParaRPr>
          </a:p>
        </p:txBody>
      </p:sp>
      <p:sp>
        <p:nvSpPr>
          <p:cNvPr id="19" name="AutoShape 19"/>
          <p:cNvSpPr>
            <a:spLocks noChangeArrowheads="1"/>
          </p:cNvSpPr>
          <p:nvPr/>
        </p:nvSpPr>
        <p:spPr bwMode="auto">
          <a:xfrm>
            <a:off x="1504325" y="1304764"/>
            <a:ext cx="6775127" cy="468051"/>
          </a:xfrm>
          <a:prstGeom prst="roundRect">
            <a:avLst>
              <a:gd name="adj" fmla="val 27072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 anchorCtr="0">
            <a:prstTxWarp prst="textNoShape">
              <a:avLst/>
            </a:prstTxWarp>
          </a:bodyPr>
          <a:lstStyle/>
          <a:p>
            <a:pPr algn="ctr"/>
            <a:r>
              <a:rPr lang="es-ES" sz="1400" b="1" dirty="0">
                <a:solidFill>
                  <a:schemeClr val="tx1"/>
                </a:solidFill>
                <a:latin typeface="Arial Narrow" panose="020B0606020202030204" pitchFamily="34" charset="0"/>
                <a:cs typeface="Calibri" pitchFamily="34" charset="0"/>
              </a:rPr>
              <a:t>Tecnología Eficiente y Segura</a:t>
            </a:r>
          </a:p>
        </p:txBody>
      </p:sp>
      <p:sp>
        <p:nvSpPr>
          <p:cNvPr id="28" name="35 CuadroTexto"/>
          <p:cNvSpPr txBox="1"/>
          <p:nvPr/>
        </p:nvSpPr>
        <p:spPr>
          <a:xfrm>
            <a:off x="2803174" y="3525510"/>
            <a:ext cx="1588522" cy="14927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3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Avanzar en la implementación </a:t>
            </a:r>
            <a:endParaRPr lang="es-CO" sz="13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s-CO" sz="13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arquitectura de datos:</a:t>
            </a:r>
          </a:p>
          <a:p>
            <a:pPr algn="ctr"/>
            <a:endParaRPr lang="es-CO" sz="13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Registro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Único de </a:t>
            </a: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Estudiantes – RUE.</a:t>
            </a:r>
            <a:endParaRPr lang="es-CO" sz="13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1" name="39 CuadroTexto">
            <a:extLst>
              <a:ext uri="{FF2B5EF4-FFF2-40B4-BE49-F238E27FC236}">
                <a16:creationId xmlns="" xmlns:a16="http://schemas.microsoft.com/office/drawing/2014/main" id="{512AE91E-5FE6-41A7-B44D-449DA2EDF0D5}"/>
              </a:ext>
            </a:extLst>
          </p:cNvPr>
          <p:cNvSpPr txBox="1"/>
          <p:nvPr/>
        </p:nvSpPr>
        <p:spPr>
          <a:xfrm>
            <a:off x="4566416" y="4982672"/>
            <a:ext cx="2065947" cy="129266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300" b="1" dirty="0">
                <a:solidFill>
                  <a:schemeClr val="tx1"/>
                </a:solidFill>
                <a:latin typeface="Arial Narrow" panose="020B0606020202030204" pitchFamily="34" charset="0"/>
              </a:rPr>
              <a:t>SAP: </a:t>
            </a: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Avanzar en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la implementación de Fase II:</a:t>
            </a:r>
          </a:p>
          <a:p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Implementación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NICSP</a:t>
            </a:r>
          </a:p>
          <a:p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Estructuras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SIIF</a:t>
            </a:r>
          </a:p>
          <a:p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Reportes </a:t>
            </a:r>
            <a:r>
              <a:rPr lang="es-CO" sz="1300" dirty="0" err="1">
                <a:solidFill>
                  <a:schemeClr val="tx1"/>
                </a:solidFill>
                <a:latin typeface="Arial Narrow" panose="020B0606020202030204" pitchFamily="34" charset="0"/>
              </a:rPr>
              <a:t>CxP</a:t>
            </a:r>
            <a:endParaRPr lang="es-CO" sz="13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Módulo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de nómina.</a:t>
            </a:r>
          </a:p>
        </p:txBody>
      </p:sp>
      <p:sp>
        <p:nvSpPr>
          <p:cNvPr id="33" name="25 Llamada de flecha hacia abajo"/>
          <p:cNvSpPr/>
          <p:nvPr/>
        </p:nvSpPr>
        <p:spPr bwMode="auto">
          <a:xfrm>
            <a:off x="850073" y="2107098"/>
            <a:ext cx="1772580" cy="947995"/>
          </a:xfrm>
          <a:prstGeom prst="down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Arial Narrow" panose="020B0606020202030204" pitchFamily="34" charset="0"/>
              </a:rPr>
              <a:t>Uso </a:t>
            </a:r>
            <a:r>
              <a:rPr lang="es-CO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estratégico de la </a:t>
            </a:r>
            <a:r>
              <a:rPr lang="es-CO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tecnología.</a:t>
            </a:r>
            <a:endParaRPr lang="es-CO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4" name="33 CuadroTexto"/>
          <p:cNvSpPr txBox="1"/>
          <p:nvPr/>
        </p:nvSpPr>
        <p:spPr>
          <a:xfrm>
            <a:off x="897545" y="3429000"/>
            <a:ext cx="1700572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400" dirty="0">
                <a:solidFill>
                  <a:schemeClr val="tx1"/>
                </a:solidFill>
                <a:latin typeface="Arial Narrow" panose="020B0606020202030204" pitchFamily="34" charset="0"/>
              </a:rPr>
              <a:t>Avanzar en la implementación </a:t>
            </a:r>
            <a:r>
              <a:rPr lang="es-CO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Gobierno en línea.</a:t>
            </a:r>
          </a:p>
          <a:p>
            <a:pPr marL="285750" indent="-285750">
              <a:buFontTx/>
              <a:buChar char="-"/>
            </a:pP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Gobierno abierto.</a:t>
            </a:r>
          </a:p>
          <a:p>
            <a:pPr marL="285750" indent="-285750">
              <a:buFontTx/>
              <a:buChar char="-"/>
            </a:pP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Trámites y servicios.</a:t>
            </a:r>
          </a:p>
          <a:p>
            <a:pPr marL="285750" indent="-285750">
              <a:buFontTx/>
              <a:buChar char="-"/>
            </a:pP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Gestión TIC.</a:t>
            </a:r>
          </a:p>
          <a:p>
            <a:pPr marL="285750" indent="-285750">
              <a:buFontTx/>
              <a:buChar char="-"/>
            </a:pP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Seguridad y privacidad de la información.</a:t>
            </a:r>
            <a:endParaRPr lang="es-CO" sz="13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5" name="40 CuadroTexto">
            <a:extLst>
              <a:ext uri="{FF2B5EF4-FFF2-40B4-BE49-F238E27FC236}">
                <a16:creationId xmlns="" xmlns:a16="http://schemas.microsoft.com/office/drawing/2014/main" id="{F92F804B-1426-4000-915D-D3D974AD6D30}"/>
              </a:ext>
            </a:extLst>
          </p:cNvPr>
          <p:cNvSpPr txBox="1"/>
          <p:nvPr/>
        </p:nvSpPr>
        <p:spPr>
          <a:xfrm>
            <a:off x="900295" y="5460899"/>
            <a:ext cx="1700572" cy="6924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Afinamiento de la plataforma de seguridad informática</a:t>
            </a: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  <a:endParaRPr lang="es-CO" sz="13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23 Llamada de flecha hacia abajo"/>
          <p:cNvSpPr/>
          <p:nvPr/>
        </p:nvSpPr>
        <p:spPr bwMode="auto">
          <a:xfrm>
            <a:off x="6807083" y="2107098"/>
            <a:ext cx="2143734" cy="947995"/>
          </a:xfrm>
          <a:prstGeom prst="downArrowCallou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bg1">
                <a:lumMod val="95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s-CO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Servicios </a:t>
            </a:r>
            <a:r>
              <a:rPr lang="es-CO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tecnológicos.</a:t>
            </a:r>
            <a:endParaRPr lang="es-CO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7" name="30 CuadroTexto"/>
          <p:cNvSpPr txBox="1"/>
          <p:nvPr/>
        </p:nvSpPr>
        <p:spPr>
          <a:xfrm>
            <a:off x="6807083" y="3429000"/>
            <a:ext cx="2143734" cy="169277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CO" sz="13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Modernizar Servicios  Tecnológicos</a:t>
            </a:r>
            <a:r>
              <a:rPr lang="es-CO" sz="1300" b="1" dirty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  <a:endParaRPr lang="es-CO" sz="13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Backup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información de usuario </a:t>
            </a: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Final</a:t>
            </a:r>
          </a:p>
          <a:p>
            <a:pPr algn="just"/>
            <a:r>
              <a:rPr lang="es-CO" sz="1300" smtClean="0">
                <a:solidFill>
                  <a:schemeClr val="tx1"/>
                </a:solidFill>
                <a:latin typeface="Arial Narrow" panose="020B0606020202030204" pitchFamily="34" charset="0"/>
              </a:rPr>
              <a:t>- Aumento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del nivel de satisfacción del </a:t>
            </a: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servicio prestado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por la </a:t>
            </a: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mesa de ayuda de tecnología al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95%.</a:t>
            </a:r>
          </a:p>
        </p:txBody>
      </p:sp>
      <p:sp>
        <p:nvSpPr>
          <p:cNvPr id="39" name="30 CuadroTexto"/>
          <p:cNvSpPr txBox="1"/>
          <p:nvPr/>
        </p:nvSpPr>
        <p:spPr>
          <a:xfrm>
            <a:off x="6807083" y="5187770"/>
            <a:ext cx="2143734" cy="10926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O" sz="13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Conexión </a:t>
            </a:r>
            <a:r>
              <a:rPr lang="es-CO" sz="1300" b="1" dirty="0">
                <a:solidFill>
                  <a:schemeClr val="tx1"/>
                </a:solidFill>
                <a:latin typeface="Arial Narrow" panose="020B0606020202030204" pitchFamily="34" charset="0"/>
              </a:rPr>
              <a:t>Total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: </a:t>
            </a: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Sedes </a:t>
            </a:r>
            <a:r>
              <a:rPr lang="es-CO" sz="1300" dirty="0">
                <a:solidFill>
                  <a:schemeClr val="tx1"/>
                </a:solidFill>
                <a:latin typeface="Arial Narrow" panose="020B0606020202030204" pitchFamily="34" charset="0"/>
              </a:rPr>
              <a:t>Educativas que son Fondos de Servicios Educativos contraten el servicio de conectividad para el año 2018</a:t>
            </a:r>
            <a:r>
              <a:rPr lang="es-CO" sz="13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.</a:t>
            </a:r>
            <a:endParaRPr lang="es-CO" sz="13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99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1574800" y="128563"/>
            <a:ext cx="7569200" cy="96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2006230" y="242239"/>
            <a:ext cx="69257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Líneas de trabajo </a:t>
            </a:r>
            <a:r>
              <a:rPr lang="es-CO" sz="2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principales </a:t>
            </a:r>
          </a:p>
          <a:p>
            <a:pPr algn="r"/>
            <a:r>
              <a:rPr lang="es-CO" sz="24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Despacho y Secretaría General</a:t>
            </a:r>
            <a:endParaRPr lang="es-CO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125541" y="723985"/>
            <a:ext cx="1093569" cy="3693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s-CO" b="1" dirty="0">
                <a:latin typeface="Arial Narrow" panose="020B0606020202030204" pitchFamily="34" charset="0"/>
              </a:rPr>
              <a:t>2017-2018</a:t>
            </a:r>
            <a:endParaRPr lang="es-ES" b="1" dirty="0">
              <a:latin typeface="Arial Narrow" panose="020B0606020202030204" pitchFamily="34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270456" y="2199258"/>
            <a:ext cx="8503153" cy="156966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sz="1600" b="1" dirty="0">
                <a:solidFill>
                  <a:srgbClr val="6E1A00"/>
                </a:solidFill>
                <a:latin typeface="Arial Narrow" panose="020B0606020202030204" pitchFamily="34" charset="0"/>
              </a:rPr>
              <a:t>Liberación de nuevas aplicaciones</a:t>
            </a:r>
            <a:r>
              <a:rPr lang="es-CO" sz="1600" b="1" dirty="0" smtClean="0">
                <a:solidFill>
                  <a:srgbClr val="6E1A00"/>
                </a:solidFill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Recaudo estampilla y Ley 21 - SDF – Sub Dirección Financiera.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Liquidador Financiero - SDF </a:t>
            </a:r>
            <a:r>
              <a:rPr lang="es-CO" sz="1600" dirty="0">
                <a:latin typeface="Arial Narrow" panose="020B0606020202030204" pitchFamily="34" charset="0"/>
              </a:rPr>
              <a:t>– Sub Dirección </a:t>
            </a:r>
            <a:r>
              <a:rPr lang="es-CO" sz="1600" dirty="0" smtClean="0">
                <a:latin typeface="Arial Narrow" panose="020B0606020202030204" pitchFamily="34" charset="0"/>
              </a:rPr>
              <a:t>Financiera.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SIGAA (Sistema de Gestión de Actos Administrativos - Atención al Ciudadano.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SIA3 (Sistema de Información de Autenticación, Autorización y Auditoria) – OTSI.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SAP – Fase II.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270457" y="3864650"/>
            <a:ext cx="8503152" cy="233910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sz="1600" b="1" dirty="0">
                <a:solidFill>
                  <a:srgbClr val="6E1A00"/>
                </a:solidFill>
                <a:latin typeface="Arial Narrow" panose="020B0606020202030204" pitchFamily="34" charset="0"/>
              </a:rPr>
              <a:t>Sostenibilidad y mejora de aplicaciones</a:t>
            </a:r>
            <a:r>
              <a:rPr lang="es-CO" sz="1600" b="1" dirty="0" smtClean="0">
                <a:solidFill>
                  <a:srgbClr val="6E1A00"/>
                </a:solidFill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SAP Fase I.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SAC </a:t>
            </a:r>
            <a:r>
              <a:rPr lang="es-CO" sz="1600" dirty="0">
                <a:latin typeface="Arial Narrow" panose="020B0606020202030204" pitchFamily="34" charset="0"/>
              </a:rPr>
              <a:t>(Sistema Atención al Ciudadano) – MEN.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SAC (Sistema Atención al Ciudadano) – Secretarías (Sistema de Peticiones, Quejas y Reclamos de Secretarías de Educación). NEON (Sistema de apoyo al proceso de contratación) – Subdirección de Contratación.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PERNO (Nomina Servidores Públicos del Ministerio).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Evaluación de Desempeño – Acuerdos de Gestión y Evaluación – Subdirección de Talento Humano.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Comisiones – Subdirección Administrativa.</a:t>
            </a:r>
          </a:p>
        </p:txBody>
      </p:sp>
      <p:sp>
        <p:nvSpPr>
          <p:cNvPr id="16" name="Rectángulo 15"/>
          <p:cNvSpPr/>
          <p:nvPr/>
        </p:nvSpPr>
        <p:spPr>
          <a:xfrm>
            <a:off x="270456" y="1209280"/>
            <a:ext cx="4324693" cy="92333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b="1" dirty="0" smtClean="0">
                <a:solidFill>
                  <a:srgbClr val="6E1A00"/>
                </a:solidFill>
                <a:latin typeface="Arial Narrow" panose="020B0606020202030204" pitchFamily="34" charset="0"/>
              </a:rPr>
              <a:t>Despacho de la Ministra </a:t>
            </a:r>
            <a:endParaRPr lang="es-CO" b="1" dirty="0">
              <a:solidFill>
                <a:srgbClr val="6E1A00"/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CO" dirty="0" smtClean="0">
                <a:latin typeface="Arial Narrow" panose="020B0606020202030204" pitchFamily="34" charset="0"/>
              </a:rPr>
              <a:t>Compromisos (Seguimiento)</a:t>
            </a:r>
            <a:endParaRPr lang="es-CO" dirty="0">
              <a:latin typeface="Arial Narrow" panose="020B0606020202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CO" dirty="0">
                <a:latin typeface="Arial Narrow" panose="020B0606020202030204" pitchFamily="34" charset="0"/>
              </a:rPr>
              <a:t>Repórtate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4693534" y="1206993"/>
            <a:ext cx="4080076" cy="83099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sz="1600" b="1" dirty="0" smtClean="0">
                <a:solidFill>
                  <a:srgbClr val="6E1A00"/>
                </a:solidFill>
                <a:latin typeface="Arial Narrow" panose="020B0606020202030204" pitchFamily="34" charset="0"/>
              </a:rPr>
              <a:t>Transversal</a:t>
            </a:r>
            <a:endParaRPr lang="es-CO" sz="1600" b="1" dirty="0">
              <a:solidFill>
                <a:srgbClr val="6E1A00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es-CO" sz="1600" dirty="0" smtClean="0">
                <a:latin typeface="Arial Narrow" panose="020B0606020202030204" pitchFamily="34" charset="0"/>
              </a:rPr>
              <a:t>Puesta </a:t>
            </a:r>
            <a:r>
              <a:rPr lang="es-CO" sz="1600" dirty="0">
                <a:latin typeface="Arial Narrow" panose="020B0606020202030204" pitchFamily="34" charset="0"/>
              </a:rPr>
              <a:t>en marcha de </a:t>
            </a:r>
            <a:r>
              <a:rPr lang="es-CO" sz="1600" dirty="0" smtClean="0">
                <a:latin typeface="Arial Narrow" panose="020B0606020202030204" pitchFamily="34" charset="0"/>
              </a:rPr>
              <a:t>la solución de infraestructura tecnológica renovación centros de datos.</a:t>
            </a:r>
            <a:endParaRPr lang="es-CO" sz="1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47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5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59" t="17295" r="16983" b="33645"/>
          <a:stretch/>
        </p:blipFill>
        <p:spPr bwMode="auto">
          <a:xfrm>
            <a:off x="1596788" y="43569"/>
            <a:ext cx="7547212" cy="653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ángulo 5"/>
          <p:cNvSpPr/>
          <p:nvPr/>
        </p:nvSpPr>
        <p:spPr>
          <a:xfrm>
            <a:off x="1596788" y="130031"/>
            <a:ext cx="73972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Líneas de trabajo </a:t>
            </a:r>
            <a:r>
              <a:rPr lang="es-CO" sz="2000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principales Viceministerio de EPBM</a:t>
            </a:r>
            <a:endParaRPr lang="es-CO" sz="20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721217" y="1169285"/>
            <a:ext cx="7875466" cy="156966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sz="1600" b="1" dirty="0">
                <a:solidFill>
                  <a:srgbClr val="6E1A00"/>
                </a:solidFill>
                <a:latin typeface="Arial Narrow" panose="020B0606020202030204" pitchFamily="34" charset="0"/>
              </a:rPr>
              <a:t>Liberación de nuevas aplicaciones.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Nuevo EVI: Evaluación para las tarifas de Establecimientos Educativos privados.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Nuevo SIGCE: Sistema de Gestión Calidad Educativa.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CO" sz="1600" dirty="0">
                <a:latin typeface="Arial Narrow" panose="020B0606020202030204" pitchFamily="34" charset="0"/>
              </a:rPr>
              <a:t>Convivencia </a:t>
            </a:r>
            <a:r>
              <a:rPr lang="es-CO" sz="1600" dirty="0" smtClean="0">
                <a:latin typeface="Arial Narrow" panose="020B0606020202030204" pitchFamily="34" charset="0"/>
              </a:rPr>
              <a:t>Escolar</a:t>
            </a:r>
            <a:r>
              <a:rPr lang="es-CO" sz="1600" dirty="0" smtClean="0">
                <a:latin typeface="Arial Narrow" panose="020B0606020202030204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Servicio Web – SIMAT.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Servicio Web – SINEB.</a:t>
            </a:r>
            <a:endParaRPr lang="es-CO" sz="1600" dirty="0" smtClean="0">
              <a:latin typeface="Arial Narrow" panose="020B060602020203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21217" y="2837834"/>
            <a:ext cx="7875466" cy="3539430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sz="1600" b="1" dirty="0">
                <a:solidFill>
                  <a:srgbClr val="6E1A00"/>
                </a:solidFill>
                <a:latin typeface="Arial Narrow" panose="020B0606020202030204" pitchFamily="34" charset="0"/>
              </a:rPr>
              <a:t>Sostenibilidad y mejora de aplicaciones</a:t>
            </a:r>
            <a:r>
              <a:rPr lang="es-CO" sz="1600" b="1" dirty="0" smtClean="0">
                <a:solidFill>
                  <a:srgbClr val="6E1A00"/>
                </a:solidFill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>
                <a:latin typeface="Arial Narrow" panose="020B0606020202030204" pitchFamily="34" charset="0"/>
              </a:rPr>
              <a:t>SIPI (Sistema de Información Primera Infancia).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>
                <a:latin typeface="Arial Narrow" panose="020B0606020202030204" pitchFamily="34" charset="0"/>
              </a:rPr>
              <a:t>SSNN (Seguimiento Niño a Niño).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SIMAT </a:t>
            </a:r>
            <a:r>
              <a:rPr lang="es-CO" sz="1600" dirty="0" smtClean="0">
                <a:latin typeface="Arial Narrow" panose="020B0606020202030204" pitchFamily="34" charset="0"/>
              </a:rPr>
              <a:t>(Sistema de Matricula), SIMAT- BI.</a:t>
            </a:r>
            <a:endParaRPr lang="es-CO" sz="1600" dirty="0">
              <a:latin typeface="Arial Narrow" panose="020B0606020202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SIMPADE (Sistema de Monitoreo y Prevención de la Deserción Escolar).</a:t>
            </a:r>
            <a:endParaRPr lang="es-CO" sz="1600" dirty="0">
              <a:latin typeface="Arial Narrow" panose="020B060602020203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SINEB (Sistema de Información Nacional de Educación Básica), SINEB-BI, SINEB-Cargues.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SIPTA </a:t>
            </a:r>
            <a:r>
              <a:rPr lang="es-CO" sz="1600" dirty="0" smtClean="0">
                <a:latin typeface="Arial Narrow" panose="020B0606020202030204" pitchFamily="34" charset="0"/>
              </a:rPr>
              <a:t>(Sistema de Información Programa Todos a Aprender).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Convalidaciones de Educación Básica y Media.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Orientación Socio Ocupacional.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CIER (Censo de Infraestructura Educativa Regional).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Banco de la Excelencia - Docentes.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SIFSE (Sistema de Información Fondos de Servicios Educativos).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Concurso Nacional de Cuento.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sz="1600" dirty="0" smtClean="0">
                <a:latin typeface="Arial Narrow" panose="020B0606020202030204" pitchFamily="34" charset="0"/>
              </a:rPr>
              <a:t>Foro Educativo Nacional.</a:t>
            </a:r>
            <a:endParaRPr lang="es-CO" sz="1600" dirty="0">
              <a:latin typeface="Arial Narrow" panose="020B0606020202030204" pitchFamily="34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25541" y="723985"/>
            <a:ext cx="1093569" cy="3693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s-CO" b="1" dirty="0">
                <a:latin typeface="Arial Narrow" panose="020B0606020202030204" pitchFamily="34" charset="0"/>
              </a:rPr>
              <a:t>2017-2018</a:t>
            </a:r>
            <a:endParaRPr lang="es-ES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0863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="" xmlns:a16="http://schemas.microsoft.com/office/drawing/2014/main" id="{F6BDC2D2-6D11-445D-92E5-E8CCC7CA1B31}"/>
              </a:ext>
            </a:extLst>
          </p:cNvPr>
          <p:cNvSpPr txBox="1">
            <a:spLocks/>
          </p:cNvSpPr>
          <p:nvPr/>
        </p:nvSpPr>
        <p:spPr>
          <a:xfrm>
            <a:off x="1255595" y="76299"/>
            <a:ext cx="7724633" cy="610330"/>
          </a:xfrm>
          <a:prstGeom prst="rect">
            <a:avLst/>
          </a:prstGeom>
          <a:solidFill>
            <a:srgbClr val="6E1A0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s-CO" sz="2000" b="1" dirty="0">
                <a:latin typeface="Trebuchet MS" panose="020B0603020202020204" pitchFamily="34" charset="0"/>
              </a:rPr>
              <a:t>Líneas de trabajo </a:t>
            </a:r>
            <a:r>
              <a:rPr lang="es-CO" sz="2000" b="1" dirty="0" smtClean="0">
                <a:latin typeface="Trebuchet MS" panose="020B0603020202020204" pitchFamily="34" charset="0"/>
              </a:rPr>
              <a:t>principales Viceministerio Educación Superior</a:t>
            </a:r>
            <a:endParaRPr lang="es-CO" sz="2000" b="1" dirty="0">
              <a:latin typeface="Trebuchet MS" panose="020B06030202020202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125541" y="723985"/>
            <a:ext cx="1191352" cy="369332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s-CO" b="1" dirty="0"/>
              <a:t>2017-2018</a:t>
            </a:r>
            <a:endParaRPr lang="es-ES" b="1" dirty="0"/>
          </a:p>
        </p:txBody>
      </p:sp>
      <p:sp>
        <p:nvSpPr>
          <p:cNvPr id="13" name="Rectángulo 12"/>
          <p:cNvSpPr/>
          <p:nvPr/>
        </p:nvSpPr>
        <p:spPr>
          <a:xfrm>
            <a:off x="721217" y="1218830"/>
            <a:ext cx="7875466" cy="2031325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b="1" dirty="0">
                <a:solidFill>
                  <a:srgbClr val="6E1A00"/>
                </a:solidFill>
                <a:latin typeface="Arial Narrow" panose="020B0606020202030204" pitchFamily="34" charset="0"/>
              </a:rPr>
              <a:t>Liberación de nuevas aplicaciones.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dirty="0" smtClean="0">
                <a:latin typeface="Arial Narrow" panose="020B0606020202030204" pitchFamily="34" charset="0"/>
              </a:rPr>
              <a:t>Legalización de Títulos de Educación Superior.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dirty="0" smtClean="0">
                <a:latin typeface="Arial Narrow" panose="020B0606020202030204" pitchFamily="34" charset="0"/>
              </a:rPr>
              <a:t>Convocatorias Superior.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dirty="0">
                <a:latin typeface="Arial Narrow" panose="020B0606020202030204" pitchFamily="34" charset="0"/>
              </a:rPr>
              <a:t>Nuevo SPADIES (Sistema Prevención y Análisis de la Deserción en Instituciones de Educación Superior</a:t>
            </a:r>
            <a:r>
              <a:rPr lang="es-CO" dirty="0" smtClean="0">
                <a:latin typeface="Arial Narrow" panose="020B0606020202030204" pitchFamily="34" charset="0"/>
              </a:rPr>
              <a:t>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dirty="0">
                <a:latin typeface="Arial Narrow" panose="020B0606020202030204" pitchFamily="34" charset="0"/>
              </a:rPr>
              <a:t>Admisión Única (Centralización de admisiones en Instituciones de Educación Superior Públicas</a:t>
            </a:r>
            <a:r>
              <a:rPr lang="es-CO" dirty="0" smtClean="0">
                <a:latin typeface="Arial Narrow" panose="020B0606020202030204" pitchFamily="34" charset="0"/>
              </a:rPr>
              <a:t>.</a:t>
            </a:r>
            <a:endParaRPr lang="es-CO" dirty="0">
              <a:latin typeface="Arial Narrow" panose="020B0606020202030204" pitchFamily="34" charset="0"/>
            </a:endParaRPr>
          </a:p>
        </p:txBody>
      </p:sp>
      <p:sp>
        <p:nvSpPr>
          <p:cNvPr id="14" name="Rectángulo 13"/>
          <p:cNvSpPr/>
          <p:nvPr/>
        </p:nvSpPr>
        <p:spPr>
          <a:xfrm>
            <a:off x="721217" y="3602566"/>
            <a:ext cx="7875466" cy="2308324"/>
          </a:xfrm>
          <a:prstGeom prst="rect">
            <a:avLst/>
          </a:prstGeom>
          <a:ln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CO" b="1" dirty="0">
                <a:solidFill>
                  <a:srgbClr val="6E1A00"/>
                </a:solidFill>
                <a:latin typeface="Arial Narrow" panose="020B0606020202030204" pitchFamily="34" charset="0"/>
              </a:rPr>
              <a:t>Sostenibilidad y mejora de aplicaciones</a:t>
            </a:r>
            <a:r>
              <a:rPr lang="es-CO" b="1" dirty="0" smtClean="0">
                <a:solidFill>
                  <a:srgbClr val="6E1A00"/>
                </a:solidFill>
                <a:latin typeface="Arial Narrow" panose="020B060602020203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dirty="0" smtClean="0">
                <a:latin typeface="Arial Narrow" panose="020B0606020202030204" pitchFamily="34" charset="0"/>
              </a:rPr>
              <a:t>SACES (Sistema de Aseguramiento de la Calidad Educación Superior).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dirty="0" smtClean="0">
                <a:latin typeface="Arial Narrow" panose="020B0606020202030204" pitchFamily="34" charset="0"/>
              </a:rPr>
              <a:t>SNIES </a:t>
            </a:r>
            <a:r>
              <a:rPr lang="es-CO" dirty="0" smtClean="0">
                <a:latin typeface="Arial Narrow" panose="020B0606020202030204" pitchFamily="34" charset="0"/>
              </a:rPr>
              <a:t>– HECAA (Herramienta de Cargue para Instituciones de Educación Superior</a:t>
            </a:r>
            <a:r>
              <a:rPr lang="es-CO" dirty="0" smtClean="0">
                <a:latin typeface="Arial Narrow" panose="020B0606020202030204" pitchFamily="34" charset="0"/>
              </a:rPr>
              <a:t>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dirty="0">
                <a:latin typeface="Arial Narrow" panose="020B0606020202030204" pitchFamily="34" charset="0"/>
              </a:rPr>
              <a:t>SIET (Sistema de Información Educación para el Trabajo y Desarrollo Humano).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dirty="0" smtClean="0">
                <a:latin typeface="Arial Narrow" panose="020B0606020202030204" pitchFamily="34" charset="0"/>
              </a:rPr>
              <a:t>VUMEN </a:t>
            </a:r>
            <a:r>
              <a:rPr lang="es-CO" dirty="0" smtClean="0">
                <a:latin typeface="Arial Narrow" panose="020B0606020202030204" pitchFamily="34" charset="0"/>
              </a:rPr>
              <a:t>(Ventanilla única trámites Ministerio) – Reformas Estatutarias.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dirty="0">
                <a:latin typeface="Arial Narrow" panose="020B0606020202030204" pitchFamily="34" charset="0"/>
              </a:rPr>
              <a:t>VUMEN (Ventanilla única trámites Ministerio) – </a:t>
            </a:r>
            <a:r>
              <a:rPr lang="es-CO" dirty="0" smtClean="0">
                <a:latin typeface="Arial Narrow" panose="020B0606020202030204" pitchFamily="34" charset="0"/>
              </a:rPr>
              <a:t>Inscripción de Rectores.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s-CO" dirty="0" smtClean="0">
                <a:latin typeface="Arial Narrow" panose="020B0606020202030204" pitchFamily="34" charset="0"/>
              </a:rPr>
              <a:t>Convalidaciones de Superior (Definición por parte de área misional de los requerimientos del nuevo modelo y los recursos financieros).</a:t>
            </a:r>
          </a:p>
        </p:txBody>
      </p:sp>
    </p:spTree>
    <p:extLst>
      <p:ext uri="{BB962C8B-B14F-4D97-AF65-F5344CB8AC3E}">
        <p14:creationId xmlns:p14="http://schemas.microsoft.com/office/powerpoint/2010/main" val="210027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0" y="0"/>
            <a:ext cx="9144000" cy="6001555"/>
          </a:xfrm>
          <a:prstGeom prst="rect">
            <a:avLst/>
          </a:prstGeom>
          <a:solidFill>
            <a:srgbClr val="6E1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5 CuadroTexto"/>
          <p:cNvSpPr txBox="1"/>
          <p:nvPr/>
        </p:nvSpPr>
        <p:spPr>
          <a:xfrm>
            <a:off x="5753373" y="2812262"/>
            <a:ext cx="2076982" cy="657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4013" indent="-354013"/>
            <a:r>
              <a:rPr lang="es-CO" sz="3600" b="1" dirty="0">
                <a:solidFill>
                  <a:schemeClr val="bg1"/>
                </a:solidFill>
                <a:latin typeface="Arial Narrow" panose="020B0606020202030204" pitchFamily="34" charset="0"/>
              </a:rPr>
              <a:t>¡Gracias!</a:t>
            </a:r>
          </a:p>
        </p:txBody>
      </p:sp>
      <p:cxnSp>
        <p:nvCxnSpPr>
          <p:cNvPr id="9" name="Conector recto 8"/>
          <p:cNvCxnSpPr/>
          <p:nvPr/>
        </p:nvCxnSpPr>
        <p:spPr>
          <a:xfrm flipV="1">
            <a:off x="5862918" y="2720741"/>
            <a:ext cx="1967437" cy="763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43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Roj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13892</TotalTime>
  <Words>728</Words>
  <Application>Microsoft Office PowerPoint</Application>
  <PresentationFormat>Presentación en pantalla (4:3)</PresentationFormat>
  <Paragraphs>105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Franklin Gothic Book</vt:lpstr>
      <vt:lpstr>Trebuchet MS</vt:lpstr>
      <vt:lpstr>Wingdings</vt:lpstr>
      <vt:lpstr>Office Theme</vt:lpstr>
      <vt:lpstr>Presentación de PowerPoint</vt:lpstr>
      <vt:lpstr>Agenda</vt:lpstr>
      <vt:lpstr>Estrategia TI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Carmela Serna</dc:creator>
  <cp:lastModifiedBy>Fabio Hernan Osorio Villada</cp:lastModifiedBy>
  <cp:revision>214</cp:revision>
  <cp:lastPrinted>2017-08-30T15:21:38Z</cp:lastPrinted>
  <dcterms:created xsi:type="dcterms:W3CDTF">2016-03-02T22:14:18Z</dcterms:created>
  <dcterms:modified xsi:type="dcterms:W3CDTF">2017-09-20T19:52:48Z</dcterms:modified>
</cp:coreProperties>
</file>