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76" r:id="rId5"/>
    <p:sldId id="280"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 id="281" r:id="rId23"/>
    <p:sldId id="282" r:id="rId24"/>
    <p:sldId id="274" r:id="rId25"/>
    <p:sldId id="275" r:id="rId26"/>
  </p:sldIdLst>
  <p:sldSz cx="12192000" cy="7562850"/>
  <p:notesSz cx="12192000" cy="756285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03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7941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905625" y="0"/>
            <a:ext cx="5283200" cy="379413"/>
          </a:xfrm>
          <a:prstGeom prst="rect">
            <a:avLst/>
          </a:prstGeom>
        </p:spPr>
        <p:txBody>
          <a:bodyPr vert="horz" lIns="91440" tIns="45720" rIns="91440" bIns="45720" rtlCol="0"/>
          <a:lstStyle>
            <a:lvl1pPr algn="r">
              <a:defRPr sz="1200"/>
            </a:lvl1pPr>
          </a:lstStyle>
          <a:p>
            <a:fld id="{52365A56-67C3-4D4E-B405-C7FA0015A03F}" type="datetimeFigureOut">
              <a:rPr lang="es-CO" smtClean="0"/>
              <a:t>21/02/2018</a:t>
            </a:fld>
            <a:endParaRPr lang="es-CO"/>
          </a:p>
        </p:txBody>
      </p:sp>
      <p:sp>
        <p:nvSpPr>
          <p:cNvPr id="4" name="Marcador de imagen de diapositiva 3"/>
          <p:cNvSpPr>
            <a:spLocks noGrp="1" noRot="1" noChangeAspect="1"/>
          </p:cNvSpPr>
          <p:nvPr>
            <p:ph type="sldImg" idx="2"/>
          </p:nvPr>
        </p:nvSpPr>
        <p:spPr>
          <a:xfrm>
            <a:off x="4040188" y="946150"/>
            <a:ext cx="4111625" cy="2551113"/>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219200" y="3640138"/>
            <a:ext cx="9753600" cy="29781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7183438"/>
            <a:ext cx="5283200" cy="37941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905625" y="7183438"/>
            <a:ext cx="5283200" cy="379412"/>
          </a:xfrm>
          <a:prstGeom prst="rect">
            <a:avLst/>
          </a:prstGeom>
        </p:spPr>
        <p:txBody>
          <a:bodyPr vert="horz" lIns="91440" tIns="45720" rIns="91440" bIns="45720" rtlCol="0" anchor="b"/>
          <a:lstStyle>
            <a:lvl1pPr algn="r">
              <a:defRPr sz="1200"/>
            </a:lvl1pPr>
          </a:lstStyle>
          <a:p>
            <a:fld id="{A12685B4-24C9-4F5B-95F6-7EC7E6C7D00B}" type="slidenum">
              <a:rPr lang="es-CO" smtClean="0"/>
              <a:t>‹Nº›</a:t>
            </a:fld>
            <a:endParaRPr lang="es-CO"/>
          </a:p>
        </p:txBody>
      </p:sp>
    </p:spTree>
    <p:extLst>
      <p:ext uri="{BB962C8B-B14F-4D97-AF65-F5344CB8AC3E}">
        <p14:creationId xmlns:p14="http://schemas.microsoft.com/office/powerpoint/2010/main" val="333128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12685B4-24C9-4F5B-95F6-7EC7E6C7D00B}" type="slidenum">
              <a:rPr lang="es-CO" smtClean="0"/>
              <a:t>22</a:t>
            </a:fld>
            <a:endParaRPr lang="es-CO"/>
          </a:p>
        </p:txBody>
      </p:sp>
    </p:spTree>
    <p:extLst>
      <p:ext uri="{BB962C8B-B14F-4D97-AF65-F5344CB8AC3E}">
        <p14:creationId xmlns:p14="http://schemas.microsoft.com/office/powerpoint/2010/main" val="220808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0404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040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7711" y="1688973"/>
            <a:ext cx="6316345" cy="329564"/>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3" name="Holder 3"/>
          <p:cNvSpPr>
            <a:spLocks noGrp="1"/>
          </p:cNvSpPr>
          <p:nvPr>
            <p:ph type="body" idx="1"/>
          </p:nvPr>
        </p:nvSpPr>
        <p:spPr>
          <a:xfrm>
            <a:off x="4807711" y="1962988"/>
            <a:ext cx="6320155" cy="2799715"/>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73223"/>
            <a:ext cx="12191998" cy="17769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76601" y="2285187"/>
            <a:ext cx="6943090" cy="636905"/>
          </a:xfrm>
          <a:prstGeom prst="rect">
            <a:avLst/>
          </a:prstGeom>
        </p:spPr>
        <p:txBody>
          <a:bodyPr vert="horz" wrap="square" lIns="0" tIns="13970" rIns="0" bIns="0" rtlCol="0">
            <a:spAutoFit/>
          </a:bodyPr>
          <a:lstStyle/>
          <a:p>
            <a:pPr marL="12700">
              <a:lnSpc>
                <a:spcPct val="100000"/>
              </a:lnSpc>
              <a:spcBef>
                <a:spcPts val="110"/>
              </a:spcBef>
            </a:pPr>
            <a:r>
              <a:rPr sz="4000" spc="-5" dirty="0">
                <a:solidFill>
                  <a:srgbClr val="FFFFFF"/>
                </a:solidFill>
              </a:rPr>
              <a:t>Plan Institucional </a:t>
            </a:r>
            <a:r>
              <a:rPr sz="4000" dirty="0">
                <a:solidFill>
                  <a:srgbClr val="FFFFFF"/>
                </a:solidFill>
              </a:rPr>
              <a:t>de</a:t>
            </a:r>
            <a:r>
              <a:rPr sz="4000" spc="-135" dirty="0">
                <a:solidFill>
                  <a:srgbClr val="FFFFFF"/>
                </a:solidFill>
              </a:rPr>
              <a:t> </a:t>
            </a:r>
            <a:r>
              <a:rPr sz="4000" spc="-5" dirty="0">
                <a:solidFill>
                  <a:srgbClr val="FFFFFF"/>
                </a:solidFill>
              </a:rPr>
              <a:t>Capacitación</a:t>
            </a:r>
            <a:endParaRPr sz="4000"/>
          </a:p>
        </p:txBody>
      </p:sp>
      <p:sp>
        <p:nvSpPr>
          <p:cNvPr id="4" name="object 4"/>
          <p:cNvSpPr txBox="1"/>
          <p:nvPr/>
        </p:nvSpPr>
        <p:spPr>
          <a:xfrm>
            <a:off x="2276601" y="2907538"/>
            <a:ext cx="5140960" cy="848994"/>
          </a:xfrm>
          <a:prstGeom prst="rect">
            <a:avLst/>
          </a:prstGeom>
        </p:spPr>
        <p:txBody>
          <a:bodyPr vert="horz" wrap="square" lIns="0" tIns="12700" rIns="0" bIns="0" rtlCol="0">
            <a:spAutoFit/>
          </a:bodyPr>
          <a:lstStyle/>
          <a:p>
            <a:pPr marL="12700" marR="2031364">
              <a:lnSpc>
                <a:spcPct val="100000"/>
              </a:lnSpc>
              <a:spcBef>
                <a:spcPts val="100"/>
              </a:spcBef>
            </a:pPr>
            <a:r>
              <a:rPr sz="1800" spc="-15" dirty="0">
                <a:solidFill>
                  <a:srgbClr val="FFFFFF"/>
                </a:solidFill>
                <a:latin typeface="Calibri"/>
                <a:cs typeface="Calibri"/>
              </a:rPr>
              <a:t>Ministerio </a:t>
            </a:r>
            <a:r>
              <a:rPr sz="1800" spc="-5" dirty="0">
                <a:solidFill>
                  <a:srgbClr val="FFFFFF"/>
                </a:solidFill>
                <a:latin typeface="Calibri"/>
                <a:cs typeface="Calibri"/>
              </a:rPr>
              <a:t>de </a:t>
            </a:r>
            <a:r>
              <a:rPr sz="1800" spc="-10" dirty="0">
                <a:solidFill>
                  <a:srgbClr val="FFFFFF"/>
                </a:solidFill>
                <a:latin typeface="Calibri"/>
                <a:cs typeface="Calibri"/>
              </a:rPr>
              <a:t>Educación </a:t>
            </a:r>
            <a:r>
              <a:rPr sz="1800" spc="-5" dirty="0">
                <a:solidFill>
                  <a:srgbClr val="FFFFFF"/>
                </a:solidFill>
                <a:latin typeface="Calibri"/>
                <a:cs typeface="Calibri"/>
              </a:rPr>
              <a:t>Nacional  </a:t>
            </a:r>
            <a:r>
              <a:rPr sz="1800" spc="-10" dirty="0">
                <a:solidFill>
                  <a:srgbClr val="FFFFFF"/>
                </a:solidFill>
                <a:latin typeface="Calibri"/>
                <a:cs typeface="Calibri"/>
              </a:rPr>
              <a:t>Subdirección </a:t>
            </a:r>
            <a:r>
              <a:rPr sz="1800" spc="-5" dirty="0">
                <a:solidFill>
                  <a:srgbClr val="FFFFFF"/>
                </a:solidFill>
                <a:latin typeface="Calibri"/>
                <a:cs typeface="Calibri"/>
              </a:rPr>
              <a:t>de </a:t>
            </a:r>
            <a:r>
              <a:rPr sz="1800" spc="-35" dirty="0">
                <a:solidFill>
                  <a:srgbClr val="FFFFFF"/>
                </a:solidFill>
                <a:latin typeface="Calibri"/>
                <a:cs typeface="Calibri"/>
              </a:rPr>
              <a:t>Talento</a:t>
            </a:r>
            <a:r>
              <a:rPr sz="1800" spc="100" dirty="0">
                <a:solidFill>
                  <a:srgbClr val="FFFFFF"/>
                </a:solidFill>
                <a:latin typeface="Calibri"/>
                <a:cs typeface="Calibri"/>
              </a:rPr>
              <a:t> </a:t>
            </a:r>
            <a:r>
              <a:rPr sz="1800" spc="-5" dirty="0">
                <a:solidFill>
                  <a:srgbClr val="FFFFFF"/>
                </a:solidFill>
                <a:latin typeface="Calibri"/>
                <a:cs typeface="Calibri"/>
              </a:rPr>
              <a:t>Humano</a:t>
            </a:r>
            <a:endParaRPr sz="1800" dirty="0">
              <a:latin typeface="Calibri"/>
              <a:cs typeface="Calibri"/>
            </a:endParaRPr>
          </a:p>
          <a:p>
            <a:pPr marL="12700">
              <a:lnSpc>
                <a:spcPct val="100000"/>
              </a:lnSpc>
            </a:pPr>
            <a:r>
              <a:rPr sz="1800" spc="-10" dirty="0">
                <a:solidFill>
                  <a:srgbClr val="FFFFFF"/>
                </a:solidFill>
                <a:latin typeface="Calibri"/>
                <a:cs typeface="Calibri"/>
              </a:rPr>
              <a:t>Grupo de </a:t>
            </a:r>
            <a:r>
              <a:rPr sz="1800" spc="-15" dirty="0">
                <a:solidFill>
                  <a:srgbClr val="FFFFFF"/>
                </a:solidFill>
                <a:latin typeface="Calibri"/>
                <a:cs typeface="Calibri"/>
              </a:rPr>
              <a:t>Fortalecimiento </a:t>
            </a:r>
            <a:r>
              <a:rPr sz="1800" spc="-10" dirty="0">
                <a:solidFill>
                  <a:srgbClr val="FFFFFF"/>
                </a:solidFill>
                <a:latin typeface="Calibri"/>
                <a:cs typeface="Calibri"/>
              </a:rPr>
              <a:t>de </a:t>
            </a:r>
            <a:r>
              <a:rPr sz="1800" spc="-5" dirty="0">
                <a:solidFill>
                  <a:srgbClr val="FFFFFF"/>
                </a:solidFill>
                <a:latin typeface="Calibri"/>
                <a:cs typeface="Calibri"/>
              </a:rPr>
              <a:t>la </a:t>
            </a:r>
            <a:r>
              <a:rPr sz="1800" spc="-10" dirty="0">
                <a:solidFill>
                  <a:srgbClr val="FFFFFF"/>
                </a:solidFill>
                <a:latin typeface="Calibri"/>
                <a:cs typeface="Calibri"/>
              </a:rPr>
              <a:t>Calidad de Vida</a:t>
            </a:r>
            <a:r>
              <a:rPr sz="1800" spc="340" dirty="0">
                <a:solidFill>
                  <a:srgbClr val="FFFFFF"/>
                </a:solidFill>
                <a:latin typeface="Calibri"/>
                <a:cs typeface="Calibri"/>
              </a:rPr>
              <a:t> </a:t>
            </a:r>
            <a:r>
              <a:rPr sz="1800" spc="-10" dirty="0">
                <a:solidFill>
                  <a:srgbClr val="FFFFFF"/>
                </a:solidFill>
                <a:latin typeface="Calibri"/>
                <a:cs typeface="Calibri"/>
              </a:rPr>
              <a:t>Laboral</a:t>
            </a:r>
            <a:endParaRPr sz="1800" dirty="0">
              <a:latin typeface="Calibri"/>
              <a:cs typeface="Calibri"/>
            </a:endParaRPr>
          </a:p>
        </p:txBody>
      </p:sp>
      <p:sp>
        <p:nvSpPr>
          <p:cNvPr id="5" name="object 5"/>
          <p:cNvSpPr/>
          <p:nvPr/>
        </p:nvSpPr>
        <p:spPr>
          <a:xfrm>
            <a:off x="7086600" y="5785103"/>
            <a:ext cx="5105399" cy="10728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4" name="object 4"/>
          <p:cNvSpPr txBox="1"/>
          <p:nvPr/>
        </p:nvSpPr>
        <p:spPr>
          <a:xfrm>
            <a:off x="98247" y="432562"/>
            <a:ext cx="3255645"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Calibri"/>
                <a:cs typeface="Calibri"/>
              </a:rPr>
              <a:t>PRIORIDADES </a:t>
            </a:r>
            <a:r>
              <a:rPr sz="1800" b="1" spc="-25" dirty="0">
                <a:solidFill>
                  <a:srgbClr val="FFFFFF"/>
                </a:solidFill>
                <a:latin typeface="Calibri"/>
                <a:cs typeface="Calibri"/>
              </a:rPr>
              <a:t>ESTRATÉGICAS</a:t>
            </a:r>
            <a:r>
              <a:rPr sz="1800" b="1" spc="5" dirty="0">
                <a:solidFill>
                  <a:srgbClr val="FFFFFF"/>
                </a:solidFill>
                <a:latin typeface="Calibri"/>
                <a:cs typeface="Calibri"/>
              </a:rPr>
              <a:t> </a:t>
            </a:r>
            <a:r>
              <a:rPr sz="1800" b="1" dirty="0">
                <a:solidFill>
                  <a:srgbClr val="FFFFFF"/>
                </a:solidFill>
                <a:latin typeface="Calibri"/>
                <a:cs typeface="Calibri"/>
              </a:rPr>
              <a:t>2018</a:t>
            </a:r>
            <a:endParaRPr sz="1800">
              <a:latin typeface="Calibri"/>
              <a:cs typeface="Calibri"/>
            </a:endParaRPr>
          </a:p>
        </p:txBody>
      </p:sp>
      <p:sp>
        <p:nvSpPr>
          <p:cNvPr id="5" name="object 5"/>
          <p:cNvSpPr/>
          <p:nvPr/>
        </p:nvSpPr>
        <p:spPr>
          <a:xfrm>
            <a:off x="2374392" y="978408"/>
            <a:ext cx="7376159" cy="48280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3" name="object 3"/>
          <p:cNvSpPr txBox="1"/>
          <p:nvPr/>
        </p:nvSpPr>
        <p:spPr>
          <a:xfrm>
            <a:off x="98247" y="432562"/>
            <a:ext cx="5996305"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FFFFFF"/>
                </a:solidFill>
                <a:latin typeface="Calibri"/>
                <a:cs typeface="Calibri"/>
              </a:rPr>
              <a:t>MAPA </a:t>
            </a:r>
            <a:r>
              <a:rPr sz="1800" b="1" spc="-5" dirty="0">
                <a:solidFill>
                  <a:srgbClr val="FFFFFF"/>
                </a:solidFill>
                <a:latin typeface="Calibri"/>
                <a:cs typeface="Calibri"/>
              </a:rPr>
              <a:t>DE </a:t>
            </a:r>
            <a:r>
              <a:rPr sz="1800" b="1" spc="-20" dirty="0">
                <a:solidFill>
                  <a:srgbClr val="FFFFFF"/>
                </a:solidFill>
                <a:latin typeface="Calibri"/>
                <a:cs typeface="Calibri"/>
              </a:rPr>
              <a:t>ACTORES </a:t>
            </a:r>
            <a:r>
              <a:rPr sz="1800" b="1" spc="-5" dirty="0">
                <a:solidFill>
                  <a:srgbClr val="FFFFFF"/>
                </a:solidFill>
                <a:latin typeface="Calibri"/>
                <a:cs typeface="Calibri"/>
              </a:rPr>
              <a:t>DEL </a:t>
            </a:r>
            <a:r>
              <a:rPr sz="1800" b="1" spc="-10" dirty="0">
                <a:solidFill>
                  <a:srgbClr val="FFFFFF"/>
                </a:solidFill>
                <a:latin typeface="Calibri"/>
                <a:cs typeface="Calibri"/>
              </a:rPr>
              <a:t>MINISTERIO </a:t>
            </a:r>
            <a:r>
              <a:rPr sz="1800" b="1" spc="-5" dirty="0">
                <a:solidFill>
                  <a:srgbClr val="FFFFFF"/>
                </a:solidFill>
                <a:latin typeface="Calibri"/>
                <a:cs typeface="Calibri"/>
              </a:rPr>
              <a:t>DE EDUCACIÓN</a:t>
            </a:r>
            <a:r>
              <a:rPr sz="1800" b="1" spc="55" dirty="0">
                <a:solidFill>
                  <a:srgbClr val="FFFFFF"/>
                </a:solidFill>
                <a:latin typeface="Calibri"/>
                <a:cs typeface="Calibri"/>
              </a:rPr>
              <a:t> </a:t>
            </a:r>
            <a:r>
              <a:rPr sz="1800" b="1" spc="-10" dirty="0">
                <a:solidFill>
                  <a:srgbClr val="FFFFFF"/>
                </a:solidFill>
                <a:latin typeface="Calibri"/>
                <a:cs typeface="Calibri"/>
              </a:rPr>
              <a:t>NACIONAL</a:t>
            </a:r>
            <a:endParaRPr sz="1800">
              <a:latin typeface="Calibri"/>
              <a:cs typeface="Calibri"/>
            </a:endParaRPr>
          </a:p>
        </p:txBody>
      </p:sp>
      <p:sp>
        <p:nvSpPr>
          <p:cNvPr id="4" name="object 4"/>
          <p:cNvSpPr/>
          <p:nvPr/>
        </p:nvSpPr>
        <p:spPr>
          <a:xfrm>
            <a:off x="2782823" y="908302"/>
            <a:ext cx="6266687" cy="58582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562"/>
            <a:ext cx="30689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ESTRUCTURA</a:t>
            </a:r>
            <a:r>
              <a:rPr sz="1800" b="1" spc="-5" dirty="0">
                <a:solidFill>
                  <a:srgbClr val="FFFFFF"/>
                </a:solidFill>
                <a:latin typeface="Calibri"/>
                <a:cs typeface="Calibri"/>
              </a:rPr>
              <a:t> </a:t>
            </a:r>
            <a:r>
              <a:rPr sz="1800" b="1" spc="-15" dirty="0">
                <a:solidFill>
                  <a:srgbClr val="FFFFFF"/>
                </a:solidFill>
                <a:latin typeface="Calibri"/>
                <a:cs typeface="Calibri"/>
              </a:rPr>
              <a:t>ORGANIZACIONAL</a:t>
            </a:r>
            <a:endParaRPr sz="1800">
              <a:latin typeface="Calibri"/>
              <a:cs typeface="Calibri"/>
            </a:endParaRPr>
          </a:p>
        </p:txBody>
      </p:sp>
      <p:sp>
        <p:nvSpPr>
          <p:cNvPr id="4" name="object 4"/>
          <p:cNvSpPr txBox="1"/>
          <p:nvPr/>
        </p:nvSpPr>
        <p:spPr>
          <a:xfrm>
            <a:off x="8265032" y="1334465"/>
            <a:ext cx="3355975" cy="2466975"/>
          </a:xfrm>
          <a:prstGeom prst="rect">
            <a:avLst/>
          </a:prstGeom>
        </p:spPr>
        <p:txBody>
          <a:bodyPr vert="horz" wrap="square" lIns="0" tIns="38100" rIns="0" bIns="0" rtlCol="0">
            <a:spAutoFit/>
          </a:bodyPr>
          <a:lstStyle/>
          <a:p>
            <a:pPr marL="12700" marR="8255" algn="just">
              <a:lnSpc>
                <a:spcPct val="90100"/>
              </a:lnSpc>
              <a:spcBef>
                <a:spcPts val="300"/>
              </a:spcBef>
            </a:pPr>
            <a:r>
              <a:rPr sz="1600" spc="-5" dirty="0">
                <a:solidFill>
                  <a:srgbClr val="404040"/>
                </a:solidFill>
                <a:latin typeface="Calibri"/>
                <a:cs typeface="Calibri"/>
              </a:rPr>
              <a:t>La </a:t>
            </a:r>
            <a:r>
              <a:rPr sz="1600" spc="-10" dirty="0">
                <a:solidFill>
                  <a:srgbClr val="404040"/>
                </a:solidFill>
                <a:latin typeface="Calibri"/>
                <a:cs typeface="Calibri"/>
              </a:rPr>
              <a:t>estructura organizacional vigente </a:t>
            </a:r>
            <a:r>
              <a:rPr sz="1600" spc="-5" dirty="0">
                <a:solidFill>
                  <a:srgbClr val="404040"/>
                </a:solidFill>
                <a:latin typeface="Calibri"/>
                <a:cs typeface="Calibri"/>
              </a:rPr>
              <a:t>en  el MEN, fue </a:t>
            </a:r>
            <a:r>
              <a:rPr sz="1600" spc="-10" dirty="0">
                <a:solidFill>
                  <a:srgbClr val="404040"/>
                </a:solidFill>
                <a:latin typeface="Calibri"/>
                <a:cs typeface="Calibri"/>
              </a:rPr>
              <a:t>aprobada </a:t>
            </a:r>
            <a:r>
              <a:rPr sz="1600" dirty="0">
                <a:solidFill>
                  <a:srgbClr val="404040"/>
                </a:solidFill>
                <a:latin typeface="Calibri"/>
                <a:cs typeface="Calibri"/>
              </a:rPr>
              <a:t>a </a:t>
            </a:r>
            <a:r>
              <a:rPr sz="1600" spc="-20" dirty="0">
                <a:solidFill>
                  <a:srgbClr val="404040"/>
                </a:solidFill>
                <a:latin typeface="Calibri"/>
                <a:cs typeface="Calibri"/>
              </a:rPr>
              <a:t>través</a:t>
            </a:r>
            <a:r>
              <a:rPr sz="1600" spc="315" dirty="0">
                <a:solidFill>
                  <a:srgbClr val="404040"/>
                </a:solidFill>
                <a:latin typeface="Calibri"/>
                <a:cs typeface="Calibri"/>
              </a:rPr>
              <a:t> </a:t>
            </a:r>
            <a:r>
              <a:rPr sz="1600" spc="-5" dirty="0">
                <a:solidFill>
                  <a:srgbClr val="404040"/>
                </a:solidFill>
                <a:latin typeface="Calibri"/>
                <a:cs typeface="Calibri"/>
              </a:rPr>
              <a:t>del  </a:t>
            </a:r>
            <a:r>
              <a:rPr sz="1600" spc="-15" dirty="0">
                <a:solidFill>
                  <a:srgbClr val="404040"/>
                </a:solidFill>
                <a:latin typeface="Calibri"/>
                <a:cs typeface="Calibri"/>
              </a:rPr>
              <a:t>Decreto </a:t>
            </a:r>
            <a:r>
              <a:rPr sz="1600" dirty="0">
                <a:solidFill>
                  <a:srgbClr val="404040"/>
                </a:solidFill>
                <a:latin typeface="Calibri"/>
                <a:cs typeface="Calibri"/>
              </a:rPr>
              <a:t>4675 de 2006, </a:t>
            </a:r>
            <a:r>
              <a:rPr sz="1600" spc="-10" dirty="0">
                <a:solidFill>
                  <a:srgbClr val="404040"/>
                </a:solidFill>
                <a:latin typeface="Calibri"/>
                <a:cs typeface="Calibri"/>
              </a:rPr>
              <a:t>modificado</a:t>
            </a:r>
            <a:r>
              <a:rPr sz="1600" spc="110" dirty="0">
                <a:solidFill>
                  <a:srgbClr val="404040"/>
                </a:solidFill>
                <a:latin typeface="Calibri"/>
                <a:cs typeface="Calibri"/>
              </a:rPr>
              <a:t> </a:t>
            </a:r>
            <a:r>
              <a:rPr sz="1600" spc="-5" dirty="0">
                <a:solidFill>
                  <a:srgbClr val="404040"/>
                </a:solidFill>
                <a:latin typeface="Calibri"/>
                <a:cs typeface="Calibri"/>
              </a:rPr>
              <a:t>por</a:t>
            </a:r>
            <a:endParaRPr sz="1600">
              <a:latin typeface="Calibri"/>
              <a:cs typeface="Calibri"/>
            </a:endParaRPr>
          </a:p>
          <a:p>
            <a:pPr marL="12700">
              <a:lnSpc>
                <a:spcPts val="1635"/>
              </a:lnSpc>
            </a:pPr>
            <a:r>
              <a:rPr sz="1600" spc="-5" dirty="0">
                <a:solidFill>
                  <a:srgbClr val="404040"/>
                </a:solidFill>
                <a:latin typeface="Calibri"/>
                <a:cs typeface="Calibri"/>
              </a:rPr>
              <a:t>el </a:t>
            </a:r>
            <a:r>
              <a:rPr sz="1600" dirty="0">
                <a:solidFill>
                  <a:srgbClr val="404040"/>
                </a:solidFill>
                <a:latin typeface="Calibri"/>
                <a:cs typeface="Calibri"/>
              </a:rPr>
              <a:t>5012 de 2009 y </a:t>
            </a:r>
            <a:r>
              <a:rPr sz="1600" spc="-5" dirty="0">
                <a:solidFill>
                  <a:srgbClr val="404040"/>
                </a:solidFill>
                <a:latin typeface="Calibri"/>
                <a:cs typeface="Calibri"/>
              </a:rPr>
              <a:t>por </a:t>
            </a:r>
            <a:r>
              <a:rPr sz="1600" spc="0" dirty="0">
                <a:solidFill>
                  <a:srgbClr val="404040"/>
                </a:solidFill>
                <a:latin typeface="Calibri"/>
                <a:cs typeface="Calibri"/>
              </a:rPr>
              <a:t>el </a:t>
            </a:r>
            <a:r>
              <a:rPr sz="1600" dirty="0">
                <a:solidFill>
                  <a:srgbClr val="404040"/>
                </a:solidFill>
                <a:latin typeface="Calibri"/>
                <a:cs typeface="Calibri"/>
              </a:rPr>
              <a:t>854 de 2011.</a:t>
            </a:r>
            <a:r>
              <a:rPr sz="1600" spc="-125" dirty="0">
                <a:solidFill>
                  <a:srgbClr val="404040"/>
                </a:solidFill>
                <a:latin typeface="Calibri"/>
                <a:cs typeface="Calibri"/>
              </a:rPr>
              <a:t> </a:t>
            </a:r>
            <a:r>
              <a:rPr sz="1600" dirty="0">
                <a:solidFill>
                  <a:srgbClr val="404040"/>
                </a:solidFill>
                <a:latin typeface="Calibri"/>
                <a:cs typeface="Calibri"/>
              </a:rPr>
              <a:t>Es</a:t>
            </a:r>
            <a:endParaRPr sz="1600">
              <a:latin typeface="Calibri"/>
              <a:cs typeface="Calibri"/>
            </a:endParaRPr>
          </a:p>
          <a:p>
            <a:pPr marL="12700" marR="5715" algn="just">
              <a:lnSpc>
                <a:spcPct val="90000"/>
              </a:lnSpc>
              <a:spcBef>
                <a:spcPts val="95"/>
              </a:spcBef>
            </a:pPr>
            <a:r>
              <a:rPr sz="1600" dirty="0">
                <a:solidFill>
                  <a:srgbClr val="404040"/>
                </a:solidFill>
                <a:latin typeface="Calibri"/>
                <a:cs typeface="Calibri"/>
              </a:rPr>
              <a:t>una </a:t>
            </a:r>
            <a:r>
              <a:rPr sz="1600" spc="-10" dirty="0">
                <a:solidFill>
                  <a:srgbClr val="404040"/>
                </a:solidFill>
                <a:latin typeface="Calibri"/>
                <a:cs typeface="Calibri"/>
              </a:rPr>
              <a:t>estructura </a:t>
            </a:r>
            <a:r>
              <a:rPr sz="1600" spc="-15" dirty="0">
                <a:solidFill>
                  <a:srgbClr val="404040"/>
                </a:solidFill>
                <a:latin typeface="Calibri"/>
                <a:cs typeface="Calibri"/>
              </a:rPr>
              <a:t>jerárquica </a:t>
            </a:r>
            <a:r>
              <a:rPr sz="1600" dirty="0">
                <a:solidFill>
                  <a:srgbClr val="404040"/>
                </a:solidFill>
                <a:latin typeface="Calibri"/>
                <a:cs typeface="Calibri"/>
              </a:rPr>
              <a:t>donde </a:t>
            </a:r>
            <a:r>
              <a:rPr sz="1600" spc="-10" dirty="0">
                <a:solidFill>
                  <a:srgbClr val="404040"/>
                </a:solidFill>
                <a:latin typeface="Calibri"/>
                <a:cs typeface="Calibri"/>
              </a:rPr>
              <a:t>están  </a:t>
            </a:r>
            <a:r>
              <a:rPr sz="1600" spc="-5" dirty="0">
                <a:solidFill>
                  <a:srgbClr val="404040"/>
                </a:solidFill>
                <a:latin typeface="Calibri"/>
                <a:cs typeface="Calibri"/>
              </a:rPr>
              <a:t>el Despacho del </a:t>
            </a:r>
            <a:r>
              <a:rPr sz="1600" spc="-10" dirty="0">
                <a:solidFill>
                  <a:srgbClr val="404040"/>
                </a:solidFill>
                <a:latin typeface="Calibri"/>
                <a:cs typeface="Calibri"/>
              </a:rPr>
              <a:t>Ministro </a:t>
            </a:r>
            <a:r>
              <a:rPr sz="1600" dirty="0">
                <a:solidFill>
                  <a:srgbClr val="404040"/>
                </a:solidFill>
                <a:latin typeface="Calibri"/>
                <a:cs typeface="Calibri"/>
              </a:rPr>
              <a:t>de </a:t>
            </a:r>
            <a:r>
              <a:rPr sz="1600" spc="-10" dirty="0">
                <a:solidFill>
                  <a:srgbClr val="404040"/>
                </a:solidFill>
                <a:latin typeface="Calibri"/>
                <a:cs typeface="Calibri"/>
              </a:rPr>
              <a:t>Educación  con </a:t>
            </a:r>
            <a:r>
              <a:rPr sz="1600" spc="-5" dirty="0">
                <a:solidFill>
                  <a:srgbClr val="404040"/>
                </a:solidFill>
                <a:latin typeface="Calibri"/>
                <a:cs typeface="Calibri"/>
              </a:rPr>
              <a:t>el apoyo </a:t>
            </a:r>
            <a:r>
              <a:rPr sz="1600" dirty="0">
                <a:solidFill>
                  <a:srgbClr val="404040"/>
                </a:solidFill>
                <a:latin typeface="Calibri"/>
                <a:cs typeface="Calibri"/>
              </a:rPr>
              <a:t>de </a:t>
            </a:r>
            <a:r>
              <a:rPr sz="1600" spc="0" dirty="0">
                <a:solidFill>
                  <a:srgbClr val="404040"/>
                </a:solidFill>
                <a:latin typeface="Calibri"/>
                <a:cs typeface="Calibri"/>
              </a:rPr>
              <a:t>7 </a:t>
            </a:r>
            <a:r>
              <a:rPr sz="1600" spc="-5" dirty="0">
                <a:solidFill>
                  <a:srgbClr val="404040"/>
                </a:solidFill>
                <a:latin typeface="Calibri"/>
                <a:cs typeface="Calibri"/>
              </a:rPr>
              <a:t>Oficinas Asesoras </a:t>
            </a:r>
            <a:r>
              <a:rPr sz="1600" dirty="0">
                <a:solidFill>
                  <a:srgbClr val="404040"/>
                </a:solidFill>
                <a:latin typeface="Calibri"/>
                <a:cs typeface="Calibri"/>
              </a:rPr>
              <a:t>y </a:t>
            </a:r>
            <a:r>
              <a:rPr sz="1600" spc="-10" dirty="0">
                <a:solidFill>
                  <a:srgbClr val="404040"/>
                </a:solidFill>
                <a:latin typeface="Calibri"/>
                <a:cs typeface="Calibri"/>
              </a:rPr>
              <a:t>el  programa </a:t>
            </a:r>
            <a:r>
              <a:rPr sz="1600" spc="-35" dirty="0">
                <a:solidFill>
                  <a:srgbClr val="404040"/>
                </a:solidFill>
                <a:latin typeface="Calibri"/>
                <a:cs typeface="Calibri"/>
              </a:rPr>
              <a:t>Todos </a:t>
            </a:r>
            <a:r>
              <a:rPr sz="1600" dirty="0">
                <a:solidFill>
                  <a:srgbClr val="404040"/>
                </a:solidFill>
                <a:latin typeface="Calibri"/>
                <a:cs typeface="Calibri"/>
              </a:rPr>
              <a:t>a </a:t>
            </a:r>
            <a:r>
              <a:rPr sz="1600" spc="-25" dirty="0">
                <a:solidFill>
                  <a:srgbClr val="404040"/>
                </a:solidFill>
                <a:latin typeface="Calibri"/>
                <a:cs typeface="Calibri"/>
              </a:rPr>
              <a:t>Aprender, </a:t>
            </a:r>
            <a:r>
              <a:rPr sz="1600" spc="-10" dirty="0">
                <a:solidFill>
                  <a:srgbClr val="404040"/>
                </a:solidFill>
                <a:latin typeface="Calibri"/>
                <a:cs typeface="Calibri"/>
              </a:rPr>
              <a:t>el  Viceministerio </a:t>
            </a:r>
            <a:r>
              <a:rPr sz="1600" dirty="0">
                <a:solidFill>
                  <a:srgbClr val="404040"/>
                </a:solidFill>
                <a:latin typeface="Calibri"/>
                <a:cs typeface="Calibri"/>
              </a:rPr>
              <a:t>de </a:t>
            </a:r>
            <a:r>
              <a:rPr sz="1600" spc="-10" dirty="0">
                <a:solidFill>
                  <a:srgbClr val="404040"/>
                </a:solidFill>
                <a:latin typeface="Calibri"/>
                <a:cs typeface="Calibri"/>
              </a:rPr>
              <a:t>Educación </a:t>
            </a:r>
            <a:r>
              <a:rPr sz="1600" spc="-20" dirty="0">
                <a:solidFill>
                  <a:srgbClr val="404040"/>
                </a:solidFill>
                <a:latin typeface="Calibri"/>
                <a:cs typeface="Calibri"/>
              </a:rPr>
              <a:t>Superior,  </a:t>
            </a:r>
            <a:r>
              <a:rPr sz="1600" dirty="0">
                <a:solidFill>
                  <a:srgbClr val="404040"/>
                </a:solidFill>
                <a:latin typeface="Calibri"/>
                <a:cs typeface="Calibri"/>
              </a:rPr>
              <a:t>que a su </a:t>
            </a:r>
            <a:r>
              <a:rPr sz="1600" spc="-10" dirty="0">
                <a:solidFill>
                  <a:srgbClr val="404040"/>
                </a:solidFill>
                <a:latin typeface="Calibri"/>
                <a:cs typeface="Calibri"/>
              </a:rPr>
              <a:t>vez </a:t>
            </a:r>
            <a:r>
              <a:rPr sz="1600" spc="-5" dirty="0">
                <a:solidFill>
                  <a:srgbClr val="404040"/>
                </a:solidFill>
                <a:latin typeface="Calibri"/>
                <a:cs typeface="Calibri"/>
              </a:rPr>
              <a:t>tiene </a:t>
            </a:r>
            <a:r>
              <a:rPr sz="1600" dirty="0">
                <a:solidFill>
                  <a:srgbClr val="404040"/>
                </a:solidFill>
                <a:latin typeface="Calibri"/>
                <a:cs typeface="Calibri"/>
              </a:rPr>
              <a:t>a </a:t>
            </a:r>
            <a:r>
              <a:rPr sz="1600" spc="-10" dirty="0">
                <a:solidFill>
                  <a:srgbClr val="404040"/>
                </a:solidFill>
                <a:latin typeface="Calibri"/>
                <a:cs typeface="Calibri"/>
              </a:rPr>
              <a:t>cargo </a:t>
            </a:r>
            <a:r>
              <a:rPr sz="1600" dirty="0">
                <a:solidFill>
                  <a:srgbClr val="404040"/>
                </a:solidFill>
                <a:latin typeface="Calibri"/>
                <a:cs typeface="Calibri"/>
              </a:rPr>
              <a:t>2 </a:t>
            </a:r>
            <a:r>
              <a:rPr sz="1600" spc="-5" dirty="0">
                <a:solidFill>
                  <a:srgbClr val="404040"/>
                </a:solidFill>
                <a:latin typeface="Calibri"/>
                <a:cs typeface="Calibri"/>
              </a:rPr>
              <a:t>Direcciones,  </a:t>
            </a:r>
            <a:r>
              <a:rPr sz="1600" dirty="0">
                <a:solidFill>
                  <a:srgbClr val="404040"/>
                </a:solidFill>
                <a:latin typeface="Calibri"/>
                <a:cs typeface="Calibri"/>
              </a:rPr>
              <a:t>que  </a:t>
            </a:r>
            <a:r>
              <a:rPr sz="1600" spc="-5" dirty="0">
                <a:solidFill>
                  <a:srgbClr val="404040"/>
                </a:solidFill>
                <a:latin typeface="Calibri"/>
                <a:cs typeface="Calibri"/>
              </a:rPr>
              <a:t>supervisan  </a:t>
            </a:r>
            <a:r>
              <a:rPr sz="1600" dirty="0">
                <a:solidFill>
                  <a:srgbClr val="404040"/>
                </a:solidFill>
                <a:latin typeface="Calibri"/>
                <a:cs typeface="Calibri"/>
              </a:rPr>
              <a:t>2  </a:t>
            </a:r>
            <a:r>
              <a:rPr sz="1600" spc="-10" dirty="0">
                <a:solidFill>
                  <a:srgbClr val="404040"/>
                </a:solidFill>
                <a:latin typeface="Calibri"/>
                <a:cs typeface="Calibri"/>
              </a:rPr>
              <a:t>Subdirecciones </a:t>
            </a:r>
            <a:r>
              <a:rPr sz="1600" spc="240" dirty="0">
                <a:solidFill>
                  <a:srgbClr val="404040"/>
                </a:solidFill>
                <a:latin typeface="Calibri"/>
                <a:cs typeface="Calibri"/>
              </a:rPr>
              <a:t> </a:t>
            </a:r>
            <a:r>
              <a:rPr sz="1600" spc="-5" dirty="0">
                <a:solidFill>
                  <a:srgbClr val="404040"/>
                </a:solidFill>
                <a:latin typeface="Calibri"/>
                <a:cs typeface="Calibri"/>
              </a:rPr>
              <a:t>cada</a:t>
            </a:r>
            <a:endParaRPr sz="1600">
              <a:latin typeface="Calibri"/>
              <a:cs typeface="Calibri"/>
            </a:endParaRPr>
          </a:p>
        </p:txBody>
      </p:sp>
      <p:sp>
        <p:nvSpPr>
          <p:cNvPr id="5" name="object 5"/>
          <p:cNvSpPr txBox="1"/>
          <p:nvPr/>
        </p:nvSpPr>
        <p:spPr>
          <a:xfrm>
            <a:off x="8265032" y="3750055"/>
            <a:ext cx="2052955" cy="490220"/>
          </a:xfrm>
          <a:prstGeom prst="rect">
            <a:avLst/>
          </a:prstGeom>
        </p:spPr>
        <p:txBody>
          <a:bodyPr vert="horz" wrap="square" lIns="0" tIns="41275" rIns="0" bIns="0" rtlCol="0">
            <a:spAutoFit/>
          </a:bodyPr>
          <a:lstStyle/>
          <a:p>
            <a:pPr marL="12700" marR="5080">
              <a:lnSpc>
                <a:spcPts val="1730"/>
              </a:lnSpc>
              <a:spcBef>
                <a:spcPts val="325"/>
              </a:spcBef>
              <a:tabLst>
                <a:tab pos="524510" algn="l"/>
                <a:tab pos="820419" algn="l"/>
                <a:tab pos="1091565" algn="l"/>
              </a:tabLst>
            </a:pPr>
            <a:r>
              <a:rPr sz="1600" spc="-5" dirty="0">
                <a:solidFill>
                  <a:srgbClr val="404040"/>
                </a:solidFill>
                <a:latin typeface="Calibri"/>
                <a:cs typeface="Calibri"/>
              </a:rPr>
              <a:t>una,	el	</a:t>
            </a:r>
            <a:r>
              <a:rPr sz="1600" spc="-10" dirty="0">
                <a:solidFill>
                  <a:srgbClr val="404040"/>
                </a:solidFill>
                <a:latin typeface="Calibri"/>
                <a:cs typeface="Calibri"/>
              </a:rPr>
              <a:t>Viceministerio  Básica </a:t>
            </a:r>
            <a:r>
              <a:rPr sz="1600" spc="265" dirty="0">
                <a:solidFill>
                  <a:srgbClr val="404040"/>
                </a:solidFill>
                <a:latin typeface="Calibri"/>
                <a:cs typeface="Calibri"/>
              </a:rPr>
              <a:t> </a:t>
            </a:r>
            <a:r>
              <a:rPr sz="1600" dirty="0">
                <a:solidFill>
                  <a:srgbClr val="404040"/>
                </a:solidFill>
                <a:latin typeface="Calibri"/>
                <a:cs typeface="Calibri"/>
              </a:rPr>
              <a:t>que	</a:t>
            </a:r>
            <a:r>
              <a:rPr sz="1600" spc="-10" dirty="0">
                <a:solidFill>
                  <a:srgbClr val="404040"/>
                </a:solidFill>
                <a:latin typeface="Calibri"/>
                <a:cs typeface="Calibri"/>
              </a:rPr>
              <a:t>contiene</a:t>
            </a:r>
            <a:r>
              <a:rPr sz="1600" spc="200" dirty="0">
                <a:solidFill>
                  <a:srgbClr val="404040"/>
                </a:solidFill>
                <a:latin typeface="Calibri"/>
                <a:cs typeface="Calibri"/>
              </a:rPr>
              <a:t> </a:t>
            </a:r>
            <a:r>
              <a:rPr sz="1600" dirty="0">
                <a:solidFill>
                  <a:srgbClr val="404040"/>
                </a:solidFill>
                <a:latin typeface="Calibri"/>
                <a:cs typeface="Calibri"/>
              </a:rPr>
              <a:t>4</a:t>
            </a:r>
            <a:endParaRPr sz="1600">
              <a:latin typeface="Calibri"/>
              <a:cs typeface="Calibri"/>
            </a:endParaRPr>
          </a:p>
        </p:txBody>
      </p:sp>
      <p:sp>
        <p:nvSpPr>
          <p:cNvPr id="6" name="object 6"/>
          <p:cNvSpPr txBox="1"/>
          <p:nvPr/>
        </p:nvSpPr>
        <p:spPr>
          <a:xfrm>
            <a:off x="10396219" y="3750055"/>
            <a:ext cx="1221740" cy="490220"/>
          </a:xfrm>
          <a:prstGeom prst="rect">
            <a:avLst/>
          </a:prstGeom>
        </p:spPr>
        <p:txBody>
          <a:bodyPr vert="horz" wrap="square" lIns="0" tIns="41275" rIns="0" bIns="0" rtlCol="0">
            <a:spAutoFit/>
          </a:bodyPr>
          <a:lstStyle/>
          <a:p>
            <a:pPr marL="33655" marR="5080" indent="-21590">
              <a:lnSpc>
                <a:spcPts val="1730"/>
              </a:lnSpc>
              <a:spcBef>
                <a:spcPts val="325"/>
              </a:spcBef>
              <a:tabLst>
                <a:tab pos="368935" algn="l"/>
                <a:tab pos="1115695" algn="l"/>
              </a:tabLst>
            </a:pPr>
            <a:r>
              <a:rPr sz="1600" spc="-5" dirty="0">
                <a:solidFill>
                  <a:srgbClr val="404040"/>
                </a:solidFill>
                <a:latin typeface="Calibri"/>
                <a:cs typeface="Calibri"/>
              </a:rPr>
              <a:t>d</a:t>
            </a:r>
            <a:r>
              <a:rPr sz="1600" dirty="0">
                <a:solidFill>
                  <a:srgbClr val="404040"/>
                </a:solidFill>
                <a:latin typeface="Calibri"/>
                <a:cs typeface="Calibri"/>
              </a:rPr>
              <a:t>e	</a:t>
            </a:r>
            <a:r>
              <a:rPr sz="1600" spc="-20" dirty="0">
                <a:solidFill>
                  <a:srgbClr val="404040"/>
                </a:solidFill>
                <a:latin typeface="Calibri"/>
                <a:cs typeface="Calibri"/>
              </a:rPr>
              <a:t>E</a:t>
            </a:r>
            <a:r>
              <a:rPr sz="1600" spc="-5" dirty="0">
                <a:solidFill>
                  <a:srgbClr val="404040"/>
                </a:solidFill>
                <a:latin typeface="Calibri"/>
                <a:cs typeface="Calibri"/>
              </a:rPr>
              <a:t>d</a:t>
            </a:r>
            <a:r>
              <a:rPr sz="1600" spc="-10" dirty="0">
                <a:solidFill>
                  <a:srgbClr val="404040"/>
                </a:solidFill>
                <a:latin typeface="Calibri"/>
                <a:cs typeface="Calibri"/>
              </a:rPr>
              <a:t>u</a:t>
            </a:r>
            <a:r>
              <a:rPr sz="1600" spc="-35" dirty="0">
                <a:solidFill>
                  <a:srgbClr val="404040"/>
                </a:solidFill>
                <a:latin typeface="Calibri"/>
                <a:cs typeface="Calibri"/>
              </a:rPr>
              <a:t>c</a:t>
            </a:r>
            <a:r>
              <a:rPr sz="1600" dirty="0">
                <a:solidFill>
                  <a:srgbClr val="404040"/>
                </a:solidFill>
                <a:latin typeface="Calibri"/>
                <a:cs typeface="Calibri"/>
              </a:rPr>
              <a:t>a</a:t>
            </a:r>
            <a:r>
              <a:rPr sz="1600" spc="-10" dirty="0">
                <a:solidFill>
                  <a:srgbClr val="404040"/>
                </a:solidFill>
                <a:latin typeface="Calibri"/>
                <a:cs typeface="Calibri"/>
              </a:rPr>
              <a:t>c</a:t>
            </a:r>
            <a:r>
              <a:rPr sz="1600" spc="5" dirty="0">
                <a:solidFill>
                  <a:srgbClr val="404040"/>
                </a:solidFill>
                <a:latin typeface="Calibri"/>
                <a:cs typeface="Calibri"/>
              </a:rPr>
              <a:t>i</a:t>
            </a:r>
            <a:r>
              <a:rPr sz="1600" spc="-10" dirty="0">
                <a:solidFill>
                  <a:srgbClr val="404040"/>
                </a:solidFill>
                <a:latin typeface="Calibri"/>
                <a:cs typeface="Calibri"/>
              </a:rPr>
              <a:t>ó</a:t>
            </a:r>
            <a:r>
              <a:rPr sz="1600" dirty="0">
                <a:solidFill>
                  <a:srgbClr val="404040"/>
                </a:solidFill>
                <a:latin typeface="Calibri"/>
                <a:cs typeface="Calibri"/>
              </a:rPr>
              <a:t>n  </a:t>
            </a:r>
            <a:r>
              <a:rPr sz="1600" spc="-10" dirty="0">
                <a:solidFill>
                  <a:srgbClr val="404040"/>
                </a:solidFill>
                <a:latin typeface="Calibri"/>
                <a:cs typeface="Calibri"/>
              </a:rPr>
              <a:t>D</a:t>
            </a:r>
            <a:r>
              <a:rPr sz="1600" spc="5" dirty="0">
                <a:solidFill>
                  <a:srgbClr val="404040"/>
                </a:solidFill>
                <a:latin typeface="Calibri"/>
                <a:cs typeface="Calibri"/>
              </a:rPr>
              <a:t>i</a:t>
            </a:r>
            <a:r>
              <a:rPr sz="1600" spc="-35" dirty="0">
                <a:solidFill>
                  <a:srgbClr val="404040"/>
                </a:solidFill>
                <a:latin typeface="Calibri"/>
                <a:cs typeface="Calibri"/>
              </a:rPr>
              <a:t>r</a:t>
            </a:r>
            <a:r>
              <a:rPr sz="1600" spc="-10" dirty="0">
                <a:solidFill>
                  <a:srgbClr val="404040"/>
                </a:solidFill>
                <a:latin typeface="Calibri"/>
                <a:cs typeface="Calibri"/>
              </a:rPr>
              <a:t>ec</a:t>
            </a:r>
            <a:r>
              <a:rPr sz="1600" spc="5" dirty="0">
                <a:solidFill>
                  <a:srgbClr val="404040"/>
                </a:solidFill>
                <a:latin typeface="Calibri"/>
                <a:cs typeface="Calibri"/>
              </a:rPr>
              <a:t>c</a:t>
            </a:r>
            <a:r>
              <a:rPr sz="1600" spc="-10" dirty="0">
                <a:solidFill>
                  <a:srgbClr val="404040"/>
                </a:solidFill>
                <a:latin typeface="Calibri"/>
                <a:cs typeface="Calibri"/>
              </a:rPr>
              <a:t>io</a:t>
            </a:r>
            <a:r>
              <a:rPr sz="1600" spc="-5" dirty="0">
                <a:solidFill>
                  <a:srgbClr val="404040"/>
                </a:solidFill>
                <a:latin typeface="Calibri"/>
                <a:cs typeface="Calibri"/>
              </a:rPr>
              <a:t>n</a:t>
            </a:r>
            <a:r>
              <a:rPr sz="1600" spc="-15" dirty="0">
                <a:solidFill>
                  <a:srgbClr val="404040"/>
                </a:solidFill>
                <a:latin typeface="Calibri"/>
                <a:cs typeface="Calibri"/>
              </a:rPr>
              <a:t>e</a:t>
            </a:r>
            <a:r>
              <a:rPr sz="1600" dirty="0">
                <a:solidFill>
                  <a:srgbClr val="404040"/>
                </a:solidFill>
                <a:latin typeface="Calibri"/>
                <a:cs typeface="Calibri"/>
              </a:rPr>
              <a:t>s	y</a:t>
            </a:r>
            <a:endParaRPr sz="1600">
              <a:latin typeface="Calibri"/>
              <a:cs typeface="Calibri"/>
            </a:endParaRPr>
          </a:p>
        </p:txBody>
      </p:sp>
      <p:sp>
        <p:nvSpPr>
          <p:cNvPr id="7" name="object 7"/>
          <p:cNvSpPr txBox="1"/>
          <p:nvPr/>
        </p:nvSpPr>
        <p:spPr>
          <a:xfrm>
            <a:off x="8265032" y="4408678"/>
            <a:ext cx="1263650" cy="270510"/>
          </a:xfrm>
          <a:prstGeom prst="rect">
            <a:avLst/>
          </a:prstGeom>
        </p:spPr>
        <p:txBody>
          <a:bodyPr vert="horz" wrap="square" lIns="0" tIns="13335" rIns="0" bIns="0" rtlCol="0">
            <a:spAutoFit/>
          </a:bodyPr>
          <a:lstStyle/>
          <a:p>
            <a:pPr marL="12700">
              <a:lnSpc>
                <a:spcPct val="100000"/>
              </a:lnSpc>
              <a:spcBef>
                <a:spcPts val="105"/>
              </a:spcBef>
            </a:pPr>
            <a:r>
              <a:rPr sz="1600" spc="-10" dirty="0">
                <a:solidFill>
                  <a:srgbClr val="404040"/>
                </a:solidFill>
                <a:latin typeface="Calibri"/>
                <a:cs typeface="Calibri"/>
              </a:rPr>
              <a:t>Subdirecciones</a:t>
            </a:r>
            <a:endParaRPr sz="1600">
              <a:latin typeface="Calibri"/>
              <a:cs typeface="Calibri"/>
            </a:endParaRPr>
          </a:p>
        </p:txBody>
      </p:sp>
      <p:sp>
        <p:nvSpPr>
          <p:cNvPr id="8" name="object 8"/>
          <p:cNvSpPr txBox="1"/>
          <p:nvPr/>
        </p:nvSpPr>
        <p:spPr>
          <a:xfrm>
            <a:off x="8265032" y="4189221"/>
            <a:ext cx="1978025" cy="490220"/>
          </a:xfrm>
          <a:prstGeom prst="rect">
            <a:avLst/>
          </a:prstGeom>
        </p:spPr>
        <p:txBody>
          <a:bodyPr vert="horz" wrap="square" lIns="0" tIns="13335" rIns="0" bIns="0" rtlCol="0">
            <a:spAutoFit/>
          </a:bodyPr>
          <a:lstStyle/>
          <a:p>
            <a:pPr marL="12700">
              <a:lnSpc>
                <a:spcPts val="1825"/>
              </a:lnSpc>
              <a:spcBef>
                <a:spcPts val="105"/>
              </a:spcBef>
              <a:tabLst>
                <a:tab pos="582295" algn="l"/>
                <a:tab pos="1543050" algn="l"/>
              </a:tabLst>
            </a:pPr>
            <a:r>
              <a:rPr sz="1600" spc="-35" dirty="0">
                <a:solidFill>
                  <a:srgbClr val="404040"/>
                </a:solidFill>
                <a:latin typeface="Calibri"/>
                <a:cs typeface="Calibri"/>
              </a:rPr>
              <a:t>c</a:t>
            </a:r>
            <a:r>
              <a:rPr sz="1600" dirty="0">
                <a:solidFill>
                  <a:srgbClr val="404040"/>
                </a:solidFill>
                <a:latin typeface="Calibri"/>
                <a:cs typeface="Calibri"/>
              </a:rPr>
              <a:t>a</a:t>
            </a:r>
            <a:r>
              <a:rPr sz="1600" spc="-10" dirty="0">
                <a:solidFill>
                  <a:srgbClr val="404040"/>
                </a:solidFill>
                <a:latin typeface="Calibri"/>
                <a:cs typeface="Calibri"/>
              </a:rPr>
              <a:t>d</a:t>
            </a:r>
            <a:r>
              <a:rPr sz="1600" dirty="0">
                <a:solidFill>
                  <a:srgbClr val="404040"/>
                </a:solidFill>
                <a:latin typeface="Calibri"/>
                <a:cs typeface="Calibri"/>
              </a:rPr>
              <a:t>a	</a:t>
            </a:r>
            <a:r>
              <a:rPr sz="1600" spc="-10" dirty="0">
                <a:solidFill>
                  <a:srgbClr val="404040"/>
                </a:solidFill>
                <a:latin typeface="Calibri"/>
                <a:cs typeface="Calibri"/>
              </a:rPr>
              <a:t>Di</a:t>
            </a:r>
            <a:r>
              <a:rPr sz="1600" spc="-35" dirty="0">
                <a:solidFill>
                  <a:srgbClr val="404040"/>
                </a:solidFill>
                <a:latin typeface="Calibri"/>
                <a:cs typeface="Calibri"/>
              </a:rPr>
              <a:t>r</a:t>
            </a:r>
            <a:r>
              <a:rPr sz="1600" spc="-10" dirty="0">
                <a:solidFill>
                  <a:srgbClr val="404040"/>
                </a:solidFill>
                <a:latin typeface="Calibri"/>
                <a:cs typeface="Calibri"/>
              </a:rPr>
              <a:t>e</a:t>
            </a:r>
            <a:r>
              <a:rPr sz="1600" spc="5" dirty="0">
                <a:solidFill>
                  <a:srgbClr val="404040"/>
                </a:solidFill>
                <a:latin typeface="Calibri"/>
                <a:cs typeface="Calibri"/>
              </a:rPr>
              <a:t>c</a:t>
            </a:r>
            <a:r>
              <a:rPr sz="1600" spc="-10" dirty="0">
                <a:solidFill>
                  <a:srgbClr val="404040"/>
                </a:solidFill>
                <a:latin typeface="Calibri"/>
                <a:cs typeface="Calibri"/>
              </a:rPr>
              <a:t>ció</a:t>
            </a:r>
            <a:r>
              <a:rPr sz="1600" dirty="0">
                <a:solidFill>
                  <a:srgbClr val="404040"/>
                </a:solidFill>
                <a:latin typeface="Calibri"/>
                <a:cs typeface="Calibri"/>
              </a:rPr>
              <a:t>n	</a:t>
            </a:r>
            <a:r>
              <a:rPr sz="1600" spc="-15" dirty="0">
                <a:solidFill>
                  <a:srgbClr val="404040"/>
                </a:solidFill>
                <a:latin typeface="Calibri"/>
                <a:cs typeface="Calibri"/>
              </a:rPr>
              <a:t>t</a:t>
            </a:r>
            <a:r>
              <a:rPr sz="1600" spc="-10" dirty="0">
                <a:solidFill>
                  <a:srgbClr val="404040"/>
                </a:solidFill>
                <a:latin typeface="Calibri"/>
                <a:cs typeface="Calibri"/>
              </a:rPr>
              <a:t>ie</a:t>
            </a:r>
            <a:r>
              <a:rPr sz="1600" spc="-5" dirty="0">
                <a:solidFill>
                  <a:srgbClr val="404040"/>
                </a:solidFill>
                <a:latin typeface="Calibri"/>
                <a:cs typeface="Calibri"/>
              </a:rPr>
              <a:t>ne</a:t>
            </a:r>
            <a:endParaRPr sz="1600">
              <a:latin typeface="Calibri"/>
              <a:cs typeface="Calibri"/>
            </a:endParaRPr>
          </a:p>
          <a:p>
            <a:pPr marR="307340" algn="r">
              <a:lnSpc>
                <a:spcPts val="1825"/>
              </a:lnSpc>
            </a:pPr>
            <a:r>
              <a:rPr sz="1600" dirty="0">
                <a:solidFill>
                  <a:srgbClr val="404040"/>
                </a:solidFill>
                <a:latin typeface="Calibri"/>
                <a:cs typeface="Calibri"/>
              </a:rPr>
              <a:t>y</a:t>
            </a:r>
            <a:endParaRPr sz="1600">
              <a:latin typeface="Calibri"/>
              <a:cs typeface="Calibri"/>
            </a:endParaRPr>
          </a:p>
        </p:txBody>
      </p:sp>
      <p:sp>
        <p:nvSpPr>
          <p:cNvPr id="9" name="object 9"/>
          <p:cNvSpPr txBox="1"/>
          <p:nvPr/>
        </p:nvSpPr>
        <p:spPr>
          <a:xfrm>
            <a:off x="10234421" y="4408678"/>
            <a:ext cx="921385" cy="270510"/>
          </a:xfrm>
          <a:prstGeom prst="rect">
            <a:avLst/>
          </a:prstGeom>
        </p:spPr>
        <p:txBody>
          <a:bodyPr vert="horz" wrap="square" lIns="0" tIns="13335" rIns="0" bIns="0" rtlCol="0">
            <a:spAutoFit/>
          </a:bodyPr>
          <a:lstStyle/>
          <a:p>
            <a:pPr marL="12700">
              <a:lnSpc>
                <a:spcPct val="100000"/>
              </a:lnSpc>
              <a:spcBef>
                <a:spcPts val="105"/>
              </a:spcBef>
            </a:pPr>
            <a:r>
              <a:rPr sz="1600" spc="-10" dirty="0">
                <a:solidFill>
                  <a:srgbClr val="404040"/>
                </a:solidFill>
                <a:latin typeface="Calibri"/>
                <a:cs typeface="Calibri"/>
              </a:rPr>
              <a:t>finalmente</a:t>
            </a:r>
            <a:endParaRPr sz="1600">
              <a:latin typeface="Calibri"/>
              <a:cs typeface="Calibri"/>
            </a:endParaRPr>
          </a:p>
        </p:txBody>
      </p:sp>
      <p:sp>
        <p:nvSpPr>
          <p:cNvPr id="10" name="object 10"/>
          <p:cNvSpPr txBox="1"/>
          <p:nvPr/>
        </p:nvSpPr>
        <p:spPr>
          <a:xfrm>
            <a:off x="10402316" y="4189221"/>
            <a:ext cx="1217295" cy="490220"/>
          </a:xfrm>
          <a:prstGeom prst="rect">
            <a:avLst/>
          </a:prstGeom>
        </p:spPr>
        <p:txBody>
          <a:bodyPr vert="horz" wrap="square" lIns="0" tIns="13335" rIns="0" bIns="0" rtlCol="0">
            <a:spAutoFit/>
          </a:bodyPr>
          <a:lstStyle/>
          <a:p>
            <a:pPr marR="5080" algn="r">
              <a:lnSpc>
                <a:spcPts val="1825"/>
              </a:lnSpc>
              <a:spcBef>
                <a:spcPts val="105"/>
              </a:spcBef>
              <a:tabLst>
                <a:tab pos="286385" algn="l"/>
                <a:tab pos="926465" algn="l"/>
              </a:tabLst>
            </a:pPr>
            <a:r>
              <a:rPr sz="1600" dirty="0">
                <a:solidFill>
                  <a:srgbClr val="404040"/>
                </a:solidFill>
                <a:latin typeface="Calibri"/>
                <a:cs typeface="Calibri"/>
              </a:rPr>
              <a:t>a	</a:t>
            </a:r>
            <a:r>
              <a:rPr sz="1600" spc="-35" dirty="0">
                <a:solidFill>
                  <a:srgbClr val="404040"/>
                </a:solidFill>
                <a:latin typeface="Calibri"/>
                <a:cs typeface="Calibri"/>
              </a:rPr>
              <a:t>c</a:t>
            </a:r>
            <a:r>
              <a:rPr sz="1600" dirty="0">
                <a:solidFill>
                  <a:srgbClr val="404040"/>
                </a:solidFill>
                <a:latin typeface="Calibri"/>
                <a:cs typeface="Calibri"/>
              </a:rPr>
              <a:t>a</a:t>
            </a:r>
            <a:r>
              <a:rPr sz="1600" spc="-40" dirty="0">
                <a:solidFill>
                  <a:srgbClr val="404040"/>
                </a:solidFill>
                <a:latin typeface="Calibri"/>
                <a:cs typeface="Calibri"/>
              </a:rPr>
              <a:t>r</a:t>
            </a:r>
            <a:r>
              <a:rPr sz="1600" spc="5" dirty="0">
                <a:solidFill>
                  <a:srgbClr val="404040"/>
                </a:solidFill>
                <a:latin typeface="Calibri"/>
                <a:cs typeface="Calibri"/>
              </a:rPr>
              <a:t>g</a:t>
            </a:r>
            <a:r>
              <a:rPr sz="1600" dirty="0">
                <a:solidFill>
                  <a:srgbClr val="404040"/>
                </a:solidFill>
                <a:latin typeface="Calibri"/>
                <a:cs typeface="Calibri"/>
              </a:rPr>
              <a:t>o	</a:t>
            </a:r>
            <a:r>
              <a:rPr sz="1600" spc="-5" dirty="0">
                <a:solidFill>
                  <a:srgbClr val="404040"/>
                </a:solidFill>
                <a:latin typeface="Calibri"/>
                <a:cs typeface="Calibri"/>
              </a:rPr>
              <a:t>sus</a:t>
            </a:r>
            <a:endParaRPr sz="1600">
              <a:latin typeface="Calibri"/>
              <a:cs typeface="Calibri"/>
            </a:endParaRPr>
          </a:p>
          <a:p>
            <a:pPr marR="5080" algn="r">
              <a:lnSpc>
                <a:spcPts val="1825"/>
              </a:lnSpc>
            </a:pPr>
            <a:r>
              <a:rPr sz="1600" spc="-10" dirty="0">
                <a:solidFill>
                  <a:srgbClr val="404040"/>
                </a:solidFill>
                <a:latin typeface="Calibri"/>
                <a:cs typeface="Calibri"/>
              </a:rPr>
              <a:t>la</a:t>
            </a:r>
            <a:endParaRPr sz="1600">
              <a:latin typeface="Calibri"/>
              <a:cs typeface="Calibri"/>
            </a:endParaRPr>
          </a:p>
        </p:txBody>
      </p:sp>
      <p:sp>
        <p:nvSpPr>
          <p:cNvPr id="11" name="object 11"/>
          <p:cNvSpPr txBox="1"/>
          <p:nvPr/>
        </p:nvSpPr>
        <p:spPr>
          <a:xfrm>
            <a:off x="8265032" y="4628134"/>
            <a:ext cx="3355340" cy="1148715"/>
          </a:xfrm>
          <a:prstGeom prst="rect">
            <a:avLst/>
          </a:prstGeom>
        </p:spPr>
        <p:txBody>
          <a:bodyPr vert="horz" wrap="square" lIns="0" tIns="13335" rIns="0" bIns="0" rtlCol="0">
            <a:spAutoFit/>
          </a:bodyPr>
          <a:lstStyle/>
          <a:p>
            <a:pPr marL="12700">
              <a:lnSpc>
                <a:spcPts val="1825"/>
              </a:lnSpc>
              <a:spcBef>
                <a:spcPts val="105"/>
              </a:spcBef>
            </a:pPr>
            <a:r>
              <a:rPr sz="1600" spc="-10" dirty="0">
                <a:solidFill>
                  <a:srgbClr val="404040"/>
                </a:solidFill>
                <a:latin typeface="Calibri"/>
                <a:cs typeface="Calibri"/>
              </a:rPr>
              <a:t>Secretaría General, </a:t>
            </a:r>
            <a:r>
              <a:rPr sz="1600" dirty="0">
                <a:solidFill>
                  <a:srgbClr val="404040"/>
                </a:solidFill>
                <a:latin typeface="Calibri"/>
                <a:cs typeface="Calibri"/>
              </a:rPr>
              <a:t>que </a:t>
            </a:r>
            <a:r>
              <a:rPr sz="1600" spc="-5" dirty="0">
                <a:solidFill>
                  <a:srgbClr val="404040"/>
                </a:solidFill>
                <a:latin typeface="Calibri"/>
                <a:cs typeface="Calibri"/>
              </a:rPr>
              <a:t>tiene </a:t>
            </a:r>
            <a:r>
              <a:rPr sz="1600" dirty="0">
                <a:solidFill>
                  <a:srgbClr val="404040"/>
                </a:solidFill>
                <a:latin typeface="Calibri"/>
                <a:cs typeface="Calibri"/>
              </a:rPr>
              <a:t>a su</a:t>
            </a:r>
            <a:r>
              <a:rPr sz="1600" spc="50" dirty="0">
                <a:solidFill>
                  <a:srgbClr val="404040"/>
                </a:solidFill>
                <a:latin typeface="Calibri"/>
                <a:cs typeface="Calibri"/>
              </a:rPr>
              <a:t> </a:t>
            </a:r>
            <a:r>
              <a:rPr sz="1600" spc="-10" dirty="0">
                <a:solidFill>
                  <a:srgbClr val="404040"/>
                </a:solidFill>
                <a:latin typeface="Calibri"/>
                <a:cs typeface="Calibri"/>
              </a:rPr>
              <a:t>cargo</a:t>
            </a:r>
            <a:endParaRPr sz="1600">
              <a:latin typeface="Calibri"/>
              <a:cs typeface="Calibri"/>
            </a:endParaRPr>
          </a:p>
          <a:p>
            <a:pPr marL="12700" marR="5715" algn="just">
              <a:lnSpc>
                <a:spcPct val="90000"/>
              </a:lnSpc>
              <a:spcBef>
                <a:spcPts val="90"/>
              </a:spcBef>
            </a:pPr>
            <a:r>
              <a:rPr sz="1600" spc="0" dirty="0">
                <a:solidFill>
                  <a:srgbClr val="404040"/>
                </a:solidFill>
                <a:latin typeface="Calibri"/>
                <a:cs typeface="Calibri"/>
              </a:rPr>
              <a:t>5 </a:t>
            </a:r>
            <a:r>
              <a:rPr sz="1600" spc="-10" dirty="0">
                <a:solidFill>
                  <a:srgbClr val="404040"/>
                </a:solidFill>
                <a:latin typeface="Calibri"/>
                <a:cs typeface="Calibri"/>
              </a:rPr>
              <a:t>Subdirecciones </a:t>
            </a:r>
            <a:r>
              <a:rPr sz="1600" dirty="0">
                <a:solidFill>
                  <a:srgbClr val="404040"/>
                </a:solidFill>
                <a:latin typeface="Calibri"/>
                <a:cs typeface="Calibri"/>
              </a:rPr>
              <a:t>y </a:t>
            </a:r>
            <a:r>
              <a:rPr sz="1600" spc="-5" dirty="0">
                <a:solidFill>
                  <a:srgbClr val="404040"/>
                </a:solidFill>
                <a:latin typeface="Calibri"/>
                <a:cs typeface="Calibri"/>
              </a:rPr>
              <a:t>la </a:t>
            </a:r>
            <a:r>
              <a:rPr sz="1600" dirty="0">
                <a:solidFill>
                  <a:srgbClr val="404040"/>
                </a:solidFill>
                <a:latin typeface="Calibri"/>
                <a:cs typeface="Calibri"/>
              </a:rPr>
              <a:t>Unidad </a:t>
            </a:r>
            <a:r>
              <a:rPr sz="1600" spc="-5" dirty="0">
                <a:solidFill>
                  <a:srgbClr val="404040"/>
                </a:solidFill>
                <a:latin typeface="Calibri"/>
                <a:cs typeface="Calibri"/>
              </a:rPr>
              <a:t>de  </a:t>
            </a:r>
            <a:r>
              <a:rPr sz="1600" spc="-15" dirty="0">
                <a:solidFill>
                  <a:srgbClr val="404040"/>
                </a:solidFill>
                <a:latin typeface="Calibri"/>
                <a:cs typeface="Calibri"/>
              </a:rPr>
              <a:t>Atención </a:t>
            </a:r>
            <a:r>
              <a:rPr sz="1600" dirty="0">
                <a:solidFill>
                  <a:srgbClr val="404040"/>
                </a:solidFill>
                <a:latin typeface="Calibri"/>
                <a:cs typeface="Calibri"/>
              </a:rPr>
              <a:t>al </a:t>
            </a:r>
            <a:r>
              <a:rPr sz="1600" spc="-5" dirty="0">
                <a:solidFill>
                  <a:srgbClr val="404040"/>
                </a:solidFill>
                <a:latin typeface="Calibri"/>
                <a:cs typeface="Calibri"/>
              </a:rPr>
              <a:t>Ciudadano. </a:t>
            </a:r>
            <a:r>
              <a:rPr sz="1600" spc="-15" dirty="0">
                <a:solidFill>
                  <a:srgbClr val="404040"/>
                </a:solidFill>
                <a:latin typeface="Calibri"/>
                <a:cs typeface="Calibri"/>
              </a:rPr>
              <a:t>Esto </a:t>
            </a:r>
            <a:r>
              <a:rPr sz="1600" dirty="0">
                <a:solidFill>
                  <a:srgbClr val="404040"/>
                </a:solidFill>
                <a:latin typeface="Calibri"/>
                <a:cs typeface="Calibri"/>
              </a:rPr>
              <a:t>da un </a:t>
            </a:r>
            <a:r>
              <a:rPr sz="1600" spc="-15" dirty="0">
                <a:solidFill>
                  <a:srgbClr val="404040"/>
                </a:solidFill>
                <a:latin typeface="Calibri"/>
                <a:cs typeface="Calibri"/>
              </a:rPr>
              <a:t>total  </a:t>
            </a:r>
            <a:r>
              <a:rPr sz="1600" dirty="0">
                <a:solidFill>
                  <a:srgbClr val="404040"/>
                </a:solidFill>
                <a:latin typeface="Calibri"/>
                <a:cs typeface="Calibri"/>
              </a:rPr>
              <a:t>de 36 </a:t>
            </a:r>
            <a:r>
              <a:rPr sz="1600" spc="-10" dirty="0">
                <a:solidFill>
                  <a:srgbClr val="404040"/>
                </a:solidFill>
                <a:latin typeface="Calibri"/>
                <a:cs typeface="Calibri"/>
              </a:rPr>
              <a:t>áreas </a:t>
            </a:r>
            <a:r>
              <a:rPr sz="1600" spc="-15" dirty="0">
                <a:solidFill>
                  <a:srgbClr val="404040"/>
                </a:solidFill>
                <a:latin typeface="Calibri"/>
                <a:cs typeface="Calibri"/>
              </a:rPr>
              <a:t>diferentes </a:t>
            </a:r>
            <a:r>
              <a:rPr sz="1600" spc="-5" dirty="0">
                <a:solidFill>
                  <a:srgbClr val="404040"/>
                </a:solidFill>
                <a:latin typeface="Calibri"/>
                <a:cs typeface="Calibri"/>
              </a:rPr>
              <a:t>en la </a:t>
            </a:r>
            <a:r>
              <a:rPr sz="1600" spc="-10" dirty="0">
                <a:solidFill>
                  <a:srgbClr val="404040"/>
                </a:solidFill>
                <a:latin typeface="Calibri"/>
                <a:cs typeface="Calibri"/>
              </a:rPr>
              <a:t>estructura  </a:t>
            </a:r>
            <a:r>
              <a:rPr sz="1600" spc="-5" dirty="0">
                <a:solidFill>
                  <a:srgbClr val="404040"/>
                </a:solidFill>
                <a:latin typeface="Calibri"/>
                <a:cs typeface="Calibri"/>
              </a:rPr>
              <a:t>del</a:t>
            </a:r>
            <a:r>
              <a:rPr sz="1600" spc="-20" dirty="0">
                <a:solidFill>
                  <a:srgbClr val="404040"/>
                </a:solidFill>
                <a:latin typeface="Calibri"/>
                <a:cs typeface="Calibri"/>
              </a:rPr>
              <a:t> </a:t>
            </a:r>
            <a:r>
              <a:rPr sz="1600" spc="-10" dirty="0">
                <a:solidFill>
                  <a:srgbClr val="404040"/>
                </a:solidFill>
                <a:latin typeface="Calibri"/>
                <a:cs typeface="Calibri"/>
              </a:rPr>
              <a:t>Ministerio.</a:t>
            </a:r>
            <a:endParaRPr sz="1600">
              <a:latin typeface="Calibri"/>
              <a:cs typeface="Calibri"/>
            </a:endParaRPr>
          </a:p>
        </p:txBody>
      </p:sp>
      <p:sp>
        <p:nvSpPr>
          <p:cNvPr id="12" name="object 1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96823" y="1341119"/>
            <a:ext cx="7421880" cy="48676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5041" y="2026298"/>
            <a:ext cx="3863975" cy="3581400"/>
          </a:xfrm>
          <a:custGeom>
            <a:avLst/>
            <a:gdLst/>
            <a:ahLst/>
            <a:cxnLst/>
            <a:rect l="l" t="t" r="r" b="b"/>
            <a:pathLst>
              <a:path w="3863975" h="3581400">
                <a:moveTo>
                  <a:pt x="2169189" y="3568700"/>
                </a:moveTo>
                <a:lnTo>
                  <a:pt x="1673087" y="3568700"/>
                </a:lnTo>
                <a:lnTo>
                  <a:pt x="1718279" y="3581400"/>
                </a:lnTo>
                <a:lnTo>
                  <a:pt x="2124466" y="3581400"/>
                </a:lnTo>
                <a:lnTo>
                  <a:pt x="2169189" y="3568700"/>
                </a:lnTo>
                <a:close/>
              </a:path>
              <a:path w="3863975" h="3581400">
                <a:moveTo>
                  <a:pt x="483228" y="546100"/>
                </a:moveTo>
                <a:lnTo>
                  <a:pt x="175418" y="546100"/>
                </a:lnTo>
                <a:lnTo>
                  <a:pt x="292017" y="635000"/>
                </a:lnTo>
                <a:lnTo>
                  <a:pt x="288270" y="635000"/>
                </a:lnTo>
                <a:lnTo>
                  <a:pt x="284562" y="647700"/>
                </a:lnTo>
                <a:lnTo>
                  <a:pt x="280879" y="647700"/>
                </a:lnTo>
                <a:lnTo>
                  <a:pt x="256287" y="698500"/>
                </a:lnTo>
                <a:lnTo>
                  <a:pt x="232854" y="736600"/>
                </a:lnTo>
                <a:lnTo>
                  <a:pt x="210573" y="774700"/>
                </a:lnTo>
                <a:lnTo>
                  <a:pt x="189442" y="825500"/>
                </a:lnTo>
                <a:lnTo>
                  <a:pt x="169454" y="863600"/>
                </a:lnTo>
                <a:lnTo>
                  <a:pt x="150605" y="901700"/>
                </a:lnTo>
                <a:lnTo>
                  <a:pt x="132892" y="952500"/>
                </a:lnTo>
                <a:lnTo>
                  <a:pt x="116308" y="990600"/>
                </a:lnTo>
                <a:lnTo>
                  <a:pt x="100849" y="1041400"/>
                </a:lnTo>
                <a:lnTo>
                  <a:pt x="86512" y="1079500"/>
                </a:lnTo>
                <a:lnTo>
                  <a:pt x="73290" y="1130300"/>
                </a:lnTo>
                <a:lnTo>
                  <a:pt x="61180" y="1168400"/>
                </a:lnTo>
                <a:lnTo>
                  <a:pt x="50177" y="1219200"/>
                </a:lnTo>
                <a:lnTo>
                  <a:pt x="40276" y="1257300"/>
                </a:lnTo>
                <a:lnTo>
                  <a:pt x="31473" y="1308100"/>
                </a:lnTo>
                <a:lnTo>
                  <a:pt x="23762" y="1346200"/>
                </a:lnTo>
                <a:lnTo>
                  <a:pt x="17140" y="1397000"/>
                </a:lnTo>
                <a:lnTo>
                  <a:pt x="11601" y="1435100"/>
                </a:lnTo>
                <a:lnTo>
                  <a:pt x="7141" y="1485900"/>
                </a:lnTo>
                <a:lnTo>
                  <a:pt x="3756" y="1536700"/>
                </a:lnTo>
                <a:lnTo>
                  <a:pt x="1440" y="1574800"/>
                </a:lnTo>
                <a:lnTo>
                  <a:pt x="190" y="1625600"/>
                </a:lnTo>
                <a:lnTo>
                  <a:pt x="0" y="1663700"/>
                </a:lnTo>
                <a:lnTo>
                  <a:pt x="865" y="1714500"/>
                </a:lnTo>
                <a:lnTo>
                  <a:pt x="2782" y="1752600"/>
                </a:lnTo>
                <a:lnTo>
                  <a:pt x="5745" y="1803400"/>
                </a:lnTo>
                <a:lnTo>
                  <a:pt x="9750" y="1841500"/>
                </a:lnTo>
                <a:lnTo>
                  <a:pt x="14793" y="1892300"/>
                </a:lnTo>
                <a:lnTo>
                  <a:pt x="20867" y="1930400"/>
                </a:lnTo>
                <a:lnTo>
                  <a:pt x="27970" y="1981200"/>
                </a:lnTo>
                <a:lnTo>
                  <a:pt x="36096" y="2019300"/>
                </a:lnTo>
                <a:lnTo>
                  <a:pt x="45241" y="2070100"/>
                </a:lnTo>
                <a:lnTo>
                  <a:pt x="55400" y="2108200"/>
                </a:lnTo>
                <a:lnTo>
                  <a:pt x="66568" y="2159000"/>
                </a:lnTo>
                <a:lnTo>
                  <a:pt x="78741" y="2197100"/>
                </a:lnTo>
                <a:lnTo>
                  <a:pt x="91914" y="2247900"/>
                </a:lnTo>
                <a:lnTo>
                  <a:pt x="106082" y="2286000"/>
                </a:lnTo>
                <a:lnTo>
                  <a:pt x="121242" y="2324100"/>
                </a:lnTo>
                <a:lnTo>
                  <a:pt x="137387" y="2374900"/>
                </a:lnTo>
                <a:lnTo>
                  <a:pt x="154514" y="2413000"/>
                </a:lnTo>
                <a:lnTo>
                  <a:pt x="172618" y="2451100"/>
                </a:lnTo>
                <a:lnTo>
                  <a:pt x="191694" y="2489200"/>
                </a:lnTo>
                <a:lnTo>
                  <a:pt x="211737" y="2540000"/>
                </a:lnTo>
                <a:lnTo>
                  <a:pt x="232744" y="2578100"/>
                </a:lnTo>
                <a:lnTo>
                  <a:pt x="254709" y="2616200"/>
                </a:lnTo>
                <a:lnTo>
                  <a:pt x="277628" y="2654300"/>
                </a:lnTo>
                <a:lnTo>
                  <a:pt x="301495" y="2692400"/>
                </a:lnTo>
                <a:lnTo>
                  <a:pt x="326307" y="2730500"/>
                </a:lnTo>
                <a:lnTo>
                  <a:pt x="352059" y="2768600"/>
                </a:lnTo>
                <a:lnTo>
                  <a:pt x="378746" y="2806700"/>
                </a:lnTo>
                <a:lnTo>
                  <a:pt x="406363" y="2844800"/>
                </a:lnTo>
                <a:lnTo>
                  <a:pt x="434907" y="2882900"/>
                </a:lnTo>
                <a:lnTo>
                  <a:pt x="464371" y="2908300"/>
                </a:lnTo>
                <a:lnTo>
                  <a:pt x="494752" y="2946400"/>
                </a:lnTo>
                <a:lnTo>
                  <a:pt x="526045" y="2984500"/>
                </a:lnTo>
                <a:lnTo>
                  <a:pt x="558245" y="3009900"/>
                </a:lnTo>
                <a:lnTo>
                  <a:pt x="591348" y="3048000"/>
                </a:lnTo>
                <a:lnTo>
                  <a:pt x="625348" y="3073400"/>
                </a:lnTo>
                <a:lnTo>
                  <a:pt x="660243" y="3111500"/>
                </a:lnTo>
                <a:lnTo>
                  <a:pt x="696025" y="3136900"/>
                </a:lnTo>
                <a:lnTo>
                  <a:pt x="732692" y="3175000"/>
                </a:lnTo>
                <a:lnTo>
                  <a:pt x="770238" y="3200400"/>
                </a:lnTo>
                <a:lnTo>
                  <a:pt x="808660" y="3225800"/>
                </a:lnTo>
                <a:lnTo>
                  <a:pt x="847951" y="3251200"/>
                </a:lnTo>
                <a:lnTo>
                  <a:pt x="888107" y="3276600"/>
                </a:lnTo>
                <a:lnTo>
                  <a:pt x="970755" y="3327400"/>
                </a:lnTo>
                <a:lnTo>
                  <a:pt x="1097737" y="3403600"/>
                </a:lnTo>
                <a:lnTo>
                  <a:pt x="1140699" y="3416300"/>
                </a:lnTo>
                <a:lnTo>
                  <a:pt x="1183947" y="3441700"/>
                </a:lnTo>
                <a:lnTo>
                  <a:pt x="1271223" y="3467100"/>
                </a:lnTo>
                <a:lnTo>
                  <a:pt x="1315214" y="3492500"/>
                </a:lnTo>
                <a:lnTo>
                  <a:pt x="1493082" y="3543300"/>
                </a:lnTo>
                <a:lnTo>
                  <a:pt x="1537930" y="3543300"/>
                </a:lnTo>
                <a:lnTo>
                  <a:pt x="1627952" y="3568700"/>
                </a:lnTo>
                <a:lnTo>
                  <a:pt x="2213760" y="3568700"/>
                </a:lnTo>
                <a:lnTo>
                  <a:pt x="2258160" y="3556000"/>
                </a:lnTo>
                <a:lnTo>
                  <a:pt x="2302372" y="3556000"/>
                </a:lnTo>
                <a:lnTo>
                  <a:pt x="2646955" y="3454400"/>
                </a:lnTo>
                <a:lnTo>
                  <a:pt x="2688605" y="3429000"/>
                </a:lnTo>
                <a:lnTo>
                  <a:pt x="2729875" y="3416300"/>
                </a:lnTo>
                <a:lnTo>
                  <a:pt x="2770747" y="3390900"/>
                </a:lnTo>
                <a:lnTo>
                  <a:pt x="2811201" y="3378200"/>
                </a:lnTo>
                <a:lnTo>
                  <a:pt x="2831210" y="3365500"/>
                </a:lnTo>
                <a:lnTo>
                  <a:pt x="1785510" y="3365500"/>
                </a:lnTo>
                <a:lnTo>
                  <a:pt x="1740689" y="3352800"/>
                </a:lnTo>
                <a:lnTo>
                  <a:pt x="1695912" y="3352800"/>
                </a:lnTo>
                <a:lnTo>
                  <a:pt x="1651202" y="3340100"/>
                </a:lnTo>
                <a:lnTo>
                  <a:pt x="1606582" y="3340100"/>
                </a:lnTo>
                <a:lnTo>
                  <a:pt x="1298749" y="3251200"/>
                </a:lnTo>
                <a:lnTo>
                  <a:pt x="1255699" y="3225800"/>
                </a:lnTo>
                <a:lnTo>
                  <a:pt x="1212952" y="3213100"/>
                </a:lnTo>
                <a:lnTo>
                  <a:pt x="1128458" y="3162300"/>
                </a:lnTo>
                <a:lnTo>
                  <a:pt x="1086760" y="3149600"/>
                </a:lnTo>
                <a:lnTo>
                  <a:pt x="1045457" y="3124200"/>
                </a:lnTo>
                <a:lnTo>
                  <a:pt x="1004840" y="3098800"/>
                </a:lnTo>
                <a:lnTo>
                  <a:pt x="965176" y="3073400"/>
                </a:lnTo>
                <a:lnTo>
                  <a:pt x="926472" y="3035300"/>
                </a:lnTo>
                <a:lnTo>
                  <a:pt x="888733" y="3009900"/>
                </a:lnTo>
                <a:lnTo>
                  <a:pt x="851964" y="2984500"/>
                </a:lnTo>
                <a:lnTo>
                  <a:pt x="816172" y="2959100"/>
                </a:lnTo>
                <a:lnTo>
                  <a:pt x="781363" y="2921000"/>
                </a:lnTo>
                <a:lnTo>
                  <a:pt x="747541" y="2895600"/>
                </a:lnTo>
                <a:lnTo>
                  <a:pt x="714714" y="2857500"/>
                </a:lnTo>
                <a:lnTo>
                  <a:pt x="682886" y="2819400"/>
                </a:lnTo>
                <a:lnTo>
                  <a:pt x="652064" y="2794000"/>
                </a:lnTo>
                <a:lnTo>
                  <a:pt x="622253" y="2755900"/>
                </a:lnTo>
                <a:lnTo>
                  <a:pt x="593459" y="2717800"/>
                </a:lnTo>
                <a:lnTo>
                  <a:pt x="565688" y="2679700"/>
                </a:lnTo>
                <a:lnTo>
                  <a:pt x="538945" y="2654300"/>
                </a:lnTo>
                <a:lnTo>
                  <a:pt x="513238" y="2616200"/>
                </a:lnTo>
                <a:lnTo>
                  <a:pt x="488570" y="2578100"/>
                </a:lnTo>
                <a:lnTo>
                  <a:pt x="464948" y="2540000"/>
                </a:lnTo>
                <a:lnTo>
                  <a:pt x="442378" y="2501900"/>
                </a:lnTo>
                <a:lnTo>
                  <a:pt x="420866" y="2463800"/>
                </a:lnTo>
                <a:lnTo>
                  <a:pt x="400417" y="2413000"/>
                </a:lnTo>
                <a:lnTo>
                  <a:pt x="381038" y="2374900"/>
                </a:lnTo>
                <a:lnTo>
                  <a:pt x="362733" y="2336800"/>
                </a:lnTo>
                <a:lnTo>
                  <a:pt x="345509" y="2298700"/>
                </a:lnTo>
                <a:lnTo>
                  <a:pt x="329371" y="2260600"/>
                </a:lnTo>
                <a:lnTo>
                  <a:pt x="314326" y="2209800"/>
                </a:lnTo>
                <a:lnTo>
                  <a:pt x="300379" y="2171700"/>
                </a:lnTo>
                <a:lnTo>
                  <a:pt x="287536" y="2133600"/>
                </a:lnTo>
                <a:lnTo>
                  <a:pt x="275803" y="2082800"/>
                </a:lnTo>
                <a:lnTo>
                  <a:pt x="265185" y="2044700"/>
                </a:lnTo>
                <a:lnTo>
                  <a:pt x="255688" y="1993900"/>
                </a:lnTo>
                <a:lnTo>
                  <a:pt x="247318" y="1955800"/>
                </a:lnTo>
                <a:lnTo>
                  <a:pt x="240081" y="1905000"/>
                </a:lnTo>
                <a:lnTo>
                  <a:pt x="233983" y="1866900"/>
                </a:lnTo>
                <a:lnTo>
                  <a:pt x="229029" y="1816100"/>
                </a:lnTo>
                <a:lnTo>
                  <a:pt x="225225" y="1778000"/>
                </a:lnTo>
                <a:lnTo>
                  <a:pt x="222577" y="1727200"/>
                </a:lnTo>
                <a:lnTo>
                  <a:pt x="221091" y="1689100"/>
                </a:lnTo>
                <a:lnTo>
                  <a:pt x="220773" y="1638300"/>
                </a:lnTo>
                <a:lnTo>
                  <a:pt x="221627" y="1600200"/>
                </a:lnTo>
                <a:lnTo>
                  <a:pt x="223661" y="1549400"/>
                </a:lnTo>
                <a:lnTo>
                  <a:pt x="226880" y="1511300"/>
                </a:lnTo>
                <a:lnTo>
                  <a:pt x="231290" y="1460500"/>
                </a:lnTo>
                <a:lnTo>
                  <a:pt x="236896" y="1422400"/>
                </a:lnTo>
                <a:lnTo>
                  <a:pt x="243704" y="1371600"/>
                </a:lnTo>
                <a:lnTo>
                  <a:pt x="251720" y="1333500"/>
                </a:lnTo>
                <a:lnTo>
                  <a:pt x="260950" y="1282700"/>
                </a:lnTo>
                <a:lnTo>
                  <a:pt x="271400" y="1244600"/>
                </a:lnTo>
                <a:lnTo>
                  <a:pt x="283075" y="1193800"/>
                </a:lnTo>
                <a:lnTo>
                  <a:pt x="295981" y="1155700"/>
                </a:lnTo>
                <a:lnTo>
                  <a:pt x="310125" y="1104900"/>
                </a:lnTo>
                <a:lnTo>
                  <a:pt x="325511" y="1066800"/>
                </a:lnTo>
                <a:lnTo>
                  <a:pt x="342145" y="1016000"/>
                </a:lnTo>
                <a:lnTo>
                  <a:pt x="360034" y="977900"/>
                </a:lnTo>
                <a:lnTo>
                  <a:pt x="379183" y="939800"/>
                </a:lnTo>
                <a:lnTo>
                  <a:pt x="399598" y="889000"/>
                </a:lnTo>
                <a:lnTo>
                  <a:pt x="421285" y="850900"/>
                </a:lnTo>
                <a:lnTo>
                  <a:pt x="444249" y="812800"/>
                </a:lnTo>
                <a:lnTo>
                  <a:pt x="468496" y="762000"/>
                </a:lnTo>
                <a:lnTo>
                  <a:pt x="555285" y="762000"/>
                </a:lnTo>
                <a:lnTo>
                  <a:pt x="483228" y="546100"/>
                </a:lnTo>
                <a:close/>
              </a:path>
              <a:path w="3863975" h="3581400">
                <a:moveTo>
                  <a:pt x="2934455" y="0"/>
                </a:moveTo>
                <a:lnTo>
                  <a:pt x="2820028" y="190500"/>
                </a:lnTo>
                <a:lnTo>
                  <a:pt x="2861263" y="215900"/>
                </a:lnTo>
                <a:lnTo>
                  <a:pt x="2901513" y="241300"/>
                </a:lnTo>
                <a:lnTo>
                  <a:pt x="2940770" y="266700"/>
                </a:lnTo>
                <a:lnTo>
                  <a:pt x="2979030" y="304800"/>
                </a:lnTo>
                <a:lnTo>
                  <a:pt x="3016286" y="330200"/>
                </a:lnTo>
                <a:lnTo>
                  <a:pt x="3052532" y="355600"/>
                </a:lnTo>
                <a:lnTo>
                  <a:pt x="3087762" y="393700"/>
                </a:lnTo>
                <a:lnTo>
                  <a:pt x="3121969" y="419100"/>
                </a:lnTo>
                <a:lnTo>
                  <a:pt x="3155149" y="457200"/>
                </a:lnTo>
                <a:lnTo>
                  <a:pt x="3187294" y="495300"/>
                </a:lnTo>
                <a:lnTo>
                  <a:pt x="3218399" y="520700"/>
                </a:lnTo>
                <a:lnTo>
                  <a:pt x="3248457" y="558800"/>
                </a:lnTo>
                <a:lnTo>
                  <a:pt x="3277463" y="596900"/>
                </a:lnTo>
                <a:lnTo>
                  <a:pt x="3305410" y="635000"/>
                </a:lnTo>
                <a:lnTo>
                  <a:pt x="3332293" y="673100"/>
                </a:lnTo>
                <a:lnTo>
                  <a:pt x="3358105" y="711200"/>
                </a:lnTo>
                <a:lnTo>
                  <a:pt x="3382841" y="749300"/>
                </a:lnTo>
                <a:lnTo>
                  <a:pt x="3406493" y="787400"/>
                </a:lnTo>
                <a:lnTo>
                  <a:pt x="3429057" y="825500"/>
                </a:lnTo>
                <a:lnTo>
                  <a:pt x="3450526" y="863600"/>
                </a:lnTo>
                <a:lnTo>
                  <a:pt x="3470894" y="901700"/>
                </a:lnTo>
                <a:lnTo>
                  <a:pt x="3490155" y="952500"/>
                </a:lnTo>
                <a:lnTo>
                  <a:pt x="3508303" y="990600"/>
                </a:lnTo>
                <a:lnTo>
                  <a:pt x="3525331" y="1028700"/>
                </a:lnTo>
                <a:lnTo>
                  <a:pt x="3541234" y="1079500"/>
                </a:lnTo>
                <a:lnTo>
                  <a:pt x="3556006" y="1117600"/>
                </a:lnTo>
                <a:lnTo>
                  <a:pt x="3569641" y="1155700"/>
                </a:lnTo>
                <a:lnTo>
                  <a:pt x="3582132" y="1206500"/>
                </a:lnTo>
                <a:lnTo>
                  <a:pt x="3593474" y="1244600"/>
                </a:lnTo>
                <a:lnTo>
                  <a:pt x="3603660" y="1295400"/>
                </a:lnTo>
                <a:lnTo>
                  <a:pt x="3612684" y="1333500"/>
                </a:lnTo>
                <a:lnTo>
                  <a:pt x="3620541" y="1384300"/>
                </a:lnTo>
                <a:lnTo>
                  <a:pt x="3627224" y="1422400"/>
                </a:lnTo>
                <a:lnTo>
                  <a:pt x="3632727" y="1473200"/>
                </a:lnTo>
                <a:lnTo>
                  <a:pt x="3637045" y="1511300"/>
                </a:lnTo>
                <a:lnTo>
                  <a:pt x="3640170" y="1562100"/>
                </a:lnTo>
                <a:lnTo>
                  <a:pt x="3642097" y="1600200"/>
                </a:lnTo>
                <a:lnTo>
                  <a:pt x="3642640" y="1638300"/>
                </a:lnTo>
                <a:lnTo>
                  <a:pt x="3642699" y="1663700"/>
                </a:lnTo>
                <a:lnTo>
                  <a:pt x="3642333" y="1701800"/>
                </a:lnTo>
                <a:lnTo>
                  <a:pt x="3640630" y="1739900"/>
                </a:lnTo>
                <a:lnTo>
                  <a:pt x="3637705" y="1790700"/>
                </a:lnTo>
                <a:lnTo>
                  <a:pt x="3633551" y="1828800"/>
                </a:lnTo>
                <a:lnTo>
                  <a:pt x="3628163" y="1879600"/>
                </a:lnTo>
                <a:lnTo>
                  <a:pt x="3621534" y="1930400"/>
                </a:lnTo>
                <a:lnTo>
                  <a:pt x="3613659" y="1968500"/>
                </a:lnTo>
                <a:lnTo>
                  <a:pt x="3604531" y="2019300"/>
                </a:lnTo>
                <a:lnTo>
                  <a:pt x="3594144" y="2057400"/>
                </a:lnTo>
                <a:lnTo>
                  <a:pt x="3582493" y="2108200"/>
                </a:lnTo>
                <a:lnTo>
                  <a:pt x="3569571" y="2146300"/>
                </a:lnTo>
                <a:lnTo>
                  <a:pt x="3555372" y="2197100"/>
                </a:lnTo>
                <a:lnTo>
                  <a:pt x="3539890" y="2235200"/>
                </a:lnTo>
                <a:lnTo>
                  <a:pt x="3523119" y="2286000"/>
                </a:lnTo>
                <a:lnTo>
                  <a:pt x="3505053" y="2324100"/>
                </a:lnTo>
                <a:lnTo>
                  <a:pt x="3485685" y="2374900"/>
                </a:lnTo>
                <a:lnTo>
                  <a:pt x="3465011" y="2413000"/>
                </a:lnTo>
                <a:lnTo>
                  <a:pt x="3443023" y="2451100"/>
                </a:lnTo>
                <a:lnTo>
                  <a:pt x="3419716" y="2501900"/>
                </a:lnTo>
                <a:lnTo>
                  <a:pt x="3395084" y="2540000"/>
                </a:lnTo>
                <a:lnTo>
                  <a:pt x="3369716" y="2578100"/>
                </a:lnTo>
                <a:lnTo>
                  <a:pt x="3343401" y="2616200"/>
                </a:lnTo>
                <a:lnTo>
                  <a:pt x="3316164" y="2654300"/>
                </a:lnTo>
                <a:lnTo>
                  <a:pt x="3288028" y="2692400"/>
                </a:lnTo>
                <a:lnTo>
                  <a:pt x="3259017" y="2730500"/>
                </a:lnTo>
                <a:lnTo>
                  <a:pt x="3229154" y="2768600"/>
                </a:lnTo>
                <a:lnTo>
                  <a:pt x="3198463" y="2806700"/>
                </a:lnTo>
                <a:lnTo>
                  <a:pt x="3166968" y="2844800"/>
                </a:lnTo>
                <a:lnTo>
                  <a:pt x="3134691" y="2870200"/>
                </a:lnTo>
                <a:lnTo>
                  <a:pt x="3101657" y="2908300"/>
                </a:lnTo>
                <a:lnTo>
                  <a:pt x="3067888" y="2933700"/>
                </a:lnTo>
                <a:lnTo>
                  <a:pt x="3033409" y="2959100"/>
                </a:lnTo>
                <a:lnTo>
                  <a:pt x="2998244" y="2997200"/>
                </a:lnTo>
                <a:lnTo>
                  <a:pt x="2962415" y="3022600"/>
                </a:lnTo>
                <a:lnTo>
                  <a:pt x="2925946" y="3048000"/>
                </a:lnTo>
                <a:lnTo>
                  <a:pt x="2888861" y="3073400"/>
                </a:lnTo>
                <a:lnTo>
                  <a:pt x="2851183" y="3098800"/>
                </a:lnTo>
                <a:lnTo>
                  <a:pt x="2774144" y="3149600"/>
                </a:lnTo>
                <a:lnTo>
                  <a:pt x="2734829" y="3162300"/>
                </a:lnTo>
                <a:lnTo>
                  <a:pt x="2695017" y="3187700"/>
                </a:lnTo>
                <a:lnTo>
                  <a:pt x="2654729" y="3200400"/>
                </a:lnTo>
                <a:lnTo>
                  <a:pt x="2613990" y="3225800"/>
                </a:lnTo>
                <a:lnTo>
                  <a:pt x="2572823" y="3238500"/>
                </a:lnTo>
                <a:lnTo>
                  <a:pt x="2531251" y="3263900"/>
                </a:lnTo>
                <a:lnTo>
                  <a:pt x="2318155" y="3327400"/>
                </a:lnTo>
                <a:lnTo>
                  <a:pt x="2274653" y="3327400"/>
                </a:lnTo>
                <a:lnTo>
                  <a:pt x="2186954" y="3352800"/>
                </a:lnTo>
                <a:lnTo>
                  <a:pt x="2098486" y="3352800"/>
                </a:lnTo>
                <a:lnTo>
                  <a:pt x="2054022" y="3365500"/>
                </a:lnTo>
                <a:lnTo>
                  <a:pt x="2831210" y="3365500"/>
                </a:lnTo>
                <a:lnTo>
                  <a:pt x="2890780" y="3327400"/>
                </a:lnTo>
                <a:lnTo>
                  <a:pt x="2929867" y="3314700"/>
                </a:lnTo>
                <a:lnTo>
                  <a:pt x="3006541" y="3263900"/>
                </a:lnTo>
                <a:lnTo>
                  <a:pt x="3044090" y="3238500"/>
                </a:lnTo>
                <a:lnTo>
                  <a:pt x="3081089" y="3213100"/>
                </a:lnTo>
                <a:lnTo>
                  <a:pt x="3117517" y="3175000"/>
                </a:lnTo>
                <a:lnTo>
                  <a:pt x="3153358" y="3149600"/>
                </a:lnTo>
                <a:lnTo>
                  <a:pt x="3188590" y="3124200"/>
                </a:lnTo>
                <a:lnTo>
                  <a:pt x="3223196" y="3098800"/>
                </a:lnTo>
                <a:lnTo>
                  <a:pt x="3257156" y="3060700"/>
                </a:lnTo>
                <a:lnTo>
                  <a:pt x="3290451" y="3035300"/>
                </a:lnTo>
                <a:lnTo>
                  <a:pt x="3323062" y="2997200"/>
                </a:lnTo>
                <a:lnTo>
                  <a:pt x="3354971" y="2959100"/>
                </a:lnTo>
                <a:lnTo>
                  <a:pt x="3386158" y="2921000"/>
                </a:lnTo>
                <a:lnTo>
                  <a:pt x="3416605" y="2895600"/>
                </a:lnTo>
                <a:lnTo>
                  <a:pt x="3446291" y="2857500"/>
                </a:lnTo>
                <a:lnTo>
                  <a:pt x="3475199" y="2819400"/>
                </a:lnTo>
                <a:lnTo>
                  <a:pt x="3503309" y="2781300"/>
                </a:lnTo>
                <a:lnTo>
                  <a:pt x="3530603" y="2743200"/>
                </a:lnTo>
                <a:lnTo>
                  <a:pt x="3557060" y="2705100"/>
                </a:lnTo>
                <a:lnTo>
                  <a:pt x="3582663" y="2654300"/>
                </a:lnTo>
                <a:lnTo>
                  <a:pt x="3607257" y="2616200"/>
                </a:lnTo>
                <a:lnTo>
                  <a:pt x="3630694" y="2578100"/>
                </a:lnTo>
                <a:lnTo>
                  <a:pt x="3652977" y="2527300"/>
                </a:lnTo>
                <a:lnTo>
                  <a:pt x="3674111" y="2489200"/>
                </a:lnTo>
                <a:lnTo>
                  <a:pt x="3694102" y="2451100"/>
                </a:lnTo>
                <a:lnTo>
                  <a:pt x="3712953" y="2400300"/>
                </a:lnTo>
                <a:lnTo>
                  <a:pt x="3730669" y="2362200"/>
                </a:lnTo>
                <a:lnTo>
                  <a:pt x="3747255" y="2311400"/>
                </a:lnTo>
                <a:lnTo>
                  <a:pt x="3762716" y="2273300"/>
                </a:lnTo>
                <a:lnTo>
                  <a:pt x="3777056" y="2222500"/>
                </a:lnTo>
                <a:lnTo>
                  <a:pt x="3790279" y="2184400"/>
                </a:lnTo>
                <a:lnTo>
                  <a:pt x="3802391" y="2133600"/>
                </a:lnTo>
                <a:lnTo>
                  <a:pt x="3813397" y="2095500"/>
                </a:lnTo>
                <a:lnTo>
                  <a:pt x="3823300" y="2044700"/>
                </a:lnTo>
                <a:lnTo>
                  <a:pt x="3832105" y="2006600"/>
                </a:lnTo>
                <a:lnTo>
                  <a:pt x="3839817" y="1955800"/>
                </a:lnTo>
                <a:lnTo>
                  <a:pt x="3846441" y="1917700"/>
                </a:lnTo>
                <a:lnTo>
                  <a:pt x="3851982" y="1866900"/>
                </a:lnTo>
                <a:lnTo>
                  <a:pt x="3856443" y="1828800"/>
                </a:lnTo>
                <a:lnTo>
                  <a:pt x="3859830" y="1778000"/>
                </a:lnTo>
                <a:lnTo>
                  <a:pt x="3862147" y="1727200"/>
                </a:lnTo>
                <a:lnTo>
                  <a:pt x="3863399" y="1689100"/>
                </a:lnTo>
                <a:lnTo>
                  <a:pt x="3863590" y="1638300"/>
                </a:lnTo>
                <a:lnTo>
                  <a:pt x="3862726" y="1600200"/>
                </a:lnTo>
                <a:lnTo>
                  <a:pt x="3860810" y="1549400"/>
                </a:lnTo>
                <a:lnTo>
                  <a:pt x="3857848" y="1511300"/>
                </a:lnTo>
                <a:lnTo>
                  <a:pt x="3853844" y="1460500"/>
                </a:lnTo>
                <a:lnTo>
                  <a:pt x="3848803" y="1422400"/>
                </a:lnTo>
                <a:lnTo>
                  <a:pt x="3842729" y="1371600"/>
                </a:lnTo>
                <a:lnTo>
                  <a:pt x="3835627" y="1333500"/>
                </a:lnTo>
                <a:lnTo>
                  <a:pt x="3827501" y="1282700"/>
                </a:lnTo>
                <a:lnTo>
                  <a:pt x="3818357" y="1244600"/>
                </a:lnTo>
                <a:lnTo>
                  <a:pt x="3808199" y="1193800"/>
                </a:lnTo>
                <a:lnTo>
                  <a:pt x="3797032" y="1155700"/>
                </a:lnTo>
                <a:lnTo>
                  <a:pt x="3784859" y="1104900"/>
                </a:lnTo>
                <a:lnTo>
                  <a:pt x="3771687" y="1066800"/>
                </a:lnTo>
                <a:lnTo>
                  <a:pt x="3757518" y="1028700"/>
                </a:lnTo>
                <a:lnTo>
                  <a:pt x="3742360" y="977900"/>
                </a:lnTo>
                <a:lnTo>
                  <a:pt x="3726214" y="939800"/>
                </a:lnTo>
                <a:lnTo>
                  <a:pt x="3709088" y="901700"/>
                </a:lnTo>
                <a:lnTo>
                  <a:pt x="3690984" y="850900"/>
                </a:lnTo>
                <a:lnTo>
                  <a:pt x="3671908" y="812800"/>
                </a:lnTo>
                <a:lnTo>
                  <a:pt x="3651864" y="774700"/>
                </a:lnTo>
                <a:lnTo>
                  <a:pt x="3630857" y="736600"/>
                </a:lnTo>
                <a:lnTo>
                  <a:pt x="3608892" y="698500"/>
                </a:lnTo>
                <a:lnTo>
                  <a:pt x="3585973" y="660400"/>
                </a:lnTo>
                <a:lnTo>
                  <a:pt x="3562105" y="622300"/>
                </a:lnTo>
                <a:lnTo>
                  <a:pt x="3537293" y="584200"/>
                </a:lnTo>
                <a:lnTo>
                  <a:pt x="3511540" y="546100"/>
                </a:lnTo>
                <a:lnTo>
                  <a:pt x="3484853" y="508000"/>
                </a:lnTo>
                <a:lnTo>
                  <a:pt x="3457235" y="469900"/>
                </a:lnTo>
                <a:lnTo>
                  <a:pt x="3428691" y="431800"/>
                </a:lnTo>
                <a:lnTo>
                  <a:pt x="3399226" y="393700"/>
                </a:lnTo>
                <a:lnTo>
                  <a:pt x="3368844" y="355600"/>
                </a:lnTo>
                <a:lnTo>
                  <a:pt x="3337550" y="330200"/>
                </a:lnTo>
                <a:lnTo>
                  <a:pt x="3305349" y="292100"/>
                </a:lnTo>
                <a:lnTo>
                  <a:pt x="3272245" y="266700"/>
                </a:lnTo>
                <a:lnTo>
                  <a:pt x="3238243" y="228600"/>
                </a:lnTo>
                <a:lnTo>
                  <a:pt x="3203348" y="203200"/>
                </a:lnTo>
                <a:lnTo>
                  <a:pt x="3167564" y="165100"/>
                </a:lnTo>
                <a:lnTo>
                  <a:pt x="3130896" y="139700"/>
                </a:lnTo>
                <a:lnTo>
                  <a:pt x="3093348" y="114300"/>
                </a:lnTo>
                <a:lnTo>
                  <a:pt x="3054925" y="76200"/>
                </a:lnTo>
                <a:lnTo>
                  <a:pt x="3015633" y="50800"/>
                </a:lnTo>
                <a:lnTo>
                  <a:pt x="2975474" y="25400"/>
                </a:lnTo>
                <a:lnTo>
                  <a:pt x="2934455" y="0"/>
                </a:lnTo>
                <a:close/>
              </a:path>
              <a:path w="3863975" h="3581400">
                <a:moveTo>
                  <a:pt x="555285" y="762000"/>
                </a:moveTo>
                <a:lnTo>
                  <a:pt x="468496" y="762000"/>
                </a:lnTo>
                <a:lnTo>
                  <a:pt x="584955" y="850900"/>
                </a:lnTo>
                <a:lnTo>
                  <a:pt x="555285" y="762000"/>
                </a:lnTo>
                <a:close/>
              </a:path>
            </a:pathLst>
          </a:custGeom>
          <a:solidFill>
            <a:srgbClr val="F8D6CD"/>
          </a:solidFill>
        </p:spPr>
        <p:txBody>
          <a:bodyPr wrap="square" lIns="0" tIns="0" rIns="0" bIns="0" rtlCol="0"/>
          <a:lstStyle/>
          <a:p>
            <a:endParaRPr/>
          </a:p>
        </p:txBody>
      </p:sp>
      <p:sp>
        <p:nvSpPr>
          <p:cNvPr id="3" name="object 3"/>
          <p:cNvSpPr/>
          <p:nvPr/>
        </p:nvSpPr>
        <p:spPr>
          <a:xfrm>
            <a:off x="1472183" y="1764792"/>
            <a:ext cx="2749550" cy="1377950"/>
          </a:xfrm>
          <a:custGeom>
            <a:avLst/>
            <a:gdLst/>
            <a:ahLst/>
            <a:cxnLst/>
            <a:rect l="l" t="t" r="r" b="b"/>
            <a:pathLst>
              <a:path w="2749550" h="1377950">
                <a:moveTo>
                  <a:pt x="2519679" y="0"/>
                </a:moveTo>
                <a:lnTo>
                  <a:pt x="229615" y="0"/>
                </a:lnTo>
                <a:lnTo>
                  <a:pt x="183323" y="4662"/>
                </a:lnTo>
                <a:lnTo>
                  <a:pt x="140213" y="18035"/>
                </a:lnTo>
                <a:lnTo>
                  <a:pt x="101209" y="39199"/>
                </a:lnTo>
                <a:lnTo>
                  <a:pt x="67230" y="67230"/>
                </a:lnTo>
                <a:lnTo>
                  <a:pt x="39199" y="101209"/>
                </a:lnTo>
                <a:lnTo>
                  <a:pt x="18035" y="140213"/>
                </a:lnTo>
                <a:lnTo>
                  <a:pt x="4662" y="183323"/>
                </a:lnTo>
                <a:lnTo>
                  <a:pt x="0" y="229616"/>
                </a:lnTo>
                <a:lnTo>
                  <a:pt x="0" y="1148080"/>
                </a:lnTo>
                <a:lnTo>
                  <a:pt x="4662" y="1194372"/>
                </a:lnTo>
                <a:lnTo>
                  <a:pt x="18035" y="1237482"/>
                </a:lnTo>
                <a:lnTo>
                  <a:pt x="39199" y="1276486"/>
                </a:lnTo>
                <a:lnTo>
                  <a:pt x="67230" y="1310465"/>
                </a:lnTo>
                <a:lnTo>
                  <a:pt x="101209" y="1338496"/>
                </a:lnTo>
                <a:lnTo>
                  <a:pt x="140213" y="1359660"/>
                </a:lnTo>
                <a:lnTo>
                  <a:pt x="183323" y="1373033"/>
                </a:lnTo>
                <a:lnTo>
                  <a:pt x="229615" y="1377696"/>
                </a:lnTo>
                <a:lnTo>
                  <a:pt x="2519679" y="1377696"/>
                </a:lnTo>
                <a:lnTo>
                  <a:pt x="2565972" y="1373033"/>
                </a:lnTo>
                <a:lnTo>
                  <a:pt x="2609082" y="1359660"/>
                </a:lnTo>
                <a:lnTo>
                  <a:pt x="2648086" y="1338496"/>
                </a:lnTo>
                <a:lnTo>
                  <a:pt x="2682065" y="1310465"/>
                </a:lnTo>
                <a:lnTo>
                  <a:pt x="2710096" y="1276486"/>
                </a:lnTo>
                <a:lnTo>
                  <a:pt x="2731260" y="1237482"/>
                </a:lnTo>
                <a:lnTo>
                  <a:pt x="2744633" y="1194372"/>
                </a:lnTo>
                <a:lnTo>
                  <a:pt x="2749295" y="1148080"/>
                </a:lnTo>
                <a:lnTo>
                  <a:pt x="2749295" y="229616"/>
                </a:lnTo>
                <a:lnTo>
                  <a:pt x="2744633" y="183323"/>
                </a:lnTo>
                <a:lnTo>
                  <a:pt x="2731260" y="140213"/>
                </a:lnTo>
                <a:lnTo>
                  <a:pt x="2710096" y="101209"/>
                </a:lnTo>
                <a:lnTo>
                  <a:pt x="2682065" y="67230"/>
                </a:lnTo>
                <a:lnTo>
                  <a:pt x="2648086" y="39199"/>
                </a:lnTo>
                <a:lnTo>
                  <a:pt x="2609082" y="18035"/>
                </a:lnTo>
                <a:lnTo>
                  <a:pt x="2565972" y="4662"/>
                </a:lnTo>
                <a:lnTo>
                  <a:pt x="2519679" y="0"/>
                </a:lnTo>
                <a:close/>
              </a:path>
            </a:pathLst>
          </a:custGeom>
          <a:solidFill>
            <a:srgbClr val="EC7C30"/>
          </a:solidFill>
        </p:spPr>
        <p:txBody>
          <a:bodyPr wrap="square" lIns="0" tIns="0" rIns="0" bIns="0" rtlCol="0"/>
          <a:lstStyle/>
          <a:p>
            <a:endParaRPr/>
          </a:p>
        </p:txBody>
      </p:sp>
      <p:sp>
        <p:nvSpPr>
          <p:cNvPr id="4" name="object 4"/>
          <p:cNvSpPr/>
          <p:nvPr/>
        </p:nvSpPr>
        <p:spPr>
          <a:xfrm>
            <a:off x="1472183" y="1764792"/>
            <a:ext cx="2749550" cy="1377950"/>
          </a:xfrm>
          <a:custGeom>
            <a:avLst/>
            <a:gdLst/>
            <a:ahLst/>
            <a:cxnLst/>
            <a:rect l="l" t="t" r="r" b="b"/>
            <a:pathLst>
              <a:path w="2749550" h="1377950">
                <a:moveTo>
                  <a:pt x="0" y="229616"/>
                </a:moveTo>
                <a:lnTo>
                  <a:pt x="4662" y="183323"/>
                </a:lnTo>
                <a:lnTo>
                  <a:pt x="18035" y="140213"/>
                </a:lnTo>
                <a:lnTo>
                  <a:pt x="39199" y="101209"/>
                </a:lnTo>
                <a:lnTo>
                  <a:pt x="67230" y="67230"/>
                </a:lnTo>
                <a:lnTo>
                  <a:pt x="101209" y="39199"/>
                </a:lnTo>
                <a:lnTo>
                  <a:pt x="140213" y="18035"/>
                </a:lnTo>
                <a:lnTo>
                  <a:pt x="183323" y="4662"/>
                </a:lnTo>
                <a:lnTo>
                  <a:pt x="229615" y="0"/>
                </a:lnTo>
                <a:lnTo>
                  <a:pt x="2519679" y="0"/>
                </a:lnTo>
                <a:lnTo>
                  <a:pt x="2565972" y="4662"/>
                </a:lnTo>
                <a:lnTo>
                  <a:pt x="2609082" y="18035"/>
                </a:lnTo>
                <a:lnTo>
                  <a:pt x="2648086" y="39199"/>
                </a:lnTo>
                <a:lnTo>
                  <a:pt x="2682065" y="67230"/>
                </a:lnTo>
                <a:lnTo>
                  <a:pt x="2710096" y="101209"/>
                </a:lnTo>
                <a:lnTo>
                  <a:pt x="2731260" y="140213"/>
                </a:lnTo>
                <a:lnTo>
                  <a:pt x="2744633" y="183323"/>
                </a:lnTo>
                <a:lnTo>
                  <a:pt x="2749295" y="229616"/>
                </a:lnTo>
                <a:lnTo>
                  <a:pt x="2749295" y="1148080"/>
                </a:lnTo>
                <a:lnTo>
                  <a:pt x="2744633" y="1194372"/>
                </a:lnTo>
                <a:lnTo>
                  <a:pt x="2731260" y="1237482"/>
                </a:lnTo>
                <a:lnTo>
                  <a:pt x="2710096" y="1276486"/>
                </a:lnTo>
                <a:lnTo>
                  <a:pt x="2682065" y="1310465"/>
                </a:lnTo>
                <a:lnTo>
                  <a:pt x="2648086" y="1338496"/>
                </a:lnTo>
                <a:lnTo>
                  <a:pt x="2609082" y="1359660"/>
                </a:lnTo>
                <a:lnTo>
                  <a:pt x="2565972" y="1373033"/>
                </a:lnTo>
                <a:lnTo>
                  <a:pt x="2519679" y="1377696"/>
                </a:lnTo>
                <a:lnTo>
                  <a:pt x="229615" y="1377696"/>
                </a:lnTo>
                <a:lnTo>
                  <a:pt x="183323" y="1373033"/>
                </a:lnTo>
                <a:lnTo>
                  <a:pt x="140213" y="1359660"/>
                </a:lnTo>
                <a:lnTo>
                  <a:pt x="101209" y="1338496"/>
                </a:lnTo>
                <a:lnTo>
                  <a:pt x="67230" y="1310465"/>
                </a:lnTo>
                <a:lnTo>
                  <a:pt x="39199" y="1276486"/>
                </a:lnTo>
                <a:lnTo>
                  <a:pt x="18035" y="1237482"/>
                </a:lnTo>
                <a:lnTo>
                  <a:pt x="4662" y="1194372"/>
                </a:lnTo>
                <a:lnTo>
                  <a:pt x="0" y="1148080"/>
                </a:lnTo>
                <a:lnTo>
                  <a:pt x="0" y="229616"/>
                </a:lnTo>
                <a:close/>
              </a:path>
            </a:pathLst>
          </a:custGeom>
          <a:ln w="12192">
            <a:solidFill>
              <a:srgbClr val="FFFFFF"/>
            </a:solidFill>
          </a:ln>
        </p:spPr>
        <p:txBody>
          <a:bodyPr wrap="square" lIns="0" tIns="0" rIns="0" bIns="0" rtlCol="0"/>
          <a:lstStyle/>
          <a:p>
            <a:endParaRPr/>
          </a:p>
        </p:txBody>
      </p:sp>
      <p:sp>
        <p:nvSpPr>
          <p:cNvPr id="5" name="object 5"/>
          <p:cNvSpPr txBox="1"/>
          <p:nvPr/>
        </p:nvSpPr>
        <p:spPr>
          <a:xfrm>
            <a:off x="1588135" y="2215642"/>
            <a:ext cx="2516505" cy="436245"/>
          </a:xfrm>
          <a:prstGeom prst="rect">
            <a:avLst/>
          </a:prstGeom>
        </p:spPr>
        <p:txBody>
          <a:bodyPr vert="horz" wrap="square" lIns="0" tIns="31114" rIns="0" bIns="0" rtlCol="0">
            <a:spAutoFit/>
          </a:bodyPr>
          <a:lstStyle/>
          <a:p>
            <a:pPr marL="911860" marR="5080" indent="-899794">
              <a:lnSpc>
                <a:spcPts val="1560"/>
              </a:lnSpc>
              <a:spcBef>
                <a:spcPts val="244"/>
              </a:spcBef>
            </a:pPr>
            <a:r>
              <a:rPr sz="1400" b="1" spc="-15" dirty="0">
                <a:solidFill>
                  <a:srgbClr val="FFFFFF"/>
                </a:solidFill>
                <a:latin typeface="Calibri"/>
                <a:cs typeface="Calibri"/>
              </a:rPr>
              <a:t>Mística: </a:t>
            </a:r>
            <a:r>
              <a:rPr sz="1400" spc="-15" dirty="0">
                <a:solidFill>
                  <a:srgbClr val="FFFFFF"/>
                </a:solidFill>
                <a:latin typeface="Calibri"/>
                <a:cs typeface="Calibri"/>
              </a:rPr>
              <a:t>Sentido </a:t>
            </a:r>
            <a:r>
              <a:rPr sz="1400" spc="-5" dirty="0">
                <a:solidFill>
                  <a:srgbClr val="FFFFFF"/>
                </a:solidFill>
                <a:latin typeface="Calibri"/>
                <a:cs typeface="Calibri"/>
              </a:rPr>
              <a:t>y </a:t>
            </a:r>
            <a:r>
              <a:rPr sz="1400" spc="-10" dirty="0">
                <a:solidFill>
                  <a:srgbClr val="FFFFFF"/>
                </a:solidFill>
                <a:latin typeface="Calibri"/>
                <a:cs typeface="Calibri"/>
              </a:rPr>
              <a:t>amor por </a:t>
            </a:r>
            <a:r>
              <a:rPr sz="1400" spc="-15" dirty="0">
                <a:solidFill>
                  <a:srgbClr val="FFFFFF"/>
                </a:solidFill>
                <a:latin typeface="Calibri"/>
                <a:cs typeface="Calibri"/>
              </a:rPr>
              <a:t>lo que  </a:t>
            </a:r>
            <a:r>
              <a:rPr sz="1400" spc="-10" dirty="0">
                <a:solidFill>
                  <a:srgbClr val="FFFFFF"/>
                </a:solidFill>
                <a:latin typeface="Calibri"/>
                <a:cs typeface="Calibri"/>
              </a:rPr>
              <a:t>hacemos.</a:t>
            </a:r>
            <a:endParaRPr sz="1400">
              <a:latin typeface="Calibri"/>
              <a:cs typeface="Calibri"/>
            </a:endParaRPr>
          </a:p>
        </p:txBody>
      </p:sp>
      <p:sp>
        <p:nvSpPr>
          <p:cNvPr id="6" name="object 6"/>
          <p:cNvSpPr/>
          <p:nvPr/>
        </p:nvSpPr>
        <p:spPr>
          <a:xfrm>
            <a:off x="1472183" y="4212335"/>
            <a:ext cx="2749550" cy="1374775"/>
          </a:xfrm>
          <a:custGeom>
            <a:avLst/>
            <a:gdLst/>
            <a:ahLst/>
            <a:cxnLst/>
            <a:rect l="l" t="t" r="r" b="b"/>
            <a:pathLst>
              <a:path w="2749550" h="1374775">
                <a:moveTo>
                  <a:pt x="2520188" y="0"/>
                </a:moveTo>
                <a:lnTo>
                  <a:pt x="229108" y="0"/>
                </a:lnTo>
                <a:lnTo>
                  <a:pt x="182946" y="4656"/>
                </a:lnTo>
                <a:lnTo>
                  <a:pt x="139946" y="18010"/>
                </a:lnTo>
                <a:lnTo>
                  <a:pt x="101029" y="39138"/>
                </a:lnTo>
                <a:lnTo>
                  <a:pt x="67119" y="67119"/>
                </a:lnTo>
                <a:lnTo>
                  <a:pt x="39138" y="101029"/>
                </a:lnTo>
                <a:lnTo>
                  <a:pt x="18010" y="139946"/>
                </a:lnTo>
                <a:lnTo>
                  <a:pt x="4656" y="182946"/>
                </a:lnTo>
                <a:lnTo>
                  <a:pt x="0" y="229107"/>
                </a:lnTo>
                <a:lnTo>
                  <a:pt x="0" y="1145539"/>
                </a:lnTo>
                <a:lnTo>
                  <a:pt x="4656" y="1191701"/>
                </a:lnTo>
                <a:lnTo>
                  <a:pt x="18010" y="1234701"/>
                </a:lnTo>
                <a:lnTo>
                  <a:pt x="39138" y="1273618"/>
                </a:lnTo>
                <a:lnTo>
                  <a:pt x="67119" y="1307528"/>
                </a:lnTo>
                <a:lnTo>
                  <a:pt x="101029" y="1335509"/>
                </a:lnTo>
                <a:lnTo>
                  <a:pt x="139946" y="1356637"/>
                </a:lnTo>
                <a:lnTo>
                  <a:pt x="182946" y="1369991"/>
                </a:lnTo>
                <a:lnTo>
                  <a:pt x="229108" y="1374648"/>
                </a:lnTo>
                <a:lnTo>
                  <a:pt x="2520188" y="1374648"/>
                </a:lnTo>
                <a:lnTo>
                  <a:pt x="2566349" y="1369991"/>
                </a:lnTo>
                <a:lnTo>
                  <a:pt x="2609349" y="1356637"/>
                </a:lnTo>
                <a:lnTo>
                  <a:pt x="2648266" y="1335509"/>
                </a:lnTo>
                <a:lnTo>
                  <a:pt x="2682176" y="1307528"/>
                </a:lnTo>
                <a:lnTo>
                  <a:pt x="2710157" y="1273618"/>
                </a:lnTo>
                <a:lnTo>
                  <a:pt x="2731285" y="1234701"/>
                </a:lnTo>
                <a:lnTo>
                  <a:pt x="2744639" y="1191701"/>
                </a:lnTo>
                <a:lnTo>
                  <a:pt x="2749295" y="1145539"/>
                </a:lnTo>
                <a:lnTo>
                  <a:pt x="2749295" y="229107"/>
                </a:lnTo>
                <a:lnTo>
                  <a:pt x="2744639" y="182946"/>
                </a:lnTo>
                <a:lnTo>
                  <a:pt x="2731285" y="139946"/>
                </a:lnTo>
                <a:lnTo>
                  <a:pt x="2710157" y="101029"/>
                </a:lnTo>
                <a:lnTo>
                  <a:pt x="2682176" y="67119"/>
                </a:lnTo>
                <a:lnTo>
                  <a:pt x="2648266" y="39138"/>
                </a:lnTo>
                <a:lnTo>
                  <a:pt x="2609349" y="18010"/>
                </a:lnTo>
                <a:lnTo>
                  <a:pt x="2566349" y="4656"/>
                </a:lnTo>
                <a:lnTo>
                  <a:pt x="2520188" y="0"/>
                </a:lnTo>
                <a:close/>
              </a:path>
            </a:pathLst>
          </a:custGeom>
          <a:solidFill>
            <a:srgbClr val="EC7C30"/>
          </a:solidFill>
        </p:spPr>
        <p:txBody>
          <a:bodyPr wrap="square" lIns="0" tIns="0" rIns="0" bIns="0" rtlCol="0"/>
          <a:lstStyle/>
          <a:p>
            <a:endParaRPr/>
          </a:p>
        </p:txBody>
      </p:sp>
      <p:sp>
        <p:nvSpPr>
          <p:cNvPr id="7" name="object 7"/>
          <p:cNvSpPr/>
          <p:nvPr/>
        </p:nvSpPr>
        <p:spPr>
          <a:xfrm>
            <a:off x="1472183" y="4212335"/>
            <a:ext cx="2749550" cy="1374775"/>
          </a:xfrm>
          <a:custGeom>
            <a:avLst/>
            <a:gdLst/>
            <a:ahLst/>
            <a:cxnLst/>
            <a:rect l="l" t="t" r="r" b="b"/>
            <a:pathLst>
              <a:path w="2749550" h="1374775">
                <a:moveTo>
                  <a:pt x="0" y="229107"/>
                </a:moveTo>
                <a:lnTo>
                  <a:pt x="4656" y="182946"/>
                </a:lnTo>
                <a:lnTo>
                  <a:pt x="18010" y="139946"/>
                </a:lnTo>
                <a:lnTo>
                  <a:pt x="39138" y="101029"/>
                </a:lnTo>
                <a:lnTo>
                  <a:pt x="67119" y="67119"/>
                </a:lnTo>
                <a:lnTo>
                  <a:pt x="101029" y="39138"/>
                </a:lnTo>
                <a:lnTo>
                  <a:pt x="139946" y="18010"/>
                </a:lnTo>
                <a:lnTo>
                  <a:pt x="182946" y="4656"/>
                </a:lnTo>
                <a:lnTo>
                  <a:pt x="229108" y="0"/>
                </a:lnTo>
                <a:lnTo>
                  <a:pt x="2520188" y="0"/>
                </a:lnTo>
                <a:lnTo>
                  <a:pt x="2566349" y="4656"/>
                </a:lnTo>
                <a:lnTo>
                  <a:pt x="2609349" y="18010"/>
                </a:lnTo>
                <a:lnTo>
                  <a:pt x="2648266" y="39138"/>
                </a:lnTo>
                <a:lnTo>
                  <a:pt x="2682176" y="67119"/>
                </a:lnTo>
                <a:lnTo>
                  <a:pt x="2710157" y="101029"/>
                </a:lnTo>
                <a:lnTo>
                  <a:pt x="2731285" y="139946"/>
                </a:lnTo>
                <a:lnTo>
                  <a:pt x="2744639" y="182946"/>
                </a:lnTo>
                <a:lnTo>
                  <a:pt x="2749295" y="229107"/>
                </a:lnTo>
                <a:lnTo>
                  <a:pt x="2749295" y="1145539"/>
                </a:lnTo>
                <a:lnTo>
                  <a:pt x="2744639" y="1191701"/>
                </a:lnTo>
                <a:lnTo>
                  <a:pt x="2731285" y="1234701"/>
                </a:lnTo>
                <a:lnTo>
                  <a:pt x="2710157" y="1273618"/>
                </a:lnTo>
                <a:lnTo>
                  <a:pt x="2682176" y="1307528"/>
                </a:lnTo>
                <a:lnTo>
                  <a:pt x="2648266" y="1335509"/>
                </a:lnTo>
                <a:lnTo>
                  <a:pt x="2609349" y="1356637"/>
                </a:lnTo>
                <a:lnTo>
                  <a:pt x="2566349" y="1369991"/>
                </a:lnTo>
                <a:lnTo>
                  <a:pt x="2520188" y="1374648"/>
                </a:lnTo>
                <a:lnTo>
                  <a:pt x="229108" y="1374648"/>
                </a:lnTo>
                <a:lnTo>
                  <a:pt x="182946" y="1369991"/>
                </a:lnTo>
                <a:lnTo>
                  <a:pt x="139946" y="1356637"/>
                </a:lnTo>
                <a:lnTo>
                  <a:pt x="101029" y="1335509"/>
                </a:lnTo>
                <a:lnTo>
                  <a:pt x="67119" y="1307528"/>
                </a:lnTo>
                <a:lnTo>
                  <a:pt x="39138" y="1273618"/>
                </a:lnTo>
                <a:lnTo>
                  <a:pt x="18010" y="1234701"/>
                </a:lnTo>
                <a:lnTo>
                  <a:pt x="4656" y="1191701"/>
                </a:lnTo>
                <a:lnTo>
                  <a:pt x="0" y="1145539"/>
                </a:lnTo>
                <a:lnTo>
                  <a:pt x="0" y="229107"/>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719198" y="4429505"/>
            <a:ext cx="2253615" cy="902335"/>
          </a:xfrm>
          <a:prstGeom prst="rect">
            <a:avLst/>
          </a:prstGeom>
        </p:spPr>
        <p:txBody>
          <a:bodyPr vert="horz" wrap="square" lIns="0" tIns="27940" rIns="0" bIns="0" rtlCol="0">
            <a:spAutoFit/>
          </a:bodyPr>
          <a:lstStyle/>
          <a:p>
            <a:pPr marL="12700" marR="5080" algn="ctr">
              <a:lnSpc>
                <a:spcPct val="92200"/>
              </a:lnSpc>
              <a:spcBef>
                <a:spcPts val="220"/>
              </a:spcBef>
            </a:pPr>
            <a:r>
              <a:rPr sz="1400" b="1" spc="-10" dirty="0">
                <a:solidFill>
                  <a:srgbClr val="FFFFFF"/>
                </a:solidFill>
                <a:latin typeface="Calibri"/>
                <a:cs typeface="Calibri"/>
              </a:rPr>
              <a:t>Confianza</a:t>
            </a:r>
            <a:r>
              <a:rPr sz="1400" spc="-10" dirty="0">
                <a:solidFill>
                  <a:srgbClr val="FFFFFF"/>
                </a:solidFill>
                <a:latin typeface="Calibri"/>
                <a:cs typeface="Calibri"/>
              </a:rPr>
              <a:t>: </a:t>
            </a:r>
            <a:r>
              <a:rPr sz="1400" spc="-15" dirty="0">
                <a:solidFill>
                  <a:srgbClr val="FFFFFF"/>
                </a:solidFill>
                <a:latin typeface="Calibri"/>
                <a:cs typeface="Calibri"/>
              </a:rPr>
              <a:t>Creer </a:t>
            </a:r>
            <a:r>
              <a:rPr sz="1400" spc="-5" dirty="0">
                <a:solidFill>
                  <a:srgbClr val="FFFFFF"/>
                </a:solidFill>
                <a:latin typeface="Calibri"/>
                <a:cs typeface="Calibri"/>
              </a:rPr>
              <a:t>en </a:t>
            </a:r>
            <a:r>
              <a:rPr sz="1400" spc="-10" dirty="0">
                <a:solidFill>
                  <a:srgbClr val="FFFFFF"/>
                </a:solidFill>
                <a:latin typeface="Calibri"/>
                <a:cs typeface="Calibri"/>
              </a:rPr>
              <a:t>los demás,  confiar </a:t>
            </a:r>
            <a:r>
              <a:rPr sz="1400" spc="-5" dirty="0">
                <a:solidFill>
                  <a:srgbClr val="FFFFFF"/>
                </a:solidFill>
                <a:latin typeface="Calibri"/>
                <a:cs typeface="Calibri"/>
              </a:rPr>
              <a:t>en </a:t>
            </a:r>
            <a:r>
              <a:rPr sz="1400" spc="-20" dirty="0">
                <a:solidFill>
                  <a:srgbClr val="FFFFFF"/>
                </a:solidFill>
                <a:latin typeface="Calibri"/>
                <a:cs typeface="Calibri"/>
              </a:rPr>
              <a:t>nuestro </a:t>
            </a:r>
            <a:r>
              <a:rPr sz="1400" spc="-15" dirty="0">
                <a:solidFill>
                  <a:srgbClr val="FFFFFF"/>
                </a:solidFill>
                <a:latin typeface="Calibri"/>
                <a:cs typeface="Calibri"/>
              </a:rPr>
              <a:t>trabajo </a:t>
            </a:r>
            <a:r>
              <a:rPr sz="1400" spc="-5" dirty="0">
                <a:solidFill>
                  <a:srgbClr val="FFFFFF"/>
                </a:solidFill>
                <a:latin typeface="Calibri"/>
                <a:cs typeface="Calibri"/>
              </a:rPr>
              <a:t>y en  </a:t>
            </a:r>
            <a:r>
              <a:rPr sz="1400" spc="-15" dirty="0">
                <a:solidFill>
                  <a:srgbClr val="FFFFFF"/>
                </a:solidFill>
                <a:latin typeface="Calibri"/>
                <a:cs typeface="Calibri"/>
              </a:rPr>
              <a:t>nuestros</a:t>
            </a:r>
            <a:endParaRPr sz="1400">
              <a:latin typeface="Calibri"/>
              <a:cs typeface="Calibri"/>
            </a:endParaRPr>
          </a:p>
          <a:p>
            <a:pPr marL="1270" algn="ctr">
              <a:lnSpc>
                <a:spcPct val="100000"/>
              </a:lnSpc>
              <a:spcBef>
                <a:spcPts val="450"/>
              </a:spcBef>
            </a:pPr>
            <a:r>
              <a:rPr sz="1400" spc="-15" dirty="0">
                <a:solidFill>
                  <a:srgbClr val="FFFFFF"/>
                </a:solidFill>
                <a:latin typeface="Calibri"/>
                <a:cs typeface="Calibri"/>
              </a:rPr>
              <a:t>grupos de</a:t>
            </a:r>
            <a:r>
              <a:rPr sz="1400" spc="65" dirty="0">
                <a:solidFill>
                  <a:srgbClr val="FFFFFF"/>
                </a:solidFill>
                <a:latin typeface="Calibri"/>
                <a:cs typeface="Calibri"/>
              </a:rPr>
              <a:t> </a:t>
            </a:r>
            <a:r>
              <a:rPr sz="1400" spc="-20" dirty="0">
                <a:solidFill>
                  <a:srgbClr val="FFFFFF"/>
                </a:solidFill>
                <a:latin typeface="Calibri"/>
                <a:cs typeface="Calibri"/>
              </a:rPr>
              <a:t>interés.</a:t>
            </a:r>
            <a:endParaRPr sz="1400">
              <a:latin typeface="Calibri"/>
              <a:cs typeface="Calibri"/>
            </a:endParaRPr>
          </a:p>
        </p:txBody>
      </p:sp>
      <p:sp>
        <p:nvSpPr>
          <p:cNvPr id="9" name="object 9"/>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10" name="object 10"/>
          <p:cNvSpPr txBox="1">
            <a:spLocks noGrp="1"/>
          </p:cNvSpPr>
          <p:nvPr>
            <p:ph type="title"/>
          </p:nvPr>
        </p:nvSpPr>
        <p:spPr>
          <a:xfrm>
            <a:off x="98247" y="432562"/>
            <a:ext cx="880110" cy="299720"/>
          </a:xfrm>
          <a:prstGeom prst="rect">
            <a:avLst/>
          </a:prstGeom>
        </p:spPr>
        <p:txBody>
          <a:bodyPr vert="horz" wrap="square" lIns="0" tIns="12700" rIns="0" bIns="0" rtlCol="0">
            <a:spAutoFit/>
          </a:bodyPr>
          <a:lstStyle/>
          <a:p>
            <a:pPr marL="12700">
              <a:lnSpc>
                <a:spcPct val="100000"/>
              </a:lnSpc>
              <a:spcBef>
                <a:spcPts val="100"/>
              </a:spcBef>
            </a:pPr>
            <a:r>
              <a:rPr sz="1800" b="1" spc="-105" dirty="0">
                <a:solidFill>
                  <a:srgbClr val="FFFFFF"/>
                </a:solidFill>
                <a:latin typeface="Calibri"/>
                <a:cs typeface="Calibri"/>
              </a:rPr>
              <a:t>V</a:t>
            </a:r>
            <a:r>
              <a:rPr sz="1800" b="1" spc="-15" dirty="0">
                <a:solidFill>
                  <a:srgbClr val="FFFFFF"/>
                </a:solidFill>
                <a:latin typeface="Calibri"/>
                <a:cs typeface="Calibri"/>
              </a:rPr>
              <a:t>A</a:t>
            </a:r>
            <a:r>
              <a:rPr sz="1800" b="1" spc="-20" dirty="0">
                <a:solidFill>
                  <a:srgbClr val="FFFFFF"/>
                </a:solidFill>
                <a:latin typeface="Calibri"/>
                <a:cs typeface="Calibri"/>
              </a:rPr>
              <a:t>L</a:t>
            </a:r>
            <a:r>
              <a:rPr sz="1800" b="1" dirty="0">
                <a:solidFill>
                  <a:srgbClr val="FFFFFF"/>
                </a:solidFill>
                <a:latin typeface="Calibri"/>
                <a:cs typeface="Calibri"/>
              </a:rPr>
              <a:t>O</a:t>
            </a:r>
            <a:r>
              <a:rPr sz="1800" b="1" spc="-10" dirty="0">
                <a:solidFill>
                  <a:srgbClr val="FFFFFF"/>
                </a:solidFill>
                <a:latin typeface="Calibri"/>
                <a:cs typeface="Calibri"/>
              </a:rPr>
              <a:t>R</a:t>
            </a:r>
            <a:r>
              <a:rPr sz="1800" b="1" spc="-15" dirty="0">
                <a:solidFill>
                  <a:srgbClr val="FFFFFF"/>
                </a:solidFill>
                <a:latin typeface="Calibri"/>
                <a:cs typeface="Calibri"/>
              </a:rPr>
              <a:t>E</a:t>
            </a:r>
            <a:r>
              <a:rPr sz="1800" b="1" dirty="0">
                <a:solidFill>
                  <a:srgbClr val="FFFFFF"/>
                </a:solidFill>
                <a:latin typeface="Calibri"/>
                <a:cs typeface="Calibri"/>
              </a:rPr>
              <a:t>S</a:t>
            </a:r>
            <a:endParaRPr sz="1800">
              <a:latin typeface="Calibri"/>
              <a:cs typeface="Calibri"/>
            </a:endParaRPr>
          </a:p>
        </p:txBody>
      </p:sp>
      <p:sp>
        <p:nvSpPr>
          <p:cNvPr id="11" name="object 11"/>
          <p:cNvSpPr/>
          <p:nvPr/>
        </p:nvSpPr>
        <p:spPr>
          <a:xfrm>
            <a:off x="5084064" y="1764792"/>
            <a:ext cx="6498336" cy="3822191"/>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0323576" y="5733288"/>
            <a:ext cx="1259205" cy="338455"/>
          </a:xfrm>
          <a:custGeom>
            <a:avLst/>
            <a:gdLst/>
            <a:ahLst/>
            <a:cxnLst/>
            <a:rect l="l" t="t" r="r" b="b"/>
            <a:pathLst>
              <a:path w="1259204" h="338454">
                <a:moveTo>
                  <a:pt x="1202435" y="0"/>
                </a:moveTo>
                <a:lnTo>
                  <a:pt x="56388" y="0"/>
                </a:lnTo>
                <a:lnTo>
                  <a:pt x="34450" y="4431"/>
                </a:lnTo>
                <a:lnTo>
                  <a:pt x="16525" y="16516"/>
                </a:lnTo>
                <a:lnTo>
                  <a:pt x="4435" y="34440"/>
                </a:lnTo>
                <a:lnTo>
                  <a:pt x="0" y="56387"/>
                </a:lnTo>
                <a:lnTo>
                  <a:pt x="0" y="281940"/>
                </a:lnTo>
                <a:lnTo>
                  <a:pt x="4435" y="303887"/>
                </a:lnTo>
                <a:lnTo>
                  <a:pt x="16525" y="321811"/>
                </a:lnTo>
                <a:lnTo>
                  <a:pt x="34450" y="333896"/>
                </a:lnTo>
                <a:lnTo>
                  <a:pt x="56388" y="338328"/>
                </a:lnTo>
                <a:lnTo>
                  <a:pt x="1202435" y="338328"/>
                </a:lnTo>
                <a:lnTo>
                  <a:pt x="1224373" y="333896"/>
                </a:lnTo>
                <a:lnTo>
                  <a:pt x="1242298" y="321811"/>
                </a:lnTo>
                <a:lnTo>
                  <a:pt x="1254388" y="303887"/>
                </a:lnTo>
                <a:lnTo>
                  <a:pt x="1258824" y="281940"/>
                </a:lnTo>
                <a:lnTo>
                  <a:pt x="1258824" y="56387"/>
                </a:lnTo>
                <a:lnTo>
                  <a:pt x="1254388" y="34440"/>
                </a:lnTo>
                <a:lnTo>
                  <a:pt x="1242298" y="16516"/>
                </a:lnTo>
                <a:lnTo>
                  <a:pt x="1224373" y="4431"/>
                </a:lnTo>
                <a:lnTo>
                  <a:pt x="1202435" y="0"/>
                </a:lnTo>
                <a:close/>
              </a:path>
            </a:pathLst>
          </a:custGeom>
          <a:solidFill>
            <a:srgbClr val="800000"/>
          </a:solidFill>
        </p:spPr>
        <p:txBody>
          <a:bodyPr wrap="square" lIns="0" tIns="0" rIns="0" bIns="0" rtlCol="0"/>
          <a:lstStyle/>
          <a:p>
            <a:endParaRPr/>
          </a:p>
        </p:txBody>
      </p:sp>
      <p:sp>
        <p:nvSpPr>
          <p:cNvPr id="13" name="object 13"/>
          <p:cNvSpPr txBox="1"/>
          <p:nvPr/>
        </p:nvSpPr>
        <p:spPr>
          <a:xfrm>
            <a:off x="10422128" y="5806846"/>
            <a:ext cx="1005840" cy="179070"/>
          </a:xfrm>
          <a:prstGeom prst="rect">
            <a:avLst/>
          </a:prstGeom>
        </p:spPr>
        <p:txBody>
          <a:bodyPr vert="horz" wrap="square" lIns="0" tIns="13335" rIns="0" bIns="0" rtlCol="0">
            <a:spAutoFit/>
          </a:bodyPr>
          <a:lstStyle/>
          <a:p>
            <a:pPr marL="12700">
              <a:lnSpc>
                <a:spcPct val="100000"/>
              </a:lnSpc>
              <a:spcBef>
                <a:spcPts val="105"/>
              </a:spcBef>
            </a:pPr>
            <a:r>
              <a:rPr sz="1000" dirty="0">
                <a:solidFill>
                  <a:srgbClr val="FFFFFF"/>
                </a:solidFill>
                <a:latin typeface="Calibri"/>
                <a:cs typeface="Calibri"/>
              </a:rPr>
              <a:t>*Tomado del</a:t>
            </a:r>
            <a:r>
              <a:rPr sz="1000" spc="-100" dirty="0">
                <a:solidFill>
                  <a:srgbClr val="FFFFFF"/>
                </a:solidFill>
                <a:latin typeface="Calibri"/>
                <a:cs typeface="Calibri"/>
              </a:rPr>
              <a:t> </a:t>
            </a:r>
            <a:r>
              <a:rPr sz="1000" spc="-5" dirty="0">
                <a:solidFill>
                  <a:srgbClr val="FFFFFF"/>
                </a:solidFill>
                <a:latin typeface="Calibri"/>
                <a:cs typeface="Calibri"/>
              </a:rPr>
              <a:t>DAFP</a:t>
            </a:r>
            <a:endParaRPr sz="1000">
              <a:latin typeface="Calibri"/>
              <a:cs typeface="Calibri"/>
            </a:endParaRPr>
          </a:p>
        </p:txBody>
      </p:sp>
      <p:sp>
        <p:nvSpPr>
          <p:cNvPr id="14" name="object 14"/>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81452" y="4908930"/>
            <a:ext cx="1868805" cy="546735"/>
          </a:xfrm>
          <a:prstGeom prst="rect">
            <a:avLst/>
          </a:prstGeom>
        </p:spPr>
        <p:txBody>
          <a:bodyPr vert="horz" wrap="square" lIns="0" tIns="12700" rIns="0" bIns="0" rtlCol="0">
            <a:spAutoFit/>
          </a:bodyPr>
          <a:lstStyle/>
          <a:p>
            <a:pPr marL="12700">
              <a:lnSpc>
                <a:spcPts val="2050"/>
              </a:lnSpc>
              <a:spcBef>
                <a:spcPts val="100"/>
              </a:spcBef>
              <a:tabLst>
                <a:tab pos="365760" algn="l"/>
                <a:tab pos="1551940" algn="l"/>
              </a:tabLst>
            </a:pPr>
            <a:r>
              <a:rPr sz="1800" dirty="0">
                <a:solidFill>
                  <a:srgbClr val="404040"/>
                </a:solidFill>
                <a:latin typeface="Calibri"/>
                <a:cs typeface="Calibri"/>
              </a:rPr>
              <a:t>La	</a:t>
            </a:r>
            <a:r>
              <a:rPr sz="1800" spc="-10" dirty="0">
                <a:solidFill>
                  <a:srgbClr val="404040"/>
                </a:solidFill>
                <a:latin typeface="Calibri"/>
                <a:cs typeface="Calibri"/>
              </a:rPr>
              <a:t>integración	</a:t>
            </a:r>
            <a:r>
              <a:rPr sz="1800" spc="0" dirty="0">
                <a:solidFill>
                  <a:srgbClr val="404040"/>
                </a:solidFill>
                <a:latin typeface="Calibri"/>
                <a:cs typeface="Calibri"/>
              </a:rPr>
              <a:t>de</a:t>
            </a:r>
            <a:endParaRPr sz="1800">
              <a:latin typeface="Calibri"/>
              <a:cs typeface="Calibri"/>
            </a:endParaRPr>
          </a:p>
          <a:p>
            <a:pPr marL="12700">
              <a:lnSpc>
                <a:spcPts val="2050"/>
              </a:lnSpc>
              <a:tabLst>
                <a:tab pos="1078865" algn="l"/>
              </a:tabLst>
            </a:pPr>
            <a:r>
              <a:rPr sz="1800" spc="-10" dirty="0">
                <a:solidFill>
                  <a:srgbClr val="404040"/>
                </a:solidFill>
                <a:latin typeface="Calibri"/>
                <a:cs typeface="Calibri"/>
              </a:rPr>
              <a:t>desarrollo	holístico</a:t>
            </a:r>
            <a:endParaRPr sz="1800">
              <a:latin typeface="Calibri"/>
              <a:cs typeface="Calibri"/>
            </a:endParaRPr>
          </a:p>
        </p:txBody>
      </p:sp>
      <p:sp>
        <p:nvSpPr>
          <p:cNvPr id="4" name="object 4"/>
          <p:cNvSpPr txBox="1"/>
          <p:nvPr/>
        </p:nvSpPr>
        <p:spPr>
          <a:xfrm>
            <a:off x="4402073" y="4908930"/>
            <a:ext cx="5257800" cy="546735"/>
          </a:xfrm>
          <a:prstGeom prst="rect">
            <a:avLst/>
          </a:prstGeom>
        </p:spPr>
        <p:txBody>
          <a:bodyPr vert="horz" wrap="square" lIns="0" tIns="12700" rIns="0" bIns="0" rtlCol="0">
            <a:spAutoFit/>
          </a:bodyPr>
          <a:lstStyle/>
          <a:p>
            <a:pPr marL="12700">
              <a:lnSpc>
                <a:spcPts val="2050"/>
              </a:lnSpc>
              <a:spcBef>
                <a:spcPts val="100"/>
              </a:spcBef>
              <a:tabLst>
                <a:tab pos="594995" algn="l"/>
                <a:tab pos="1106805" algn="l"/>
                <a:tab pos="1484630" algn="l"/>
                <a:tab pos="1893570" algn="l"/>
                <a:tab pos="3314065" algn="l"/>
                <a:tab pos="3813810" algn="l"/>
                <a:tab pos="5082540" algn="l"/>
              </a:tabLst>
            </a:pPr>
            <a:r>
              <a:rPr sz="1800" spc="-20" dirty="0">
                <a:solidFill>
                  <a:srgbClr val="404040"/>
                </a:solidFill>
                <a:latin typeface="Calibri"/>
                <a:cs typeface="Calibri"/>
              </a:rPr>
              <a:t>c</a:t>
            </a:r>
            <a:r>
              <a:rPr sz="1800" spc="15" dirty="0">
                <a:solidFill>
                  <a:srgbClr val="404040"/>
                </a:solidFill>
                <a:latin typeface="Calibri"/>
                <a:cs typeface="Calibri"/>
              </a:rPr>
              <a:t>a</a:t>
            </a:r>
            <a:r>
              <a:rPr sz="1800" spc="-10" dirty="0">
                <a:solidFill>
                  <a:srgbClr val="404040"/>
                </a:solidFill>
                <a:latin typeface="Calibri"/>
                <a:cs typeface="Calibri"/>
              </a:rPr>
              <a:t>d</a:t>
            </a:r>
            <a:r>
              <a:rPr sz="1800" dirty="0">
                <a:solidFill>
                  <a:srgbClr val="404040"/>
                </a:solidFill>
                <a:latin typeface="Calibri"/>
                <a:cs typeface="Calibri"/>
              </a:rPr>
              <a:t>a	</a:t>
            </a:r>
            <a:r>
              <a:rPr sz="1800" spc="5" dirty="0">
                <a:solidFill>
                  <a:srgbClr val="404040"/>
                </a:solidFill>
                <a:latin typeface="Calibri"/>
                <a:cs typeface="Calibri"/>
              </a:rPr>
              <a:t>u</a:t>
            </a:r>
            <a:r>
              <a:rPr sz="1800" spc="-10" dirty="0">
                <a:solidFill>
                  <a:srgbClr val="404040"/>
                </a:solidFill>
                <a:latin typeface="Calibri"/>
                <a:cs typeface="Calibri"/>
              </a:rPr>
              <a:t>n</a:t>
            </a:r>
            <a:r>
              <a:rPr sz="1800" dirty="0">
                <a:solidFill>
                  <a:srgbClr val="404040"/>
                </a:solidFill>
                <a:latin typeface="Calibri"/>
                <a:cs typeface="Calibri"/>
              </a:rPr>
              <a:t>o	</a:t>
            </a:r>
            <a:r>
              <a:rPr sz="1800" spc="-10" dirty="0">
                <a:solidFill>
                  <a:srgbClr val="404040"/>
                </a:solidFill>
                <a:latin typeface="Calibri"/>
                <a:cs typeface="Calibri"/>
              </a:rPr>
              <a:t>d</a:t>
            </a:r>
            <a:r>
              <a:rPr sz="1800" dirty="0">
                <a:solidFill>
                  <a:srgbClr val="404040"/>
                </a:solidFill>
                <a:latin typeface="Calibri"/>
                <a:cs typeface="Calibri"/>
              </a:rPr>
              <a:t>e	</a:t>
            </a:r>
            <a:r>
              <a:rPr sz="1800" spc="-5" dirty="0">
                <a:solidFill>
                  <a:srgbClr val="404040"/>
                </a:solidFill>
                <a:latin typeface="Calibri"/>
                <a:cs typeface="Calibri"/>
              </a:rPr>
              <a:t>l</a:t>
            </a:r>
            <a:r>
              <a:rPr sz="1800" spc="0" dirty="0">
                <a:solidFill>
                  <a:srgbClr val="404040"/>
                </a:solidFill>
                <a:latin typeface="Calibri"/>
                <a:cs typeface="Calibri"/>
              </a:rPr>
              <a:t>o</a:t>
            </a:r>
            <a:r>
              <a:rPr sz="1800" dirty="0">
                <a:solidFill>
                  <a:srgbClr val="404040"/>
                </a:solidFill>
                <a:latin typeface="Calibri"/>
                <a:cs typeface="Calibri"/>
              </a:rPr>
              <a:t>s	</a:t>
            </a:r>
            <a:r>
              <a:rPr sz="1800" spc="-20" dirty="0">
                <a:solidFill>
                  <a:srgbClr val="404040"/>
                </a:solidFill>
                <a:latin typeface="Calibri"/>
                <a:cs typeface="Calibri"/>
              </a:rPr>
              <a:t>c</a:t>
            </a:r>
            <a:r>
              <a:rPr sz="1800" spc="0" dirty="0">
                <a:solidFill>
                  <a:srgbClr val="404040"/>
                </a:solidFill>
                <a:latin typeface="Calibri"/>
                <a:cs typeface="Calibri"/>
              </a:rPr>
              <a:t>o</a:t>
            </a:r>
            <a:r>
              <a:rPr sz="1800" spc="15" dirty="0">
                <a:solidFill>
                  <a:srgbClr val="404040"/>
                </a:solidFill>
                <a:latin typeface="Calibri"/>
                <a:cs typeface="Calibri"/>
              </a:rPr>
              <a:t>m</a:t>
            </a:r>
            <a:r>
              <a:rPr sz="1800" spc="-10" dirty="0">
                <a:solidFill>
                  <a:srgbClr val="404040"/>
                </a:solidFill>
                <a:latin typeface="Calibri"/>
                <a:cs typeface="Calibri"/>
              </a:rPr>
              <a:t>p</a:t>
            </a:r>
            <a:r>
              <a:rPr sz="1800" spc="0" dirty="0">
                <a:solidFill>
                  <a:srgbClr val="404040"/>
                </a:solidFill>
                <a:latin typeface="Calibri"/>
                <a:cs typeface="Calibri"/>
              </a:rPr>
              <a:t>o</a:t>
            </a:r>
            <a:r>
              <a:rPr sz="1800" spc="-10" dirty="0">
                <a:solidFill>
                  <a:srgbClr val="404040"/>
                </a:solidFill>
                <a:latin typeface="Calibri"/>
                <a:cs typeface="Calibri"/>
              </a:rPr>
              <a:t>n</a:t>
            </a:r>
            <a:r>
              <a:rPr sz="1800" spc="10" dirty="0">
                <a:solidFill>
                  <a:srgbClr val="404040"/>
                </a:solidFill>
                <a:latin typeface="Calibri"/>
                <a:cs typeface="Calibri"/>
              </a:rPr>
              <a:t>e</a:t>
            </a:r>
            <a:r>
              <a:rPr sz="1800" spc="-35" dirty="0">
                <a:solidFill>
                  <a:srgbClr val="404040"/>
                </a:solidFill>
                <a:latin typeface="Calibri"/>
                <a:cs typeface="Calibri"/>
              </a:rPr>
              <a:t>n</a:t>
            </a:r>
            <a:r>
              <a:rPr sz="1800" dirty="0">
                <a:solidFill>
                  <a:srgbClr val="404040"/>
                </a:solidFill>
                <a:latin typeface="Calibri"/>
                <a:cs typeface="Calibri"/>
              </a:rPr>
              <a:t>t</a:t>
            </a:r>
            <a:r>
              <a:rPr sz="1800" spc="-15" dirty="0">
                <a:solidFill>
                  <a:srgbClr val="404040"/>
                </a:solidFill>
                <a:latin typeface="Calibri"/>
                <a:cs typeface="Calibri"/>
              </a:rPr>
              <a:t>e</a:t>
            </a:r>
            <a:r>
              <a:rPr sz="1800" dirty="0">
                <a:solidFill>
                  <a:srgbClr val="404040"/>
                </a:solidFill>
                <a:latin typeface="Calibri"/>
                <a:cs typeface="Calibri"/>
              </a:rPr>
              <a:t>s	</a:t>
            </a:r>
            <a:r>
              <a:rPr sz="1800" spc="-10" dirty="0">
                <a:solidFill>
                  <a:srgbClr val="404040"/>
                </a:solidFill>
                <a:latin typeface="Calibri"/>
                <a:cs typeface="Calibri"/>
              </a:rPr>
              <a:t>q</a:t>
            </a:r>
            <a:r>
              <a:rPr sz="1800" spc="5" dirty="0">
                <a:solidFill>
                  <a:srgbClr val="404040"/>
                </a:solidFill>
                <a:latin typeface="Calibri"/>
                <a:cs typeface="Calibri"/>
              </a:rPr>
              <a:t>u</a:t>
            </a:r>
            <a:r>
              <a:rPr sz="1800" dirty="0">
                <a:solidFill>
                  <a:srgbClr val="404040"/>
                </a:solidFill>
                <a:latin typeface="Calibri"/>
                <a:cs typeface="Calibri"/>
              </a:rPr>
              <a:t>e	</a:t>
            </a:r>
            <a:r>
              <a:rPr sz="1800" spc="-20" dirty="0">
                <a:solidFill>
                  <a:srgbClr val="404040"/>
                </a:solidFill>
                <a:latin typeface="Calibri"/>
                <a:cs typeface="Calibri"/>
              </a:rPr>
              <a:t>c</a:t>
            </a:r>
            <a:r>
              <a:rPr sz="1800" spc="25" dirty="0">
                <a:solidFill>
                  <a:srgbClr val="404040"/>
                </a:solidFill>
                <a:latin typeface="Calibri"/>
                <a:cs typeface="Calibri"/>
              </a:rPr>
              <a:t>o</a:t>
            </a:r>
            <a:r>
              <a:rPr sz="1800" spc="-10" dirty="0">
                <a:solidFill>
                  <a:srgbClr val="404040"/>
                </a:solidFill>
                <a:latin typeface="Calibri"/>
                <a:cs typeface="Calibri"/>
              </a:rPr>
              <a:t>n</a:t>
            </a:r>
            <a:r>
              <a:rPr sz="1800" dirty="0">
                <a:solidFill>
                  <a:srgbClr val="404040"/>
                </a:solidFill>
                <a:latin typeface="Calibri"/>
                <a:cs typeface="Calibri"/>
              </a:rPr>
              <a:t>t</a:t>
            </a:r>
            <a:r>
              <a:rPr sz="1800" spc="-10" dirty="0">
                <a:solidFill>
                  <a:srgbClr val="404040"/>
                </a:solidFill>
                <a:latin typeface="Calibri"/>
                <a:cs typeface="Calibri"/>
              </a:rPr>
              <a:t>r</a:t>
            </a:r>
            <a:r>
              <a:rPr sz="1800" spc="-5" dirty="0">
                <a:solidFill>
                  <a:srgbClr val="404040"/>
                </a:solidFill>
                <a:latin typeface="Calibri"/>
                <a:cs typeface="Calibri"/>
              </a:rPr>
              <a:t>i</a:t>
            </a:r>
            <a:r>
              <a:rPr sz="1800" spc="-10" dirty="0">
                <a:solidFill>
                  <a:srgbClr val="404040"/>
                </a:solidFill>
                <a:latin typeface="Calibri"/>
                <a:cs typeface="Calibri"/>
              </a:rPr>
              <a:t>bu</a:t>
            </a:r>
            <a:r>
              <a:rPr sz="1800" dirty="0">
                <a:solidFill>
                  <a:srgbClr val="404040"/>
                </a:solidFill>
                <a:latin typeface="Calibri"/>
                <a:cs typeface="Calibri"/>
              </a:rPr>
              <a:t>y</a:t>
            </a:r>
            <a:r>
              <a:rPr sz="1800" spc="-10" dirty="0">
                <a:solidFill>
                  <a:srgbClr val="404040"/>
                </a:solidFill>
                <a:latin typeface="Calibri"/>
                <a:cs typeface="Calibri"/>
              </a:rPr>
              <a:t>e</a:t>
            </a:r>
            <a:r>
              <a:rPr sz="1800" dirty="0">
                <a:solidFill>
                  <a:srgbClr val="404040"/>
                </a:solidFill>
                <a:latin typeface="Calibri"/>
                <a:cs typeface="Calibri"/>
              </a:rPr>
              <a:t>n	al</a:t>
            </a:r>
            <a:endParaRPr sz="1800">
              <a:latin typeface="Calibri"/>
              <a:cs typeface="Calibri"/>
            </a:endParaRPr>
          </a:p>
          <a:p>
            <a:pPr marL="70485">
              <a:lnSpc>
                <a:spcPts val="2050"/>
              </a:lnSpc>
              <a:tabLst>
                <a:tab pos="438784" algn="l"/>
                <a:tab pos="1377950" algn="l"/>
                <a:tab pos="2527300" algn="l"/>
                <a:tab pos="2865755" algn="l"/>
                <a:tab pos="3161665" algn="l"/>
                <a:tab pos="4100829" algn="l"/>
                <a:tab pos="4713605" algn="l"/>
                <a:tab pos="5079365" algn="l"/>
              </a:tabLst>
            </a:pPr>
            <a:r>
              <a:rPr sz="1800" spc="-10" dirty="0">
                <a:solidFill>
                  <a:srgbClr val="404040"/>
                </a:solidFill>
                <a:latin typeface="Calibri"/>
                <a:cs typeface="Calibri"/>
              </a:rPr>
              <a:t>de	nuestros	servidores,	</a:t>
            </a:r>
            <a:r>
              <a:rPr sz="1800" spc="0" dirty="0">
                <a:solidFill>
                  <a:srgbClr val="404040"/>
                </a:solidFill>
                <a:latin typeface="Calibri"/>
                <a:cs typeface="Calibri"/>
              </a:rPr>
              <a:t>es	</a:t>
            </a:r>
            <a:r>
              <a:rPr sz="1800" spc="-5" dirty="0">
                <a:solidFill>
                  <a:srgbClr val="404040"/>
                </a:solidFill>
                <a:latin typeface="Calibri"/>
                <a:cs typeface="Calibri"/>
              </a:rPr>
              <a:t>la	principal	</a:t>
            </a:r>
            <a:r>
              <a:rPr sz="1800" spc="-10" dirty="0">
                <a:solidFill>
                  <a:srgbClr val="404040"/>
                </a:solidFill>
                <a:latin typeface="Calibri"/>
                <a:cs typeface="Calibri"/>
              </a:rPr>
              <a:t>meta	de	la</a:t>
            </a:r>
            <a:endParaRPr sz="1800">
              <a:latin typeface="Calibri"/>
              <a:cs typeface="Calibri"/>
            </a:endParaRPr>
          </a:p>
        </p:txBody>
      </p:sp>
      <p:sp>
        <p:nvSpPr>
          <p:cNvPr id="5" name="object 5"/>
          <p:cNvSpPr txBox="1"/>
          <p:nvPr/>
        </p:nvSpPr>
        <p:spPr>
          <a:xfrm>
            <a:off x="2481452" y="5402986"/>
            <a:ext cx="7174230" cy="794385"/>
          </a:xfrm>
          <a:prstGeom prst="rect">
            <a:avLst/>
          </a:prstGeom>
        </p:spPr>
        <p:txBody>
          <a:bodyPr vert="horz" wrap="square" lIns="0" tIns="39370" rIns="0" bIns="0" rtlCol="0">
            <a:spAutoFit/>
          </a:bodyPr>
          <a:lstStyle/>
          <a:p>
            <a:pPr marL="12700" marR="5080" algn="just">
              <a:lnSpc>
                <a:spcPct val="90100"/>
              </a:lnSpc>
              <a:spcBef>
                <a:spcPts val="310"/>
              </a:spcBef>
            </a:pPr>
            <a:r>
              <a:rPr sz="1800" spc="-5" dirty="0">
                <a:solidFill>
                  <a:srgbClr val="404040"/>
                </a:solidFill>
                <a:latin typeface="Calibri"/>
                <a:cs typeface="Calibri"/>
              </a:rPr>
              <a:t>Subdirección </a:t>
            </a:r>
            <a:r>
              <a:rPr sz="1800" dirty="0">
                <a:solidFill>
                  <a:srgbClr val="404040"/>
                </a:solidFill>
                <a:latin typeface="Calibri"/>
                <a:cs typeface="Calibri"/>
              </a:rPr>
              <a:t>de </a:t>
            </a:r>
            <a:r>
              <a:rPr sz="1800" spc="-25" dirty="0">
                <a:solidFill>
                  <a:srgbClr val="404040"/>
                </a:solidFill>
                <a:latin typeface="Calibri"/>
                <a:cs typeface="Calibri"/>
              </a:rPr>
              <a:t>Talento </a:t>
            </a:r>
            <a:r>
              <a:rPr sz="1800" dirty="0">
                <a:solidFill>
                  <a:srgbClr val="404040"/>
                </a:solidFill>
                <a:latin typeface="Calibri"/>
                <a:cs typeface="Calibri"/>
              </a:rPr>
              <a:t>Humano </a:t>
            </a:r>
            <a:r>
              <a:rPr sz="1800" spc="-15" dirty="0">
                <a:solidFill>
                  <a:srgbClr val="404040"/>
                </a:solidFill>
                <a:latin typeface="Calibri"/>
                <a:cs typeface="Calibri"/>
              </a:rPr>
              <a:t>para </a:t>
            </a:r>
            <a:r>
              <a:rPr sz="1800" spc="-10" dirty="0">
                <a:solidFill>
                  <a:srgbClr val="404040"/>
                </a:solidFill>
                <a:latin typeface="Calibri"/>
                <a:cs typeface="Calibri"/>
              </a:rPr>
              <a:t>este </a:t>
            </a:r>
            <a:r>
              <a:rPr sz="1800" dirty="0">
                <a:solidFill>
                  <a:srgbClr val="404040"/>
                </a:solidFill>
                <a:latin typeface="Calibri"/>
                <a:cs typeface="Calibri"/>
              </a:rPr>
              <a:t>año. Con </a:t>
            </a:r>
            <a:r>
              <a:rPr sz="1800" spc="0" dirty="0">
                <a:solidFill>
                  <a:srgbClr val="404040"/>
                </a:solidFill>
                <a:latin typeface="Calibri"/>
                <a:cs typeface="Calibri"/>
              </a:rPr>
              <a:t>el </a:t>
            </a:r>
            <a:r>
              <a:rPr sz="1800" dirty="0">
                <a:solidFill>
                  <a:srgbClr val="404040"/>
                </a:solidFill>
                <a:latin typeface="Calibri"/>
                <a:cs typeface="Calibri"/>
              </a:rPr>
              <a:t>fin de </a:t>
            </a:r>
            <a:r>
              <a:rPr sz="1800" spc="-10" dirty="0">
                <a:solidFill>
                  <a:srgbClr val="404040"/>
                </a:solidFill>
                <a:latin typeface="Calibri"/>
                <a:cs typeface="Calibri"/>
              </a:rPr>
              <a:t>incrementar la  eficacia de </a:t>
            </a:r>
            <a:r>
              <a:rPr sz="1800" spc="-15" dirty="0">
                <a:solidFill>
                  <a:srgbClr val="404040"/>
                </a:solidFill>
                <a:latin typeface="Calibri"/>
                <a:cs typeface="Calibri"/>
              </a:rPr>
              <a:t>nuestras </a:t>
            </a:r>
            <a:r>
              <a:rPr sz="1800" spc="-10" dirty="0">
                <a:solidFill>
                  <a:srgbClr val="404040"/>
                </a:solidFill>
                <a:latin typeface="Calibri"/>
                <a:cs typeface="Calibri"/>
              </a:rPr>
              <a:t>labores </a:t>
            </a:r>
            <a:r>
              <a:rPr sz="1800" spc="0" dirty="0">
                <a:solidFill>
                  <a:srgbClr val="404040"/>
                </a:solidFill>
                <a:latin typeface="Calibri"/>
                <a:cs typeface="Calibri"/>
              </a:rPr>
              <a:t>al </a:t>
            </a:r>
            <a:r>
              <a:rPr sz="1800" spc="-10" dirty="0">
                <a:solidFill>
                  <a:srgbClr val="404040"/>
                </a:solidFill>
                <a:latin typeface="Calibri"/>
                <a:cs typeface="Calibri"/>
              </a:rPr>
              <a:t>maximizar </a:t>
            </a:r>
            <a:r>
              <a:rPr sz="1800" dirty="0">
                <a:solidFill>
                  <a:srgbClr val="404040"/>
                </a:solidFill>
                <a:latin typeface="Calibri"/>
                <a:cs typeface="Calibri"/>
              </a:rPr>
              <a:t>y </a:t>
            </a:r>
            <a:r>
              <a:rPr sz="1800" spc="-15" dirty="0">
                <a:solidFill>
                  <a:srgbClr val="404040"/>
                </a:solidFill>
                <a:latin typeface="Calibri"/>
                <a:cs typeface="Calibri"/>
              </a:rPr>
              <a:t>sintonizar </a:t>
            </a:r>
            <a:r>
              <a:rPr sz="1800" spc="-5" dirty="0">
                <a:solidFill>
                  <a:srgbClr val="404040"/>
                </a:solidFill>
                <a:latin typeface="Calibri"/>
                <a:cs typeface="Calibri"/>
              </a:rPr>
              <a:t>los </a:t>
            </a:r>
            <a:r>
              <a:rPr sz="1800" spc="-10" dirty="0">
                <a:solidFill>
                  <a:srgbClr val="404040"/>
                </a:solidFill>
                <a:latin typeface="Calibri"/>
                <a:cs typeface="Calibri"/>
              </a:rPr>
              <a:t>esfuerzos de </a:t>
            </a:r>
            <a:r>
              <a:rPr sz="1800" spc="-5" dirty="0">
                <a:solidFill>
                  <a:srgbClr val="404040"/>
                </a:solidFill>
                <a:latin typeface="Calibri"/>
                <a:cs typeface="Calibri"/>
              </a:rPr>
              <a:t>cada  </a:t>
            </a:r>
            <a:r>
              <a:rPr sz="1800" spc="-10" dirty="0">
                <a:solidFill>
                  <a:srgbClr val="404040"/>
                </a:solidFill>
                <a:latin typeface="Calibri"/>
                <a:cs typeface="Calibri"/>
              </a:rPr>
              <a:t>uno </a:t>
            </a:r>
            <a:r>
              <a:rPr sz="1800" spc="-5" dirty="0">
                <a:solidFill>
                  <a:srgbClr val="404040"/>
                </a:solidFill>
                <a:latin typeface="Calibri"/>
                <a:cs typeface="Calibri"/>
              </a:rPr>
              <a:t>de los </a:t>
            </a:r>
            <a:r>
              <a:rPr sz="1800" spc="-15" dirty="0">
                <a:solidFill>
                  <a:srgbClr val="404040"/>
                </a:solidFill>
                <a:latin typeface="Calibri"/>
                <a:cs typeface="Calibri"/>
              </a:rPr>
              <a:t>programas </a:t>
            </a:r>
            <a:r>
              <a:rPr sz="1800" dirty="0">
                <a:solidFill>
                  <a:srgbClr val="404040"/>
                </a:solidFill>
                <a:latin typeface="Calibri"/>
                <a:cs typeface="Calibri"/>
              </a:rPr>
              <a:t>y </a:t>
            </a:r>
            <a:r>
              <a:rPr sz="1800" spc="-5" dirty="0">
                <a:solidFill>
                  <a:srgbClr val="404040"/>
                </a:solidFill>
                <a:latin typeface="Calibri"/>
                <a:cs typeface="Calibri"/>
              </a:rPr>
              <a:t>actividades </a:t>
            </a:r>
            <a:r>
              <a:rPr sz="1800" spc="-10" dirty="0">
                <a:solidFill>
                  <a:srgbClr val="404040"/>
                </a:solidFill>
                <a:latin typeface="Calibri"/>
                <a:cs typeface="Calibri"/>
              </a:rPr>
              <a:t>que componen </a:t>
            </a:r>
            <a:r>
              <a:rPr sz="1800" spc="-20" dirty="0">
                <a:solidFill>
                  <a:srgbClr val="404040"/>
                </a:solidFill>
                <a:latin typeface="Calibri"/>
                <a:cs typeface="Calibri"/>
              </a:rPr>
              <a:t>este</a:t>
            </a:r>
            <a:r>
              <a:rPr sz="1800" spc="280" dirty="0">
                <a:solidFill>
                  <a:srgbClr val="404040"/>
                </a:solidFill>
                <a:latin typeface="Calibri"/>
                <a:cs typeface="Calibri"/>
              </a:rPr>
              <a:t> </a:t>
            </a:r>
            <a:r>
              <a:rPr sz="1800" spc="-5" dirty="0">
                <a:solidFill>
                  <a:srgbClr val="404040"/>
                </a:solidFill>
                <a:latin typeface="Calibri"/>
                <a:cs typeface="Calibri"/>
              </a:rPr>
              <a:t>plan.</a:t>
            </a:r>
            <a:endParaRPr sz="1800">
              <a:latin typeface="Calibri"/>
              <a:cs typeface="Calibri"/>
            </a:endParaRPr>
          </a:p>
        </p:txBody>
      </p:sp>
      <p:sp>
        <p:nvSpPr>
          <p:cNvPr id="6" name="object 6"/>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7" name="object 7"/>
          <p:cNvSpPr txBox="1">
            <a:spLocks noGrp="1"/>
          </p:cNvSpPr>
          <p:nvPr>
            <p:ph type="title"/>
          </p:nvPr>
        </p:nvSpPr>
        <p:spPr>
          <a:xfrm>
            <a:off x="98247" y="432562"/>
            <a:ext cx="412051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SERVIDORES </a:t>
            </a:r>
            <a:r>
              <a:rPr sz="1800" b="1" spc="-5" dirty="0">
                <a:solidFill>
                  <a:srgbClr val="FFFFFF"/>
                </a:solidFill>
                <a:latin typeface="Calibri"/>
                <a:cs typeface="Calibri"/>
              </a:rPr>
              <a:t>FELICES </a:t>
            </a:r>
            <a:r>
              <a:rPr sz="1800" b="1" dirty="0">
                <a:solidFill>
                  <a:srgbClr val="FFFFFF"/>
                </a:solidFill>
                <a:latin typeface="Calibri"/>
                <a:cs typeface="Calibri"/>
              </a:rPr>
              <a:t>Y </a:t>
            </a:r>
            <a:r>
              <a:rPr sz="1800" b="1" spc="-10" dirty="0">
                <a:solidFill>
                  <a:srgbClr val="FFFFFF"/>
                </a:solidFill>
                <a:latin typeface="Calibri"/>
                <a:cs typeface="Calibri"/>
              </a:rPr>
              <a:t>COMPETENTES</a:t>
            </a:r>
            <a:r>
              <a:rPr sz="1800" b="1" spc="-45" dirty="0">
                <a:solidFill>
                  <a:srgbClr val="FFFFFF"/>
                </a:solidFill>
                <a:latin typeface="Calibri"/>
                <a:cs typeface="Calibri"/>
              </a:rPr>
              <a:t> </a:t>
            </a:r>
            <a:r>
              <a:rPr sz="1800" b="1" dirty="0">
                <a:solidFill>
                  <a:srgbClr val="FFFFFF"/>
                </a:solidFill>
                <a:latin typeface="Calibri"/>
                <a:cs typeface="Calibri"/>
              </a:rPr>
              <a:t>2018</a:t>
            </a:r>
            <a:endParaRPr sz="1800">
              <a:latin typeface="Calibri"/>
              <a:cs typeface="Calibri"/>
            </a:endParaRPr>
          </a:p>
        </p:txBody>
      </p:sp>
      <p:sp>
        <p:nvSpPr>
          <p:cNvPr id="8" name="object 8"/>
          <p:cNvSpPr/>
          <p:nvPr/>
        </p:nvSpPr>
        <p:spPr>
          <a:xfrm>
            <a:off x="3829684" y="952246"/>
            <a:ext cx="4215062" cy="368541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224528" y="3558290"/>
            <a:ext cx="128357" cy="9590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562"/>
            <a:ext cx="47358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MODELO </a:t>
            </a:r>
            <a:r>
              <a:rPr sz="1800" b="1" spc="-10" dirty="0">
                <a:solidFill>
                  <a:srgbClr val="FFFFFF"/>
                </a:solidFill>
                <a:latin typeface="Calibri"/>
                <a:cs typeface="Calibri"/>
              </a:rPr>
              <a:t>INTEGRADO </a:t>
            </a:r>
            <a:r>
              <a:rPr sz="1800" b="1" spc="-5" dirty="0">
                <a:solidFill>
                  <a:srgbClr val="FFFFFF"/>
                </a:solidFill>
                <a:latin typeface="Calibri"/>
                <a:cs typeface="Calibri"/>
              </a:rPr>
              <a:t>DE </a:t>
            </a:r>
            <a:r>
              <a:rPr sz="1800" b="1" spc="-10" dirty="0">
                <a:solidFill>
                  <a:srgbClr val="FFFFFF"/>
                </a:solidFill>
                <a:latin typeface="Calibri"/>
                <a:cs typeface="Calibri"/>
              </a:rPr>
              <a:t>PLANEACIÓN </a:t>
            </a:r>
            <a:r>
              <a:rPr sz="1800" b="1" dirty="0">
                <a:solidFill>
                  <a:srgbClr val="FFFFFF"/>
                </a:solidFill>
                <a:latin typeface="Calibri"/>
                <a:cs typeface="Calibri"/>
              </a:rPr>
              <a:t>Y</a:t>
            </a:r>
            <a:r>
              <a:rPr sz="1800" b="1" spc="-15" dirty="0">
                <a:solidFill>
                  <a:srgbClr val="FFFFFF"/>
                </a:solidFill>
                <a:latin typeface="Calibri"/>
                <a:cs typeface="Calibri"/>
              </a:rPr>
              <a:t> GESTIÓN</a:t>
            </a:r>
            <a:endParaRPr sz="1800">
              <a:latin typeface="Calibri"/>
              <a:cs typeface="Calibri"/>
            </a:endParaRPr>
          </a:p>
        </p:txBody>
      </p:sp>
      <p:sp>
        <p:nvSpPr>
          <p:cNvPr id="5" name="object 5"/>
          <p:cNvSpPr txBox="1"/>
          <p:nvPr/>
        </p:nvSpPr>
        <p:spPr>
          <a:xfrm>
            <a:off x="8265032" y="1334465"/>
            <a:ext cx="3355340" cy="3125470"/>
          </a:xfrm>
          <a:prstGeom prst="rect">
            <a:avLst/>
          </a:prstGeom>
        </p:spPr>
        <p:txBody>
          <a:bodyPr vert="horz" wrap="square" lIns="0" tIns="38100" rIns="0" bIns="0" rtlCol="0">
            <a:spAutoFit/>
          </a:bodyPr>
          <a:lstStyle/>
          <a:p>
            <a:pPr marL="12700" marR="5080" algn="just">
              <a:lnSpc>
                <a:spcPct val="90000"/>
              </a:lnSpc>
              <a:spcBef>
                <a:spcPts val="300"/>
              </a:spcBef>
            </a:pPr>
            <a:r>
              <a:rPr sz="1600" dirty="0">
                <a:solidFill>
                  <a:srgbClr val="404040"/>
                </a:solidFill>
                <a:latin typeface="Calibri"/>
                <a:cs typeface="Calibri"/>
              </a:rPr>
              <a:t>«El </a:t>
            </a:r>
            <a:r>
              <a:rPr sz="1600" spc="-10" dirty="0">
                <a:solidFill>
                  <a:srgbClr val="404040"/>
                </a:solidFill>
                <a:latin typeface="Calibri"/>
                <a:cs typeface="Calibri"/>
              </a:rPr>
              <a:t>Sistema </a:t>
            </a:r>
            <a:r>
              <a:rPr sz="1600" dirty="0">
                <a:solidFill>
                  <a:srgbClr val="404040"/>
                </a:solidFill>
                <a:latin typeface="Calibri"/>
                <a:cs typeface="Calibri"/>
              </a:rPr>
              <a:t>de </a:t>
            </a:r>
            <a:r>
              <a:rPr sz="1600" spc="-10" dirty="0">
                <a:solidFill>
                  <a:srgbClr val="404040"/>
                </a:solidFill>
                <a:latin typeface="Calibri"/>
                <a:cs typeface="Calibri"/>
              </a:rPr>
              <a:t>Gestión, </a:t>
            </a:r>
            <a:r>
              <a:rPr sz="1600" spc="-5" dirty="0">
                <a:solidFill>
                  <a:srgbClr val="404040"/>
                </a:solidFill>
                <a:latin typeface="Calibri"/>
                <a:cs typeface="Calibri"/>
              </a:rPr>
              <a:t>creado </a:t>
            </a:r>
            <a:r>
              <a:rPr sz="1600" dirty="0">
                <a:solidFill>
                  <a:srgbClr val="404040"/>
                </a:solidFill>
                <a:latin typeface="Calibri"/>
                <a:cs typeface="Calibri"/>
              </a:rPr>
              <a:t>en </a:t>
            </a:r>
            <a:r>
              <a:rPr sz="1600" spc="-10" dirty="0">
                <a:solidFill>
                  <a:srgbClr val="404040"/>
                </a:solidFill>
                <a:latin typeface="Calibri"/>
                <a:cs typeface="Calibri"/>
              </a:rPr>
              <a:t>el  artículo </a:t>
            </a:r>
            <a:r>
              <a:rPr sz="1600" dirty="0">
                <a:solidFill>
                  <a:srgbClr val="404040"/>
                </a:solidFill>
                <a:latin typeface="Calibri"/>
                <a:cs typeface="Calibri"/>
              </a:rPr>
              <a:t>133 de </a:t>
            </a:r>
            <a:r>
              <a:rPr sz="1600" spc="-5" dirty="0">
                <a:solidFill>
                  <a:srgbClr val="404040"/>
                </a:solidFill>
                <a:latin typeface="Calibri"/>
                <a:cs typeface="Calibri"/>
              </a:rPr>
              <a:t>la Ley </a:t>
            </a:r>
            <a:r>
              <a:rPr sz="1600" dirty="0">
                <a:solidFill>
                  <a:srgbClr val="404040"/>
                </a:solidFill>
                <a:latin typeface="Calibri"/>
                <a:cs typeface="Calibri"/>
              </a:rPr>
              <a:t>1753 de </a:t>
            </a:r>
            <a:r>
              <a:rPr sz="1600" spc="-5" dirty="0">
                <a:solidFill>
                  <a:srgbClr val="404040"/>
                </a:solidFill>
                <a:latin typeface="Calibri"/>
                <a:cs typeface="Calibri"/>
              </a:rPr>
              <a:t>2015,  </a:t>
            </a:r>
            <a:r>
              <a:rPr sz="1600" dirty="0">
                <a:solidFill>
                  <a:srgbClr val="404040"/>
                </a:solidFill>
                <a:latin typeface="Calibri"/>
                <a:cs typeface="Calibri"/>
              </a:rPr>
              <a:t>que </a:t>
            </a:r>
            <a:r>
              <a:rPr sz="1600" spc="-15" dirty="0">
                <a:solidFill>
                  <a:srgbClr val="404040"/>
                </a:solidFill>
                <a:latin typeface="Calibri"/>
                <a:cs typeface="Calibri"/>
              </a:rPr>
              <a:t>integra </a:t>
            </a:r>
            <a:r>
              <a:rPr sz="1600" spc="-5" dirty="0">
                <a:solidFill>
                  <a:srgbClr val="404040"/>
                </a:solidFill>
                <a:latin typeface="Calibri"/>
                <a:cs typeface="Calibri"/>
              </a:rPr>
              <a:t>los </a:t>
            </a:r>
            <a:r>
              <a:rPr sz="1600" spc="-10" dirty="0">
                <a:solidFill>
                  <a:srgbClr val="404040"/>
                </a:solidFill>
                <a:latin typeface="Calibri"/>
                <a:cs typeface="Calibri"/>
              </a:rPr>
              <a:t>Sistemas </a:t>
            </a:r>
            <a:r>
              <a:rPr sz="1600" dirty="0">
                <a:solidFill>
                  <a:srgbClr val="404040"/>
                </a:solidFill>
                <a:latin typeface="Calibri"/>
                <a:cs typeface="Calibri"/>
              </a:rPr>
              <a:t>de </a:t>
            </a:r>
            <a:r>
              <a:rPr sz="1600" spc="-10" dirty="0">
                <a:solidFill>
                  <a:srgbClr val="404040"/>
                </a:solidFill>
                <a:latin typeface="Calibri"/>
                <a:cs typeface="Calibri"/>
              </a:rPr>
              <a:t>Desarrollo  Administrativo </a:t>
            </a:r>
            <a:r>
              <a:rPr sz="1600" dirty="0">
                <a:solidFill>
                  <a:srgbClr val="404040"/>
                </a:solidFill>
                <a:latin typeface="Calibri"/>
                <a:cs typeface="Calibri"/>
              </a:rPr>
              <a:t>y de </a:t>
            </a:r>
            <a:r>
              <a:rPr sz="1600" spc="-5" dirty="0">
                <a:solidFill>
                  <a:srgbClr val="404040"/>
                </a:solidFill>
                <a:latin typeface="Calibri"/>
                <a:cs typeface="Calibri"/>
              </a:rPr>
              <a:t>Gestión </a:t>
            </a:r>
            <a:r>
              <a:rPr sz="1600" dirty="0">
                <a:solidFill>
                  <a:srgbClr val="404040"/>
                </a:solidFill>
                <a:latin typeface="Calibri"/>
                <a:cs typeface="Calibri"/>
              </a:rPr>
              <a:t>de </a:t>
            </a:r>
            <a:r>
              <a:rPr sz="1600" spc="-10" dirty="0">
                <a:solidFill>
                  <a:srgbClr val="404040"/>
                </a:solidFill>
                <a:latin typeface="Calibri"/>
                <a:cs typeface="Calibri"/>
              </a:rPr>
              <a:t>la  </a:t>
            </a:r>
            <a:r>
              <a:rPr sz="1600" spc="-5" dirty="0">
                <a:solidFill>
                  <a:srgbClr val="404040"/>
                </a:solidFill>
                <a:latin typeface="Calibri"/>
                <a:cs typeface="Calibri"/>
              </a:rPr>
              <a:t>Calidad, es el </a:t>
            </a:r>
            <a:r>
              <a:rPr sz="1600" spc="-15" dirty="0">
                <a:solidFill>
                  <a:srgbClr val="404040"/>
                </a:solidFill>
                <a:latin typeface="Calibri"/>
                <a:cs typeface="Calibri"/>
              </a:rPr>
              <a:t>conjunto </a:t>
            </a:r>
            <a:r>
              <a:rPr sz="1600" dirty="0">
                <a:solidFill>
                  <a:srgbClr val="404040"/>
                </a:solidFill>
                <a:latin typeface="Calibri"/>
                <a:cs typeface="Calibri"/>
              </a:rPr>
              <a:t>de </a:t>
            </a:r>
            <a:r>
              <a:rPr sz="1600" spc="-10" dirty="0">
                <a:solidFill>
                  <a:srgbClr val="404040"/>
                </a:solidFill>
                <a:latin typeface="Calibri"/>
                <a:cs typeface="Calibri"/>
              </a:rPr>
              <a:t>entidades </a:t>
            </a:r>
            <a:r>
              <a:rPr sz="1600" dirty="0">
                <a:solidFill>
                  <a:srgbClr val="404040"/>
                </a:solidFill>
                <a:latin typeface="Calibri"/>
                <a:cs typeface="Calibri"/>
              </a:rPr>
              <a:t>y  </a:t>
            </a:r>
            <a:r>
              <a:rPr sz="1600" spc="-10" dirty="0">
                <a:solidFill>
                  <a:srgbClr val="404040"/>
                </a:solidFill>
                <a:latin typeface="Calibri"/>
                <a:cs typeface="Calibri"/>
              </a:rPr>
              <a:t>organismos </a:t>
            </a:r>
            <a:r>
              <a:rPr sz="1600" spc="-5" dirty="0">
                <a:solidFill>
                  <a:srgbClr val="404040"/>
                </a:solidFill>
                <a:latin typeface="Calibri"/>
                <a:cs typeface="Calibri"/>
              </a:rPr>
              <a:t>del </a:t>
            </a:r>
            <a:r>
              <a:rPr sz="1600" spc="-15" dirty="0">
                <a:solidFill>
                  <a:srgbClr val="404040"/>
                </a:solidFill>
                <a:latin typeface="Calibri"/>
                <a:cs typeface="Calibri"/>
              </a:rPr>
              <a:t>Estado, </a:t>
            </a:r>
            <a:r>
              <a:rPr sz="1600" spc="-10" dirty="0">
                <a:solidFill>
                  <a:srgbClr val="404040"/>
                </a:solidFill>
                <a:latin typeface="Calibri"/>
                <a:cs typeface="Calibri"/>
              </a:rPr>
              <a:t>políticas,  </a:t>
            </a:r>
            <a:r>
              <a:rPr sz="1600" spc="-5" dirty="0">
                <a:solidFill>
                  <a:srgbClr val="404040"/>
                </a:solidFill>
                <a:latin typeface="Calibri"/>
                <a:cs typeface="Calibri"/>
              </a:rPr>
              <a:t>normas, </a:t>
            </a:r>
            <a:r>
              <a:rPr sz="1600" spc="-10" dirty="0">
                <a:solidFill>
                  <a:srgbClr val="404040"/>
                </a:solidFill>
                <a:latin typeface="Calibri"/>
                <a:cs typeface="Calibri"/>
              </a:rPr>
              <a:t>recursos </a:t>
            </a:r>
            <a:r>
              <a:rPr sz="1600" spc="0" dirty="0">
                <a:solidFill>
                  <a:srgbClr val="404040"/>
                </a:solidFill>
                <a:latin typeface="Calibri"/>
                <a:cs typeface="Calibri"/>
              </a:rPr>
              <a:t>e </a:t>
            </a:r>
            <a:r>
              <a:rPr sz="1600" spc="-10" dirty="0">
                <a:solidFill>
                  <a:srgbClr val="404040"/>
                </a:solidFill>
                <a:latin typeface="Calibri"/>
                <a:cs typeface="Calibri"/>
              </a:rPr>
              <a:t>información. </a:t>
            </a:r>
            <a:r>
              <a:rPr sz="1600" spc="-5" dirty="0">
                <a:solidFill>
                  <a:srgbClr val="404040"/>
                </a:solidFill>
                <a:latin typeface="Calibri"/>
                <a:cs typeface="Calibri"/>
              </a:rPr>
              <a:t>cuyo  objeto es dirigir la </a:t>
            </a:r>
            <a:r>
              <a:rPr sz="1600" spc="-10" dirty="0">
                <a:solidFill>
                  <a:srgbClr val="404040"/>
                </a:solidFill>
                <a:latin typeface="Calibri"/>
                <a:cs typeface="Calibri"/>
              </a:rPr>
              <a:t>gestión pública </a:t>
            </a:r>
            <a:r>
              <a:rPr sz="1600" dirty="0">
                <a:solidFill>
                  <a:srgbClr val="404040"/>
                </a:solidFill>
                <a:latin typeface="Calibri"/>
                <a:cs typeface="Calibri"/>
              </a:rPr>
              <a:t>al  </a:t>
            </a:r>
            <a:r>
              <a:rPr sz="1600" spc="-5" dirty="0">
                <a:solidFill>
                  <a:srgbClr val="404040"/>
                </a:solidFill>
                <a:latin typeface="Calibri"/>
                <a:cs typeface="Calibri"/>
              </a:rPr>
              <a:t>mejor desempeño </a:t>
            </a:r>
            <a:r>
              <a:rPr sz="1600" spc="-10" dirty="0">
                <a:solidFill>
                  <a:srgbClr val="404040"/>
                </a:solidFill>
                <a:latin typeface="Calibri"/>
                <a:cs typeface="Calibri"/>
              </a:rPr>
              <a:t>institucional </a:t>
            </a:r>
            <a:r>
              <a:rPr sz="1600" dirty="0">
                <a:solidFill>
                  <a:srgbClr val="404040"/>
                </a:solidFill>
                <a:latin typeface="Calibri"/>
                <a:cs typeface="Calibri"/>
              </a:rPr>
              <a:t>y a </a:t>
            </a:r>
            <a:r>
              <a:rPr sz="1600" spc="-10" dirty="0">
                <a:solidFill>
                  <a:srgbClr val="404040"/>
                </a:solidFill>
                <a:latin typeface="Calibri"/>
                <a:cs typeface="Calibri"/>
              </a:rPr>
              <a:t>la  consecución </a:t>
            </a:r>
            <a:r>
              <a:rPr sz="1600" dirty="0">
                <a:solidFill>
                  <a:srgbClr val="404040"/>
                </a:solidFill>
                <a:latin typeface="Calibri"/>
                <a:cs typeface="Calibri"/>
              </a:rPr>
              <a:t>de </a:t>
            </a:r>
            <a:r>
              <a:rPr sz="1600" spc="-10" dirty="0">
                <a:solidFill>
                  <a:srgbClr val="404040"/>
                </a:solidFill>
                <a:latin typeface="Calibri"/>
                <a:cs typeface="Calibri"/>
              </a:rPr>
              <a:t>resultados para la  satisfacción </a:t>
            </a:r>
            <a:r>
              <a:rPr sz="1600" dirty="0">
                <a:solidFill>
                  <a:srgbClr val="404040"/>
                </a:solidFill>
                <a:latin typeface="Calibri"/>
                <a:cs typeface="Calibri"/>
              </a:rPr>
              <a:t>de </a:t>
            </a:r>
            <a:r>
              <a:rPr sz="1600" spc="-5" dirty="0">
                <a:solidFill>
                  <a:srgbClr val="404040"/>
                </a:solidFill>
                <a:latin typeface="Calibri"/>
                <a:cs typeface="Calibri"/>
              </a:rPr>
              <a:t>las </a:t>
            </a:r>
            <a:r>
              <a:rPr sz="1600" spc="-10" dirty="0">
                <a:solidFill>
                  <a:srgbClr val="404040"/>
                </a:solidFill>
                <a:latin typeface="Calibri"/>
                <a:cs typeface="Calibri"/>
              </a:rPr>
              <a:t>necesidades </a:t>
            </a:r>
            <a:r>
              <a:rPr sz="1600" dirty="0">
                <a:solidFill>
                  <a:srgbClr val="404040"/>
                </a:solidFill>
                <a:latin typeface="Calibri"/>
                <a:cs typeface="Calibri"/>
              </a:rPr>
              <a:t>y </a:t>
            </a:r>
            <a:r>
              <a:rPr sz="1600" spc="-5" dirty="0">
                <a:solidFill>
                  <a:srgbClr val="404040"/>
                </a:solidFill>
                <a:latin typeface="Calibri"/>
                <a:cs typeface="Calibri"/>
              </a:rPr>
              <a:t>el goce  </a:t>
            </a:r>
            <a:r>
              <a:rPr sz="1600" spc="-15" dirty="0">
                <a:solidFill>
                  <a:srgbClr val="404040"/>
                </a:solidFill>
                <a:latin typeface="Calibri"/>
                <a:cs typeface="Calibri"/>
              </a:rPr>
              <a:t>efectivo </a:t>
            </a:r>
            <a:r>
              <a:rPr sz="1600" dirty="0">
                <a:solidFill>
                  <a:srgbClr val="404040"/>
                </a:solidFill>
                <a:latin typeface="Calibri"/>
                <a:cs typeface="Calibri"/>
              </a:rPr>
              <a:t>de </a:t>
            </a:r>
            <a:r>
              <a:rPr sz="1600" spc="-5" dirty="0">
                <a:solidFill>
                  <a:srgbClr val="404040"/>
                </a:solidFill>
                <a:latin typeface="Calibri"/>
                <a:cs typeface="Calibri"/>
              </a:rPr>
              <a:t>los derechos </a:t>
            </a:r>
            <a:r>
              <a:rPr sz="1600" dirty="0">
                <a:solidFill>
                  <a:srgbClr val="404040"/>
                </a:solidFill>
                <a:latin typeface="Calibri"/>
                <a:cs typeface="Calibri"/>
              </a:rPr>
              <a:t>de </a:t>
            </a:r>
            <a:r>
              <a:rPr sz="1600" spc="-5" dirty="0">
                <a:solidFill>
                  <a:srgbClr val="404040"/>
                </a:solidFill>
                <a:latin typeface="Calibri"/>
                <a:cs typeface="Calibri"/>
              </a:rPr>
              <a:t>los  ciudadanos. en el </a:t>
            </a:r>
            <a:r>
              <a:rPr sz="1600" spc="-15" dirty="0">
                <a:solidFill>
                  <a:srgbClr val="404040"/>
                </a:solidFill>
                <a:latin typeface="Calibri"/>
                <a:cs typeface="Calibri"/>
              </a:rPr>
              <a:t>marco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legalidad  </a:t>
            </a:r>
            <a:r>
              <a:rPr sz="1600" dirty="0">
                <a:solidFill>
                  <a:srgbClr val="404040"/>
                </a:solidFill>
                <a:latin typeface="Calibri"/>
                <a:cs typeface="Calibri"/>
              </a:rPr>
              <a:t>y </a:t>
            </a:r>
            <a:r>
              <a:rPr sz="1600" spc="-5" dirty="0">
                <a:solidFill>
                  <a:srgbClr val="404040"/>
                </a:solidFill>
                <a:latin typeface="Calibri"/>
                <a:cs typeface="Calibri"/>
              </a:rPr>
              <a:t>la</a:t>
            </a:r>
            <a:r>
              <a:rPr sz="1600" spc="-20" dirty="0">
                <a:solidFill>
                  <a:srgbClr val="404040"/>
                </a:solidFill>
                <a:latin typeface="Calibri"/>
                <a:cs typeface="Calibri"/>
              </a:rPr>
              <a:t> </a:t>
            </a:r>
            <a:r>
              <a:rPr sz="1600" spc="-10" dirty="0">
                <a:solidFill>
                  <a:srgbClr val="404040"/>
                </a:solidFill>
                <a:latin typeface="Calibri"/>
                <a:cs typeface="Calibri"/>
              </a:rPr>
              <a:t>integridad.»</a:t>
            </a:r>
            <a:endParaRPr sz="1600">
              <a:latin typeface="Calibri"/>
              <a:cs typeface="Calibri"/>
            </a:endParaRPr>
          </a:p>
        </p:txBody>
      </p:sp>
      <p:sp>
        <p:nvSpPr>
          <p:cNvPr id="6" name="object 6"/>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pic>
        <p:nvPicPr>
          <p:cNvPr id="1026" name="Imagen 2" descr="image001">
            <a:extLst>
              <a:ext uri="{FF2B5EF4-FFF2-40B4-BE49-F238E27FC236}">
                <a16:creationId xmlns:a16="http://schemas.microsoft.com/office/drawing/2014/main" id="{67E745C4-C14A-43D5-9786-958D0850F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4" y="1334464"/>
            <a:ext cx="8207318" cy="552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562"/>
            <a:ext cx="2026285"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Calibri"/>
                <a:cs typeface="Calibri"/>
              </a:rPr>
              <a:t>MARCO</a:t>
            </a:r>
            <a:r>
              <a:rPr sz="1800" b="1" spc="-60" dirty="0">
                <a:solidFill>
                  <a:srgbClr val="FFFFFF"/>
                </a:solidFill>
                <a:latin typeface="Calibri"/>
                <a:cs typeface="Calibri"/>
              </a:rPr>
              <a:t> </a:t>
            </a:r>
            <a:r>
              <a:rPr sz="1800" b="1" spc="-25" dirty="0">
                <a:solidFill>
                  <a:srgbClr val="FFFFFF"/>
                </a:solidFill>
                <a:latin typeface="Calibri"/>
                <a:cs typeface="Calibri"/>
              </a:rPr>
              <a:t>NORMATIVO</a:t>
            </a:r>
            <a:endParaRPr sz="1800">
              <a:latin typeface="Calibri"/>
              <a:cs typeface="Calibri"/>
            </a:endParaRPr>
          </a:p>
        </p:txBody>
      </p:sp>
      <p:sp>
        <p:nvSpPr>
          <p:cNvPr id="4" name="object 4"/>
          <p:cNvSpPr txBox="1"/>
          <p:nvPr/>
        </p:nvSpPr>
        <p:spPr>
          <a:xfrm>
            <a:off x="8265032" y="398525"/>
            <a:ext cx="3354704" cy="270510"/>
          </a:xfrm>
          <a:prstGeom prst="rect">
            <a:avLst/>
          </a:prstGeom>
        </p:spPr>
        <p:txBody>
          <a:bodyPr vert="horz" wrap="square" lIns="0" tIns="13335" rIns="0" bIns="0" rtlCol="0">
            <a:spAutoFit/>
          </a:bodyPr>
          <a:lstStyle/>
          <a:p>
            <a:pPr marL="12700">
              <a:lnSpc>
                <a:spcPct val="100000"/>
              </a:lnSpc>
              <a:spcBef>
                <a:spcPts val="105"/>
              </a:spcBef>
            </a:pPr>
            <a:r>
              <a:rPr sz="1600" spc="-10" dirty="0">
                <a:solidFill>
                  <a:srgbClr val="404040"/>
                </a:solidFill>
                <a:latin typeface="Calibri"/>
                <a:cs typeface="Calibri"/>
              </a:rPr>
              <a:t>Artículo </a:t>
            </a:r>
            <a:r>
              <a:rPr sz="1600" dirty="0">
                <a:solidFill>
                  <a:srgbClr val="404040"/>
                </a:solidFill>
                <a:latin typeface="Calibri"/>
                <a:cs typeface="Calibri"/>
              </a:rPr>
              <a:t>4 -</a:t>
            </a:r>
            <a:r>
              <a:rPr sz="1600" spc="250" dirty="0">
                <a:solidFill>
                  <a:srgbClr val="404040"/>
                </a:solidFill>
                <a:latin typeface="Calibri"/>
                <a:cs typeface="Calibri"/>
              </a:rPr>
              <a:t> </a:t>
            </a:r>
            <a:r>
              <a:rPr sz="1600" spc="-5" dirty="0">
                <a:solidFill>
                  <a:srgbClr val="404040"/>
                </a:solidFill>
                <a:latin typeface="Calibri"/>
                <a:cs typeface="Calibri"/>
              </a:rPr>
              <a:t>“Definición </a:t>
            </a:r>
            <a:r>
              <a:rPr sz="1600" spc="5" dirty="0">
                <a:solidFill>
                  <a:srgbClr val="404040"/>
                </a:solidFill>
                <a:latin typeface="Calibri"/>
                <a:cs typeface="Calibri"/>
              </a:rPr>
              <a:t>de </a:t>
            </a:r>
            <a:r>
              <a:rPr sz="1600" spc="-10" dirty="0">
                <a:solidFill>
                  <a:srgbClr val="404040"/>
                </a:solidFill>
                <a:latin typeface="Calibri"/>
                <a:cs typeface="Calibri"/>
              </a:rPr>
              <a:t>capacitación:</a:t>
            </a:r>
            <a:endParaRPr sz="1600">
              <a:latin typeface="Calibri"/>
              <a:cs typeface="Calibri"/>
            </a:endParaRPr>
          </a:p>
        </p:txBody>
      </p:sp>
      <p:sp>
        <p:nvSpPr>
          <p:cNvPr id="5" name="object 5"/>
          <p:cNvSpPr txBox="1"/>
          <p:nvPr/>
        </p:nvSpPr>
        <p:spPr>
          <a:xfrm>
            <a:off x="8265032" y="617981"/>
            <a:ext cx="3352165" cy="270510"/>
          </a:xfrm>
          <a:prstGeom prst="rect">
            <a:avLst/>
          </a:prstGeom>
        </p:spPr>
        <p:txBody>
          <a:bodyPr vert="horz" wrap="square" lIns="0" tIns="13335" rIns="0" bIns="0" rtlCol="0">
            <a:spAutoFit/>
          </a:bodyPr>
          <a:lstStyle/>
          <a:p>
            <a:pPr marL="12700">
              <a:lnSpc>
                <a:spcPct val="100000"/>
              </a:lnSpc>
              <a:spcBef>
                <a:spcPts val="105"/>
              </a:spcBef>
              <a:tabLst>
                <a:tab pos="441959" algn="l"/>
                <a:tab pos="1411605" algn="l"/>
                <a:tab pos="1932939" algn="l"/>
                <a:tab pos="3192145" algn="l"/>
              </a:tabLst>
            </a:pPr>
            <a:r>
              <a:rPr sz="1600" spc="0" dirty="0">
                <a:solidFill>
                  <a:srgbClr val="404040"/>
                </a:solidFill>
                <a:latin typeface="Calibri"/>
                <a:cs typeface="Calibri"/>
              </a:rPr>
              <a:t>S</a:t>
            </a:r>
            <a:r>
              <a:rPr sz="1600" dirty="0">
                <a:solidFill>
                  <a:srgbClr val="404040"/>
                </a:solidFill>
                <a:latin typeface="Calibri"/>
                <a:cs typeface="Calibri"/>
              </a:rPr>
              <a:t>e	</a:t>
            </a:r>
            <a:r>
              <a:rPr sz="1600" spc="-10" dirty="0">
                <a:solidFill>
                  <a:srgbClr val="404040"/>
                </a:solidFill>
                <a:latin typeface="Calibri"/>
                <a:cs typeface="Calibri"/>
              </a:rPr>
              <a:t>e</a:t>
            </a:r>
            <a:r>
              <a:rPr sz="1600" spc="-30" dirty="0">
                <a:solidFill>
                  <a:srgbClr val="404040"/>
                </a:solidFill>
                <a:latin typeface="Calibri"/>
                <a:cs typeface="Calibri"/>
              </a:rPr>
              <a:t>n</a:t>
            </a:r>
            <a:r>
              <a:rPr sz="1600" spc="-15" dirty="0">
                <a:solidFill>
                  <a:srgbClr val="404040"/>
                </a:solidFill>
                <a:latin typeface="Calibri"/>
                <a:cs typeface="Calibri"/>
              </a:rPr>
              <a:t>t</a:t>
            </a:r>
            <a:r>
              <a:rPr sz="1600" spc="-10" dirty="0">
                <a:solidFill>
                  <a:srgbClr val="404040"/>
                </a:solidFill>
                <a:latin typeface="Calibri"/>
                <a:cs typeface="Calibri"/>
              </a:rPr>
              <a:t>ie</a:t>
            </a:r>
            <a:r>
              <a:rPr sz="1600" spc="-5" dirty="0">
                <a:solidFill>
                  <a:srgbClr val="404040"/>
                </a:solidFill>
                <a:latin typeface="Calibri"/>
                <a:cs typeface="Calibri"/>
              </a:rPr>
              <a:t>n</a:t>
            </a:r>
            <a:r>
              <a:rPr sz="1600" spc="5" dirty="0">
                <a:solidFill>
                  <a:srgbClr val="404040"/>
                </a:solidFill>
                <a:latin typeface="Calibri"/>
                <a:cs typeface="Calibri"/>
              </a:rPr>
              <a:t>d</a:t>
            </a:r>
            <a:r>
              <a:rPr sz="1600" dirty="0">
                <a:solidFill>
                  <a:srgbClr val="404040"/>
                </a:solidFill>
                <a:latin typeface="Calibri"/>
                <a:cs typeface="Calibri"/>
              </a:rPr>
              <a:t>e	</a:t>
            </a:r>
            <a:r>
              <a:rPr sz="1600" spc="-5" dirty="0">
                <a:solidFill>
                  <a:srgbClr val="404040"/>
                </a:solidFill>
                <a:latin typeface="Calibri"/>
                <a:cs typeface="Calibri"/>
              </a:rPr>
              <a:t>p</a:t>
            </a:r>
            <a:r>
              <a:rPr sz="1600" spc="-15" dirty="0">
                <a:solidFill>
                  <a:srgbClr val="404040"/>
                </a:solidFill>
                <a:latin typeface="Calibri"/>
                <a:cs typeface="Calibri"/>
              </a:rPr>
              <a:t>o</a:t>
            </a:r>
            <a:r>
              <a:rPr sz="1600" dirty="0">
                <a:solidFill>
                  <a:srgbClr val="404040"/>
                </a:solidFill>
                <a:latin typeface="Calibri"/>
                <a:cs typeface="Calibri"/>
              </a:rPr>
              <a:t>r	</a:t>
            </a:r>
            <a:r>
              <a:rPr sz="1600" spc="-35" dirty="0">
                <a:solidFill>
                  <a:srgbClr val="404040"/>
                </a:solidFill>
                <a:latin typeface="Calibri"/>
                <a:cs typeface="Calibri"/>
              </a:rPr>
              <a:t>c</a:t>
            </a:r>
            <a:r>
              <a:rPr sz="1600" dirty="0">
                <a:solidFill>
                  <a:srgbClr val="404040"/>
                </a:solidFill>
                <a:latin typeface="Calibri"/>
                <a:cs typeface="Calibri"/>
              </a:rPr>
              <a:t>apa</a:t>
            </a:r>
            <a:r>
              <a:rPr sz="1600" spc="-10" dirty="0">
                <a:solidFill>
                  <a:srgbClr val="404040"/>
                </a:solidFill>
                <a:latin typeface="Calibri"/>
                <a:cs typeface="Calibri"/>
              </a:rPr>
              <a:t>ci</a:t>
            </a:r>
            <a:r>
              <a:rPr sz="1600" spc="-35" dirty="0">
                <a:solidFill>
                  <a:srgbClr val="404040"/>
                </a:solidFill>
                <a:latin typeface="Calibri"/>
                <a:cs typeface="Calibri"/>
              </a:rPr>
              <a:t>t</a:t>
            </a:r>
            <a:r>
              <a:rPr sz="1600" dirty="0">
                <a:solidFill>
                  <a:srgbClr val="404040"/>
                </a:solidFill>
                <a:latin typeface="Calibri"/>
                <a:cs typeface="Calibri"/>
              </a:rPr>
              <a:t>a</a:t>
            </a:r>
            <a:r>
              <a:rPr sz="1600" spc="-5" dirty="0">
                <a:solidFill>
                  <a:srgbClr val="404040"/>
                </a:solidFill>
                <a:latin typeface="Calibri"/>
                <a:cs typeface="Calibri"/>
              </a:rPr>
              <a:t>c</a:t>
            </a:r>
            <a:r>
              <a:rPr sz="1600" spc="-10" dirty="0">
                <a:solidFill>
                  <a:srgbClr val="404040"/>
                </a:solidFill>
                <a:latin typeface="Calibri"/>
                <a:cs typeface="Calibri"/>
              </a:rPr>
              <a:t>ió</a:t>
            </a:r>
            <a:r>
              <a:rPr sz="1600" dirty="0">
                <a:solidFill>
                  <a:srgbClr val="404040"/>
                </a:solidFill>
                <a:latin typeface="Calibri"/>
                <a:cs typeface="Calibri"/>
              </a:rPr>
              <a:t>n	</a:t>
            </a:r>
            <a:r>
              <a:rPr sz="1600" spc="-10" dirty="0">
                <a:solidFill>
                  <a:srgbClr val="404040"/>
                </a:solidFill>
                <a:latin typeface="Calibri"/>
                <a:cs typeface="Calibri"/>
              </a:rPr>
              <a:t>el</a:t>
            </a:r>
            <a:endParaRPr sz="1600">
              <a:latin typeface="Calibri"/>
              <a:cs typeface="Calibri"/>
            </a:endParaRPr>
          </a:p>
        </p:txBody>
      </p:sp>
      <p:sp>
        <p:nvSpPr>
          <p:cNvPr id="6" name="object 6"/>
          <p:cNvSpPr txBox="1"/>
          <p:nvPr/>
        </p:nvSpPr>
        <p:spPr>
          <a:xfrm>
            <a:off x="8265032" y="837133"/>
            <a:ext cx="3358515" cy="1369060"/>
          </a:xfrm>
          <a:prstGeom prst="rect">
            <a:avLst/>
          </a:prstGeom>
        </p:spPr>
        <p:txBody>
          <a:bodyPr vert="horz" wrap="square" lIns="0" tIns="38100" rIns="0" bIns="0" rtlCol="0">
            <a:spAutoFit/>
          </a:bodyPr>
          <a:lstStyle/>
          <a:p>
            <a:pPr marL="12700" marR="5080" algn="just">
              <a:lnSpc>
                <a:spcPct val="90000"/>
              </a:lnSpc>
              <a:spcBef>
                <a:spcPts val="300"/>
              </a:spcBef>
            </a:pPr>
            <a:r>
              <a:rPr sz="1600" spc="-15" dirty="0">
                <a:solidFill>
                  <a:srgbClr val="404040"/>
                </a:solidFill>
                <a:latin typeface="Calibri"/>
                <a:cs typeface="Calibri"/>
              </a:rPr>
              <a:t>conjunto </a:t>
            </a:r>
            <a:r>
              <a:rPr sz="1600" dirty="0">
                <a:solidFill>
                  <a:srgbClr val="404040"/>
                </a:solidFill>
                <a:latin typeface="Calibri"/>
                <a:cs typeface="Calibri"/>
              </a:rPr>
              <a:t>de </a:t>
            </a:r>
            <a:r>
              <a:rPr sz="1600" spc="-5" dirty="0">
                <a:solidFill>
                  <a:srgbClr val="404040"/>
                </a:solidFill>
                <a:latin typeface="Calibri"/>
                <a:cs typeface="Calibri"/>
              </a:rPr>
              <a:t>procesos </a:t>
            </a:r>
            <a:r>
              <a:rPr sz="1600" spc="-10" dirty="0">
                <a:solidFill>
                  <a:srgbClr val="404040"/>
                </a:solidFill>
                <a:latin typeface="Calibri"/>
                <a:cs typeface="Calibri"/>
              </a:rPr>
              <a:t>organizados,  relativos </a:t>
            </a:r>
            <a:r>
              <a:rPr sz="1600" spc="-15" dirty="0">
                <a:solidFill>
                  <a:srgbClr val="404040"/>
                </a:solidFill>
                <a:latin typeface="Calibri"/>
                <a:cs typeface="Calibri"/>
              </a:rPr>
              <a:t>tanto </a:t>
            </a:r>
            <a:r>
              <a:rPr sz="1600" dirty="0">
                <a:solidFill>
                  <a:srgbClr val="404040"/>
                </a:solidFill>
                <a:latin typeface="Calibri"/>
                <a:cs typeface="Calibri"/>
              </a:rPr>
              <a:t>a </a:t>
            </a:r>
            <a:r>
              <a:rPr sz="1600" spc="-5" dirty="0">
                <a:solidFill>
                  <a:srgbClr val="404040"/>
                </a:solidFill>
                <a:latin typeface="Calibri"/>
                <a:cs typeface="Calibri"/>
              </a:rPr>
              <a:t>la educación </a:t>
            </a:r>
            <a:r>
              <a:rPr sz="1600" dirty="0">
                <a:solidFill>
                  <a:srgbClr val="404040"/>
                </a:solidFill>
                <a:latin typeface="Calibri"/>
                <a:cs typeface="Calibri"/>
              </a:rPr>
              <a:t>no </a:t>
            </a:r>
            <a:r>
              <a:rPr sz="1600" spc="-5" dirty="0">
                <a:solidFill>
                  <a:srgbClr val="404040"/>
                </a:solidFill>
                <a:latin typeface="Calibri"/>
                <a:cs typeface="Calibri"/>
              </a:rPr>
              <a:t>formal  </a:t>
            </a:r>
            <a:r>
              <a:rPr sz="1600" spc="-10" dirty="0">
                <a:solidFill>
                  <a:srgbClr val="404040"/>
                </a:solidFill>
                <a:latin typeface="Calibri"/>
                <a:cs typeface="Calibri"/>
              </a:rPr>
              <a:t>como </a:t>
            </a:r>
            <a:r>
              <a:rPr sz="1600" dirty="0">
                <a:solidFill>
                  <a:srgbClr val="404040"/>
                </a:solidFill>
                <a:latin typeface="Calibri"/>
                <a:cs typeface="Calibri"/>
              </a:rPr>
              <a:t>a </a:t>
            </a:r>
            <a:r>
              <a:rPr sz="1600" spc="-5" dirty="0">
                <a:solidFill>
                  <a:srgbClr val="404040"/>
                </a:solidFill>
                <a:latin typeface="Calibri"/>
                <a:cs typeface="Calibri"/>
              </a:rPr>
              <a:t>la </a:t>
            </a:r>
            <a:r>
              <a:rPr sz="1600" spc="-10" dirty="0">
                <a:solidFill>
                  <a:srgbClr val="404040"/>
                </a:solidFill>
                <a:latin typeface="Calibri"/>
                <a:cs typeface="Calibri"/>
              </a:rPr>
              <a:t>formal </a:t>
            </a:r>
            <a:r>
              <a:rPr sz="1600" dirty="0">
                <a:solidFill>
                  <a:srgbClr val="404040"/>
                </a:solidFill>
                <a:latin typeface="Calibri"/>
                <a:cs typeface="Calibri"/>
              </a:rPr>
              <a:t>de </a:t>
            </a:r>
            <a:r>
              <a:rPr sz="1600" spc="-5" dirty="0">
                <a:solidFill>
                  <a:srgbClr val="404040"/>
                </a:solidFill>
                <a:latin typeface="Calibri"/>
                <a:cs typeface="Calibri"/>
              </a:rPr>
              <a:t>acuerdo </a:t>
            </a:r>
            <a:r>
              <a:rPr sz="1600" spc="-15" dirty="0">
                <a:solidFill>
                  <a:srgbClr val="404040"/>
                </a:solidFill>
                <a:latin typeface="Calibri"/>
                <a:cs typeface="Calibri"/>
              </a:rPr>
              <a:t>con </a:t>
            </a:r>
            <a:r>
              <a:rPr sz="1600" spc="-10" dirty="0">
                <a:solidFill>
                  <a:srgbClr val="404040"/>
                </a:solidFill>
                <a:latin typeface="Calibri"/>
                <a:cs typeface="Calibri"/>
              </a:rPr>
              <a:t>lo  establecido </a:t>
            </a:r>
            <a:r>
              <a:rPr sz="1600" dirty="0">
                <a:solidFill>
                  <a:srgbClr val="404040"/>
                </a:solidFill>
                <a:latin typeface="Calibri"/>
                <a:cs typeface="Calibri"/>
              </a:rPr>
              <a:t>por </a:t>
            </a:r>
            <a:r>
              <a:rPr sz="1600" spc="-5" dirty="0">
                <a:solidFill>
                  <a:srgbClr val="404040"/>
                </a:solidFill>
                <a:latin typeface="Calibri"/>
                <a:cs typeface="Calibri"/>
              </a:rPr>
              <a:t>la ley </a:t>
            </a:r>
            <a:r>
              <a:rPr sz="1600" spc="-10" dirty="0">
                <a:solidFill>
                  <a:srgbClr val="404040"/>
                </a:solidFill>
                <a:latin typeface="Calibri"/>
                <a:cs typeface="Calibri"/>
              </a:rPr>
              <a:t>general </a:t>
            </a:r>
            <a:r>
              <a:rPr sz="1600" spc="-5" dirty="0">
                <a:solidFill>
                  <a:srgbClr val="404040"/>
                </a:solidFill>
                <a:latin typeface="Calibri"/>
                <a:cs typeface="Calibri"/>
              </a:rPr>
              <a:t>de  </a:t>
            </a:r>
            <a:r>
              <a:rPr sz="1600" spc="-10" dirty="0">
                <a:solidFill>
                  <a:srgbClr val="404040"/>
                </a:solidFill>
                <a:latin typeface="Calibri"/>
                <a:cs typeface="Calibri"/>
              </a:rPr>
              <a:t>educación, </a:t>
            </a:r>
            <a:r>
              <a:rPr sz="1600" spc="-5" dirty="0">
                <a:solidFill>
                  <a:srgbClr val="404040"/>
                </a:solidFill>
                <a:latin typeface="Calibri"/>
                <a:cs typeface="Calibri"/>
              </a:rPr>
              <a:t>dirigidos </a:t>
            </a:r>
            <a:r>
              <a:rPr sz="1600" dirty="0">
                <a:solidFill>
                  <a:srgbClr val="404040"/>
                </a:solidFill>
                <a:latin typeface="Calibri"/>
                <a:cs typeface="Calibri"/>
              </a:rPr>
              <a:t>a </a:t>
            </a:r>
            <a:r>
              <a:rPr sz="1600" spc="-10" dirty="0">
                <a:solidFill>
                  <a:srgbClr val="404040"/>
                </a:solidFill>
                <a:latin typeface="Calibri"/>
                <a:cs typeface="Calibri"/>
              </a:rPr>
              <a:t>prolongar </a:t>
            </a:r>
            <a:r>
              <a:rPr sz="1600" dirty="0">
                <a:solidFill>
                  <a:srgbClr val="404040"/>
                </a:solidFill>
                <a:latin typeface="Calibri"/>
                <a:cs typeface="Calibri"/>
              </a:rPr>
              <a:t>y  </a:t>
            </a:r>
            <a:r>
              <a:rPr sz="1600" spc="-10" dirty="0">
                <a:solidFill>
                  <a:srgbClr val="404040"/>
                </a:solidFill>
                <a:latin typeface="Calibri"/>
                <a:cs typeface="Calibri"/>
              </a:rPr>
              <a:t>complementar</a:t>
            </a:r>
            <a:r>
              <a:rPr sz="1600" spc="175" dirty="0">
                <a:solidFill>
                  <a:srgbClr val="404040"/>
                </a:solidFill>
                <a:latin typeface="Calibri"/>
                <a:cs typeface="Calibri"/>
              </a:rPr>
              <a:t> </a:t>
            </a:r>
            <a:r>
              <a:rPr sz="1600" spc="-5" dirty="0">
                <a:solidFill>
                  <a:srgbClr val="404040"/>
                </a:solidFill>
                <a:latin typeface="Calibri"/>
                <a:cs typeface="Calibri"/>
              </a:rPr>
              <a:t>la</a:t>
            </a:r>
            <a:r>
              <a:rPr sz="1600" spc="175" dirty="0">
                <a:solidFill>
                  <a:srgbClr val="404040"/>
                </a:solidFill>
                <a:latin typeface="Calibri"/>
                <a:cs typeface="Calibri"/>
              </a:rPr>
              <a:t> </a:t>
            </a:r>
            <a:r>
              <a:rPr sz="1600" spc="-5" dirty="0">
                <a:solidFill>
                  <a:srgbClr val="404040"/>
                </a:solidFill>
                <a:latin typeface="Calibri"/>
                <a:cs typeface="Calibri"/>
              </a:rPr>
              <a:t>educación,</a:t>
            </a:r>
            <a:r>
              <a:rPr sz="1600" spc="175" dirty="0">
                <a:solidFill>
                  <a:srgbClr val="404040"/>
                </a:solidFill>
                <a:latin typeface="Calibri"/>
                <a:cs typeface="Calibri"/>
              </a:rPr>
              <a:t> </a:t>
            </a:r>
            <a:r>
              <a:rPr sz="1600" spc="-5" dirty="0">
                <a:solidFill>
                  <a:srgbClr val="404040"/>
                </a:solidFill>
                <a:latin typeface="Calibri"/>
                <a:cs typeface="Calibri"/>
              </a:rPr>
              <a:t>dirigidos</a:t>
            </a:r>
            <a:r>
              <a:rPr sz="1600" spc="175" dirty="0">
                <a:solidFill>
                  <a:srgbClr val="404040"/>
                </a:solidFill>
                <a:latin typeface="Calibri"/>
                <a:cs typeface="Calibri"/>
              </a:rPr>
              <a:t> </a:t>
            </a:r>
            <a:r>
              <a:rPr sz="1600" dirty="0">
                <a:solidFill>
                  <a:srgbClr val="404040"/>
                </a:solidFill>
                <a:latin typeface="Calibri"/>
                <a:cs typeface="Calibri"/>
              </a:rPr>
              <a:t>a</a:t>
            </a:r>
            <a:endParaRPr sz="1600">
              <a:latin typeface="Calibri"/>
              <a:cs typeface="Calibri"/>
            </a:endParaRPr>
          </a:p>
        </p:txBody>
      </p:sp>
      <p:sp>
        <p:nvSpPr>
          <p:cNvPr id="7" name="object 7"/>
          <p:cNvSpPr txBox="1"/>
          <p:nvPr/>
        </p:nvSpPr>
        <p:spPr>
          <a:xfrm>
            <a:off x="9313926" y="2154377"/>
            <a:ext cx="651510" cy="490855"/>
          </a:xfrm>
          <a:prstGeom prst="rect">
            <a:avLst/>
          </a:prstGeom>
        </p:spPr>
        <p:txBody>
          <a:bodyPr vert="horz" wrap="square" lIns="0" tIns="13970" rIns="0" bIns="0" rtlCol="0">
            <a:spAutoFit/>
          </a:bodyPr>
          <a:lstStyle/>
          <a:p>
            <a:pPr marL="12700">
              <a:lnSpc>
                <a:spcPts val="1825"/>
              </a:lnSpc>
              <a:spcBef>
                <a:spcPts val="110"/>
              </a:spcBef>
              <a:tabLst>
                <a:tab pos="350520" algn="l"/>
              </a:tabLst>
            </a:pPr>
            <a:r>
              <a:rPr sz="1600" dirty="0">
                <a:solidFill>
                  <a:srgbClr val="404040"/>
                </a:solidFill>
                <a:latin typeface="Calibri"/>
                <a:cs typeface="Calibri"/>
              </a:rPr>
              <a:t>y	a</a:t>
            </a:r>
            <a:endParaRPr sz="1600">
              <a:latin typeface="Calibri"/>
              <a:cs typeface="Calibri"/>
            </a:endParaRPr>
          </a:p>
          <a:p>
            <a:pPr marL="165100">
              <a:lnSpc>
                <a:spcPts val="1825"/>
              </a:lnSpc>
            </a:pPr>
            <a:r>
              <a:rPr sz="1600" spc="-10" dirty="0">
                <a:solidFill>
                  <a:srgbClr val="404040"/>
                </a:solidFill>
                <a:latin typeface="Calibri"/>
                <a:cs typeface="Calibri"/>
              </a:rPr>
              <a:t>inicial</a:t>
            </a:r>
            <a:endParaRPr sz="1600">
              <a:latin typeface="Calibri"/>
              <a:cs typeface="Calibri"/>
            </a:endParaRPr>
          </a:p>
        </p:txBody>
      </p:sp>
      <p:sp>
        <p:nvSpPr>
          <p:cNvPr id="8" name="object 8"/>
          <p:cNvSpPr txBox="1"/>
          <p:nvPr/>
        </p:nvSpPr>
        <p:spPr>
          <a:xfrm>
            <a:off x="8265032" y="2154377"/>
            <a:ext cx="937894" cy="710565"/>
          </a:xfrm>
          <a:prstGeom prst="rect">
            <a:avLst/>
          </a:prstGeom>
        </p:spPr>
        <p:txBody>
          <a:bodyPr vert="horz" wrap="square" lIns="0" tIns="38100" rIns="0" bIns="0" rtlCol="0">
            <a:spAutoFit/>
          </a:bodyPr>
          <a:lstStyle/>
          <a:p>
            <a:pPr marL="12700" marR="5080" algn="just">
              <a:lnSpc>
                <a:spcPct val="90100"/>
              </a:lnSpc>
              <a:spcBef>
                <a:spcPts val="300"/>
              </a:spcBef>
            </a:pPr>
            <a:r>
              <a:rPr sz="1600" spc="-10" dirty="0">
                <a:solidFill>
                  <a:srgbClr val="404040"/>
                </a:solidFill>
                <a:latin typeface="Calibri"/>
                <a:cs typeface="Calibri"/>
              </a:rPr>
              <a:t>prolongar  educación  </a:t>
            </a:r>
            <a:r>
              <a:rPr sz="1600" spc="-15" dirty="0">
                <a:solidFill>
                  <a:srgbClr val="404040"/>
                </a:solidFill>
                <a:latin typeface="Calibri"/>
                <a:cs typeface="Calibri"/>
              </a:rPr>
              <a:t>g</a:t>
            </a:r>
            <a:r>
              <a:rPr sz="1600" spc="-10" dirty="0">
                <a:solidFill>
                  <a:srgbClr val="404040"/>
                </a:solidFill>
                <a:latin typeface="Calibri"/>
                <a:cs typeface="Calibri"/>
              </a:rPr>
              <a:t>e</a:t>
            </a:r>
            <a:r>
              <a:rPr sz="1600" spc="-5" dirty="0">
                <a:solidFill>
                  <a:srgbClr val="404040"/>
                </a:solidFill>
                <a:latin typeface="Calibri"/>
                <a:cs typeface="Calibri"/>
              </a:rPr>
              <a:t>n</a:t>
            </a:r>
            <a:r>
              <a:rPr sz="1600" spc="-15" dirty="0">
                <a:solidFill>
                  <a:srgbClr val="404040"/>
                </a:solidFill>
                <a:latin typeface="Calibri"/>
                <a:cs typeface="Calibri"/>
              </a:rPr>
              <a:t>e</a:t>
            </a:r>
            <a:r>
              <a:rPr sz="1600" spc="-35" dirty="0">
                <a:solidFill>
                  <a:srgbClr val="404040"/>
                </a:solidFill>
                <a:latin typeface="Calibri"/>
                <a:cs typeface="Calibri"/>
              </a:rPr>
              <a:t>r</a:t>
            </a:r>
            <a:r>
              <a:rPr sz="1600" dirty="0">
                <a:solidFill>
                  <a:srgbClr val="404040"/>
                </a:solidFill>
                <a:latin typeface="Calibri"/>
                <a:cs typeface="Calibri"/>
              </a:rPr>
              <a:t>a</a:t>
            </a:r>
            <a:r>
              <a:rPr sz="1600" spc="-10" dirty="0">
                <a:solidFill>
                  <a:srgbClr val="404040"/>
                </a:solidFill>
                <a:latin typeface="Calibri"/>
                <a:cs typeface="Calibri"/>
              </a:rPr>
              <a:t>ció</a:t>
            </a:r>
            <a:r>
              <a:rPr sz="1600" dirty="0">
                <a:solidFill>
                  <a:srgbClr val="404040"/>
                </a:solidFill>
                <a:latin typeface="Calibri"/>
                <a:cs typeface="Calibri"/>
              </a:rPr>
              <a:t>n</a:t>
            </a:r>
            <a:endParaRPr sz="1600">
              <a:latin typeface="Calibri"/>
              <a:cs typeface="Calibri"/>
            </a:endParaRPr>
          </a:p>
        </p:txBody>
      </p:sp>
      <p:sp>
        <p:nvSpPr>
          <p:cNvPr id="9" name="object 9"/>
          <p:cNvSpPr txBox="1"/>
          <p:nvPr/>
        </p:nvSpPr>
        <p:spPr>
          <a:xfrm>
            <a:off x="9444990" y="2593975"/>
            <a:ext cx="1755775" cy="270510"/>
          </a:xfrm>
          <a:prstGeom prst="rect">
            <a:avLst/>
          </a:prstGeom>
        </p:spPr>
        <p:txBody>
          <a:bodyPr vert="horz" wrap="square" lIns="0" tIns="13335" rIns="0" bIns="0" rtlCol="0">
            <a:spAutoFit/>
          </a:bodyPr>
          <a:lstStyle/>
          <a:p>
            <a:pPr marL="12700">
              <a:lnSpc>
                <a:spcPct val="100000"/>
              </a:lnSpc>
              <a:spcBef>
                <a:spcPts val="105"/>
              </a:spcBef>
              <a:tabLst>
                <a:tab pos="487680" algn="l"/>
              </a:tabLst>
            </a:pPr>
            <a:r>
              <a:rPr sz="1600" dirty="0">
                <a:solidFill>
                  <a:srgbClr val="404040"/>
                </a:solidFill>
                <a:latin typeface="Calibri"/>
                <a:cs typeface="Calibri"/>
              </a:rPr>
              <a:t>de	</a:t>
            </a:r>
            <a:r>
              <a:rPr sz="1600" spc="-10" dirty="0">
                <a:solidFill>
                  <a:srgbClr val="404040"/>
                </a:solidFill>
                <a:latin typeface="Calibri"/>
                <a:cs typeface="Calibri"/>
              </a:rPr>
              <a:t>conocimientos,</a:t>
            </a:r>
            <a:endParaRPr sz="1600">
              <a:latin typeface="Calibri"/>
              <a:cs typeface="Calibri"/>
            </a:endParaRPr>
          </a:p>
        </p:txBody>
      </p:sp>
      <p:sp>
        <p:nvSpPr>
          <p:cNvPr id="10" name="object 10"/>
          <p:cNvSpPr txBox="1"/>
          <p:nvPr/>
        </p:nvSpPr>
        <p:spPr>
          <a:xfrm>
            <a:off x="9996678" y="2154377"/>
            <a:ext cx="1623695" cy="710565"/>
          </a:xfrm>
          <a:prstGeom prst="rect">
            <a:avLst/>
          </a:prstGeom>
        </p:spPr>
        <p:txBody>
          <a:bodyPr vert="horz" wrap="square" lIns="0" tIns="38100" rIns="0" bIns="0" rtlCol="0">
            <a:spAutoFit/>
          </a:bodyPr>
          <a:lstStyle/>
          <a:p>
            <a:pPr marL="317500" marR="5080" indent="-305435" algn="r">
              <a:lnSpc>
                <a:spcPct val="90100"/>
              </a:lnSpc>
              <a:spcBef>
                <a:spcPts val="300"/>
              </a:spcBef>
              <a:tabLst>
                <a:tab pos="1466215" algn="l"/>
              </a:tabLst>
            </a:pPr>
            <a:r>
              <a:rPr sz="1600" spc="-35" dirty="0">
                <a:solidFill>
                  <a:srgbClr val="404040"/>
                </a:solidFill>
                <a:latin typeface="Calibri"/>
                <a:cs typeface="Calibri"/>
              </a:rPr>
              <a:t>c</a:t>
            </a:r>
            <a:r>
              <a:rPr sz="1600" spc="-5" dirty="0">
                <a:solidFill>
                  <a:srgbClr val="404040"/>
                </a:solidFill>
                <a:latin typeface="Calibri"/>
                <a:cs typeface="Calibri"/>
              </a:rPr>
              <a:t>o</a:t>
            </a:r>
            <a:r>
              <a:rPr sz="1600" spc="5" dirty="0">
                <a:solidFill>
                  <a:srgbClr val="404040"/>
                </a:solidFill>
                <a:latin typeface="Calibri"/>
                <a:cs typeface="Calibri"/>
              </a:rPr>
              <a:t>m</a:t>
            </a:r>
            <a:r>
              <a:rPr sz="1600" spc="-10" dirty="0">
                <a:solidFill>
                  <a:srgbClr val="404040"/>
                </a:solidFill>
                <a:latin typeface="Calibri"/>
                <a:cs typeface="Calibri"/>
              </a:rPr>
              <a:t>ple</a:t>
            </a:r>
            <a:r>
              <a:rPr sz="1600" spc="5" dirty="0">
                <a:solidFill>
                  <a:srgbClr val="404040"/>
                </a:solidFill>
                <a:latin typeface="Calibri"/>
                <a:cs typeface="Calibri"/>
              </a:rPr>
              <a:t>m</a:t>
            </a:r>
            <a:r>
              <a:rPr sz="1600" spc="-5" dirty="0">
                <a:solidFill>
                  <a:srgbClr val="404040"/>
                </a:solidFill>
                <a:latin typeface="Calibri"/>
                <a:cs typeface="Calibri"/>
              </a:rPr>
              <a:t>e</a:t>
            </a:r>
            <a:r>
              <a:rPr sz="1600" spc="-25" dirty="0">
                <a:solidFill>
                  <a:srgbClr val="404040"/>
                </a:solidFill>
                <a:latin typeface="Calibri"/>
                <a:cs typeface="Calibri"/>
              </a:rPr>
              <a:t>n</a:t>
            </a:r>
            <a:r>
              <a:rPr sz="1600" spc="-40" dirty="0">
                <a:solidFill>
                  <a:srgbClr val="404040"/>
                </a:solidFill>
                <a:latin typeface="Calibri"/>
                <a:cs typeface="Calibri"/>
              </a:rPr>
              <a:t>t</a:t>
            </a:r>
            <a:r>
              <a:rPr sz="1600" dirty="0">
                <a:solidFill>
                  <a:srgbClr val="404040"/>
                </a:solidFill>
                <a:latin typeface="Calibri"/>
                <a:cs typeface="Calibri"/>
              </a:rPr>
              <a:t>ar	</a:t>
            </a:r>
            <a:r>
              <a:rPr sz="1600" spc="-10" dirty="0">
                <a:solidFill>
                  <a:srgbClr val="404040"/>
                </a:solidFill>
                <a:latin typeface="Calibri"/>
                <a:cs typeface="Calibri"/>
              </a:rPr>
              <a:t>la  </a:t>
            </a:r>
            <a:r>
              <a:rPr sz="1600" spc="5" dirty="0">
                <a:solidFill>
                  <a:srgbClr val="404040"/>
                </a:solidFill>
                <a:latin typeface="Calibri"/>
                <a:cs typeface="Calibri"/>
              </a:rPr>
              <a:t>m</a:t>
            </a:r>
            <a:r>
              <a:rPr sz="1600" spc="-10" dirty="0">
                <a:solidFill>
                  <a:srgbClr val="404040"/>
                </a:solidFill>
                <a:latin typeface="Calibri"/>
                <a:cs typeface="Calibri"/>
              </a:rPr>
              <a:t>e</a:t>
            </a:r>
            <a:r>
              <a:rPr sz="1600" spc="-5" dirty="0">
                <a:solidFill>
                  <a:srgbClr val="404040"/>
                </a:solidFill>
                <a:latin typeface="Calibri"/>
                <a:cs typeface="Calibri"/>
              </a:rPr>
              <a:t>d</a:t>
            </a:r>
            <a:r>
              <a:rPr sz="1600" spc="-20" dirty="0">
                <a:solidFill>
                  <a:srgbClr val="404040"/>
                </a:solidFill>
                <a:latin typeface="Calibri"/>
                <a:cs typeface="Calibri"/>
              </a:rPr>
              <a:t>i</a:t>
            </a:r>
            <a:r>
              <a:rPr sz="1600" dirty="0">
                <a:solidFill>
                  <a:srgbClr val="404040"/>
                </a:solidFill>
                <a:latin typeface="Calibri"/>
                <a:cs typeface="Calibri"/>
              </a:rPr>
              <a:t>a</a:t>
            </a:r>
            <a:r>
              <a:rPr sz="1600" spc="-35" dirty="0">
                <a:solidFill>
                  <a:srgbClr val="404040"/>
                </a:solidFill>
                <a:latin typeface="Calibri"/>
                <a:cs typeface="Calibri"/>
              </a:rPr>
              <a:t>n</a:t>
            </a:r>
            <a:r>
              <a:rPr sz="1600" spc="-40" dirty="0">
                <a:solidFill>
                  <a:srgbClr val="404040"/>
                </a:solidFill>
                <a:latin typeface="Calibri"/>
                <a:cs typeface="Calibri"/>
              </a:rPr>
              <a:t>t</a:t>
            </a:r>
            <a:r>
              <a:rPr sz="1600" dirty="0">
                <a:solidFill>
                  <a:srgbClr val="404040"/>
                </a:solidFill>
                <a:latin typeface="Calibri"/>
                <a:cs typeface="Calibri"/>
              </a:rPr>
              <a:t>e	</a:t>
            </a:r>
            <a:r>
              <a:rPr sz="1600" spc="-10" dirty="0">
                <a:solidFill>
                  <a:srgbClr val="404040"/>
                </a:solidFill>
                <a:latin typeface="Calibri"/>
                <a:cs typeface="Calibri"/>
              </a:rPr>
              <a:t>la  el</a:t>
            </a:r>
            <a:endParaRPr sz="1600">
              <a:latin typeface="Calibri"/>
              <a:cs typeface="Calibri"/>
            </a:endParaRPr>
          </a:p>
        </p:txBody>
      </p:sp>
      <p:sp>
        <p:nvSpPr>
          <p:cNvPr id="11" name="object 11"/>
          <p:cNvSpPr txBox="1"/>
          <p:nvPr/>
        </p:nvSpPr>
        <p:spPr>
          <a:xfrm>
            <a:off x="8265032" y="2813126"/>
            <a:ext cx="3354704" cy="3125470"/>
          </a:xfrm>
          <a:prstGeom prst="rect">
            <a:avLst/>
          </a:prstGeom>
        </p:spPr>
        <p:txBody>
          <a:bodyPr vert="horz" wrap="square" lIns="0" tIns="38100" rIns="0" bIns="0" rtlCol="0">
            <a:spAutoFit/>
          </a:bodyPr>
          <a:lstStyle/>
          <a:p>
            <a:pPr marL="12700" marR="5080" algn="just">
              <a:lnSpc>
                <a:spcPct val="90000"/>
              </a:lnSpc>
              <a:spcBef>
                <a:spcPts val="300"/>
              </a:spcBef>
            </a:pPr>
            <a:r>
              <a:rPr sz="1600" spc="-10" dirty="0">
                <a:solidFill>
                  <a:srgbClr val="404040"/>
                </a:solidFill>
                <a:latin typeface="Calibri"/>
                <a:cs typeface="Calibri"/>
              </a:rPr>
              <a:t>desarrollo </a:t>
            </a:r>
            <a:r>
              <a:rPr sz="1600" dirty="0">
                <a:solidFill>
                  <a:srgbClr val="404040"/>
                </a:solidFill>
                <a:latin typeface="Calibri"/>
                <a:cs typeface="Calibri"/>
              </a:rPr>
              <a:t>de </a:t>
            </a:r>
            <a:r>
              <a:rPr sz="1600" spc="-5" dirty="0">
                <a:solidFill>
                  <a:srgbClr val="404040"/>
                </a:solidFill>
                <a:latin typeface="Calibri"/>
                <a:cs typeface="Calibri"/>
              </a:rPr>
              <a:t>habilidades </a:t>
            </a:r>
            <a:r>
              <a:rPr sz="1600" dirty="0">
                <a:solidFill>
                  <a:srgbClr val="404040"/>
                </a:solidFill>
                <a:latin typeface="Calibri"/>
                <a:cs typeface="Calibri"/>
              </a:rPr>
              <a:t>y </a:t>
            </a:r>
            <a:r>
              <a:rPr sz="1600" spc="-5" dirty="0">
                <a:solidFill>
                  <a:srgbClr val="404040"/>
                </a:solidFill>
                <a:latin typeface="Calibri"/>
                <a:cs typeface="Calibri"/>
              </a:rPr>
              <a:t>el cambio de  actitudes, con el </a:t>
            </a:r>
            <a:r>
              <a:rPr sz="1600" spc="-10" dirty="0">
                <a:solidFill>
                  <a:srgbClr val="404040"/>
                </a:solidFill>
                <a:latin typeface="Calibri"/>
                <a:cs typeface="Calibri"/>
              </a:rPr>
              <a:t>fin </a:t>
            </a:r>
            <a:r>
              <a:rPr sz="1600" dirty="0">
                <a:solidFill>
                  <a:srgbClr val="404040"/>
                </a:solidFill>
                <a:latin typeface="Calibri"/>
                <a:cs typeface="Calibri"/>
              </a:rPr>
              <a:t>de </a:t>
            </a:r>
            <a:r>
              <a:rPr sz="1600" spc="-10" dirty="0">
                <a:solidFill>
                  <a:srgbClr val="404040"/>
                </a:solidFill>
                <a:latin typeface="Calibri"/>
                <a:cs typeface="Calibri"/>
              </a:rPr>
              <a:t>incrementar la  capacidad </a:t>
            </a:r>
            <a:r>
              <a:rPr sz="1600" spc="-5" dirty="0">
                <a:solidFill>
                  <a:srgbClr val="404040"/>
                </a:solidFill>
                <a:latin typeface="Calibri"/>
                <a:cs typeface="Calibri"/>
              </a:rPr>
              <a:t>individual </a:t>
            </a:r>
            <a:r>
              <a:rPr sz="1600" dirty="0">
                <a:solidFill>
                  <a:srgbClr val="404040"/>
                </a:solidFill>
                <a:latin typeface="Calibri"/>
                <a:cs typeface="Calibri"/>
              </a:rPr>
              <a:t>y </a:t>
            </a:r>
            <a:r>
              <a:rPr sz="1600" spc="-10" dirty="0">
                <a:solidFill>
                  <a:srgbClr val="404040"/>
                </a:solidFill>
                <a:latin typeface="Calibri"/>
                <a:cs typeface="Calibri"/>
              </a:rPr>
              <a:t>colectiva </a:t>
            </a:r>
            <a:r>
              <a:rPr sz="1600" spc="-5" dirty="0">
                <a:solidFill>
                  <a:srgbClr val="404040"/>
                </a:solidFill>
                <a:latin typeface="Calibri"/>
                <a:cs typeface="Calibri"/>
              </a:rPr>
              <a:t>para  </a:t>
            </a:r>
            <a:r>
              <a:rPr sz="1600" spc="-10" dirty="0">
                <a:solidFill>
                  <a:srgbClr val="404040"/>
                </a:solidFill>
                <a:latin typeface="Calibri"/>
                <a:cs typeface="Calibri"/>
              </a:rPr>
              <a:t>contribuir </a:t>
            </a:r>
            <a:r>
              <a:rPr sz="1600" dirty="0">
                <a:solidFill>
                  <a:srgbClr val="404040"/>
                </a:solidFill>
                <a:latin typeface="Calibri"/>
                <a:cs typeface="Calibri"/>
              </a:rPr>
              <a:t>al </a:t>
            </a:r>
            <a:r>
              <a:rPr sz="1600" spc="-10" dirty="0">
                <a:solidFill>
                  <a:srgbClr val="404040"/>
                </a:solidFill>
                <a:latin typeface="Calibri"/>
                <a:cs typeface="Calibri"/>
              </a:rPr>
              <a:t>cumplimiento </a:t>
            </a:r>
            <a:r>
              <a:rPr sz="1600" dirty="0">
                <a:solidFill>
                  <a:srgbClr val="404040"/>
                </a:solidFill>
                <a:latin typeface="Calibri"/>
                <a:cs typeface="Calibri"/>
              </a:rPr>
              <a:t>de </a:t>
            </a:r>
            <a:r>
              <a:rPr sz="1600" spc="-5" dirty="0">
                <a:solidFill>
                  <a:srgbClr val="404040"/>
                </a:solidFill>
                <a:latin typeface="Calibri"/>
                <a:cs typeface="Calibri"/>
              </a:rPr>
              <a:t>la misión  </a:t>
            </a:r>
            <a:r>
              <a:rPr sz="1600" spc="-10" dirty="0">
                <a:solidFill>
                  <a:srgbClr val="404040"/>
                </a:solidFill>
                <a:latin typeface="Calibri"/>
                <a:cs typeface="Calibri"/>
              </a:rPr>
              <a:t>institucional, </a:t>
            </a:r>
            <a:r>
              <a:rPr sz="1600" dirty="0">
                <a:solidFill>
                  <a:srgbClr val="404040"/>
                </a:solidFill>
                <a:latin typeface="Calibri"/>
                <a:cs typeface="Calibri"/>
              </a:rPr>
              <a:t>a </a:t>
            </a:r>
            <a:r>
              <a:rPr sz="1600" spc="-5" dirty="0">
                <a:solidFill>
                  <a:srgbClr val="404040"/>
                </a:solidFill>
                <a:latin typeface="Calibri"/>
                <a:cs typeface="Calibri"/>
              </a:rPr>
              <a:t>la mejor </a:t>
            </a:r>
            <a:r>
              <a:rPr sz="1600" spc="-15" dirty="0">
                <a:solidFill>
                  <a:srgbClr val="404040"/>
                </a:solidFill>
                <a:latin typeface="Calibri"/>
                <a:cs typeface="Calibri"/>
              </a:rPr>
              <a:t>prestación </a:t>
            </a:r>
            <a:r>
              <a:rPr sz="1600" spc="-5" dirty="0">
                <a:solidFill>
                  <a:srgbClr val="404040"/>
                </a:solidFill>
                <a:latin typeface="Calibri"/>
                <a:cs typeface="Calibri"/>
              </a:rPr>
              <a:t>de  servicios </a:t>
            </a:r>
            <a:r>
              <a:rPr sz="1600" dirty="0">
                <a:solidFill>
                  <a:srgbClr val="404040"/>
                </a:solidFill>
                <a:latin typeface="Calibri"/>
                <a:cs typeface="Calibri"/>
              </a:rPr>
              <a:t>a </a:t>
            </a:r>
            <a:r>
              <a:rPr sz="1600" spc="-5" dirty="0">
                <a:solidFill>
                  <a:srgbClr val="404040"/>
                </a:solidFill>
                <a:latin typeface="Calibri"/>
                <a:cs typeface="Calibri"/>
              </a:rPr>
              <a:t>la comunidad </a:t>
            </a:r>
            <a:r>
              <a:rPr sz="1600" dirty="0">
                <a:solidFill>
                  <a:srgbClr val="404040"/>
                </a:solidFill>
                <a:latin typeface="Calibri"/>
                <a:cs typeface="Calibri"/>
              </a:rPr>
              <a:t>, al </a:t>
            </a:r>
            <a:r>
              <a:rPr sz="1600" spc="-10" dirty="0">
                <a:solidFill>
                  <a:srgbClr val="404040"/>
                </a:solidFill>
                <a:latin typeface="Calibri"/>
                <a:cs typeface="Calibri"/>
              </a:rPr>
              <a:t>eficaz  </a:t>
            </a:r>
            <a:r>
              <a:rPr sz="1600" spc="-5" dirty="0">
                <a:solidFill>
                  <a:srgbClr val="404040"/>
                </a:solidFill>
                <a:latin typeface="Calibri"/>
                <a:cs typeface="Calibri"/>
              </a:rPr>
              <a:t>desempeño del </a:t>
            </a:r>
            <a:r>
              <a:rPr sz="1600" spc="-15" dirty="0">
                <a:solidFill>
                  <a:srgbClr val="404040"/>
                </a:solidFill>
                <a:latin typeface="Calibri"/>
                <a:cs typeface="Calibri"/>
              </a:rPr>
              <a:t>cargo </a:t>
            </a:r>
            <a:r>
              <a:rPr sz="1600" dirty="0">
                <a:solidFill>
                  <a:srgbClr val="404040"/>
                </a:solidFill>
                <a:latin typeface="Calibri"/>
                <a:cs typeface="Calibri"/>
              </a:rPr>
              <a:t>y al </a:t>
            </a:r>
            <a:r>
              <a:rPr sz="1600" spc="-5" dirty="0">
                <a:solidFill>
                  <a:srgbClr val="404040"/>
                </a:solidFill>
                <a:latin typeface="Calibri"/>
                <a:cs typeface="Calibri"/>
              </a:rPr>
              <a:t>desarrollo  </a:t>
            </a:r>
            <a:r>
              <a:rPr sz="1600" spc="-10" dirty="0">
                <a:solidFill>
                  <a:srgbClr val="404040"/>
                </a:solidFill>
                <a:latin typeface="Calibri"/>
                <a:cs typeface="Calibri"/>
              </a:rPr>
              <a:t>personal integral. </a:t>
            </a:r>
            <a:r>
              <a:rPr sz="1600" spc="-15" dirty="0">
                <a:solidFill>
                  <a:srgbClr val="404040"/>
                </a:solidFill>
                <a:latin typeface="Calibri"/>
                <a:cs typeface="Calibri"/>
              </a:rPr>
              <a:t>Esta </a:t>
            </a:r>
            <a:r>
              <a:rPr sz="1600" spc="-10" dirty="0">
                <a:solidFill>
                  <a:srgbClr val="404040"/>
                </a:solidFill>
                <a:latin typeface="Calibri"/>
                <a:cs typeface="Calibri"/>
              </a:rPr>
              <a:t>definición  comprende </a:t>
            </a:r>
            <a:r>
              <a:rPr sz="1600" spc="-5" dirty="0">
                <a:solidFill>
                  <a:srgbClr val="404040"/>
                </a:solidFill>
                <a:latin typeface="Calibri"/>
                <a:cs typeface="Calibri"/>
              </a:rPr>
              <a:t>los </a:t>
            </a:r>
            <a:r>
              <a:rPr sz="1600" spc="-10" dirty="0">
                <a:solidFill>
                  <a:srgbClr val="404040"/>
                </a:solidFill>
                <a:latin typeface="Calibri"/>
                <a:cs typeface="Calibri"/>
              </a:rPr>
              <a:t>procesos </a:t>
            </a:r>
            <a:r>
              <a:rPr sz="1600" dirty="0">
                <a:solidFill>
                  <a:srgbClr val="404040"/>
                </a:solidFill>
                <a:latin typeface="Calibri"/>
                <a:cs typeface="Calibri"/>
              </a:rPr>
              <a:t>de </a:t>
            </a:r>
            <a:r>
              <a:rPr sz="1600" spc="-5" dirty="0">
                <a:solidFill>
                  <a:srgbClr val="404040"/>
                </a:solidFill>
                <a:latin typeface="Calibri"/>
                <a:cs typeface="Calibri"/>
              </a:rPr>
              <a:t>formación,  </a:t>
            </a:r>
            <a:r>
              <a:rPr sz="1600" spc="-10" dirty="0">
                <a:solidFill>
                  <a:srgbClr val="404040"/>
                </a:solidFill>
                <a:latin typeface="Calibri"/>
                <a:cs typeface="Calibri"/>
              </a:rPr>
              <a:t>entendidos como </a:t>
            </a:r>
            <a:r>
              <a:rPr sz="1600" spc="-5" dirty="0">
                <a:solidFill>
                  <a:srgbClr val="404040"/>
                </a:solidFill>
                <a:latin typeface="Calibri"/>
                <a:cs typeface="Calibri"/>
              </a:rPr>
              <a:t>aquellos </a:t>
            </a:r>
            <a:r>
              <a:rPr sz="1600" spc="0" dirty="0">
                <a:solidFill>
                  <a:srgbClr val="404040"/>
                </a:solidFill>
                <a:latin typeface="Calibri"/>
                <a:cs typeface="Calibri"/>
              </a:rPr>
              <a:t>que </a:t>
            </a:r>
            <a:r>
              <a:rPr sz="1600" spc="-5" dirty="0">
                <a:solidFill>
                  <a:srgbClr val="404040"/>
                </a:solidFill>
                <a:latin typeface="Calibri"/>
                <a:cs typeface="Calibri"/>
              </a:rPr>
              <a:t>tienen  por objeto específico desarrollar </a:t>
            </a:r>
            <a:r>
              <a:rPr sz="1600" dirty="0">
                <a:solidFill>
                  <a:srgbClr val="404040"/>
                </a:solidFill>
                <a:latin typeface="Calibri"/>
                <a:cs typeface="Calibri"/>
              </a:rPr>
              <a:t>y  </a:t>
            </a:r>
            <a:r>
              <a:rPr sz="1600" spc="-10" dirty="0">
                <a:solidFill>
                  <a:srgbClr val="404040"/>
                </a:solidFill>
                <a:latin typeface="Calibri"/>
                <a:cs typeface="Calibri"/>
              </a:rPr>
              <a:t>fortalecer </a:t>
            </a:r>
            <a:r>
              <a:rPr sz="1600" dirty="0">
                <a:solidFill>
                  <a:srgbClr val="404040"/>
                </a:solidFill>
                <a:latin typeface="Calibri"/>
                <a:cs typeface="Calibri"/>
              </a:rPr>
              <a:t>una </a:t>
            </a:r>
            <a:r>
              <a:rPr sz="1600" spc="-10" dirty="0">
                <a:solidFill>
                  <a:srgbClr val="404040"/>
                </a:solidFill>
                <a:latin typeface="Calibri"/>
                <a:cs typeface="Calibri"/>
              </a:rPr>
              <a:t>ética </a:t>
            </a:r>
            <a:r>
              <a:rPr sz="1600" spc="-5" dirty="0">
                <a:solidFill>
                  <a:srgbClr val="404040"/>
                </a:solidFill>
                <a:latin typeface="Calibri"/>
                <a:cs typeface="Calibri"/>
              </a:rPr>
              <a:t>del servicio </a:t>
            </a:r>
            <a:r>
              <a:rPr sz="1600" spc="-10" dirty="0">
                <a:solidFill>
                  <a:srgbClr val="404040"/>
                </a:solidFill>
                <a:latin typeface="Calibri"/>
                <a:cs typeface="Calibri"/>
              </a:rPr>
              <a:t>público  </a:t>
            </a:r>
            <a:r>
              <a:rPr sz="1600" spc="-5" dirty="0">
                <a:solidFill>
                  <a:srgbClr val="404040"/>
                </a:solidFill>
                <a:latin typeface="Calibri"/>
                <a:cs typeface="Calibri"/>
              </a:rPr>
              <a:t>basada </a:t>
            </a:r>
            <a:r>
              <a:rPr sz="1600" dirty="0">
                <a:solidFill>
                  <a:srgbClr val="404040"/>
                </a:solidFill>
                <a:latin typeface="Calibri"/>
                <a:cs typeface="Calibri"/>
              </a:rPr>
              <a:t>en </a:t>
            </a:r>
            <a:r>
              <a:rPr sz="1600" spc="-5" dirty="0">
                <a:solidFill>
                  <a:srgbClr val="404040"/>
                </a:solidFill>
                <a:latin typeface="Calibri"/>
                <a:cs typeface="Calibri"/>
              </a:rPr>
              <a:t>los principios que rigen </a:t>
            </a:r>
            <a:r>
              <a:rPr sz="1600" spc="-10" dirty="0">
                <a:solidFill>
                  <a:srgbClr val="404040"/>
                </a:solidFill>
                <a:latin typeface="Calibri"/>
                <a:cs typeface="Calibri"/>
              </a:rPr>
              <a:t>la  </a:t>
            </a:r>
            <a:r>
              <a:rPr sz="1600" spc="-5" dirty="0">
                <a:solidFill>
                  <a:srgbClr val="404040"/>
                </a:solidFill>
                <a:latin typeface="Calibri"/>
                <a:cs typeface="Calibri"/>
              </a:rPr>
              <a:t>función</a:t>
            </a:r>
            <a:r>
              <a:rPr sz="1600" spc="5" dirty="0">
                <a:solidFill>
                  <a:srgbClr val="404040"/>
                </a:solidFill>
                <a:latin typeface="Calibri"/>
                <a:cs typeface="Calibri"/>
              </a:rPr>
              <a:t> </a:t>
            </a:r>
            <a:r>
              <a:rPr sz="1600" spc="-15" dirty="0">
                <a:solidFill>
                  <a:srgbClr val="404040"/>
                </a:solidFill>
                <a:latin typeface="Calibri"/>
                <a:cs typeface="Calibri"/>
              </a:rPr>
              <a:t>administrativa“</a:t>
            </a:r>
            <a:endParaRPr sz="1600">
              <a:latin typeface="Calibri"/>
              <a:cs typeface="Calibri"/>
            </a:endParaRPr>
          </a:p>
        </p:txBody>
      </p:sp>
      <p:sp>
        <p:nvSpPr>
          <p:cNvPr id="12" name="object 1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65175" y="1341119"/>
            <a:ext cx="7918704" cy="39227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562"/>
            <a:ext cx="478155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PLAN </a:t>
            </a:r>
            <a:r>
              <a:rPr sz="1800" b="1" spc="-10" dirty="0">
                <a:solidFill>
                  <a:srgbClr val="FFFFFF"/>
                </a:solidFill>
                <a:latin typeface="Calibri"/>
                <a:cs typeface="Calibri"/>
              </a:rPr>
              <a:t>NACIONAL </a:t>
            </a:r>
            <a:r>
              <a:rPr sz="1800" b="1" spc="-5" dirty="0">
                <a:solidFill>
                  <a:srgbClr val="FFFFFF"/>
                </a:solidFill>
                <a:latin typeface="Calibri"/>
                <a:cs typeface="Calibri"/>
              </a:rPr>
              <a:t>DE </a:t>
            </a:r>
            <a:r>
              <a:rPr sz="1800" b="1" spc="-10" dirty="0">
                <a:solidFill>
                  <a:srgbClr val="FFFFFF"/>
                </a:solidFill>
                <a:latin typeface="Calibri"/>
                <a:cs typeface="Calibri"/>
              </a:rPr>
              <a:t>FORMACIÓN </a:t>
            </a:r>
            <a:r>
              <a:rPr sz="1800" b="1" dirty="0">
                <a:solidFill>
                  <a:srgbClr val="FFFFFF"/>
                </a:solidFill>
                <a:latin typeface="Calibri"/>
                <a:cs typeface="Calibri"/>
              </a:rPr>
              <a:t>Y</a:t>
            </a:r>
            <a:r>
              <a:rPr sz="1800" b="1" spc="0" dirty="0">
                <a:solidFill>
                  <a:srgbClr val="FFFFFF"/>
                </a:solidFill>
                <a:latin typeface="Calibri"/>
                <a:cs typeface="Calibri"/>
              </a:rPr>
              <a:t> </a:t>
            </a:r>
            <a:r>
              <a:rPr sz="1800" b="1" spc="-30" dirty="0">
                <a:solidFill>
                  <a:srgbClr val="FFFFFF"/>
                </a:solidFill>
                <a:latin typeface="Calibri"/>
                <a:cs typeface="Calibri"/>
              </a:rPr>
              <a:t>CAPACITACIÓN</a:t>
            </a:r>
            <a:endParaRPr sz="1800">
              <a:latin typeface="Calibri"/>
              <a:cs typeface="Calibri"/>
            </a:endParaRPr>
          </a:p>
        </p:txBody>
      </p:sp>
      <p:sp>
        <p:nvSpPr>
          <p:cNvPr id="4" name="object 4"/>
          <p:cNvSpPr txBox="1"/>
          <p:nvPr/>
        </p:nvSpPr>
        <p:spPr>
          <a:xfrm>
            <a:off x="8255889" y="394157"/>
            <a:ext cx="3352165" cy="271145"/>
          </a:xfrm>
          <a:prstGeom prst="rect">
            <a:avLst/>
          </a:prstGeom>
        </p:spPr>
        <p:txBody>
          <a:bodyPr vert="horz" wrap="square" lIns="0" tIns="13970" rIns="0" bIns="0" rtlCol="0">
            <a:spAutoFit/>
          </a:bodyPr>
          <a:lstStyle/>
          <a:p>
            <a:pPr marL="12700">
              <a:lnSpc>
                <a:spcPct val="100000"/>
              </a:lnSpc>
              <a:spcBef>
                <a:spcPts val="110"/>
              </a:spcBef>
            </a:pPr>
            <a:r>
              <a:rPr sz="1600" spc="-5" dirty="0">
                <a:solidFill>
                  <a:srgbClr val="404040"/>
                </a:solidFill>
                <a:latin typeface="Calibri"/>
                <a:cs typeface="Calibri"/>
              </a:rPr>
              <a:t>Ahora, </a:t>
            </a:r>
            <a:r>
              <a:rPr sz="1600" dirty="0">
                <a:solidFill>
                  <a:srgbClr val="404040"/>
                </a:solidFill>
                <a:latin typeface="Calibri"/>
                <a:cs typeface="Calibri"/>
              </a:rPr>
              <a:t>las </a:t>
            </a:r>
            <a:r>
              <a:rPr sz="1600" spc="-10" dirty="0">
                <a:solidFill>
                  <a:srgbClr val="404040"/>
                </a:solidFill>
                <a:latin typeface="Calibri"/>
                <a:cs typeface="Calibri"/>
              </a:rPr>
              <a:t>estrategias </a:t>
            </a:r>
            <a:r>
              <a:rPr sz="1600" dirty="0">
                <a:solidFill>
                  <a:srgbClr val="404040"/>
                </a:solidFill>
                <a:latin typeface="Calibri"/>
                <a:cs typeface="Calibri"/>
              </a:rPr>
              <a:t>y ejes</a:t>
            </a:r>
            <a:r>
              <a:rPr sz="1600" spc="105" dirty="0">
                <a:solidFill>
                  <a:srgbClr val="404040"/>
                </a:solidFill>
                <a:latin typeface="Calibri"/>
                <a:cs typeface="Calibri"/>
              </a:rPr>
              <a:t> </a:t>
            </a:r>
            <a:r>
              <a:rPr sz="1600" spc="-15" dirty="0">
                <a:solidFill>
                  <a:srgbClr val="404040"/>
                </a:solidFill>
                <a:latin typeface="Calibri"/>
                <a:cs typeface="Calibri"/>
              </a:rPr>
              <a:t>temáticos</a:t>
            </a:r>
            <a:endParaRPr sz="1600">
              <a:latin typeface="Calibri"/>
              <a:cs typeface="Calibri"/>
            </a:endParaRPr>
          </a:p>
        </p:txBody>
      </p:sp>
      <p:sp>
        <p:nvSpPr>
          <p:cNvPr id="5" name="object 5"/>
          <p:cNvSpPr txBox="1"/>
          <p:nvPr/>
        </p:nvSpPr>
        <p:spPr>
          <a:xfrm>
            <a:off x="8255889" y="614298"/>
            <a:ext cx="940435" cy="709930"/>
          </a:xfrm>
          <a:prstGeom prst="rect">
            <a:avLst/>
          </a:prstGeom>
        </p:spPr>
        <p:txBody>
          <a:bodyPr vert="horz" wrap="square" lIns="0" tIns="41275" rIns="0" bIns="0" rtlCol="0">
            <a:spAutoFit/>
          </a:bodyPr>
          <a:lstStyle/>
          <a:p>
            <a:pPr marL="12700" marR="5080" algn="just">
              <a:lnSpc>
                <a:spcPts val="1730"/>
              </a:lnSpc>
              <a:spcBef>
                <a:spcPts val="325"/>
              </a:spcBef>
            </a:pPr>
            <a:r>
              <a:rPr sz="1600" spc="-5" dirty="0">
                <a:solidFill>
                  <a:srgbClr val="404040"/>
                </a:solidFill>
                <a:latin typeface="Calibri"/>
                <a:cs typeface="Calibri"/>
              </a:rPr>
              <a:t>p</a:t>
            </a:r>
            <a:r>
              <a:rPr sz="1600" spc="-15" dirty="0">
                <a:solidFill>
                  <a:srgbClr val="404040"/>
                </a:solidFill>
                <a:latin typeface="Calibri"/>
                <a:cs typeface="Calibri"/>
              </a:rPr>
              <a:t>r</a:t>
            </a:r>
            <a:r>
              <a:rPr sz="1600" spc="-10" dirty="0">
                <a:solidFill>
                  <a:srgbClr val="404040"/>
                </a:solidFill>
                <a:latin typeface="Calibri"/>
                <a:cs typeface="Calibri"/>
              </a:rPr>
              <a:t>ior</a:t>
            </a:r>
            <a:r>
              <a:rPr sz="1600" spc="5" dirty="0">
                <a:solidFill>
                  <a:srgbClr val="404040"/>
                </a:solidFill>
                <a:latin typeface="Calibri"/>
                <a:cs typeface="Calibri"/>
              </a:rPr>
              <a:t>i</a:t>
            </a:r>
            <a:r>
              <a:rPr sz="1600" spc="-40" dirty="0">
                <a:solidFill>
                  <a:srgbClr val="404040"/>
                </a:solidFill>
                <a:latin typeface="Calibri"/>
                <a:cs typeface="Calibri"/>
              </a:rPr>
              <a:t>z</a:t>
            </a:r>
            <a:r>
              <a:rPr sz="1600" dirty="0">
                <a:solidFill>
                  <a:srgbClr val="404040"/>
                </a:solidFill>
                <a:latin typeface="Calibri"/>
                <a:cs typeface="Calibri"/>
              </a:rPr>
              <a:t>a</a:t>
            </a:r>
            <a:r>
              <a:rPr sz="1600" spc="-10" dirty="0">
                <a:solidFill>
                  <a:srgbClr val="404040"/>
                </a:solidFill>
                <a:latin typeface="Calibri"/>
                <a:cs typeface="Calibri"/>
              </a:rPr>
              <a:t>do</a:t>
            </a:r>
            <a:r>
              <a:rPr sz="1600" dirty="0">
                <a:solidFill>
                  <a:srgbClr val="404040"/>
                </a:solidFill>
                <a:latin typeface="Calibri"/>
                <a:cs typeface="Calibri"/>
              </a:rPr>
              <a:t>s  </a:t>
            </a:r>
            <a:r>
              <a:rPr sz="1600" spc="-5" dirty="0">
                <a:solidFill>
                  <a:srgbClr val="404040"/>
                </a:solidFill>
                <a:latin typeface="Calibri"/>
                <a:cs typeface="Calibri"/>
              </a:rPr>
              <a:t>Formación  Desarrollo</a:t>
            </a:r>
            <a:endParaRPr sz="1600">
              <a:latin typeface="Calibri"/>
              <a:cs typeface="Calibri"/>
            </a:endParaRPr>
          </a:p>
        </p:txBody>
      </p:sp>
      <p:sp>
        <p:nvSpPr>
          <p:cNvPr id="6" name="object 6"/>
          <p:cNvSpPr txBox="1"/>
          <p:nvPr/>
        </p:nvSpPr>
        <p:spPr>
          <a:xfrm>
            <a:off x="9320021" y="833755"/>
            <a:ext cx="1940560" cy="490220"/>
          </a:xfrm>
          <a:prstGeom prst="rect">
            <a:avLst/>
          </a:prstGeom>
        </p:spPr>
        <p:txBody>
          <a:bodyPr vert="horz" wrap="square" lIns="0" tIns="13335" rIns="0" bIns="0" rtlCol="0">
            <a:spAutoFit/>
          </a:bodyPr>
          <a:lstStyle/>
          <a:p>
            <a:pPr marL="21590">
              <a:lnSpc>
                <a:spcPts val="1825"/>
              </a:lnSpc>
              <a:spcBef>
                <a:spcPts val="105"/>
              </a:spcBef>
              <a:tabLst>
                <a:tab pos="311150" algn="l"/>
                <a:tab pos="1557655" algn="l"/>
              </a:tabLst>
            </a:pPr>
            <a:r>
              <a:rPr sz="1600" dirty="0">
                <a:solidFill>
                  <a:srgbClr val="404040"/>
                </a:solidFill>
                <a:latin typeface="Calibri"/>
                <a:cs typeface="Calibri"/>
              </a:rPr>
              <a:t>y	Ca</a:t>
            </a:r>
            <a:r>
              <a:rPr sz="1600" spc="-10" dirty="0">
                <a:solidFill>
                  <a:srgbClr val="404040"/>
                </a:solidFill>
                <a:latin typeface="Calibri"/>
                <a:cs typeface="Calibri"/>
              </a:rPr>
              <a:t>p</a:t>
            </a:r>
            <a:r>
              <a:rPr sz="1600" dirty="0">
                <a:solidFill>
                  <a:srgbClr val="404040"/>
                </a:solidFill>
                <a:latin typeface="Calibri"/>
                <a:cs typeface="Calibri"/>
              </a:rPr>
              <a:t>a</a:t>
            </a:r>
            <a:r>
              <a:rPr sz="1600" spc="-10" dirty="0">
                <a:solidFill>
                  <a:srgbClr val="404040"/>
                </a:solidFill>
                <a:latin typeface="Calibri"/>
                <a:cs typeface="Calibri"/>
              </a:rPr>
              <a:t>ci</a:t>
            </a:r>
            <a:r>
              <a:rPr sz="1600" spc="-40" dirty="0">
                <a:solidFill>
                  <a:srgbClr val="404040"/>
                </a:solidFill>
                <a:latin typeface="Calibri"/>
                <a:cs typeface="Calibri"/>
              </a:rPr>
              <a:t>t</a:t>
            </a:r>
            <a:r>
              <a:rPr sz="1600" dirty="0">
                <a:solidFill>
                  <a:srgbClr val="404040"/>
                </a:solidFill>
                <a:latin typeface="Calibri"/>
                <a:cs typeface="Calibri"/>
              </a:rPr>
              <a:t>a</a:t>
            </a:r>
            <a:r>
              <a:rPr sz="1600" spc="-10" dirty="0">
                <a:solidFill>
                  <a:srgbClr val="404040"/>
                </a:solidFill>
                <a:latin typeface="Calibri"/>
                <a:cs typeface="Calibri"/>
              </a:rPr>
              <a:t>ció</a:t>
            </a:r>
            <a:r>
              <a:rPr sz="1600" dirty="0">
                <a:solidFill>
                  <a:srgbClr val="404040"/>
                </a:solidFill>
                <a:latin typeface="Calibri"/>
                <a:cs typeface="Calibri"/>
              </a:rPr>
              <a:t>n	</a:t>
            </a:r>
            <a:r>
              <a:rPr sz="1600" spc="-5" dirty="0">
                <a:solidFill>
                  <a:srgbClr val="404040"/>
                </a:solidFill>
                <a:latin typeface="Calibri"/>
                <a:cs typeface="Calibri"/>
              </a:rPr>
              <a:t>p</a:t>
            </a:r>
            <a:r>
              <a:rPr sz="1600" spc="-10" dirty="0">
                <a:solidFill>
                  <a:srgbClr val="404040"/>
                </a:solidFill>
                <a:latin typeface="Calibri"/>
                <a:cs typeface="Calibri"/>
              </a:rPr>
              <a:t>a</a:t>
            </a:r>
            <a:r>
              <a:rPr sz="1600" spc="-35" dirty="0">
                <a:solidFill>
                  <a:srgbClr val="404040"/>
                </a:solidFill>
                <a:latin typeface="Calibri"/>
                <a:cs typeface="Calibri"/>
              </a:rPr>
              <a:t>r</a:t>
            </a:r>
            <a:r>
              <a:rPr sz="1600" dirty="0">
                <a:solidFill>
                  <a:srgbClr val="404040"/>
                </a:solidFill>
                <a:latin typeface="Calibri"/>
                <a:cs typeface="Calibri"/>
              </a:rPr>
              <a:t>a</a:t>
            </a:r>
            <a:endParaRPr sz="1600">
              <a:latin typeface="Calibri"/>
              <a:cs typeface="Calibri"/>
            </a:endParaRPr>
          </a:p>
          <a:p>
            <a:pPr marL="12700">
              <a:lnSpc>
                <a:spcPts val="1825"/>
              </a:lnSpc>
              <a:tabLst>
                <a:tab pos="316865" algn="l"/>
              </a:tabLst>
            </a:pPr>
            <a:r>
              <a:rPr sz="1600" dirty="0">
                <a:solidFill>
                  <a:srgbClr val="404040"/>
                </a:solidFill>
                <a:latin typeface="Calibri"/>
                <a:cs typeface="Calibri"/>
              </a:rPr>
              <a:t>y	</a:t>
            </a:r>
            <a:r>
              <a:rPr sz="1600" spc="-10" dirty="0">
                <a:solidFill>
                  <a:srgbClr val="404040"/>
                </a:solidFill>
                <a:latin typeface="Calibri"/>
                <a:cs typeface="Calibri"/>
              </a:rPr>
              <a:t>Profesionalización</a:t>
            </a:r>
            <a:endParaRPr sz="1600">
              <a:latin typeface="Calibri"/>
              <a:cs typeface="Calibri"/>
            </a:endParaRPr>
          </a:p>
        </p:txBody>
      </p:sp>
      <p:sp>
        <p:nvSpPr>
          <p:cNvPr id="7" name="object 7"/>
          <p:cNvSpPr txBox="1"/>
          <p:nvPr/>
        </p:nvSpPr>
        <p:spPr>
          <a:xfrm>
            <a:off x="9390126" y="614298"/>
            <a:ext cx="2219325" cy="709930"/>
          </a:xfrm>
          <a:prstGeom prst="rect">
            <a:avLst/>
          </a:prstGeom>
        </p:spPr>
        <p:txBody>
          <a:bodyPr vert="horz" wrap="square" lIns="0" tIns="13335" rIns="0" bIns="0" rtlCol="0">
            <a:spAutoFit/>
          </a:bodyPr>
          <a:lstStyle/>
          <a:p>
            <a:pPr marR="5715" algn="r">
              <a:lnSpc>
                <a:spcPts val="1825"/>
              </a:lnSpc>
              <a:spcBef>
                <a:spcPts val="105"/>
              </a:spcBef>
              <a:tabLst>
                <a:tab pos="471805" algn="l"/>
                <a:tab pos="1048385" algn="l"/>
                <a:tab pos="1984375" algn="l"/>
              </a:tabLst>
            </a:pPr>
            <a:r>
              <a:rPr sz="1600" spc="-5" dirty="0">
                <a:solidFill>
                  <a:srgbClr val="404040"/>
                </a:solidFill>
                <a:latin typeface="Calibri"/>
                <a:cs typeface="Calibri"/>
              </a:rPr>
              <a:t>d</a:t>
            </a:r>
            <a:r>
              <a:rPr sz="1600" spc="-15" dirty="0">
                <a:solidFill>
                  <a:srgbClr val="404040"/>
                </a:solidFill>
                <a:latin typeface="Calibri"/>
                <a:cs typeface="Calibri"/>
              </a:rPr>
              <a:t>e</a:t>
            </a:r>
            <a:r>
              <a:rPr sz="1600" dirty="0">
                <a:solidFill>
                  <a:srgbClr val="404040"/>
                </a:solidFill>
                <a:latin typeface="Calibri"/>
                <a:cs typeface="Calibri"/>
              </a:rPr>
              <a:t>l	</a:t>
            </a:r>
            <a:r>
              <a:rPr sz="1600" spc="5" dirty="0">
                <a:solidFill>
                  <a:srgbClr val="404040"/>
                </a:solidFill>
                <a:latin typeface="Calibri"/>
                <a:cs typeface="Calibri"/>
              </a:rPr>
              <a:t>P</a:t>
            </a:r>
            <a:r>
              <a:rPr sz="1600" spc="-10" dirty="0">
                <a:solidFill>
                  <a:srgbClr val="404040"/>
                </a:solidFill>
                <a:latin typeface="Calibri"/>
                <a:cs typeface="Calibri"/>
              </a:rPr>
              <a:t>l</a:t>
            </a:r>
            <a:r>
              <a:rPr sz="1600" dirty="0">
                <a:solidFill>
                  <a:srgbClr val="404040"/>
                </a:solidFill>
                <a:latin typeface="Calibri"/>
                <a:cs typeface="Calibri"/>
              </a:rPr>
              <a:t>an	</a:t>
            </a:r>
            <a:r>
              <a:rPr sz="1600" spc="-5" dirty="0">
                <a:solidFill>
                  <a:srgbClr val="404040"/>
                </a:solidFill>
                <a:latin typeface="Calibri"/>
                <a:cs typeface="Calibri"/>
              </a:rPr>
              <a:t>N</a:t>
            </a:r>
            <a:r>
              <a:rPr sz="1600" dirty="0">
                <a:solidFill>
                  <a:srgbClr val="404040"/>
                </a:solidFill>
                <a:latin typeface="Calibri"/>
                <a:cs typeface="Calibri"/>
              </a:rPr>
              <a:t>a</a:t>
            </a:r>
            <a:r>
              <a:rPr sz="1600" spc="-10" dirty="0">
                <a:solidFill>
                  <a:srgbClr val="404040"/>
                </a:solidFill>
                <a:latin typeface="Calibri"/>
                <a:cs typeface="Calibri"/>
              </a:rPr>
              <a:t>cio</a:t>
            </a:r>
            <a:r>
              <a:rPr sz="1600" spc="-5" dirty="0">
                <a:solidFill>
                  <a:srgbClr val="404040"/>
                </a:solidFill>
                <a:latin typeface="Calibri"/>
                <a:cs typeface="Calibri"/>
              </a:rPr>
              <a:t>n</a:t>
            </a:r>
            <a:r>
              <a:rPr sz="1600" spc="-10" dirty="0">
                <a:solidFill>
                  <a:srgbClr val="404040"/>
                </a:solidFill>
                <a:latin typeface="Calibri"/>
                <a:cs typeface="Calibri"/>
              </a:rPr>
              <a:t>a</a:t>
            </a:r>
            <a:r>
              <a:rPr sz="1600" dirty="0">
                <a:solidFill>
                  <a:srgbClr val="404040"/>
                </a:solidFill>
                <a:latin typeface="Calibri"/>
                <a:cs typeface="Calibri"/>
              </a:rPr>
              <a:t>l	</a:t>
            </a:r>
            <a:r>
              <a:rPr sz="1600" spc="-5" dirty="0">
                <a:solidFill>
                  <a:srgbClr val="404040"/>
                </a:solidFill>
                <a:latin typeface="Calibri"/>
                <a:cs typeface="Calibri"/>
              </a:rPr>
              <a:t>de</a:t>
            </a:r>
            <a:endParaRPr sz="1600">
              <a:latin typeface="Calibri"/>
              <a:cs typeface="Calibri"/>
            </a:endParaRPr>
          </a:p>
          <a:p>
            <a:pPr marR="5715" algn="r">
              <a:lnSpc>
                <a:spcPts val="1730"/>
              </a:lnSpc>
            </a:pPr>
            <a:r>
              <a:rPr sz="1600" spc="-10" dirty="0">
                <a:solidFill>
                  <a:srgbClr val="404040"/>
                </a:solidFill>
                <a:latin typeface="Calibri"/>
                <a:cs typeface="Calibri"/>
              </a:rPr>
              <a:t>el</a:t>
            </a:r>
            <a:endParaRPr sz="1600">
              <a:latin typeface="Calibri"/>
              <a:cs typeface="Calibri"/>
            </a:endParaRPr>
          </a:p>
          <a:p>
            <a:pPr marR="5080" algn="r">
              <a:lnSpc>
                <a:spcPts val="1825"/>
              </a:lnSpc>
            </a:pPr>
            <a:r>
              <a:rPr sz="1600" spc="-5" dirty="0">
                <a:solidFill>
                  <a:srgbClr val="404040"/>
                </a:solidFill>
                <a:latin typeface="Calibri"/>
                <a:cs typeface="Calibri"/>
              </a:rPr>
              <a:t>de</a:t>
            </a:r>
            <a:r>
              <a:rPr sz="1600" dirty="0">
                <a:solidFill>
                  <a:srgbClr val="404040"/>
                </a:solidFill>
                <a:latin typeface="Calibri"/>
                <a:cs typeface="Calibri"/>
              </a:rPr>
              <a:t>l</a:t>
            </a:r>
            <a:endParaRPr sz="1600">
              <a:latin typeface="Calibri"/>
              <a:cs typeface="Calibri"/>
            </a:endParaRPr>
          </a:p>
        </p:txBody>
      </p:sp>
      <p:sp>
        <p:nvSpPr>
          <p:cNvPr id="8" name="object 8"/>
          <p:cNvSpPr txBox="1"/>
          <p:nvPr/>
        </p:nvSpPr>
        <p:spPr>
          <a:xfrm>
            <a:off x="8255889" y="1272921"/>
            <a:ext cx="3355340" cy="709930"/>
          </a:xfrm>
          <a:prstGeom prst="rect">
            <a:avLst/>
          </a:prstGeom>
        </p:spPr>
        <p:txBody>
          <a:bodyPr vert="horz" wrap="square" lIns="0" tIns="40640" rIns="0" bIns="0" rtlCol="0">
            <a:spAutoFit/>
          </a:bodyPr>
          <a:lstStyle/>
          <a:p>
            <a:pPr marL="12700" marR="5080" algn="just">
              <a:lnSpc>
                <a:spcPts val="1730"/>
              </a:lnSpc>
              <a:spcBef>
                <a:spcPts val="320"/>
              </a:spcBef>
            </a:pPr>
            <a:r>
              <a:rPr sz="1600" spc="-5" dirty="0">
                <a:solidFill>
                  <a:srgbClr val="404040"/>
                </a:solidFill>
                <a:latin typeface="Calibri"/>
                <a:cs typeface="Calibri"/>
              </a:rPr>
              <a:t>Servidor </a:t>
            </a:r>
            <a:r>
              <a:rPr sz="1600" spc="-10" dirty="0">
                <a:solidFill>
                  <a:srgbClr val="404040"/>
                </a:solidFill>
                <a:latin typeface="Calibri"/>
                <a:cs typeface="Calibri"/>
              </a:rPr>
              <a:t>Público </a:t>
            </a:r>
            <a:r>
              <a:rPr sz="1600" spc="-5" dirty="0">
                <a:solidFill>
                  <a:srgbClr val="404040"/>
                </a:solidFill>
                <a:latin typeface="Calibri"/>
                <a:cs typeface="Calibri"/>
              </a:rPr>
              <a:t>incorporan </a:t>
            </a:r>
            <a:r>
              <a:rPr sz="1600" spc="-10" dirty="0">
                <a:solidFill>
                  <a:srgbClr val="404040"/>
                </a:solidFill>
                <a:latin typeface="Calibri"/>
                <a:cs typeface="Calibri"/>
              </a:rPr>
              <a:t>elementos  teóricos para </a:t>
            </a:r>
            <a:r>
              <a:rPr sz="1600" dirty="0">
                <a:solidFill>
                  <a:srgbClr val="404040"/>
                </a:solidFill>
                <a:latin typeface="Calibri"/>
                <a:cs typeface="Calibri"/>
              </a:rPr>
              <a:t>que </a:t>
            </a:r>
            <a:r>
              <a:rPr sz="1600" spc="-5" dirty="0">
                <a:solidFill>
                  <a:srgbClr val="404040"/>
                </a:solidFill>
                <a:latin typeface="Calibri"/>
                <a:cs typeface="Calibri"/>
              </a:rPr>
              <a:t>las </a:t>
            </a:r>
            <a:r>
              <a:rPr sz="1600" spc="-10" dirty="0">
                <a:solidFill>
                  <a:srgbClr val="404040"/>
                </a:solidFill>
                <a:latin typeface="Calibri"/>
                <a:cs typeface="Calibri"/>
              </a:rPr>
              <a:t>entidades </a:t>
            </a:r>
            <a:r>
              <a:rPr sz="1600" spc="-5" dirty="0">
                <a:solidFill>
                  <a:srgbClr val="404040"/>
                </a:solidFill>
                <a:latin typeface="Calibri"/>
                <a:cs typeface="Calibri"/>
              </a:rPr>
              <a:t>mejoren  su</a:t>
            </a:r>
            <a:r>
              <a:rPr sz="1600" spc="175" dirty="0">
                <a:solidFill>
                  <a:srgbClr val="404040"/>
                </a:solidFill>
                <a:latin typeface="Calibri"/>
                <a:cs typeface="Calibri"/>
              </a:rPr>
              <a:t> </a:t>
            </a:r>
            <a:r>
              <a:rPr sz="1600" spc="-10" dirty="0">
                <a:solidFill>
                  <a:srgbClr val="404040"/>
                </a:solidFill>
                <a:latin typeface="Calibri"/>
                <a:cs typeface="Calibri"/>
              </a:rPr>
              <a:t>gestión</a:t>
            </a:r>
            <a:r>
              <a:rPr sz="1600" spc="175" dirty="0">
                <a:solidFill>
                  <a:srgbClr val="404040"/>
                </a:solidFill>
                <a:latin typeface="Calibri"/>
                <a:cs typeface="Calibri"/>
              </a:rPr>
              <a:t> </a:t>
            </a:r>
            <a:r>
              <a:rPr sz="1600" spc="-10" dirty="0">
                <a:solidFill>
                  <a:srgbClr val="404040"/>
                </a:solidFill>
                <a:latin typeface="Calibri"/>
                <a:cs typeface="Calibri"/>
              </a:rPr>
              <a:t>mediante</a:t>
            </a:r>
            <a:r>
              <a:rPr sz="1600" spc="175" dirty="0">
                <a:solidFill>
                  <a:srgbClr val="404040"/>
                </a:solidFill>
                <a:latin typeface="Calibri"/>
                <a:cs typeface="Calibri"/>
              </a:rPr>
              <a:t> </a:t>
            </a:r>
            <a:r>
              <a:rPr sz="1600" spc="-5" dirty="0">
                <a:solidFill>
                  <a:srgbClr val="404040"/>
                </a:solidFill>
                <a:latin typeface="Calibri"/>
                <a:cs typeface="Calibri"/>
              </a:rPr>
              <a:t>la</a:t>
            </a:r>
            <a:r>
              <a:rPr sz="1600" spc="180" dirty="0">
                <a:solidFill>
                  <a:srgbClr val="404040"/>
                </a:solidFill>
                <a:latin typeface="Calibri"/>
                <a:cs typeface="Calibri"/>
              </a:rPr>
              <a:t> </a:t>
            </a:r>
            <a:r>
              <a:rPr sz="1600" spc="-10" dirty="0">
                <a:solidFill>
                  <a:srgbClr val="404040"/>
                </a:solidFill>
                <a:latin typeface="Calibri"/>
                <a:cs typeface="Calibri"/>
              </a:rPr>
              <a:t>innovación</a:t>
            </a:r>
            <a:r>
              <a:rPr sz="1600" spc="175" dirty="0">
                <a:solidFill>
                  <a:srgbClr val="404040"/>
                </a:solidFill>
                <a:latin typeface="Calibri"/>
                <a:cs typeface="Calibri"/>
              </a:rPr>
              <a:t> </a:t>
            </a:r>
            <a:r>
              <a:rPr sz="1600" spc="-5" dirty="0">
                <a:solidFill>
                  <a:srgbClr val="404040"/>
                </a:solidFill>
                <a:latin typeface="Calibri"/>
                <a:cs typeface="Calibri"/>
              </a:rPr>
              <a:t>para</a:t>
            </a:r>
            <a:endParaRPr sz="1600">
              <a:latin typeface="Calibri"/>
              <a:cs typeface="Calibri"/>
            </a:endParaRPr>
          </a:p>
        </p:txBody>
      </p:sp>
      <p:sp>
        <p:nvSpPr>
          <p:cNvPr id="9" name="object 9"/>
          <p:cNvSpPr txBox="1"/>
          <p:nvPr/>
        </p:nvSpPr>
        <p:spPr>
          <a:xfrm>
            <a:off x="8255889" y="1931670"/>
            <a:ext cx="1198880" cy="270510"/>
          </a:xfrm>
          <a:prstGeom prst="rect">
            <a:avLst/>
          </a:prstGeom>
        </p:spPr>
        <p:txBody>
          <a:bodyPr vert="horz" wrap="square" lIns="0" tIns="13335" rIns="0" bIns="0" rtlCol="0">
            <a:spAutoFit/>
          </a:bodyPr>
          <a:lstStyle/>
          <a:p>
            <a:pPr marL="12700">
              <a:lnSpc>
                <a:spcPct val="100000"/>
              </a:lnSpc>
              <a:spcBef>
                <a:spcPts val="105"/>
              </a:spcBef>
              <a:tabLst>
                <a:tab pos="396240" algn="l"/>
              </a:tabLst>
            </a:pPr>
            <a:r>
              <a:rPr sz="1600" spc="-5" dirty="0">
                <a:solidFill>
                  <a:srgbClr val="404040"/>
                </a:solidFill>
                <a:latin typeface="Calibri"/>
                <a:cs typeface="Calibri"/>
              </a:rPr>
              <a:t>la	</a:t>
            </a:r>
            <a:r>
              <a:rPr sz="1600" spc="-10" dirty="0">
                <a:solidFill>
                  <a:srgbClr val="404040"/>
                </a:solidFill>
                <a:latin typeface="Calibri"/>
                <a:cs typeface="Calibri"/>
              </a:rPr>
              <a:t>retención</a:t>
            </a:r>
            <a:endParaRPr sz="1600">
              <a:latin typeface="Calibri"/>
              <a:cs typeface="Calibri"/>
            </a:endParaRPr>
          </a:p>
        </p:txBody>
      </p:sp>
      <p:sp>
        <p:nvSpPr>
          <p:cNvPr id="10" name="object 10"/>
          <p:cNvSpPr txBox="1"/>
          <p:nvPr/>
        </p:nvSpPr>
        <p:spPr>
          <a:xfrm>
            <a:off x="10131043" y="2151126"/>
            <a:ext cx="1096010" cy="270510"/>
          </a:xfrm>
          <a:prstGeom prst="rect">
            <a:avLst/>
          </a:prstGeom>
        </p:spPr>
        <p:txBody>
          <a:bodyPr vert="horz" wrap="square" lIns="0" tIns="13335" rIns="0" bIns="0" rtlCol="0">
            <a:spAutoFit/>
          </a:bodyPr>
          <a:lstStyle/>
          <a:p>
            <a:pPr marL="12700">
              <a:lnSpc>
                <a:spcPct val="100000"/>
              </a:lnSpc>
              <a:spcBef>
                <a:spcPts val="105"/>
              </a:spcBef>
              <a:tabLst>
                <a:tab pos="713105" algn="l"/>
              </a:tabLst>
            </a:pPr>
            <a:r>
              <a:rPr sz="1600" spc="-35" dirty="0">
                <a:solidFill>
                  <a:srgbClr val="404040"/>
                </a:solidFill>
                <a:latin typeface="Calibri"/>
                <a:cs typeface="Calibri"/>
              </a:rPr>
              <a:t>c</a:t>
            </a:r>
            <a:r>
              <a:rPr sz="1600" spc="-10" dirty="0">
                <a:solidFill>
                  <a:srgbClr val="404040"/>
                </a:solidFill>
                <a:latin typeface="Calibri"/>
                <a:cs typeface="Calibri"/>
              </a:rPr>
              <a:t>o</a:t>
            </a:r>
            <a:r>
              <a:rPr sz="1600" spc="5" dirty="0">
                <a:solidFill>
                  <a:srgbClr val="404040"/>
                </a:solidFill>
                <a:latin typeface="Calibri"/>
                <a:cs typeface="Calibri"/>
              </a:rPr>
              <a:t>m</a:t>
            </a:r>
            <a:r>
              <a:rPr sz="1600" dirty="0">
                <a:solidFill>
                  <a:srgbClr val="404040"/>
                </a:solidFill>
                <a:latin typeface="Calibri"/>
                <a:cs typeface="Calibri"/>
              </a:rPr>
              <a:t>o	</a:t>
            </a:r>
            <a:r>
              <a:rPr sz="1600" spc="-5" dirty="0">
                <a:solidFill>
                  <a:srgbClr val="404040"/>
                </a:solidFill>
                <a:latin typeface="Calibri"/>
                <a:cs typeface="Calibri"/>
              </a:rPr>
              <a:t>p</a:t>
            </a:r>
            <a:r>
              <a:rPr sz="1600" spc="-10" dirty="0">
                <a:solidFill>
                  <a:srgbClr val="404040"/>
                </a:solidFill>
                <a:latin typeface="Calibri"/>
                <a:cs typeface="Calibri"/>
              </a:rPr>
              <a:t>a</a:t>
            </a:r>
            <a:r>
              <a:rPr sz="1600" spc="-35" dirty="0">
                <a:solidFill>
                  <a:srgbClr val="404040"/>
                </a:solidFill>
                <a:latin typeface="Calibri"/>
                <a:cs typeface="Calibri"/>
              </a:rPr>
              <a:t>r</a:t>
            </a:r>
            <a:r>
              <a:rPr sz="1600" dirty="0">
                <a:solidFill>
                  <a:srgbClr val="404040"/>
                </a:solidFill>
                <a:latin typeface="Calibri"/>
                <a:cs typeface="Calibri"/>
              </a:rPr>
              <a:t>a</a:t>
            </a:r>
            <a:endParaRPr sz="1600">
              <a:latin typeface="Calibri"/>
              <a:cs typeface="Calibri"/>
            </a:endParaRPr>
          </a:p>
        </p:txBody>
      </p:sp>
      <p:sp>
        <p:nvSpPr>
          <p:cNvPr id="11" name="object 11"/>
          <p:cNvSpPr txBox="1"/>
          <p:nvPr/>
        </p:nvSpPr>
        <p:spPr>
          <a:xfrm>
            <a:off x="8255889" y="2151126"/>
            <a:ext cx="1194435" cy="490220"/>
          </a:xfrm>
          <a:prstGeom prst="rect">
            <a:avLst/>
          </a:prstGeom>
        </p:spPr>
        <p:txBody>
          <a:bodyPr vert="horz" wrap="square" lIns="0" tIns="13335" rIns="0" bIns="0" rtlCol="0">
            <a:spAutoFit/>
          </a:bodyPr>
          <a:lstStyle/>
          <a:p>
            <a:pPr marL="12700">
              <a:lnSpc>
                <a:spcPts val="1825"/>
              </a:lnSpc>
              <a:spcBef>
                <a:spcPts val="105"/>
              </a:spcBef>
            </a:pPr>
            <a:r>
              <a:rPr sz="1600" spc="-15" dirty="0">
                <a:solidFill>
                  <a:srgbClr val="404040"/>
                </a:solidFill>
                <a:latin typeface="Calibri"/>
                <a:cs typeface="Calibri"/>
              </a:rPr>
              <a:t>conocimiento,</a:t>
            </a:r>
            <a:endParaRPr sz="1600">
              <a:latin typeface="Calibri"/>
              <a:cs typeface="Calibri"/>
            </a:endParaRPr>
          </a:p>
          <a:p>
            <a:pPr marL="12700">
              <a:lnSpc>
                <a:spcPts val="1825"/>
              </a:lnSpc>
            </a:pPr>
            <a:r>
              <a:rPr sz="1600" spc="-10" dirty="0">
                <a:solidFill>
                  <a:srgbClr val="404040"/>
                </a:solidFill>
                <a:latin typeface="Calibri"/>
                <a:cs typeface="Calibri"/>
              </a:rPr>
              <a:t>optimización</a:t>
            </a:r>
            <a:endParaRPr sz="1600">
              <a:latin typeface="Calibri"/>
              <a:cs typeface="Calibri"/>
            </a:endParaRPr>
          </a:p>
        </p:txBody>
      </p:sp>
      <p:sp>
        <p:nvSpPr>
          <p:cNvPr id="12" name="object 12"/>
          <p:cNvSpPr txBox="1"/>
          <p:nvPr/>
        </p:nvSpPr>
        <p:spPr>
          <a:xfrm>
            <a:off x="10368788" y="2370277"/>
            <a:ext cx="721360" cy="271145"/>
          </a:xfrm>
          <a:prstGeom prst="rect">
            <a:avLst/>
          </a:prstGeom>
        </p:spPr>
        <p:txBody>
          <a:bodyPr vert="horz" wrap="square" lIns="0" tIns="13970" rIns="0" bIns="0" rtlCol="0">
            <a:spAutoFit/>
          </a:bodyPr>
          <a:lstStyle/>
          <a:p>
            <a:pPr marL="12700">
              <a:lnSpc>
                <a:spcPct val="100000"/>
              </a:lnSpc>
              <a:spcBef>
                <a:spcPts val="110"/>
              </a:spcBef>
            </a:pPr>
            <a:r>
              <a:rPr sz="1600" spc="-35" dirty="0">
                <a:solidFill>
                  <a:srgbClr val="404040"/>
                </a:solidFill>
                <a:latin typeface="Calibri"/>
                <a:cs typeface="Calibri"/>
              </a:rPr>
              <a:t>r</a:t>
            </a:r>
            <a:r>
              <a:rPr sz="1600" spc="-10" dirty="0">
                <a:solidFill>
                  <a:srgbClr val="404040"/>
                </a:solidFill>
                <a:latin typeface="Calibri"/>
                <a:cs typeface="Calibri"/>
              </a:rPr>
              <a:t>ec</a:t>
            </a:r>
            <a:r>
              <a:rPr sz="1600" spc="15" dirty="0">
                <a:solidFill>
                  <a:srgbClr val="404040"/>
                </a:solidFill>
                <a:latin typeface="Calibri"/>
                <a:cs typeface="Calibri"/>
              </a:rPr>
              <a:t>u</a:t>
            </a:r>
            <a:r>
              <a:rPr sz="1600" spc="-35" dirty="0">
                <a:solidFill>
                  <a:srgbClr val="404040"/>
                </a:solidFill>
                <a:latin typeface="Calibri"/>
                <a:cs typeface="Calibri"/>
              </a:rPr>
              <a:t>r</a:t>
            </a:r>
            <a:r>
              <a:rPr sz="1600" spc="-10" dirty="0">
                <a:solidFill>
                  <a:srgbClr val="404040"/>
                </a:solidFill>
                <a:latin typeface="Calibri"/>
                <a:cs typeface="Calibri"/>
              </a:rPr>
              <a:t>so</a:t>
            </a:r>
            <a:r>
              <a:rPr sz="1600" dirty="0">
                <a:solidFill>
                  <a:srgbClr val="404040"/>
                </a:solidFill>
                <a:latin typeface="Calibri"/>
                <a:cs typeface="Calibri"/>
              </a:rPr>
              <a:t>s</a:t>
            </a:r>
            <a:endParaRPr sz="1600">
              <a:latin typeface="Calibri"/>
              <a:cs typeface="Calibri"/>
            </a:endParaRPr>
          </a:p>
        </p:txBody>
      </p:sp>
      <p:sp>
        <p:nvSpPr>
          <p:cNvPr id="13" name="object 13"/>
          <p:cNvSpPr txBox="1"/>
          <p:nvPr/>
        </p:nvSpPr>
        <p:spPr>
          <a:xfrm>
            <a:off x="9667493" y="1931670"/>
            <a:ext cx="1942464" cy="709930"/>
          </a:xfrm>
          <a:prstGeom prst="rect">
            <a:avLst/>
          </a:prstGeom>
        </p:spPr>
        <p:txBody>
          <a:bodyPr vert="horz" wrap="square" lIns="0" tIns="40640" rIns="0" bIns="0" rtlCol="0">
            <a:spAutoFit/>
          </a:bodyPr>
          <a:lstStyle/>
          <a:p>
            <a:pPr marL="12700" marR="5080" indent="1270" algn="ctr">
              <a:lnSpc>
                <a:spcPts val="1730"/>
              </a:lnSpc>
              <a:spcBef>
                <a:spcPts val="320"/>
              </a:spcBef>
              <a:tabLst>
                <a:tab pos="349885" algn="l"/>
                <a:tab pos="1672589" algn="l"/>
                <a:tab pos="1786889" algn="l"/>
              </a:tabLst>
            </a:pPr>
            <a:r>
              <a:rPr sz="1600" dirty="0">
                <a:solidFill>
                  <a:srgbClr val="404040"/>
                </a:solidFill>
                <a:latin typeface="Calibri"/>
                <a:cs typeface="Calibri"/>
              </a:rPr>
              <a:t>y	</a:t>
            </a:r>
            <a:r>
              <a:rPr sz="1600" spc="-15" dirty="0">
                <a:solidFill>
                  <a:srgbClr val="404040"/>
                </a:solidFill>
                <a:latin typeface="Calibri"/>
                <a:cs typeface="Calibri"/>
              </a:rPr>
              <a:t>t</a:t>
            </a:r>
            <a:r>
              <a:rPr sz="1600" spc="-35" dirty="0">
                <a:solidFill>
                  <a:srgbClr val="404040"/>
                </a:solidFill>
                <a:latin typeface="Calibri"/>
                <a:cs typeface="Calibri"/>
              </a:rPr>
              <a:t>r</a:t>
            </a:r>
            <a:r>
              <a:rPr sz="1600" dirty="0">
                <a:solidFill>
                  <a:srgbClr val="404040"/>
                </a:solidFill>
                <a:latin typeface="Calibri"/>
                <a:cs typeface="Calibri"/>
              </a:rPr>
              <a:t>a</a:t>
            </a:r>
            <a:r>
              <a:rPr sz="1600" spc="-10" dirty="0">
                <a:solidFill>
                  <a:srgbClr val="404040"/>
                </a:solidFill>
                <a:latin typeface="Calibri"/>
                <a:cs typeface="Calibri"/>
              </a:rPr>
              <a:t>n</a:t>
            </a:r>
            <a:r>
              <a:rPr sz="1600" spc="-5" dirty="0">
                <a:solidFill>
                  <a:srgbClr val="404040"/>
                </a:solidFill>
                <a:latin typeface="Calibri"/>
                <a:cs typeface="Calibri"/>
              </a:rPr>
              <a:t>s</a:t>
            </a:r>
            <a:r>
              <a:rPr sz="1600" spc="-65" dirty="0">
                <a:solidFill>
                  <a:srgbClr val="404040"/>
                </a:solidFill>
                <a:latin typeface="Calibri"/>
                <a:cs typeface="Calibri"/>
              </a:rPr>
              <a:t>f</a:t>
            </a:r>
            <a:r>
              <a:rPr sz="1600" spc="5" dirty="0">
                <a:solidFill>
                  <a:srgbClr val="404040"/>
                </a:solidFill>
                <a:latin typeface="Calibri"/>
                <a:cs typeface="Calibri"/>
              </a:rPr>
              <a:t>e</a:t>
            </a:r>
            <a:r>
              <a:rPr sz="1600" spc="-35" dirty="0">
                <a:solidFill>
                  <a:srgbClr val="404040"/>
                </a:solidFill>
                <a:latin typeface="Calibri"/>
                <a:cs typeface="Calibri"/>
              </a:rPr>
              <a:t>r</a:t>
            </a:r>
            <a:r>
              <a:rPr sz="1600" spc="-10" dirty="0">
                <a:solidFill>
                  <a:srgbClr val="404040"/>
                </a:solidFill>
                <a:latin typeface="Calibri"/>
                <a:cs typeface="Calibri"/>
              </a:rPr>
              <a:t>e</a:t>
            </a:r>
            <a:r>
              <a:rPr sz="1600" spc="-5" dirty="0">
                <a:solidFill>
                  <a:srgbClr val="404040"/>
                </a:solidFill>
                <a:latin typeface="Calibri"/>
                <a:cs typeface="Calibri"/>
              </a:rPr>
              <a:t>n</a:t>
            </a:r>
            <a:r>
              <a:rPr sz="1600" spc="-15" dirty="0">
                <a:solidFill>
                  <a:srgbClr val="404040"/>
                </a:solidFill>
                <a:latin typeface="Calibri"/>
                <a:cs typeface="Calibri"/>
              </a:rPr>
              <a:t>c</a:t>
            </a:r>
            <a:r>
              <a:rPr sz="1600" spc="-10" dirty="0">
                <a:solidFill>
                  <a:srgbClr val="404040"/>
                </a:solidFill>
                <a:latin typeface="Calibri"/>
                <a:cs typeface="Calibri"/>
              </a:rPr>
              <a:t>i</a:t>
            </a:r>
            <a:r>
              <a:rPr sz="1600" dirty="0">
                <a:solidFill>
                  <a:srgbClr val="404040"/>
                </a:solidFill>
                <a:latin typeface="Calibri"/>
                <a:cs typeface="Calibri"/>
              </a:rPr>
              <a:t>a	</a:t>
            </a:r>
            <a:r>
              <a:rPr sz="1600" spc="-5" dirty="0">
                <a:solidFill>
                  <a:srgbClr val="404040"/>
                </a:solidFill>
                <a:latin typeface="Calibri"/>
                <a:cs typeface="Calibri"/>
              </a:rPr>
              <a:t>d</a:t>
            </a:r>
            <a:r>
              <a:rPr sz="1600" spc="-15" dirty="0">
                <a:solidFill>
                  <a:srgbClr val="404040"/>
                </a:solidFill>
                <a:latin typeface="Calibri"/>
                <a:cs typeface="Calibri"/>
              </a:rPr>
              <a:t>e</a:t>
            </a:r>
            <a:r>
              <a:rPr sz="1600" dirty="0">
                <a:solidFill>
                  <a:srgbClr val="404040"/>
                </a:solidFill>
                <a:latin typeface="Calibri"/>
                <a:cs typeface="Calibri"/>
              </a:rPr>
              <a:t>l  a</a:t>
            </a:r>
            <a:r>
              <a:rPr sz="1600" spc="-10" dirty="0">
                <a:solidFill>
                  <a:srgbClr val="404040"/>
                </a:solidFill>
                <a:latin typeface="Calibri"/>
                <a:cs typeface="Calibri"/>
              </a:rPr>
              <a:t>s</a:t>
            </a:r>
            <a:r>
              <a:rPr sz="1600" dirty="0">
                <a:solidFill>
                  <a:srgbClr val="404040"/>
                </a:solidFill>
                <a:latin typeface="Calibri"/>
                <a:cs typeface="Calibri"/>
              </a:rPr>
              <a:t>í			</a:t>
            </a:r>
            <a:r>
              <a:rPr sz="1600" spc="-10" dirty="0">
                <a:solidFill>
                  <a:srgbClr val="404040"/>
                </a:solidFill>
                <a:latin typeface="Calibri"/>
                <a:cs typeface="Calibri"/>
              </a:rPr>
              <a:t>la</a:t>
            </a:r>
            <a:endParaRPr sz="1600">
              <a:latin typeface="Calibri"/>
              <a:cs typeface="Calibri"/>
            </a:endParaRPr>
          </a:p>
          <a:p>
            <a:pPr marL="65405" algn="ctr">
              <a:lnSpc>
                <a:spcPts val="1700"/>
              </a:lnSpc>
              <a:tabLst>
                <a:tab pos="1821814" algn="l"/>
              </a:tabLst>
            </a:pPr>
            <a:r>
              <a:rPr sz="1600" spc="-5" dirty="0">
                <a:solidFill>
                  <a:srgbClr val="404040"/>
                </a:solidFill>
                <a:latin typeface="Calibri"/>
                <a:cs typeface="Calibri"/>
              </a:rPr>
              <a:t>d</a:t>
            </a:r>
            <a:r>
              <a:rPr sz="1600" spc="0" dirty="0">
                <a:solidFill>
                  <a:srgbClr val="404040"/>
                </a:solidFill>
                <a:latin typeface="Calibri"/>
                <a:cs typeface="Calibri"/>
              </a:rPr>
              <a:t>e</a:t>
            </a:r>
            <a:r>
              <a:rPr sz="1600" dirty="0">
                <a:solidFill>
                  <a:srgbClr val="404040"/>
                </a:solidFill>
                <a:latin typeface="Calibri"/>
                <a:cs typeface="Calibri"/>
              </a:rPr>
              <a:t>	y</a:t>
            </a:r>
            <a:endParaRPr sz="1600">
              <a:latin typeface="Calibri"/>
              <a:cs typeface="Calibri"/>
            </a:endParaRPr>
          </a:p>
        </p:txBody>
      </p:sp>
      <p:sp>
        <p:nvSpPr>
          <p:cNvPr id="14" name="object 14"/>
          <p:cNvSpPr txBox="1"/>
          <p:nvPr/>
        </p:nvSpPr>
        <p:spPr>
          <a:xfrm>
            <a:off x="8255889" y="2590292"/>
            <a:ext cx="3355340" cy="2063750"/>
          </a:xfrm>
          <a:prstGeom prst="rect">
            <a:avLst/>
          </a:prstGeom>
        </p:spPr>
        <p:txBody>
          <a:bodyPr vert="horz" wrap="square" lIns="0" tIns="13335" rIns="0" bIns="0" rtlCol="0">
            <a:spAutoFit/>
          </a:bodyPr>
          <a:lstStyle/>
          <a:p>
            <a:pPr marL="12700">
              <a:lnSpc>
                <a:spcPct val="100000"/>
              </a:lnSpc>
              <a:spcBef>
                <a:spcPts val="105"/>
              </a:spcBef>
            </a:pPr>
            <a:r>
              <a:rPr sz="1600" spc="-10" dirty="0">
                <a:solidFill>
                  <a:srgbClr val="404040"/>
                </a:solidFill>
                <a:latin typeface="Calibri"/>
                <a:cs typeface="Calibri"/>
              </a:rPr>
              <a:t>maximización </a:t>
            </a:r>
            <a:r>
              <a:rPr sz="1600" dirty="0">
                <a:solidFill>
                  <a:srgbClr val="404040"/>
                </a:solidFill>
                <a:latin typeface="Calibri"/>
                <a:cs typeface="Calibri"/>
              </a:rPr>
              <a:t>de</a:t>
            </a:r>
            <a:r>
              <a:rPr sz="1600" spc="-30" dirty="0">
                <a:solidFill>
                  <a:srgbClr val="404040"/>
                </a:solidFill>
                <a:latin typeface="Calibri"/>
                <a:cs typeface="Calibri"/>
              </a:rPr>
              <a:t> </a:t>
            </a:r>
            <a:r>
              <a:rPr sz="1600" spc="-10" dirty="0">
                <a:solidFill>
                  <a:srgbClr val="404040"/>
                </a:solidFill>
                <a:latin typeface="Calibri"/>
                <a:cs typeface="Calibri"/>
              </a:rPr>
              <a:t>beneficios.</a:t>
            </a:r>
            <a:endParaRPr sz="1600">
              <a:latin typeface="Calibri"/>
              <a:cs typeface="Calibri"/>
            </a:endParaRPr>
          </a:p>
          <a:p>
            <a:pPr>
              <a:lnSpc>
                <a:spcPct val="100000"/>
              </a:lnSpc>
            </a:pPr>
            <a:endParaRPr sz="1600">
              <a:latin typeface="Times New Roman"/>
              <a:cs typeface="Times New Roman"/>
            </a:endParaRPr>
          </a:p>
          <a:p>
            <a:pPr>
              <a:lnSpc>
                <a:spcPct val="100000"/>
              </a:lnSpc>
              <a:spcBef>
                <a:spcPts val="5"/>
              </a:spcBef>
            </a:pPr>
            <a:endParaRPr sz="1650">
              <a:latin typeface="Times New Roman"/>
              <a:cs typeface="Times New Roman"/>
            </a:endParaRPr>
          </a:p>
          <a:p>
            <a:pPr marL="12700" marR="5080" algn="just">
              <a:lnSpc>
                <a:spcPct val="90000"/>
              </a:lnSpc>
              <a:tabLst>
                <a:tab pos="2313940" algn="l"/>
              </a:tabLst>
            </a:pPr>
            <a:r>
              <a:rPr sz="1600" spc="-5" dirty="0">
                <a:solidFill>
                  <a:srgbClr val="404040"/>
                </a:solidFill>
                <a:latin typeface="Calibri"/>
                <a:cs typeface="Calibri"/>
              </a:rPr>
              <a:t>De igual manera, el </a:t>
            </a:r>
            <a:r>
              <a:rPr sz="1600" spc="-10" dirty="0">
                <a:solidFill>
                  <a:srgbClr val="404040"/>
                </a:solidFill>
                <a:latin typeface="Calibri"/>
                <a:cs typeface="Calibri"/>
              </a:rPr>
              <a:t>aprendizaje  organizacional </a:t>
            </a:r>
            <a:r>
              <a:rPr sz="1600" dirty="0">
                <a:solidFill>
                  <a:srgbClr val="404040"/>
                </a:solidFill>
                <a:latin typeface="Calibri"/>
                <a:cs typeface="Calibri"/>
              </a:rPr>
              <a:t>y </a:t>
            </a:r>
            <a:r>
              <a:rPr sz="1600" spc="-5" dirty="0">
                <a:solidFill>
                  <a:srgbClr val="404040"/>
                </a:solidFill>
                <a:latin typeface="Calibri"/>
                <a:cs typeface="Calibri"/>
              </a:rPr>
              <a:t>el </a:t>
            </a:r>
            <a:r>
              <a:rPr sz="1600" dirty="0">
                <a:solidFill>
                  <a:srgbClr val="404040"/>
                </a:solidFill>
                <a:latin typeface="Calibri"/>
                <a:cs typeface="Calibri"/>
              </a:rPr>
              <a:t>uso de </a:t>
            </a:r>
            <a:r>
              <a:rPr sz="1600" spc="-5" dirty="0">
                <a:solidFill>
                  <a:srgbClr val="404040"/>
                </a:solidFill>
                <a:latin typeface="Calibri"/>
                <a:cs typeface="Calibri"/>
              </a:rPr>
              <a:t>metodologías  </a:t>
            </a:r>
            <a:r>
              <a:rPr sz="1600" spc="-10" dirty="0">
                <a:solidFill>
                  <a:srgbClr val="404040"/>
                </a:solidFill>
                <a:latin typeface="Calibri"/>
                <a:cs typeface="Calibri"/>
              </a:rPr>
              <a:t>pedagógicas diversificadas, </a:t>
            </a:r>
            <a:r>
              <a:rPr sz="1600" dirty="0">
                <a:solidFill>
                  <a:srgbClr val="404040"/>
                </a:solidFill>
                <a:latin typeface="Calibri"/>
                <a:cs typeface="Calibri"/>
              </a:rPr>
              <a:t>así como </a:t>
            </a:r>
            <a:r>
              <a:rPr sz="1600" spc="-10" dirty="0">
                <a:solidFill>
                  <a:srgbClr val="404040"/>
                </a:solidFill>
                <a:latin typeface="Calibri"/>
                <a:cs typeface="Calibri"/>
              </a:rPr>
              <a:t>la  formación descentralizada, </a:t>
            </a:r>
            <a:r>
              <a:rPr sz="1600" spc="-5" dirty="0">
                <a:solidFill>
                  <a:srgbClr val="404040"/>
                </a:solidFill>
                <a:latin typeface="Calibri"/>
                <a:cs typeface="Calibri"/>
              </a:rPr>
              <a:t>son aportes  </a:t>
            </a:r>
            <a:r>
              <a:rPr sz="1600" dirty="0">
                <a:solidFill>
                  <a:srgbClr val="404040"/>
                </a:solidFill>
                <a:latin typeface="Calibri"/>
                <a:cs typeface="Calibri"/>
              </a:rPr>
              <a:t>a     </a:t>
            </a:r>
            <a:r>
              <a:rPr sz="1600" spc="50" dirty="0">
                <a:solidFill>
                  <a:srgbClr val="404040"/>
                </a:solidFill>
                <a:latin typeface="Calibri"/>
                <a:cs typeface="Calibri"/>
              </a:rPr>
              <a:t> </a:t>
            </a:r>
            <a:r>
              <a:rPr sz="1600" spc="-10" dirty="0">
                <a:solidFill>
                  <a:srgbClr val="404040"/>
                </a:solidFill>
                <a:latin typeface="Calibri"/>
                <a:cs typeface="Calibri"/>
              </a:rPr>
              <a:t>lo</a:t>
            </a:r>
            <a:r>
              <a:rPr sz="1600" dirty="0">
                <a:solidFill>
                  <a:srgbClr val="404040"/>
                </a:solidFill>
                <a:latin typeface="Calibri"/>
                <a:cs typeface="Calibri"/>
              </a:rPr>
              <a:t>s     </a:t>
            </a:r>
            <a:r>
              <a:rPr sz="1600" spc="50" dirty="0">
                <a:solidFill>
                  <a:srgbClr val="404040"/>
                </a:solidFill>
                <a:latin typeface="Calibri"/>
                <a:cs typeface="Calibri"/>
              </a:rPr>
              <a:t> </a:t>
            </a:r>
            <a:r>
              <a:rPr sz="1600" spc="-10" dirty="0">
                <a:solidFill>
                  <a:srgbClr val="404040"/>
                </a:solidFill>
                <a:latin typeface="Calibri"/>
                <a:cs typeface="Calibri"/>
              </a:rPr>
              <a:t>e</a:t>
            </a:r>
            <a:r>
              <a:rPr sz="1600" spc="-5" dirty="0">
                <a:solidFill>
                  <a:srgbClr val="404040"/>
                </a:solidFill>
                <a:latin typeface="Calibri"/>
                <a:cs typeface="Calibri"/>
              </a:rPr>
              <a:t>s</a:t>
            </a:r>
            <a:r>
              <a:rPr sz="1600" spc="-10" dirty="0">
                <a:solidFill>
                  <a:srgbClr val="404040"/>
                </a:solidFill>
                <a:latin typeface="Calibri"/>
                <a:cs typeface="Calibri"/>
              </a:rPr>
              <a:t>q</a:t>
            </a:r>
            <a:r>
              <a:rPr sz="1600" spc="10" dirty="0">
                <a:solidFill>
                  <a:srgbClr val="404040"/>
                </a:solidFill>
                <a:latin typeface="Calibri"/>
                <a:cs typeface="Calibri"/>
              </a:rPr>
              <a:t>u</a:t>
            </a:r>
            <a:r>
              <a:rPr sz="1600" spc="-10" dirty="0">
                <a:solidFill>
                  <a:srgbClr val="404040"/>
                </a:solidFill>
                <a:latin typeface="Calibri"/>
                <a:cs typeface="Calibri"/>
              </a:rPr>
              <a:t>e</a:t>
            </a:r>
            <a:r>
              <a:rPr sz="1600" spc="5" dirty="0">
                <a:solidFill>
                  <a:srgbClr val="404040"/>
                </a:solidFill>
                <a:latin typeface="Calibri"/>
                <a:cs typeface="Calibri"/>
              </a:rPr>
              <a:t>m</a:t>
            </a:r>
            <a:r>
              <a:rPr sz="1600" dirty="0">
                <a:solidFill>
                  <a:srgbClr val="404040"/>
                </a:solidFill>
                <a:latin typeface="Calibri"/>
                <a:cs typeface="Calibri"/>
              </a:rPr>
              <a:t>as	</a:t>
            </a:r>
            <a:r>
              <a:rPr sz="1600" spc="-5" dirty="0">
                <a:solidFill>
                  <a:srgbClr val="404040"/>
                </a:solidFill>
                <a:latin typeface="Calibri"/>
                <a:cs typeface="Calibri"/>
              </a:rPr>
              <a:t>p</a:t>
            </a:r>
            <a:r>
              <a:rPr sz="1600" spc="-15" dirty="0">
                <a:solidFill>
                  <a:srgbClr val="404040"/>
                </a:solidFill>
                <a:latin typeface="Calibri"/>
                <a:cs typeface="Calibri"/>
              </a:rPr>
              <a:t>e</a:t>
            </a:r>
            <a:r>
              <a:rPr sz="1600" spc="-5" dirty="0">
                <a:solidFill>
                  <a:srgbClr val="404040"/>
                </a:solidFill>
                <a:latin typeface="Calibri"/>
                <a:cs typeface="Calibri"/>
              </a:rPr>
              <a:t>d</a:t>
            </a:r>
            <a:r>
              <a:rPr sz="1600" spc="-10" dirty="0">
                <a:solidFill>
                  <a:srgbClr val="404040"/>
                </a:solidFill>
                <a:latin typeface="Calibri"/>
                <a:cs typeface="Calibri"/>
              </a:rPr>
              <a:t>a</a:t>
            </a:r>
            <a:r>
              <a:rPr sz="1600" spc="5" dirty="0">
                <a:solidFill>
                  <a:srgbClr val="404040"/>
                </a:solidFill>
                <a:latin typeface="Calibri"/>
                <a:cs typeface="Calibri"/>
              </a:rPr>
              <a:t>g</a:t>
            </a:r>
            <a:r>
              <a:rPr sz="1600" spc="-10" dirty="0">
                <a:solidFill>
                  <a:srgbClr val="404040"/>
                </a:solidFill>
                <a:latin typeface="Calibri"/>
                <a:cs typeface="Calibri"/>
              </a:rPr>
              <a:t>ó</a:t>
            </a:r>
            <a:r>
              <a:rPr sz="1600" spc="5" dirty="0">
                <a:solidFill>
                  <a:srgbClr val="404040"/>
                </a:solidFill>
                <a:latin typeface="Calibri"/>
                <a:cs typeface="Calibri"/>
              </a:rPr>
              <a:t>g</a:t>
            </a:r>
            <a:r>
              <a:rPr sz="1600" spc="-35" dirty="0">
                <a:solidFill>
                  <a:srgbClr val="404040"/>
                </a:solidFill>
                <a:latin typeface="Calibri"/>
                <a:cs typeface="Calibri"/>
              </a:rPr>
              <a:t>ic</a:t>
            </a:r>
            <a:r>
              <a:rPr sz="1600" spc="-10" dirty="0">
                <a:solidFill>
                  <a:srgbClr val="404040"/>
                </a:solidFill>
                <a:latin typeface="Calibri"/>
                <a:cs typeface="Calibri"/>
              </a:rPr>
              <a:t>o</a:t>
            </a:r>
            <a:r>
              <a:rPr sz="1600" dirty="0">
                <a:solidFill>
                  <a:srgbClr val="404040"/>
                </a:solidFill>
                <a:latin typeface="Calibri"/>
                <a:cs typeface="Calibri"/>
              </a:rPr>
              <a:t>s  </a:t>
            </a:r>
            <a:r>
              <a:rPr sz="1600" spc="-10" dirty="0">
                <a:solidFill>
                  <a:srgbClr val="404040"/>
                </a:solidFill>
                <a:latin typeface="Calibri"/>
                <a:cs typeface="Calibri"/>
              </a:rPr>
              <a:t>diferenciales </a:t>
            </a:r>
            <a:r>
              <a:rPr sz="1600" spc="-5" dirty="0">
                <a:solidFill>
                  <a:srgbClr val="404040"/>
                </a:solidFill>
                <a:latin typeface="Calibri"/>
                <a:cs typeface="Calibri"/>
              </a:rPr>
              <a:t>del </a:t>
            </a:r>
            <a:r>
              <a:rPr sz="1600" dirty="0">
                <a:solidFill>
                  <a:srgbClr val="404040"/>
                </a:solidFill>
                <a:latin typeface="Calibri"/>
                <a:cs typeface="Calibri"/>
              </a:rPr>
              <a:t>Plan. </a:t>
            </a:r>
            <a:r>
              <a:rPr sz="1600" spc="0" dirty="0">
                <a:solidFill>
                  <a:srgbClr val="404040"/>
                </a:solidFill>
                <a:latin typeface="Calibri"/>
                <a:cs typeface="Calibri"/>
              </a:rPr>
              <a:t>En </a:t>
            </a:r>
            <a:r>
              <a:rPr sz="1600" spc="-10" dirty="0">
                <a:solidFill>
                  <a:srgbClr val="404040"/>
                </a:solidFill>
                <a:latin typeface="Calibri"/>
                <a:cs typeface="Calibri"/>
              </a:rPr>
              <a:t>relación</a:t>
            </a:r>
            <a:r>
              <a:rPr sz="1600" spc="330" dirty="0">
                <a:solidFill>
                  <a:srgbClr val="404040"/>
                </a:solidFill>
                <a:latin typeface="Calibri"/>
                <a:cs typeface="Calibri"/>
              </a:rPr>
              <a:t> </a:t>
            </a:r>
            <a:r>
              <a:rPr sz="1600" spc="-5" dirty="0">
                <a:solidFill>
                  <a:srgbClr val="404040"/>
                </a:solidFill>
                <a:latin typeface="Calibri"/>
                <a:cs typeface="Calibri"/>
              </a:rPr>
              <a:t>con</a:t>
            </a:r>
            <a:endParaRPr sz="1600">
              <a:latin typeface="Calibri"/>
              <a:cs typeface="Calibri"/>
            </a:endParaRPr>
          </a:p>
        </p:txBody>
      </p:sp>
      <p:sp>
        <p:nvSpPr>
          <p:cNvPr id="15" name="object 15"/>
          <p:cNvSpPr txBox="1"/>
          <p:nvPr/>
        </p:nvSpPr>
        <p:spPr>
          <a:xfrm>
            <a:off x="8255889" y="4602860"/>
            <a:ext cx="1870710" cy="270510"/>
          </a:xfrm>
          <a:prstGeom prst="rect">
            <a:avLst/>
          </a:prstGeom>
        </p:spPr>
        <p:txBody>
          <a:bodyPr vert="horz" wrap="square" lIns="0" tIns="13335" rIns="0" bIns="0" rtlCol="0">
            <a:spAutoFit/>
          </a:bodyPr>
          <a:lstStyle/>
          <a:p>
            <a:pPr marL="12700">
              <a:lnSpc>
                <a:spcPct val="100000"/>
              </a:lnSpc>
              <a:spcBef>
                <a:spcPts val="105"/>
              </a:spcBef>
              <a:tabLst>
                <a:tab pos="433070" algn="l"/>
                <a:tab pos="1649730" algn="l"/>
              </a:tabLst>
            </a:pPr>
            <a:r>
              <a:rPr sz="1600" spc="-10" dirty="0">
                <a:solidFill>
                  <a:srgbClr val="404040"/>
                </a:solidFill>
                <a:latin typeface="Calibri"/>
                <a:cs typeface="Calibri"/>
              </a:rPr>
              <a:t>lo</a:t>
            </a:r>
            <a:r>
              <a:rPr sz="1600" dirty="0">
                <a:solidFill>
                  <a:srgbClr val="404040"/>
                </a:solidFill>
                <a:latin typeface="Calibri"/>
                <a:cs typeface="Calibri"/>
              </a:rPr>
              <a:t>s	</a:t>
            </a:r>
            <a:r>
              <a:rPr sz="1600" spc="5" dirty="0">
                <a:solidFill>
                  <a:srgbClr val="404040"/>
                </a:solidFill>
                <a:latin typeface="Calibri"/>
                <a:cs typeface="Calibri"/>
              </a:rPr>
              <a:t>m</a:t>
            </a:r>
            <a:r>
              <a:rPr sz="1600" spc="-10" dirty="0">
                <a:solidFill>
                  <a:srgbClr val="404040"/>
                </a:solidFill>
                <a:latin typeface="Calibri"/>
                <a:cs typeface="Calibri"/>
              </a:rPr>
              <a:t>e</a:t>
            </a:r>
            <a:r>
              <a:rPr sz="1600" spc="-35" dirty="0">
                <a:solidFill>
                  <a:srgbClr val="404040"/>
                </a:solidFill>
                <a:latin typeface="Calibri"/>
                <a:cs typeface="Calibri"/>
              </a:rPr>
              <a:t>c</a:t>
            </a:r>
            <a:r>
              <a:rPr sz="1600" dirty="0">
                <a:solidFill>
                  <a:srgbClr val="404040"/>
                </a:solidFill>
                <a:latin typeface="Calibri"/>
                <a:cs typeface="Calibri"/>
              </a:rPr>
              <a:t>a</a:t>
            </a:r>
            <a:r>
              <a:rPr sz="1600" spc="-10" dirty="0">
                <a:solidFill>
                  <a:srgbClr val="404040"/>
                </a:solidFill>
                <a:latin typeface="Calibri"/>
                <a:cs typeface="Calibri"/>
              </a:rPr>
              <a:t>ni</a:t>
            </a:r>
            <a:r>
              <a:rPr sz="1600" spc="-5" dirty="0">
                <a:solidFill>
                  <a:srgbClr val="404040"/>
                </a:solidFill>
                <a:latin typeface="Calibri"/>
                <a:cs typeface="Calibri"/>
              </a:rPr>
              <a:t>s</a:t>
            </a:r>
            <a:r>
              <a:rPr sz="1600" spc="0" dirty="0">
                <a:solidFill>
                  <a:srgbClr val="404040"/>
                </a:solidFill>
                <a:latin typeface="Calibri"/>
                <a:cs typeface="Calibri"/>
              </a:rPr>
              <a:t>m</a:t>
            </a:r>
            <a:r>
              <a:rPr sz="1600" spc="-10" dirty="0">
                <a:solidFill>
                  <a:srgbClr val="404040"/>
                </a:solidFill>
                <a:latin typeface="Calibri"/>
                <a:cs typeface="Calibri"/>
              </a:rPr>
              <a:t>o</a:t>
            </a:r>
            <a:r>
              <a:rPr sz="1600" dirty="0">
                <a:solidFill>
                  <a:srgbClr val="404040"/>
                </a:solidFill>
                <a:latin typeface="Calibri"/>
                <a:cs typeface="Calibri"/>
              </a:rPr>
              <a:t>s	</a:t>
            </a:r>
            <a:r>
              <a:rPr sz="1600" spc="-5" dirty="0">
                <a:solidFill>
                  <a:srgbClr val="404040"/>
                </a:solidFill>
                <a:latin typeface="Calibri"/>
                <a:cs typeface="Calibri"/>
              </a:rPr>
              <a:t>de</a:t>
            </a:r>
            <a:endParaRPr sz="1600">
              <a:latin typeface="Calibri"/>
              <a:cs typeface="Calibri"/>
            </a:endParaRPr>
          </a:p>
        </p:txBody>
      </p:sp>
      <p:sp>
        <p:nvSpPr>
          <p:cNvPr id="16" name="object 16"/>
          <p:cNvSpPr txBox="1"/>
          <p:nvPr/>
        </p:nvSpPr>
        <p:spPr>
          <a:xfrm>
            <a:off x="8255889" y="4822316"/>
            <a:ext cx="1498600" cy="270510"/>
          </a:xfrm>
          <a:prstGeom prst="rect">
            <a:avLst/>
          </a:prstGeom>
        </p:spPr>
        <p:txBody>
          <a:bodyPr vert="horz" wrap="square" lIns="0" tIns="13335" rIns="0" bIns="0" rtlCol="0">
            <a:spAutoFit/>
          </a:bodyPr>
          <a:lstStyle/>
          <a:p>
            <a:pPr marL="12700">
              <a:lnSpc>
                <a:spcPct val="100000"/>
              </a:lnSpc>
              <a:spcBef>
                <a:spcPts val="105"/>
              </a:spcBef>
              <a:tabLst>
                <a:tab pos="1304925" algn="l"/>
              </a:tabLst>
            </a:pPr>
            <a:r>
              <a:rPr sz="1600" spc="-10" dirty="0">
                <a:solidFill>
                  <a:srgbClr val="404040"/>
                </a:solidFill>
                <a:latin typeface="Calibri"/>
                <a:cs typeface="Calibri"/>
              </a:rPr>
              <a:t>e</a:t>
            </a:r>
            <a:r>
              <a:rPr sz="1600" spc="-30" dirty="0">
                <a:solidFill>
                  <a:srgbClr val="404040"/>
                </a:solidFill>
                <a:latin typeface="Calibri"/>
                <a:cs typeface="Calibri"/>
              </a:rPr>
              <a:t>v</a:t>
            </a:r>
            <a:r>
              <a:rPr sz="1600" dirty="0">
                <a:solidFill>
                  <a:srgbClr val="404040"/>
                </a:solidFill>
                <a:latin typeface="Calibri"/>
                <a:cs typeface="Calibri"/>
              </a:rPr>
              <a:t>a</a:t>
            </a:r>
            <a:r>
              <a:rPr sz="1600" spc="-15" dirty="0">
                <a:solidFill>
                  <a:srgbClr val="404040"/>
                </a:solidFill>
                <a:latin typeface="Calibri"/>
                <a:cs typeface="Calibri"/>
              </a:rPr>
              <a:t>l</a:t>
            </a:r>
            <a:r>
              <a:rPr sz="1600" spc="-5" dirty="0">
                <a:solidFill>
                  <a:srgbClr val="404040"/>
                </a:solidFill>
                <a:latin typeface="Calibri"/>
                <a:cs typeface="Calibri"/>
              </a:rPr>
              <a:t>u</a:t>
            </a:r>
            <a:r>
              <a:rPr sz="1600" spc="-10" dirty="0">
                <a:solidFill>
                  <a:srgbClr val="404040"/>
                </a:solidFill>
                <a:latin typeface="Calibri"/>
                <a:cs typeface="Calibri"/>
              </a:rPr>
              <a:t>ació</a:t>
            </a:r>
            <a:r>
              <a:rPr sz="1600" dirty="0">
                <a:solidFill>
                  <a:srgbClr val="404040"/>
                </a:solidFill>
                <a:latin typeface="Calibri"/>
                <a:cs typeface="Calibri"/>
              </a:rPr>
              <a:t>n	</a:t>
            </a:r>
            <a:r>
              <a:rPr sz="1600" spc="-5" dirty="0">
                <a:solidFill>
                  <a:srgbClr val="404040"/>
                </a:solidFill>
                <a:latin typeface="Calibri"/>
                <a:cs typeface="Calibri"/>
              </a:rPr>
              <a:t>se</a:t>
            </a:r>
            <a:endParaRPr sz="1600">
              <a:latin typeface="Calibri"/>
              <a:cs typeface="Calibri"/>
            </a:endParaRPr>
          </a:p>
        </p:txBody>
      </p:sp>
      <p:sp>
        <p:nvSpPr>
          <p:cNvPr id="17" name="object 17"/>
          <p:cNvSpPr txBox="1"/>
          <p:nvPr/>
        </p:nvSpPr>
        <p:spPr>
          <a:xfrm>
            <a:off x="10140188" y="4602860"/>
            <a:ext cx="1471930" cy="490220"/>
          </a:xfrm>
          <a:prstGeom prst="rect">
            <a:avLst/>
          </a:prstGeom>
        </p:spPr>
        <p:txBody>
          <a:bodyPr vert="horz" wrap="square" lIns="0" tIns="40640" rIns="0" bIns="0" rtlCol="0">
            <a:spAutoFit/>
          </a:bodyPr>
          <a:lstStyle/>
          <a:p>
            <a:pPr marL="12700" marR="5080" indent="149225">
              <a:lnSpc>
                <a:spcPts val="1730"/>
              </a:lnSpc>
              <a:spcBef>
                <a:spcPts val="320"/>
              </a:spcBef>
              <a:tabLst>
                <a:tab pos="1235075" algn="l"/>
                <a:tab pos="1365885" algn="l"/>
              </a:tabLst>
            </a:pPr>
            <a:r>
              <a:rPr sz="1600" spc="-5" dirty="0">
                <a:solidFill>
                  <a:srgbClr val="404040"/>
                </a:solidFill>
                <a:latin typeface="Calibri"/>
                <a:cs typeface="Calibri"/>
              </a:rPr>
              <a:t>s</a:t>
            </a:r>
            <a:r>
              <a:rPr sz="1600" spc="-15" dirty="0">
                <a:solidFill>
                  <a:srgbClr val="404040"/>
                </a:solidFill>
                <a:latin typeface="Calibri"/>
                <a:cs typeface="Calibri"/>
              </a:rPr>
              <a:t>e</a:t>
            </a:r>
            <a:r>
              <a:rPr sz="1600" spc="5" dirty="0">
                <a:solidFill>
                  <a:srgbClr val="404040"/>
                </a:solidFill>
                <a:latin typeface="Calibri"/>
                <a:cs typeface="Calibri"/>
              </a:rPr>
              <a:t>g</a:t>
            </a:r>
            <a:r>
              <a:rPr sz="1600" spc="-5" dirty="0">
                <a:solidFill>
                  <a:srgbClr val="404040"/>
                </a:solidFill>
                <a:latin typeface="Calibri"/>
                <a:cs typeface="Calibri"/>
              </a:rPr>
              <a:t>u</a:t>
            </a:r>
            <a:r>
              <a:rPr sz="1600" spc="-40" dirty="0">
                <a:solidFill>
                  <a:srgbClr val="404040"/>
                </a:solidFill>
                <a:latin typeface="Calibri"/>
                <a:cs typeface="Calibri"/>
              </a:rPr>
              <a:t>i</a:t>
            </a:r>
            <a:r>
              <a:rPr sz="1600" spc="5" dirty="0">
                <a:solidFill>
                  <a:srgbClr val="404040"/>
                </a:solidFill>
                <a:latin typeface="Calibri"/>
                <a:cs typeface="Calibri"/>
              </a:rPr>
              <a:t>m</a:t>
            </a:r>
            <a:r>
              <a:rPr sz="1600" spc="-10" dirty="0">
                <a:solidFill>
                  <a:srgbClr val="404040"/>
                </a:solidFill>
                <a:latin typeface="Calibri"/>
                <a:cs typeface="Calibri"/>
              </a:rPr>
              <a:t>ie</a:t>
            </a:r>
            <a:r>
              <a:rPr sz="1600" spc="-30" dirty="0">
                <a:solidFill>
                  <a:srgbClr val="404040"/>
                </a:solidFill>
                <a:latin typeface="Calibri"/>
                <a:cs typeface="Calibri"/>
              </a:rPr>
              <a:t>n</a:t>
            </a:r>
            <a:r>
              <a:rPr sz="1600" spc="-40" dirty="0">
                <a:solidFill>
                  <a:srgbClr val="404040"/>
                </a:solidFill>
                <a:latin typeface="Calibri"/>
                <a:cs typeface="Calibri"/>
              </a:rPr>
              <a:t>t</a:t>
            </a:r>
            <a:r>
              <a:rPr sz="1600" dirty="0">
                <a:solidFill>
                  <a:srgbClr val="404040"/>
                </a:solidFill>
                <a:latin typeface="Calibri"/>
                <a:cs typeface="Calibri"/>
              </a:rPr>
              <a:t>o		y  </a:t>
            </a:r>
            <a:r>
              <a:rPr sz="1600" spc="10" dirty="0">
                <a:solidFill>
                  <a:srgbClr val="404040"/>
                </a:solidFill>
                <a:latin typeface="Calibri"/>
                <a:cs typeface="Calibri"/>
              </a:rPr>
              <a:t>d</a:t>
            </a:r>
            <a:r>
              <a:rPr sz="1600" spc="-10" dirty="0">
                <a:solidFill>
                  <a:srgbClr val="404040"/>
                </a:solidFill>
                <a:latin typeface="Calibri"/>
                <a:cs typeface="Calibri"/>
              </a:rPr>
              <a:t>e</a:t>
            </a:r>
            <a:r>
              <a:rPr sz="1600" spc="-5" dirty="0">
                <a:solidFill>
                  <a:srgbClr val="404040"/>
                </a:solidFill>
                <a:latin typeface="Calibri"/>
                <a:cs typeface="Calibri"/>
              </a:rPr>
              <a:t>s</a:t>
            </a:r>
            <a:r>
              <a:rPr sz="1600" spc="-15" dirty="0">
                <a:solidFill>
                  <a:srgbClr val="404040"/>
                </a:solidFill>
                <a:latin typeface="Calibri"/>
                <a:cs typeface="Calibri"/>
              </a:rPr>
              <a:t>c</a:t>
            </a:r>
            <a:r>
              <a:rPr sz="1600" spc="-10" dirty="0">
                <a:solidFill>
                  <a:srgbClr val="404040"/>
                </a:solidFill>
                <a:latin typeface="Calibri"/>
                <a:cs typeface="Calibri"/>
              </a:rPr>
              <a:t>ri</a:t>
            </a:r>
            <a:r>
              <a:rPr sz="1600" spc="10" dirty="0">
                <a:solidFill>
                  <a:srgbClr val="404040"/>
                </a:solidFill>
                <a:latin typeface="Calibri"/>
                <a:cs typeface="Calibri"/>
              </a:rPr>
              <a:t>b</a:t>
            </a:r>
            <a:r>
              <a:rPr sz="1600" spc="-10" dirty="0">
                <a:solidFill>
                  <a:srgbClr val="404040"/>
                </a:solidFill>
                <a:latin typeface="Calibri"/>
                <a:cs typeface="Calibri"/>
              </a:rPr>
              <a:t>e</a:t>
            </a:r>
            <a:r>
              <a:rPr sz="1600" dirty="0">
                <a:solidFill>
                  <a:srgbClr val="404040"/>
                </a:solidFill>
                <a:latin typeface="Calibri"/>
                <a:cs typeface="Calibri"/>
              </a:rPr>
              <a:t>n	</a:t>
            </a:r>
            <a:r>
              <a:rPr sz="1600" spc="-10" dirty="0">
                <a:solidFill>
                  <a:srgbClr val="404040"/>
                </a:solidFill>
                <a:latin typeface="Calibri"/>
                <a:cs typeface="Calibri"/>
              </a:rPr>
              <a:t>l</a:t>
            </a:r>
            <a:r>
              <a:rPr sz="1600" dirty="0">
                <a:solidFill>
                  <a:srgbClr val="404040"/>
                </a:solidFill>
                <a:latin typeface="Calibri"/>
                <a:cs typeface="Calibri"/>
              </a:rPr>
              <a:t>as</a:t>
            </a:r>
            <a:endParaRPr sz="1600">
              <a:latin typeface="Calibri"/>
              <a:cs typeface="Calibri"/>
            </a:endParaRPr>
          </a:p>
        </p:txBody>
      </p:sp>
      <p:sp>
        <p:nvSpPr>
          <p:cNvPr id="18" name="object 18"/>
          <p:cNvSpPr txBox="1"/>
          <p:nvPr/>
        </p:nvSpPr>
        <p:spPr>
          <a:xfrm>
            <a:off x="8255889" y="5041468"/>
            <a:ext cx="3355975" cy="710565"/>
          </a:xfrm>
          <a:prstGeom prst="rect">
            <a:avLst/>
          </a:prstGeom>
        </p:spPr>
        <p:txBody>
          <a:bodyPr vert="horz" wrap="square" lIns="0" tIns="38100" rIns="0" bIns="0" rtlCol="0">
            <a:spAutoFit/>
          </a:bodyPr>
          <a:lstStyle/>
          <a:p>
            <a:pPr marL="12700" marR="5080" algn="just">
              <a:lnSpc>
                <a:spcPct val="90100"/>
              </a:lnSpc>
              <a:spcBef>
                <a:spcPts val="300"/>
              </a:spcBef>
            </a:pPr>
            <a:r>
              <a:rPr sz="1600" spc="-15" dirty="0">
                <a:solidFill>
                  <a:srgbClr val="404040"/>
                </a:solidFill>
                <a:latin typeface="Calibri"/>
                <a:cs typeface="Calibri"/>
              </a:rPr>
              <a:t>características </a:t>
            </a:r>
            <a:r>
              <a:rPr sz="1600" dirty="0">
                <a:solidFill>
                  <a:srgbClr val="404040"/>
                </a:solidFill>
                <a:latin typeface="Calibri"/>
                <a:cs typeface="Calibri"/>
              </a:rPr>
              <a:t>del </a:t>
            </a:r>
            <a:r>
              <a:rPr sz="1600" spc="-5" dirty="0">
                <a:solidFill>
                  <a:srgbClr val="404040"/>
                </a:solidFill>
                <a:latin typeface="Calibri"/>
                <a:cs typeface="Calibri"/>
              </a:rPr>
              <a:t>sistema </a:t>
            </a:r>
            <a:r>
              <a:rPr sz="1600" dirty="0">
                <a:solidFill>
                  <a:srgbClr val="404040"/>
                </a:solidFill>
                <a:latin typeface="Calibri"/>
                <a:cs typeface="Calibri"/>
              </a:rPr>
              <a:t>de </a:t>
            </a:r>
            <a:r>
              <a:rPr sz="1600" spc="-10" dirty="0">
                <a:solidFill>
                  <a:srgbClr val="404040"/>
                </a:solidFill>
                <a:latin typeface="Calibri"/>
                <a:cs typeface="Calibri"/>
              </a:rPr>
              <a:t>evaluación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capacitación </a:t>
            </a:r>
            <a:r>
              <a:rPr sz="1600" spc="-5" dirty="0">
                <a:solidFill>
                  <a:srgbClr val="404040"/>
                </a:solidFill>
                <a:latin typeface="Calibri"/>
                <a:cs typeface="Calibri"/>
              </a:rPr>
              <a:t>con </a:t>
            </a:r>
            <a:r>
              <a:rPr sz="1600" spc="-10" dirty="0">
                <a:solidFill>
                  <a:srgbClr val="404040"/>
                </a:solidFill>
                <a:latin typeface="Calibri"/>
                <a:cs typeface="Calibri"/>
              </a:rPr>
              <a:t>relación </a:t>
            </a:r>
            <a:r>
              <a:rPr sz="1600" dirty="0">
                <a:solidFill>
                  <a:srgbClr val="404040"/>
                </a:solidFill>
                <a:latin typeface="Calibri"/>
                <a:cs typeface="Calibri"/>
              </a:rPr>
              <a:t>al plan  </a:t>
            </a:r>
            <a:r>
              <a:rPr sz="1600" spc="-15" dirty="0">
                <a:solidFill>
                  <a:srgbClr val="404040"/>
                </a:solidFill>
                <a:latin typeface="Calibri"/>
                <a:cs typeface="Calibri"/>
              </a:rPr>
              <a:t>operativo </a:t>
            </a:r>
            <a:r>
              <a:rPr sz="1600" dirty="0">
                <a:solidFill>
                  <a:srgbClr val="404040"/>
                </a:solidFill>
                <a:latin typeface="Calibri"/>
                <a:cs typeface="Calibri"/>
              </a:rPr>
              <a:t>y </a:t>
            </a:r>
            <a:r>
              <a:rPr sz="1600" spc="-20" dirty="0">
                <a:solidFill>
                  <a:srgbClr val="404040"/>
                </a:solidFill>
                <a:latin typeface="Calibri"/>
                <a:cs typeface="Calibri"/>
              </a:rPr>
              <a:t>estratégico </a:t>
            </a:r>
            <a:r>
              <a:rPr sz="1600" dirty="0">
                <a:solidFill>
                  <a:srgbClr val="404040"/>
                </a:solidFill>
                <a:latin typeface="Calibri"/>
                <a:cs typeface="Calibri"/>
              </a:rPr>
              <a:t>de </a:t>
            </a:r>
            <a:r>
              <a:rPr sz="1600" spc="-5" dirty="0">
                <a:solidFill>
                  <a:srgbClr val="404040"/>
                </a:solidFill>
                <a:latin typeface="Calibri"/>
                <a:cs typeface="Calibri"/>
              </a:rPr>
              <a:t>la</a:t>
            </a:r>
            <a:r>
              <a:rPr sz="1600" spc="125" dirty="0">
                <a:solidFill>
                  <a:srgbClr val="404040"/>
                </a:solidFill>
                <a:latin typeface="Calibri"/>
                <a:cs typeface="Calibri"/>
              </a:rPr>
              <a:t> </a:t>
            </a:r>
            <a:r>
              <a:rPr sz="1600" spc="-10" dirty="0">
                <a:solidFill>
                  <a:srgbClr val="404040"/>
                </a:solidFill>
                <a:latin typeface="Calibri"/>
                <a:cs typeface="Calibri"/>
              </a:rPr>
              <a:t>entidad.</a:t>
            </a:r>
            <a:endParaRPr sz="1600">
              <a:latin typeface="Calibri"/>
              <a:cs typeface="Calibri"/>
            </a:endParaRPr>
          </a:p>
        </p:txBody>
      </p:sp>
      <p:sp>
        <p:nvSpPr>
          <p:cNvPr id="19" name="object 19"/>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38327" y="966216"/>
            <a:ext cx="7580376" cy="49255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562"/>
            <a:ext cx="63982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MODELO DE </a:t>
            </a:r>
            <a:r>
              <a:rPr sz="1800" b="1" spc="-10" dirty="0">
                <a:solidFill>
                  <a:srgbClr val="FFFFFF"/>
                </a:solidFill>
                <a:latin typeface="Calibri"/>
                <a:cs typeface="Calibri"/>
              </a:rPr>
              <a:t>GESTIÓN </a:t>
            </a:r>
            <a:r>
              <a:rPr sz="1800" b="1" spc="-5" dirty="0">
                <a:solidFill>
                  <a:srgbClr val="FFFFFF"/>
                </a:solidFill>
                <a:latin typeface="Calibri"/>
                <a:cs typeface="Calibri"/>
              </a:rPr>
              <a:t>DEL </a:t>
            </a:r>
            <a:r>
              <a:rPr sz="1800" b="1" spc="-35" dirty="0">
                <a:solidFill>
                  <a:srgbClr val="FFFFFF"/>
                </a:solidFill>
                <a:latin typeface="Calibri"/>
                <a:cs typeface="Calibri"/>
              </a:rPr>
              <a:t>TALENTO </a:t>
            </a:r>
            <a:r>
              <a:rPr sz="1800" b="1" spc="-10" dirty="0">
                <a:solidFill>
                  <a:srgbClr val="FFFFFF"/>
                </a:solidFill>
                <a:latin typeface="Calibri"/>
                <a:cs typeface="Calibri"/>
              </a:rPr>
              <a:t>HUMANO </a:t>
            </a:r>
            <a:r>
              <a:rPr sz="1800" b="1" spc="-5" dirty="0">
                <a:solidFill>
                  <a:srgbClr val="FFFFFF"/>
                </a:solidFill>
                <a:latin typeface="Calibri"/>
                <a:cs typeface="Calibri"/>
              </a:rPr>
              <a:t>POR</a:t>
            </a:r>
            <a:r>
              <a:rPr sz="1800" b="1" spc="40" dirty="0">
                <a:solidFill>
                  <a:srgbClr val="FFFFFF"/>
                </a:solidFill>
                <a:latin typeface="Calibri"/>
                <a:cs typeface="Calibri"/>
              </a:rPr>
              <a:t> </a:t>
            </a:r>
            <a:r>
              <a:rPr sz="1800" b="1" spc="-5" dirty="0">
                <a:solidFill>
                  <a:srgbClr val="FFFFFF"/>
                </a:solidFill>
                <a:latin typeface="Calibri"/>
                <a:cs typeface="Calibri"/>
              </a:rPr>
              <a:t>COMPETENCIAS</a:t>
            </a:r>
            <a:endParaRPr sz="1800">
              <a:latin typeface="Calibri"/>
              <a:cs typeface="Calibri"/>
            </a:endParaRPr>
          </a:p>
        </p:txBody>
      </p:sp>
      <p:sp>
        <p:nvSpPr>
          <p:cNvPr id="4" name="object 4"/>
          <p:cNvSpPr txBox="1"/>
          <p:nvPr/>
        </p:nvSpPr>
        <p:spPr>
          <a:xfrm>
            <a:off x="8265032" y="1334465"/>
            <a:ext cx="3355340" cy="710565"/>
          </a:xfrm>
          <a:prstGeom prst="rect">
            <a:avLst/>
          </a:prstGeom>
        </p:spPr>
        <p:txBody>
          <a:bodyPr vert="horz" wrap="square" lIns="0" tIns="38100" rIns="0" bIns="0" rtlCol="0">
            <a:spAutoFit/>
          </a:bodyPr>
          <a:lstStyle/>
          <a:p>
            <a:pPr marL="12700" marR="5080" algn="just">
              <a:lnSpc>
                <a:spcPct val="90100"/>
              </a:lnSpc>
              <a:spcBef>
                <a:spcPts val="300"/>
              </a:spcBef>
            </a:pPr>
            <a:r>
              <a:rPr sz="1600" dirty="0">
                <a:solidFill>
                  <a:srgbClr val="404040"/>
                </a:solidFill>
                <a:latin typeface="Calibri"/>
                <a:cs typeface="Calibri"/>
              </a:rPr>
              <a:t>El </a:t>
            </a:r>
            <a:r>
              <a:rPr sz="1600" spc="-5" dirty="0">
                <a:solidFill>
                  <a:srgbClr val="404040"/>
                </a:solidFill>
                <a:latin typeface="Calibri"/>
                <a:cs typeface="Calibri"/>
              </a:rPr>
              <a:t>modelo </a:t>
            </a:r>
            <a:r>
              <a:rPr sz="1600" dirty="0">
                <a:solidFill>
                  <a:srgbClr val="404040"/>
                </a:solidFill>
                <a:latin typeface="Calibri"/>
                <a:cs typeface="Calibri"/>
              </a:rPr>
              <a:t>de </a:t>
            </a:r>
            <a:r>
              <a:rPr sz="1600" spc="-5" dirty="0">
                <a:solidFill>
                  <a:srgbClr val="404040"/>
                </a:solidFill>
                <a:latin typeface="Calibri"/>
                <a:cs typeface="Calibri"/>
              </a:rPr>
              <a:t>trabajo </a:t>
            </a:r>
            <a:r>
              <a:rPr sz="1600" spc="-10" dirty="0">
                <a:solidFill>
                  <a:srgbClr val="404040"/>
                </a:solidFill>
                <a:latin typeface="Calibri"/>
                <a:cs typeface="Calibri"/>
              </a:rPr>
              <a:t>frente </a:t>
            </a:r>
            <a:r>
              <a:rPr sz="1600" dirty="0">
                <a:solidFill>
                  <a:srgbClr val="404040"/>
                </a:solidFill>
                <a:latin typeface="Calibri"/>
                <a:cs typeface="Calibri"/>
              </a:rPr>
              <a:t>a </a:t>
            </a:r>
            <a:r>
              <a:rPr sz="1600" spc="-5" dirty="0">
                <a:solidFill>
                  <a:srgbClr val="404040"/>
                </a:solidFill>
                <a:latin typeface="Calibri"/>
                <a:cs typeface="Calibri"/>
              </a:rPr>
              <a:t>la Gestión  del </a:t>
            </a:r>
            <a:r>
              <a:rPr sz="1600" spc="-30" dirty="0">
                <a:solidFill>
                  <a:srgbClr val="404040"/>
                </a:solidFill>
                <a:latin typeface="Calibri"/>
                <a:cs typeface="Calibri"/>
              </a:rPr>
              <a:t>Talento </a:t>
            </a:r>
            <a:r>
              <a:rPr sz="1600" spc="-5" dirty="0">
                <a:solidFill>
                  <a:srgbClr val="404040"/>
                </a:solidFill>
                <a:latin typeface="Calibri"/>
                <a:cs typeface="Calibri"/>
              </a:rPr>
              <a:t>Humano, </a:t>
            </a:r>
            <a:r>
              <a:rPr sz="1600" spc="-20" dirty="0">
                <a:solidFill>
                  <a:srgbClr val="404040"/>
                </a:solidFill>
                <a:latin typeface="Calibri"/>
                <a:cs typeface="Calibri"/>
              </a:rPr>
              <a:t>está </a:t>
            </a:r>
            <a:r>
              <a:rPr sz="1600" spc="-10" dirty="0">
                <a:solidFill>
                  <a:srgbClr val="404040"/>
                </a:solidFill>
                <a:latin typeface="Calibri"/>
                <a:cs typeface="Calibri"/>
              </a:rPr>
              <a:t>orientado </a:t>
            </a:r>
            <a:r>
              <a:rPr sz="1600" dirty="0">
                <a:solidFill>
                  <a:srgbClr val="404040"/>
                </a:solidFill>
                <a:latin typeface="Calibri"/>
                <a:cs typeface="Calibri"/>
              </a:rPr>
              <a:t>a  </a:t>
            </a:r>
            <a:r>
              <a:rPr sz="1600" spc="-10" dirty="0">
                <a:solidFill>
                  <a:srgbClr val="404040"/>
                </a:solidFill>
                <a:latin typeface="Calibri"/>
                <a:cs typeface="Calibri"/>
              </a:rPr>
              <a:t>construir </a:t>
            </a:r>
            <a:r>
              <a:rPr sz="1600" dirty="0">
                <a:solidFill>
                  <a:srgbClr val="404040"/>
                </a:solidFill>
                <a:latin typeface="Calibri"/>
                <a:cs typeface="Calibri"/>
              </a:rPr>
              <a:t>una </a:t>
            </a:r>
            <a:r>
              <a:rPr sz="1600" spc="-15" dirty="0">
                <a:solidFill>
                  <a:srgbClr val="404040"/>
                </a:solidFill>
                <a:latin typeface="Calibri"/>
                <a:cs typeface="Calibri"/>
              </a:rPr>
              <a:t>cultura </a:t>
            </a:r>
            <a:r>
              <a:rPr sz="1600" spc="-10" dirty="0">
                <a:solidFill>
                  <a:srgbClr val="404040"/>
                </a:solidFill>
                <a:latin typeface="Calibri"/>
                <a:cs typeface="Calibri"/>
              </a:rPr>
              <a:t>apropiada</a:t>
            </a:r>
            <a:r>
              <a:rPr sz="1600" spc="130" dirty="0">
                <a:solidFill>
                  <a:srgbClr val="404040"/>
                </a:solidFill>
                <a:latin typeface="Calibri"/>
                <a:cs typeface="Calibri"/>
              </a:rPr>
              <a:t> </a:t>
            </a:r>
            <a:r>
              <a:rPr sz="1600" spc="-10" dirty="0">
                <a:solidFill>
                  <a:srgbClr val="404040"/>
                </a:solidFill>
                <a:latin typeface="Calibri"/>
                <a:cs typeface="Calibri"/>
              </a:rPr>
              <a:t>que</a:t>
            </a:r>
            <a:endParaRPr sz="1600">
              <a:latin typeface="Calibri"/>
              <a:cs typeface="Calibri"/>
            </a:endParaRPr>
          </a:p>
        </p:txBody>
      </p:sp>
      <p:sp>
        <p:nvSpPr>
          <p:cNvPr id="5" name="object 5"/>
          <p:cNvSpPr txBox="1"/>
          <p:nvPr/>
        </p:nvSpPr>
        <p:spPr>
          <a:xfrm>
            <a:off x="8265032" y="1993214"/>
            <a:ext cx="1689100" cy="271145"/>
          </a:xfrm>
          <a:prstGeom prst="rect">
            <a:avLst/>
          </a:prstGeom>
        </p:spPr>
        <p:txBody>
          <a:bodyPr vert="horz" wrap="square" lIns="0" tIns="13970" rIns="0" bIns="0" rtlCol="0">
            <a:spAutoFit/>
          </a:bodyPr>
          <a:lstStyle/>
          <a:p>
            <a:pPr marL="12700">
              <a:lnSpc>
                <a:spcPct val="100000"/>
              </a:lnSpc>
              <a:spcBef>
                <a:spcPts val="110"/>
              </a:spcBef>
              <a:tabLst>
                <a:tab pos="1000125" algn="l"/>
              </a:tabLst>
            </a:pPr>
            <a:r>
              <a:rPr sz="1600" spc="-10" dirty="0">
                <a:solidFill>
                  <a:srgbClr val="404040"/>
                </a:solidFill>
                <a:latin typeface="Calibri"/>
                <a:cs typeface="Calibri"/>
              </a:rPr>
              <a:t>per</a:t>
            </a:r>
            <a:r>
              <a:rPr sz="1600" spc="5" dirty="0">
                <a:solidFill>
                  <a:srgbClr val="404040"/>
                </a:solidFill>
                <a:latin typeface="Calibri"/>
                <a:cs typeface="Calibri"/>
              </a:rPr>
              <a:t>m</a:t>
            </a:r>
            <a:r>
              <a:rPr sz="1600" spc="-10" dirty="0">
                <a:solidFill>
                  <a:srgbClr val="404040"/>
                </a:solidFill>
                <a:latin typeface="Calibri"/>
                <a:cs typeface="Calibri"/>
              </a:rPr>
              <a:t>i</a:t>
            </a:r>
            <a:r>
              <a:rPr sz="1600" spc="-40" dirty="0">
                <a:solidFill>
                  <a:srgbClr val="404040"/>
                </a:solidFill>
                <a:latin typeface="Calibri"/>
                <a:cs typeface="Calibri"/>
              </a:rPr>
              <a:t>t</a:t>
            </a:r>
            <a:r>
              <a:rPr sz="1600" dirty="0">
                <a:solidFill>
                  <a:srgbClr val="404040"/>
                </a:solidFill>
                <a:latin typeface="Calibri"/>
                <a:cs typeface="Calibri"/>
              </a:rPr>
              <a:t>a	a</a:t>
            </a:r>
            <a:r>
              <a:rPr sz="1600" spc="-15" dirty="0">
                <a:solidFill>
                  <a:srgbClr val="404040"/>
                </a:solidFill>
                <a:latin typeface="Calibri"/>
                <a:cs typeface="Calibri"/>
              </a:rPr>
              <a:t>l</a:t>
            </a:r>
            <a:r>
              <a:rPr sz="1600" spc="-35" dirty="0">
                <a:solidFill>
                  <a:srgbClr val="404040"/>
                </a:solidFill>
                <a:latin typeface="Calibri"/>
                <a:cs typeface="Calibri"/>
              </a:rPr>
              <a:t>c</a:t>
            </a:r>
            <a:r>
              <a:rPr sz="1600" dirty="0">
                <a:solidFill>
                  <a:srgbClr val="404040"/>
                </a:solidFill>
                <a:latin typeface="Calibri"/>
                <a:cs typeface="Calibri"/>
              </a:rPr>
              <a:t>a</a:t>
            </a:r>
            <a:r>
              <a:rPr sz="1600" spc="-5" dirty="0">
                <a:solidFill>
                  <a:srgbClr val="404040"/>
                </a:solidFill>
                <a:latin typeface="Calibri"/>
                <a:cs typeface="Calibri"/>
              </a:rPr>
              <a:t>n</a:t>
            </a:r>
            <a:r>
              <a:rPr sz="1600" spc="-40" dirty="0">
                <a:solidFill>
                  <a:srgbClr val="404040"/>
                </a:solidFill>
                <a:latin typeface="Calibri"/>
                <a:cs typeface="Calibri"/>
              </a:rPr>
              <a:t>z</a:t>
            </a:r>
            <a:r>
              <a:rPr sz="1600" dirty="0">
                <a:solidFill>
                  <a:srgbClr val="404040"/>
                </a:solidFill>
                <a:latin typeface="Calibri"/>
                <a:cs typeface="Calibri"/>
              </a:rPr>
              <a:t>ar</a:t>
            </a:r>
            <a:endParaRPr sz="1600">
              <a:latin typeface="Calibri"/>
              <a:cs typeface="Calibri"/>
            </a:endParaRPr>
          </a:p>
        </p:txBody>
      </p:sp>
      <p:sp>
        <p:nvSpPr>
          <p:cNvPr id="6" name="object 6"/>
          <p:cNvSpPr txBox="1"/>
          <p:nvPr/>
        </p:nvSpPr>
        <p:spPr>
          <a:xfrm>
            <a:off x="10021061" y="1993214"/>
            <a:ext cx="1596390" cy="490855"/>
          </a:xfrm>
          <a:prstGeom prst="rect">
            <a:avLst/>
          </a:prstGeom>
        </p:spPr>
        <p:txBody>
          <a:bodyPr vert="horz" wrap="square" lIns="0" tIns="13970" rIns="0" bIns="0" rtlCol="0">
            <a:spAutoFit/>
          </a:bodyPr>
          <a:lstStyle/>
          <a:p>
            <a:pPr marL="256540">
              <a:lnSpc>
                <a:spcPts val="1825"/>
              </a:lnSpc>
              <a:spcBef>
                <a:spcPts val="110"/>
              </a:spcBef>
              <a:tabLst>
                <a:tab pos="826135" algn="l"/>
              </a:tabLst>
            </a:pPr>
            <a:r>
              <a:rPr sz="1600" spc="-5" dirty="0">
                <a:solidFill>
                  <a:srgbClr val="404040"/>
                </a:solidFill>
                <a:latin typeface="Calibri"/>
                <a:cs typeface="Calibri"/>
              </a:rPr>
              <a:t>los	objetivos</a:t>
            </a:r>
            <a:endParaRPr sz="1600">
              <a:latin typeface="Calibri"/>
              <a:cs typeface="Calibri"/>
            </a:endParaRPr>
          </a:p>
          <a:p>
            <a:pPr marL="12700">
              <a:lnSpc>
                <a:spcPts val="1825"/>
              </a:lnSpc>
              <a:tabLst>
                <a:tab pos="793115" algn="l"/>
                <a:tab pos="1435735" algn="l"/>
              </a:tabLst>
            </a:pPr>
            <a:r>
              <a:rPr sz="1600" spc="-5" dirty="0">
                <a:solidFill>
                  <a:srgbClr val="404040"/>
                </a:solidFill>
                <a:latin typeface="Calibri"/>
                <a:cs typeface="Calibri"/>
              </a:rPr>
              <a:t>ju</a:t>
            </a:r>
            <a:r>
              <a:rPr sz="1600" spc="-10" dirty="0">
                <a:solidFill>
                  <a:srgbClr val="404040"/>
                </a:solidFill>
                <a:latin typeface="Calibri"/>
                <a:cs typeface="Calibri"/>
              </a:rPr>
              <a:t>n</a:t>
            </a:r>
            <a:r>
              <a:rPr sz="1600" spc="-40" dirty="0">
                <a:solidFill>
                  <a:srgbClr val="404040"/>
                </a:solidFill>
                <a:latin typeface="Calibri"/>
                <a:cs typeface="Calibri"/>
              </a:rPr>
              <a:t>t</a:t>
            </a:r>
            <a:r>
              <a:rPr sz="1600" dirty="0">
                <a:solidFill>
                  <a:srgbClr val="404040"/>
                </a:solidFill>
                <a:latin typeface="Calibri"/>
                <a:cs typeface="Calibri"/>
              </a:rPr>
              <a:t>o	</a:t>
            </a:r>
            <a:r>
              <a:rPr sz="1600" spc="-35" dirty="0">
                <a:solidFill>
                  <a:srgbClr val="404040"/>
                </a:solidFill>
                <a:latin typeface="Calibri"/>
                <a:cs typeface="Calibri"/>
              </a:rPr>
              <a:t>c</a:t>
            </a:r>
            <a:r>
              <a:rPr sz="1600" spc="-10" dirty="0">
                <a:solidFill>
                  <a:srgbClr val="404040"/>
                </a:solidFill>
                <a:latin typeface="Calibri"/>
                <a:cs typeface="Calibri"/>
              </a:rPr>
              <a:t>o</a:t>
            </a:r>
            <a:r>
              <a:rPr sz="1600" dirty="0">
                <a:solidFill>
                  <a:srgbClr val="404040"/>
                </a:solidFill>
                <a:latin typeface="Calibri"/>
                <a:cs typeface="Calibri"/>
              </a:rPr>
              <a:t>n	</a:t>
            </a:r>
            <a:r>
              <a:rPr sz="1600" spc="-10" dirty="0">
                <a:solidFill>
                  <a:srgbClr val="404040"/>
                </a:solidFill>
                <a:latin typeface="Calibri"/>
                <a:cs typeface="Calibri"/>
              </a:rPr>
              <a:t>el</a:t>
            </a:r>
            <a:endParaRPr sz="1600">
              <a:latin typeface="Calibri"/>
              <a:cs typeface="Calibri"/>
            </a:endParaRPr>
          </a:p>
        </p:txBody>
      </p:sp>
      <p:sp>
        <p:nvSpPr>
          <p:cNvPr id="7" name="object 7"/>
          <p:cNvSpPr txBox="1"/>
          <p:nvPr/>
        </p:nvSpPr>
        <p:spPr>
          <a:xfrm>
            <a:off x="8265032" y="2213229"/>
            <a:ext cx="1660525" cy="490220"/>
          </a:xfrm>
          <a:prstGeom prst="rect">
            <a:avLst/>
          </a:prstGeom>
        </p:spPr>
        <p:txBody>
          <a:bodyPr vert="horz" wrap="square" lIns="0" tIns="41275" rIns="0" bIns="0" rtlCol="0">
            <a:spAutoFit/>
          </a:bodyPr>
          <a:lstStyle/>
          <a:p>
            <a:pPr marL="12700" marR="5080">
              <a:lnSpc>
                <a:spcPts val="1730"/>
              </a:lnSpc>
              <a:spcBef>
                <a:spcPts val="325"/>
              </a:spcBef>
              <a:tabLst>
                <a:tab pos="1438910" algn="l"/>
              </a:tabLst>
            </a:pPr>
            <a:r>
              <a:rPr sz="1600" spc="-10" dirty="0">
                <a:solidFill>
                  <a:srgbClr val="404040"/>
                </a:solidFill>
                <a:latin typeface="Calibri"/>
                <a:cs typeface="Calibri"/>
              </a:rPr>
              <a:t>organizacionales,  </a:t>
            </a:r>
            <a:r>
              <a:rPr sz="1600" spc="-35" dirty="0">
                <a:solidFill>
                  <a:srgbClr val="404040"/>
                </a:solidFill>
                <a:latin typeface="Calibri"/>
                <a:cs typeface="Calibri"/>
              </a:rPr>
              <a:t>f</a:t>
            </a:r>
            <a:r>
              <a:rPr sz="1600" spc="-10" dirty="0">
                <a:solidFill>
                  <a:srgbClr val="404040"/>
                </a:solidFill>
                <a:latin typeface="Calibri"/>
                <a:cs typeface="Calibri"/>
              </a:rPr>
              <a:t>or</a:t>
            </a:r>
            <a:r>
              <a:rPr sz="1600" spc="-40" dirty="0">
                <a:solidFill>
                  <a:srgbClr val="404040"/>
                </a:solidFill>
                <a:latin typeface="Calibri"/>
                <a:cs typeface="Calibri"/>
              </a:rPr>
              <a:t>t</a:t>
            </a:r>
            <a:r>
              <a:rPr sz="1600" dirty="0">
                <a:solidFill>
                  <a:srgbClr val="404040"/>
                </a:solidFill>
                <a:latin typeface="Calibri"/>
                <a:cs typeface="Calibri"/>
              </a:rPr>
              <a:t>a</a:t>
            </a:r>
            <a:r>
              <a:rPr sz="1600" spc="0" dirty="0">
                <a:solidFill>
                  <a:srgbClr val="404040"/>
                </a:solidFill>
                <a:latin typeface="Calibri"/>
                <a:cs typeface="Calibri"/>
              </a:rPr>
              <a:t>l</a:t>
            </a:r>
            <a:r>
              <a:rPr sz="1600" spc="-10" dirty="0">
                <a:solidFill>
                  <a:srgbClr val="404040"/>
                </a:solidFill>
                <a:latin typeface="Calibri"/>
                <a:cs typeface="Calibri"/>
              </a:rPr>
              <a:t>eci</a:t>
            </a:r>
            <a:r>
              <a:rPr sz="1600" spc="5" dirty="0">
                <a:solidFill>
                  <a:srgbClr val="404040"/>
                </a:solidFill>
                <a:latin typeface="Calibri"/>
                <a:cs typeface="Calibri"/>
              </a:rPr>
              <a:t>m</a:t>
            </a:r>
            <a:r>
              <a:rPr sz="1600" spc="-10" dirty="0">
                <a:solidFill>
                  <a:srgbClr val="404040"/>
                </a:solidFill>
                <a:latin typeface="Calibri"/>
                <a:cs typeface="Calibri"/>
              </a:rPr>
              <a:t>ie</a:t>
            </a:r>
            <a:r>
              <a:rPr sz="1600" spc="-30" dirty="0">
                <a:solidFill>
                  <a:srgbClr val="404040"/>
                </a:solidFill>
                <a:latin typeface="Calibri"/>
                <a:cs typeface="Calibri"/>
              </a:rPr>
              <a:t>n</a:t>
            </a:r>
            <a:r>
              <a:rPr sz="1600" spc="-15" dirty="0">
                <a:solidFill>
                  <a:srgbClr val="404040"/>
                </a:solidFill>
                <a:latin typeface="Calibri"/>
                <a:cs typeface="Calibri"/>
              </a:rPr>
              <a:t>t</a:t>
            </a:r>
            <a:r>
              <a:rPr sz="1600" dirty="0">
                <a:solidFill>
                  <a:srgbClr val="404040"/>
                </a:solidFill>
                <a:latin typeface="Calibri"/>
                <a:cs typeface="Calibri"/>
              </a:rPr>
              <a:t>o	</a:t>
            </a:r>
            <a:r>
              <a:rPr sz="1600" spc="-5" dirty="0">
                <a:solidFill>
                  <a:srgbClr val="404040"/>
                </a:solidFill>
                <a:latin typeface="Calibri"/>
                <a:cs typeface="Calibri"/>
              </a:rPr>
              <a:t>de</a:t>
            </a:r>
            <a:endParaRPr sz="1600">
              <a:latin typeface="Calibri"/>
              <a:cs typeface="Calibri"/>
            </a:endParaRPr>
          </a:p>
        </p:txBody>
      </p:sp>
      <p:sp>
        <p:nvSpPr>
          <p:cNvPr id="8" name="object 8"/>
          <p:cNvSpPr txBox="1"/>
          <p:nvPr/>
        </p:nvSpPr>
        <p:spPr>
          <a:xfrm>
            <a:off x="10063733" y="2432685"/>
            <a:ext cx="1556385" cy="270510"/>
          </a:xfrm>
          <a:prstGeom prst="rect">
            <a:avLst/>
          </a:prstGeom>
        </p:spPr>
        <p:txBody>
          <a:bodyPr vert="horz" wrap="square" lIns="0" tIns="13335" rIns="0" bIns="0" rtlCol="0">
            <a:spAutoFit/>
          </a:bodyPr>
          <a:lstStyle/>
          <a:p>
            <a:pPr marL="12700">
              <a:lnSpc>
                <a:spcPct val="100000"/>
              </a:lnSpc>
              <a:spcBef>
                <a:spcPts val="105"/>
              </a:spcBef>
              <a:tabLst>
                <a:tab pos="396875" algn="l"/>
              </a:tabLst>
            </a:pPr>
            <a:r>
              <a:rPr sz="1600" spc="-10" dirty="0">
                <a:solidFill>
                  <a:srgbClr val="404040"/>
                </a:solidFill>
                <a:latin typeface="Calibri"/>
                <a:cs typeface="Calibri"/>
              </a:rPr>
              <a:t>l</a:t>
            </a:r>
            <a:r>
              <a:rPr sz="1600" dirty="0">
                <a:solidFill>
                  <a:srgbClr val="404040"/>
                </a:solidFill>
                <a:latin typeface="Calibri"/>
                <a:cs typeface="Calibri"/>
              </a:rPr>
              <a:t>as	</a:t>
            </a:r>
            <a:r>
              <a:rPr sz="1600" spc="-10" dirty="0">
                <a:solidFill>
                  <a:srgbClr val="404040"/>
                </a:solidFill>
                <a:latin typeface="Calibri"/>
                <a:cs typeface="Calibri"/>
              </a:rPr>
              <a:t>co</a:t>
            </a:r>
            <a:r>
              <a:rPr sz="1600" spc="5" dirty="0">
                <a:solidFill>
                  <a:srgbClr val="404040"/>
                </a:solidFill>
                <a:latin typeface="Calibri"/>
                <a:cs typeface="Calibri"/>
              </a:rPr>
              <a:t>m</a:t>
            </a:r>
            <a:r>
              <a:rPr sz="1600" spc="-5" dirty="0">
                <a:solidFill>
                  <a:srgbClr val="404040"/>
                </a:solidFill>
                <a:latin typeface="Calibri"/>
                <a:cs typeface="Calibri"/>
              </a:rPr>
              <a:t>p</a:t>
            </a:r>
            <a:r>
              <a:rPr sz="1600" spc="-15" dirty="0">
                <a:solidFill>
                  <a:srgbClr val="404040"/>
                </a:solidFill>
                <a:latin typeface="Calibri"/>
                <a:cs typeface="Calibri"/>
              </a:rPr>
              <a:t>e</a:t>
            </a:r>
            <a:r>
              <a:rPr sz="1600" spc="-40" dirty="0">
                <a:solidFill>
                  <a:srgbClr val="404040"/>
                </a:solidFill>
                <a:latin typeface="Calibri"/>
                <a:cs typeface="Calibri"/>
              </a:rPr>
              <a:t>t</a:t>
            </a:r>
            <a:r>
              <a:rPr sz="1600" spc="-10" dirty="0">
                <a:solidFill>
                  <a:srgbClr val="404040"/>
                </a:solidFill>
                <a:latin typeface="Calibri"/>
                <a:cs typeface="Calibri"/>
              </a:rPr>
              <a:t>e</a:t>
            </a:r>
            <a:r>
              <a:rPr sz="1600" spc="-5" dirty="0">
                <a:solidFill>
                  <a:srgbClr val="404040"/>
                </a:solidFill>
                <a:latin typeface="Calibri"/>
                <a:cs typeface="Calibri"/>
              </a:rPr>
              <a:t>n</a:t>
            </a:r>
            <a:r>
              <a:rPr sz="1600" spc="0" dirty="0">
                <a:solidFill>
                  <a:srgbClr val="404040"/>
                </a:solidFill>
                <a:latin typeface="Calibri"/>
                <a:cs typeface="Calibri"/>
              </a:rPr>
              <a:t>c</a:t>
            </a:r>
            <a:r>
              <a:rPr sz="1600" spc="-10" dirty="0">
                <a:solidFill>
                  <a:srgbClr val="404040"/>
                </a:solidFill>
                <a:latin typeface="Calibri"/>
                <a:cs typeface="Calibri"/>
              </a:rPr>
              <a:t>i</a:t>
            </a:r>
            <a:r>
              <a:rPr sz="1600" dirty="0">
                <a:solidFill>
                  <a:srgbClr val="404040"/>
                </a:solidFill>
                <a:latin typeface="Calibri"/>
                <a:cs typeface="Calibri"/>
              </a:rPr>
              <a:t>as</a:t>
            </a:r>
            <a:endParaRPr sz="1600">
              <a:latin typeface="Calibri"/>
              <a:cs typeface="Calibri"/>
            </a:endParaRPr>
          </a:p>
        </p:txBody>
      </p:sp>
      <p:sp>
        <p:nvSpPr>
          <p:cNvPr id="9" name="object 9"/>
          <p:cNvSpPr txBox="1"/>
          <p:nvPr/>
        </p:nvSpPr>
        <p:spPr>
          <a:xfrm>
            <a:off x="8265032" y="2651836"/>
            <a:ext cx="2799715" cy="271145"/>
          </a:xfrm>
          <a:prstGeom prst="rect">
            <a:avLst/>
          </a:prstGeom>
        </p:spPr>
        <p:txBody>
          <a:bodyPr vert="horz" wrap="square" lIns="0" tIns="13970" rIns="0" bIns="0" rtlCol="0">
            <a:spAutoFit/>
          </a:bodyPr>
          <a:lstStyle/>
          <a:p>
            <a:pPr marL="12700">
              <a:lnSpc>
                <a:spcPct val="100000"/>
              </a:lnSpc>
              <a:spcBef>
                <a:spcPts val="110"/>
              </a:spcBef>
              <a:tabLst>
                <a:tab pos="512445" algn="l"/>
                <a:tab pos="933450" algn="l"/>
                <a:tab pos="1975485" algn="l"/>
              </a:tabLst>
            </a:pPr>
            <a:r>
              <a:rPr sz="1600" spc="-5" dirty="0">
                <a:solidFill>
                  <a:srgbClr val="404040"/>
                </a:solidFill>
                <a:latin typeface="Calibri"/>
                <a:cs typeface="Calibri"/>
              </a:rPr>
              <a:t>qu</a:t>
            </a:r>
            <a:r>
              <a:rPr sz="1600" spc="0" dirty="0">
                <a:solidFill>
                  <a:srgbClr val="404040"/>
                </a:solidFill>
                <a:latin typeface="Calibri"/>
                <a:cs typeface="Calibri"/>
              </a:rPr>
              <a:t>e</a:t>
            </a:r>
            <a:r>
              <a:rPr sz="1600" dirty="0">
                <a:solidFill>
                  <a:srgbClr val="404040"/>
                </a:solidFill>
                <a:latin typeface="Calibri"/>
                <a:cs typeface="Calibri"/>
              </a:rPr>
              <a:t>	</a:t>
            </a:r>
            <a:r>
              <a:rPr sz="1600" spc="-10" dirty="0">
                <a:solidFill>
                  <a:srgbClr val="404040"/>
                </a:solidFill>
                <a:latin typeface="Calibri"/>
                <a:cs typeface="Calibri"/>
              </a:rPr>
              <a:t>lo</a:t>
            </a:r>
            <a:r>
              <a:rPr sz="1600" dirty="0">
                <a:solidFill>
                  <a:srgbClr val="404040"/>
                </a:solidFill>
                <a:latin typeface="Calibri"/>
                <a:cs typeface="Calibri"/>
              </a:rPr>
              <a:t>s	</a:t>
            </a:r>
            <a:r>
              <a:rPr sz="1600" spc="-10" dirty="0">
                <a:solidFill>
                  <a:srgbClr val="404040"/>
                </a:solidFill>
                <a:latin typeface="Calibri"/>
                <a:cs typeface="Calibri"/>
              </a:rPr>
              <a:t>se</a:t>
            </a:r>
            <a:r>
              <a:rPr sz="1600" spc="5" dirty="0">
                <a:solidFill>
                  <a:srgbClr val="404040"/>
                </a:solidFill>
                <a:latin typeface="Calibri"/>
                <a:cs typeface="Calibri"/>
              </a:rPr>
              <a:t>r</a:t>
            </a:r>
            <a:r>
              <a:rPr sz="1600" spc="-10" dirty="0">
                <a:solidFill>
                  <a:srgbClr val="404040"/>
                </a:solidFill>
                <a:latin typeface="Calibri"/>
                <a:cs typeface="Calibri"/>
              </a:rPr>
              <a:t>vi</a:t>
            </a:r>
            <a:r>
              <a:rPr sz="1600" spc="15" dirty="0">
                <a:solidFill>
                  <a:srgbClr val="404040"/>
                </a:solidFill>
                <a:latin typeface="Calibri"/>
                <a:cs typeface="Calibri"/>
              </a:rPr>
              <a:t>d</a:t>
            </a:r>
            <a:r>
              <a:rPr sz="1600" spc="-5" dirty="0">
                <a:solidFill>
                  <a:srgbClr val="404040"/>
                </a:solidFill>
                <a:latin typeface="Calibri"/>
                <a:cs typeface="Calibri"/>
              </a:rPr>
              <a:t>o</a:t>
            </a:r>
            <a:r>
              <a:rPr sz="1600" spc="-35" dirty="0">
                <a:solidFill>
                  <a:srgbClr val="404040"/>
                </a:solidFill>
                <a:latin typeface="Calibri"/>
                <a:cs typeface="Calibri"/>
              </a:rPr>
              <a:t>r</a:t>
            </a:r>
            <a:r>
              <a:rPr sz="1600" spc="-5" dirty="0">
                <a:solidFill>
                  <a:srgbClr val="404040"/>
                </a:solidFill>
                <a:latin typeface="Calibri"/>
                <a:cs typeface="Calibri"/>
              </a:rPr>
              <a:t>e</a:t>
            </a:r>
            <a:r>
              <a:rPr sz="1600" dirty="0">
                <a:solidFill>
                  <a:srgbClr val="404040"/>
                </a:solidFill>
                <a:latin typeface="Calibri"/>
                <a:cs typeface="Calibri"/>
              </a:rPr>
              <a:t>s	</a:t>
            </a:r>
            <a:r>
              <a:rPr sz="1600" spc="-10" dirty="0">
                <a:solidFill>
                  <a:srgbClr val="404040"/>
                </a:solidFill>
                <a:latin typeface="Calibri"/>
                <a:cs typeface="Calibri"/>
              </a:rPr>
              <a:t>re</a:t>
            </a:r>
            <a:r>
              <a:rPr sz="1600" dirty="0">
                <a:solidFill>
                  <a:srgbClr val="404040"/>
                </a:solidFill>
                <a:latin typeface="Calibri"/>
                <a:cs typeface="Calibri"/>
              </a:rPr>
              <a:t>q</a:t>
            </a:r>
            <a:r>
              <a:rPr sz="1600" spc="-10" dirty="0">
                <a:solidFill>
                  <a:srgbClr val="404040"/>
                </a:solidFill>
                <a:latin typeface="Calibri"/>
                <a:cs typeface="Calibri"/>
              </a:rPr>
              <a:t>ui</a:t>
            </a:r>
            <a:r>
              <a:rPr sz="1600" spc="15" dirty="0">
                <a:solidFill>
                  <a:srgbClr val="404040"/>
                </a:solidFill>
                <a:latin typeface="Calibri"/>
                <a:cs typeface="Calibri"/>
              </a:rPr>
              <a:t>e</a:t>
            </a:r>
            <a:r>
              <a:rPr sz="1600" spc="-35" dirty="0">
                <a:solidFill>
                  <a:srgbClr val="404040"/>
                </a:solidFill>
                <a:latin typeface="Calibri"/>
                <a:cs typeface="Calibri"/>
              </a:rPr>
              <a:t>r</a:t>
            </a:r>
            <a:r>
              <a:rPr sz="1600" spc="-5" dirty="0">
                <a:solidFill>
                  <a:srgbClr val="404040"/>
                </a:solidFill>
                <a:latin typeface="Calibri"/>
                <a:cs typeface="Calibri"/>
              </a:rPr>
              <a:t>e</a:t>
            </a:r>
            <a:r>
              <a:rPr sz="1600" spc="0" dirty="0">
                <a:solidFill>
                  <a:srgbClr val="404040"/>
                </a:solidFill>
                <a:latin typeface="Calibri"/>
                <a:cs typeface="Calibri"/>
              </a:rPr>
              <a:t>n</a:t>
            </a:r>
            <a:endParaRPr sz="1600">
              <a:latin typeface="Calibri"/>
              <a:cs typeface="Calibri"/>
            </a:endParaRPr>
          </a:p>
        </p:txBody>
      </p:sp>
      <p:sp>
        <p:nvSpPr>
          <p:cNvPr id="10" name="object 10"/>
          <p:cNvSpPr txBox="1"/>
          <p:nvPr/>
        </p:nvSpPr>
        <p:spPr>
          <a:xfrm>
            <a:off x="11222228" y="2651836"/>
            <a:ext cx="398145" cy="271145"/>
          </a:xfrm>
          <a:prstGeom prst="rect">
            <a:avLst/>
          </a:prstGeom>
        </p:spPr>
        <p:txBody>
          <a:bodyPr vert="horz" wrap="square" lIns="0" tIns="13970" rIns="0" bIns="0" rtlCol="0">
            <a:spAutoFit/>
          </a:bodyPr>
          <a:lstStyle/>
          <a:p>
            <a:pPr marL="12700">
              <a:lnSpc>
                <a:spcPct val="100000"/>
              </a:lnSpc>
              <a:spcBef>
                <a:spcPts val="110"/>
              </a:spcBef>
            </a:pPr>
            <a:r>
              <a:rPr sz="1600" spc="15" dirty="0">
                <a:solidFill>
                  <a:srgbClr val="404040"/>
                </a:solidFill>
                <a:latin typeface="Calibri"/>
                <a:cs typeface="Calibri"/>
              </a:rPr>
              <a:t>p</a:t>
            </a:r>
            <a:r>
              <a:rPr sz="1600" dirty="0">
                <a:solidFill>
                  <a:srgbClr val="404040"/>
                </a:solidFill>
                <a:latin typeface="Calibri"/>
                <a:cs typeface="Calibri"/>
              </a:rPr>
              <a:t>a</a:t>
            </a:r>
            <a:r>
              <a:rPr sz="1600" spc="-40" dirty="0">
                <a:solidFill>
                  <a:srgbClr val="404040"/>
                </a:solidFill>
                <a:latin typeface="Calibri"/>
                <a:cs typeface="Calibri"/>
              </a:rPr>
              <a:t>r</a:t>
            </a:r>
            <a:r>
              <a:rPr sz="1600" dirty="0">
                <a:solidFill>
                  <a:srgbClr val="404040"/>
                </a:solidFill>
                <a:latin typeface="Calibri"/>
                <a:cs typeface="Calibri"/>
              </a:rPr>
              <a:t>a</a:t>
            </a:r>
            <a:endParaRPr sz="1600">
              <a:latin typeface="Calibri"/>
              <a:cs typeface="Calibri"/>
            </a:endParaRPr>
          </a:p>
        </p:txBody>
      </p:sp>
      <p:sp>
        <p:nvSpPr>
          <p:cNvPr id="11" name="object 11"/>
          <p:cNvSpPr txBox="1"/>
          <p:nvPr/>
        </p:nvSpPr>
        <p:spPr>
          <a:xfrm>
            <a:off x="8265032" y="2871977"/>
            <a:ext cx="1885950" cy="270510"/>
          </a:xfrm>
          <a:prstGeom prst="rect">
            <a:avLst/>
          </a:prstGeom>
        </p:spPr>
        <p:txBody>
          <a:bodyPr vert="horz" wrap="square" lIns="0" tIns="13335" rIns="0" bIns="0" rtlCol="0">
            <a:spAutoFit/>
          </a:bodyPr>
          <a:lstStyle/>
          <a:p>
            <a:pPr marL="12700">
              <a:lnSpc>
                <a:spcPct val="100000"/>
              </a:lnSpc>
              <a:spcBef>
                <a:spcPts val="105"/>
              </a:spcBef>
              <a:tabLst>
                <a:tab pos="1204595" algn="l"/>
              </a:tabLst>
            </a:pPr>
            <a:r>
              <a:rPr sz="1600" spc="-10" dirty="0">
                <a:solidFill>
                  <a:srgbClr val="404040"/>
                </a:solidFill>
                <a:latin typeface="Calibri"/>
                <a:cs typeface="Calibri"/>
              </a:rPr>
              <a:t>generar	mejores</a:t>
            </a:r>
            <a:endParaRPr sz="1600">
              <a:latin typeface="Calibri"/>
              <a:cs typeface="Calibri"/>
            </a:endParaRPr>
          </a:p>
        </p:txBody>
      </p:sp>
      <p:sp>
        <p:nvSpPr>
          <p:cNvPr id="12" name="object 12"/>
          <p:cNvSpPr txBox="1"/>
          <p:nvPr/>
        </p:nvSpPr>
        <p:spPr>
          <a:xfrm>
            <a:off x="10682731" y="2871977"/>
            <a:ext cx="936625" cy="270510"/>
          </a:xfrm>
          <a:prstGeom prst="rect">
            <a:avLst/>
          </a:prstGeom>
        </p:spPr>
        <p:txBody>
          <a:bodyPr vert="horz" wrap="square" lIns="0" tIns="13335" rIns="0" bIns="0" rtlCol="0">
            <a:spAutoFit/>
          </a:bodyPr>
          <a:lstStyle/>
          <a:p>
            <a:pPr marL="12700">
              <a:lnSpc>
                <a:spcPct val="100000"/>
              </a:lnSpc>
              <a:spcBef>
                <a:spcPts val="105"/>
              </a:spcBef>
            </a:pPr>
            <a:r>
              <a:rPr sz="1600" spc="-10" dirty="0">
                <a:solidFill>
                  <a:srgbClr val="404040"/>
                </a:solidFill>
                <a:latin typeface="Calibri"/>
                <a:cs typeface="Calibri"/>
              </a:rPr>
              <a:t>resultados,</a:t>
            </a:r>
            <a:endParaRPr sz="1600">
              <a:latin typeface="Calibri"/>
              <a:cs typeface="Calibri"/>
            </a:endParaRPr>
          </a:p>
        </p:txBody>
      </p:sp>
      <p:sp>
        <p:nvSpPr>
          <p:cNvPr id="13" name="object 13"/>
          <p:cNvSpPr txBox="1"/>
          <p:nvPr/>
        </p:nvSpPr>
        <p:spPr>
          <a:xfrm>
            <a:off x="8265032" y="3091433"/>
            <a:ext cx="3357879" cy="1368425"/>
          </a:xfrm>
          <a:prstGeom prst="rect">
            <a:avLst/>
          </a:prstGeom>
        </p:spPr>
        <p:txBody>
          <a:bodyPr vert="horz" wrap="square" lIns="0" tIns="38100" rIns="0" bIns="0" rtlCol="0">
            <a:spAutoFit/>
          </a:bodyPr>
          <a:lstStyle/>
          <a:p>
            <a:pPr marL="12700" marR="5080" algn="just">
              <a:lnSpc>
                <a:spcPct val="90000"/>
              </a:lnSpc>
              <a:spcBef>
                <a:spcPts val="300"/>
              </a:spcBef>
            </a:pPr>
            <a:r>
              <a:rPr sz="1600" spc="-10" dirty="0">
                <a:solidFill>
                  <a:srgbClr val="404040"/>
                </a:solidFill>
                <a:latin typeface="Calibri"/>
                <a:cs typeface="Calibri"/>
              </a:rPr>
              <a:t>propiciando </a:t>
            </a:r>
            <a:r>
              <a:rPr sz="1600" dirty="0">
                <a:solidFill>
                  <a:srgbClr val="404040"/>
                </a:solidFill>
                <a:latin typeface="Calibri"/>
                <a:cs typeface="Calibri"/>
              </a:rPr>
              <a:t>al mismo </a:t>
            </a:r>
            <a:r>
              <a:rPr sz="1600" spc="-5" dirty="0">
                <a:solidFill>
                  <a:srgbClr val="404040"/>
                </a:solidFill>
                <a:latin typeface="Calibri"/>
                <a:cs typeface="Calibri"/>
              </a:rPr>
              <a:t>tiempo </a:t>
            </a:r>
            <a:r>
              <a:rPr sz="1600" dirty="0">
                <a:solidFill>
                  <a:srgbClr val="404040"/>
                </a:solidFill>
                <a:latin typeface="Calibri"/>
                <a:cs typeface="Calibri"/>
              </a:rPr>
              <a:t>un clima  </a:t>
            </a:r>
            <a:r>
              <a:rPr sz="1600" spc="-10" dirty="0">
                <a:solidFill>
                  <a:srgbClr val="404040"/>
                </a:solidFill>
                <a:latin typeface="Calibri"/>
                <a:cs typeface="Calibri"/>
              </a:rPr>
              <a:t>laboral </a:t>
            </a:r>
            <a:r>
              <a:rPr sz="1600" spc="-15" dirty="0">
                <a:solidFill>
                  <a:srgbClr val="404040"/>
                </a:solidFill>
                <a:latin typeface="Calibri"/>
                <a:cs typeface="Calibri"/>
              </a:rPr>
              <a:t>excelente </a:t>
            </a:r>
            <a:r>
              <a:rPr sz="1600" dirty="0">
                <a:solidFill>
                  <a:srgbClr val="404040"/>
                </a:solidFill>
                <a:latin typeface="Calibri"/>
                <a:cs typeface="Calibri"/>
              </a:rPr>
              <a:t>que </a:t>
            </a:r>
            <a:r>
              <a:rPr sz="1600" spc="-5" dirty="0">
                <a:solidFill>
                  <a:srgbClr val="404040"/>
                </a:solidFill>
                <a:latin typeface="Calibri"/>
                <a:cs typeface="Calibri"/>
              </a:rPr>
              <a:t>impulse </a:t>
            </a:r>
            <a:r>
              <a:rPr sz="1600" spc="-10" dirty="0">
                <a:solidFill>
                  <a:srgbClr val="404040"/>
                </a:solidFill>
                <a:latin typeface="Calibri"/>
                <a:cs typeface="Calibri"/>
              </a:rPr>
              <a:t>el  </a:t>
            </a:r>
            <a:r>
              <a:rPr sz="1600" spc="-25" dirty="0">
                <a:solidFill>
                  <a:srgbClr val="404040"/>
                </a:solidFill>
                <a:latin typeface="Calibri"/>
                <a:cs typeface="Calibri"/>
              </a:rPr>
              <a:t>bienestar, </a:t>
            </a:r>
            <a:r>
              <a:rPr sz="1600" spc="-5" dirty="0">
                <a:solidFill>
                  <a:srgbClr val="404040"/>
                </a:solidFill>
                <a:latin typeface="Calibri"/>
                <a:cs typeface="Calibri"/>
              </a:rPr>
              <a:t>el </a:t>
            </a:r>
            <a:r>
              <a:rPr sz="1600" spc="-10" dirty="0">
                <a:solidFill>
                  <a:srgbClr val="404040"/>
                </a:solidFill>
                <a:latin typeface="Calibri"/>
                <a:cs typeface="Calibri"/>
              </a:rPr>
              <a:t>sentido </a:t>
            </a:r>
            <a:r>
              <a:rPr sz="1600" dirty="0">
                <a:solidFill>
                  <a:srgbClr val="404040"/>
                </a:solidFill>
                <a:latin typeface="Calibri"/>
                <a:cs typeface="Calibri"/>
              </a:rPr>
              <a:t>de </a:t>
            </a:r>
            <a:r>
              <a:rPr sz="1600" spc="-5" dirty="0">
                <a:solidFill>
                  <a:srgbClr val="404040"/>
                </a:solidFill>
                <a:latin typeface="Calibri"/>
                <a:cs typeface="Calibri"/>
              </a:rPr>
              <a:t>pertenencia, </a:t>
            </a:r>
            <a:r>
              <a:rPr sz="1600" dirty="0">
                <a:solidFill>
                  <a:srgbClr val="404040"/>
                </a:solidFill>
                <a:latin typeface="Calibri"/>
                <a:cs typeface="Calibri"/>
              </a:rPr>
              <a:t>y  </a:t>
            </a:r>
            <a:r>
              <a:rPr sz="1600" spc="-10" dirty="0">
                <a:solidFill>
                  <a:srgbClr val="404040"/>
                </a:solidFill>
                <a:latin typeface="Calibri"/>
                <a:cs typeface="Calibri"/>
              </a:rPr>
              <a:t>sobre </a:t>
            </a:r>
            <a:r>
              <a:rPr sz="1600" spc="-5" dirty="0">
                <a:solidFill>
                  <a:srgbClr val="404040"/>
                </a:solidFill>
                <a:latin typeface="Calibri"/>
                <a:cs typeface="Calibri"/>
              </a:rPr>
              <a:t>todo la </a:t>
            </a:r>
            <a:r>
              <a:rPr sz="1600" spc="-10" dirty="0">
                <a:solidFill>
                  <a:srgbClr val="404040"/>
                </a:solidFill>
                <a:latin typeface="Calibri"/>
                <a:cs typeface="Calibri"/>
              </a:rPr>
              <a:t>comprensión </a:t>
            </a:r>
            <a:r>
              <a:rPr sz="1600" dirty="0">
                <a:solidFill>
                  <a:srgbClr val="404040"/>
                </a:solidFill>
                <a:latin typeface="Calibri"/>
                <a:cs typeface="Calibri"/>
              </a:rPr>
              <a:t>de que </a:t>
            </a:r>
            <a:r>
              <a:rPr sz="1600" spc="-10" dirty="0">
                <a:solidFill>
                  <a:srgbClr val="404040"/>
                </a:solidFill>
                <a:latin typeface="Calibri"/>
                <a:cs typeface="Calibri"/>
              </a:rPr>
              <a:t>la  Gestión </a:t>
            </a:r>
            <a:r>
              <a:rPr sz="1600" spc="-5" dirty="0">
                <a:solidFill>
                  <a:srgbClr val="404040"/>
                </a:solidFill>
                <a:latin typeface="Calibri"/>
                <a:cs typeface="Calibri"/>
              </a:rPr>
              <a:t>del </a:t>
            </a:r>
            <a:r>
              <a:rPr sz="1600" spc="-25" dirty="0">
                <a:solidFill>
                  <a:srgbClr val="404040"/>
                </a:solidFill>
                <a:latin typeface="Calibri"/>
                <a:cs typeface="Calibri"/>
              </a:rPr>
              <a:t>Talento </a:t>
            </a:r>
            <a:r>
              <a:rPr sz="1600" dirty="0">
                <a:solidFill>
                  <a:srgbClr val="404040"/>
                </a:solidFill>
                <a:latin typeface="Calibri"/>
                <a:cs typeface="Calibri"/>
              </a:rPr>
              <a:t>Humano </a:t>
            </a:r>
            <a:r>
              <a:rPr sz="1600" spc="-20" dirty="0">
                <a:solidFill>
                  <a:srgbClr val="404040"/>
                </a:solidFill>
                <a:latin typeface="Calibri"/>
                <a:cs typeface="Calibri"/>
              </a:rPr>
              <a:t>está</a:t>
            </a:r>
            <a:r>
              <a:rPr sz="1600" spc="315" dirty="0">
                <a:solidFill>
                  <a:srgbClr val="404040"/>
                </a:solidFill>
                <a:latin typeface="Calibri"/>
                <a:cs typeface="Calibri"/>
              </a:rPr>
              <a:t> </a:t>
            </a:r>
            <a:r>
              <a:rPr sz="1600" dirty="0">
                <a:solidFill>
                  <a:srgbClr val="404040"/>
                </a:solidFill>
                <a:latin typeface="Calibri"/>
                <a:cs typeface="Calibri"/>
              </a:rPr>
              <a:t>al  </a:t>
            </a:r>
            <a:r>
              <a:rPr sz="1600" spc="-5" dirty="0">
                <a:solidFill>
                  <a:srgbClr val="404040"/>
                </a:solidFill>
                <a:latin typeface="Calibri"/>
                <a:cs typeface="Calibri"/>
              </a:rPr>
              <a:t>servicio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Educación </a:t>
            </a:r>
            <a:r>
              <a:rPr sz="1600" spc="-5" dirty="0">
                <a:solidFill>
                  <a:srgbClr val="404040"/>
                </a:solidFill>
                <a:latin typeface="Calibri"/>
                <a:cs typeface="Calibri"/>
              </a:rPr>
              <a:t>en el</a:t>
            </a:r>
            <a:r>
              <a:rPr sz="1600" spc="25" dirty="0">
                <a:solidFill>
                  <a:srgbClr val="404040"/>
                </a:solidFill>
                <a:latin typeface="Calibri"/>
                <a:cs typeface="Calibri"/>
              </a:rPr>
              <a:t> </a:t>
            </a:r>
            <a:r>
              <a:rPr sz="1600" spc="-5" dirty="0">
                <a:solidFill>
                  <a:srgbClr val="404040"/>
                </a:solidFill>
                <a:latin typeface="Calibri"/>
                <a:cs typeface="Calibri"/>
              </a:rPr>
              <a:t>país.</a:t>
            </a:r>
            <a:endParaRPr sz="1600">
              <a:latin typeface="Calibri"/>
              <a:cs typeface="Calibri"/>
            </a:endParaRPr>
          </a:p>
        </p:txBody>
      </p:sp>
      <p:sp>
        <p:nvSpPr>
          <p:cNvPr id="14" name="object 1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7344" y="1341119"/>
            <a:ext cx="7071359" cy="4724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6991" y="987552"/>
            <a:ext cx="6224016" cy="52090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7" y="432562"/>
            <a:ext cx="30054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EJES </a:t>
            </a:r>
            <a:r>
              <a:rPr sz="1800" b="1" spc="-25" dirty="0">
                <a:solidFill>
                  <a:srgbClr val="FFFFFF"/>
                </a:solidFill>
                <a:latin typeface="Calibri"/>
                <a:cs typeface="Calibri"/>
              </a:rPr>
              <a:t>TEMÁTICOS DAFP </a:t>
            </a:r>
            <a:r>
              <a:rPr sz="1800" b="1" dirty="0">
                <a:solidFill>
                  <a:srgbClr val="FFFFFF"/>
                </a:solidFill>
                <a:latin typeface="Calibri"/>
                <a:cs typeface="Calibri"/>
              </a:rPr>
              <a:t>Y</a:t>
            </a:r>
            <a:r>
              <a:rPr sz="1800" b="1" spc="25" dirty="0">
                <a:solidFill>
                  <a:srgbClr val="FFFFFF"/>
                </a:solidFill>
                <a:latin typeface="Calibri"/>
                <a:cs typeface="Calibri"/>
              </a:rPr>
              <a:t> </a:t>
            </a:r>
            <a:r>
              <a:rPr sz="1800" b="1" dirty="0">
                <a:solidFill>
                  <a:srgbClr val="FFFFFF"/>
                </a:solidFill>
                <a:latin typeface="Calibri"/>
                <a:cs typeface="Calibri"/>
              </a:rPr>
              <a:t>MIPG2</a:t>
            </a:r>
            <a:endParaRPr sz="1800">
              <a:latin typeface="Calibri"/>
              <a:cs typeface="Calibri"/>
            </a:endParaRPr>
          </a:p>
        </p:txBody>
      </p:sp>
      <p:sp>
        <p:nvSpPr>
          <p:cNvPr id="5" name="object 5"/>
          <p:cNvSpPr txBox="1"/>
          <p:nvPr/>
        </p:nvSpPr>
        <p:spPr>
          <a:xfrm>
            <a:off x="6176264" y="1386332"/>
            <a:ext cx="5545455" cy="4036695"/>
          </a:xfrm>
          <a:prstGeom prst="rect">
            <a:avLst/>
          </a:prstGeom>
        </p:spPr>
        <p:txBody>
          <a:bodyPr vert="horz" wrap="square" lIns="0" tIns="38100" rIns="0" bIns="0" rtlCol="0">
            <a:spAutoFit/>
          </a:bodyPr>
          <a:lstStyle/>
          <a:p>
            <a:pPr marL="12700" marR="7620" algn="just">
              <a:lnSpc>
                <a:spcPct val="90000"/>
              </a:lnSpc>
              <a:spcBef>
                <a:spcPts val="300"/>
              </a:spcBef>
            </a:pPr>
            <a:r>
              <a:rPr sz="1600" b="1" spc="-5" dirty="0">
                <a:solidFill>
                  <a:srgbClr val="404040"/>
                </a:solidFill>
                <a:latin typeface="Calibri"/>
                <a:cs typeface="Calibri"/>
              </a:rPr>
              <a:t>Gestión </a:t>
            </a:r>
            <a:r>
              <a:rPr sz="1600" b="1" dirty="0">
                <a:solidFill>
                  <a:srgbClr val="404040"/>
                </a:solidFill>
                <a:latin typeface="Calibri"/>
                <a:cs typeface="Calibri"/>
              </a:rPr>
              <a:t>del </a:t>
            </a:r>
            <a:r>
              <a:rPr sz="1600" b="1" spc="-10" dirty="0">
                <a:solidFill>
                  <a:srgbClr val="404040"/>
                </a:solidFill>
                <a:latin typeface="Calibri"/>
                <a:cs typeface="Calibri"/>
              </a:rPr>
              <a:t>Conocimiento: </a:t>
            </a:r>
            <a:r>
              <a:rPr sz="1600" spc="-5" dirty="0">
                <a:solidFill>
                  <a:srgbClr val="404040"/>
                </a:solidFill>
                <a:latin typeface="Calibri"/>
                <a:cs typeface="Calibri"/>
              </a:rPr>
              <a:t>Responde </a:t>
            </a:r>
            <a:r>
              <a:rPr sz="1600" dirty="0">
                <a:solidFill>
                  <a:srgbClr val="404040"/>
                </a:solidFill>
                <a:latin typeface="Calibri"/>
                <a:cs typeface="Calibri"/>
              </a:rPr>
              <a:t>a </a:t>
            </a:r>
            <a:r>
              <a:rPr sz="1600" spc="-5" dirty="0">
                <a:solidFill>
                  <a:srgbClr val="404040"/>
                </a:solidFill>
                <a:latin typeface="Calibri"/>
                <a:cs typeface="Calibri"/>
              </a:rPr>
              <a:t>la necesidad </a:t>
            </a:r>
            <a:r>
              <a:rPr sz="1600" spc="-10" dirty="0">
                <a:solidFill>
                  <a:srgbClr val="404040"/>
                </a:solidFill>
                <a:latin typeface="Calibri"/>
                <a:cs typeface="Calibri"/>
              </a:rPr>
              <a:t>desarrollar </a:t>
            </a:r>
            <a:r>
              <a:rPr sz="1600" spc="-5" dirty="0">
                <a:solidFill>
                  <a:srgbClr val="404040"/>
                </a:solidFill>
                <a:latin typeface="Calibri"/>
                <a:cs typeface="Calibri"/>
              </a:rPr>
              <a:t>las  </a:t>
            </a:r>
            <a:r>
              <a:rPr sz="1600" spc="-10" dirty="0">
                <a:solidFill>
                  <a:srgbClr val="404040"/>
                </a:solidFill>
                <a:latin typeface="Calibri"/>
                <a:cs typeface="Calibri"/>
              </a:rPr>
              <a:t>capacidades orientadas </a:t>
            </a:r>
            <a:r>
              <a:rPr sz="1600" dirty="0">
                <a:solidFill>
                  <a:srgbClr val="404040"/>
                </a:solidFill>
                <a:latin typeface="Calibri"/>
                <a:cs typeface="Calibri"/>
              </a:rPr>
              <a:t>al </a:t>
            </a:r>
            <a:r>
              <a:rPr sz="1600" spc="-10" dirty="0">
                <a:solidFill>
                  <a:srgbClr val="404040"/>
                </a:solidFill>
                <a:latin typeface="Calibri"/>
                <a:cs typeface="Calibri"/>
              </a:rPr>
              <a:t>mejoramiento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gestión pública,  mediante </a:t>
            </a:r>
            <a:r>
              <a:rPr sz="1600" spc="-5" dirty="0">
                <a:solidFill>
                  <a:srgbClr val="404040"/>
                </a:solidFill>
                <a:latin typeface="Calibri"/>
                <a:cs typeface="Calibri"/>
              </a:rPr>
              <a:t>el </a:t>
            </a:r>
            <a:r>
              <a:rPr sz="1600" spc="-10" dirty="0">
                <a:solidFill>
                  <a:srgbClr val="404040"/>
                </a:solidFill>
                <a:latin typeface="Calibri"/>
                <a:cs typeface="Calibri"/>
              </a:rPr>
              <a:t>reconocimiento </a:t>
            </a:r>
            <a:r>
              <a:rPr sz="1600" dirty="0">
                <a:solidFill>
                  <a:srgbClr val="404040"/>
                </a:solidFill>
                <a:latin typeface="Calibri"/>
                <a:cs typeface="Calibri"/>
              </a:rPr>
              <a:t>de </a:t>
            </a:r>
            <a:r>
              <a:rPr sz="1600" spc="-5" dirty="0">
                <a:solidFill>
                  <a:srgbClr val="404040"/>
                </a:solidFill>
                <a:latin typeface="Calibri"/>
                <a:cs typeface="Calibri"/>
              </a:rPr>
              <a:t>los procesos que </a:t>
            </a:r>
            <a:r>
              <a:rPr sz="1600" spc="-10" dirty="0">
                <a:solidFill>
                  <a:srgbClr val="404040"/>
                </a:solidFill>
                <a:latin typeface="Calibri"/>
                <a:cs typeface="Calibri"/>
              </a:rPr>
              <a:t>viven todas </a:t>
            </a:r>
            <a:r>
              <a:rPr sz="1600" dirty="0">
                <a:solidFill>
                  <a:srgbClr val="404040"/>
                </a:solidFill>
                <a:latin typeface="Calibri"/>
                <a:cs typeface="Calibri"/>
              </a:rPr>
              <a:t>las  </a:t>
            </a:r>
            <a:r>
              <a:rPr sz="1600" spc="-10" dirty="0">
                <a:solidFill>
                  <a:srgbClr val="404040"/>
                </a:solidFill>
                <a:latin typeface="Calibri"/>
                <a:cs typeface="Calibri"/>
              </a:rPr>
              <a:t>entidades para </a:t>
            </a:r>
            <a:r>
              <a:rPr sz="1600" spc="-25" dirty="0">
                <a:solidFill>
                  <a:srgbClr val="404040"/>
                </a:solidFill>
                <a:latin typeface="Calibri"/>
                <a:cs typeface="Calibri"/>
              </a:rPr>
              <a:t>generar, </a:t>
            </a:r>
            <a:r>
              <a:rPr sz="1600" spc="-10" dirty="0">
                <a:solidFill>
                  <a:srgbClr val="404040"/>
                </a:solidFill>
                <a:latin typeface="Calibri"/>
                <a:cs typeface="Calibri"/>
              </a:rPr>
              <a:t>sistematizar </a:t>
            </a:r>
            <a:r>
              <a:rPr sz="1600" dirty="0">
                <a:solidFill>
                  <a:srgbClr val="404040"/>
                </a:solidFill>
                <a:latin typeface="Calibri"/>
                <a:cs typeface="Calibri"/>
              </a:rPr>
              <a:t>y </a:t>
            </a:r>
            <a:r>
              <a:rPr sz="1600" spc="-10" dirty="0">
                <a:solidFill>
                  <a:srgbClr val="404040"/>
                </a:solidFill>
                <a:latin typeface="Calibri"/>
                <a:cs typeface="Calibri"/>
              </a:rPr>
              <a:t>transferir información  </a:t>
            </a:r>
            <a:r>
              <a:rPr sz="1600" spc="-5" dirty="0">
                <a:solidFill>
                  <a:srgbClr val="404040"/>
                </a:solidFill>
                <a:latin typeface="Calibri"/>
                <a:cs typeface="Calibri"/>
              </a:rPr>
              <a:t>necesaria </a:t>
            </a:r>
            <a:r>
              <a:rPr sz="1600" spc="-10" dirty="0">
                <a:solidFill>
                  <a:srgbClr val="404040"/>
                </a:solidFill>
                <a:latin typeface="Calibri"/>
                <a:cs typeface="Calibri"/>
              </a:rPr>
              <a:t>para responder </a:t>
            </a:r>
            <a:r>
              <a:rPr sz="1600" dirty="0">
                <a:solidFill>
                  <a:srgbClr val="404040"/>
                </a:solidFill>
                <a:latin typeface="Calibri"/>
                <a:cs typeface="Calibri"/>
              </a:rPr>
              <a:t>a </a:t>
            </a:r>
            <a:r>
              <a:rPr sz="1600" spc="-5" dirty="0">
                <a:solidFill>
                  <a:srgbClr val="404040"/>
                </a:solidFill>
                <a:latin typeface="Calibri"/>
                <a:cs typeface="Calibri"/>
              </a:rPr>
              <a:t>los </a:t>
            </a:r>
            <a:r>
              <a:rPr sz="1600" spc="-20" dirty="0">
                <a:solidFill>
                  <a:srgbClr val="404040"/>
                </a:solidFill>
                <a:latin typeface="Calibri"/>
                <a:cs typeface="Calibri"/>
              </a:rPr>
              <a:t>retos </a:t>
            </a:r>
            <a:r>
              <a:rPr sz="1600" dirty="0">
                <a:solidFill>
                  <a:srgbClr val="404040"/>
                </a:solidFill>
                <a:latin typeface="Calibri"/>
                <a:cs typeface="Calibri"/>
              </a:rPr>
              <a:t>y a </a:t>
            </a:r>
            <a:r>
              <a:rPr sz="1600" spc="-5" dirty="0">
                <a:solidFill>
                  <a:srgbClr val="404040"/>
                </a:solidFill>
                <a:latin typeface="Calibri"/>
                <a:cs typeface="Calibri"/>
              </a:rPr>
              <a:t>las</a:t>
            </a:r>
            <a:r>
              <a:rPr sz="1600" spc="100" dirty="0">
                <a:solidFill>
                  <a:srgbClr val="404040"/>
                </a:solidFill>
                <a:latin typeface="Calibri"/>
                <a:cs typeface="Calibri"/>
              </a:rPr>
              <a:t> </a:t>
            </a:r>
            <a:r>
              <a:rPr sz="1600" spc="-5" dirty="0">
                <a:solidFill>
                  <a:srgbClr val="404040"/>
                </a:solidFill>
                <a:latin typeface="Calibri"/>
                <a:cs typeface="Calibri"/>
              </a:rPr>
              <a:t>necesidades.</a:t>
            </a:r>
            <a:endParaRPr sz="1600" dirty="0">
              <a:latin typeface="Calibri"/>
              <a:cs typeface="Calibri"/>
            </a:endParaRPr>
          </a:p>
          <a:p>
            <a:pPr marL="12700" marR="8890" algn="just">
              <a:lnSpc>
                <a:spcPct val="90000"/>
              </a:lnSpc>
              <a:spcBef>
                <a:spcPts val="1010"/>
              </a:spcBef>
            </a:pPr>
            <a:r>
              <a:rPr sz="1600" b="1" spc="-5" dirty="0">
                <a:solidFill>
                  <a:srgbClr val="404040"/>
                </a:solidFill>
                <a:latin typeface="Calibri"/>
                <a:cs typeface="Calibri"/>
              </a:rPr>
              <a:t>Creación </a:t>
            </a:r>
            <a:r>
              <a:rPr sz="1600" b="1" dirty="0">
                <a:solidFill>
                  <a:srgbClr val="404040"/>
                </a:solidFill>
                <a:latin typeface="Calibri"/>
                <a:cs typeface="Calibri"/>
              </a:rPr>
              <a:t>del </a:t>
            </a:r>
            <a:r>
              <a:rPr sz="1600" b="1" spc="-5" dirty="0">
                <a:solidFill>
                  <a:srgbClr val="404040"/>
                </a:solidFill>
                <a:latin typeface="Calibri"/>
                <a:cs typeface="Calibri"/>
              </a:rPr>
              <a:t>valor Público: </a:t>
            </a:r>
            <a:r>
              <a:rPr sz="1600" spc="-15" dirty="0">
                <a:solidFill>
                  <a:srgbClr val="404040"/>
                </a:solidFill>
                <a:latin typeface="Calibri"/>
                <a:cs typeface="Calibri"/>
              </a:rPr>
              <a:t>Busca </a:t>
            </a:r>
            <a:r>
              <a:rPr sz="1600" spc="-10" dirty="0">
                <a:solidFill>
                  <a:srgbClr val="404040"/>
                </a:solidFill>
                <a:latin typeface="Calibri"/>
                <a:cs typeface="Calibri"/>
              </a:rPr>
              <a:t>fortalecer </a:t>
            </a:r>
            <a:r>
              <a:rPr sz="1600" dirty="0">
                <a:solidFill>
                  <a:srgbClr val="404040"/>
                </a:solidFill>
                <a:latin typeface="Calibri"/>
                <a:cs typeface="Calibri"/>
              </a:rPr>
              <a:t>los </a:t>
            </a:r>
            <a:r>
              <a:rPr sz="1600" spc="-10" dirty="0">
                <a:solidFill>
                  <a:srgbClr val="404040"/>
                </a:solidFill>
                <a:latin typeface="Calibri"/>
                <a:cs typeface="Calibri"/>
              </a:rPr>
              <a:t>procesos </a:t>
            </a:r>
            <a:r>
              <a:rPr sz="1600" spc="-5" dirty="0">
                <a:solidFill>
                  <a:srgbClr val="404040"/>
                </a:solidFill>
                <a:latin typeface="Calibri"/>
                <a:cs typeface="Calibri"/>
              </a:rPr>
              <a:t>de  </a:t>
            </a:r>
            <a:r>
              <a:rPr sz="1600" spc="-10" dirty="0">
                <a:solidFill>
                  <a:srgbClr val="404040"/>
                </a:solidFill>
                <a:latin typeface="Calibri"/>
                <a:cs typeface="Calibri"/>
              </a:rPr>
              <a:t>formación, capacitación </a:t>
            </a:r>
            <a:r>
              <a:rPr sz="1600" dirty="0">
                <a:solidFill>
                  <a:srgbClr val="404040"/>
                </a:solidFill>
                <a:latin typeface="Calibri"/>
                <a:cs typeface="Calibri"/>
              </a:rPr>
              <a:t>y </a:t>
            </a:r>
            <a:r>
              <a:rPr sz="1600" spc="-10" dirty="0">
                <a:solidFill>
                  <a:srgbClr val="404040"/>
                </a:solidFill>
                <a:latin typeface="Calibri"/>
                <a:cs typeface="Calibri"/>
              </a:rPr>
              <a:t>entrenamiento </a:t>
            </a:r>
            <a:r>
              <a:rPr sz="1600" dirty="0">
                <a:solidFill>
                  <a:srgbClr val="404040"/>
                </a:solidFill>
                <a:latin typeface="Calibri"/>
                <a:cs typeface="Calibri"/>
              </a:rPr>
              <a:t>de </a:t>
            </a:r>
            <a:r>
              <a:rPr sz="1600" spc="-10" dirty="0">
                <a:solidFill>
                  <a:srgbClr val="404040"/>
                </a:solidFill>
                <a:latin typeface="Calibri"/>
                <a:cs typeface="Calibri"/>
              </a:rPr>
              <a:t>directivos públicos  </a:t>
            </a:r>
            <a:r>
              <a:rPr sz="1600" spc="-5" dirty="0">
                <a:solidFill>
                  <a:srgbClr val="404040"/>
                </a:solidFill>
                <a:latin typeface="Calibri"/>
                <a:cs typeface="Calibri"/>
              </a:rPr>
              <a:t>alineando </a:t>
            </a:r>
            <a:r>
              <a:rPr sz="1600" dirty="0">
                <a:solidFill>
                  <a:srgbClr val="404040"/>
                </a:solidFill>
                <a:latin typeface="Calibri"/>
                <a:cs typeface="Calibri"/>
              </a:rPr>
              <a:t>las </a:t>
            </a:r>
            <a:r>
              <a:rPr sz="1600" spc="-5" dirty="0">
                <a:solidFill>
                  <a:srgbClr val="404040"/>
                </a:solidFill>
                <a:latin typeface="Calibri"/>
                <a:cs typeface="Calibri"/>
              </a:rPr>
              <a:t>decisiones que deben tomar </a:t>
            </a:r>
            <a:r>
              <a:rPr sz="1600" spc="-10" dirty="0">
                <a:solidFill>
                  <a:srgbClr val="404040"/>
                </a:solidFill>
                <a:latin typeface="Calibri"/>
                <a:cs typeface="Calibri"/>
              </a:rPr>
              <a:t>con </a:t>
            </a:r>
            <a:r>
              <a:rPr sz="1600" dirty="0">
                <a:solidFill>
                  <a:srgbClr val="404040"/>
                </a:solidFill>
                <a:latin typeface="Calibri"/>
                <a:cs typeface="Calibri"/>
              </a:rPr>
              <a:t>un </a:t>
            </a:r>
            <a:r>
              <a:rPr sz="1600" spc="-5" dirty="0">
                <a:solidFill>
                  <a:srgbClr val="404040"/>
                </a:solidFill>
                <a:latin typeface="Calibri"/>
                <a:cs typeface="Calibri"/>
              </a:rPr>
              <a:t>esquema de  </a:t>
            </a:r>
            <a:r>
              <a:rPr sz="1600" spc="-10" dirty="0">
                <a:solidFill>
                  <a:srgbClr val="404040"/>
                </a:solidFill>
                <a:latin typeface="Calibri"/>
                <a:cs typeface="Calibri"/>
              </a:rPr>
              <a:t>gestión pública orientado </a:t>
            </a:r>
            <a:r>
              <a:rPr sz="1600" dirty="0">
                <a:solidFill>
                  <a:srgbClr val="404040"/>
                </a:solidFill>
                <a:latin typeface="Calibri"/>
                <a:cs typeface="Calibri"/>
              </a:rPr>
              <a:t>al </a:t>
            </a:r>
            <a:r>
              <a:rPr sz="1600" spc="-10" dirty="0">
                <a:solidFill>
                  <a:srgbClr val="404040"/>
                </a:solidFill>
                <a:latin typeface="Calibri"/>
                <a:cs typeface="Calibri"/>
              </a:rPr>
              <a:t>conocimiento </a:t>
            </a:r>
            <a:r>
              <a:rPr sz="1600" dirty="0">
                <a:solidFill>
                  <a:srgbClr val="404040"/>
                </a:solidFill>
                <a:latin typeface="Calibri"/>
                <a:cs typeface="Calibri"/>
              </a:rPr>
              <a:t>y al </a:t>
            </a:r>
            <a:r>
              <a:rPr sz="1600" spc="-5" dirty="0">
                <a:solidFill>
                  <a:srgbClr val="404040"/>
                </a:solidFill>
                <a:latin typeface="Calibri"/>
                <a:cs typeface="Calibri"/>
              </a:rPr>
              <a:t>buen </a:t>
            </a:r>
            <a:r>
              <a:rPr sz="1600" dirty="0">
                <a:solidFill>
                  <a:srgbClr val="404040"/>
                </a:solidFill>
                <a:latin typeface="Calibri"/>
                <a:cs typeface="Calibri"/>
              </a:rPr>
              <a:t>uso de </a:t>
            </a:r>
            <a:r>
              <a:rPr sz="1600" spc="-5" dirty="0">
                <a:solidFill>
                  <a:srgbClr val="404040"/>
                </a:solidFill>
                <a:latin typeface="Calibri"/>
                <a:cs typeface="Calibri"/>
              </a:rPr>
              <a:t>los  </a:t>
            </a:r>
            <a:r>
              <a:rPr sz="1600" spc="-15" dirty="0">
                <a:solidFill>
                  <a:srgbClr val="404040"/>
                </a:solidFill>
                <a:latin typeface="Calibri"/>
                <a:cs typeface="Calibri"/>
              </a:rPr>
              <a:t>recursos </a:t>
            </a:r>
            <a:r>
              <a:rPr sz="1600" spc="-10" dirty="0">
                <a:solidFill>
                  <a:srgbClr val="404040"/>
                </a:solidFill>
                <a:latin typeface="Calibri"/>
                <a:cs typeface="Calibri"/>
              </a:rPr>
              <a:t>para </a:t>
            </a:r>
            <a:r>
              <a:rPr sz="1600" spc="-5" dirty="0">
                <a:solidFill>
                  <a:srgbClr val="404040"/>
                </a:solidFill>
                <a:latin typeface="Calibri"/>
                <a:cs typeface="Calibri"/>
              </a:rPr>
              <a:t>el </a:t>
            </a:r>
            <a:r>
              <a:rPr sz="1600" spc="-10" dirty="0">
                <a:solidFill>
                  <a:srgbClr val="404040"/>
                </a:solidFill>
                <a:latin typeface="Calibri"/>
                <a:cs typeface="Calibri"/>
              </a:rPr>
              <a:t>cumplimiento </a:t>
            </a:r>
            <a:r>
              <a:rPr sz="1600" dirty="0">
                <a:solidFill>
                  <a:srgbClr val="404040"/>
                </a:solidFill>
                <a:latin typeface="Calibri"/>
                <a:cs typeface="Calibri"/>
              </a:rPr>
              <a:t>de </a:t>
            </a:r>
            <a:r>
              <a:rPr sz="1600" spc="-10" dirty="0">
                <a:solidFill>
                  <a:srgbClr val="404040"/>
                </a:solidFill>
                <a:latin typeface="Calibri"/>
                <a:cs typeface="Calibri"/>
              </a:rPr>
              <a:t>metas </a:t>
            </a:r>
            <a:r>
              <a:rPr sz="1600" dirty="0">
                <a:solidFill>
                  <a:srgbClr val="404040"/>
                </a:solidFill>
                <a:latin typeface="Calibri"/>
                <a:cs typeface="Calibri"/>
              </a:rPr>
              <a:t>y </a:t>
            </a:r>
            <a:r>
              <a:rPr sz="1600" spc="-5" dirty="0">
                <a:solidFill>
                  <a:srgbClr val="404040"/>
                </a:solidFill>
                <a:latin typeface="Calibri"/>
                <a:cs typeface="Calibri"/>
              </a:rPr>
              <a:t>fines</a:t>
            </a:r>
            <a:r>
              <a:rPr sz="1600" spc="50" dirty="0">
                <a:solidFill>
                  <a:srgbClr val="404040"/>
                </a:solidFill>
                <a:latin typeface="Calibri"/>
                <a:cs typeface="Calibri"/>
              </a:rPr>
              <a:t> </a:t>
            </a:r>
            <a:r>
              <a:rPr sz="1600" spc="-10" dirty="0">
                <a:solidFill>
                  <a:srgbClr val="404040"/>
                </a:solidFill>
                <a:latin typeface="Calibri"/>
                <a:cs typeface="Calibri"/>
              </a:rPr>
              <a:t>planteados.</a:t>
            </a:r>
            <a:endParaRPr sz="1600" dirty="0">
              <a:latin typeface="Calibri"/>
              <a:cs typeface="Calibri"/>
            </a:endParaRPr>
          </a:p>
          <a:p>
            <a:pPr marL="12700" marR="5080" algn="just">
              <a:lnSpc>
                <a:spcPct val="90000"/>
              </a:lnSpc>
              <a:spcBef>
                <a:spcPts val="980"/>
              </a:spcBef>
            </a:pPr>
            <a:r>
              <a:rPr sz="1600" b="1" dirty="0">
                <a:solidFill>
                  <a:srgbClr val="404040"/>
                </a:solidFill>
                <a:latin typeface="Calibri"/>
                <a:cs typeface="Calibri"/>
              </a:rPr>
              <a:t>Gobernanza </a:t>
            </a:r>
            <a:r>
              <a:rPr sz="1600" b="1" spc="-10" dirty="0">
                <a:solidFill>
                  <a:srgbClr val="404040"/>
                </a:solidFill>
                <a:latin typeface="Calibri"/>
                <a:cs typeface="Calibri"/>
              </a:rPr>
              <a:t>para </a:t>
            </a:r>
            <a:r>
              <a:rPr sz="1600" b="1" spc="-5" dirty="0">
                <a:solidFill>
                  <a:srgbClr val="404040"/>
                </a:solidFill>
                <a:latin typeface="Calibri"/>
                <a:cs typeface="Calibri"/>
              </a:rPr>
              <a:t>la </a:t>
            </a:r>
            <a:r>
              <a:rPr sz="1600" b="1" spc="-10" dirty="0">
                <a:solidFill>
                  <a:srgbClr val="404040"/>
                </a:solidFill>
                <a:latin typeface="Calibri"/>
                <a:cs typeface="Calibri"/>
              </a:rPr>
              <a:t>Paz: </a:t>
            </a:r>
            <a:r>
              <a:rPr sz="1600" spc="-10" dirty="0">
                <a:solidFill>
                  <a:srgbClr val="404040"/>
                </a:solidFill>
                <a:latin typeface="Calibri"/>
                <a:cs typeface="Calibri"/>
              </a:rPr>
              <a:t>Pretende </a:t>
            </a:r>
            <a:r>
              <a:rPr sz="1600" spc="-5" dirty="0">
                <a:solidFill>
                  <a:srgbClr val="404040"/>
                </a:solidFill>
                <a:latin typeface="Calibri"/>
                <a:cs typeface="Calibri"/>
              </a:rPr>
              <a:t>atender </a:t>
            </a:r>
            <a:r>
              <a:rPr sz="1600" dirty="0">
                <a:solidFill>
                  <a:srgbClr val="404040"/>
                </a:solidFill>
                <a:latin typeface="Calibri"/>
                <a:cs typeface="Calibri"/>
              </a:rPr>
              <a:t>los </a:t>
            </a:r>
            <a:r>
              <a:rPr sz="1600" spc="-10" dirty="0">
                <a:solidFill>
                  <a:srgbClr val="404040"/>
                </a:solidFill>
                <a:latin typeface="Calibri"/>
                <a:cs typeface="Calibri"/>
              </a:rPr>
              <a:t>retos </a:t>
            </a:r>
            <a:r>
              <a:rPr sz="1600" spc="-5" dirty="0">
                <a:solidFill>
                  <a:srgbClr val="404040"/>
                </a:solidFill>
                <a:latin typeface="Calibri"/>
                <a:cs typeface="Calibri"/>
              </a:rPr>
              <a:t>que </a:t>
            </a:r>
            <a:r>
              <a:rPr sz="1600" spc="-10" dirty="0">
                <a:solidFill>
                  <a:srgbClr val="404040"/>
                </a:solidFill>
                <a:latin typeface="Calibri"/>
                <a:cs typeface="Calibri"/>
              </a:rPr>
              <a:t>presenta  </a:t>
            </a:r>
            <a:r>
              <a:rPr sz="1600" spc="-5" dirty="0">
                <a:solidFill>
                  <a:srgbClr val="404040"/>
                </a:solidFill>
                <a:latin typeface="Calibri"/>
                <a:cs typeface="Calibri"/>
              </a:rPr>
              <a:t>el </a:t>
            </a:r>
            <a:r>
              <a:rPr sz="1600" spc="-20" dirty="0">
                <a:solidFill>
                  <a:srgbClr val="404040"/>
                </a:solidFill>
                <a:latin typeface="Calibri"/>
                <a:cs typeface="Calibri"/>
              </a:rPr>
              <a:t>contexto </a:t>
            </a:r>
            <a:r>
              <a:rPr sz="1600" spc="-5" dirty="0">
                <a:solidFill>
                  <a:srgbClr val="404040"/>
                </a:solidFill>
                <a:latin typeface="Calibri"/>
                <a:cs typeface="Calibri"/>
              </a:rPr>
              <a:t>nacional. </a:t>
            </a:r>
            <a:r>
              <a:rPr sz="1600" dirty="0">
                <a:solidFill>
                  <a:srgbClr val="404040"/>
                </a:solidFill>
                <a:latin typeface="Calibri"/>
                <a:cs typeface="Calibri"/>
              </a:rPr>
              <a:t>La </a:t>
            </a:r>
            <a:r>
              <a:rPr sz="1600" spc="-10" dirty="0">
                <a:solidFill>
                  <a:srgbClr val="404040"/>
                </a:solidFill>
                <a:latin typeface="Calibri"/>
                <a:cs typeface="Calibri"/>
              </a:rPr>
              <a:t>introducción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gobernanza para </a:t>
            </a:r>
            <a:r>
              <a:rPr sz="1600" spc="-15" dirty="0">
                <a:solidFill>
                  <a:srgbClr val="404040"/>
                </a:solidFill>
                <a:latin typeface="Calibri"/>
                <a:cs typeface="Calibri"/>
              </a:rPr>
              <a:t>la </a:t>
            </a:r>
            <a:r>
              <a:rPr sz="1600" spc="-5" dirty="0">
                <a:solidFill>
                  <a:srgbClr val="404040"/>
                </a:solidFill>
                <a:latin typeface="Calibri"/>
                <a:cs typeface="Calibri"/>
              </a:rPr>
              <a:t>paz  en las mejores </a:t>
            </a:r>
            <a:r>
              <a:rPr sz="1600" spc="-10" dirty="0">
                <a:solidFill>
                  <a:srgbClr val="404040"/>
                </a:solidFill>
                <a:latin typeface="Calibri"/>
                <a:cs typeface="Calibri"/>
              </a:rPr>
              <a:t>prácticas para </a:t>
            </a:r>
            <a:r>
              <a:rPr sz="1600" spc="-5" dirty="0">
                <a:solidFill>
                  <a:srgbClr val="404040"/>
                </a:solidFill>
                <a:latin typeface="Calibri"/>
                <a:cs typeface="Calibri"/>
              </a:rPr>
              <a:t>la </a:t>
            </a:r>
            <a:r>
              <a:rPr sz="1600" spc="-10" dirty="0">
                <a:solidFill>
                  <a:srgbClr val="404040"/>
                </a:solidFill>
                <a:latin typeface="Calibri"/>
                <a:cs typeface="Calibri"/>
              </a:rPr>
              <a:t>gestión </a:t>
            </a:r>
            <a:r>
              <a:rPr sz="1600" dirty="0">
                <a:solidFill>
                  <a:srgbClr val="404040"/>
                </a:solidFill>
                <a:latin typeface="Calibri"/>
                <a:cs typeface="Calibri"/>
              </a:rPr>
              <a:t>de </a:t>
            </a:r>
            <a:r>
              <a:rPr sz="1600" spc="-5" dirty="0">
                <a:solidFill>
                  <a:srgbClr val="404040"/>
                </a:solidFill>
                <a:latin typeface="Calibri"/>
                <a:cs typeface="Calibri"/>
              </a:rPr>
              <a:t>la formación,  </a:t>
            </a:r>
            <a:r>
              <a:rPr sz="1600" spc="-10" dirty="0">
                <a:solidFill>
                  <a:srgbClr val="404040"/>
                </a:solidFill>
                <a:latin typeface="Calibri"/>
                <a:cs typeface="Calibri"/>
              </a:rPr>
              <a:t>capacitación </a:t>
            </a:r>
            <a:r>
              <a:rPr sz="1600" dirty="0">
                <a:solidFill>
                  <a:srgbClr val="404040"/>
                </a:solidFill>
                <a:latin typeface="Calibri"/>
                <a:cs typeface="Calibri"/>
              </a:rPr>
              <a:t>y </a:t>
            </a:r>
            <a:r>
              <a:rPr sz="1600" spc="-10" dirty="0">
                <a:solidFill>
                  <a:srgbClr val="404040"/>
                </a:solidFill>
                <a:latin typeface="Calibri"/>
                <a:cs typeface="Calibri"/>
              </a:rPr>
              <a:t>entrenamiento, </a:t>
            </a:r>
            <a:r>
              <a:rPr sz="1600" spc="-5" dirty="0">
                <a:solidFill>
                  <a:srgbClr val="404040"/>
                </a:solidFill>
                <a:latin typeface="Calibri"/>
                <a:cs typeface="Calibri"/>
              </a:rPr>
              <a:t>le ofrece </a:t>
            </a:r>
            <a:r>
              <a:rPr sz="1600" dirty="0">
                <a:solidFill>
                  <a:srgbClr val="404040"/>
                </a:solidFill>
                <a:latin typeface="Calibri"/>
                <a:cs typeface="Calibri"/>
              </a:rPr>
              <a:t>a </a:t>
            </a:r>
            <a:r>
              <a:rPr sz="1600" spc="-5" dirty="0">
                <a:solidFill>
                  <a:srgbClr val="404040"/>
                </a:solidFill>
                <a:latin typeface="Calibri"/>
                <a:cs typeface="Calibri"/>
              </a:rPr>
              <a:t>los servidores un  </a:t>
            </a:r>
            <a:r>
              <a:rPr sz="1600" spc="-20" dirty="0">
                <a:solidFill>
                  <a:srgbClr val="404040"/>
                </a:solidFill>
                <a:latin typeface="Calibri"/>
                <a:cs typeface="Calibri"/>
              </a:rPr>
              <a:t>referente </a:t>
            </a:r>
            <a:r>
              <a:rPr sz="1600" dirty="0">
                <a:solidFill>
                  <a:srgbClr val="404040"/>
                </a:solidFill>
                <a:latin typeface="Calibri"/>
                <a:cs typeface="Calibri"/>
              </a:rPr>
              <a:t>de </a:t>
            </a:r>
            <a:r>
              <a:rPr sz="1600" spc="-5" dirty="0">
                <a:solidFill>
                  <a:srgbClr val="404040"/>
                </a:solidFill>
                <a:latin typeface="Calibri"/>
                <a:cs typeface="Calibri"/>
              </a:rPr>
              <a:t>las </a:t>
            </a:r>
            <a:r>
              <a:rPr sz="1600" spc="-10" dirty="0">
                <a:solidFill>
                  <a:srgbClr val="404040"/>
                </a:solidFill>
                <a:latin typeface="Calibri"/>
                <a:cs typeface="Calibri"/>
              </a:rPr>
              <a:t>interacciones </a:t>
            </a:r>
            <a:r>
              <a:rPr sz="1600" spc="-5" dirty="0">
                <a:solidFill>
                  <a:srgbClr val="404040"/>
                </a:solidFill>
                <a:latin typeface="Calibri"/>
                <a:cs typeface="Calibri"/>
              </a:rPr>
              <a:t>con </a:t>
            </a:r>
            <a:r>
              <a:rPr sz="1600" dirty="0">
                <a:solidFill>
                  <a:srgbClr val="404040"/>
                </a:solidFill>
                <a:latin typeface="Calibri"/>
                <a:cs typeface="Calibri"/>
              </a:rPr>
              <a:t>los </a:t>
            </a:r>
            <a:r>
              <a:rPr sz="1600" spc="-5" dirty="0">
                <a:solidFill>
                  <a:srgbClr val="404040"/>
                </a:solidFill>
                <a:latin typeface="Calibri"/>
                <a:cs typeface="Calibri"/>
              </a:rPr>
              <a:t>ciudadanos, en el </a:t>
            </a:r>
            <a:r>
              <a:rPr sz="1600" spc="-15" dirty="0">
                <a:solidFill>
                  <a:srgbClr val="404040"/>
                </a:solidFill>
                <a:latin typeface="Calibri"/>
                <a:cs typeface="Calibri"/>
              </a:rPr>
              <a:t>marco </a:t>
            </a:r>
            <a:r>
              <a:rPr sz="1600" spc="-5" dirty="0">
                <a:solidFill>
                  <a:srgbClr val="404040"/>
                </a:solidFill>
                <a:latin typeface="Calibri"/>
                <a:cs typeface="Calibri"/>
              </a:rPr>
              <a:t>de  la </a:t>
            </a:r>
            <a:r>
              <a:rPr sz="1600" spc="-10" dirty="0">
                <a:solidFill>
                  <a:srgbClr val="404040"/>
                </a:solidFill>
                <a:latin typeface="Calibri"/>
                <a:cs typeface="Calibri"/>
              </a:rPr>
              <a:t>construcción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convivencia pacífica </a:t>
            </a:r>
            <a:r>
              <a:rPr sz="1600" dirty="0">
                <a:solidFill>
                  <a:srgbClr val="404040"/>
                </a:solidFill>
                <a:latin typeface="Calibri"/>
                <a:cs typeface="Calibri"/>
              </a:rPr>
              <a:t>y de </a:t>
            </a:r>
            <a:r>
              <a:rPr sz="1600" spc="-5" dirty="0">
                <a:solidFill>
                  <a:srgbClr val="404040"/>
                </a:solidFill>
                <a:latin typeface="Calibri"/>
                <a:cs typeface="Calibri"/>
              </a:rPr>
              <a:t>superación del  </a:t>
            </a:r>
            <a:r>
              <a:rPr sz="1600" spc="-15" dirty="0">
                <a:solidFill>
                  <a:srgbClr val="404040"/>
                </a:solidFill>
                <a:latin typeface="Calibri"/>
                <a:cs typeface="Calibri"/>
              </a:rPr>
              <a:t>conflicto.</a:t>
            </a:r>
            <a:endParaRPr sz="1600" dirty="0">
              <a:latin typeface="Calibri"/>
              <a:cs typeface="Calibri"/>
            </a:endParaRPr>
          </a:p>
        </p:txBody>
      </p:sp>
      <p:sp>
        <p:nvSpPr>
          <p:cNvPr id="6" name="object 6"/>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644" y="1829765"/>
            <a:ext cx="10817225" cy="1427480"/>
          </a:xfrm>
          <a:prstGeom prst="rect">
            <a:avLst/>
          </a:prstGeom>
        </p:spPr>
        <p:txBody>
          <a:bodyPr vert="horz" wrap="square" lIns="0" tIns="41910" rIns="0" bIns="0" rtlCol="0">
            <a:spAutoFit/>
          </a:bodyPr>
          <a:lstStyle/>
          <a:p>
            <a:pPr marL="12700" marR="5080" algn="just">
              <a:lnSpc>
                <a:spcPct val="90100"/>
              </a:lnSpc>
              <a:spcBef>
                <a:spcPts val="330"/>
              </a:spcBef>
            </a:pPr>
            <a:r>
              <a:rPr spc="-10" dirty="0"/>
              <a:t>De </a:t>
            </a:r>
            <a:r>
              <a:rPr spc="-15" dirty="0"/>
              <a:t>conformidad con </a:t>
            </a:r>
            <a:r>
              <a:rPr spc="-10" dirty="0"/>
              <a:t>el Decreto 1083 </a:t>
            </a:r>
            <a:r>
              <a:rPr spc="-5" dirty="0"/>
              <a:t>de </a:t>
            </a:r>
            <a:r>
              <a:rPr spc="-10" dirty="0"/>
              <a:t>2015, cada entidad debe </a:t>
            </a:r>
            <a:r>
              <a:rPr spc="-25" dirty="0"/>
              <a:t>planear, </a:t>
            </a:r>
            <a:r>
              <a:rPr spc="-10" dirty="0"/>
              <a:t>ejecutar </a:t>
            </a:r>
            <a:r>
              <a:rPr spc="-5" dirty="0"/>
              <a:t>y </a:t>
            </a:r>
            <a:r>
              <a:rPr spc="-10" dirty="0"/>
              <a:t>hacer seguimiento  </a:t>
            </a:r>
            <a:r>
              <a:rPr spc="-5" dirty="0"/>
              <a:t>de un Plan </a:t>
            </a:r>
            <a:r>
              <a:rPr spc="-10" dirty="0"/>
              <a:t>Institucional </a:t>
            </a:r>
            <a:r>
              <a:rPr spc="-5" dirty="0"/>
              <a:t>de Capacitación - PIC, por </a:t>
            </a:r>
            <a:r>
              <a:rPr spc="-10" dirty="0"/>
              <a:t>lo </a:t>
            </a:r>
            <a:r>
              <a:rPr spc="-15" dirty="0"/>
              <a:t>cual </a:t>
            </a:r>
            <a:r>
              <a:rPr spc="-10" dirty="0"/>
              <a:t>la Subdirección </a:t>
            </a:r>
            <a:r>
              <a:rPr spc="-5" dirty="0"/>
              <a:t>de </a:t>
            </a:r>
            <a:r>
              <a:rPr spc="-30" dirty="0"/>
              <a:t>Talento </a:t>
            </a:r>
            <a:r>
              <a:rPr spc="-10" dirty="0"/>
              <a:t>Humano del  Ministerio </a:t>
            </a:r>
            <a:r>
              <a:rPr spc="-5" dirty="0"/>
              <a:t>de </a:t>
            </a:r>
            <a:r>
              <a:rPr spc="-15" dirty="0"/>
              <a:t>Educación </a:t>
            </a:r>
            <a:r>
              <a:rPr spc="-5" dirty="0"/>
              <a:t>Nacional </a:t>
            </a:r>
            <a:r>
              <a:rPr spc="-10" dirty="0"/>
              <a:t>(MEN) es responsable </a:t>
            </a:r>
            <a:r>
              <a:rPr dirty="0"/>
              <a:t>en </a:t>
            </a:r>
            <a:r>
              <a:rPr spc="-10" dirty="0"/>
              <a:t>la formulación </a:t>
            </a:r>
            <a:r>
              <a:rPr spc="-5" dirty="0"/>
              <a:t>y </a:t>
            </a:r>
            <a:r>
              <a:rPr spc="-15" dirty="0"/>
              <a:t>gestión </a:t>
            </a:r>
            <a:r>
              <a:rPr spc="-5" dirty="0"/>
              <a:t>de las </a:t>
            </a:r>
            <a:r>
              <a:rPr spc="-10" dirty="0"/>
              <a:t>estrategias  </a:t>
            </a:r>
            <a:r>
              <a:rPr spc="-5" dirty="0"/>
              <a:t>relacionadas </a:t>
            </a:r>
            <a:r>
              <a:rPr spc="-15" dirty="0"/>
              <a:t>con </a:t>
            </a:r>
            <a:r>
              <a:rPr dirty="0"/>
              <a:t>el </a:t>
            </a:r>
            <a:r>
              <a:rPr spc="-10" dirty="0"/>
              <a:t>Fortalecimiento </a:t>
            </a:r>
            <a:r>
              <a:rPr spc="-5" dirty="0"/>
              <a:t>de la Calidad de </a:t>
            </a:r>
            <a:r>
              <a:rPr spc="-10" dirty="0"/>
              <a:t>Vida Laboral, </a:t>
            </a:r>
            <a:r>
              <a:rPr spc="-15" dirty="0"/>
              <a:t>entre </a:t>
            </a:r>
            <a:r>
              <a:rPr spc="-5" dirty="0"/>
              <a:t>la </a:t>
            </a:r>
            <a:r>
              <a:rPr dirty="0"/>
              <a:t>cuales se </a:t>
            </a:r>
            <a:r>
              <a:rPr spc="-10" dirty="0"/>
              <a:t>encuentra el </a:t>
            </a:r>
            <a:r>
              <a:rPr dirty="0"/>
              <a:t>Plan  </a:t>
            </a:r>
            <a:r>
              <a:rPr spc="-10" dirty="0"/>
              <a:t>Institucional</a:t>
            </a:r>
            <a:r>
              <a:rPr spc="80" dirty="0"/>
              <a:t> </a:t>
            </a:r>
            <a:r>
              <a:rPr spc="-5" dirty="0"/>
              <a:t>de</a:t>
            </a:r>
            <a:r>
              <a:rPr spc="55" dirty="0"/>
              <a:t> </a:t>
            </a:r>
            <a:r>
              <a:rPr spc="-5" dirty="0"/>
              <a:t>Capacitación</a:t>
            </a:r>
            <a:r>
              <a:rPr spc="80" dirty="0"/>
              <a:t> </a:t>
            </a:r>
            <a:r>
              <a:rPr spc="-5" dirty="0"/>
              <a:t>(PIC).</a:t>
            </a:r>
            <a:r>
              <a:rPr spc="75" dirty="0"/>
              <a:t> </a:t>
            </a:r>
            <a:r>
              <a:rPr spc="-15" dirty="0"/>
              <a:t>Este</a:t>
            </a:r>
            <a:r>
              <a:rPr spc="65" dirty="0"/>
              <a:t> </a:t>
            </a:r>
            <a:r>
              <a:rPr spc="-5" dirty="0"/>
              <a:t>Plan</a:t>
            </a:r>
            <a:r>
              <a:rPr spc="80" dirty="0"/>
              <a:t> </a:t>
            </a:r>
            <a:r>
              <a:rPr spc="-10" dirty="0"/>
              <a:t>Institucional</a:t>
            </a:r>
            <a:r>
              <a:rPr spc="80" dirty="0"/>
              <a:t> </a:t>
            </a:r>
            <a:r>
              <a:rPr spc="-5" dirty="0"/>
              <a:t>de</a:t>
            </a:r>
            <a:r>
              <a:rPr spc="55" dirty="0"/>
              <a:t> </a:t>
            </a:r>
            <a:r>
              <a:rPr spc="-5" dirty="0"/>
              <a:t>Capacitación</a:t>
            </a:r>
            <a:r>
              <a:rPr spc="85" dirty="0"/>
              <a:t> </a:t>
            </a:r>
            <a:r>
              <a:rPr spc="-10" dirty="0"/>
              <a:t>propone</a:t>
            </a:r>
            <a:r>
              <a:rPr spc="75" dirty="0"/>
              <a:t> </a:t>
            </a:r>
            <a:r>
              <a:rPr spc="-10" dirty="0"/>
              <a:t>el</a:t>
            </a:r>
            <a:r>
              <a:rPr spc="65" dirty="0"/>
              <a:t> </a:t>
            </a:r>
            <a:r>
              <a:rPr spc="-15" dirty="0"/>
              <a:t>fortalecimiento</a:t>
            </a:r>
            <a:r>
              <a:rPr spc="85" dirty="0"/>
              <a:t> </a:t>
            </a:r>
            <a:r>
              <a:rPr spc="-5" dirty="0"/>
              <a:t>de</a:t>
            </a:r>
          </a:p>
        </p:txBody>
      </p:sp>
      <p:sp>
        <p:nvSpPr>
          <p:cNvPr id="3" name="object 3"/>
          <p:cNvSpPr txBox="1"/>
          <p:nvPr/>
        </p:nvSpPr>
        <p:spPr>
          <a:xfrm>
            <a:off x="688644" y="3202000"/>
            <a:ext cx="10820400" cy="1153160"/>
          </a:xfrm>
          <a:prstGeom prst="rect">
            <a:avLst/>
          </a:prstGeom>
        </p:spPr>
        <p:txBody>
          <a:bodyPr vert="horz" wrap="square" lIns="0" tIns="42544" rIns="0" bIns="0" rtlCol="0">
            <a:spAutoFit/>
          </a:bodyPr>
          <a:lstStyle/>
          <a:p>
            <a:pPr marL="12700" marR="5080" algn="just">
              <a:lnSpc>
                <a:spcPct val="90000"/>
              </a:lnSpc>
              <a:spcBef>
                <a:spcPts val="334"/>
              </a:spcBef>
            </a:pPr>
            <a:r>
              <a:rPr sz="2000" spc="-5" dirty="0">
                <a:solidFill>
                  <a:srgbClr val="404040"/>
                </a:solidFill>
                <a:latin typeface="Calibri"/>
                <a:cs typeface="Calibri"/>
              </a:rPr>
              <a:t>las </a:t>
            </a:r>
            <a:r>
              <a:rPr sz="2000" spc="-10" dirty="0">
                <a:solidFill>
                  <a:srgbClr val="404040"/>
                </a:solidFill>
                <a:latin typeface="Calibri"/>
                <a:cs typeface="Calibri"/>
              </a:rPr>
              <a:t>competencias </a:t>
            </a:r>
            <a:r>
              <a:rPr sz="2000" spc="-5" dirty="0">
                <a:solidFill>
                  <a:srgbClr val="404040"/>
                </a:solidFill>
                <a:latin typeface="Calibri"/>
                <a:cs typeface="Calibri"/>
              </a:rPr>
              <a:t>y habilidades que los servidores </a:t>
            </a:r>
            <a:r>
              <a:rPr sz="2000" spc="-10" dirty="0">
                <a:solidFill>
                  <a:srgbClr val="404040"/>
                </a:solidFill>
                <a:latin typeface="Calibri"/>
                <a:cs typeface="Calibri"/>
              </a:rPr>
              <a:t>requieren </a:t>
            </a:r>
            <a:r>
              <a:rPr sz="2000" spc="-15" dirty="0">
                <a:solidFill>
                  <a:srgbClr val="404040"/>
                </a:solidFill>
                <a:latin typeface="Calibri"/>
                <a:cs typeface="Calibri"/>
              </a:rPr>
              <a:t>para generar </a:t>
            </a:r>
            <a:r>
              <a:rPr sz="2000" spc="-10" dirty="0">
                <a:solidFill>
                  <a:srgbClr val="404040"/>
                </a:solidFill>
                <a:latin typeface="Calibri"/>
                <a:cs typeface="Calibri"/>
              </a:rPr>
              <a:t>mejores resultados,  propiciando </a:t>
            </a:r>
            <a:r>
              <a:rPr sz="2000" spc="-5" dirty="0">
                <a:solidFill>
                  <a:srgbClr val="404040"/>
                </a:solidFill>
                <a:latin typeface="Calibri"/>
                <a:cs typeface="Calibri"/>
              </a:rPr>
              <a:t>al </a:t>
            </a:r>
            <a:r>
              <a:rPr sz="2000" spc="-10" dirty="0">
                <a:solidFill>
                  <a:srgbClr val="404040"/>
                </a:solidFill>
                <a:latin typeface="Calibri"/>
                <a:cs typeface="Calibri"/>
              </a:rPr>
              <a:t>mismo </a:t>
            </a:r>
            <a:r>
              <a:rPr sz="2000" spc="-5" dirty="0">
                <a:solidFill>
                  <a:srgbClr val="404040"/>
                </a:solidFill>
                <a:latin typeface="Calibri"/>
                <a:cs typeface="Calibri"/>
              </a:rPr>
              <a:t>tiempo un </a:t>
            </a:r>
            <a:r>
              <a:rPr sz="2000" spc="-10" dirty="0">
                <a:solidFill>
                  <a:srgbClr val="404040"/>
                </a:solidFill>
                <a:latin typeface="Calibri"/>
                <a:cs typeface="Calibri"/>
              </a:rPr>
              <a:t>adecuado ambiente laboral </a:t>
            </a:r>
            <a:r>
              <a:rPr sz="2000" spc="-5" dirty="0">
                <a:solidFill>
                  <a:srgbClr val="404040"/>
                </a:solidFill>
                <a:latin typeface="Calibri"/>
                <a:cs typeface="Calibri"/>
              </a:rPr>
              <a:t>que </a:t>
            </a:r>
            <a:r>
              <a:rPr sz="2000" spc="-10" dirty="0">
                <a:solidFill>
                  <a:srgbClr val="404040"/>
                </a:solidFill>
                <a:latin typeface="Calibri"/>
                <a:cs typeface="Calibri"/>
              </a:rPr>
              <a:t>propenda </a:t>
            </a:r>
            <a:r>
              <a:rPr sz="2000" spc="-5" dirty="0">
                <a:solidFill>
                  <a:srgbClr val="404040"/>
                </a:solidFill>
                <a:latin typeface="Calibri"/>
                <a:cs typeface="Calibri"/>
              </a:rPr>
              <a:t>por </a:t>
            </a:r>
            <a:r>
              <a:rPr sz="2000" spc="-10" dirty="0">
                <a:solidFill>
                  <a:srgbClr val="404040"/>
                </a:solidFill>
                <a:latin typeface="Calibri"/>
                <a:cs typeface="Calibri"/>
              </a:rPr>
              <a:t>el </a:t>
            </a:r>
            <a:r>
              <a:rPr sz="2000" spc="-30" dirty="0">
                <a:solidFill>
                  <a:srgbClr val="404040"/>
                </a:solidFill>
                <a:latin typeface="Calibri"/>
                <a:cs typeface="Calibri"/>
              </a:rPr>
              <a:t>bienestar, </a:t>
            </a:r>
            <a:r>
              <a:rPr sz="2000" dirty="0">
                <a:solidFill>
                  <a:srgbClr val="404040"/>
                </a:solidFill>
                <a:latin typeface="Calibri"/>
                <a:cs typeface="Calibri"/>
              </a:rPr>
              <a:t>el </a:t>
            </a:r>
            <a:r>
              <a:rPr sz="2000" spc="-5" dirty="0">
                <a:solidFill>
                  <a:srgbClr val="404040"/>
                </a:solidFill>
                <a:latin typeface="Calibri"/>
                <a:cs typeface="Calibri"/>
              </a:rPr>
              <a:t>sentido  de </a:t>
            </a:r>
            <a:r>
              <a:rPr sz="2000" spc="-10" dirty="0">
                <a:solidFill>
                  <a:srgbClr val="404040"/>
                </a:solidFill>
                <a:latin typeface="Calibri"/>
                <a:cs typeface="Calibri"/>
              </a:rPr>
              <a:t>pertenencia, </a:t>
            </a:r>
            <a:r>
              <a:rPr sz="2000" spc="-15" dirty="0">
                <a:solidFill>
                  <a:srgbClr val="404040"/>
                </a:solidFill>
                <a:latin typeface="Calibri"/>
                <a:cs typeface="Calibri"/>
              </a:rPr>
              <a:t>para </a:t>
            </a:r>
            <a:r>
              <a:rPr sz="2000" spc="-10" dirty="0">
                <a:solidFill>
                  <a:srgbClr val="404040"/>
                </a:solidFill>
                <a:latin typeface="Calibri"/>
                <a:cs typeface="Calibri"/>
              </a:rPr>
              <a:t>alcanzar el </a:t>
            </a:r>
            <a:r>
              <a:rPr sz="2000" spc="-15" dirty="0">
                <a:solidFill>
                  <a:srgbClr val="404040"/>
                </a:solidFill>
                <a:latin typeface="Calibri"/>
                <a:cs typeface="Calibri"/>
              </a:rPr>
              <a:t>propósito </a:t>
            </a:r>
            <a:r>
              <a:rPr sz="2000" spc="-10" dirty="0">
                <a:solidFill>
                  <a:srgbClr val="404040"/>
                </a:solidFill>
                <a:latin typeface="Calibri"/>
                <a:cs typeface="Calibri"/>
              </a:rPr>
              <a:t>superior </a:t>
            </a:r>
            <a:r>
              <a:rPr sz="2000" spc="-5" dirty="0">
                <a:solidFill>
                  <a:srgbClr val="404040"/>
                </a:solidFill>
                <a:latin typeface="Calibri"/>
                <a:cs typeface="Calibri"/>
              </a:rPr>
              <a:t>de </a:t>
            </a:r>
            <a:r>
              <a:rPr sz="2000" spc="-10" dirty="0">
                <a:solidFill>
                  <a:srgbClr val="404040"/>
                </a:solidFill>
                <a:latin typeface="Calibri"/>
                <a:cs typeface="Calibri"/>
              </a:rPr>
              <a:t>hacer </a:t>
            </a:r>
            <a:r>
              <a:rPr sz="2000" spc="-5" dirty="0">
                <a:solidFill>
                  <a:srgbClr val="404040"/>
                </a:solidFill>
                <a:latin typeface="Calibri"/>
                <a:cs typeface="Calibri"/>
              </a:rPr>
              <a:t>de </a:t>
            </a:r>
            <a:r>
              <a:rPr sz="2000" spc="-10" dirty="0">
                <a:solidFill>
                  <a:srgbClr val="404040"/>
                </a:solidFill>
                <a:latin typeface="Calibri"/>
                <a:cs typeface="Calibri"/>
              </a:rPr>
              <a:t>Colombia el </a:t>
            </a:r>
            <a:r>
              <a:rPr sz="2000" dirty="0">
                <a:solidFill>
                  <a:srgbClr val="404040"/>
                </a:solidFill>
                <a:latin typeface="Calibri"/>
                <a:cs typeface="Calibri"/>
              </a:rPr>
              <a:t>país </a:t>
            </a:r>
            <a:r>
              <a:rPr sz="2000" spc="-10" dirty="0">
                <a:solidFill>
                  <a:srgbClr val="404040"/>
                </a:solidFill>
                <a:latin typeface="Calibri"/>
                <a:cs typeface="Calibri"/>
              </a:rPr>
              <a:t>mejor educado </a:t>
            </a:r>
            <a:r>
              <a:rPr sz="2000" spc="-5" dirty="0">
                <a:solidFill>
                  <a:srgbClr val="404040"/>
                </a:solidFill>
                <a:latin typeface="Calibri"/>
                <a:cs typeface="Calibri"/>
              </a:rPr>
              <a:t>de  </a:t>
            </a:r>
            <a:r>
              <a:rPr sz="2000" spc="-15" dirty="0">
                <a:solidFill>
                  <a:srgbClr val="404040"/>
                </a:solidFill>
                <a:latin typeface="Calibri"/>
                <a:cs typeface="Calibri"/>
              </a:rPr>
              <a:t>América </a:t>
            </a:r>
            <a:r>
              <a:rPr sz="2000" spc="-10" dirty="0">
                <a:solidFill>
                  <a:srgbClr val="404040"/>
                </a:solidFill>
                <a:latin typeface="Calibri"/>
                <a:cs typeface="Calibri"/>
              </a:rPr>
              <a:t>Latina en</a:t>
            </a:r>
            <a:r>
              <a:rPr sz="2000" spc="114" dirty="0">
                <a:solidFill>
                  <a:srgbClr val="404040"/>
                </a:solidFill>
                <a:latin typeface="Calibri"/>
                <a:cs typeface="Calibri"/>
              </a:rPr>
              <a:t> </a:t>
            </a:r>
            <a:r>
              <a:rPr sz="2000" spc="-10" dirty="0">
                <a:solidFill>
                  <a:srgbClr val="404040"/>
                </a:solidFill>
                <a:latin typeface="Calibri"/>
                <a:cs typeface="Calibri"/>
              </a:rPr>
              <a:t>2025.</a:t>
            </a:r>
            <a:endParaRPr sz="2000">
              <a:latin typeface="Calibri"/>
              <a:cs typeface="Calibri"/>
            </a:endParaRPr>
          </a:p>
        </p:txBody>
      </p:sp>
      <p:sp>
        <p:nvSpPr>
          <p:cNvPr id="4" name="object 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6" name="object 6"/>
          <p:cNvSpPr txBox="1"/>
          <p:nvPr/>
        </p:nvSpPr>
        <p:spPr>
          <a:xfrm>
            <a:off x="98247" y="432562"/>
            <a:ext cx="15322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INTRODUCCIÓN</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6991" y="987552"/>
            <a:ext cx="6224016" cy="52090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7" y="432562"/>
            <a:ext cx="43434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EJES </a:t>
            </a:r>
            <a:r>
              <a:rPr sz="1800" b="1" spc="-25" dirty="0">
                <a:solidFill>
                  <a:srgbClr val="FFFFFF"/>
                </a:solidFill>
                <a:latin typeface="Calibri"/>
                <a:cs typeface="Calibri"/>
              </a:rPr>
              <a:t>TEMÁTICOS DAFP </a:t>
            </a:r>
            <a:r>
              <a:rPr sz="1800" b="1" dirty="0">
                <a:solidFill>
                  <a:srgbClr val="FFFFFF"/>
                </a:solidFill>
                <a:latin typeface="Calibri"/>
                <a:cs typeface="Calibri"/>
              </a:rPr>
              <a:t>Y MIPG2 </a:t>
            </a:r>
            <a:r>
              <a:rPr sz="1800" b="1" spc="-40" dirty="0">
                <a:solidFill>
                  <a:srgbClr val="FFFFFF"/>
                </a:solidFill>
                <a:latin typeface="Calibri"/>
                <a:cs typeface="Calibri"/>
              </a:rPr>
              <a:t>PARA </a:t>
            </a:r>
            <a:r>
              <a:rPr sz="1800" b="1" dirty="0">
                <a:solidFill>
                  <a:srgbClr val="FFFFFF"/>
                </a:solidFill>
                <a:latin typeface="Calibri"/>
                <a:cs typeface="Calibri"/>
              </a:rPr>
              <a:t>EL</a:t>
            </a:r>
            <a:r>
              <a:rPr sz="1800" b="1" spc="80" dirty="0">
                <a:solidFill>
                  <a:srgbClr val="FFFFFF"/>
                </a:solidFill>
                <a:latin typeface="Calibri"/>
                <a:cs typeface="Calibri"/>
              </a:rPr>
              <a:t> </a:t>
            </a:r>
            <a:r>
              <a:rPr sz="1800" b="1" dirty="0">
                <a:solidFill>
                  <a:srgbClr val="FFFFFF"/>
                </a:solidFill>
                <a:latin typeface="Calibri"/>
                <a:cs typeface="Calibri"/>
              </a:rPr>
              <a:t>MEN</a:t>
            </a:r>
            <a:endParaRPr sz="1800">
              <a:latin typeface="Calibri"/>
              <a:cs typeface="Calibri"/>
            </a:endParaRPr>
          </a:p>
        </p:txBody>
      </p:sp>
      <p:sp>
        <p:nvSpPr>
          <p:cNvPr id="5" name="object 5"/>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46520" y="1188719"/>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89"/>
                </a:lnTo>
                <a:lnTo>
                  <a:pt x="0" y="537717"/>
                </a:lnTo>
                <a:lnTo>
                  <a:pt x="4700" y="560921"/>
                </a:lnTo>
                <a:lnTo>
                  <a:pt x="17510" y="579897"/>
                </a:lnTo>
                <a:lnTo>
                  <a:pt x="36486" y="592707"/>
                </a:lnTo>
                <a:lnTo>
                  <a:pt x="59689" y="597407"/>
                </a:lnTo>
                <a:lnTo>
                  <a:pt x="4850637" y="597407"/>
                </a:lnTo>
                <a:lnTo>
                  <a:pt x="4873841" y="592707"/>
                </a:lnTo>
                <a:lnTo>
                  <a:pt x="4892817" y="579897"/>
                </a:lnTo>
                <a:lnTo>
                  <a:pt x="4905627" y="560921"/>
                </a:lnTo>
                <a:lnTo>
                  <a:pt x="4910328" y="537717"/>
                </a:lnTo>
                <a:lnTo>
                  <a:pt x="4910328" y="59689"/>
                </a:lnTo>
                <a:lnTo>
                  <a:pt x="4905627" y="36486"/>
                </a:lnTo>
                <a:lnTo>
                  <a:pt x="4892817" y="17510"/>
                </a:lnTo>
                <a:lnTo>
                  <a:pt x="4873841" y="4700"/>
                </a:lnTo>
                <a:lnTo>
                  <a:pt x="4850637" y="0"/>
                </a:lnTo>
                <a:close/>
              </a:path>
            </a:pathLst>
          </a:custGeom>
          <a:solidFill>
            <a:srgbClr val="C55A11"/>
          </a:solidFill>
        </p:spPr>
        <p:txBody>
          <a:bodyPr wrap="square" lIns="0" tIns="0" rIns="0" bIns="0" rtlCol="0"/>
          <a:lstStyle/>
          <a:p>
            <a:endParaRPr/>
          </a:p>
        </p:txBody>
      </p:sp>
      <p:sp>
        <p:nvSpPr>
          <p:cNvPr id="7" name="object 7"/>
          <p:cNvSpPr/>
          <p:nvPr/>
        </p:nvSpPr>
        <p:spPr>
          <a:xfrm>
            <a:off x="6446520" y="1188719"/>
            <a:ext cx="4910455" cy="597535"/>
          </a:xfrm>
          <a:custGeom>
            <a:avLst/>
            <a:gdLst/>
            <a:ahLst/>
            <a:cxnLst/>
            <a:rect l="l" t="t" r="r" b="b"/>
            <a:pathLst>
              <a:path w="4910455" h="597535">
                <a:moveTo>
                  <a:pt x="0" y="59689"/>
                </a:moveTo>
                <a:lnTo>
                  <a:pt x="4700" y="36486"/>
                </a:lnTo>
                <a:lnTo>
                  <a:pt x="17510" y="17510"/>
                </a:lnTo>
                <a:lnTo>
                  <a:pt x="36486" y="4700"/>
                </a:lnTo>
                <a:lnTo>
                  <a:pt x="59689" y="0"/>
                </a:lnTo>
                <a:lnTo>
                  <a:pt x="4850637" y="0"/>
                </a:lnTo>
                <a:lnTo>
                  <a:pt x="4873841" y="4700"/>
                </a:lnTo>
                <a:lnTo>
                  <a:pt x="4892817" y="17510"/>
                </a:lnTo>
                <a:lnTo>
                  <a:pt x="4905627" y="36486"/>
                </a:lnTo>
                <a:lnTo>
                  <a:pt x="4910328" y="59689"/>
                </a:lnTo>
                <a:lnTo>
                  <a:pt x="4910328" y="537717"/>
                </a:lnTo>
                <a:lnTo>
                  <a:pt x="4905627" y="560921"/>
                </a:lnTo>
                <a:lnTo>
                  <a:pt x="4892817" y="579897"/>
                </a:lnTo>
                <a:lnTo>
                  <a:pt x="4873841" y="592707"/>
                </a:lnTo>
                <a:lnTo>
                  <a:pt x="4850637" y="597407"/>
                </a:lnTo>
                <a:lnTo>
                  <a:pt x="59689" y="597407"/>
                </a:lnTo>
                <a:lnTo>
                  <a:pt x="36486" y="592707"/>
                </a:lnTo>
                <a:lnTo>
                  <a:pt x="17510" y="579897"/>
                </a:lnTo>
                <a:lnTo>
                  <a:pt x="4700" y="560921"/>
                </a:lnTo>
                <a:lnTo>
                  <a:pt x="0" y="537717"/>
                </a:lnTo>
                <a:lnTo>
                  <a:pt x="0" y="59689"/>
                </a:lnTo>
                <a:close/>
              </a:path>
            </a:pathLst>
          </a:custGeom>
          <a:ln w="12192">
            <a:solidFill>
              <a:srgbClr val="C55A11"/>
            </a:solidFill>
          </a:ln>
        </p:spPr>
        <p:txBody>
          <a:bodyPr wrap="square" lIns="0" tIns="0" rIns="0" bIns="0" rtlCol="0"/>
          <a:lstStyle/>
          <a:p>
            <a:endParaRPr/>
          </a:p>
        </p:txBody>
      </p:sp>
      <p:sp>
        <p:nvSpPr>
          <p:cNvPr id="8" name="object 8"/>
          <p:cNvSpPr/>
          <p:nvPr/>
        </p:nvSpPr>
        <p:spPr>
          <a:xfrm>
            <a:off x="6507480" y="1249680"/>
            <a:ext cx="981455" cy="47548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507480" y="124968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10" name="object 10"/>
          <p:cNvSpPr/>
          <p:nvPr/>
        </p:nvSpPr>
        <p:spPr>
          <a:xfrm>
            <a:off x="6446520" y="1844039"/>
            <a:ext cx="4910455" cy="594360"/>
          </a:xfrm>
          <a:custGeom>
            <a:avLst/>
            <a:gdLst/>
            <a:ahLst/>
            <a:cxnLst/>
            <a:rect l="l" t="t" r="r" b="b"/>
            <a:pathLst>
              <a:path w="4910455" h="594360">
                <a:moveTo>
                  <a:pt x="4850891" y="0"/>
                </a:moveTo>
                <a:lnTo>
                  <a:pt x="59435" y="0"/>
                </a:lnTo>
                <a:lnTo>
                  <a:pt x="36325" y="4679"/>
                </a:lnTo>
                <a:lnTo>
                  <a:pt x="17430" y="17430"/>
                </a:lnTo>
                <a:lnTo>
                  <a:pt x="4679" y="36325"/>
                </a:lnTo>
                <a:lnTo>
                  <a:pt x="0" y="59436"/>
                </a:lnTo>
                <a:lnTo>
                  <a:pt x="0" y="534924"/>
                </a:lnTo>
                <a:lnTo>
                  <a:pt x="4679" y="558034"/>
                </a:lnTo>
                <a:lnTo>
                  <a:pt x="17430" y="576929"/>
                </a:lnTo>
                <a:lnTo>
                  <a:pt x="36325" y="589680"/>
                </a:lnTo>
                <a:lnTo>
                  <a:pt x="59435" y="594360"/>
                </a:lnTo>
                <a:lnTo>
                  <a:pt x="4850891" y="594360"/>
                </a:lnTo>
                <a:lnTo>
                  <a:pt x="4874002" y="589680"/>
                </a:lnTo>
                <a:lnTo>
                  <a:pt x="4892897" y="576929"/>
                </a:lnTo>
                <a:lnTo>
                  <a:pt x="4905648" y="558034"/>
                </a:lnTo>
                <a:lnTo>
                  <a:pt x="4910328" y="534924"/>
                </a:lnTo>
                <a:lnTo>
                  <a:pt x="4910328" y="59436"/>
                </a:lnTo>
                <a:lnTo>
                  <a:pt x="4905648" y="36325"/>
                </a:lnTo>
                <a:lnTo>
                  <a:pt x="4892897" y="17430"/>
                </a:lnTo>
                <a:lnTo>
                  <a:pt x="4874002" y="4679"/>
                </a:lnTo>
                <a:lnTo>
                  <a:pt x="4850891" y="0"/>
                </a:lnTo>
                <a:close/>
              </a:path>
            </a:pathLst>
          </a:custGeom>
          <a:solidFill>
            <a:srgbClr val="2D75B6"/>
          </a:solidFill>
        </p:spPr>
        <p:txBody>
          <a:bodyPr wrap="square" lIns="0" tIns="0" rIns="0" bIns="0" rtlCol="0"/>
          <a:lstStyle/>
          <a:p>
            <a:endParaRPr/>
          </a:p>
        </p:txBody>
      </p:sp>
      <p:sp>
        <p:nvSpPr>
          <p:cNvPr id="11" name="object 11"/>
          <p:cNvSpPr/>
          <p:nvPr/>
        </p:nvSpPr>
        <p:spPr>
          <a:xfrm>
            <a:off x="6507480" y="1905000"/>
            <a:ext cx="981455" cy="47548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507480" y="190500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89"/>
                </a:lnTo>
                <a:lnTo>
                  <a:pt x="977713" y="446448"/>
                </a:lnTo>
                <a:lnTo>
                  <a:pt x="967517" y="461549"/>
                </a:lnTo>
                <a:lnTo>
                  <a:pt x="952416" y="471745"/>
                </a:lnTo>
                <a:lnTo>
                  <a:pt x="933958" y="475488"/>
                </a:lnTo>
                <a:lnTo>
                  <a:pt x="47498" y="475488"/>
                </a:lnTo>
                <a:lnTo>
                  <a:pt x="29039" y="471745"/>
                </a:lnTo>
                <a:lnTo>
                  <a:pt x="13938" y="461549"/>
                </a:lnTo>
                <a:lnTo>
                  <a:pt x="3742" y="446448"/>
                </a:lnTo>
                <a:lnTo>
                  <a:pt x="0" y="427989"/>
                </a:lnTo>
                <a:lnTo>
                  <a:pt x="0" y="47498"/>
                </a:lnTo>
                <a:close/>
              </a:path>
            </a:pathLst>
          </a:custGeom>
          <a:ln w="12191">
            <a:solidFill>
              <a:srgbClr val="FFFFFF"/>
            </a:solidFill>
          </a:ln>
        </p:spPr>
        <p:txBody>
          <a:bodyPr wrap="square" lIns="0" tIns="0" rIns="0" bIns="0" rtlCol="0"/>
          <a:lstStyle/>
          <a:p>
            <a:endParaRPr/>
          </a:p>
        </p:txBody>
      </p:sp>
      <p:sp>
        <p:nvSpPr>
          <p:cNvPr id="13" name="object 13"/>
          <p:cNvSpPr/>
          <p:nvPr/>
        </p:nvSpPr>
        <p:spPr>
          <a:xfrm>
            <a:off x="6446520" y="2505455"/>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90"/>
                </a:lnTo>
                <a:lnTo>
                  <a:pt x="0" y="537718"/>
                </a:lnTo>
                <a:lnTo>
                  <a:pt x="4700" y="560921"/>
                </a:lnTo>
                <a:lnTo>
                  <a:pt x="17510" y="579897"/>
                </a:lnTo>
                <a:lnTo>
                  <a:pt x="36486" y="592707"/>
                </a:lnTo>
                <a:lnTo>
                  <a:pt x="59689" y="597408"/>
                </a:lnTo>
                <a:lnTo>
                  <a:pt x="4850637" y="597408"/>
                </a:lnTo>
                <a:lnTo>
                  <a:pt x="4873841" y="592707"/>
                </a:lnTo>
                <a:lnTo>
                  <a:pt x="4892817" y="579897"/>
                </a:lnTo>
                <a:lnTo>
                  <a:pt x="4905627" y="560921"/>
                </a:lnTo>
                <a:lnTo>
                  <a:pt x="4910328" y="537718"/>
                </a:lnTo>
                <a:lnTo>
                  <a:pt x="4910328" y="59690"/>
                </a:lnTo>
                <a:lnTo>
                  <a:pt x="4905627" y="36486"/>
                </a:lnTo>
                <a:lnTo>
                  <a:pt x="4892817" y="17510"/>
                </a:lnTo>
                <a:lnTo>
                  <a:pt x="4873841" y="4700"/>
                </a:lnTo>
                <a:lnTo>
                  <a:pt x="4850637" y="0"/>
                </a:lnTo>
                <a:close/>
              </a:path>
            </a:pathLst>
          </a:custGeom>
          <a:solidFill>
            <a:srgbClr val="7B7B7B"/>
          </a:solidFill>
        </p:spPr>
        <p:txBody>
          <a:bodyPr wrap="square" lIns="0" tIns="0" rIns="0" bIns="0" rtlCol="0"/>
          <a:lstStyle/>
          <a:p>
            <a:endParaRPr/>
          </a:p>
        </p:txBody>
      </p:sp>
      <p:sp>
        <p:nvSpPr>
          <p:cNvPr id="14" name="object 14"/>
          <p:cNvSpPr/>
          <p:nvPr/>
        </p:nvSpPr>
        <p:spPr>
          <a:xfrm>
            <a:off x="6446520" y="2505455"/>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15" name="object 15"/>
          <p:cNvSpPr/>
          <p:nvPr/>
        </p:nvSpPr>
        <p:spPr>
          <a:xfrm>
            <a:off x="6507480" y="2557272"/>
            <a:ext cx="981455" cy="47853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507480" y="2557272"/>
            <a:ext cx="981710" cy="478790"/>
          </a:xfrm>
          <a:custGeom>
            <a:avLst/>
            <a:gdLst/>
            <a:ahLst/>
            <a:cxnLst/>
            <a:rect l="l" t="t" r="r" b="b"/>
            <a:pathLst>
              <a:path w="981709" h="478789">
                <a:moveTo>
                  <a:pt x="0" y="47878"/>
                </a:moveTo>
                <a:lnTo>
                  <a:pt x="3766" y="29253"/>
                </a:lnTo>
                <a:lnTo>
                  <a:pt x="14033" y="14033"/>
                </a:lnTo>
                <a:lnTo>
                  <a:pt x="29253" y="3766"/>
                </a:lnTo>
                <a:lnTo>
                  <a:pt x="47878" y="0"/>
                </a:lnTo>
                <a:lnTo>
                  <a:pt x="933576" y="0"/>
                </a:lnTo>
                <a:lnTo>
                  <a:pt x="952202" y="3766"/>
                </a:lnTo>
                <a:lnTo>
                  <a:pt x="967422" y="14033"/>
                </a:lnTo>
                <a:lnTo>
                  <a:pt x="977689" y="29253"/>
                </a:lnTo>
                <a:lnTo>
                  <a:pt x="981455" y="47878"/>
                </a:lnTo>
                <a:lnTo>
                  <a:pt x="981455" y="430656"/>
                </a:lnTo>
                <a:lnTo>
                  <a:pt x="977689" y="449282"/>
                </a:lnTo>
                <a:lnTo>
                  <a:pt x="967422" y="464502"/>
                </a:lnTo>
                <a:lnTo>
                  <a:pt x="952202" y="474769"/>
                </a:lnTo>
                <a:lnTo>
                  <a:pt x="933576" y="478536"/>
                </a:lnTo>
                <a:lnTo>
                  <a:pt x="47878" y="478536"/>
                </a:lnTo>
                <a:lnTo>
                  <a:pt x="29253" y="474769"/>
                </a:lnTo>
                <a:lnTo>
                  <a:pt x="14033" y="464502"/>
                </a:lnTo>
                <a:lnTo>
                  <a:pt x="3766" y="449282"/>
                </a:lnTo>
                <a:lnTo>
                  <a:pt x="0" y="430656"/>
                </a:lnTo>
                <a:lnTo>
                  <a:pt x="0" y="47878"/>
                </a:lnTo>
                <a:close/>
              </a:path>
            </a:pathLst>
          </a:custGeom>
          <a:ln w="12192">
            <a:solidFill>
              <a:srgbClr val="FFFFFF"/>
            </a:solidFill>
          </a:ln>
        </p:spPr>
        <p:txBody>
          <a:bodyPr wrap="square" lIns="0" tIns="0" rIns="0" bIns="0" rtlCol="0"/>
          <a:lstStyle/>
          <a:p>
            <a:endParaRPr/>
          </a:p>
        </p:txBody>
      </p:sp>
      <p:sp>
        <p:nvSpPr>
          <p:cNvPr id="17" name="object 17"/>
          <p:cNvSpPr/>
          <p:nvPr/>
        </p:nvSpPr>
        <p:spPr>
          <a:xfrm>
            <a:off x="6446520" y="3154679"/>
            <a:ext cx="4910455" cy="594360"/>
          </a:xfrm>
          <a:custGeom>
            <a:avLst/>
            <a:gdLst/>
            <a:ahLst/>
            <a:cxnLst/>
            <a:rect l="l" t="t" r="r" b="b"/>
            <a:pathLst>
              <a:path w="4910455" h="594360">
                <a:moveTo>
                  <a:pt x="4850891" y="0"/>
                </a:moveTo>
                <a:lnTo>
                  <a:pt x="59435" y="0"/>
                </a:lnTo>
                <a:lnTo>
                  <a:pt x="36325" y="4679"/>
                </a:lnTo>
                <a:lnTo>
                  <a:pt x="17430" y="17430"/>
                </a:lnTo>
                <a:lnTo>
                  <a:pt x="4679" y="36325"/>
                </a:lnTo>
                <a:lnTo>
                  <a:pt x="0" y="59436"/>
                </a:lnTo>
                <a:lnTo>
                  <a:pt x="0" y="534924"/>
                </a:lnTo>
                <a:lnTo>
                  <a:pt x="4679" y="558034"/>
                </a:lnTo>
                <a:lnTo>
                  <a:pt x="17430" y="576929"/>
                </a:lnTo>
                <a:lnTo>
                  <a:pt x="36325" y="589680"/>
                </a:lnTo>
                <a:lnTo>
                  <a:pt x="59435" y="594360"/>
                </a:lnTo>
                <a:lnTo>
                  <a:pt x="4850891" y="594360"/>
                </a:lnTo>
                <a:lnTo>
                  <a:pt x="4874002" y="589680"/>
                </a:lnTo>
                <a:lnTo>
                  <a:pt x="4892897" y="576929"/>
                </a:lnTo>
                <a:lnTo>
                  <a:pt x="4905648" y="558034"/>
                </a:lnTo>
                <a:lnTo>
                  <a:pt x="4910328" y="534924"/>
                </a:lnTo>
                <a:lnTo>
                  <a:pt x="4910328" y="59436"/>
                </a:lnTo>
                <a:lnTo>
                  <a:pt x="4905648" y="36325"/>
                </a:lnTo>
                <a:lnTo>
                  <a:pt x="4892897" y="17430"/>
                </a:lnTo>
                <a:lnTo>
                  <a:pt x="4874002" y="4679"/>
                </a:lnTo>
                <a:lnTo>
                  <a:pt x="4850891" y="0"/>
                </a:lnTo>
                <a:close/>
              </a:path>
            </a:pathLst>
          </a:custGeom>
          <a:solidFill>
            <a:srgbClr val="BE9000"/>
          </a:solidFill>
        </p:spPr>
        <p:txBody>
          <a:bodyPr wrap="square" lIns="0" tIns="0" rIns="0" bIns="0" rtlCol="0"/>
          <a:lstStyle/>
          <a:p>
            <a:endParaRPr/>
          </a:p>
        </p:txBody>
      </p:sp>
      <p:sp>
        <p:nvSpPr>
          <p:cNvPr id="18" name="object 18"/>
          <p:cNvSpPr/>
          <p:nvPr/>
        </p:nvSpPr>
        <p:spPr>
          <a:xfrm>
            <a:off x="6446520" y="3154679"/>
            <a:ext cx="4910455" cy="594360"/>
          </a:xfrm>
          <a:custGeom>
            <a:avLst/>
            <a:gdLst/>
            <a:ahLst/>
            <a:cxnLst/>
            <a:rect l="l" t="t" r="r" b="b"/>
            <a:pathLst>
              <a:path w="4910455" h="594360">
                <a:moveTo>
                  <a:pt x="0" y="59436"/>
                </a:moveTo>
                <a:lnTo>
                  <a:pt x="4679" y="36325"/>
                </a:lnTo>
                <a:lnTo>
                  <a:pt x="17430" y="17430"/>
                </a:lnTo>
                <a:lnTo>
                  <a:pt x="36325" y="4679"/>
                </a:lnTo>
                <a:lnTo>
                  <a:pt x="59435" y="0"/>
                </a:lnTo>
                <a:lnTo>
                  <a:pt x="4850891" y="0"/>
                </a:lnTo>
                <a:lnTo>
                  <a:pt x="4874002" y="4679"/>
                </a:lnTo>
                <a:lnTo>
                  <a:pt x="4892897" y="17430"/>
                </a:lnTo>
                <a:lnTo>
                  <a:pt x="4905648" y="36325"/>
                </a:lnTo>
                <a:lnTo>
                  <a:pt x="4910328" y="59436"/>
                </a:lnTo>
                <a:lnTo>
                  <a:pt x="4910328" y="534924"/>
                </a:lnTo>
                <a:lnTo>
                  <a:pt x="4905648" y="558034"/>
                </a:lnTo>
                <a:lnTo>
                  <a:pt x="4892897" y="576929"/>
                </a:lnTo>
                <a:lnTo>
                  <a:pt x="4874002" y="589680"/>
                </a:lnTo>
                <a:lnTo>
                  <a:pt x="4850891" y="594360"/>
                </a:lnTo>
                <a:lnTo>
                  <a:pt x="59435" y="594360"/>
                </a:lnTo>
                <a:lnTo>
                  <a:pt x="36325" y="589680"/>
                </a:lnTo>
                <a:lnTo>
                  <a:pt x="17430" y="576929"/>
                </a:lnTo>
                <a:lnTo>
                  <a:pt x="4679" y="558034"/>
                </a:lnTo>
                <a:lnTo>
                  <a:pt x="0" y="534924"/>
                </a:lnTo>
                <a:lnTo>
                  <a:pt x="0" y="59436"/>
                </a:lnTo>
                <a:close/>
              </a:path>
            </a:pathLst>
          </a:custGeom>
          <a:ln w="12192">
            <a:solidFill>
              <a:srgbClr val="FFFFFF"/>
            </a:solidFill>
          </a:ln>
        </p:spPr>
        <p:txBody>
          <a:bodyPr wrap="square" lIns="0" tIns="0" rIns="0" bIns="0" rtlCol="0"/>
          <a:lstStyle/>
          <a:p>
            <a:endParaRPr/>
          </a:p>
        </p:txBody>
      </p:sp>
      <p:sp>
        <p:nvSpPr>
          <p:cNvPr id="19" name="object 19"/>
          <p:cNvSpPr/>
          <p:nvPr/>
        </p:nvSpPr>
        <p:spPr>
          <a:xfrm>
            <a:off x="6507480" y="3212592"/>
            <a:ext cx="981455" cy="475487"/>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507480" y="321259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2">
            <a:solidFill>
              <a:srgbClr val="FFFFFF"/>
            </a:solidFill>
          </a:ln>
        </p:spPr>
        <p:txBody>
          <a:bodyPr wrap="square" lIns="0" tIns="0" rIns="0" bIns="0" rtlCol="0"/>
          <a:lstStyle/>
          <a:p>
            <a:endParaRPr/>
          </a:p>
        </p:txBody>
      </p:sp>
      <p:sp>
        <p:nvSpPr>
          <p:cNvPr id="21" name="object 21"/>
          <p:cNvSpPr/>
          <p:nvPr/>
        </p:nvSpPr>
        <p:spPr>
          <a:xfrm>
            <a:off x="6446520" y="3806952"/>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90"/>
                </a:lnTo>
                <a:lnTo>
                  <a:pt x="0" y="537718"/>
                </a:lnTo>
                <a:lnTo>
                  <a:pt x="4700" y="560921"/>
                </a:lnTo>
                <a:lnTo>
                  <a:pt x="17510" y="579897"/>
                </a:lnTo>
                <a:lnTo>
                  <a:pt x="36486" y="592707"/>
                </a:lnTo>
                <a:lnTo>
                  <a:pt x="59689" y="597408"/>
                </a:lnTo>
                <a:lnTo>
                  <a:pt x="4850637" y="597408"/>
                </a:lnTo>
                <a:lnTo>
                  <a:pt x="4873841" y="592707"/>
                </a:lnTo>
                <a:lnTo>
                  <a:pt x="4892817" y="579897"/>
                </a:lnTo>
                <a:lnTo>
                  <a:pt x="4905627" y="560921"/>
                </a:lnTo>
                <a:lnTo>
                  <a:pt x="4910328" y="537718"/>
                </a:lnTo>
                <a:lnTo>
                  <a:pt x="4910328" y="59690"/>
                </a:lnTo>
                <a:lnTo>
                  <a:pt x="4905627" y="36486"/>
                </a:lnTo>
                <a:lnTo>
                  <a:pt x="4892817" y="17510"/>
                </a:lnTo>
                <a:lnTo>
                  <a:pt x="4873841" y="4700"/>
                </a:lnTo>
                <a:lnTo>
                  <a:pt x="4850637" y="0"/>
                </a:lnTo>
                <a:close/>
              </a:path>
            </a:pathLst>
          </a:custGeom>
          <a:solidFill>
            <a:srgbClr val="4471C4"/>
          </a:solidFill>
        </p:spPr>
        <p:txBody>
          <a:bodyPr wrap="square" lIns="0" tIns="0" rIns="0" bIns="0" rtlCol="0"/>
          <a:lstStyle/>
          <a:p>
            <a:endParaRPr/>
          </a:p>
        </p:txBody>
      </p:sp>
      <p:sp>
        <p:nvSpPr>
          <p:cNvPr id="22" name="object 22"/>
          <p:cNvSpPr/>
          <p:nvPr/>
        </p:nvSpPr>
        <p:spPr>
          <a:xfrm>
            <a:off x="6446520" y="3806952"/>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23" name="object 23"/>
          <p:cNvSpPr txBox="1"/>
          <p:nvPr/>
        </p:nvSpPr>
        <p:spPr>
          <a:xfrm>
            <a:off x="7542021" y="1320241"/>
            <a:ext cx="3736975" cy="2905125"/>
          </a:xfrm>
          <a:prstGeom prst="rect">
            <a:avLst/>
          </a:prstGeom>
        </p:spPr>
        <p:txBody>
          <a:bodyPr vert="horz" wrap="square" lIns="0" tIns="13335" rIns="0" bIns="0" rtlCol="0">
            <a:spAutoFit/>
          </a:bodyPr>
          <a:lstStyle/>
          <a:p>
            <a:pPr marL="12700">
              <a:lnSpc>
                <a:spcPct val="100000"/>
              </a:lnSpc>
              <a:spcBef>
                <a:spcPts val="105"/>
              </a:spcBef>
            </a:pPr>
            <a:r>
              <a:rPr sz="1700" spc="-10" dirty="0">
                <a:solidFill>
                  <a:srgbClr val="FFFFFF"/>
                </a:solidFill>
                <a:latin typeface="Calibri"/>
                <a:cs typeface="Calibri"/>
              </a:rPr>
              <a:t>Direccionamiento </a:t>
            </a:r>
            <a:r>
              <a:rPr sz="1700" spc="-15" dirty="0">
                <a:solidFill>
                  <a:srgbClr val="FFFFFF"/>
                </a:solidFill>
                <a:latin typeface="Calibri"/>
                <a:cs typeface="Calibri"/>
              </a:rPr>
              <a:t>Estratégico </a:t>
            </a:r>
            <a:r>
              <a:rPr sz="1700" dirty="0">
                <a:solidFill>
                  <a:srgbClr val="FFFFFF"/>
                </a:solidFill>
                <a:latin typeface="Calibri"/>
                <a:cs typeface="Calibri"/>
              </a:rPr>
              <a:t>y</a:t>
            </a:r>
            <a:r>
              <a:rPr sz="1700" spc="35" dirty="0">
                <a:solidFill>
                  <a:srgbClr val="FFFFFF"/>
                </a:solidFill>
                <a:latin typeface="Calibri"/>
                <a:cs typeface="Calibri"/>
              </a:rPr>
              <a:t> </a:t>
            </a:r>
            <a:r>
              <a:rPr sz="1700" spc="-5" dirty="0">
                <a:solidFill>
                  <a:srgbClr val="FFFFFF"/>
                </a:solidFill>
                <a:latin typeface="Calibri"/>
                <a:cs typeface="Calibri"/>
              </a:rPr>
              <a:t>Planeación</a:t>
            </a:r>
            <a:endParaRPr sz="1700">
              <a:latin typeface="Calibri"/>
              <a:cs typeface="Calibri"/>
            </a:endParaRPr>
          </a:p>
          <a:p>
            <a:pPr>
              <a:lnSpc>
                <a:spcPct val="100000"/>
              </a:lnSpc>
            </a:pPr>
            <a:endParaRPr sz="1700">
              <a:latin typeface="Times New Roman"/>
              <a:cs typeface="Times New Roman"/>
            </a:endParaRPr>
          </a:p>
          <a:p>
            <a:pPr marL="12700">
              <a:lnSpc>
                <a:spcPct val="100000"/>
              </a:lnSpc>
              <a:spcBef>
                <a:spcPts val="1160"/>
              </a:spcBef>
            </a:pPr>
            <a:r>
              <a:rPr sz="1700" spc="-10" dirty="0">
                <a:solidFill>
                  <a:srgbClr val="FFFFFF"/>
                </a:solidFill>
                <a:latin typeface="Calibri"/>
                <a:cs typeface="Calibri"/>
              </a:rPr>
              <a:t>Gestión </a:t>
            </a:r>
            <a:r>
              <a:rPr sz="1700" spc="-15" dirty="0">
                <a:solidFill>
                  <a:srgbClr val="FFFFFF"/>
                </a:solidFill>
                <a:latin typeface="Calibri"/>
                <a:cs typeface="Calibri"/>
              </a:rPr>
              <a:t>con </a:t>
            </a:r>
            <a:r>
              <a:rPr sz="1700" spc="-10" dirty="0">
                <a:solidFill>
                  <a:srgbClr val="FFFFFF"/>
                </a:solidFill>
                <a:latin typeface="Calibri"/>
                <a:cs typeface="Calibri"/>
              </a:rPr>
              <a:t>valores para</a:t>
            </a:r>
            <a:r>
              <a:rPr sz="1700" spc="25" dirty="0">
                <a:solidFill>
                  <a:srgbClr val="FFFFFF"/>
                </a:solidFill>
                <a:latin typeface="Calibri"/>
                <a:cs typeface="Calibri"/>
              </a:rPr>
              <a:t> </a:t>
            </a:r>
            <a:r>
              <a:rPr sz="1700" spc="-10" dirty="0">
                <a:solidFill>
                  <a:srgbClr val="FFFFFF"/>
                </a:solidFill>
                <a:latin typeface="Calibri"/>
                <a:cs typeface="Calibri"/>
              </a:rPr>
              <a:t>resultados</a:t>
            </a:r>
            <a:endParaRPr sz="1700">
              <a:latin typeface="Calibri"/>
              <a:cs typeface="Calibri"/>
            </a:endParaRPr>
          </a:p>
          <a:p>
            <a:pPr marL="12700" marR="1225550">
              <a:lnSpc>
                <a:spcPct val="251399"/>
              </a:lnSpc>
              <a:spcBef>
                <a:spcPts val="80"/>
              </a:spcBef>
            </a:pPr>
            <a:r>
              <a:rPr sz="1700" spc="-30" dirty="0">
                <a:solidFill>
                  <a:srgbClr val="FFFFFF"/>
                </a:solidFill>
                <a:latin typeface="Calibri"/>
                <a:cs typeface="Calibri"/>
              </a:rPr>
              <a:t>Talento </a:t>
            </a:r>
            <a:r>
              <a:rPr sz="1700" dirty="0">
                <a:solidFill>
                  <a:srgbClr val="FFFFFF"/>
                </a:solidFill>
                <a:latin typeface="Calibri"/>
                <a:cs typeface="Calibri"/>
              </a:rPr>
              <a:t>Humano  </a:t>
            </a:r>
            <a:r>
              <a:rPr sz="1700" spc="-5" dirty="0">
                <a:solidFill>
                  <a:srgbClr val="FFFFFF"/>
                </a:solidFill>
                <a:latin typeface="Calibri"/>
                <a:cs typeface="Calibri"/>
              </a:rPr>
              <a:t>Información </a:t>
            </a:r>
            <a:r>
              <a:rPr sz="1700" dirty="0">
                <a:solidFill>
                  <a:srgbClr val="FFFFFF"/>
                </a:solidFill>
                <a:latin typeface="Calibri"/>
                <a:cs typeface="Calibri"/>
              </a:rPr>
              <a:t>y</a:t>
            </a:r>
            <a:r>
              <a:rPr sz="1700" spc="-60" dirty="0">
                <a:solidFill>
                  <a:srgbClr val="FFFFFF"/>
                </a:solidFill>
                <a:latin typeface="Calibri"/>
                <a:cs typeface="Calibri"/>
              </a:rPr>
              <a:t> </a:t>
            </a:r>
            <a:r>
              <a:rPr sz="1700" spc="-10" dirty="0">
                <a:solidFill>
                  <a:srgbClr val="FFFFFF"/>
                </a:solidFill>
                <a:latin typeface="Calibri"/>
                <a:cs typeface="Calibri"/>
              </a:rPr>
              <a:t>Comunicación  Gestión </a:t>
            </a:r>
            <a:r>
              <a:rPr sz="1700" spc="-5" dirty="0">
                <a:solidFill>
                  <a:srgbClr val="FFFFFF"/>
                </a:solidFill>
                <a:latin typeface="Calibri"/>
                <a:cs typeface="Calibri"/>
              </a:rPr>
              <a:t>del</a:t>
            </a:r>
            <a:r>
              <a:rPr sz="1700" spc="0" dirty="0">
                <a:solidFill>
                  <a:srgbClr val="FFFFFF"/>
                </a:solidFill>
                <a:latin typeface="Calibri"/>
                <a:cs typeface="Calibri"/>
              </a:rPr>
              <a:t> </a:t>
            </a:r>
            <a:r>
              <a:rPr sz="1700" spc="-15" dirty="0">
                <a:solidFill>
                  <a:srgbClr val="FFFFFF"/>
                </a:solidFill>
                <a:latin typeface="Calibri"/>
                <a:cs typeface="Calibri"/>
              </a:rPr>
              <a:t>conocimiento</a:t>
            </a:r>
            <a:endParaRPr sz="1700">
              <a:latin typeface="Calibri"/>
              <a:cs typeface="Calibri"/>
            </a:endParaRPr>
          </a:p>
        </p:txBody>
      </p:sp>
      <p:sp>
        <p:nvSpPr>
          <p:cNvPr id="24" name="object 24"/>
          <p:cNvSpPr/>
          <p:nvPr/>
        </p:nvSpPr>
        <p:spPr>
          <a:xfrm>
            <a:off x="6507480" y="3867911"/>
            <a:ext cx="981455" cy="475488"/>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6507480" y="3867911"/>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89"/>
                </a:lnTo>
                <a:lnTo>
                  <a:pt x="977713" y="446448"/>
                </a:lnTo>
                <a:lnTo>
                  <a:pt x="967517" y="461549"/>
                </a:lnTo>
                <a:lnTo>
                  <a:pt x="952416" y="471745"/>
                </a:lnTo>
                <a:lnTo>
                  <a:pt x="933958" y="475488"/>
                </a:lnTo>
                <a:lnTo>
                  <a:pt x="47498" y="475488"/>
                </a:lnTo>
                <a:lnTo>
                  <a:pt x="29039" y="471745"/>
                </a:lnTo>
                <a:lnTo>
                  <a:pt x="13938" y="461549"/>
                </a:lnTo>
                <a:lnTo>
                  <a:pt x="3742" y="446448"/>
                </a:lnTo>
                <a:lnTo>
                  <a:pt x="0" y="427989"/>
                </a:lnTo>
                <a:lnTo>
                  <a:pt x="0" y="47498"/>
                </a:lnTo>
                <a:close/>
              </a:path>
            </a:pathLst>
          </a:custGeom>
          <a:ln w="12191">
            <a:solidFill>
              <a:srgbClr val="FFFFFF"/>
            </a:solidFill>
          </a:ln>
        </p:spPr>
        <p:txBody>
          <a:bodyPr wrap="square" lIns="0" tIns="0" rIns="0" bIns="0" rtlCol="0"/>
          <a:lstStyle/>
          <a:p>
            <a:endParaRPr/>
          </a:p>
        </p:txBody>
      </p:sp>
      <p:sp>
        <p:nvSpPr>
          <p:cNvPr id="26" name="object 26"/>
          <p:cNvSpPr/>
          <p:nvPr/>
        </p:nvSpPr>
        <p:spPr>
          <a:xfrm>
            <a:off x="6446520" y="4462271"/>
            <a:ext cx="4910455" cy="594360"/>
          </a:xfrm>
          <a:custGeom>
            <a:avLst/>
            <a:gdLst/>
            <a:ahLst/>
            <a:cxnLst/>
            <a:rect l="l" t="t" r="r" b="b"/>
            <a:pathLst>
              <a:path w="4910455" h="594360">
                <a:moveTo>
                  <a:pt x="4850891" y="0"/>
                </a:moveTo>
                <a:lnTo>
                  <a:pt x="59435" y="0"/>
                </a:lnTo>
                <a:lnTo>
                  <a:pt x="36325" y="4679"/>
                </a:lnTo>
                <a:lnTo>
                  <a:pt x="17430" y="17430"/>
                </a:lnTo>
                <a:lnTo>
                  <a:pt x="4679" y="36325"/>
                </a:lnTo>
                <a:lnTo>
                  <a:pt x="0" y="59435"/>
                </a:lnTo>
                <a:lnTo>
                  <a:pt x="0" y="534923"/>
                </a:lnTo>
                <a:lnTo>
                  <a:pt x="4679" y="558034"/>
                </a:lnTo>
                <a:lnTo>
                  <a:pt x="17430" y="576929"/>
                </a:lnTo>
                <a:lnTo>
                  <a:pt x="36325" y="589680"/>
                </a:lnTo>
                <a:lnTo>
                  <a:pt x="59435" y="594359"/>
                </a:lnTo>
                <a:lnTo>
                  <a:pt x="4850891" y="594359"/>
                </a:lnTo>
                <a:lnTo>
                  <a:pt x="4874002" y="589680"/>
                </a:lnTo>
                <a:lnTo>
                  <a:pt x="4892897" y="576929"/>
                </a:lnTo>
                <a:lnTo>
                  <a:pt x="4905648" y="558034"/>
                </a:lnTo>
                <a:lnTo>
                  <a:pt x="4910328" y="534923"/>
                </a:lnTo>
                <a:lnTo>
                  <a:pt x="4910328" y="59435"/>
                </a:lnTo>
                <a:lnTo>
                  <a:pt x="4905648" y="36325"/>
                </a:lnTo>
                <a:lnTo>
                  <a:pt x="4892897" y="17430"/>
                </a:lnTo>
                <a:lnTo>
                  <a:pt x="4874002" y="4679"/>
                </a:lnTo>
                <a:lnTo>
                  <a:pt x="4850891" y="0"/>
                </a:lnTo>
                <a:close/>
              </a:path>
            </a:pathLst>
          </a:custGeom>
          <a:solidFill>
            <a:srgbClr val="FFC000"/>
          </a:solidFill>
        </p:spPr>
        <p:txBody>
          <a:bodyPr wrap="square" lIns="0" tIns="0" rIns="0" bIns="0" rtlCol="0"/>
          <a:lstStyle/>
          <a:p>
            <a:endParaRPr/>
          </a:p>
        </p:txBody>
      </p:sp>
      <p:sp>
        <p:nvSpPr>
          <p:cNvPr id="27" name="object 27"/>
          <p:cNvSpPr/>
          <p:nvPr/>
        </p:nvSpPr>
        <p:spPr>
          <a:xfrm>
            <a:off x="6446520" y="4462271"/>
            <a:ext cx="4910455" cy="594360"/>
          </a:xfrm>
          <a:custGeom>
            <a:avLst/>
            <a:gdLst/>
            <a:ahLst/>
            <a:cxnLst/>
            <a:rect l="l" t="t" r="r" b="b"/>
            <a:pathLst>
              <a:path w="4910455" h="594360">
                <a:moveTo>
                  <a:pt x="0" y="59435"/>
                </a:moveTo>
                <a:lnTo>
                  <a:pt x="4679" y="36325"/>
                </a:lnTo>
                <a:lnTo>
                  <a:pt x="17430" y="17430"/>
                </a:lnTo>
                <a:lnTo>
                  <a:pt x="36325" y="4679"/>
                </a:lnTo>
                <a:lnTo>
                  <a:pt x="59435" y="0"/>
                </a:lnTo>
                <a:lnTo>
                  <a:pt x="4850891" y="0"/>
                </a:lnTo>
                <a:lnTo>
                  <a:pt x="4874002" y="4679"/>
                </a:lnTo>
                <a:lnTo>
                  <a:pt x="4892897" y="17430"/>
                </a:lnTo>
                <a:lnTo>
                  <a:pt x="4905648" y="36325"/>
                </a:lnTo>
                <a:lnTo>
                  <a:pt x="4910328" y="59435"/>
                </a:lnTo>
                <a:lnTo>
                  <a:pt x="4910328" y="534923"/>
                </a:lnTo>
                <a:lnTo>
                  <a:pt x="4905648" y="558034"/>
                </a:lnTo>
                <a:lnTo>
                  <a:pt x="4892897" y="576929"/>
                </a:lnTo>
                <a:lnTo>
                  <a:pt x="4874002" y="589680"/>
                </a:lnTo>
                <a:lnTo>
                  <a:pt x="4850891" y="594359"/>
                </a:lnTo>
                <a:lnTo>
                  <a:pt x="59435" y="594359"/>
                </a:lnTo>
                <a:lnTo>
                  <a:pt x="36325" y="589680"/>
                </a:lnTo>
                <a:lnTo>
                  <a:pt x="17430" y="576929"/>
                </a:lnTo>
                <a:lnTo>
                  <a:pt x="4679" y="558034"/>
                </a:lnTo>
                <a:lnTo>
                  <a:pt x="0" y="534923"/>
                </a:lnTo>
                <a:lnTo>
                  <a:pt x="0" y="59435"/>
                </a:lnTo>
                <a:close/>
              </a:path>
            </a:pathLst>
          </a:custGeom>
          <a:ln w="12192">
            <a:solidFill>
              <a:srgbClr val="FFFFFF"/>
            </a:solidFill>
          </a:ln>
        </p:spPr>
        <p:txBody>
          <a:bodyPr wrap="square" lIns="0" tIns="0" rIns="0" bIns="0" rtlCol="0"/>
          <a:lstStyle/>
          <a:p>
            <a:endParaRPr/>
          </a:p>
        </p:txBody>
      </p:sp>
      <p:sp>
        <p:nvSpPr>
          <p:cNvPr id="28" name="object 28"/>
          <p:cNvSpPr txBox="1"/>
          <p:nvPr/>
        </p:nvSpPr>
        <p:spPr>
          <a:xfrm>
            <a:off x="7542021" y="4594605"/>
            <a:ext cx="1367155" cy="285115"/>
          </a:xfrm>
          <a:prstGeom prst="rect">
            <a:avLst/>
          </a:prstGeom>
        </p:spPr>
        <p:txBody>
          <a:bodyPr vert="horz" wrap="square" lIns="0" tIns="13335" rIns="0" bIns="0" rtlCol="0">
            <a:spAutoFit/>
          </a:bodyPr>
          <a:lstStyle/>
          <a:p>
            <a:pPr marL="12700">
              <a:lnSpc>
                <a:spcPct val="100000"/>
              </a:lnSpc>
              <a:spcBef>
                <a:spcPts val="105"/>
              </a:spcBef>
            </a:pPr>
            <a:r>
              <a:rPr sz="1700" spc="-15" dirty="0">
                <a:latin typeface="Calibri"/>
                <a:cs typeface="Calibri"/>
              </a:rPr>
              <a:t>Control</a:t>
            </a:r>
            <a:r>
              <a:rPr sz="1700" spc="-35" dirty="0">
                <a:latin typeface="Calibri"/>
                <a:cs typeface="Calibri"/>
              </a:rPr>
              <a:t> </a:t>
            </a:r>
            <a:r>
              <a:rPr sz="1700" spc="-10" dirty="0">
                <a:latin typeface="Calibri"/>
                <a:cs typeface="Calibri"/>
              </a:rPr>
              <a:t>Interno</a:t>
            </a:r>
            <a:endParaRPr sz="1700">
              <a:latin typeface="Calibri"/>
              <a:cs typeface="Calibri"/>
            </a:endParaRPr>
          </a:p>
        </p:txBody>
      </p:sp>
      <p:sp>
        <p:nvSpPr>
          <p:cNvPr id="29" name="object 29"/>
          <p:cNvSpPr/>
          <p:nvPr/>
        </p:nvSpPr>
        <p:spPr>
          <a:xfrm>
            <a:off x="6507480" y="4523232"/>
            <a:ext cx="981455" cy="475488"/>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6507480" y="452323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31" name="object 31"/>
          <p:cNvSpPr/>
          <p:nvPr/>
        </p:nvSpPr>
        <p:spPr>
          <a:xfrm>
            <a:off x="6446520" y="5117591"/>
            <a:ext cx="4910455" cy="594360"/>
          </a:xfrm>
          <a:custGeom>
            <a:avLst/>
            <a:gdLst/>
            <a:ahLst/>
            <a:cxnLst/>
            <a:rect l="l" t="t" r="r" b="b"/>
            <a:pathLst>
              <a:path w="4910455" h="594360">
                <a:moveTo>
                  <a:pt x="4850891" y="0"/>
                </a:moveTo>
                <a:lnTo>
                  <a:pt x="59435" y="0"/>
                </a:lnTo>
                <a:lnTo>
                  <a:pt x="36325" y="4679"/>
                </a:lnTo>
                <a:lnTo>
                  <a:pt x="17430" y="17430"/>
                </a:lnTo>
                <a:lnTo>
                  <a:pt x="4679" y="36325"/>
                </a:lnTo>
                <a:lnTo>
                  <a:pt x="0" y="59435"/>
                </a:lnTo>
                <a:lnTo>
                  <a:pt x="0" y="534923"/>
                </a:lnTo>
                <a:lnTo>
                  <a:pt x="4679" y="558060"/>
                </a:lnTo>
                <a:lnTo>
                  <a:pt x="17430" y="576953"/>
                </a:lnTo>
                <a:lnTo>
                  <a:pt x="36325" y="589689"/>
                </a:lnTo>
                <a:lnTo>
                  <a:pt x="59435" y="594359"/>
                </a:lnTo>
                <a:lnTo>
                  <a:pt x="4850891" y="594359"/>
                </a:lnTo>
                <a:lnTo>
                  <a:pt x="4874002" y="589689"/>
                </a:lnTo>
                <a:lnTo>
                  <a:pt x="4892897" y="576953"/>
                </a:lnTo>
                <a:lnTo>
                  <a:pt x="4905648" y="558060"/>
                </a:lnTo>
                <a:lnTo>
                  <a:pt x="4910328" y="534923"/>
                </a:lnTo>
                <a:lnTo>
                  <a:pt x="4910328" y="59435"/>
                </a:lnTo>
                <a:lnTo>
                  <a:pt x="4905648" y="36325"/>
                </a:lnTo>
                <a:lnTo>
                  <a:pt x="4892897" y="17430"/>
                </a:lnTo>
                <a:lnTo>
                  <a:pt x="4874002" y="4679"/>
                </a:lnTo>
                <a:lnTo>
                  <a:pt x="4850891" y="0"/>
                </a:lnTo>
                <a:close/>
              </a:path>
            </a:pathLst>
          </a:custGeom>
          <a:solidFill>
            <a:srgbClr val="538235"/>
          </a:solidFill>
        </p:spPr>
        <p:txBody>
          <a:bodyPr wrap="square" lIns="0" tIns="0" rIns="0" bIns="0" rtlCol="0"/>
          <a:lstStyle/>
          <a:p>
            <a:endParaRPr/>
          </a:p>
        </p:txBody>
      </p:sp>
      <p:sp>
        <p:nvSpPr>
          <p:cNvPr id="32" name="object 32"/>
          <p:cNvSpPr/>
          <p:nvPr/>
        </p:nvSpPr>
        <p:spPr>
          <a:xfrm>
            <a:off x="6446520" y="5117591"/>
            <a:ext cx="4910455" cy="594360"/>
          </a:xfrm>
          <a:custGeom>
            <a:avLst/>
            <a:gdLst/>
            <a:ahLst/>
            <a:cxnLst/>
            <a:rect l="l" t="t" r="r" b="b"/>
            <a:pathLst>
              <a:path w="4910455" h="594360">
                <a:moveTo>
                  <a:pt x="0" y="59435"/>
                </a:moveTo>
                <a:lnTo>
                  <a:pt x="4679" y="36325"/>
                </a:lnTo>
                <a:lnTo>
                  <a:pt x="17430" y="17430"/>
                </a:lnTo>
                <a:lnTo>
                  <a:pt x="36325" y="4679"/>
                </a:lnTo>
                <a:lnTo>
                  <a:pt x="59435" y="0"/>
                </a:lnTo>
                <a:lnTo>
                  <a:pt x="4850891" y="0"/>
                </a:lnTo>
                <a:lnTo>
                  <a:pt x="4874002" y="4679"/>
                </a:lnTo>
                <a:lnTo>
                  <a:pt x="4892897" y="17430"/>
                </a:lnTo>
                <a:lnTo>
                  <a:pt x="4905648" y="36325"/>
                </a:lnTo>
                <a:lnTo>
                  <a:pt x="4910328" y="59435"/>
                </a:lnTo>
                <a:lnTo>
                  <a:pt x="4910328" y="534923"/>
                </a:lnTo>
                <a:lnTo>
                  <a:pt x="4905648" y="558060"/>
                </a:lnTo>
                <a:lnTo>
                  <a:pt x="4892897" y="576953"/>
                </a:lnTo>
                <a:lnTo>
                  <a:pt x="4874002" y="589689"/>
                </a:lnTo>
                <a:lnTo>
                  <a:pt x="4850891" y="594359"/>
                </a:lnTo>
                <a:lnTo>
                  <a:pt x="59435" y="594359"/>
                </a:lnTo>
                <a:lnTo>
                  <a:pt x="36325" y="589689"/>
                </a:lnTo>
                <a:lnTo>
                  <a:pt x="17430" y="576953"/>
                </a:lnTo>
                <a:lnTo>
                  <a:pt x="4679" y="558060"/>
                </a:lnTo>
                <a:lnTo>
                  <a:pt x="0" y="534923"/>
                </a:lnTo>
                <a:lnTo>
                  <a:pt x="0" y="59435"/>
                </a:lnTo>
                <a:close/>
              </a:path>
            </a:pathLst>
          </a:custGeom>
          <a:ln w="12192">
            <a:solidFill>
              <a:srgbClr val="FFFFFF"/>
            </a:solidFill>
          </a:ln>
        </p:spPr>
        <p:txBody>
          <a:bodyPr wrap="square" lIns="0" tIns="0" rIns="0" bIns="0" rtlCol="0"/>
          <a:lstStyle/>
          <a:p>
            <a:endParaRPr/>
          </a:p>
        </p:txBody>
      </p:sp>
      <p:sp>
        <p:nvSpPr>
          <p:cNvPr id="33" name="object 33"/>
          <p:cNvSpPr txBox="1"/>
          <p:nvPr/>
        </p:nvSpPr>
        <p:spPr>
          <a:xfrm>
            <a:off x="7542021" y="5249113"/>
            <a:ext cx="2063114" cy="285750"/>
          </a:xfrm>
          <a:prstGeom prst="rect">
            <a:avLst/>
          </a:prstGeom>
        </p:spPr>
        <p:txBody>
          <a:bodyPr vert="horz" wrap="square" lIns="0" tIns="13335" rIns="0" bIns="0" rtlCol="0">
            <a:spAutoFit/>
          </a:bodyPr>
          <a:lstStyle/>
          <a:p>
            <a:pPr marL="12700">
              <a:lnSpc>
                <a:spcPct val="100000"/>
              </a:lnSpc>
              <a:spcBef>
                <a:spcPts val="105"/>
              </a:spcBef>
            </a:pPr>
            <a:r>
              <a:rPr sz="1700" spc="-15" dirty="0">
                <a:solidFill>
                  <a:srgbClr val="FFFFFF"/>
                </a:solidFill>
                <a:latin typeface="Calibri"/>
                <a:cs typeface="Calibri"/>
              </a:rPr>
              <a:t>Evaluación </a:t>
            </a:r>
            <a:r>
              <a:rPr sz="1700" dirty="0">
                <a:solidFill>
                  <a:srgbClr val="FFFFFF"/>
                </a:solidFill>
                <a:latin typeface="Calibri"/>
                <a:cs typeface="Calibri"/>
              </a:rPr>
              <a:t>y</a:t>
            </a:r>
            <a:r>
              <a:rPr sz="1700" spc="-5" dirty="0">
                <a:solidFill>
                  <a:srgbClr val="FFFFFF"/>
                </a:solidFill>
                <a:latin typeface="Calibri"/>
                <a:cs typeface="Calibri"/>
              </a:rPr>
              <a:t> </a:t>
            </a:r>
            <a:r>
              <a:rPr sz="1700" spc="-10" dirty="0">
                <a:solidFill>
                  <a:srgbClr val="FFFFFF"/>
                </a:solidFill>
                <a:latin typeface="Calibri"/>
                <a:cs typeface="Calibri"/>
              </a:rPr>
              <a:t>resultados</a:t>
            </a:r>
            <a:endParaRPr sz="1700">
              <a:latin typeface="Calibri"/>
              <a:cs typeface="Calibri"/>
            </a:endParaRPr>
          </a:p>
        </p:txBody>
      </p:sp>
      <p:sp>
        <p:nvSpPr>
          <p:cNvPr id="34" name="object 34"/>
          <p:cNvSpPr/>
          <p:nvPr/>
        </p:nvSpPr>
        <p:spPr>
          <a:xfrm>
            <a:off x="6507480" y="5175503"/>
            <a:ext cx="981455" cy="478535"/>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6507480" y="5175503"/>
            <a:ext cx="981710" cy="478790"/>
          </a:xfrm>
          <a:custGeom>
            <a:avLst/>
            <a:gdLst/>
            <a:ahLst/>
            <a:cxnLst/>
            <a:rect l="l" t="t" r="r" b="b"/>
            <a:pathLst>
              <a:path w="981709" h="478789">
                <a:moveTo>
                  <a:pt x="0" y="47879"/>
                </a:moveTo>
                <a:lnTo>
                  <a:pt x="3766" y="29253"/>
                </a:lnTo>
                <a:lnTo>
                  <a:pt x="14033" y="14033"/>
                </a:lnTo>
                <a:lnTo>
                  <a:pt x="29253" y="3766"/>
                </a:lnTo>
                <a:lnTo>
                  <a:pt x="47878" y="0"/>
                </a:lnTo>
                <a:lnTo>
                  <a:pt x="933576" y="0"/>
                </a:lnTo>
                <a:lnTo>
                  <a:pt x="952202" y="3766"/>
                </a:lnTo>
                <a:lnTo>
                  <a:pt x="967422" y="14033"/>
                </a:lnTo>
                <a:lnTo>
                  <a:pt x="977689" y="29253"/>
                </a:lnTo>
                <a:lnTo>
                  <a:pt x="981455" y="47879"/>
                </a:lnTo>
                <a:lnTo>
                  <a:pt x="981455" y="430682"/>
                </a:lnTo>
                <a:lnTo>
                  <a:pt x="977689" y="449309"/>
                </a:lnTo>
                <a:lnTo>
                  <a:pt x="967422" y="464519"/>
                </a:lnTo>
                <a:lnTo>
                  <a:pt x="952202" y="474775"/>
                </a:lnTo>
                <a:lnTo>
                  <a:pt x="933576" y="478536"/>
                </a:lnTo>
                <a:lnTo>
                  <a:pt x="47878" y="478536"/>
                </a:lnTo>
                <a:lnTo>
                  <a:pt x="29253" y="474775"/>
                </a:lnTo>
                <a:lnTo>
                  <a:pt x="14033" y="464519"/>
                </a:lnTo>
                <a:lnTo>
                  <a:pt x="3766" y="449309"/>
                </a:lnTo>
                <a:lnTo>
                  <a:pt x="0" y="430682"/>
                </a:lnTo>
                <a:lnTo>
                  <a:pt x="0" y="47879"/>
                </a:lnTo>
                <a:close/>
              </a:path>
            </a:pathLst>
          </a:custGeom>
          <a:ln w="12192">
            <a:solidFill>
              <a:srgbClr val="FFFFFF"/>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6" y="432562"/>
            <a:ext cx="6348273" cy="289823"/>
          </a:xfrm>
          <a:prstGeom prst="rect">
            <a:avLst/>
          </a:prstGeom>
        </p:spPr>
        <p:txBody>
          <a:bodyPr vert="horz" wrap="square" lIns="0" tIns="12700" rIns="0" bIns="0" rtlCol="0">
            <a:spAutoFit/>
          </a:bodyPr>
          <a:lstStyle/>
          <a:p>
            <a:pPr marL="12700">
              <a:lnSpc>
                <a:spcPct val="100000"/>
              </a:lnSpc>
              <a:spcBef>
                <a:spcPts val="100"/>
              </a:spcBef>
            </a:pPr>
            <a:r>
              <a:rPr lang="es-CO" sz="1800" b="1" spc="-5" dirty="0">
                <a:solidFill>
                  <a:srgbClr val="FFFFFF"/>
                </a:solidFill>
                <a:latin typeface="+mn-lt"/>
                <a:cs typeface="Calibri"/>
              </a:rPr>
              <a:t>FUENTES DIAGNÓSTICAS</a:t>
            </a:r>
            <a:endParaRPr sz="1800" dirty="0">
              <a:latin typeface="+mn-lt"/>
              <a:cs typeface="Calibri"/>
            </a:endParaRPr>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507480" y="124968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12" name="object 12"/>
          <p:cNvSpPr/>
          <p:nvPr/>
        </p:nvSpPr>
        <p:spPr>
          <a:xfrm>
            <a:off x="6507480" y="190500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89"/>
                </a:lnTo>
                <a:lnTo>
                  <a:pt x="977713" y="446448"/>
                </a:lnTo>
                <a:lnTo>
                  <a:pt x="967517" y="461549"/>
                </a:lnTo>
                <a:lnTo>
                  <a:pt x="952416" y="471745"/>
                </a:lnTo>
                <a:lnTo>
                  <a:pt x="933958" y="475488"/>
                </a:lnTo>
                <a:lnTo>
                  <a:pt x="47498" y="475488"/>
                </a:lnTo>
                <a:lnTo>
                  <a:pt x="29039" y="471745"/>
                </a:lnTo>
                <a:lnTo>
                  <a:pt x="13938" y="461549"/>
                </a:lnTo>
                <a:lnTo>
                  <a:pt x="3742" y="446448"/>
                </a:lnTo>
                <a:lnTo>
                  <a:pt x="0" y="427989"/>
                </a:lnTo>
                <a:lnTo>
                  <a:pt x="0" y="47498"/>
                </a:lnTo>
                <a:close/>
              </a:path>
            </a:pathLst>
          </a:custGeom>
          <a:ln w="12191">
            <a:solidFill>
              <a:srgbClr val="FFFFFF"/>
            </a:solidFill>
          </a:ln>
        </p:spPr>
        <p:txBody>
          <a:bodyPr wrap="square" lIns="0" tIns="0" rIns="0" bIns="0" rtlCol="0"/>
          <a:lstStyle/>
          <a:p>
            <a:endParaRPr/>
          </a:p>
        </p:txBody>
      </p:sp>
      <p:sp>
        <p:nvSpPr>
          <p:cNvPr id="14" name="object 14"/>
          <p:cNvSpPr/>
          <p:nvPr/>
        </p:nvSpPr>
        <p:spPr>
          <a:xfrm>
            <a:off x="6446520" y="2505455"/>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20" name="object 20"/>
          <p:cNvSpPr/>
          <p:nvPr/>
        </p:nvSpPr>
        <p:spPr>
          <a:xfrm>
            <a:off x="6507480" y="321259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2">
            <a:solidFill>
              <a:srgbClr val="FFFFFF"/>
            </a:solidFill>
          </a:ln>
        </p:spPr>
        <p:txBody>
          <a:bodyPr wrap="square" lIns="0" tIns="0" rIns="0" bIns="0" rtlCol="0"/>
          <a:lstStyle/>
          <a:p>
            <a:endParaRPr/>
          </a:p>
        </p:txBody>
      </p:sp>
      <p:sp>
        <p:nvSpPr>
          <p:cNvPr id="22" name="object 22"/>
          <p:cNvSpPr/>
          <p:nvPr/>
        </p:nvSpPr>
        <p:spPr>
          <a:xfrm>
            <a:off x="6446520" y="3806952"/>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30" name="object 30"/>
          <p:cNvSpPr/>
          <p:nvPr/>
        </p:nvSpPr>
        <p:spPr>
          <a:xfrm>
            <a:off x="6507480" y="452323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32" name="object 32"/>
          <p:cNvSpPr/>
          <p:nvPr/>
        </p:nvSpPr>
        <p:spPr>
          <a:xfrm>
            <a:off x="6446520" y="5117591"/>
            <a:ext cx="4910455" cy="594360"/>
          </a:xfrm>
          <a:custGeom>
            <a:avLst/>
            <a:gdLst/>
            <a:ahLst/>
            <a:cxnLst/>
            <a:rect l="l" t="t" r="r" b="b"/>
            <a:pathLst>
              <a:path w="4910455" h="594360">
                <a:moveTo>
                  <a:pt x="0" y="59435"/>
                </a:moveTo>
                <a:lnTo>
                  <a:pt x="4679" y="36325"/>
                </a:lnTo>
                <a:lnTo>
                  <a:pt x="17430" y="17430"/>
                </a:lnTo>
                <a:lnTo>
                  <a:pt x="36325" y="4679"/>
                </a:lnTo>
                <a:lnTo>
                  <a:pt x="59435" y="0"/>
                </a:lnTo>
                <a:lnTo>
                  <a:pt x="4850891" y="0"/>
                </a:lnTo>
                <a:lnTo>
                  <a:pt x="4874002" y="4679"/>
                </a:lnTo>
                <a:lnTo>
                  <a:pt x="4892897" y="17430"/>
                </a:lnTo>
                <a:lnTo>
                  <a:pt x="4905648" y="36325"/>
                </a:lnTo>
                <a:lnTo>
                  <a:pt x="4910328" y="59435"/>
                </a:lnTo>
                <a:lnTo>
                  <a:pt x="4910328" y="534923"/>
                </a:lnTo>
                <a:lnTo>
                  <a:pt x="4905648" y="558060"/>
                </a:lnTo>
                <a:lnTo>
                  <a:pt x="4892897" y="576953"/>
                </a:lnTo>
                <a:lnTo>
                  <a:pt x="4874002" y="589689"/>
                </a:lnTo>
                <a:lnTo>
                  <a:pt x="4850891" y="594359"/>
                </a:lnTo>
                <a:lnTo>
                  <a:pt x="59435" y="594359"/>
                </a:lnTo>
                <a:lnTo>
                  <a:pt x="36325" y="589689"/>
                </a:lnTo>
                <a:lnTo>
                  <a:pt x="17430" y="576953"/>
                </a:lnTo>
                <a:lnTo>
                  <a:pt x="4679" y="558060"/>
                </a:lnTo>
                <a:lnTo>
                  <a:pt x="0" y="534923"/>
                </a:lnTo>
                <a:lnTo>
                  <a:pt x="0" y="59435"/>
                </a:lnTo>
                <a:close/>
              </a:path>
            </a:pathLst>
          </a:custGeom>
          <a:ln w="12192">
            <a:solidFill>
              <a:srgbClr val="FFFFFF"/>
            </a:solidFill>
          </a:ln>
        </p:spPr>
        <p:txBody>
          <a:bodyPr wrap="square" lIns="0" tIns="0" rIns="0" bIns="0" rtlCol="0"/>
          <a:lstStyle/>
          <a:p>
            <a:endParaRPr/>
          </a:p>
        </p:txBody>
      </p:sp>
      <p:sp>
        <p:nvSpPr>
          <p:cNvPr id="35" name="object 35"/>
          <p:cNvSpPr/>
          <p:nvPr/>
        </p:nvSpPr>
        <p:spPr>
          <a:xfrm>
            <a:off x="6507480" y="5175503"/>
            <a:ext cx="981710" cy="478790"/>
          </a:xfrm>
          <a:custGeom>
            <a:avLst/>
            <a:gdLst/>
            <a:ahLst/>
            <a:cxnLst/>
            <a:rect l="l" t="t" r="r" b="b"/>
            <a:pathLst>
              <a:path w="981709" h="478789">
                <a:moveTo>
                  <a:pt x="0" y="47879"/>
                </a:moveTo>
                <a:lnTo>
                  <a:pt x="3766" y="29253"/>
                </a:lnTo>
                <a:lnTo>
                  <a:pt x="14033" y="14033"/>
                </a:lnTo>
                <a:lnTo>
                  <a:pt x="29253" y="3766"/>
                </a:lnTo>
                <a:lnTo>
                  <a:pt x="47878" y="0"/>
                </a:lnTo>
                <a:lnTo>
                  <a:pt x="933576" y="0"/>
                </a:lnTo>
                <a:lnTo>
                  <a:pt x="952202" y="3766"/>
                </a:lnTo>
                <a:lnTo>
                  <a:pt x="967422" y="14033"/>
                </a:lnTo>
                <a:lnTo>
                  <a:pt x="977689" y="29253"/>
                </a:lnTo>
                <a:lnTo>
                  <a:pt x="981455" y="47879"/>
                </a:lnTo>
                <a:lnTo>
                  <a:pt x="981455" y="430682"/>
                </a:lnTo>
                <a:lnTo>
                  <a:pt x="977689" y="449309"/>
                </a:lnTo>
                <a:lnTo>
                  <a:pt x="967422" y="464519"/>
                </a:lnTo>
                <a:lnTo>
                  <a:pt x="952202" y="474775"/>
                </a:lnTo>
                <a:lnTo>
                  <a:pt x="933576" y="478536"/>
                </a:lnTo>
                <a:lnTo>
                  <a:pt x="47878" y="478536"/>
                </a:lnTo>
                <a:lnTo>
                  <a:pt x="29253" y="474775"/>
                </a:lnTo>
                <a:lnTo>
                  <a:pt x="14033" y="464519"/>
                </a:lnTo>
                <a:lnTo>
                  <a:pt x="3766" y="449309"/>
                </a:lnTo>
                <a:lnTo>
                  <a:pt x="0" y="430682"/>
                </a:lnTo>
                <a:lnTo>
                  <a:pt x="0" y="47879"/>
                </a:lnTo>
                <a:close/>
              </a:path>
            </a:pathLst>
          </a:custGeom>
          <a:ln w="12192">
            <a:solidFill>
              <a:srgbClr val="FFFFFF"/>
            </a:solidFill>
          </a:ln>
        </p:spPr>
        <p:txBody>
          <a:bodyPr wrap="square" lIns="0" tIns="0" rIns="0" bIns="0" rtlCol="0"/>
          <a:lstStyle/>
          <a:p>
            <a:endParaRPr/>
          </a:p>
        </p:txBody>
      </p:sp>
      <p:pic>
        <p:nvPicPr>
          <p:cNvPr id="17" name="Imagen 16">
            <a:extLst>
              <a:ext uri="{FF2B5EF4-FFF2-40B4-BE49-F238E27FC236}">
                <a16:creationId xmlns:a16="http://schemas.microsoft.com/office/drawing/2014/main" id="{6FD75A56-1D78-497F-B4B2-1872B3F1B1FD}"/>
              </a:ext>
            </a:extLst>
          </p:cNvPr>
          <p:cNvPicPr>
            <a:picLocks noChangeAspect="1"/>
          </p:cNvPicPr>
          <p:nvPr/>
        </p:nvPicPr>
        <p:blipFill>
          <a:blip r:embed="rId3"/>
          <a:stretch>
            <a:fillRect/>
          </a:stretch>
        </p:blipFill>
        <p:spPr>
          <a:xfrm>
            <a:off x="2516703" y="1038225"/>
            <a:ext cx="5941497" cy="5819774"/>
          </a:xfrm>
          <a:prstGeom prst="rect">
            <a:avLst/>
          </a:prstGeom>
        </p:spPr>
      </p:pic>
    </p:spTree>
    <p:extLst>
      <p:ext uri="{BB962C8B-B14F-4D97-AF65-F5344CB8AC3E}">
        <p14:creationId xmlns:p14="http://schemas.microsoft.com/office/powerpoint/2010/main" val="332560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6" y="432562"/>
            <a:ext cx="6348273" cy="289823"/>
          </a:xfrm>
          <a:prstGeom prst="rect">
            <a:avLst/>
          </a:prstGeom>
        </p:spPr>
        <p:txBody>
          <a:bodyPr vert="horz" wrap="square" lIns="0" tIns="12700" rIns="0" bIns="0" rtlCol="0">
            <a:spAutoFit/>
          </a:bodyPr>
          <a:lstStyle/>
          <a:p>
            <a:pPr marL="12700">
              <a:lnSpc>
                <a:spcPct val="100000"/>
              </a:lnSpc>
              <a:spcBef>
                <a:spcPts val="100"/>
              </a:spcBef>
            </a:pPr>
            <a:r>
              <a:rPr lang="es-CO" sz="1800" b="1" spc="-5" dirty="0">
                <a:solidFill>
                  <a:srgbClr val="FFFFFF"/>
                </a:solidFill>
                <a:latin typeface="+mn-lt"/>
                <a:cs typeface="Calibri"/>
              </a:rPr>
              <a:t>MECANISMOS DE EVALUACION Y SEGUIMIENTO</a:t>
            </a:r>
            <a:endParaRPr sz="1800" dirty="0">
              <a:latin typeface="+mn-lt"/>
              <a:cs typeface="Calibri"/>
            </a:endParaRPr>
          </a:p>
        </p:txBody>
      </p:sp>
      <p:sp>
        <p:nvSpPr>
          <p:cNvPr id="5" name="object 5"/>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507480" y="124968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12" name="object 12"/>
          <p:cNvSpPr/>
          <p:nvPr/>
        </p:nvSpPr>
        <p:spPr>
          <a:xfrm>
            <a:off x="6507480" y="190500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89"/>
                </a:lnTo>
                <a:lnTo>
                  <a:pt x="977713" y="446448"/>
                </a:lnTo>
                <a:lnTo>
                  <a:pt x="967517" y="461549"/>
                </a:lnTo>
                <a:lnTo>
                  <a:pt x="952416" y="471745"/>
                </a:lnTo>
                <a:lnTo>
                  <a:pt x="933958" y="475488"/>
                </a:lnTo>
                <a:lnTo>
                  <a:pt x="47498" y="475488"/>
                </a:lnTo>
                <a:lnTo>
                  <a:pt x="29039" y="471745"/>
                </a:lnTo>
                <a:lnTo>
                  <a:pt x="13938" y="461549"/>
                </a:lnTo>
                <a:lnTo>
                  <a:pt x="3742" y="446448"/>
                </a:lnTo>
                <a:lnTo>
                  <a:pt x="0" y="427989"/>
                </a:lnTo>
                <a:lnTo>
                  <a:pt x="0" y="47498"/>
                </a:lnTo>
                <a:close/>
              </a:path>
            </a:pathLst>
          </a:custGeom>
          <a:ln w="12191">
            <a:solidFill>
              <a:srgbClr val="FFFFFF"/>
            </a:solidFill>
          </a:ln>
        </p:spPr>
        <p:txBody>
          <a:bodyPr wrap="square" lIns="0" tIns="0" rIns="0" bIns="0" rtlCol="0"/>
          <a:lstStyle/>
          <a:p>
            <a:endParaRPr/>
          </a:p>
        </p:txBody>
      </p:sp>
      <p:sp>
        <p:nvSpPr>
          <p:cNvPr id="13" name="object 13"/>
          <p:cNvSpPr/>
          <p:nvPr/>
        </p:nvSpPr>
        <p:spPr>
          <a:xfrm>
            <a:off x="609600" y="5381625"/>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90"/>
                </a:lnTo>
                <a:lnTo>
                  <a:pt x="0" y="537718"/>
                </a:lnTo>
                <a:lnTo>
                  <a:pt x="4700" y="560921"/>
                </a:lnTo>
                <a:lnTo>
                  <a:pt x="17510" y="579897"/>
                </a:lnTo>
                <a:lnTo>
                  <a:pt x="36486" y="592707"/>
                </a:lnTo>
                <a:lnTo>
                  <a:pt x="59689" y="597408"/>
                </a:lnTo>
                <a:lnTo>
                  <a:pt x="4850637" y="597408"/>
                </a:lnTo>
                <a:lnTo>
                  <a:pt x="4873841" y="592707"/>
                </a:lnTo>
                <a:lnTo>
                  <a:pt x="4892817" y="579897"/>
                </a:lnTo>
                <a:lnTo>
                  <a:pt x="4905627" y="560921"/>
                </a:lnTo>
                <a:lnTo>
                  <a:pt x="4910328" y="537718"/>
                </a:lnTo>
                <a:lnTo>
                  <a:pt x="4910328" y="59690"/>
                </a:lnTo>
                <a:lnTo>
                  <a:pt x="4905627" y="36486"/>
                </a:lnTo>
                <a:lnTo>
                  <a:pt x="4892817" y="17510"/>
                </a:lnTo>
                <a:lnTo>
                  <a:pt x="4873841" y="4700"/>
                </a:lnTo>
                <a:lnTo>
                  <a:pt x="4850637" y="0"/>
                </a:lnTo>
                <a:close/>
              </a:path>
            </a:pathLst>
          </a:custGeom>
          <a:solidFill>
            <a:schemeClr val="tx2">
              <a:lumMod val="40000"/>
              <a:lumOff val="60000"/>
            </a:schemeClr>
          </a:solidFill>
        </p:spPr>
        <p:txBody>
          <a:bodyPr wrap="square" lIns="0" tIns="0" rIns="0" bIns="0" rtlCol="0"/>
          <a:lstStyle/>
          <a:p>
            <a:endParaRPr/>
          </a:p>
        </p:txBody>
      </p:sp>
      <p:sp>
        <p:nvSpPr>
          <p:cNvPr id="14" name="object 14"/>
          <p:cNvSpPr/>
          <p:nvPr/>
        </p:nvSpPr>
        <p:spPr>
          <a:xfrm>
            <a:off x="6446520" y="2505455"/>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20" name="object 20"/>
          <p:cNvSpPr/>
          <p:nvPr/>
        </p:nvSpPr>
        <p:spPr>
          <a:xfrm>
            <a:off x="6507480" y="321259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2">
            <a:solidFill>
              <a:srgbClr val="FFFFFF"/>
            </a:solidFill>
          </a:ln>
        </p:spPr>
        <p:txBody>
          <a:bodyPr wrap="square" lIns="0" tIns="0" rIns="0" bIns="0" rtlCol="0"/>
          <a:lstStyle/>
          <a:p>
            <a:endParaRPr/>
          </a:p>
        </p:txBody>
      </p:sp>
      <p:sp>
        <p:nvSpPr>
          <p:cNvPr id="22" name="object 22"/>
          <p:cNvSpPr/>
          <p:nvPr/>
        </p:nvSpPr>
        <p:spPr>
          <a:xfrm>
            <a:off x="6446520" y="3806952"/>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28" name="object 28"/>
          <p:cNvSpPr txBox="1"/>
          <p:nvPr/>
        </p:nvSpPr>
        <p:spPr>
          <a:xfrm>
            <a:off x="914400" y="5534025"/>
            <a:ext cx="4299269" cy="290464"/>
          </a:xfrm>
          <a:prstGeom prst="rect">
            <a:avLst/>
          </a:prstGeom>
        </p:spPr>
        <p:txBody>
          <a:bodyPr vert="horz" wrap="square" lIns="0" tIns="13335" rIns="0" bIns="0" rtlCol="0">
            <a:spAutoFit/>
          </a:bodyPr>
          <a:lstStyle/>
          <a:p>
            <a:pPr marL="12700">
              <a:lnSpc>
                <a:spcPct val="100000"/>
              </a:lnSpc>
              <a:spcBef>
                <a:spcPts val="105"/>
              </a:spcBef>
            </a:pPr>
            <a:r>
              <a:rPr lang="es-CO" b="1" dirty="0"/>
              <a:t>Evaluación de Impacto del PIC (Efectividad)</a:t>
            </a:r>
            <a:endParaRPr sz="1700" b="1" dirty="0">
              <a:cs typeface="Calibri"/>
            </a:endParaRPr>
          </a:p>
        </p:txBody>
      </p:sp>
      <p:sp>
        <p:nvSpPr>
          <p:cNvPr id="30" name="object 30"/>
          <p:cNvSpPr/>
          <p:nvPr/>
        </p:nvSpPr>
        <p:spPr>
          <a:xfrm>
            <a:off x="6507480" y="452323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32" name="object 32"/>
          <p:cNvSpPr/>
          <p:nvPr/>
        </p:nvSpPr>
        <p:spPr>
          <a:xfrm>
            <a:off x="6446520" y="5117591"/>
            <a:ext cx="4910455" cy="594360"/>
          </a:xfrm>
          <a:custGeom>
            <a:avLst/>
            <a:gdLst/>
            <a:ahLst/>
            <a:cxnLst/>
            <a:rect l="l" t="t" r="r" b="b"/>
            <a:pathLst>
              <a:path w="4910455" h="594360">
                <a:moveTo>
                  <a:pt x="0" y="59435"/>
                </a:moveTo>
                <a:lnTo>
                  <a:pt x="4679" y="36325"/>
                </a:lnTo>
                <a:lnTo>
                  <a:pt x="17430" y="17430"/>
                </a:lnTo>
                <a:lnTo>
                  <a:pt x="36325" y="4679"/>
                </a:lnTo>
                <a:lnTo>
                  <a:pt x="59435" y="0"/>
                </a:lnTo>
                <a:lnTo>
                  <a:pt x="4850891" y="0"/>
                </a:lnTo>
                <a:lnTo>
                  <a:pt x="4874002" y="4679"/>
                </a:lnTo>
                <a:lnTo>
                  <a:pt x="4892897" y="17430"/>
                </a:lnTo>
                <a:lnTo>
                  <a:pt x="4905648" y="36325"/>
                </a:lnTo>
                <a:lnTo>
                  <a:pt x="4910328" y="59435"/>
                </a:lnTo>
                <a:lnTo>
                  <a:pt x="4910328" y="534923"/>
                </a:lnTo>
                <a:lnTo>
                  <a:pt x="4905648" y="558060"/>
                </a:lnTo>
                <a:lnTo>
                  <a:pt x="4892897" y="576953"/>
                </a:lnTo>
                <a:lnTo>
                  <a:pt x="4874002" y="589689"/>
                </a:lnTo>
                <a:lnTo>
                  <a:pt x="4850891" y="594359"/>
                </a:lnTo>
                <a:lnTo>
                  <a:pt x="59435" y="594359"/>
                </a:lnTo>
                <a:lnTo>
                  <a:pt x="36325" y="589689"/>
                </a:lnTo>
                <a:lnTo>
                  <a:pt x="17430" y="576953"/>
                </a:lnTo>
                <a:lnTo>
                  <a:pt x="4679" y="558060"/>
                </a:lnTo>
                <a:lnTo>
                  <a:pt x="0" y="534923"/>
                </a:lnTo>
                <a:lnTo>
                  <a:pt x="0" y="59435"/>
                </a:lnTo>
                <a:close/>
              </a:path>
            </a:pathLst>
          </a:custGeom>
          <a:ln w="12192">
            <a:solidFill>
              <a:srgbClr val="FFFFFF"/>
            </a:solidFill>
          </a:ln>
        </p:spPr>
        <p:txBody>
          <a:bodyPr wrap="square" lIns="0" tIns="0" rIns="0" bIns="0" rtlCol="0"/>
          <a:lstStyle/>
          <a:p>
            <a:endParaRPr/>
          </a:p>
        </p:txBody>
      </p:sp>
      <p:sp>
        <p:nvSpPr>
          <p:cNvPr id="35" name="object 35"/>
          <p:cNvSpPr/>
          <p:nvPr/>
        </p:nvSpPr>
        <p:spPr>
          <a:xfrm>
            <a:off x="6507480" y="5175503"/>
            <a:ext cx="981710" cy="478790"/>
          </a:xfrm>
          <a:custGeom>
            <a:avLst/>
            <a:gdLst/>
            <a:ahLst/>
            <a:cxnLst/>
            <a:rect l="l" t="t" r="r" b="b"/>
            <a:pathLst>
              <a:path w="981709" h="478789">
                <a:moveTo>
                  <a:pt x="0" y="47879"/>
                </a:moveTo>
                <a:lnTo>
                  <a:pt x="3766" y="29253"/>
                </a:lnTo>
                <a:lnTo>
                  <a:pt x="14033" y="14033"/>
                </a:lnTo>
                <a:lnTo>
                  <a:pt x="29253" y="3766"/>
                </a:lnTo>
                <a:lnTo>
                  <a:pt x="47878" y="0"/>
                </a:lnTo>
                <a:lnTo>
                  <a:pt x="933576" y="0"/>
                </a:lnTo>
                <a:lnTo>
                  <a:pt x="952202" y="3766"/>
                </a:lnTo>
                <a:lnTo>
                  <a:pt x="967422" y="14033"/>
                </a:lnTo>
                <a:lnTo>
                  <a:pt x="977689" y="29253"/>
                </a:lnTo>
                <a:lnTo>
                  <a:pt x="981455" y="47879"/>
                </a:lnTo>
                <a:lnTo>
                  <a:pt x="981455" y="430682"/>
                </a:lnTo>
                <a:lnTo>
                  <a:pt x="977689" y="449309"/>
                </a:lnTo>
                <a:lnTo>
                  <a:pt x="967422" y="464519"/>
                </a:lnTo>
                <a:lnTo>
                  <a:pt x="952202" y="474775"/>
                </a:lnTo>
                <a:lnTo>
                  <a:pt x="933576" y="478536"/>
                </a:lnTo>
                <a:lnTo>
                  <a:pt x="47878" y="478536"/>
                </a:lnTo>
                <a:lnTo>
                  <a:pt x="29253" y="474775"/>
                </a:lnTo>
                <a:lnTo>
                  <a:pt x="14033" y="464519"/>
                </a:lnTo>
                <a:lnTo>
                  <a:pt x="3766" y="449309"/>
                </a:lnTo>
                <a:lnTo>
                  <a:pt x="0" y="430682"/>
                </a:lnTo>
                <a:lnTo>
                  <a:pt x="0" y="47879"/>
                </a:lnTo>
                <a:close/>
              </a:path>
            </a:pathLst>
          </a:custGeom>
          <a:ln w="12192">
            <a:solidFill>
              <a:srgbClr val="FFFFFF"/>
            </a:solidFill>
          </a:ln>
        </p:spPr>
        <p:txBody>
          <a:bodyPr wrap="square" lIns="0" tIns="0" rIns="0" bIns="0" rtlCol="0"/>
          <a:lstStyle/>
          <a:p>
            <a:endParaRPr/>
          </a:p>
        </p:txBody>
      </p:sp>
      <p:sp>
        <p:nvSpPr>
          <p:cNvPr id="37" name="object 13">
            <a:extLst>
              <a:ext uri="{FF2B5EF4-FFF2-40B4-BE49-F238E27FC236}">
                <a16:creationId xmlns:a16="http://schemas.microsoft.com/office/drawing/2014/main" id="{B472ABD5-5EB7-4A90-A49A-ECBDA1CD7899}"/>
              </a:ext>
            </a:extLst>
          </p:cNvPr>
          <p:cNvSpPr/>
          <p:nvPr/>
        </p:nvSpPr>
        <p:spPr>
          <a:xfrm>
            <a:off x="609600" y="3945890"/>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90"/>
                </a:lnTo>
                <a:lnTo>
                  <a:pt x="0" y="537718"/>
                </a:lnTo>
                <a:lnTo>
                  <a:pt x="4700" y="560921"/>
                </a:lnTo>
                <a:lnTo>
                  <a:pt x="17510" y="579897"/>
                </a:lnTo>
                <a:lnTo>
                  <a:pt x="36486" y="592707"/>
                </a:lnTo>
                <a:lnTo>
                  <a:pt x="59689" y="597408"/>
                </a:lnTo>
                <a:lnTo>
                  <a:pt x="4850637" y="597408"/>
                </a:lnTo>
                <a:lnTo>
                  <a:pt x="4873841" y="592707"/>
                </a:lnTo>
                <a:lnTo>
                  <a:pt x="4892817" y="579897"/>
                </a:lnTo>
                <a:lnTo>
                  <a:pt x="4905627" y="560921"/>
                </a:lnTo>
                <a:lnTo>
                  <a:pt x="4910328" y="537718"/>
                </a:lnTo>
                <a:lnTo>
                  <a:pt x="4910328" y="59690"/>
                </a:lnTo>
                <a:lnTo>
                  <a:pt x="4905627" y="36486"/>
                </a:lnTo>
                <a:lnTo>
                  <a:pt x="4892817" y="17510"/>
                </a:lnTo>
                <a:lnTo>
                  <a:pt x="4873841" y="4700"/>
                </a:lnTo>
                <a:lnTo>
                  <a:pt x="4850637" y="0"/>
                </a:lnTo>
                <a:close/>
              </a:path>
            </a:pathLst>
          </a:custGeom>
          <a:solidFill>
            <a:schemeClr val="tx2">
              <a:lumMod val="40000"/>
              <a:lumOff val="60000"/>
            </a:schemeClr>
          </a:solidFill>
        </p:spPr>
        <p:txBody>
          <a:bodyPr wrap="square" lIns="0" tIns="0" rIns="0" bIns="0" rtlCol="0"/>
          <a:lstStyle/>
          <a:p>
            <a:endParaRPr/>
          </a:p>
        </p:txBody>
      </p:sp>
      <p:sp>
        <p:nvSpPr>
          <p:cNvPr id="21" name="object 28">
            <a:extLst>
              <a:ext uri="{FF2B5EF4-FFF2-40B4-BE49-F238E27FC236}">
                <a16:creationId xmlns:a16="http://schemas.microsoft.com/office/drawing/2014/main" id="{5A1F3228-510A-4DBC-8306-4B38B55B1B55}"/>
              </a:ext>
            </a:extLst>
          </p:cNvPr>
          <p:cNvSpPr txBox="1"/>
          <p:nvPr/>
        </p:nvSpPr>
        <p:spPr>
          <a:xfrm>
            <a:off x="118745" y="4052162"/>
            <a:ext cx="5291455" cy="567463"/>
          </a:xfrm>
          <a:prstGeom prst="rect">
            <a:avLst/>
          </a:prstGeom>
        </p:spPr>
        <p:txBody>
          <a:bodyPr vert="horz" wrap="square" lIns="0" tIns="13335" rIns="0" bIns="0" rtlCol="0">
            <a:spAutoFit/>
          </a:bodyPr>
          <a:lstStyle/>
          <a:p>
            <a:pPr lvl="2"/>
            <a:r>
              <a:rPr lang="es-CO" b="1" dirty="0"/>
              <a:t>Evaluación de Satisfacción del PIC (Eficacia)</a:t>
            </a:r>
            <a:endParaRPr lang="es-CO" sz="2800" b="1" dirty="0"/>
          </a:p>
          <a:p>
            <a:r>
              <a:rPr lang="es-CO" dirty="0"/>
              <a:t> </a:t>
            </a:r>
            <a:endParaRPr lang="es-CO" sz="2800" dirty="0"/>
          </a:p>
        </p:txBody>
      </p:sp>
      <p:sp>
        <p:nvSpPr>
          <p:cNvPr id="29" name="object 13">
            <a:extLst>
              <a:ext uri="{FF2B5EF4-FFF2-40B4-BE49-F238E27FC236}">
                <a16:creationId xmlns:a16="http://schemas.microsoft.com/office/drawing/2014/main" id="{43A29A5F-EB96-4FBF-834E-E697CDAB9834}"/>
              </a:ext>
            </a:extLst>
          </p:cNvPr>
          <p:cNvSpPr/>
          <p:nvPr/>
        </p:nvSpPr>
        <p:spPr>
          <a:xfrm>
            <a:off x="609599" y="1307465"/>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90"/>
                </a:lnTo>
                <a:lnTo>
                  <a:pt x="0" y="537718"/>
                </a:lnTo>
                <a:lnTo>
                  <a:pt x="4700" y="560921"/>
                </a:lnTo>
                <a:lnTo>
                  <a:pt x="17510" y="579897"/>
                </a:lnTo>
                <a:lnTo>
                  <a:pt x="36486" y="592707"/>
                </a:lnTo>
                <a:lnTo>
                  <a:pt x="59689" y="597408"/>
                </a:lnTo>
                <a:lnTo>
                  <a:pt x="4850637" y="597408"/>
                </a:lnTo>
                <a:lnTo>
                  <a:pt x="4873841" y="592707"/>
                </a:lnTo>
                <a:lnTo>
                  <a:pt x="4892817" y="579897"/>
                </a:lnTo>
                <a:lnTo>
                  <a:pt x="4905627" y="560921"/>
                </a:lnTo>
                <a:lnTo>
                  <a:pt x="4910328" y="537718"/>
                </a:lnTo>
                <a:lnTo>
                  <a:pt x="4910328" y="59690"/>
                </a:lnTo>
                <a:lnTo>
                  <a:pt x="4905627" y="36486"/>
                </a:lnTo>
                <a:lnTo>
                  <a:pt x="4892817" y="17510"/>
                </a:lnTo>
                <a:lnTo>
                  <a:pt x="4873841" y="4700"/>
                </a:lnTo>
                <a:lnTo>
                  <a:pt x="4850637" y="0"/>
                </a:lnTo>
                <a:close/>
              </a:path>
            </a:pathLst>
          </a:custGeom>
          <a:solidFill>
            <a:schemeClr val="tx2">
              <a:lumMod val="40000"/>
              <a:lumOff val="60000"/>
            </a:schemeClr>
          </a:solidFill>
        </p:spPr>
        <p:txBody>
          <a:bodyPr wrap="square" lIns="0" tIns="0" rIns="0" bIns="0" rtlCol="0"/>
          <a:lstStyle/>
          <a:p>
            <a:endParaRPr/>
          </a:p>
        </p:txBody>
      </p:sp>
      <p:sp>
        <p:nvSpPr>
          <p:cNvPr id="2" name="Rectángulo 1">
            <a:extLst>
              <a:ext uri="{FF2B5EF4-FFF2-40B4-BE49-F238E27FC236}">
                <a16:creationId xmlns:a16="http://schemas.microsoft.com/office/drawing/2014/main" id="{4CFC71C2-7CB1-488C-B3C6-2FAC5601EDD4}"/>
              </a:ext>
            </a:extLst>
          </p:cNvPr>
          <p:cNvSpPr/>
          <p:nvPr/>
        </p:nvSpPr>
        <p:spPr>
          <a:xfrm>
            <a:off x="1053129" y="1330369"/>
            <a:ext cx="4145879" cy="369332"/>
          </a:xfrm>
          <a:prstGeom prst="rect">
            <a:avLst/>
          </a:prstGeom>
        </p:spPr>
        <p:txBody>
          <a:bodyPr wrap="none">
            <a:spAutoFit/>
          </a:bodyPr>
          <a:lstStyle/>
          <a:p>
            <a:r>
              <a:rPr lang="es-CO" b="1" dirty="0">
                <a:ea typeface="Times New Roman" panose="02020603050405020304" pitchFamily="18" charset="0"/>
                <a:cs typeface="Times New Roman" panose="02020603050405020304" pitchFamily="18" charset="0"/>
              </a:rPr>
              <a:t>Índice de participación del PIC (Eficiencia)</a:t>
            </a:r>
            <a:endParaRPr lang="es-CO" b="1" dirty="0"/>
          </a:p>
        </p:txBody>
      </p:sp>
      <p:sp>
        <p:nvSpPr>
          <p:cNvPr id="6" name="Rectángulo 5">
            <a:extLst>
              <a:ext uri="{FF2B5EF4-FFF2-40B4-BE49-F238E27FC236}">
                <a16:creationId xmlns:a16="http://schemas.microsoft.com/office/drawing/2014/main" id="{1A2A8429-8D6E-4637-9976-B64B37C02E78}"/>
              </a:ext>
            </a:extLst>
          </p:cNvPr>
          <p:cNvSpPr/>
          <p:nvPr/>
        </p:nvSpPr>
        <p:spPr>
          <a:xfrm>
            <a:off x="5943600" y="5261795"/>
            <a:ext cx="6096000" cy="729430"/>
          </a:xfrm>
          <a:prstGeom prst="rect">
            <a:avLst/>
          </a:prstGeom>
        </p:spPr>
        <p:txBody>
          <a:bodyPr>
            <a:spAutoFit/>
          </a:bodyPr>
          <a:lstStyle/>
          <a:p>
            <a:pPr algn="just">
              <a:lnSpc>
                <a:spcPct val="115000"/>
              </a:lnSpc>
              <a:spcAft>
                <a:spcPts val="0"/>
              </a:spcAft>
            </a:pPr>
            <a:r>
              <a:rPr lang="es-CO" dirty="0"/>
              <a:t>Comparación de los cambios producidos entre una situación inicial y otra, luego de la intervención de la capacitación. </a:t>
            </a:r>
            <a:endParaRPr lang="es-CO" sz="1700" dirty="0">
              <a:effectLst/>
              <a:latin typeface="+mj-lt"/>
              <a:ea typeface="Times New Roman" panose="02020603050405020304" pitchFamily="18" charset="0"/>
            </a:endParaRPr>
          </a:p>
        </p:txBody>
      </p:sp>
      <p:sp>
        <p:nvSpPr>
          <p:cNvPr id="23" name="Rectángulo 22">
            <a:extLst>
              <a:ext uri="{FF2B5EF4-FFF2-40B4-BE49-F238E27FC236}">
                <a16:creationId xmlns:a16="http://schemas.microsoft.com/office/drawing/2014/main" id="{F4DEC91E-E31E-4D02-B980-555E68D5FDBB}"/>
              </a:ext>
            </a:extLst>
          </p:cNvPr>
          <p:cNvSpPr/>
          <p:nvPr/>
        </p:nvSpPr>
        <p:spPr>
          <a:xfrm>
            <a:off x="5889633" y="3986592"/>
            <a:ext cx="5899134" cy="709233"/>
          </a:xfrm>
          <a:prstGeom prst="rect">
            <a:avLst/>
          </a:prstGeom>
        </p:spPr>
        <p:txBody>
          <a:bodyPr wrap="square">
            <a:spAutoFit/>
          </a:bodyPr>
          <a:lstStyle/>
          <a:p>
            <a:pPr algn="just">
              <a:lnSpc>
                <a:spcPct val="115000"/>
              </a:lnSpc>
              <a:spcAft>
                <a:spcPts val="0"/>
              </a:spcAft>
            </a:pPr>
            <a:r>
              <a:rPr lang="es-CO" dirty="0"/>
              <a:t>Mide la satisfacción de los servidores derivada de su participación en las actividades del PIC. </a:t>
            </a:r>
            <a:endParaRPr lang="es-CO" dirty="0">
              <a:effectLst/>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AA7A2096-2C09-43F6-8402-4AFD6CC826D4}"/>
              </a:ext>
            </a:extLst>
          </p:cNvPr>
          <p:cNvSpPr/>
          <p:nvPr/>
        </p:nvSpPr>
        <p:spPr>
          <a:xfrm>
            <a:off x="5867400" y="1419225"/>
            <a:ext cx="6096000" cy="410882"/>
          </a:xfrm>
          <a:prstGeom prst="rect">
            <a:avLst/>
          </a:prstGeom>
        </p:spPr>
        <p:txBody>
          <a:bodyPr>
            <a:spAutoFit/>
          </a:bodyPr>
          <a:lstStyle/>
          <a:p>
            <a:pPr algn="just">
              <a:lnSpc>
                <a:spcPct val="115000"/>
              </a:lnSpc>
              <a:spcAft>
                <a:spcPts val="0"/>
              </a:spcAft>
            </a:pPr>
            <a:r>
              <a:rPr lang="es-CO" dirty="0"/>
              <a:t>Mide la cobertura de las actividades de capacitación. </a:t>
            </a:r>
            <a:endParaRPr lang="es-CO" dirty="0">
              <a:latin typeface="Times New Roman" panose="02020603050405020304" pitchFamily="18" charset="0"/>
              <a:ea typeface="Times New Roman" panose="02020603050405020304" pitchFamily="18" charset="0"/>
            </a:endParaRPr>
          </a:p>
        </p:txBody>
      </p:sp>
      <p:sp>
        <p:nvSpPr>
          <p:cNvPr id="25" name="object 13">
            <a:extLst>
              <a:ext uri="{FF2B5EF4-FFF2-40B4-BE49-F238E27FC236}">
                <a16:creationId xmlns:a16="http://schemas.microsoft.com/office/drawing/2014/main" id="{F6D4B588-1C8D-4209-B7FD-A3E94426498C}"/>
              </a:ext>
            </a:extLst>
          </p:cNvPr>
          <p:cNvSpPr/>
          <p:nvPr/>
        </p:nvSpPr>
        <p:spPr>
          <a:xfrm>
            <a:off x="579597" y="2498090"/>
            <a:ext cx="4910455" cy="597535"/>
          </a:xfrm>
          <a:custGeom>
            <a:avLst/>
            <a:gdLst/>
            <a:ahLst/>
            <a:cxnLst/>
            <a:rect l="l" t="t" r="r" b="b"/>
            <a:pathLst>
              <a:path w="4910455" h="597535">
                <a:moveTo>
                  <a:pt x="4850637" y="0"/>
                </a:moveTo>
                <a:lnTo>
                  <a:pt x="59689" y="0"/>
                </a:lnTo>
                <a:lnTo>
                  <a:pt x="36486" y="4700"/>
                </a:lnTo>
                <a:lnTo>
                  <a:pt x="17510" y="17510"/>
                </a:lnTo>
                <a:lnTo>
                  <a:pt x="4700" y="36486"/>
                </a:lnTo>
                <a:lnTo>
                  <a:pt x="0" y="59690"/>
                </a:lnTo>
                <a:lnTo>
                  <a:pt x="0" y="537718"/>
                </a:lnTo>
                <a:lnTo>
                  <a:pt x="4700" y="560921"/>
                </a:lnTo>
                <a:lnTo>
                  <a:pt x="17510" y="579897"/>
                </a:lnTo>
                <a:lnTo>
                  <a:pt x="36486" y="592707"/>
                </a:lnTo>
                <a:lnTo>
                  <a:pt x="59689" y="597408"/>
                </a:lnTo>
                <a:lnTo>
                  <a:pt x="4850637" y="597408"/>
                </a:lnTo>
                <a:lnTo>
                  <a:pt x="4873841" y="592707"/>
                </a:lnTo>
                <a:lnTo>
                  <a:pt x="4892817" y="579897"/>
                </a:lnTo>
                <a:lnTo>
                  <a:pt x="4905627" y="560921"/>
                </a:lnTo>
                <a:lnTo>
                  <a:pt x="4910328" y="537718"/>
                </a:lnTo>
                <a:lnTo>
                  <a:pt x="4910328" y="59690"/>
                </a:lnTo>
                <a:lnTo>
                  <a:pt x="4905627" y="36486"/>
                </a:lnTo>
                <a:lnTo>
                  <a:pt x="4892817" y="17510"/>
                </a:lnTo>
                <a:lnTo>
                  <a:pt x="4873841" y="4700"/>
                </a:lnTo>
                <a:lnTo>
                  <a:pt x="4850637" y="0"/>
                </a:lnTo>
                <a:close/>
              </a:path>
            </a:pathLst>
          </a:custGeom>
          <a:solidFill>
            <a:schemeClr val="tx2">
              <a:lumMod val="40000"/>
              <a:lumOff val="60000"/>
            </a:schemeClr>
          </a:solidFill>
        </p:spPr>
        <p:txBody>
          <a:bodyPr wrap="square" lIns="0" tIns="0" rIns="0" bIns="0" rtlCol="0"/>
          <a:lstStyle/>
          <a:p>
            <a:endParaRPr/>
          </a:p>
        </p:txBody>
      </p:sp>
      <p:sp>
        <p:nvSpPr>
          <p:cNvPr id="27" name="object 28">
            <a:extLst>
              <a:ext uri="{FF2B5EF4-FFF2-40B4-BE49-F238E27FC236}">
                <a16:creationId xmlns:a16="http://schemas.microsoft.com/office/drawing/2014/main" id="{3585ACF1-FB58-49A5-BD52-A27D635B476A}"/>
              </a:ext>
            </a:extLst>
          </p:cNvPr>
          <p:cNvSpPr txBox="1"/>
          <p:nvPr/>
        </p:nvSpPr>
        <p:spPr>
          <a:xfrm>
            <a:off x="0" y="2604362"/>
            <a:ext cx="5291455" cy="567463"/>
          </a:xfrm>
          <a:prstGeom prst="rect">
            <a:avLst/>
          </a:prstGeom>
        </p:spPr>
        <p:txBody>
          <a:bodyPr vert="horz" wrap="square" lIns="0" tIns="13335" rIns="0" bIns="0" rtlCol="0">
            <a:spAutoFit/>
          </a:bodyPr>
          <a:lstStyle/>
          <a:p>
            <a:pPr lvl="2"/>
            <a:r>
              <a:rPr lang="es-CO" b="1" dirty="0"/>
              <a:t>Evaluación del Cumplimiento del PIC (Eficacia)</a:t>
            </a:r>
            <a:endParaRPr lang="es-CO" sz="2800" b="1" dirty="0"/>
          </a:p>
          <a:p>
            <a:r>
              <a:rPr lang="es-CO" dirty="0"/>
              <a:t> </a:t>
            </a:r>
            <a:endParaRPr lang="es-CO" sz="2800" dirty="0"/>
          </a:p>
        </p:txBody>
      </p:sp>
      <p:sp>
        <p:nvSpPr>
          <p:cNvPr id="31" name="Rectángulo 30">
            <a:extLst>
              <a:ext uri="{FF2B5EF4-FFF2-40B4-BE49-F238E27FC236}">
                <a16:creationId xmlns:a16="http://schemas.microsoft.com/office/drawing/2014/main" id="{77E7A405-D7CD-434A-A634-8707D41DF38F}"/>
              </a:ext>
            </a:extLst>
          </p:cNvPr>
          <p:cNvSpPr/>
          <p:nvPr/>
        </p:nvSpPr>
        <p:spPr>
          <a:xfrm>
            <a:off x="5888341" y="2463913"/>
            <a:ext cx="5899134" cy="709233"/>
          </a:xfrm>
          <a:prstGeom prst="rect">
            <a:avLst/>
          </a:prstGeom>
        </p:spPr>
        <p:txBody>
          <a:bodyPr wrap="square">
            <a:spAutoFit/>
          </a:bodyPr>
          <a:lstStyle/>
          <a:p>
            <a:pPr algn="just">
              <a:lnSpc>
                <a:spcPct val="115000"/>
              </a:lnSpc>
              <a:spcAft>
                <a:spcPts val="0"/>
              </a:spcAft>
            </a:pPr>
            <a:r>
              <a:rPr lang="es-CO" dirty="0"/>
              <a:t>Mide el cumplimiento en la ejecución de las actividades programadas del PIC. </a:t>
            </a:r>
            <a:endParaRPr lang="es-CO"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68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6" y="432562"/>
            <a:ext cx="6348273" cy="289823"/>
          </a:xfrm>
          <a:prstGeom prst="rect">
            <a:avLst/>
          </a:prstGeom>
        </p:spPr>
        <p:txBody>
          <a:bodyPr vert="horz" wrap="square" lIns="0" tIns="12700" rIns="0" bIns="0" rtlCol="0">
            <a:spAutoFit/>
          </a:bodyPr>
          <a:lstStyle/>
          <a:p>
            <a:pPr marL="12700">
              <a:lnSpc>
                <a:spcPct val="100000"/>
              </a:lnSpc>
              <a:spcBef>
                <a:spcPts val="100"/>
              </a:spcBef>
            </a:pPr>
            <a:r>
              <a:rPr lang="es-CO" sz="1800" b="1" spc="-5" dirty="0">
                <a:solidFill>
                  <a:srgbClr val="FFFFFF"/>
                </a:solidFill>
                <a:latin typeface="+mn-lt"/>
                <a:cs typeface="Calibri"/>
              </a:rPr>
              <a:t>OFERTA DE LA RED INSTITUCIONAL</a:t>
            </a:r>
            <a:endParaRPr sz="1800" dirty="0">
              <a:latin typeface="+mn-lt"/>
              <a:cs typeface="Calibri"/>
            </a:endParaRPr>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507480" y="124968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12" name="object 12"/>
          <p:cNvSpPr/>
          <p:nvPr/>
        </p:nvSpPr>
        <p:spPr>
          <a:xfrm>
            <a:off x="6507480" y="1905000"/>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89"/>
                </a:lnTo>
                <a:lnTo>
                  <a:pt x="977713" y="446448"/>
                </a:lnTo>
                <a:lnTo>
                  <a:pt x="967517" y="461549"/>
                </a:lnTo>
                <a:lnTo>
                  <a:pt x="952416" y="471745"/>
                </a:lnTo>
                <a:lnTo>
                  <a:pt x="933958" y="475488"/>
                </a:lnTo>
                <a:lnTo>
                  <a:pt x="47498" y="475488"/>
                </a:lnTo>
                <a:lnTo>
                  <a:pt x="29039" y="471745"/>
                </a:lnTo>
                <a:lnTo>
                  <a:pt x="13938" y="461549"/>
                </a:lnTo>
                <a:lnTo>
                  <a:pt x="3742" y="446448"/>
                </a:lnTo>
                <a:lnTo>
                  <a:pt x="0" y="427989"/>
                </a:lnTo>
                <a:lnTo>
                  <a:pt x="0" y="47498"/>
                </a:lnTo>
                <a:close/>
              </a:path>
            </a:pathLst>
          </a:custGeom>
          <a:ln w="12191">
            <a:solidFill>
              <a:srgbClr val="FFFFFF"/>
            </a:solidFill>
          </a:ln>
        </p:spPr>
        <p:txBody>
          <a:bodyPr wrap="square" lIns="0" tIns="0" rIns="0" bIns="0" rtlCol="0"/>
          <a:lstStyle/>
          <a:p>
            <a:endParaRPr/>
          </a:p>
        </p:txBody>
      </p:sp>
      <p:sp>
        <p:nvSpPr>
          <p:cNvPr id="14" name="object 14"/>
          <p:cNvSpPr/>
          <p:nvPr/>
        </p:nvSpPr>
        <p:spPr>
          <a:xfrm>
            <a:off x="6446520" y="2505455"/>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20" name="object 20"/>
          <p:cNvSpPr/>
          <p:nvPr/>
        </p:nvSpPr>
        <p:spPr>
          <a:xfrm>
            <a:off x="6507480" y="321259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2">
            <a:solidFill>
              <a:srgbClr val="FFFFFF"/>
            </a:solidFill>
          </a:ln>
        </p:spPr>
        <p:txBody>
          <a:bodyPr wrap="square" lIns="0" tIns="0" rIns="0" bIns="0" rtlCol="0"/>
          <a:lstStyle/>
          <a:p>
            <a:endParaRPr/>
          </a:p>
        </p:txBody>
      </p:sp>
      <p:sp>
        <p:nvSpPr>
          <p:cNvPr id="22" name="object 22"/>
          <p:cNvSpPr/>
          <p:nvPr/>
        </p:nvSpPr>
        <p:spPr>
          <a:xfrm>
            <a:off x="6446520" y="3806952"/>
            <a:ext cx="4910455" cy="597535"/>
          </a:xfrm>
          <a:custGeom>
            <a:avLst/>
            <a:gdLst/>
            <a:ahLst/>
            <a:cxnLst/>
            <a:rect l="l" t="t" r="r" b="b"/>
            <a:pathLst>
              <a:path w="4910455" h="597535">
                <a:moveTo>
                  <a:pt x="0" y="59690"/>
                </a:moveTo>
                <a:lnTo>
                  <a:pt x="4700" y="36486"/>
                </a:lnTo>
                <a:lnTo>
                  <a:pt x="17510" y="17510"/>
                </a:lnTo>
                <a:lnTo>
                  <a:pt x="36486" y="4700"/>
                </a:lnTo>
                <a:lnTo>
                  <a:pt x="59689" y="0"/>
                </a:lnTo>
                <a:lnTo>
                  <a:pt x="4850637" y="0"/>
                </a:lnTo>
                <a:lnTo>
                  <a:pt x="4873841" y="4700"/>
                </a:lnTo>
                <a:lnTo>
                  <a:pt x="4892817" y="17510"/>
                </a:lnTo>
                <a:lnTo>
                  <a:pt x="4905627" y="36486"/>
                </a:lnTo>
                <a:lnTo>
                  <a:pt x="4910328" y="59690"/>
                </a:lnTo>
                <a:lnTo>
                  <a:pt x="4910328" y="537718"/>
                </a:lnTo>
                <a:lnTo>
                  <a:pt x="4905627" y="560921"/>
                </a:lnTo>
                <a:lnTo>
                  <a:pt x="4892817" y="579897"/>
                </a:lnTo>
                <a:lnTo>
                  <a:pt x="4873841" y="592707"/>
                </a:lnTo>
                <a:lnTo>
                  <a:pt x="4850637" y="597408"/>
                </a:lnTo>
                <a:lnTo>
                  <a:pt x="59689" y="597408"/>
                </a:lnTo>
                <a:lnTo>
                  <a:pt x="36486" y="592707"/>
                </a:lnTo>
                <a:lnTo>
                  <a:pt x="17510" y="579897"/>
                </a:lnTo>
                <a:lnTo>
                  <a:pt x="4700" y="560921"/>
                </a:lnTo>
                <a:lnTo>
                  <a:pt x="0" y="537718"/>
                </a:lnTo>
                <a:lnTo>
                  <a:pt x="0" y="59690"/>
                </a:lnTo>
                <a:close/>
              </a:path>
            </a:pathLst>
          </a:custGeom>
          <a:ln w="12192">
            <a:solidFill>
              <a:srgbClr val="FFFFFF"/>
            </a:solidFill>
          </a:ln>
        </p:spPr>
        <p:txBody>
          <a:bodyPr wrap="square" lIns="0" tIns="0" rIns="0" bIns="0" rtlCol="0"/>
          <a:lstStyle/>
          <a:p>
            <a:endParaRPr/>
          </a:p>
        </p:txBody>
      </p:sp>
      <p:sp>
        <p:nvSpPr>
          <p:cNvPr id="30" name="object 30"/>
          <p:cNvSpPr/>
          <p:nvPr/>
        </p:nvSpPr>
        <p:spPr>
          <a:xfrm>
            <a:off x="6507480" y="4523232"/>
            <a:ext cx="981710" cy="475615"/>
          </a:xfrm>
          <a:custGeom>
            <a:avLst/>
            <a:gdLst/>
            <a:ahLst/>
            <a:cxnLst/>
            <a:rect l="l" t="t" r="r" b="b"/>
            <a:pathLst>
              <a:path w="981709" h="475614">
                <a:moveTo>
                  <a:pt x="0" y="47498"/>
                </a:moveTo>
                <a:lnTo>
                  <a:pt x="3742" y="29039"/>
                </a:lnTo>
                <a:lnTo>
                  <a:pt x="13938" y="13938"/>
                </a:lnTo>
                <a:lnTo>
                  <a:pt x="29039" y="3742"/>
                </a:lnTo>
                <a:lnTo>
                  <a:pt x="47498" y="0"/>
                </a:lnTo>
                <a:lnTo>
                  <a:pt x="933958" y="0"/>
                </a:lnTo>
                <a:lnTo>
                  <a:pt x="952416" y="3742"/>
                </a:lnTo>
                <a:lnTo>
                  <a:pt x="967517" y="13938"/>
                </a:lnTo>
                <a:lnTo>
                  <a:pt x="977713" y="29039"/>
                </a:lnTo>
                <a:lnTo>
                  <a:pt x="981455" y="47498"/>
                </a:lnTo>
                <a:lnTo>
                  <a:pt x="981455" y="427990"/>
                </a:lnTo>
                <a:lnTo>
                  <a:pt x="977713" y="446448"/>
                </a:lnTo>
                <a:lnTo>
                  <a:pt x="967517" y="461549"/>
                </a:lnTo>
                <a:lnTo>
                  <a:pt x="952416" y="471745"/>
                </a:lnTo>
                <a:lnTo>
                  <a:pt x="933958" y="475488"/>
                </a:lnTo>
                <a:lnTo>
                  <a:pt x="47498" y="475488"/>
                </a:lnTo>
                <a:lnTo>
                  <a:pt x="29039" y="471745"/>
                </a:lnTo>
                <a:lnTo>
                  <a:pt x="13938" y="461549"/>
                </a:lnTo>
                <a:lnTo>
                  <a:pt x="3742" y="446448"/>
                </a:lnTo>
                <a:lnTo>
                  <a:pt x="0" y="427990"/>
                </a:lnTo>
                <a:lnTo>
                  <a:pt x="0" y="47498"/>
                </a:lnTo>
                <a:close/>
              </a:path>
            </a:pathLst>
          </a:custGeom>
          <a:ln w="12191">
            <a:solidFill>
              <a:srgbClr val="FFFFFF"/>
            </a:solidFill>
          </a:ln>
        </p:spPr>
        <p:txBody>
          <a:bodyPr wrap="square" lIns="0" tIns="0" rIns="0" bIns="0" rtlCol="0"/>
          <a:lstStyle/>
          <a:p>
            <a:endParaRPr/>
          </a:p>
        </p:txBody>
      </p:sp>
      <p:sp>
        <p:nvSpPr>
          <p:cNvPr id="32" name="object 32"/>
          <p:cNvSpPr/>
          <p:nvPr/>
        </p:nvSpPr>
        <p:spPr>
          <a:xfrm>
            <a:off x="6446520" y="5117591"/>
            <a:ext cx="4910455" cy="594360"/>
          </a:xfrm>
          <a:custGeom>
            <a:avLst/>
            <a:gdLst/>
            <a:ahLst/>
            <a:cxnLst/>
            <a:rect l="l" t="t" r="r" b="b"/>
            <a:pathLst>
              <a:path w="4910455" h="594360">
                <a:moveTo>
                  <a:pt x="0" y="59435"/>
                </a:moveTo>
                <a:lnTo>
                  <a:pt x="4679" y="36325"/>
                </a:lnTo>
                <a:lnTo>
                  <a:pt x="17430" y="17430"/>
                </a:lnTo>
                <a:lnTo>
                  <a:pt x="36325" y="4679"/>
                </a:lnTo>
                <a:lnTo>
                  <a:pt x="59435" y="0"/>
                </a:lnTo>
                <a:lnTo>
                  <a:pt x="4850891" y="0"/>
                </a:lnTo>
                <a:lnTo>
                  <a:pt x="4874002" y="4679"/>
                </a:lnTo>
                <a:lnTo>
                  <a:pt x="4892897" y="17430"/>
                </a:lnTo>
                <a:lnTo>
                  <a:pt x="4905648" y="36325"/>
                </a:lnTo>
                <a:lnTo>
                  <a:pt x="4910328" y="59435"/>
                </a:lnTo>
                <a:lnTo>
                  <a:pt x="4910328" y="534923"/>
                </a:lnTo>
                <a:lnTo>
                  <a:pt x="4905648" y="558060"/>
                </a:lnTo>
                <a:lnTo>
                  <a:pt x="4892897" y="576953"/>
                </a:lnTo>
                <a:lnTo>
                  <a:pt x="4874002" y="589689"/>
                </a:lnTo>
                <a:lnTo>
                  <a:pt x="4850891" y="594359"/>
                </a:lnTo>
                <a:lnTo>
                  <a:pt x="59435" y="594359"/>
                </a:lnTo>
                <a:lnTo>
                  <a:pt x="36325" y="589689"/>
                </a:lnTo>
                <a:lnTo>
                  <a:pt x="17430" y="576953"/>
                </a:lnTo>
                <a:lnTo>
                  <a:pt x="4679" y="558060"/>
                </a:lnTo>
                <a:lnTo>
                  <a:pt x="0" y="534923"/>
                </a:lnTo>
                <a:lnTo>
                  <a:pt x="0" y="59435"/>
                </a:lnTo>
                <a:close/>
              </a:path>
            </a:pathLst>
          </a:custGeom>
          <a:ln w="12192">
            <a:solidFill>
              <a:srgbClr val="FFFFFF"/>
            </a:solidFill>
          </a:ln>
        </p:spPr>
        <p:txBody>
          <a:bodyPr wrap="square" lIns="0" tIns="0" rIns="0" bIns="0" rtlCol="0"/>
          <a:lstStyle/>
          <a:p>
            <a:endParaRPr/>
          </a:p>
        </p:txBody>
      </p:sp>
      <p:pic>
        <p:nvPicPr>
          <p:cNvPr id="2" name="Imagen 1">
            <a:extLst>
              <a:ext uri="{FF2B5EF4-FFF2-40B4-BE49-F238E27FC236}">
                <a16:creationId xmlns:a16="http://schemas.microsoft.com/office/drawing/2014/main" id="{6B386B5F-2339-4ED3-83FA-88789C1C1C4E}"/>
              </a:ext>
            </a:extLst>
          </p:cNvPr>
          <p:cNvPicPr>
            <a:picLocks noChangeAspect="1"/>
          </p:cNvPicPr>
          <p:nvPr/>
        </p:nvPicPr>
        <p:blipFill>
          <a:blip r:embed="rId3"/>
          <a:stretch>
            <a:fillRect/>
          </a:stretch>
        </p:blipFill>
        <p:spPr>
          <a:xfrm>
            <a:off x="7876061" y="1470267"/>
            <a:ext cx="1115539" cy="1168158"/>
          </a:xfrm>
          <a:prstGeom prst="rect">
            <a:avLst/>
          </a:prstGeom>
        </p:spPr>
      </p:pic>
      <p:pic>
        <p:nvPicPr>
          <p:cNvPr id="6" name="Imagen 5">
            <a:extLst>
              <a:ext uri="{FF2B5EF4-FFF2-40B4-BE49-F238E27FC236}">
                <a16:creationId xmlns:a16="http://schemas.microsoft.com/office/drawing/2014/main" id="{397BACA2-988A-4C9A-887C-B301464DDCA6}"/>
              </a:ext>
            </a:extLst>
          </p:cNvPr>
          <p:cNvPicPr>
            <a:picLocks noChangeAspect="1"/>
          </p:cNvPicPr>
          <p:nvPr/>
        </p:nvPicPr>
        <p:blipFill>
          <a:blip r:embed="rId4"/>
          <a:stretch>
            <a:fillRect/>
          </a:stretch>
        </p:blipFill>
        <p:spPr>
          <a:xfrm>
            <a:off x="9786137" y="1473018"/>
            <a:ext cx="1110463" cy="1089207"/>
          </a:xfrm>
          <a:prstGeom prst="rect">
            <a:avLst/>
          </a:prstGeom>
        </p:spPr>
      </p:pic>
      <p:pic>
        <p:nvPicPr>
          <p:cNvPr id="7" name="Imagen 6">
            <a:extLst>
              <a:ext uri="{FF2B5EF4-FFF2-40B4-BE49-F238E27FC236}">
                <a16:creationId xmlns:a16="http://schemas.microsoft.com/office/drawing/2014/main" id="{186FAC76-BBC8-4D63-87CA-E16C2DAB2FE4}"/>
              </a:ext>
            </a:extLst>
          </p:cNvPr>
          <p:cNvPicPr>
            <a:picLocks noChangeAspect="1"/>
          </p:cNvPicPr>
          <p:nvPr/>
        </p:nvPicPr>
        <p:blipFill>
          <a:blip r:embed="rId5"/>
          <a:stretch>
            <a:fillRect/>
          </a:stretch>
        </p:blipFill>
        <p:spPr>
          <a:xfrm>
            <a:off x="9804503" y="4314825"/>
            <a:ext cx="1625497" cy="715757"/>
          </a:xfrm>
          <a:prstGeom prst="rect">
            <a:avLst/>
          </a:prstGeom>
        </p:spPr>
      </p:pic>
      <p:pic>
        <p:nvPicPr>
          <p:cNvPr id="10" name="Imagen 9">
            <a:extLst>
              <a:ext uri="{FF2B5EF4-FFF2-40B4-BE49-F238E27FC236}">
                <a16:creationId xmlns:a16="http://schemas.microsoft.com/office/drawing/2014/main" id="{8C50BE53-65C3-4B1B-8CD6-AEA4E7F4A7E4}"/>
              </a:ext>
            </a:extLst>
          </p:cNvPr>
          <p:cNvPicPr>
            <a:picLocks noChangeAspect="1"/>
          </p:cNvPicPr>
          <p:nvPr/>
        </p:nvPicPr>
        <p:blipFill>
          <a:blip r:embed="rId6"/>
          <a:stretch>
            <a:fillRect/>
          </a:stretch>
        </p:blipFill>
        <p:spPr>
          <a:xfrm>
            <a:off x="9915457" y="3130409"/>
            <a:ext cx="1946305" cy="574816"/>
          </a:xfrm>
          <a:prstGeom prst="rect">
            <a:avLst/>
          </a:prstGeom>
        </p:spPr>
      </p:pic>
      <p:pic>
        <p:nvPicPr>
          <p:cNvPr id="11" name="Imagen 10">
            <a:extLst>
              <a:ext uri="{FF2B5EF4-FFF2-40B4-BE49-F238E27FC236}">
                <a16:creationId xmlns:a16="http://schemas.microsoft.com/office/drawing/2014/main" id="{012AC832-2CDE-4DCA-85FF-77422DC251AA}"/>
              </a:ext>
            </a:extLst>
          </p:cNvPr>
          <p:cNvPicPr>
            <a:picLocks noChangeAspect="1"/>
          </p:cNvPicPr>
          <p:nvPr/>
        </p:nvPicPr>
        <p:blipFill>
          <a:blip r:embed="rId7"/>
          <a:stretch>
            <a:fillRect/>
          </a:stretch>
        </p:blipFill>
        <p:spPr>
          <a:xfrm>
            <a:off x="7543800" y="4436288"/>
            <a:ext cx="1926629" cy="488137"/>
          </a:xfrm>
          <a:prstGeom prst="rect">
            <a:avLst/>
          </a:prstGeom>
        </p:spPr>
      </p:pic>
      <p:pic>
        <p:nvPicPr>
          <p:cNvPr id="15" name="Imagen 14">
            <a:extLst>
              <a:ext uri="{FF2B5EF4-FFF2-40B4-BE49-F238E27FC236}">
                <a16:creationId xmlns:a16="http://schemas.microsoft.com/office/drawing/2014/main" id="{D06C4FF9-2593-458B-9767-B90112EDC753}"/>
              </a:ext>
            </a:extLst>
          </p:cNvPr>
          <p:cNvPicPr>
            <a:picLocks noChangeAspect="1"/>
          </p:cNvPicPr>
          <p:nvPr/>
        </p:nvPicPr>
        <p:blipFill>
          <a:blip r:embed="rId8"/>
          <a:stretch>
            <a:fillRect/>
          </a:stretch>
        </p:blipFill>
        <p:spPr>
          <a:xfrm>
            <a:off x="7520429" y="2757324"/>
            <a:ext cx="2153337" cy="1328901"/>
          </a:xfrm>
          <a:prstGeom prst="rect">
            <a:avLst/>
          </a:prstGeom>
        </p:spPr>
      </p:pic>
      <p:sp>
        <p:nvSpPr>
          <p:cNvPr id="17" name="Rectángulo 16">
            <a:extLst>
              <a:ext uri="{FF2B5EF4-FFF2-40B4-BE49-F238E27FC236}">
                <a16:creationId xmlns:a16="http://schemas.microsoft.com/office/drawing/2014/main" id="{72567D5C-F74A-4757-B290-C190415E1D94}"/>
              </a:ext>
            </a:extLst>
          </p:cNvPr>
          <p:cNvSpPr/>
          <p:nvPr/>
        </p:nvSpPr>
        <p:spPr>
          <a:xfrm>
            <a:off x="365835" y="2740088"/>
            <a:ext cx="6598920" cy="2031325"/>
          </a:xfrm>
          <a:prstGeom prst="rect">
            <a:avLst/>
          </a:prstGeom>
        </p:spPr>
        <p:txBody>
          <a:bodyPr wrap="square">
            <a:spAutoFit/>
          </a:bodyPr>
          <a:lstStyle/>
          <a:p>
            <a:pPr algn="just"/>
            <a:r>
              <a:rPr lang="es-ES" spc="-5" dirty="0">
                <a:cs typeface="Calibri"/>
              </a:rPr>
              <a:t>Para el desarrollo de las actividades de formación definidas en el PIC se tienen previstos como proveedores a la Universidad Nacional y la Caja de Compensación Familiar COMPENSAR; Sin embargo se podrán realizar alianzas estratégicas </a:t>
            </a:r>
            <a:r>
              <a:rPr lang="es-ES" dirty="0"/>
              <a:t>con otras entidades del estado que hagan parte de la Red Institucional de Capacitación y que cuenten con expertos en los temas de interés.</a:t>
            </a:r>
          </a:p>
          <a:p>
            <a:pPr algn="just"/>
            <a:endParaRPr lang="es-ES" spc="-5" dirty="0">
              <a:cs typeface="Calibri"/>
            </a:endParaRPr>
          </a:p>
        </p:txBody>
      </p:sp>
    </p:spTree>
    <p:extLst>
      <p:ext uri="{BB962C8B-B14F-4D97-AF65-F5344CB8AC3E}">
        <p14:creationId xmlns:p14="http://schemas.microsoft.com/office/powerpoint/2010/main" val="238069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50701687"/>
              </p:ext>
            </p:extLst>
          </p:nvPr>
        </p:nvGraphicFramePr>
        <p:xfrm>
          <a:off x="713231" y="801623"/>
          <a:ext cx="10869170" cy="6180198"/>
        </p:xfrm>
        <a:graphic>
          <a:graphicData uri="http://schemas.openxmlformats.org/drawingml/2006/table">
            <a:tbl>
              <a:tblPr firstRow="1" bandRow="1">
                <a:tableStyleId>{2D5ABB26-0587-4C30-8999-92F81FD0307C}</a:tableStyleId>
              </a:tblPr>
              <a:tblGrid>
                <a:gridCol w="1164634">
                  <a:extLst>
                    <a:ext uri="{9D8B030D-6E8A-4147-A177-3AD203B41FA5}">
                      <a16:colId xmlns:a16="http://schemas.microsoft.com/office/drawing/2014/main" val="20000"/>
                    </a:ext>
                  </a:extLst>
                </a:gridCol>
                <a:gridCol w="3534964">
                  <a:extLst>
                    <a:ext uri="{9D8B030D-6E8A-4147-A177-3AD203B41FA5}">
                      <a16:colId xmlns:a16="http://schemas.microsoft.com/office/drawing/2014/main" val="20001"/>
                    </a:ext>
                  </a:extLst>
                </a:gridCol>
                <a:gridCol w="2674925">
                  <a:extLst>
                    <a:ext uri="{9D8B030D-6E8A-4147-A177-3AD203B41FA5}">
                      <a16:colId xmlns:a16="http://schemas.microsoft.com/office/drawing/2014/main" val="20002"/>
                    </a:ext>
                  </a:extLst>
                </a:gridCol>
                <a:gridCol w="112731">
                  <a:extLst>
                    <a:ext uri="{9D8B030D-6E8A-4147-A177-3AD203B41FA5}">
                      <a16:colId xmlns:a16="http://schemas.microsoft.com/office/drawing/2014/main" val="20003"/>
                    </a:ext>
                  </a:extLst>
                </a:gridCol>
                <a:gridCol w="112731">
                  <a:extLst>
                    <a:ext uri="{9D8B030D-6E8A-4147-A177-3AD203B41FA5}">
                      <a16:colId xmlns:a16="http://schemas.microsoft.com/office/drawing/2014/main" val="20004"/>
                    </a:ext>
                  </a:extLst>
                </a:gridCol>
                <a:gridCol w="112730">
                  <a:extLst>
                    <a:ext uri="{9D8B030D-6E8A-4147-A177-3AD203B41FA5}">
                      <a16:colId xmlns:a16="http://schemas.microsoft.com/office/drawing/2014/main" val="20005"/>
                    </a:ext>
                  </a:extLst>
                </a:gridCol>
                <a:gridCol w="112730">
                  <a:extLst>
                    <a:ext uri="{9D8B030D-6E8A-4147-A177-3AD203B41FA5}">
                      <a16:colId xmlns:a16="http://schemas.microsoft.com/office/drawing/2014/main" val="20006"/>
                    </a:ext>
                  </a:extLst>
                </a:gridCol>
                <a:gridCol w="112730">
                  <a:extLst>
                    <a:ext uri="{9D8B030D-6E8A-4147-A177-3AD203B41FA5}">
                      <a16:colId xmlns:a16="http://schemas.microsoft.com/office/drawing/2014/main" val="20007"/>
                    </a:ext>
                  </a:extLst>
                </a:gridCol>
                <a:gridCol w="112730">
                  <a:extLst>
                    <a:ext uri="{9D8B030D-6E8A-4147-A177-3AD203B41FA5}">
                      <a16:colId xmlns:a16="http://schemas.microsoft.com/office/drawing/2014/main" val="20008"/>
                    </a:ext>
                  </a:extLst>
                </a:gridCol>
                <a:gridCol w="372534">
                  <a:extLst>
                    <a:ext uri="{9D8B030D-6E8A-4147-A177-3AD203B41FA5}">
                      <a16:colId xmlns:a16="http://schemas.microsoft.com/office/drawing/2014/main" val="20009"/>
                    </a:ext>
                  </a:extLst>
                </a:gridCol>
                <a:gridCol w="1612571">
                  <a:extLst>
                    <a:ext uri="{9D8B030D-6E8A-4147-A177-3AD203B41FA5}">
                      <a16:colId xmlns:a16="http://schemas.microsoft.com/office/drawing/2014/main" val="20010"/>
                    </a:ext>
                  </a:extLst>
                </a:gridCol>
                <a:gridCol w="833160">
                  <a:extLst>
                    <a:ext uri="{9D8B030D-6E8A-4147-A177-3AD203B41FA5}">
                      <a16:colId xmlns:a16="http://schemas.microsoft.com/office/drawing/2014/main" val="20011"/>
                    </a:ext>
                  </a:extLst>
                </a:gridCol>
              </a:tblGrid>
              <a:tr h="65386">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13664">
                        <a:lnSpc>
                          <a:spcPct val="100000"/>
                        </a:lnSpc>
                        <a:spcBef>
                          <a:spcPts val="245"/>
                        </a:spcBef>
                      </a:pPr>
                      <a:r>
                        <a:rPr sz="400" spc="50" dirty="0">
                          <a:solidFill>
                            <a:srgbClr val="FFFFFF"/>
                          </a:solidFill>
                          <a:latin typeface="Times New Roman"/>
                          <a:cs typeface="Times New Roman"/>
                        </a:rPr>
                        <a:t>Actividad </a:t>
                      </a:r>
                      <a:r>
                        <a:rPr sz="400" spc="80" dirty="0">
                          <a:solidFill>
                            <a:srgbClr val="FFFFFF"/>
                          </a:solidFill>
                          <a:latin typeface="Times New Roman"/>
                          <a:cs typeface="Times New Roman"/>
                        </a:rPr>
                        <a:t>de</a:t>
                      </a:r>
                      <a:r>
                        <a:rPr sz="400" spc="25" dirty="0">
                          <a:solidFill>
                            <a:srgbClr val="FFFFFF"/>
                          </a:solidFill>
                          <a:latin typeface="Times New Roman"/>
                          <a:cs typeface="Times New Roman"/>
                        </a:rPr>
                        <a:t> </a:t>
                      </a:r>
                      <a:r>
                        <a:rPr sz="400" spc="60" dirty="0">
                          <a:solidFill>
                            <a:srgbClr val="FFFFFF"/>
                          </a:solidFill>
                          <a:latin typeface="Times New Roman"/>
                          <a:cs typeface="Times New Roman"/>
                        </a:rPr>
                        <a:t>Capacitación.</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7620" algn="ctr">
                        <a:lnSpc>
                          <a:spcPct val="100000"/>
                        </a:lnSpc>
                        <a:spcBef>
                          <a:spcPts val="245"/>
                        </a:spcBef>
                      </a:pPr>
                      <a:r>
                        <a:rPr sz="400" spc="55" dirty="0">
                          <a:solidFill>
                            <a:srgbClr val="FFFFFF"/>
                          </a:solidFill>
                          <a:latin typeface="Times New Roman"/>
                          <a:cs typeface="Times New Roman"/>
                        </a:rPr>
                        <a:t>Objetivo.</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9525" algn="ctr">
                        <a:lnSpc>
                          <a:spcPct val="100000"/>
                        </a:lnSpc>
                        <a:spcBef>
                          <a:spcPts val="245"/>
                        </a:spcBef>
                      </a:pPr>
                      <a:r>
                        <a:rPr sz="400" spc="55" dirty="0">
                          <a:solidFill>
                            <a:srgbClr val="FFFFFF"/>
                          </a:solidFill>
                          <a:latin typeface="Times New Roman"/>
                          <a:cs typeface="Times New Roman"/>
                        </a:rPr>
                        <a:t>Justificación</a:t>
                      </a:r>
                      <a:r>
                        <a:rPr sz="400" spc="30" dirty="0">
                          <a:solidFill>
                            <a:srgbClr val="FFFFFF"/>
                          </a:solidFill>
                          <a:latin typeface="Times New Roman"/>
                          <a:cs typeface="Times New Roman"/>
                        </a:rPr>
                        <a:t> </a:t>
                      </a:r>
                      <a:r>
                        <a:rPr sz="400" spc="60" dirty="0">
                          <a:solidFill>
                            <a:srgbClr val="FFFFFF"/>
                          </a:solidFill>
                          <a:latin typeface="Times New Roman"/>
                          <a:cs typeface="Times New Roman"/>
                        </a:rPr>
                        <a:t>Selección</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gridSpan="6">
                  <a:txBody>
                    <a:bodyPr/>
                    <a:lstStyle/>
                    <a:p>
                      <a:pPr marL="191770">
                        <a:lnSpc>
                          <a:spcPts val="390"/>
                        </a:lnSpc>
                      </a:pPr>
                      <a:r>
                        <a:rPr sz="400" spc="75" dirty="0">
                          <a:solidFill>
                            <a:srgbClr val="FFFFFF"/>
                          </a:solidFill>
                          <a:latin typeface="Times New Roman"/>
                          <a:cs typeface="Times New Roman"/>
                        </a:rPr>
                        <a:t>Fuente</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11430" algn="ctr">
                        <a:lnSpc>
                          <a:spcPts val="390"/>
                        </a:lnSpc>
                      </a:pPr>
                      <a:r>
                        <a:rPr sz="400" spc="60" dirty="0">
                          <a:solidFill>
                            <a:srgbClr val="FFFFFF"/>
                          </a:solidFill>
                          <a:latin typeface="Times New Roman"/>
                          <a:cs typeface="Times New Roman"/>
                        </a:rPr>
                        <a:t>Ejes</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hMerge="1">
                  <a:txBody>
                    <a:bodyPr/>
                    <a:lstStyle/>
                    <a:p>
                      <a:endParaRPr/>
                    </a:p>
                  </a:txBody>
                  <a:tcPr marL="0" marR="0" marT="0" marB="0"/>
                </a:tc>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74295">
                        <a:lnSpc>
                          <a:spcPct val="100000"/>
                        </a:lnSpc>
                        <a:spcBef>
                          <a:spcPts val="295"/>
                        </a:spcBef>
                      </a:pPr>
                      <a:r>
                        <a:rPr sz="350" spc="55" dirty="0">
                          <a:solidFill>
                            <a:srgbClr val="FFFFFF"/>
                          </a:solidFill>
                          <a:latin typeface="Times New Roman"/>
                          <a:cs typeface="Times New Roman"/>
                        </a:rPr>
                        <a:t>Población</a:t>
                      </a:r>
                      <a:r>
                        <a:rPr sz="350" spc="10" dirty="0">
                          <a:solidFill>
                            <a:srgbClr val="FFFFFF"/>
                          </a:solidFill>
                          <a:latin typeface="Times New Roman"/>
                          <a:cs typeface="Times New Roman"/>
                        </a:rPr>
                        <a:t> </a:t>
                      </a:r>
                      <a:r>
                        <a:rPr sz="350" spc="50" dirty="0">
                          <a:solidFill>
                            <a:srgbClr val="FFFFFF"/>
                          </a:solidFill>
                          <a:latin typeface="Times New Roman"/>
                          <a:cs typeface="Times New Roman"/>
                        </a:rPr>
                        <a:t>Beneficiaria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extLst>
                  <a:ext uri="{0D108BD9-81ED-4DB2-BD59-A6C34878D82A}">
                    <a16:rowId xmlns:a16="http://schemas.microsoft.com/office/drawing/2014/main" val="10000"/>
                  </a:ext>
                </a:extLst>
              </a:tr>
              <a:tr h="440356">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73025">
                        <a:lnSpc>
                          <a:spcPct val="100000"/>
                        </a:lnSpc>
                        <a:spcBef>
                          <a:spcPts val="200"/>
                        </a:spcBef>
                      </a:pPr>
                      <a:r>
                        <a:rPr sz="350" spc="0" dirty="0">
                          <a:solidFill>
                            <a:srgbClr val="FFFFFF"/>
                          </a:solidFill>
                          <a:latin typeface="Times New Roman"/>
                          <a:cs typeface="Times New Roman"/>
                        </a:rPr>
                        <a:t>E</a:t>
                      </a:r>
                      <a:r>
                        <a:rPr sz="350" dirty="0">
                          <a:solidFill>
                            <a:srgbClr val="FFFFFF"/>
                          </a:solidFill>
                          <a:latin typeface="Times New Roman"/>
                          <a:cs typeface="Times New Roman"/>
                        </a:rPr>
                        <a:t>s</a:t>
                      </a:r>
                      <a:r>
                        <a:rPr sz="350" spc="0" dirty="0">
                          <a:solidFill>
                            <a:srgbClr val="FFFFFF"/>
                          </a:solidFill>
                          <a:latin typeface="Times New Roman"/>
                          <a:cs typeface="Times New Roman"/>
                        </a:rPr>
                        <a:t>t</a:t>
                      </a:r>
                      <a:r>
                        <a:rPr sz="350" dirty="0">
                          <a:solidFill>
                            <a:srgbClr val="FFFFFF"/>
                          </a:solidFill>
                          <a:latin typeface="Times New Roman"/>
                          <a:cs typeface="Times New Roman"/>
                        </a:rPr>
                        <a:t>r</a:t>
                      </a:r>
                      <a:r>
                        <a:rPr sz="350" spc="-5" dirty="0">
                          <a:solidFill>
                            <a:srgbClr val="FFFFFF"/>
                          </a:solidFill>
                          <a:latin typeface="Times New Roman"/>
                          <a:cs typeface="Times New Roman"/>
                        </a:rPr>
                        <a:t>a</a:t>
                      </a:r>
                      <a:r>
                        <a:rPr sz="350" spc="0" dirty="0">
                          <a:solidFill>
                            <a:srgbClr val="FFFFFF"/>
                          </a:solidFill>
                          <a:latin typeface="Times New Roman"/>
                          <a:cs typeface="Times New Roman"/>
                        </a:rPr>
                        <a:t>t</a:t>
                      </a:r>
                      <a:r>
                        <a:rPr sz="350" dirty="0">
                          <a:solidFill>
                            <a:srgbClr val="FFFFFF"/>
                          </a:solidFill>
                          <a:latin typeface="Times New Roman"/>
                          <a:cs typeface="Times New Roman"/>
                        </a:rPr>
                        <a:t>eg</a:t>
                      </a:r>
                      <a:r>
                        <a:rPr sz="350" spc="-5" dirty="0">
                          <a:solidFill>
                            <a:srgbClr val="FFFFFF"/>
                          </a:solidFill>
                          <a:latin typeface="Times New Roman"/>
                          <a:cs typeface="Times New Roman"/>
                        </a:rPr>
                        <a:t>i</a:t>
                      </a:r>
                      <a:r>
                        <a:rPr sz="350" dirty="0">
                          <a:solidFill>
                            <a:srgbClr val="FFFFFF"/>
                          </a:solidFill>
                          <a:latin typeface="Times New Roman"/>
                          <a:cs typeface="Times New Roman"/>
                        </a:rPr>
                        <a:t>a</a:t>
                      </a:r>
                      <a:endParaRPr sz="350">
                        <a:latin typeface="Times New Roman"/>
                        <a:cs typeface="Times New Roman"/>
                      </a:endParaRPr>
                    </a:p>
                  </a:txBody>
                  <a:tcPr marL="0" marR="0" marT="2540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69850">
                        <a:lnSpc>
                          <a:spcPct val="100000"/>
                        </a:lnSpc>
                        <a:spcBef>
                          <a:spcPts val="200"/>
                        </a:spcBef>
                      </a:pPr>
                      <a:r>
                        <a:rPr sz="350" spc="-10" dirty="0">
                          <a:solidFill>
                            <a:srgbClr val="FFFFFF"/>
                          </a:solidFill>
                          <a:latin typeface="Times New Roman"/>
                          <a:cs typeface="Times New Roman"/>
                        </a:rPr>
                        <a:t>N</a:t>
                      </a:r>
                      <a:r>
                        <a:rPr sz="350" spc="0" dirty="0">
                          <a:solidFill>
                            <a:srgbClr val="FFFFFF"/>
                          </a:solidFill>
                          <a:latin typeface="Times New Roman"/>
                          <a:cs typeface="Times New Roman"/>
                        </a:rPr>
                        <a:t>o</a:t>
                      </a:r>
                      <a:r>
                        <a:rPr sz="350" dirty="0">
                          <a:solidFill>
                            <a:srgbClr val="FFFFFF"/>
                          </a:solidFill>
                          <a:latin typeface="Times New Roman"/>
                          <a:cs typeface="Times New Roman"/>
                        </a:rPr>
                        <a:t>rmat</a:t>
                      </a:r>
                      <a:r>
                        <a:rPr sz="350" spc="-5" dirty="0">
                          <a:solidFill>
                            <a:srgbClr val="FFFFFF"/>
                          </a:solidFill>
                          <a:latin typeface="Times New Roman"/>
                          <a:cs typeface="Times New Roman"/>
                        </a:rPr>
                        <a:t>i</a:t>
                      </a:r>
                      <a:r>
                        <a:rPr sz="350" dirty="0">
                          <a:solidFill>
                            <a:srgbClr val="FFFFFF"/>
                          </a:solidFill>
                          <a:latin typeface="Times New Roman"/>
                          <a:cs typeface="Times New Roman"/>
                        </a:rPr>
                        <a:t>va</a:t>
                      </a:r>
                      <a:endParaRPr sz="350">
                        <a:latin typeface="Times New Roman"/>
                        <a:cs typeface="Times New Roman"/>
                      </a:endParaRPr>
                    </a:p>
                  </a:txBody>
                  <a:tcPr marL="0" marR="0" marT="2540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42545">
                        <a:lnSpc>
                          <a:spcPct val="100000"/>
                        </a:lnSpc>
                        <a:spcBef>
                          <a:spcPts val="204"/>
                        </a:spcBef>
                      </a:pPr>
                      <a:r>
                        <a:rPr sz="350" spc="-10" dirty="0">
                          <a:solidFill>
                            <a:srgbClr val="FFFFFF"/>
                          </a:solidFill>
                          <a:latin typeface="Times New Roman"/>
                          <a:cs typeface="Times New Roman"/>
                        </a:rPr>
                        <a:t>I</a:t>
                      </a:r>
                      <a:r>
                        <a:rPr sz="350" spc="-5" dirty="0">
                          <a:solidFill>
                            <a:srgbClr val="FFFFFF"/>
                          </a:solidFill>
                          <a:latin typeface="Times New Roman"/>
                          <a:cs typeface="Times New Roman"/>
                        </a:rPr>
                        <a:t>n</a:t>
                      </a:r>
                      <a:r>
                        <a:rPr sz="350" spc="0" dirty="0">
                          <a:solidFill>
                            <a:srgbClr val="FFFFFF"/>
                          </a:solidFill>
                          <a:latin typeface="Times New Roman"/>
                          <a:cs typeface="Times New Roman"/>
                        </a:rPr>
                        <a:t>fo</a:t>
                      </a:r>
                      <a:r>
                        <a:rPr sz="350" dirty="0">
                          <a:solidFill>
                            <a:srgbClr val="FFFFFF"/>
                          </a:solidFill>
                          <a:latin typeface="Times New Roman"/>
                          <a:cs typeface="Times New Roman"/>
                        </a:rPr>
                        <a:t>rme</a:t>
                      </a:r>
                      <a:r>
                        <a:rPr sz="350" spc="25" dirty="0">
                          <a:solidFill>
                            <a:srgbClr val="FFFFFF"/>
                          </a:solidFill>
                          <a:latin typeface="Times New Roman"/>
                          <a:cs typeface="Times New Roman"/>
                        </a:rPr>
                        <a:t> </a:t>
                      </a:r>
                      <a:r>
                        <a:rPr sz="350" spc="0" dirty="0">
                          <a:solidFill>
                            <a:srgbClr val="FFFFFF"/>
                          </a:solidFill>
                          <a:latin typeface="Times New Roman"/>
                          <a:cs typeface="Times New Roman"/>
                        </a:rPr>
                        <a:t>O</a:t>
                      </a:r>
                      <a:r>
                        <a:rPr sz="350" dirty="0">
                          <a:solidFill>
                            <a:srgbClr val="FFFFFF"/>
                          </a:solidFill>
                          <a:latin typeface="Times New Roman"/>
                          <a:cs typeface="Times New Roman"/>
                        </a:rPr>
                        <a:t>CI</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33020">
                        <a:lnSpc>
                          <a:spcPct val="100000"/>
                        </a:lnSpc>
                        <a:spcBef>
                          <a:spcPts val="204"/>
                        </a:spcBef>
                      </a:pPr>
                      <a:r>
                        <a:rPr sz="350" spc="0" dirty="0">
                          <a:solidFill>
                            <a:srgbClr val="FFFFFF"/>
                          </a:solidFill>
                          <a:latin typeface="Times New Roman"/>
                          <a:cs typeface="Times New Roman"/>
                        </a:rPr>
                        <a:t>J</a:t>
                      </a:r>
                      <a:r>
                        <a:rPr sz="350" spc="-5" dirty="0">
                          <a:solidFill>
                            <a:srgbClr val="FFFFFF"/>
                          </a:solidFill>
                          <a:latin typeface="Times New Roman"/>
                          <a:cs typeface="Times New Roman"/>
                        </a:rPr>
                        <a:t>e</a:t>
                      </a:r>
                      <a:r>
                        <a:rPr sz="350" spc="0" dirty="0">
                          <a:solidFill>
                            <a:srgbClr val="FFFFFF"/>
                          </a:solidFill>
                          <a:latin typeface="Times New Roman"/>
                          <a:cs typeface="Times New Roman"/>
                        </a:rPr>
                        <a:t>f</a:t>
                      </a:r>
                      <a:r>
                        <a:rPr sz="350" spc="-5" dirty="0">
                          <a:solidFill>
                            <a:srgbClr val="FFFFFF"/>
                          </a:solidFill>
                          <a:latin typeface="Times New Roman"/>
                          <a:cs typeface="Times New Roman"/>
                        </a:rPr>
                        <a:t>e</a:t>
                      </a:r>
                      <a:r>
                        <a:rPr sz="350" dirty="0">
                          <a:solidFill>
                            <a:srgbClr val="FFFFFF"/>
                          </a:solidFill>
                          <a:latin typeface="Times New Roman"/>
                          <a:cs typeface="Times New Roman"/>
                        </a:rPr>
                        <a:t>s</a:t>
                      </a:r>
                      <a:r>
                        <a:rPr sz="350" spc="30" dirty="0">
                          <a:solidFill>
                            <a:srgbClr val="FFFFFF"/>
                          </a:solidFill>
                          <a:latin typeface="Times New Roman"/>
                          <a:cs typeface="Times New Roman"/>
                        </a:rPr>
                        <a:t> </a:t>
                      </a:r>
                      <a:r>
                        <a:rPr sz="350" dirty="0">
                          <a:solidFill>
                            <a:srgbClr val="FFFFFF"/>
                          </a:solidFill>
                          <a:latin typeface="Times New Roman"/>
                          <a:cs typeface="Times New Roman"/>
                        </a:rPr>
                        <a:t>de</a:t>
                      </a:r>
                      <a:r>
                        <a:rPr sz="350" spc="25" dirty="0">
                          <a:solidFill>
                            <a:srgbClr val="FFFFFF"/>
                          </a:solidFill>
                          <a:latin typeface="Times New Roman"/>
                          <a:cs typeface="Times New Roman"/>
                        </a:rPr>
                        <a:t> </a:t>
                      </a:r>
                      <a:r>
                        <a:rPr sz="350" spc="-5" dirty="0">
                          <a:solidFill>
                            <a:srgbClr val="FFFFFF"/>
                          </a:solidFill>
                          <a:latin typeface="Times New Roman"/>
                          <a:cs typeface="Times New Roman"/>
                        </a:rPr>
                        <a:t>á</a:t>
                      </a:r>
                      <a:r>
                        <a:rPr sz="350" dirty="0">
                          <a:solidFill>
                            <a:srgbClr val="FFFFFF"/>
                          </a:solidFill>
                          <a:latin typeface="Times New Roman"/>
                          <a:cs typeface="Times New Roman"/>
                        </a:rPr>
                        <a:t>rea</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R="1270" algn="ctr">
                        <a:lnSpc>
                          <a:spcPct val="100000"/>
                        </a:lnSpc>
                        <a:spcBef>
                          <a:spcPts val="204"/>
                        </a:spcBef>
                      </a:pPr>
                      <a:r>
                        <a:rPr sz="350" spc="0" dirty="0">
                          <a:solidFill>
                            <a:srgbClr val="FFFFFF"/>
                          </a:solidFill>
                          <a:latin typeface="Times New Roman"/>
                          <a:cs typeface="Times New Roman"/>
                        </a:rPr>
                        <a:t>E</a:t>
                      </a:r>
                      <a:r>
                        <a:rPr sz="350" dirty="0">
                          <a:solidFill>
                            <a:srgbClr val="FFFFFF"/>
                          </a:solidFill>
                          <a:latin typeface="Times New Roman"/>
                          <a:cs typeface="Times New Roman"/>
                        </a:rPr>
                        <a:t>DL</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R="3810" algn="ctr">
                        <a:lnSpc>
                          <a:spcPct val="100000"/>
                        </a:lnSpc>
                        <a:spcBef>
                          <a:spcPts val="204"/>
                        </a:spcBef>
                      </a:pPr>
                      <a:r>
                        <a:rPr sz="350" spc="-5" dirty="0">
                          <a:solidFill>
                            <a:srgbClr val="FFFFFF"/>
                          </a:solidFill>
                          <a:latin typeface="Times New Roman"/>
                          <a:cs typeface="Times New Roman"/>
                        </a:rPr>
                        <a:t>PA</a:t>
                      </a:r>
                      <a:r>
                        <a:rPr sz="350" dirty="0">
                          <a:solidFill>
                            <a:srgbClr val="FFFFFF"/>
                          </a:solidFill>
                          <a:latin typeface="Times New Roman"/>
                          <a:cs typeface="Times New Roman"/>
                        </a:rPr>
                        <a:t>E</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35"/>
                        </a:spcBef>
                      </a:pPr>
                      <a:endParaRPr sz="450">
                        <a:latin typeface="Times New Roman"/>
                        <a:cs typeface="Times New Roman"/>
                      </a:endParaRPr>
                    </a:p>
                    <a:p>
                      <a:pPr marL="95250">
                        <a:lnSpc>
                          <a:spcPct val="100000"/>
                        </a:lnSpc>
                      </a:pPr>
                      <a:r>
                        <a:rPr sz="350" spc="35" dirty="0">
                          <a:solidFill>
                            <a:srgbClr val="FFFFFF"/>
                          </a:solidFill>
                          <a:latin typeface="Times New Roman"/>
                          <a:cs typeface="Times New Roman"/>
                        </a:rPr>
                        <a:t>DAFP</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35"/>
                        </a:spcBef>
                      </a:pPr>
                      <a:endParaRPr sz="450">
                        <a:latin typeface="Times New Roman"/>
                        <a:cs typeface="Times New Roman"/>
                      </a:endParaRPr>
                    </a:p>
                    <a:p>
                      <a:pPr marL="12065" algn="ctr">
                        <a:lnSpc>
                          <a:spcPct val="100000"/>
                        </a:lnSpc>
                      </a:pPr>
                      <a:r>
                        <a:rPr sz="350" spc="40" dirty="0">
                          <a:solidFill>
                            <a:srgbClr val="FFFFFF"/>
                          </a:solidFill>
                          <a:latin typeface="Times New Roman"/>
                          <a:cs typeface="Times New Roman"/>
                        </a:rPr>
                        <a:t>MIPG</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extLst>
                  <a:ext uri="{0D108BD9-81ED-4DB2-BD59-A6C34878D82A}">
                    <a16:rowId xmlns:a16="http://schemas.microsoft.com/office/drawing/2014/main" val="10001"/>
                  </a:ext>
                </a:extLst>
              </a:tr>
              <a:tr h="627174">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6510">
                        <a:lnSpc>
                          <a:spcPct val="100000"/>
                        </a:lnSpc>
                        <a:spcBef>
                          <a:spcPts val="340"/>
                        </a:spcBef>
                      </a:pPr>
                      <a:r>
                        <a:rPr sz="350" spc="30" dirty="0">
                          <a:latin typeface="Times New Roman"/>
                          <a:cs typeface="Times New Roman"/>
                        </a:rPr>
                        <a:t>Contratación</a:t>
                      </a:r>
                      <a:r>
                        <a:rPr sz="350" spc="35" dirty="0">
                          <a:latin typeface="Times New Roman"/>
                          <a:cs typeface="Times New Roman"/>
                        </a:rPr>
                        <a:t> </a:t>
                      </a:r>
                      <a:r>
                        <a:rPr sz="350" spc="30" dirty="0">
                          <a:latin typeface="Times New Roman"/>
                          <a:cs typeface="Times New Roman"/>
                        </a:rPr>
                        <a:t>Estatal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6510" marR="1905">
                        <a:lnSpc>
                          <a:spcPct val="114300"/>
                        </a:lnSpc>
                        <a:spcBef>
                          <a:spcPts val="240"/>
                        </a:spcBef>
                      </a:pPr>
                      <a:r>
                        <a:rPr sz="350" spc="25" dirty="0">
                          <a:latin typeface="Times New Roman"/>
                          <a:cs typeface="Times New Roman"/>
                        </a:rPr>
                        <a:t>Actualizar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40" dirty="0">
                          <a:latin typeface="Times New Roman"/>
                          <a:cs typeface="Times New Roman"/>
                        </a:rPr>
                        <a:t>sobre </a:t>
                      </a:r>
                      <a:r>
                        <a:rPr sz="350" spc="25" dirty="0">
                          <a:latin typeface="Times New Roman"/>
                          <a:cs typeface="Times New Roman"/>
                        </a:rPr>
                        <a:t>los </a:t>
                      </a:r>
                      <a:r>
                        <a:rPr sz="350" spc="35" dirty="0">
                          <a:latin typeface="Times New Roman"/>
                          <a:cs typeface="Times New Roman"/>
                        </a:rPr>
                        <a:t>recientes cambios normativos </a:t>
                      </a:r>
                      <a:r>
                        <a:rPr sz="350" spc="50" dirty="0">
                          <a:latin typeface="Times New Roman"/>
                          <a:cs typeface="Times New Roman"/>
                        </a:rPr>
                        <a:t>en </a:t>
                      </a:r>
                      <a:r>
                        <a:rPr sz="350" spc="40" dirty="0">
                          <a:latin typeface="Times New Roman"/>
                          <a:cs typeface="Times New Roman"/>
                        </a:rPr>
                        <a:t>materia </a:t>
                      </a:r>
                      <a:r>
                        <a:rPr sz="350" spc="50" dirty="0">
                          <a:latin typeface="Times New Roman"/>
                          <a:cs typeface="Times New Roman"/>
                        </a:rPr>
                        <a:t>de </a:t>
                      </a:r>
                      <a:r>
                        <a:rPr sz="350" spc="35" dirty="0">
                          <a:latin typeface="Times New Roman"/>
                          <a:cs typeface="Times New Roman"/>
                        </a:rPr>
                        <a:t>contratación </a:t>
                      </a:r>
                      <a:r>
                        <a:rPr sz="350" spc="40" dirty="0">
                          <a:latin typeface="Times New Roman"/>
                          <a:cs typeface="Times New Roman"/>
                        </a:rPr>
                        <a:t>estatal, </a:t>
                      </a:r>
                      <a:r>
                        <a:rPr sz="350" spc="30" dirty="0">
                          <a:latin typeface="Times New Roman"/>
                          <a:cs typeface="Times New Roman"/>
                        </a:rPr>
                        <a:t>incluyendo las  circulares, </a:t>
                      </a:r>
                      <a:r>
                        <a:rPr sz="350" spc="35" dirty="0">
                          <a:latin typeface="Times New Roman"/>
                          <a:cs typeface="Times New Roman"/>
                        </a:rPr>
                        <a:t>guías </a:t>
                      </a:r>
                      <a:r>
                        <a:rPr sz="350" spc="30" dirty="0">
                          <a:latin typeface="Times New Roman"/>
                          <a:cs typeface="Times New Roman"/>
                        </a:rPr>
                        <a:t>y </a:t>
                      </a:r>
                      <a:r>
                        <a:rPr sz="350" spc="50" dirty="0">
                          <a:latin typeface="Times New Roman"/>
                          <a:cs typeface="Times New Roman"/>
                        </a:rPr>
                        <a:t>manuales de </a:t>
                      </a:r>
                      <a:r>
                        <a:rPr sz="350" spc="25" dirty="0">
                          <a:latin typeface="Times New Roman"/>
                          <a:cs typeface="Times New Roman"/>
                        </a:rPr>
                        <a:t>la </a:t>
                      </a:r>
                      <a:r>
                        <a:rPr sz="350" spc="30" dirty="0">
                          <a:latin typeface="Times New Roman"/>
                          <a:cs typeface="Times New Roman"/>
                        </a:rPr>
                        <a:t>Agencia </a:t>
                      </a:r>
                      <a:r>
                        <a:rPr sz="350" spc="25" dirty="0">
                          <a:latin typeface="Times New Roman"/>
                          <a:cs typeface="Times New Roman"/>
                        </a:rPr>
                        <a:t>Nacional </a:t>
                      </a:r>
                      <a:r>
                        <a:rPr sz="350" spc="50" dirty="0">
                          <a:latin typeface="Times New Roman"/>
                          <a:cs typeface="Times New Roman"/>
                        </a:rPr>
                        <a:t>de </a:t>
                      </a:r>
                      <a:r>
                        <a:rPr sz="350" spc="30" dirty="0">
                          <a:latin typeface="Times New Roman"/>
                          <a:cs typeface="Times New Roman"/>
                        </a:rPr>
                        <a:t>Contratación </a:t>
                      </a:r>
                      <a:r>
                        <a:rPr sz="350" spc="25" dirty="0">
                          <a:latin typeface="Times New Roman"/>
                          <a:cs typeface="Times New Roman"/>
                        </a:rPr>
                        <a:t>Colombia </a:t>
                      </a:r>
                      <a:r>
                        <a:rPr sz="350" spc="40" dirty="0">
                          <a:latin typeface="Times New Roman"/>
                          <a:cs typeface="Times New Roman"/>
                        </a:rPr>
                        <a:t>- Compra </a:t>
                      </a:r>
                      <a:r>
                        <a:rPr sz="350" spc="25" dirty="0">
                          <a:latin typeface="Times New Roman"/>
                          <a:cs typeface="Times New Roman"/>
                        </a:rPr>
                        <a:t>Eficiente. Analizar </a:t>
                      </a:r>
                      <a:r>
                        <a:rPr sz="350" spc="30" dirty="0">
                          <a:latin typeface="Times New Roman"/>
                          <a:cs typeface="Times New Roman"/>
                        </a:rPr>
                        <a:t>y </a:t>
                      </a:r>
                      <a:r>
                        <a:rPr sz="350" spc="40" dirty="0">
                          <a:latin typeface="Times New Roman"/>
                          <a:cs typeface="Times New Roman"/>
                        </a:rPr>
                        <a:t>comprender </a:t>
                      </a:r>
                      <a:r>
                        <a:rPr sz="350" spc="25" dirty="0">
                          <a:latin typeface="Times New Roman"/>
                          <a:cs typeface="Times New Roman"/>
                        </a:rPr>
                        <a:t>los  </a:t>
                      </a:r>
                      <a:r>
                        <a:rPr sz="350" spc="30" dirty="0">
                          <a:latin typeface="Times New Roman"/>
                          <a:cs typeface="Times New Roman"/>
                        </a:rPr>
                        <a:t>principales </a:t>
                      </a:r>
                      <a:r>
                        <a:rPr sz="350" spc="40" dirty="0">
                          <a:latin typeface="Times New Roman"/>
                          <a:cs typeface="Times New Roman"/>
                        </a:rPr>
                        <a:t>aspectos </a:t>
                      </a:r>
                      <a:r>
                        <a:rPr sz="350" spc="30" dirty="0">
                          <a:latin typeface="Times New Roman"/>
                          <a:cs typeface="Times New Roman"/>
                        </a:rPr>
                        <a:t>del </a:t>
                      </a:r>
                      <a:r>
                        <a:rPr sz="350" spc="35" dirty="0">
                          <a:latin typeface="Times New Roman"/>
                          <a:cs typeface="Times New Roman"/>
                        </a:rPr>
                        <a:t>Estatuto General </a:t>
                      </a:r>
                      <a:r>
                        <a:rPr sz="350" spc="50" dirty="0">
                          <a:latin typeface="Times New Roman"/>
                          <a:cs typeface="Times New Roman"/>
                        </a:rPr>
                        <a:t>de </a:t>
                      </a:r>
                      <a:r>
                        <a:rPr sz="350" spc="30" dirty="0">
                          <a:latin typeface="Times New Roman"/>
                          <a:cs typeface="Times New Roman"/>
                        </a:rPr>
                        <a:t>Contratación </a:t>
                      </a:r>
                      <a:r>
                        <a:rPr sz="350" spc="50" dirty="0">
                          <a:latin typeface="Times New Roman"/>
                          <a:cs typeface="Times New Roman"/>
                        </a:rPr>
                        <a:t>de </a:t>
                      </a:r>
                      <a:r>
                        <a:rPr sz="350" spc="25" dirty="0">
                          <a:latin typeface="Times New Roman"/>
                          <a:cs typeface="Times New Roman"/>
                        </a:rPr>
                        <a:t>la Administración Pública, </a:t>
                      </a:r>
                      <a:r>
                        <a:rPr sz="350" spc="30" dirty="0">
                          <a:latin typeface="Times New Roman"/>
                          <a:cs typeface="Times New Roman"/>
                        </a:rPr>
                        <a:t>así </a:t>
                      </a:r>
                      <a:r>
                        <a:rPr sz="350" spc="40" dirty="0">
                          <a:latin typeface="Times New Roman"/>
                          <a:cs typeface="Times New Roman"/>
                        </a:rPr>
                        <a:t>como </a:t>
                      </a:r>
                      <a:r>
                        <a:rPr sz="350" spc="50" dirty="0">
                          <a:latin typeface="Times New Roman"/>
                          <a:cs typeface="Times New Roman"/>
                        </a:rPr>
                        <a:t>de sus </a:t>
                      </a:r>
                      <a:r>
                        <a:rPr sz="350" spc="35" dirty="0">
                          <a:latin typeface="Times New Roman"/>
                          <a:cs typeface="Times New Roman"/>
                        </a:rPr>
                        <a:t>leyes </a:t>
                      </a:r>
                      <a:r>
                        <a:rPr sz="350" spc="40" dirty="0">
                          <a:latin typeface="Times New Roman"/>
                          <a:cs typeface="Times New Roman"/>
                        </a:rPr>
                        <a:t>complementarias  </a:t>
                      </a:r>
                      <a:r>
                        <a:rPr sz="350" spc="30" dirty="0">
                          <a:latin typeface="Times New Roman"/>
                          <a:cs typeface="Times New Roman"/>
                        </a:rPr>
                        <a:t>y </a:t>
                      </a:r>
                      <a:r>
                        <a:rPr sz="350" spc="40" dirty="0">
                          <a:latin typeface="Times New Roman"/>
                          <a:cs typeface="Times New Roman"/>
                        </a:rPr>
                        <a:t>decretos </a:t>
                      </a:r>
                      <a:r>
                        <a:rPr sz="350" spc="35" dirty="0">
                          <a:latin typeface="Times New Roman"/>
                          <a:cs typeface="Times New Roman"/>
                        </a:rPr>
                        <a:t>reglamentarios. </a:t>
                      </a:r>
                      <a:r>
                        <a:rPr sz="350" spc="25" dirty="0">
                          <a:latin typeface="Times New Roman"/>
                          <a:cs typeface="Times New Roman"/>
                        </a:rPr>
                        <a:t>Todo </a:t>
                      </a:r>
                      <a:r>
                        <a:rPr sz="350" spc="15" dirty="0">
                          <a:latin typeface="Times New Roman"/>
                          <a:cs typeface="Times New Roman"/>
                        </a:rPr>
                        <a:t>lo </a:t>
                      </a:r>
                      <a:r>
                        <a:rPr sz="350" spc="35" dirty="0">
                          <a:latin typeface="Times New Roman"/>
                          <a:cs typeface="Times New Roman"/>
                        </a:rPr>
                        <a:t>anterior, </a:t>
                      </a:r>
                      <a:r>
                        <a:rPr sz="350" spc="50" dirty="0">
                          <a:latin typeface="Times New Roman"/>
                          <a:cs typeface="Times New Roman"/>
                        </a:rPr>
                        <a:t>para </a:t>
                      </a:r>
                      <a:r>
                        <a:rPr sz="350" spc="35" dirty="0">
                          <a:latin typeface="Times New Roman"/>
                          <a:cs typeface="Times New Roman"/>
                        </a:rPr>
                        <a:t>garantizar </a:t>
                      </a:r>
                      <a:r>
                        <a:rPr sz="350" spc="25" dirty="0">
                          <a:latin typeface="Times New Roman"/>
                          <a:cs typeface="Times New Roman"/>
                        </a:rPr>
                        <a:t>la </a:t>
                      </a:r>
                      <a:r>
                        <a:rPr sz="350" spc="40" dirty="0">
                          <a:latin typeface="Times New Roman"/>
                          <a:cs typeface="Times New Roman"/>
                        </a:rPr>
                        <a:t>compra </a:t>
                      </a:r>
                      <a:r>
                        <a:rPr sz="350" spc="30" dirty="0">
                          <a:latin typeface="Times New Roman"/>
                          <a:cs typeface="Times New Roman"/>
                        </a:rPr>
                        <a:t>inteligente </a:t>
                      </a:r>
                      <a:r>
                        <a:rPr sz="350" spc="50" dirty="0">
                          <a:latin typeface="Times New Roman"/>
                          <a:cs typeface="Times New Roman"/>
                        </a:rPr>
                        <a:t>de </a:t>
                      </a:r>
                      <a:r>
                        <a:rPr sz="350" spc="25" dirty="0">
                          <a:latin typeface="Times New Roman"/>
                          <a:cs typeface="Times New Roman"/>
                        </a:rPr>
                        <a:t>los </a:t>
                      </a:r>
                      <a:r>
                        <a:rPr sz="350" spc="40" dirty="0">
                          <a:latin typeface="Times New Roman"/>
                          <a:cs typeface="Times New Roman"/>
                        </a:rPr>
                        <a:t>bienes </a:t>
                      </a:r>
                      <a:r>
                        <a:rPr sz="350" spc="30" dirty="0">
                          <a:latin typeface="Times New Roman"/>
                          <a:cs typeface="Times New Roman"/>
                        </a:rPr>
                        <a:t>y </a:t>
                      </a:r>
                      <a:r>
                        <a:rPr sz="350" spc="25" dirty="0">
                          <a:latin typeface="Times New Roman"/>
                          <a:cs typeface="Times New Roman"/>
                        </a:rPr>
                        <a:t>servicios </a:t>
                      </a:r>
                      <a:r>
                        <a:rPr sz="350" spc="35" dirty="0">
                          <a:latin typeface="Times New Roman"/>
                          <a:cs typeface="Times New Roman"/>
                        </a:rPr>
                        <a:t>requeridos por </a:t>
                      </a:r>
                      <a:r>
                        <a:rPr sz="350" spc="25" dirty="0">
                          <a:latin typeface="Times New Roman"/>
                          <a:cs typeface="Times New Roman"/>
                        </a:rPr>
                        <a:t>el  </a:t>
                      </a:r>
                      <a:r>
                        <a:rPr sz="350" spc="0" dirty="0">
                          <a:latin typeface="Times New Roman"/>
                          <a:cs typeface="Times New Roman"/>
                        </a:rPr>
                        <a:t>MEN </a:t>
                      </a:r>
                      <a:r>
                        <a:rPr sz="350" spc="50" dirty="0">
                          <a:latin typeface="Times New Roman"/>
                          <a:cs typeface="Times New Roman"/>
                        </a:rPr>
                        <a:t>en </a:t>
                      </a:r>
                      <a:r>
                        <a:rPr sz="350" spc="25" dirty="0">
                          <a:latin typeface="Times New Roman"/>
                          <a:cs typeface="Times New Roman"/>
                        </a:rPr>
                        <a:t>el </a:t>
                      </a:r>
                      <a:r>
                        <a:rPr sz="350" spc="35" dirty="0">
                          <a:latin typeface="Times New Roman"/>
                          <a:cs typeface="Times New Roman"/>
                        </a:rPr>
                        <a:t>cumplimiento </a:t>
                      </a:r>
                      <a:r>
                        <a:rPr sz="350" spc="50" dirty="0">
                          <a:latin typeface="Times New Roman"/>
                          <a:cs typeface="Times New Roman"/>
                        </a:rPr>
                        <a:t>de sus </a:t>
                      </a:r>
                      <a:r>
                        <a:rPr sz="350" spc="30" dirty="0">
                          <a:latin typeface="Times New Roman"/>
                          <a:cs typeface="Times New Roman"/>
                        </a:rPr>
                        <a:t>objetivos, </a:t>
                      </a:r>
                      <a:r>
                        <a:rPr sz="350" spc="35" dirty="0">
                          <a:latin typeface="Times New Roman"/>
                          <a:cs typeface="Times New Roman"/>
                        </a:rPr>
                        <a:t>bajo </a:t>
                      </a:r>
                      <a:r>
                        <a:rPr sz="350" spc="25" dirty="0">
                          <a:latin typeface="Times New Roman"/>
                          <a:cs typeface="Times New Roman"/>
                        </a:rPr>
                        <a:t>principios </a:t>
                      </a:r>
                      <a:r>
                        <a:rPr sz="350" spc="50" dirty="0">
                          <a:latin typeface="Times New Roman"/>
                          <a:cs typeface="Times New Roman"/>
                        </a:rPr>
                        <a:t>de </a:t>
                      </a:r>
                      <a:r>
                        <a:rPr sz="350" spc="30" dirty="0">
                          <a:latin typeface="Times New Roman"/>
                          <a:cs typeface="Times New Roman"/>
                        </a:rPr>
                        <a:t>objetividad, </a:t>
                      </a:r>
                      <a:r>
                        <a:rPr sz="350" spc="40" dirty="0">
                          <a:latin typeface="Times New Roman"/>
                          <a:cs typeface="Times New Roman"/>
                        </a:rPr>
                        <a:t>transparencia, </a:t>
                      </a:r>
                      <a:r>
                        <a:rPr sz="350" spc="35" dirty="0">
                          <a:latin typeface="Times New Roman"/>
                          <a:cs typeface="Times New Roman"/>
                        </a:rPr>
                        <a:t>responsabilidad </a:t>
                      </a:r>
                      <a:r>
                        <a:rPr sz="350" spc="30" dirty="0">
                          <a:latin typeface="Times New Roman"/>
                          <a:cs typeface="Times New Roman"/>
                        </a:rPr>
                        <a:t>y</a:t>
                      </a:r>
                      <a:r>
                        <a:rPr sz="350" spc="100" dirty="0">
                          <a:latin typeface="Times New Roman"/>
                          <a:cs typeface="Times New Roman"/>
                        </a:rPr>
                        <a:t> </a:t>
                      </a:r>
                      <a:r>
                        <a:rPr sz="350" spc="30" dirty="0">
                          <a:latin typeface="Times New Roman"/>
                          <a:cs typeface="Times New Roman"/>
                        </a:rPr>
                        <a:t>publicidad.</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20"/>
                        </a:spcBef>
                      </a:pPr>
                      <a:endParaRPr sz="400">
                        <a:latin typeface="Times New Roman"/>
                        <a:cs typeface="Times New Roman"/>
                      </a:endParaRPr>
                    </a:p>
                    <a:p>
                      <a:pPr marL="16510" marR="118110">
                        <a:lnSpc>
                          <a:spcPct val="114300"/>
                        </a:lnSpc>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7 </a:t>
                      </a:r>
                      <a:r>
                        <a:rPr sz="350" spc="25" dirty="0">
                          <a:latin typeface="Times New Roman"/>
                          <a:cs typeface="Times New Roman"/>
                        </a:rPr>
                        <a:t>solicitudes </a:t>
                      </a:r>
                      <a:r>
                        <a:rPr sz="350" spc="50" dirty="0">
                          <a:latin typeface="Times New Roman"/>
                          <a:cs typeface="Times New Roman"/>
                        </a:rPr>
                        <a:t>de areas, </a:t>
                      </a:r>
                      <a:r>
                        <a:rPr sz="350" spc="25" dirty="0">
                          <a:latin typeface="Times New Roman"/>
                          <a:cs typeface="Times New Roman"/>
                        </a:rPr>
                        <a:t>la </a:t>
                      </a:r>
                      <a:r>
                        <a:rPr sz="350" spc="30" dirty="0">
                          <a:latin typeface="Times New Roman"/>
                          <a:cs typeface="Times New Roman"/>
                        </a:rPr>
                        <a:t>cual </a:t>
                      </a:r>
                      <a:r>
                        <a:rPr sz="350" spc="40" dirty="0">
                          <a:latin typeface="Times New Roman"/>
                          <a:cs typeface="Times New Roman"/>
                        </a:rPr>
                        <a:t>corresponde </a:t>
                      </a:r>
                      <a:r>
                        <a:rPr sz="350" spc="55" dirty="0">
                          <a:latin typeface="Times New Roman"/>
                          <a:cs typeface="Times New Roman"/>
                        </a:rPr>
                        <a:t>a </a:t>
                      </a:r>
                      <a:r>
                        <a:rPr sz="350" spc="50" dirty="0">
                          <a:latin typeface="Times New Roman"/>
                          <a:cs typeface="Times New Roman"/>
                        </a:rPr>
                        <a:t>79  </a:t>
                      </a:r>
                      <a:r>
                        <a:rPr sz="350" spc="35" dirty="0">
                          <a:latin typeface="Times New Roman"/>
                          <a:cs typeface="Times New Roman"/>
                        </a:rPr>
                        <a:t>servidores </a:t>
                      </a:r>
                      <a:r>
                        <a:rPr sz="350" spc="30" dirty="0">
                          <a:latin typeface="Times New Roman"/>
                          <a:cs typeface="Times New Roman"/>
                        </a:rPr>
                        <a:t>del </a:t>
                      </a:r>
                      <a:r>
                        <a:rPr sz="350" spc="5" dirty="0">
                          <a:latin typeface="Times New Roman"/>
                          <a:cs typeface="Times New Roman"/>
                        </a:rPr>
                        <a:t>MEN. </a:t>
                      </a:r>
                      <a:r>
                        <a:rPr sz="350" spc="35" dirty="0">
                          <a:latin typeface="Times New Roman"/>
                          <a:cs typeface="Times New Roman"/>
                        </a:rPr>
                        <a:t>Necesidad transversal </a:t>
                      </a:r>
                      <a:r>
                        <a:rPr sz="350" spc="50" dirty="0">
                          <a:latin typeface="Times New Roman"/>
                          <a:cs typeface="Times New Roman"/>
                        </a:rPr>
                        <a:t>de </a:t>
                      </a:r>
                      <a:r>
                        <a:rPr sz="350" spc="25" dirty="0">
                          <a:latin typeface="Times New Roman"/>
                          <a:cs typeface="Times New Roman"/>
                        </a:rPr>
                        <a:t>la</a:t>
                      </a:r>
                      <a:r>
                        <a:rPr sz="350" spc="60" dirty="0">
                          <a:latin typeface="Times New Roman"/>
                          <a:cs typeface="Times New Roman"/>
                        </a:rPr>
                        <a:t> </a:t>
                      </a:r>
                      <a:r>
                        <a:rPr sz="350" spc="25" dirty="0">
                          <a:latin typeface="Times New Roman"/>
                          <a:cs typeface="Times New Roman"/>
                        </a:rPr>
                        <a:t>institución.</a:t>
                      </a:r>
                      <a:endParaRPr sz="350">
                        <a:latin typeface="Times New Roman"/>
                        <a:cs typeface="Times New Roman"/>
                      </a:endParaRPr>
                    </a:p>
                    <a:p>
                      <a:pPr marL="16510" marR="5715">
                        <a:lnSpc>
                          <a:spcPct val="114300"/>
                        </a:lnSpc>
                      </a:pPr>
                      <a:r>
                        <a:rPr sz="350" spc="50" dirty="0">
                          <a:latin typeface="Times New Roman"/>
                          <a:cs typeface="Times New Roman"/>
                        </a:rPr>
                        <a:t>* </a:t>
                      </a:r>
                      <a:r>
                        <a:rPr sz="350" spc="25"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50" dirty="0">
                          <a:latin typeface="Times New Roman"/>
                          <a:cs typeface="Times New Roman"/>
                        </a:rPr>
                        <a:t>80 de 1993 </a:t>
                      </a:r>
                      <a:r>
                        <a:rPr sz="350" spc="25" dirty="0">
                          <a:latin typeface="Times New Roman"/>
                          <a:cs typeface="Times New Roman"/>
                        </a:rPr>
                        <a:t>principios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contratos </a:t>
                      </a:r>
                      <a:r>
                        <a:rPr sz="350" spc="40" dirty="0">
                          <a:latin typeface="Times New Roman"/>
                          <a:cs typeface="Times New Roman"/>
                        </a:rPr>
                        <a:t>estatales </a:t>
                      </a:r>
                      <a:r>
                        <a:rPr sz="350" spc="30" dirty="0">
                          <a:latin typeface="Times New Roman"/>
                          <a:cs typeface="Times New Roman"/>
                        </a:rPr>
                        <a:t>y </a:t>
                      </a:r>
                      <a:r>
                        <a:rPr sz="350" spc="35" dirty="0">
                          <a:latin typeface="Times New Roman"/>
                          <a:cs typeface="Times New Roman"/>
                        </a:rPr>
                        <a:t>Decreto </a:t>
                      </a:r>
                      <a:r>
                        <a:rPr sz="350" spc="50" dirty="0">
                          <a:latin typeface="Times New Roman"/>
                          <a:cs typeface="Times New Roman"/>
                        </a:rPr>
                        <a:t>1510 de  2013 </a:t>
                      </a:r>
                      <a:r>
                        <a:rPr sz="350" spc="40" dirty="0">
                          <a:latin typeface="Times New Roman"/>
                          <a:cs typeface="Times New Roman"/>
                        </a:rPr>
                        <a:t>Sistema </a:t>
                      </a:r>
                      <a:r>
                        <a:rPr sz="350" spc="50" dirty="0">
                          <a:latin typeface="Times New Roman"/>
                          <a:cs typeface="Times New Roman"/>
                        </a:rPr>
                        <a:t>de </a:t>
                      </a:r>
                      <a:r>
                        <a:rPr sz="350" spc="40" dirty="0">
                          <a:latin typeface="Times New Roman"/>
                          <a:cs typeface="Times New Roman"/>
                        </a:rPr>
                        <a:t>Compras </a:t>
                      </a:r>
                      <a:r>
                        <a:rPr sz="350" spc="30" dirty="0">
                          <a:latin typeface="Times New Roman"/>
                          <a:cs typeface="Times New Roman"/>
                        </a:rPr>
                        <a:t>y Contratación </a:t>
                      </a:r>
                      <a:r>
                        <a:rPr sz="350" spc="25" dirty="0">
                          <a:latin typeface="Times New Roman"/>
                          <a:cs typeface="Times New Roman"/>
                        </a:rPr>
                        <a:t>Pública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marR="10160">
                        <a:lnSpc>
                          <a:spcPts val="430"/>
                        </a:lnSpc>
                        <a:spcBef>
                          <a:spcPts val="5"/>
                        </a:spcBef>
                      </a:pPr>
                      <a:r>
                        <a:rPr sz="300" spc="25" dirty="0">
                          <a:latin typeface="Times New Roman"/>
                          <a:cs typeface="Times New Roman"/>
                        </a:rPr>
                        <a:t>Gestión del  Conocimiento  (Gestión  Ccontractual)  y Creación</a:t>
                      </a:r>
                      <a:r>
                        <a:rPr sz="300" spc="-20" dirty="0">
                          <a:latin typeface="Times New Roman"/>
                          <a:cs typeface="Times New Roman"/>
                        </a:rPr>
                        <a:t> </a:t>
                      </a:r>
                      <a:r>
                        <a:rPr sz="300" spc="25" dirty="0">
                          <a:latin typeface="Times New Roman"/>
                          <a:cs typeface="Times New Roman"/>
                        </a:rPr>
                        <a:t>del  valor Público  </a:t>
                      </a:r>
                      <a:r>
                        <a:rPr sz="300" spc="30" dirty="0">
                          <a:latin typeface="Times New Roman"/>
                          <a:cs typeface="Times New Roman"/>
                        </a:rPr>
                        <a:t>(generación  </a:t>
                      </a:r>
                      <a:r>
                        <a:rPr sz="300" spc="40" dirty="0">
                          <a:latin typeface="Times New Roman"/>
                          <a:cs typeface="Times New Roman"/>
                        </a:rPr>
                        <a:t>de </a:t>
                      </a:r>
                      <a:r>
                        <a:rPr sz="300" spc="30" dirty="0">
                          <a:latin typeface="Times New Roman"/>
                          <a:cs typeface="Times New Roman"/>
                        </a:rPr>
                        <a:t>productos  </a:t>
                      </a:r>
                      <a:r>
                        <a:rPr sz="300" spc="25" dirty="0">
                          <a:latin typeface="Times New Roman"/>
                          <a:cs typeface="Times New Roman"/>
                        </a:rPr>
                        <a:t>y servicios  </a:t>
                      </a:r>
                      <a:r>
                        <a:rPr sz="300" spc="35" dirty="0">
                          <a:latin typeface="Times New Roman"/>
                          <a:cs typeface="Times New Roman"/>
                        </a:rPr>
                        <a:t>que den  respuesta</a:t>
                      </a:r>
                      <a:r>
                        <a:rPr sz="300" spc="15" dirty="0">
                          <a:latin typeface="Times New Roman"/>
                          <a:cs typeface="Times New Roman"/>
                        </a:rPr>
                        <a:t> </a:t>
                      </a:r>
                      <a:r>
                        <a:rPr sz="300" spc="50" dirty="0">
                          <a:latin typeface="Times New Roman"/>
                          <a:cs typeface="Times New Roman"/>
                        </a:rPr>
                        <a:t>a</a:t>
                      </a:r>
                      <a:endParaRPr sz="30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35"/>
                        </a:spcBef>
                      </a:pPr>
                      <a:endParaRPr sz="250">
                        <a:latin typeface="Times New Roman"/>
                        <a:cs typeface="Times New Roman"/>
                      </a:endParaRPr>
                    </a:p>
                    <a:p>
                      <a:pPr marL="17780" marR="43180">
                        <a:lnSpc>
                          <a:spcPct val="120000"/>
                        </a:lnSpc>
                      </a:pPr>
                      <a:r>
                        <a:rPr sz="300" spc="25" dirty="0">
                          <a:latin typeface="Times New Roman"/>
                          <a:cs typeface="Times New Roman"/>
                        </a:rPr>
                        <a:t>Gestión </a:t>
                      </a:r>
                      <a:r>
                        <a:rPr sz="300" spc="30" dirty="0">
                          <a:latin typeface="Times New Roman"/>
                          <a:cs typeface="Times New Roman"/>
                        </a:rPr>
                        <a:t>con </a:t>
                      </a:r>
                      <a:r>
                        <a:rPr sz="300" spc="25" dirty="0">
                          <a:latin typeface="Times New Roman"/>
                          <a:cs typeface="Times New Roman"/>
                        </a:rPr>
                        <a:t>valores </a:t>
                      </a:r>
                      <a:r>
                        <a:rPr sz="300" spc="40" dirty="0">
                          <a:latin typeface="Times New Roman"/>
                          <a:cs typeface="Times New Roman"/>
                        </a:rPr>
                        <a:t>para </a:t>
                      </a:r>
                      <a:r>
                        <a:rPr sz="300" spc="30" dirty="0">
                          <a:latin typeface="Times New Roman"/>
                          <a:cs typeface="Times New Roman"/>
                        </a:rPr>
                        <a:t>resultados </a:t>
                      </a:r>
                      <a:r>
                        <a:rPr sz="300" spc="25" dirty="0">
                          <a:latin typeface="Times New Roman"/>
                          <a:cs typeface="Times New Roman"/>
                        </a:rPr>
                        <a:t>(Fortalecimiento y Desarrollo  del </a:t>
                      </a:r>
                      <a:r>
                        <a:rPr sz="300" spc="5" dirty="0">
                          <a:latin typeface="Times New Roman"/>
                          <a:cs typeface="Times New Roman"/>
                        </a:rPr>
                        <a:t>TH </a:t>
                      </a:r>
                      <a:r>
                        <a:rPr sz="300" spc="35" dirty="0">
                          <a:latin typeface="Times New Roman"/>
                          <a:cs typeface="Times New Roman"/>
                        </a:rPr>
                        <a:t>- </a:t>
                      </a:r>
                      <a:r>
                        <a:rPr sz="300" spc="15" dirty="0">
                          <a:latin typeface="Times New Roman"/>
                          <a:cs typeface="Times New Roman"/>
                        </a:rPr>
                        <a:t>Politica </a:t>
                      </a:r>
                      <a:r>
                        <a:rPr sz="300" spc="40" dirty="0">
                          <a:latin typeface="Times New Roman"/>
                          <a:cs typeface="Times New Roman"/>
                        </a:rPr>
                        <a:t>de </a:t>
                      </a:r>
                      <a:r>
                        <a:rPr sz="300" spc="25" dirty="0">
                          <a:latin typeface="Times New Roman"/>
                          <a:cs typeface="Times New Roman"/>
                        </a:rPr>
                        <a:t>Gestión </a:t>
                      </a:r>
                      <a:r>
                        <a:rPr sz="300" spc="30" dirty="0">
                          <a:latin typeface="Times New Roman"/>
                          <a:cs typeface="Times New Roman"/>
                        </a:rPr>
                        <a:t>Presupuestal </a:t>
                      </a:r>
                      <a:r>
                        <a:rPr sz="300" spc="25" dirty="0">
                          <a:latin typeface="Times New Roman"/>
                          <a:cs typeface="Times New Roman"/>
                        </a:rPr>
                        <a:t>y </a:t>
                      </a:r>
                      <a:r>
                        <a:rPr sz="300" spc="15" dirty="0">
                          <a:latin typeface="Times New Roman"/>
                          <a:cs typeface="Times New Roman"/>
                        </a:rPr>
                        <a:t>Eficiencia </a:t>
                      </a:r>
                      <a:r>
                        <a:rPr sz="300" spc="25" dirty="0">
                          <a:latin typeface="Times New Roman"/>
                          <a:cs typeface="Times New Roman"/>
                        </a:rPr>
                        <a:t>del </a:t>
                      </a:r>
                      <a:r>
                        <a:rPr sz="300" spc="30" dirty="0">
                          <a:latin typeface="Times New Roman"/>
                          <a:cs typeface="Times New Roman"/>
                        </a:rPr>
                        <a:t>Gasto  </a:t>
                      </a:r>
                      <a:r>
                        <a:rPr sz="300" spc="25" dirty="0">
                          <a:latin typeface="Times New Roman"/>
                          <a:cs typeface="Times New Roman"/>
                        </a:rPr>
                        <a:t>Publico)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226695" marR="93980" indent="-116205">
                        <a:lnSpc>
                          <a:spcPct val="120000"/>
                        </a:lnSpc>
                        <a:spcBef>
                          <a:spcPts val="195"/>
                        </a:spcBef>
                      </a:pPr>
                      <a:r>
                        <a:rPr sz="300" spc="30" dirty="0">
                          <a:latin typeface="Times New Roman"/>
                          <a:cs typeface="Times New Roman"/>
                        </a:rPr>
                        <a:t>Supervisore </a:t>
                      </a:r>
                      <a:r>
                        <a:rPr sz="300" spc="40" dirty="0">
                          <a:latin typeface="Times New Roman"/>
                          <a:cs typeface="Times New Roman"/>
                        </a:rPr>
                        <a:t>de</a:t>
                      </a:r>
                      <a:r>
                        <a:rPr sz="300" spc="-15" dirty="0">
                          <a:latin typeface="Times New Roman"/>
                          <a:cs typeface="Times New Roman"/>
                        </a:rPr>
                        <a:t> </a:t>
                      </a:r>
                      <a:r>
                        <a:rPr sz="300" spc="30" dirty="0">
                          <a:latin typeface="Times New Roman"/>
                          <a:cs typeface="Times New Roman"/>
                        </a:rPr>
                        <a:t>contratos  (Transversal)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2964">
                <a:tc>
                  <a:txBody>
                    <a:bodyPr/>
                    <a:lstStyle/>
                    <a:p>
                      <a:pPr marL="16510" marR="123189">
                        <a:lnSpc>
                          <a:spcPct val="114300"/>
                        </a:lnSpc>
                        <a:spcBef>
                          <a:spcPts val="260"/>
                        </a:spcBef>
                      </a:pPr>
                      <a:r>
                        <a:rPr sz="350" spc="25" dirty="0">
                          <a:latin typeface="Times New Roman"/>
                          <a:cs typeface="Times New Roman"/>
                        </a:rPr>
                        <a:t>Microsoft </a:t>
                      </a:r>
                      <a:r>
                        <a:rPr sz="350" spc="30" dirty="0">
                          <a:latin typeface="Times New Roman"/>
                          <a:cs typeface="Times New Roman"/>
                        </a:rPr>
                        <a:t>Excel: </a:t>
                      </a:r>
                      <a:r>
                        <a:rPr sz="350" spc="25" dirty="0">
                          <a:latin typeface="Times New Roman"/>
                          <a:cs typeface="Times New Roman"/>
                        </a:rPr>
                        <a:t>Básico, </a:t>
                      </a:r>
                      <a:r>
                        <a:rPr sz="350" spc="40" dirty="0">
                          <a:latin typeface="Times New Roman"/>
                          <a:cs typeface="Times New Roman"/>
                        </a:rPr>
                        <a:t>Intermedio,  </a:t>
                      </a:r>
                      <a:r>
                        <a:rPr sz="350" spc="35" dirty="0">
                          <a:latin typeface="Times New Roman"/>
                          <a:cs typeface="Times New Roman"/>
                        </a:rPr>
                        <a:t>Avanzado</a:t>
                      </a:r>
                      <a:endParaRPr sz="350">
                        <a:latin typeface="Times New Roman"/>
                        <a:cs typeface="Times New Roman"/>
                      </a:endParaRPr>
                    </a:p>
                  </a:txBody>
                  <a:tcPr marL="0" marR="0" marT="330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60960">
                        <a:lnSpc>
                          <a:spcPct val="114300"/>
                        </a:lnSpc>
                        <a:spcBef>
                          <a:spcPts val="20"/>
                        </a:spcBef>
                      </a:pPr>
                      <a:r>
                        <a:rPr sz="350" spc="25" dirty="0">
                          <a:latin typeface="Times New Roman"/>
                          <a:cs typeface="Times New Roman"/>
                        </a:rPr>
                        <a:t>Lograr </a:t>
                      </a:r>
                      <a:r>
                        <a:rPr sz="350" spc="50" dirty="0">
                          <a:latin typeface="Times New Roman"/>
                          <a:cs typeface="Times New Roman"/>
                        </a:rPr>
                        <a:t>un </a:t>
                      </a:r>
                      <a:r>
                        <a:rPr sz="350" spc="40" dirty="0">
                          <a:latin typeface="Times New Roman"/>
                          <a:cs typeface="Times New Roman"/>
                        </a:rPr>
                        <a:t>mayor </a:t>
                      </a:r>
                      <a:r>
                        <a:rPr sz="350" spc="35" dirty="0">
                          <a:latin typeface="Times New Roman"/>
                          <a:cs typeface="Times New Roman"/>
                        </a:rPr>
                        <a:t>rendimiento </a:t>
                      </a:r>
                      <a:r>
                        <a:rPr sz="350" spc="30" dirty="0">
                          <a:latin typeface="Times New Roman"/>
                          <a:cs typeface="Times New Roman"/>
                        </a:rPr>
                        <a:t>y productividad </a:t>
                      </a:r>
                      <a:r>
                        <a:rPr sz="350" spc="35" dirty="0">
                          <a:latin typeface="Times New Roman"/>
                          <a:cs typeface="Times New Roman"/>
                        </a:rPr>
                        <a:t>con </a:t>
                      </a:r>
                      <a:r>
                        <a:rPr sz="350" spc="25" dirty="0">
                          <a:latin typeface="Times New Roman"/>
                          <a:cs typeface="Times New Roman"/>
                        </a:rPr>
                        <a:t>el </a:t>
                      </a:r>
                      <a:r>
                        <a:rPr sz="350" spc="40" dirty="0">
                          <a:latin typeface="Times New Roman"/>
                          <a:cs typeface="Times New Roman"/>
                        </a:rPr>
                        <a:t>uso </a:t>
                      </a:r>
                      <a:r>
                        <a:rPr sz="350" spc="50" dirty="0">
                          <a:latin typeface="Times New Roman"/>
                          <a:cs typeface="Times New Roman"/>
                        </a:rPr>
                        <a:t>de </a:t>
                      </a:r>
                      <a:r>
                        <a:rPr sz="350" spc="25" dirty="0">
                          <a:latin typeface="Times New Roman"/>
                          <a:cs typeface="Times New Roman"/>
                        </a:rPr>
                        <a:t>la </a:t>
                      </a:r>
                      <a:r>
                        <a:rPr sz="350" spc="40" dirty="0">
                          <a:latin typeface="Times New Roman"/>
                          <a:cs typeface="Times New Roman"/>
                        </a:rPr>
                        <a:t>herramienta </a:t>
                      </a:r>
                      <a:r>
                        <a:rPr sz="350" spc="30" dirty="0">
                          <a:latin typeface="Times New Roman"/>
                          <a:cs typeface="Times New Roman"/>
                        </a:rPr>
                        <a:t>ofimática </a:t>
                      </a:r>
                      <a:r>
                        <a:rPr sz="350" spc="50" dirty="0">
                          <a:latin typeface="Times New Roman"/>
                          <a:cs typeface="Times New Roman"/>
                        </a:rPr>
                        <a:t>para </a:t>
                      </a:r>
                      <a:r>
                        <a:rPr sz="350" spc="40" dirty="0">
                          <a:latin typeface="Times New Roman"/>
                          <a:cs typeface="Times New Roman"/>
                        </a:rPr>
                        <a:t>mejorar </a:t>
                      </a:r>
                      <a:r>
                        <a:rPr sz="350" spc="25" dirty="0">
                          <a:latin typeface="Times New Roman"/>
                          <a:cs typeface="Times New Roman"/>
                        </a:rPr>
                        <a:t>la </a:t>
                      </a:r>
                      <a:r>
                        <a:rPr sz="350" spc="30" dirty="0">
                          <a:latin typeface="Times New Roman"/>
                          <a:cs typeface="Times New Roman"/>
                        </a:rPr>
                        <a:t>calidad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prestación  </a:t>
                      </a:r>
                      <a:r>
                        <a:rPr sz="350" spc="30" dirty="0">
                          <a:latin typeface="Times New Roman"/>
                          <a:cs typeface="Times New Roman"/>
                        </a:rPr>
                        <a:t>del </a:t>
                      </a:r>
                      <a:r>
                        <a:rPr sz="350" spc="25" dirty="0">
                          <a:latin typeface="Times New Roman"/>
                          <a:cs typeface="Times New Roman"/>
                        </a:rPr>
                        <a:t>servicio, </a:t>
                      </a:r>
                      <a:r>
                        <a:rPr sz="350" spc="30" dirty="0">
                          <a:latin typeface="Times New Roman"/>
                          <a:cs typeface="Times New Roman"/>
                        </a:rPr>
                        <a:t>consolidando </a:t>
                      </a:r>
                      <a:r>
                        <a:rPr sz="350" spc="50" dirty="0">
                          <a:latin typeface="Times New Roman"/>
                          <a:cs typeface="Times New Roman"/>
                        </a:rPr>
                        <a:t>un </a:t>
                      </a:r>
                      <a:r>
                        <a:rPr sz="350" spc="35" dirty="0">
                          <a:latin typeface="Times New Roman"/>
                          <a:cs typeface="Times New Roman"/>
                        </a:rPr>
                        <a:t>equipo </a:t>
                      </a:r>
                      <a:r>
                        <a:rPr sz="350" spc="50" dirty="0">
                          <a:latin typeface="Times New Roman"/>
                          <a:cs typeface="Times New Roman"/>
                        </a:rPr>
                        <a:t>de </a:t>
                      </a:r>
                      <a:r>
                        <a:rPr sz="350" spc="35" dirty="0">
                          <a:latin typeface="Times New Roman"/>
                          <a:cs typeface="Times New Roman"/>
                        </a:rPr>
                        <a:t>trabajo capacitado </a:t>
                      </a:r>
                      <a:r>
                        <a:rPr sz="350" spc="30" dirty="0">
                          <a:latin typeface="Times New Roman"/>
                          <a:cs typeface="Times New Roman"/>
                        </a:rPr>
                        <a:t>y </a:t>
                      </a:r>
                      <a:r>
                        <a:rPr sz="350" spc="50" dirty="0">
                          <a:latin typeface="Times New Roman"/>
                          <a:cs typeface="Times New Roman"/>
                        </a:rPr>
                        <a:t>competente que </a:t>
                      </a:r>
                      <a:r>
                        <a:rPr sz="350" spc="40" dirty="0">
                          <a:latin typeface="Times New Roman"/>
                          <a:cs typeface="Times New Roman"/>
                        </a:rPr>
                        <a:t>responda </a:t>
                      </a:r>
                      <a:r>
                        <a:rPr sz="350" spc="50" dirty="0">
                          <a:latin typeface="Times New Roman"/>
                          <a:cs typeface="Times New Roman"/>
                        </a:rPr>
                        <a:t>de manera </a:t>
                      </a:r>
                      <a:r>
                        <a:rPr sz="350" spc="40" dirty="0">
                          <a:latin typeface="Times New Roman"/>
                          <a:cs typeface="Times New Roman"/>
                        </a:rPr>
                        <a:t>oportuna </a:t>
                      </a:r>
                      <a:r>
                        <a:rPr sz="350" spc="30" dirty="0">
                          <a:latin typeface="Times New Roman"/>
                          <a:cs typeface="Times New Roman"/>
                        </a:rPr>
                        <a:t>y eficiente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requerimientos </a:t>
                      </a:r>
                      <a:r>
                        <a:rPr sz="350" spc="50" dirty="0">
                          <a:latin typeface="Times New Roman"/>
                          <a:cs typeface="Times New Roman"/>
                        </a:rPr>
                        <a:t>de </a:t>
                      </a:r>
                      <a:r>
                        <a:rPr sz="350" spc="25" dirty="0">
                          <a:latin typeface="Times New Roman"/>
                          <a:cs typeface="Times New Roman"/>
                        </a:rPr>
                        <a:t>la </a:t>
                      </a:r>
                      <a:r>
                        <a:rPr sz="350" spc="40" dirty="0">
                          <a:latin typeface="Times New Roman"/>
                          <a:cs typeface="Times New Roman"/>
                        </a:rPr>
                        <a:t>entidad </a:t>
                      </a:r>
                      <a:r>
                        <a:rPr sz="350" spc="30" dirty="0">
                          <a:latin typeface="Times New Roman"/>
                          <a:cs typeface="Times New Roman"/>
                        </a:rPr>
                        <a:t>y </a:t>
                      </a:r>
                      <a:r>
                        <a:rPr sz="350" spc="50" dirty="0">
                          <a:latin typeface="Times New Roman"/>
                          <a:cs typeface="Times New Roman"/>
                        </a:rPr>
                        <a:t>de sus</a:t>
                      </a:r>
                      <a:r>
                        <a:rPr sz="350" spc="60" dirty="0">
                          <a:latin typeface="Times New Roman"/>
                          <a:cs typeface="Times New Roman"/>
                        </a:rPr>
                        <a:t> </a:t>
                      </a:r>
                      <a:r>
                        <a:rPr sz="350" spc="30" dirty="0">
                          <a:latin typeface="Times New Roman"/>
                          <a:cs typeface="Times New Roman"/>
                        </a:rPr>
                        <a:t>clientes.</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36195">
                        <a:lnSpc>
                          <a:spcPct val="114300"/>
                        </a:lnSpc>
                        <a:spcBef>
                          <a:spcPts val="20"/>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(excel </a:t>
                      </a:r>
                      <a:r>
                        <a:rPr sz="350" spc="40" dirty="0">
                          <a:latin typeface="Times New Roman"/>
                          <a:cs typeface="Times New Roman"/>
                        </a:rPr>
                        <a:t>avanzado corresponde </a:t>
                      </a:r>
                      <a:r>
                        <a:rPr sz="350" spc="25" dirty="0">
                          <a:latin typeface="Times New Roman"/>
                          <a:cs typeface="Times New Roman"/>
                        </a:rPr>
                        <a:t>al </a:t>
                      </a:r>
                      <a:r>
                        <a:rPr sz="350" spc="60" dirty="0">
                          <a:latin typeface="Times New Roman"/>
                          <a:cs typeface="Times New Roman"/>
                        </a:rPr>
                        <a:t>34% </a:t>
                      </a:r>
                      <a:r>
                        <a:rPr sz="350" spc="50" dirty="0">
                          <a:latin typeface="Times New Roman"/>
                          <a:cs typeface="Times New Roman"/>
                        </a:rPr>
                        <a:t>de </a:t>
                      </a:r>
                      <a:r>
                        <a:rPr sz="350" spc="25" dirty="0">
                          <a:latin typeface="Times New Roman"/>
                          <a:cs typeface="Times New Roman"/>
                        </a:rPr>
                        <a:t>solicitudes </a:t>
                      </a:r>
                      <a:r>
                        <a:rPr sz="350" spc="50" dirty="0">
                          <a:latin typeface="Times New Roman"/>
                          <a:cs typeface="Times New Roman"/>
                        </a:rPr>
                        <a:t>de  areas, </a:t>
                      </a:r>
                      <a:r>
                        <a:rPr sz="350" spc="30" dirty="0">
                          <a:latin typeface="Times New Roman"/>
                          <a:cs typeface="Times New Roman"/>
                        </a:rPr>
                        <a:t>excel </a:t>
                      </a:r>
                      <a:r>
                        <a:rPr sz="350" spc="35" dirty="0">
                          <a:latin typeface="Times New Roman"/>
                          <a:cs typeface="Times New Roman"/>
                        </a:rPr>
                        <a:t>intermedio </a:t>
                      </a:r>
                      <a:r>
                        <a:rPr sz="350" spc="25" dirty="0">
                          <a:latin typeface="Times New Roman"/>
                          <a:cs typeface="Times New Roman"/>
                        </a:rPr>
                        <a:t>al </a:t>
                      </a:r>
                      <a:r>
                        <a:rPr sz="350" spc="60" dirty="0">
                          <a:latin typeface="Times New Roman"/>
                          <a:cs typeface="Times New Roman"/>
                        </a:rPr>
                        <a:t>20% </a:t>
                      </a:r>
                      <a:r>
                        <a:rPr sz="350" spc="30" dirty="0">
                          <a:latin typeface="Times New Roman"/>
                          <a:cs typeface="Times New Roman"/>
                        </a:rPr>
                        <a:t>y excel basico </a:t>
                      </a:r>
                      <a:r>
                        <a:rPr sz="350" spc="25" dirty="0">
                          <a:latin typeface="Times New Roman"/>
                          <a:cs typeface="Times New Roman"/>
                        </a:rPr>
                        <a:t>al </a:t>
                      </a:r>
                      <a:r>
                        <a:rPr sz="350" spc="50" dirty="0">
                          <a:latin typeface="Times New Roman"/>
                          <a:cs typeface="Times New Roman"/>
                        </a:rPr>
                        <a:t>17%) </a:t>
                      </a:r>
                      <a:r>
                        <a:rPr sz="350" spc="35" dirty="0">
                          <a:latin typeface="Times New Roman"/>
                          <a:cs typeface="Times New Roman"/>
                        </a:rPr>
                        <a:t>, por </a:t>
                      </a:r>
                      <a:r>
                        <a:rPr sz="350" spc="15" dirty="0">
                          <a:latin typeface="Times New Roman"/>
                          <a:cs typeface="Times New Roman"/>
                        </a:rPr>
                        <a:t>lo </a:t>
                      </a:r>
                      <a:r>
                        <a:rPr sz="350" spc="40" dirty="0">
                          <a:latin typeface="Times New Roman"/>
                          <a:cs typeface="Times New Roman"/>
                        </a:rPr>
                        <a:t>tanto </a:t>
                      </a:r>
                      <a:r>
                        <a:rPr sz="350" spc="50" dirty="0">
                          <a:latin typeface="Times New Roman"/>
                          <a:cs typeface="Times New Roman"/>
                        </a:rPr>
                        <a:t>es una </a:t>
                      </a:r>
                      <a:r>
                        <a:rPr sz="350" spc="40" dirty="0">
                          <a:latin typeface="Times New Roman"/>
                          <a:cs typeface="Times New Roman"/>
                        </a:rPr>
                        <a:t>necesidad  </a:t>
                      </a:r>
                      <a:r>
                        <a:rPr sz="350" spc="35" dirty="0">
                          <a:latin typeface="Times New Roman"/>
                          <a:cs typeface="Times New Roman"/>
                        </a:rPr>
                        <a:t>transversal </a:t>
                      </a:r>
                      <a:r>
                        <a:rPr sz="350" spc="50" dirty="0">
                          <a:latin typeface="Times New Roman"/>
                          <a:cs typeface="Times New Roman"/>
                        </a:rPr>
                        <a:t>de </a:t>
                      </a:r>
                      <a:r>
                        <a:rPr sz="350" spc="25" dirty="0">
                          <a:latin typeface="Times New Roman"/>
                          <a:cs typeface="Times New Roman"/>
                        </a:rPr>
                        <a:t>la</a:t>
                      </a:r>
                      <a:r>
                        <a:rPr sz="350" spc="40" dirty="0">
                          <a:latin typeface="Times New Roman"/>
                          <a:cs typeface="Times New Roman"/>
                        </a:rPr>
                        <a:t> </a:t>
                      </a:r>
                      <a:r>
                        <a:rPr sz="350" spc="25" dirty="0">
                          <a:latin typeface="Times New Roman"/>
                          <a:cs typeface="Times New Roman"/>
                        </a:rPr>
                        <a:t>institución.</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310"/>
                        </a:lnSpc>
                      </a:pPr>
                      <a:r>
                        <a:rPr sz="300" spc="25" dirty="0">
                          <a:latin typeface="Times New Roman"/>
                          <a:cs typeface="Times New Roman"/>
                        </a:rPr>
                        <a:t>Gestión</a:t>
                      </a:r>
                      <a:r>
                        <a:rPr sz="300" spc="-35" dirty="0">
                          <a:latin typeface="Times New Roman"/>
                          <a:cs typeface="Times New Roman"/>
                        </a:rPr>
                        <a:t> </a:t>
                      </a:r>
                      <a:r>
                        <a:rPr sz="300" spc="25" dirty="0">
                          <a:latin typeface="Times New Roman"/>
                          <a:cs typeface="Times New Roman"/>
                        </a:rPr>
                        <a:t>del</a:t>
                      </a:r>
                      <a:endParaRPr sz="300">
                        <a:latin typeface="Times New Roman"/>
                        <a:cs typeface="Times New Roman"/>
                      </a:endParaRPr>
                    </a:p>
                    <a:p>
                      <a:pPr marL="17145" marR="6350">
                        <a:lnSpc>
                          <a:spcPts val="430"/>
                        </a:lnSpc>
                        <a:spcBef>
                          <a:spcPts val="25"/>
                        </a:spcBef>
                      </a:pPr>
                      <a:r>
                        <a:rPr sz="300" spc="25" dirty="0">
                          <a:latin typeface="Times New Roman"/>
                          <a:cs typeface="Times New Roman"/>
                        </a:rPr>
                        <a:t>conocimiento  </a:t>
                      </a:r>
                      <a:r>
                        <a:rPr sz="300" dirty="0">
                          <a:latin typeface="Times New Roman"/>
                          <a:cs typeface="Times New Roman"/>
                        </a:rPr>
                        <a:t>(</a:t>
                      </a:r>
                      <a:r>
                        <a:rPr sz="300" spc="0" dirty="0">
                          <a:latin typeface="Times New Roman"/>
                          <a:cs typeface="Times New Roman"/>
                        </a:rPr>
                        <a:t>a</a:t>
                      </a:r>
                      <a:r>
                        <a:rPr sz="300" spc="-5" dirty="0">
                          <a:latin typeface="Times New Roman"/>
                          <a:cs typeface="Times New Roman"/>
                        </a:rPr>
                        <a:t>dm</a:t>
                      </a:r>
                      <a:r>
                        <a:rPr sz="300" dirty="0">
                          <a:latin typeface="Times New Roman"/>
                          <a:cs typeface="Times New Roman"/>
                        </a:rPr>
                        <a:t>i</a:t>
                      </a:r>
                      <a:r>
                        <a:rPr sz="300" spc="-10" dirty="0">
                          <a:latin typeface="Times New Roman"/>
                          <a:cs typeface="Times New Roman"/>
                        </a:rPr>
                        <a:t>n</a:t>
                      </a:r>
                      <a:r>
                        <a:rPr sz="300" dirty="0">
                          <a:latin typeface="Times New Roman"/>
                          <a:cs typeface="Times New Roman"/>
                        </a:rPr>
                        <a:t>i</a:t>
                      </a:r>
                      <a:r>
                        <a:rPr sz="300" spc="0" dirty="0">
                          <a:latin typeface="Times New Roman"/>
                          <a:cs typeface="Times New Roman"/>
                        </a:rPr>
                        <a:t>s</a:t>
                      </a:r>
                      <a:r>
                        <a:rPr sz="300" spc="-5" dirty="0">
                          <a:latin typeface="Times New Roman"/>
                          <a:cs typeface="Times New Roman"/>
                        </a:rPr>
                        <a:t>t</a:t>
                      </a:r>
                      <a:r>
                        <a:rPr sz="300" dirty="0">
                          <a:latin typeface="Times New Roman"/>
                          <a:cs typeface="Times New Roman"/>
                        </a:rPr>
                        <a:t>ra</a:t>
                      </a:r>
                      <a:r>
                        <a:rPr sz="300" spc="0" dirty="0">
                          <a:latin typeface="Times New Roman"/>
                          <a:cs typeface="Times New Roman"/>
                        </a:rPr>
                        <a:t>c</a:t>
                      </a:r>
                      <a:r>
                        <a:rPr sz="300" dirty="0">
                          <a:latin typeface="Times New Roman"/>
                          <a:cs typeface="Times New Roman"/>
                        </a:rPr>
                        <a:t>ió  </a:t>
                      </a:r>
                      <a:r>
                        <a:rPr sz="300" spc="40" dirty="0">
                          <a:latin typeface="Times New Roman"/>
                          <a:cs typeface="Times New Roman"/>
                        </a:rPr>
                        <a:t>n de</a:t>
                      </a:r>
                      <a:r>
                        <a:rPr sz="300" spc="-20" dirty="0">
                          <a:latin typeface="Times New Roman"/>
                          <a:cs typeface="Times New Roman"/>
                        </a:rPr>
                        <a:t> </a:t>
                      </a:r>
                      <a:r>
                        <a:rPr sz="300" spc="35" dirty="0">
                          <a:latin typeface="Times New Roman"/>
                          <a:cs typeface="Times New Roman"/>
                        </a:rPr>
                        <a:t>datos)</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0"/>
                        </a:spcBef>
                      </a:pPr>
                      <a:endParaRPr sz="250">
                        <a:latin typeface="Times New Roman"/>
                        <a:cs typeface="Times New Roman"/>
                      </a:endParaRPr>
                    </a:p>
                    <a:p>
                      <a:pPr marL="17780" marR="185420">
                        <a:lnSpc>
                          <a:spcPct val="120000"/>
                        </a:lnSpc>
                      </a:pPr>
                      <a:r>
                        <a:rPr sz="300" spc="25" dirty="0">
                          <a:latin typeface="Times New Roman"/>
                          <a:cs typeface="Times New Roman"/>
                        </a:rPr>
                        <a:t>Dimensión Gestión </a:t>
                      </a:r>
                      <a:r>
                        <a:rPr sz="300" spc="30" dirty="0">
                          <a:latin typeface="Times New Roman"/>
                          <a:cs typeface="Times New Roman"/>
                        </a:rPr>
                        <a:t>con </a:t>
                      </a:r>
                      <a:r>
                        <a:rPr sz="300" spc="25" dirty="0">
                          <a:latin typeface="Times New Roman"/>
                          <a:cs typeface="Times New Roman"/>
                        </a:rPr>
                        <a:t>valores </a:t>
                      </a:r>
                      <a:r>
                        <a:rPr sz="300" spc="30" dirty="0">
                          <a:latin typeface="Times New Roman"/>
                          <a:cs typeface="Times New Roman"/>
                        </a:rPr>
                        <a:t>con Resultados </a:t>
                      </a:r>
                      <a:r>
                        <a:rPr sz="300" spc="25" dirty="0">
                          <a:latin typeface="Times New Roman"/>
                          <a:cs typeface="Times New Roman"/>
                        </a:rPr>
                        <a:t>(Politica </a:t>
                      </a:r>
                      <a:r>
                        <a:rPr sz="300" spc="40" dirty="0">
                          <a:latin typeface="Times New Roman"/>
                          <a:cs typeface="Times New Roman"/>
                        </a:rPr>
                        <a:t>de  </a:t>
                      </a:r>
                      <a:r>
                        <a:rPr sz="300" spc="25" dirty="0">
                          <a:latin typeface="Times New Roman"/>
                          <a:cs typeface="Times New Roman"/>
                        </a:rPr>
                        <a:t>Gobierno </a:t>
                      </a:r>
                      <a:r>
                        <a:rPr sz="300" spc="15" dirty="0">
                          <a:latin typeface="Times New Roman"/>
                          <a:cs typeface="Times New Roman"/>
                        </a:rPr>
                        <a:t>Digital)</a:t>
                      </a:r>
                      <a:endParaRPr sz="30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marL="11430" algn="ctr">
                        <a:lnSpc>
                          <a:spcPct val="100000"/>
                        </a:lnSpc>
                        <a:spcBef>
                          <a:spcPts val="240"/>
                        </a:spcBef>
                      </a:pPr>
                      <a:r>
                        <a:rPr sz="300" spc="25" dirty="0">
                          <a:latin typeface="Times New Roman"/>
                          <a:cs typeface="Times New Roman"/>
                        </a:rPr>
                        <a:t>Transversal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27783">
                <a:tc>
                  <a:txBody>
                    <a:bodyPr/>
                    <a:lstStyle/>
                    <a:p>
                      <a:pPr>
                        <a:lnSpc>
                          <a:spcPct val="100000"/>
                        </a:lnSpc>
                        <a:spcBef>
                          <a:spcPts val="50"/>
                        </a:spcBef>
                      </a:pPr>
                      <a:endParaRPr sz="500">
                        <a:latin typeface="Times New Roman"/>
                        <a:cs typeface="Times New Roman"/>
                      </a:endParaRPr>
                    </a:p>
                    <a:p>
                      <a:pPr marL="16510">
                        <a:lnSpc>
                          <a:spcPct val="100000"/>
                        </a:lnSpc>
                        <a:spcBef>
                          <a:spcPts val="5"/>
                        </a:spcBef>
                      </a:pPr>
                      <a:r>
                        <a:rPr sz="350" spc="30" dirty="0">
                          <a:latin typeface="Times New Roman"/>
                          <a:cs typeface="Times New Roman"/>
                        </a:rPr>
                        <a:t>Redacción </a:t>
                      </a:r>
                      <a:r>
                        <a:rPr sz="350" spc="50" dirty="0">
                          <a:latin typeface="Times New Roman"/>
                          <a:cs typeface="Times New Roman"/>
                        </a:rPr>
                        <a:t>de </a:t>
                      </a:r>
                      <a:r>
                        <a:rPr sz="350" spc="30" dirty="0">
                          <a:latin typeface="Times New Roman"/>
                          <a:cs typeface="Times New Roman"/>
                        </a:rPr>
                        <a:t>Textos</a:t>
                      </a:r>
                      <a:r>
                        <a:rPr sz="350" spc="50" dirty="0">
                          <a:latin typeface="Times New Roman"/>
                          <a:cs typeface="Times New Roman"/>
                        </a:rPr>
                        <a:t> </a:t>
                      </a:r>
                      <a:r>
                        <a:rPr sz="350" spc="25" dirty="0">
                          <a:latin typeface="Times New Roman"/>
                          <a:cs typeface="Times New Roman"/>
                        </a:rPr>
                        <a:t>Ejecutivos</a:t>
                      </a:r>
                      <a:endParaRPr sz="3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5240">
                        <a:lnSpc>
                          <a:spcPct val="114300"/>
                        </a:lnSpc>
                        <a:spcBef>
                          <a:spcPts val="85"/>
                        </a:spcBef>
                      </a:pPr>
                      <a:r>
                        <a:rPr sz="350" spc="30" dirty="0">
                          <a:latin typeface="Times New Roman"/>
                          <a:cs typeface="Times New Roman"/>
                        </a:rPr>
                        <a:t>Desarrollar las habilidades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escritura </a:t>
                      </a:r>
                      <a:r>
                        <a:rPr sz="350" spc="30" dirty="0">
                          <a:latin typeface="Times New Roman"/>
                          <a:cs typeface="Times New Roman"/>
                        </a:rPr>
                        <a:t>tecnico </a:t>
                      </a:r>
                      <a:r>
                        <a:rPr sz="350" spc="40" dirty="0">
                          <a:latin typeface="Times New Roman"/>
                          <a:cs typeface="Times New Roman"/>
                        </a:rPr>
                        <a:t>- </a:t>
                      </a:r>
                      <a:r>
                        <a:rPr sz="350" spc="35" dirty="0">
                          <a:latin typeface="Times New Roman"/>
                          <a:cs typeface="Times New Roman"/>
                        </a:rPr>
                        <a:t>administrativa, </a:t>
                      </a:r>
                      <a:r>
                        <a:rPr sz="350" spc="30" dirty="0">
                          <a:latin typeface="Times New Roman"/>
                          <a:cs typeface="Times New Roman"/>
                        </a:rPr>
                        <a:t>agilizando </a:t>
                      </a:r>
                      <a:r>
                        <a:rPr sz="350" spc="25" dirty="0">
                          <a:latin typeface="Times New Roman"/>
                          <a:cs typeface="Times New Roman"/>
                        </a:rPr>
                        <a:t>los </a:t>
                      </a:r>
                      <a:r>
                        <a:rPr sz="350" spc="40" dirty="0">
                          <a:latin typeface="Times New Roman"/>
                          <a:cs typeface="Times New Roman"/>
                        </a:rPr>
                        <a:t>procesos </a:t>
                      </a:r>
                      <a:r>
                        <a:rPr sz="350" spc="30" dirty="0">
                          <a:latin typeface="Times New Roman"/>
                          <a:cs typeface="Times New Roman"/>
                        </a:rPr>
                        <a:t>institucionales, </a:t>
                      </a:r>
                      <a:r>
                        <a:rPr sz="350" spc="50" dirty="0">
                          <a:latin typeface="Times New Roman"/>
                          <a:cs typeface="Times New Roman"/>
                        </a:rPr>
                        <a:t>en </a:t>
                      </a:r>
                      <a:r>
                        <a:rPr sz="350" spc="30" dirty="0">
                          <a:latin typeface="Times New Roman"/>
                          <a:cs typeface="Times New Roman"/>
                        </a:rPr>
                        <a:t>especial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presentación </a:t>
                      </a:r>
                      <a:r>
                        <a:rPr sz="350" spc="50" dirty="0">
                          <a:latin typeface="Times New Roman"/>
                          <a:cs typeface="Times New Roman"/>
                        </a:rPr>
                        <a:t>de </a:t>
                      </a:r>
                      <a:r>
                        <a:rPr sz="350" spc="35" dirty="0">
                          <a:latin typeface="Times New Roman"/>
                          <a:cs typeface="Times New Roman"/>
                        </a:rPr>
                        <a:t>informes. </a:t>
                      </a:r>
                      <a:r>
                        <a:rPr sz="350" spc="30" dirty="0">
                          <a:latin typeface="Times New Roman"/>
                          <a:cs typeface="Times New Roman"/>
                        </a:rPr>
                        <a:t>De </a:t>
                      </a:r>
                      <a:r>
                        <a:rPr sz="350" spc="25" dirty="0">
                          <a:latin typeface="Times New Roman"/>
                          <a:cs typeface="Times New Roman"/>
                        </a:rPr>
                        <a:t>igual </a:t>
                      </a:r>
                      <a:r>
                        <a:rPr sz="350" spc="35" dirty="0">
                          <a:latin typeface="Times New Roman"/>
                          <a:cs typeface="Times New Roman"/>
                        </a:rPr>
                        <a:t>forma, </a:t>
                      </a:r>
                      <a:r>
                        <a:rPr sz="350" spc="50" dirty="0">
                          <a:latin typeface="Times New Roman"/>
                          <a:cs typeface="Times New Roman"/>
                        </a:rPr>
                        <a:t>generar una </a:t>
                      </a:r>
                      <a:r>
                        <a:rPr sz="350" spc="35" dirty="0">
                          <a:latin typeface="Times New Roman"/>
                          <a:cs typeface="Times New Roman"/>
                        </a:rPr>
                        <a:t>actitud </a:t>
                      </a:r>
                      <a:r>
                        <a:rPr sz="350" spc="25" dirty="0">
                          <a:latin typeface="Times New Roman"/>
                          <a:cs typeface="Times New Roman"/>
                        </a:rPr>
                        <a:t>crítica </a:t>
                      </a:r>
                      <a:r>
                        <a:rPr sz="350" spc="30" dirty="0">
                          <a:latin typeface="Times New Roman"/>
                          <a:cs typeface="Times New Roman"/>
                        </a:rPr>
                        <a:t>y </a:t>
                      </a:r>
                      <a:r>
                        <a:rPr sz="350" spc="25" dirty="0">
                          <a:latin typeface="Times New Roman"/>
                          <a:cs typeface="Times New Roman"/>
                        </a:rPr>
                        <a:t>vigilante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producción </a:t>
                      </a:r>
                      <a:r>
                        <a:rPr sz="350" spc="50" dirty="0">
                          <a:latin typeface="Times New Roman"/>
                          <a:cs typeface="Times New Roman"/>
                        </a:rPr>
                        <a:t>de </a:t>
                      </a:r>
                      <a:r>
                        <a:rPr sz="350" spc="40" dirty="0">
                          <a:latin typeface="Times New Roman"/>
                          <a:cs typeface="Times New Roman"/>
                        </a:rPr>
                        <a:t>textos </a:t>
                      </a:r>
                      <a:r>
                        <a:rPr sz="350" spc="50" dirty="0">
                          <a:latin typeface="Times New Roman"/>
                          <a:cs typeface="Times New Roman"/>
                        </a:rPr>
                        <a:t>para </a:t>
                      </a:r>
                      <a:r>
                        <a:rPr sz="350" spc="30" dirty="0">
                          <a:latin typeface="Times New Roman"/>
                          <a:cs typeface="Times New Roman"/>
                        </a:rPr>
                        <a:t>lograr niveles  altos </a:t>
                      </a:r>
                      <a:r>
                        <a:rPr sz="350" spc="50" dirty="0">
                          <a:latin typeface="Times New Roman"/>
                          <a:cs typeface="Times New Roman"/>
                        </a:rPr>
                        <a:t>de </a:t>
                      </a:r>
                      <a:r>
                        <a:rPr sz="350" spc="25" dirty="0">
                          <a:latin typeface="Times New Roman"/>
                          <a:cs typeface="Times New Roman"/>
                        </a:rPr>
                        <a:t>eficiencia </a:t>
                      </a:r>
                      <a:r>
                        <a:rPr sz="350" spc="50" dirty="0">
                          <a:latin typeface="Times New Roman"/>
                          <a:cs typeface="Times New Roman"/>
                        </a:rPr>
                        <a:t>en </a:t>
                      </a:r>
                      <a:r>
                        <a:rPr sz="350" spc="25" dirty="0">
                          <a:latin typeface="Times New Roman"/>
                          <a:cs typeface="Times New Roman"/>
                        </a:rPr>
                        <a:t>los </a:t>
                      </a:r>
                      <a:r>
                        <a:rPr sz="350" spc="35" dirty="0">
                          <a:latin typeface="Times New Roman"/>
                          <a:cs typeface="Times New Roman"/>
                        </a:rPr>
                        <a:t>diferentes </a:t>
                      </a:r>
                      <a:r>
                        <a:rPr sz="350" spc="40" dirty="0">
                          <a:latin typeface="Times New Roman"/>
                          <a:cs typeface="Times New Roman"/>
                        </a:rPr>
                        <a:t>documentos ( </a:t>
                      </a:r>
                      <a:r>
                        <a:rPr sz="350" spc="25" dirty="0">
                          <a:latin typeface="Times New Roman"/>
                          <a:cs typeface="Times New Roman"/>
                        </a:rPr>
                        <a:t>Claridad </a:t>
                      </a:r>
                      <a:r>
                        <a:rPr sz="350" spc="30" dirty="0">
                          <a:latin typeface="Times New Roman"/>
                          <a:cs typeface="Times New Roman"/>
                        </a:rPr>
                        <a:t>y</a:t>
                      </a:r>
                      <a:r>
                        <a:rPr sz="350" spc="110" dirty="0">
                          <a:latin typeface="Times New Roman"/>
                          <a:cs typeface="Times New Roman"/>
                        </a:rPr>
                        <a:t> </a:t>
                      </a:r>
                      <a:r>
                        <a:rPr sz="350" spc="25" dirty="0">
                          <a:latin typeface="Times New Roman"/>
                          <a:cs typeface="Times New Roman"/>
                        </a:rPr>
                        <a:t>Precisión).</a:t>
                      </a:r>
                      <a:endParaRPr sz="350">
                        <a:latin typeface="Times New Roman"/>
                        <a:cs typeface="Times New Roman"/>
                      </a:endParaRPr>
                    </a:p>
                  </a:txBody>
                  <a:tcPr marL="0" marR="0" marT="107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89535">
                        <a:lnSpc>
                          <a:spcPct val="114300"/>
                        </a:lnSpc>
                        <a:spcBef>
                          <a:spcPts val="85"/>
                        </a:spcBef>
                        <a:tabLst>
                          <a:tab pos="1452245" algn="l"/>
                        </a:tabLst>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10 </a:t>
                      </a:r>
                      <a:r>
                        <a:rPr sz="350" spc="25" dirty="0">
                          <a:latin typeface="Times New Roman"/>
                          <a:cs typeface="Times New Roman"/>
                        </a:rPr>
                        <a:t>solicitudes </a:t>
                      </a:r>
                      <a:r>
                        <a:rPr sz="350" spc="50" dirty="0">
                          <a:latin typeface="Times New Roman"/>
                          <a:cs typeface="Times New Roman"/>
                        </a:rPr>
                        <a:t>de áreas, </a:t>
                      </a:r>
                      <a:r>
                        <a:rPr sz="350" spc="25" dirty="0">
                          <a:latin typeface="Times New Roman"/>
                          <a:cs typeface="Times New Roman"/>
                        </a:rPr>
                        <a:t>la </a:t>
                      </a:r>
                      <a:r>
                        <a:rPr sz="350" spc="30" dirty="0">
                          <a:latin typeface="Times New Roman"/>
                          <a:cs typeface="Times New Roman"/>
                        </a:rPr>
                        <a:t>cual </a:t>
                      </a:r>
                      <a:r>
                        <a:rPr sz="350" spc="40" dirty="0">
                          <a:latin typeface="Times New Roman"/>
                          <a:cs typeface="Times New Roman"/>
                        </a:rPr>
                        <a:t>corresponde </a:t>
                      </a:r>
                      <a:r>
                        <a:rPr sz="350" spc="55" dirty="0">
                          <a:latin typeface="Times New Roman"/>
                          <a:cs typeface="Times New Roman"/>
                        </a:rPr>
                        <a:t>a </a:t>
                      </a:r>
                      <a:r>
                        <a:rPr sz="350" spc="50" dirty="0">
                          <a:latin typeface="Times New Roman"/>
                          <a:cs typeface="Times New Roman"/>
                        </a:rPr>
                        <a:t>un  34.5% de </a:t>
                      </a:r>
                      <a:r>
                        <a:rPr sz="350" spc="30" dirty="0">
                          <a:latin typeface="Times New Roman"/>
                          <a:cs typeface="Times New Roman"/>
                        </a:rPr>
                        <a:t>total </a:t>
                      </a:r>
                      <a:r>
                        <a:rPr sz="350" spc="50" dirty="0">
                          <a:latin typeface="Times New Roman"/>
                          <a:cs typeface="Times New Roman"/>
                        </a:rPr>
                        <a:t>de </a:t>
                      </a:r>
                      <a:r>
                        <a:rPr sz="350" spc="25" dirty="0">
                          <a:latin typeface="Times New Roman"/>
                          <a:cs typeface="Times New Roman"/>
                        </a:rPr>
                        <a:t>solicitudes</a:t>
                      </a:r>
                      <a:r>
                        <a:rPr sz="350" spc="125" dirty="0">
                          <a:latin typeface="Times New Roman"/>
                          <a:cs typeface="Times New Roman"/>
                        </a:rPr>
                        <a:t> </a:t>
                      </a:r>
                      <a:r>
                        <a:rPr sz="350" spc="50" dirty="0">
                          <a:latin typeface="Times New Roman"/>
                          <a:cs typeface="Times New Roman"/>
                        </a:rPr>
                        <a:t>de</a:t>
                      </a:r>
                      <a:r>
                        <a:rPr sz="350" spc="55" dirty="0">
                          <a:latin typeface="Times New Roman"/>
                          <a:cs typeface="Times New Roman"/>
                        </a:rPr>
                        <a:t> </a:t>
                      </a:r>
                      <a:r>
                        <a:rPr sz="350" spc="50" dirty="0">
                          <a:latin typeface="Times New Roman"/>
                          <a:cs typeface="Times New Roman"/>
                        </a:rPr>
                        <a:t>areas.	* </a:t>
                      </a:r>
                      <a:r>
                        <a:rPr sz="350" spc="35" dirty="0">
                          <a:latin typeface="Times New Roman"/>
                          <a:cs typeface="Times New Roman"/>
                        </a:rPr>
                        <a:t>Necesidad transversal </a:t>
                      </a:r>
                      <a:r>
                        <a:rPr sz="350" spc="50" dirty="0">
                          <a:latin typeface="Times New Roman"/>
                          <a:cs typeface="Times New Roman"/>
                        </a:rPr>
                        <a:t>de </a:t>
                      </a:r>
                      <a:r>
                        <a:rPr sz="350" spc="25" dirty="0">
                          <a:latin typeface="Times New Roman"/>
                          <a:cs typeface="Times New Roman"/>
                        </a:rPr>
                        <a:t>la  institución.</a:t>
                      </a:r>
                      <a:endParaRPr sz="350">
                        <a:latin typeface="Times New Roman"/>
                        <a:cs typeface="Times New Roman"/>
                      </a:endParaRPr>
                    </a:p>
                  </a:txBody>
                  <a:tcPr marL="0" marR="0" marT="107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300">
                        <a:latin typeface="Times New Roman"/>
                        <a:cs typeface="Times New Roman"/>
                      </a:endParaRPr>
                    </a:p>
                    <a:p>
                      <a:pPr marL="17145" marR="29845">
                        <a:lnSpc>
                          <a:spcPct val="120000"/>
                        </a:lnSpc>
                      </a:pPr>
                      <a:r>
                        <a:rPr sz="300" spc="25" dirty="0">
                          <a:latin typeface="Times New Roman"/>
                          <a:cs typeface="Times New Roman"/>
                        </a:rPr>
                        <a:t>Gestión del  </a:t>
                      </a:r>
                      <a:r>
                        <a:rPr sz="300" spc="0" dirty="0">
                          <a:latin typeface="Times New Roman"/>
                          <a:cs typeface="Times New Roman"/>
                        </a:rPr>
                        <a:t>c</a:t>
                      </a:r>
                      <a:r>
                        <a:rPr sz="300" dirty="0">
                          <a:latin typeface="Times New Roman"/>
                          <a:cs typeface="Times New Roman"/>
                        </a:rPr>
                        <a:t>o</a:t>
                      </a:r>
                      <a:r>
                        <a:rPr sz="300" spc="-5"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10" dirty="0">
                          <a:latin typeface="Times New Roman"/>
                          <a:cs typeface="Times New Roman"/>
                        </a:rPr>
                        <a:t>e</a:t>
                      </a:r>
                      <a:r>
                        <a:rPr sz="300" spc="-5" dirty="0">
                          <a:latin typeface="Times New Roman"/>
                          <a:cs typeface="Times New Roman"/>
                        </a:rPr>
                        <a:t>nt</a:t>
                      </a:r>
                      <a:r>
                        <a:rPr sz="300" dirty="0">
                          <a:latin typeface="Times New Roman"/>
                          <a:cs typeface="Times New Roman"/>
                        </a:rPr>
                        <a:t>o</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20"/>
                        </a:spcBef>
                      </a:pPr>
                      <a:endParaRPr sz="250">
                        <a:latin typeface="Times New Roman"/>
                        <a:cs typeface="Times New Roman"/>
                      </a:endParaRPr>
                    </a:p>
                    <a:p>
                      <a:pPr marL="17780">
                        <a:lnSpc>
                          <a:spcPct val="100000"/>
                        </a:lnSpc>
                      </a:pPr>
                      <a:r>
                        <a:rPr sz="300" spc="25" dirty="0">
                          <a:latin typeface="Times New Roman"/>
                          <a:cs typeface="Times New Roman"/>
                        </a:rPr>
                        <a:t>Dimensión </a:t>
                      </a:r>
                      <a:r>
                        <a:rPr sz="300" spc="40" dirty="0">
                          <a:latin typeface="Times New Roman"/>
                          <a:cs typeface="Times New Roman"/>
                        </a:rPr>
                        <a:t>de </a:t>
                      </a:r>
                      <a:r>
                        <a:rPr sz="300" spc="25" dirty="0">
                          <a:latin typeface="Times New Roman"/>
                          <a:cs typeface="Times New Roman"/>
                        </a:rPr>
                        <a:t>la </a:t>
                      </a:r>
                      <a:r>
                        <a:rPr sz="300" spc="30" dirty="0">
                          <a:latin typeface="Times New Roman"/>
                          <a:cs typeface="Times New Roman"/>
                        </a:rPr>
                        <a:t>Información </a:t>
                      </a:r>
                      <a:r>
                        <a:rPr sz="300" spc="25" dirty="0">
                          <a:latin typeface="Times New Roman"/>
                          <a:cs typeface="Times New Roman"/>
                        </a:rPr>
                        <a:t>y</a:t>
                      </a:r>
                      <a:r>
                        <a:rPr sz="300" dirty="0">
                          <a:latin typeface="Times New Roman"/>
                          <a:cs typeface="Times New Roman"/>
                        </a:rPr>
                        <a:t> </a:t>
                      </a:r>
                      <a:r>
                        <a:rPr sz="300" spc="25" dirty="0">
                          <a:latin typeface="Times New Roman"/>
                          <a:cs typeface="Times New Roman"/>
                        </a:rPr>
                        <a:t>Comunicación</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20"/>
                        </a:spcBef>
                      </a:pPr>
                      <a:endParaRPr sz="250">
                        <a:latin typeface="Times New Roman"/>
                        <a:cs typeface="Times New Roman"/>
                      </a:endParaRPr>
                    </a:p>
                    <a:p>
                      <a:pPr marL="11430" algn="ctr">
                        <a:lnSpc>
                          <a:spcPct val="100000"/>
                        </a:lnSpc>
                      </a:pPr>
                      <a:r>
                        <a:rPr sz="300" spc="25" dirty="0">
                          <a:latin typeface="Times New Roman"/>
                          <a:cs typeface="Times New Roman"/>
                        </a:rPr>
                        <a:t>Transversal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23090">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350">
                        <a:latin typeface="Times New Roman"/>
                        <a:cs typeface="Times New Roman"/>
                      </a:endParaRPr>
                    </a:p>
                    <a:p>
                      <a:pPr marL="16510">
                        <a:lnSpc>
                          <a:spcPct val="100000"/>
                        </a:lnSpc>
                      </a:pPr>
                      <a:r>
                        <a:rPr sz="350" spc="35" dirty="0">
                          <a:latin typeface="Times New Roman"/>
                          <a:cs typeface="Times New Roman"/>
                        </a:rPr>
                        <a:t>Inglés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45"/>
                        </a:spcBef>
                      </a:pPr>
                      <a:endParaRPr sz="450">
                        <a:latin typeface="Times New Roman"/>
                        <a:cs typeface="Times New Roman"/>
                      </a:endParaRPr>
                    </a:p>
                    <a:p>
                      <a:pPr marL="16510" marR="6350">
                        <a:lnSpc>
                          <a:spcPct val="114300"/>
                        </a:lnSpc>
                      </a:pPr>
                      <a:r>
                        <a:rPr sz="350" spc="25" dirty="0">
                          <a:latin typeface="Times New Roman"/>
                          <a:cs typeface="Times New Roman"/>
                        </a:rPr>
                        <a:t>Mejorar </a:t>
                      </a:r>
                      <a:r>
                        <a:rPr sz="350" spc="30" dirty="0">
                          <a:latin typeface="Times New Roman"/>
                          <a:cs typeface="Times New Roman"/>
                        </a:rPr>
                        <a:t>las </a:t>
                      </a:r>
                      <a:r>
                        <a:rPr sz="350" spc="40" dirty="0">
                          <a:latin typeface="Times New Roman"/>
                          <a:cs typeface="Times New Roman"/>
                        </a:rPr>
                        <a:t>competencias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50" dirty="0">
                          <a:latin typeface="Times New Roman"/>
                          <a:cs typeface="Times New Roman"/>
                        </a:rPr>
                        <a:t>en </a:t>
                      </a:r>
                      <a:r>
                        <a:rPr sz="350" spc="25" dirty="0">
                          <a:latin typeface="Times New Roman"/>
                          <a:cs typeface="Times New Roman"/>
                        </a:rPr>
                        <a:t>el </a:t>
                      </a:r>
                      <a:r>
                        <a:rPr sz="350" spc="30" dirty="0">
                          <a:latin typeface="Times New Roman"/>
                          <a:cs typeface="Times New Roman"/>
                        </a:rPr>
                        <a:t>idioma inglés, </a:t>
                      </a:r>
                      <a:r>
                        <a:rPr sz="350" spc="50" dirty="0">
                          <a:latin typeface="Times New Roman"/>
                          <a:cs typeface="Times New Roman"/>
                        </a:rPr>
                        <a:t>avanzando en </a:t>
                      </a:r>
                      <a:r>
                        <a:rPr sz="350" spc="25" dirty="0">
                          <a:latin typeface="Times New Roman"/>
                          <a:cs typeface="Times New Roman"/>
                        </a:rPr>
                        <a:t>el logro </a:t>
                      </a:r>
                      <a:r>
                        <a:rPr sz="350" spc="50" dirty="0">
                          <a:latin typeface="Times New Roman"/>
                          <a:cs typeface="Times New Roman"/>
                        </a:rPr>
                        <a:t>de una </a:t>
                      </a:r>
                      <a:r>
                        <a:rPr sz="350" spc="25" dirty="0">
                          <a:latin typeface="Times New Roman"/>
                          <a:cs typeface="Times New Roman"/>
                        </a:rPr>
                        <a:t>Colombia Bilingüe,  pilar </a:t>
                      </a:r>
                      <a:r>
                        <a:rPr sz="350" spc="50" dirty="0">
                          <a:latin typeface="Times New Roman"/>
                          <a:cs typeface="Times New Roman"/>
                        </a:rPr>
                        <a:t>de </a:t>
                      </a:r>
                      <a:r>
                        <a:rPr sz="350" spc="30" dirty="0">
                          <a:latin typeface="Times New Roman"/>
                          <a:cs typeface="Times New Roman"/>
                        </a:rPr>
                        <a:t>Gobierno, </a:t>
                      </a:r>
                      <a:r>
                        <a:rPr sz="350" spc="50" dirty="0">
                          <a:latin typeface="Times New Roman"/>
                          <a:cs typeface="Times New Roman"/>
                        </a:rPr>
                        <a:t>para </a:t>
                      </a:r>
                      <a:r>
                        <a:rPr sz="350" spc="40" dirty="0">
                          <a:latin typeface="Times New Roman"/>
                          <a:cs typeface="Times New Roman"/>
                        </a:rPr>
                        <a:t>hacer </a:t>
                      </a:r>
                      <a:r>
                        <a:rPr sz="350" spc="50" dirty="0">
                          <a:latin typeface="Times New Roman"/>
                          <a:cs typeface="Times New Roman"/>
                        </a:rPr>
                        <a:t>de </a:t>
                      </a:r>
                      <a:r>
                        <a:rPr sz="350" spc="30" dirty="0">
                          <a:latin typeface="Times New Roman"/>
                          <a:cs typeface="Times New Roman"/>
                        </a:rPr>
                        <a:t>Colombia </a:t>
                      </a:r>
                      <a:r>
                        <a:rPr sz="350" spc="25" dirty="0">
                          <a:latin typeface="Times New Roman"/>
                          <a:cs typeface="Times New Roman"/>
                        </a:rPr>
                        <a:t>la </a:t>
                      </a:r>
                      <a:r>
                        <a:rPr sz="350" spc="40" dirty="0">
                          <a:latin typeface="Times New Roman"/>
                          <a:cs typeface="Times New Roman"/>
                        </a:rPr>
                        <a:t>mejor </a:t>
                      </a:r>
                      <a:r>
                        <a:rPr sz="350" spc="50" dirty="0">
                          <a:latin typeface="Times New Roman"/>
                          <a:cs typeface="Times New Roman"/>
                        </a:rPr>
                        <a:t>educada de </a:t>
                      </a:r>
                      <a:r>
                        <a:rPr sz="350" spc="25" dirty="0">
                          <a:latin typeface="Times New Roman"/>
                          <a:cs typeface="Times New Roman"/>
                        </a:rPr>
                        <a:t>la </a:t>
                      </a:r>
                      <a:r>
                        <a:rPr sz="350" spc="30" dirty="0">
                          <a:latin typeface="Times New Roman"/>
                          <a:cs typeface="Times New Roman"/>
                        </a:rPr>
                        <a:t>región </a:t>
                      </a:r>
                      <a:r>
                        <a:rPr sz="350" spc="50" dirty="0">
                          <a:latin typeface="Times New Roman"/>
                          <a:cs typeface="Times New Roman"/>
                        </a:rPr>
                        <a:t>en</a:t>
                      </a:r>
                      <a:r>
                        <a:rPr sz="350" spc="90" dirty="0">
                          <a:latin typeface="Times New Roman"/>
                          <a:cs typeface="Times New Roman"/>
                        </a:rPr>
                        <a:t> </a:t>
                      </a:r>
                      <a:r>
                        <a:rPr sz="350" spc="40" dirty="0">
                          <a:latin typeface="Times New Roman"/>
                          <a:cs typeface="Times New Roman"/>
                        </a:rPr>
                        <a:t>2025.</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45"/>
                        </a:spcBef>
                      </a:pPr>
                      <a:endParaRPr sz="450">
                        <a:latin typeface="Times New Roman"/>
                        <a:cs typeface="Times New Roman"/>
                      </a:endParaRPr>
                    </a:p>
                    <a:p>
                      <a:pPr marL="16510" marR="34925">
                        <a:lnSpc>
                          <a:spcPct val="114300"/>
                        </a:lnSpc>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40" dirty="0">
                          <a:latin typeface="Times New Roman"/>
                          <a:cs typeface="Times New Roman"/>
                        </a:rPr>
                        <a:t>*Responde </a:t>
                      </a:r>
                      <a:r>
                        <a:rPr sz="350" spc="55" dirty="0">
                          <a:latin typeface="Times New Roman"/>
                          <a:cs typeface="Times New Roman"/>
                        </a:rPr>
                        <a:t>a </a:t>
                      </a:r>
                      <a:r>
                        <a:rPr sz="350" spc="30" dirty="0">
                          <a:latin typeface="Times New Roman"/>
                          <a:cs typeface="Times New Roman"/>
                        </a:rPr>
                        <a:t>integración </a:t>
                      </a:r>
                      <a:r>
                        <a:rPr sz="350" spc="25" dirty="0">
                          <a:latin typeface="Times New Roman"/>
                          <a:cs typeface="Times New Roman"/>
                        </a:rPr>
                        <a:t>al </a:t>
                      </a:r>
                      <a:r>
                        <a:rPr sz="350" spc="35" dirty="0">
                          <a:latin typeface="Times New Roman"/>
                          <a:cs typeface="Times New Roman"/>
                        </a:rPr>
                        <a:t>plan estratégico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y </a:t>
                      </a:r>
                      <a:r>
                        <a:rPr sz="350" spc="25" dirty="0">
                          <a:latin typeface="Times New Roman"/>
                          <a:cs typeface="Times New Roman"/>
                        </a:rPr>
                        <a:t>al Plan Nacional </a:t>
                      </a:r>
                      <a:r>
                        <a:rPr sz="350" spc="50" dirty="0">
                          <a:latin typeface="Times New Roman"/>
                          <a:cs typeface="Times New Roman"/>
                        </a:rPr>
                        <a:t>de</a:t>
                      </a:r>
                      <a:r>
                        <a:rPr sz="350" spc="125" dirty="0">
                          <a:latin typeface="Times New Roman"/>
                          <a:cs typeface="Times New Roman"/>
                        </a:rPr>
                        <a:t> </a:t>
                      </a:r>
                      <a:r>
                        <a:rPr sz="350" spc="30" dirty="0">
                          <a:latin typeface="Times New Roman"/>
                          <a:cs typeface="Times New Roman"/>
                        </a:rPr>
                        <a:t>Desarrollo.</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25"/>
                        </a:spcBef>
                      </a:pPr>
                      <a:endParaRPr sz="400">
                        <a:latin typeface="Times New Roman"/>
                        <a:cs typeface="Times New Roman"/>
                      </a:endParaRPr>
                    </a:p>
                    <a:p>
                      <a:pPr marL="17145" marR="22860">
                        <a:lnSpc>
                          <a:spcPct val="120000"/>
                        </a:lnSpc>
                        <a:spcBef>
                          <a:spcPts val="5"/>
                        </a:spcBef>
                      </a:pPr>
                      <a:r>
                        <a:rPr sz="300" spc="25" dirty="0">
                          <a:latin typeface="Times New Roman"/>
                          <a:cs typeface="Times New Roman"/>
                        </a:rPr>
                        <a:t>Gestión del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40"/>
                        </a:spcBef>
                      </a:pPr>
                      <a:endParaRPr sz="200">
                        <a:latin typeface="Times New Roman"/>
                        <a:cs typeface="Times New Roman"/>
                      </a:endParaRPr>
                    </a:p>
                    <a:p>
                      <a:pPr marL="17780" marR="40640">
                        <a:lnSpc>
                          <a:spcPct val="120000"/>
                        </a:lnSpc>
                      </a:pPr>
                      <a:r>
                        <a:rPr sz="300" spc="25" dirty="0">
                          <a:latin typeface="Times New Roman"/>
                          <a:cs typeface="Times New Roman"/>
                        </a:rPr>
                        <a:t>Dimensión Direccionamiento Estrategico y Planeación (Planeación  Institucional) y Dimensión Talento </a:t>
                      </a:r>
                      <a:r>
                        <a:rPr sz="300" spc="35" dirty="0">
                          <a:latin typeface="Times New Roman"/>
                          <a:cs typeface="Times New Roman"/>
                        </a:rPr>
                        <a:t>Humano </a:t>
                      </a:r>
                      <a:r>
                        <a:rPr sz="300" spc="25" dirty="0">
                          <a:latin typeface="Times New Roman"/>
                          <a:cs typeface="Times New Roman"/>
                        </a:rPr>
                        <a:t>(Fortalecimiento y  desarrollo del </a:t>
                      </a:r>
                      <a:r>
                        <a:rPr sz="300" spc="15" dirty="0">
                          <a:latin typeface="Times New Roman"/>
                          <a:cs typeface="Times New Roman"/>
                        </a:rPr>
                        <a:t>TH)</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25"/>
                        </a:spcBef>
                      </a:pPr>
                      <a:endParaRPr sz="350">
                        <a:latin typeface="Times New Roman"/>
                        <a:cs typeface="Times New Roman"/>
                      </a:endParaRPr>
                    </a:p>
                    <a:p>
                      <a:pPr marL="11430" algn="ctr">
                        <a:lnSpc>
                          <a:spcPct val="100000"/>
                        </a:lnSpc>
                        <a:spcBef>
                          <a:spcPts val="5"/>
                        </a:spcBef>
                      </a:pPr>
                      <a:r>
                        <a:rPr sz="300" spc="25" dirty="0">
                          <a:latin typeface="Times New Roman"/>
                          <a:cs typeface="Times New Roman"/>
                        </a:rPr>
                        <a:t>Transversal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66297">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6510">
                        <a:lnSpc>
                          <a:spcPct val="100000"/>
                        </a:lnSpc>
                        <a:spcBef>
                          <a:spcPts val="275"/>
                        </a:spcBef>
                      </a:pPr>
                      <a:r>
                        <a:rPr sz="350" spc="35" dirty="0">
                          <a:latin typeface="Times New Roman"/>
                          <a:cs typeface="Times New Roman"/>
                        </a:rPr>
                        <a:t>Argumentación </a:t>
                      </a:r>
                      <a:r>
                        <a:rPr sz="350" spc="50" dirty="0">
                          <a:latin typeface="Times New Roman"/>
                          <a:cs typeface="Times New Roman"/>
                        </a:rPr>
                        <a:t>de </a:t>
                      </a:r>
                      <a:r>
                        <a:rPr sz="350" spc="30" dirty="0">
                          <a:latin typeface="Times New Roman"/>
                          <a:cs typeface="Times New Roman"/>
                        </a:rPr>
                        <a:t>Textos</a:t>
                      </a:r>
                      <a:r>
                        <a:rPr sz="350" spc="35" dirty="0">
                          <a:latin typeface="Times New Roman"/>
                          <a:cs typeface="Times New Roman"/>
                        </a:rPr>
                        <a:t> </a:t>
                      </a:r>
                      <a:r>
                        <a:rPr sz="350" spc="25" dirty="0">
                          <a:latin typeface="Times New Roman"/>
                          <a:cs typeface="Times New Roman"/>
                        </a:rPr>
                        <a:t>Juridicos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350">
                        <a:latin typeface="Times New Roman"/>
                        <a:cs typeface="Times New Roman"/>
                      </a:endParaRPr>
                    </a:p>
                    <a:p>
                      <a:pPr marL="16510" marR="38735">
                        <a:lnSpc>
                          <a:spcPct val="114300"/>
                        </a:lnSpc>
                      </a:pPr>
                      <a:r>
                        <a:rPr sz="350" spc="25" dirty="0">
                          <a:latin typeface="Times New Roman"/>
                          <a:cs typeface="Times New Roman"/>
                        </a:rPr>
                        <a:t>Potencializar </a:t>
                      </a:r>
                      <a:r>
                        <a:rPr sz="350" spc="30" dirty="0">
                          <a:latin typeface="Times New Roman"/>
                          <a:cs typeface="Times New Roman"/>
                        </a:rPr>
                        <a:t>las </a:t>
                      </a:r>
                      <a:r>
                        <a:rPr sz="350" spc="40" dirty="0">
                          <a:latin typeface="Times New Roman"/>
                          <a:cs typeface="Times New Roman"/>
                        </a:rPr>
                        <a:t>competencias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en </a:t>
                      </a:r>
                      <a:r>
                        <a:rPr sz="350" spc="30" dirty="0">
                          <a:latin typeface="Times New Roman"/>
                          <a:cs typeface="Times New Roman"/>
                        </a:rPr>
                        <a:t>producir </a:t>
                      </a:r>
                      <a:r>
                        <a:rPr sz="350" spc="35" dirty="0">
                          <a:latin typeface="Times New Roman"/>
                          <a:cs typeface="Times New Roman"/>
                        </a:rPr>
                        <a:t>discursos </a:t>
                      </a:r>
                      <a:r>
                        <a:rPr sz="350" spc="30" dirty="0">
                          <a:latin typeface="Times New Roman"/>
                          <a:cs typeface="Times New Roman"/>
                        </a:rPr>
                        <a:t>escritos </a:t>
                      </a:r>
                      <a:r>
                        <a:rPr sz="350" spc="50" dirty="0">
                          <a:latin typeface="Times New Roman"/>
                          <a:cs typeface="Times New Roman"/>
                        </a:rPr>
                        <a:t>que sean </a:t>
                      </a:r>
                      <a:r>
                        <a:rPr sz="350" spc="15" dirty="0">
                          <a:latin typeface="Times New Roman"/>
                          <a:cs typeface="Times New Roman"/>
                        </a:rPr>
                        <a:t>lo </a:t>
                      </a:r>
                      <a:r>
                        <a:rPr sz="350" spc="35" dirty="0">
                          <a:latin typeface="Times New Roman"/>
                          <a:cs typeface="Times New Roman"/>
                        </a:rPr>
                        <a:t>suficientemente </a:t>
                      </a:r>
                      <a:r>
                        <a:rPr sz="350" spc="50" dirty="0">
                          <a:latin typeface="Times New Roman"/>
                          <a:cs typeface="Times New Roman"/>
                        </a:rPr>
                        <a:t>argumentados  </a:t>
                      </a:r>
                      <a:r>
                        <a:rPr sz="350" spc="40" dirty="0">
                          <a:latin typeface="Times New Roman"/>
                          <a:cs typeface="Times New Roman"/>
                        </a:rPr>
                        <a:t>como </a:t>
                      </a:r>
                      <a:r>
                        <a:rPr sz="350" spc="50" dirty="0">
                          <a:latin typeface="Times New Roman"/>
                          <a:cs typeface="Times New Roman"/>
                        </a:rPr>
                        <a:t>para </a:t>
                      </a:r>
                      <a:r>
                        <a:rPr sz="350" spc="30" dirty="0">
                          <a:latin typeface="Times New Roman"/>
                          <a:cs typeface="Times New Roman"/>
                        </a:rPr>
                        <a:t>lograr </a:t>
                      </a:r>
                      <a:r>
                        <a:rPr sz="350" spc="50" dirty="0">
                          <a:latin typeface="Times New Roman"/>
                          <a:cs typeface="Times New Roman"/>
                        </a:rPr>
                        <a:t>sus </a:t>
                      </a:r>
                      <a:r>
                        <a:rPr sz="350" spc="30" dirty="0">
                          <a:latin typeface="Times New Roman"/>
                          <a:cs typeface="Times New Roman"/>
                        </a:rPr>
                        <a:t>objetivos, </a:t>
                      </a:r>
                      <a:r>
                        <a:rPr sz="350" spc="40" dirty="0">
                          <a:latin typeface="Times New Roman"/>
                          <a:cs typeface="Times New Roman"/>
                        </a:rPr>
                        <a:t>ya </a:t>
                      </a:r>
                      <a:r>
                        <a:rPr sz="350" spc="50" dirty="0">
                          <a:latin typeface="Times New Roman"/>
                          <a:cs typeface="Times New Roman"/>
                        </a:rPr>
                        <a:t>sean </a:t>
                      </a:r>
                      <a:r>
                        <a:rPr sz="350" spc="35" dirty="0">
                          <a:latin typeface="Times New Roman"/>
                          <a:cs typeface="Times New Roman"/>
                        </a:rPr>
                        <a:t>discursos </a:t>
                      </a:r>
                      <a:r>
                        <a:rPr sz="350" spc="50" dirty="0">
                          <a:latin typeface="Times New Roman"/>
                          <a:cs typeface="Times New Roman"/>
                        </a:rPr>
                        <a:t>de </a:t>
                      </a:r>
                      <a:r>
                        <a:rPr sz="350" spc="40" dirty="0">
                          <a:latin typeface="Times New Roman"/>
                          <a:cs typeface="Times New Roman"/>
                        </a:rPr>
                        <a:t>carácter </a:t>
                      </a:r>
                      <a:r>
                        <a:rPr sz="350" spc="25" dirty="0">
                          <a:latin typeface="Times New Roman"/>
                          <a:cs typeface="Times New Roman"/>
                        </a:rPr>
                        <a:t>modificatorio, </a:t>
                      </a:r>
                      <a:r>
                        <a:rPr sz="350" spc="30" dirty="0">
                          <a:latin typeface="Times New Roman"/>
                          <a:cs typeface="Times New Roman"/>
                        </a:rPr>
                        <a:t>jurisprudencial, aclaratorio, </a:t>
                      </a:r>
                      <a:r>
                        <a:rPr sz="350" spc="40" dirty="0">
                          <a:latin typeface="Times New Roman"/>
                          <a:cs typeface="Times New Roman"/>
                        </a:rPr>
                        <a:t>etc mediante  acercamientos </a:t>
                      </a:r>
                      <a:r>
                        <a:rPr sz="350" spc="30" dirty="0">
                          <a:latin typeface="Times New Roman"/>
                          <a:cs typeface="Times New Roman"/>
                        </a:rPr>
                        <a:t>teóricos </a:t>
                      </a:r>
                      <a:r>
                        <a:rPr sz="350" spc="40" dirty="0">
                          <a:latin typeface="Times New Roman"/>
                          <a:cs typeface="Times New Roman"/>
                        </a:rPr>
                        <a:t>- </a:t>
                      </a:r>
                      <a:r>
                        <a:rPr sz="350" spc="30" dirty="0">
                          <a:latin typeface="Times New Roman"/>
                          <a:cs typeface="Times New Roman"/>
                        </a:rPr>
                        <a:t>prácticos </a:t>
                      </a:r>
                      <a:r>
                        <a:rPr sz="350" spc="40" dirty="0">
                          <a:latin typeface="Times New Roman"/>
                          <a:cs typeface="Times New Roman"/>
                        </a:rPr>
                        <a:t>tanto </a:t>
                      </a:r>
                      <a:r>
                        <a:rPr sz="350" spc="55" dirty="0">
                          <a:latin typeface="Times New Roman"/>
                          <a:cs typeface="Times New Roman"/>
                        </a:rPr>
                        <a:t>a </a:t>
                      </a:r>
                      <a:r>
                        <a:rPr sz="350" spc="50" dirty="0">
                          <a:latin typeface="Times New Roman"/>
                          <a:cs typeface="Times New Roman"/>
                        </a:rPr>
                        <a:t>su </a:t>
                      </a:r>
                      <a:r>
                        <a:rPr sz="350" spc="35" dirty="0">
                          <a:latin typeface="Times New Roman"/>
                          <a:cs typeface="Times New Roman"/>
                        </a:rPr>
                        <a:t>problemática </a:t>
                      </a:r>
                      <a:r>
                        <a:rPr sz="350" spc="40" dirty="0">
                          <a:latin typeface="Times New Roman"/>
                          <a:cs typeface="Times New Roman"/>
                        </a:rPr>
                        <a:t>(Semántica, </a:t>
                      </a:r>
                      <a:r>
                        <a:rPr sz="350" spc="30" dirty="0">
                          <a:latin typeface="Times New Roman"/>
                          <a:cs typeface="Times New Roman"/>
                        </a:rPr>
                        <a:t>sintactica y </a:t>
                      </a:r>
                      <a:r>
                        <a:rPr sz="350" spc="40" dirty="0">
                          <a:latin typeface="Times New Roman"/>
                          <a:cs typeface="Times New Roman"/>
                        </a:rPr>
                        <a:t>pragmática) como </a:t>
                      </a:r>
                      <a:r>
                        <a:rPr sz="350" spc="55" dirty="0">
                          <a:latin typeface="Times New Roman"/>
                          <a:cs typeface="Times New Roman"/>
                        </a:rPr>
                        <a:t>a </a:t>
                      </a:r>
                      <a:r>
                        <a:rPr sz="350" spc="50" dirty="0">
                          <a:latin typeface="Times New Roman"/>
                          <a:cs typeface="Times New Roman"/>
                        </a:rPr>
                        <a:t>sus </a:t>
                      </a:r>
                      <a:r>
                        <a:rPr sz="350" spc="35" dirty="0">
                          <a:latin typeface="Times New Roman"/>
                          <a:cs typeface="Times New Roman"/>
                        </a:rPr>
                        <a:t>diferentes </a:t>
                      </a:r>
                      <a:r>
                        <a:rPr sz="350" spc="30" dirty="0">
                          <a:latin typeface="Times New Roman"/>
                          <a:cs typeface="Times New Roman"/>
                        </a:rPr>
                        <a:t>tipos </a:t>
                      </a:r>
                      <a:r>
                        <a:rPr sz="350" spc="40" dirty="0">
                          <a:latin typeface="Times New Roman"/>
                          <a:cs typeface="Times New Roman"/>
                        </a:rPr>
                        <a:t>(  textos </a:t>
                      </a:r>
                      <a:r>
                        <a:rPr sz="350" spc="35" dirty="0">
                          <a:latin typeface="Times New Roman"/>
                          <a:cs typeface="Times New Roman"/>
                        </a:rPr>
                        <a:t>administrativos, </a:t>
                      </a:r>
                      <a:r>
                        <a:rPr sz="350" spc="40" dirty="0">
                          <a:latin typeface="Times New Roman"/>
                          <a:cs typeface="Times New Roman"/>
                        </a:rPr>
                        <a:t>derecho </a:t>
                      </a:r>
                      <a:r>
                        <a:rPr sz="350" spc="50" dirty="0">
                          <a:latin typeface="Times New Roman"/>
                          <a:cs typeface="Times New Roman"/>
                        </a:rPr>
                        <a:t>de </a:t>
                      </a:r>
                      <a:r>
                        <a:rPr sz="350" spc="30" dirty="0">
                          <a:latin typeface="Times New Roman"/>
                          <a:cs typeface="Times New Roman"/>
                        </a:rPr>
                        <a:t>petición, </a:t>
                      </a:r>
                      <a:r>
                        <a:rPr sz="350" spc="35" dirty="0">
                          <a:latin typeface="Times New Roman"/>
                          <a:cs typeface="Times New Roman"/>
                        </a:rPr>
                        <a:t>consulta, </a:t>
                      </a:r>
                      <a:r>
                        <a:rPr sz="350" spc="40" dirty="0">
                          <a:latin typeface="Times New Roman"/>
                          <a:cs typeface="Times New Roman"/>
                        </a:rPr>
                        <a:t>acta, </a:t>
                      </a:r>
                      <a:r>
                        <a:rPr sz="350" spc="30" dirty="0">
                          <a:latin typeface="Times New Roman"/>
                          <a:cs typeface="Times New Roman"/>
                        </a:rPr>
                        <a:t>informe </a:t>
                      </a:r>
                      <a:r>
                        <a:rPr sz="350" spc="50" dirty="0">
                          <a:latin typeface="Times New Roman"/>
                          <a:cs typeface="Times New Roman"/>
                        </a:rPr>
                        <a:t>de </a:t>
                      </a:r>
                      <a:r>
                        <a:rPr sz="350" spc="35" dirty="0">
                          <a:latin typeface="Times New Roman"/>
                          <a:cs typeface="Times New Roman"/>
                        </a:rPr>
                        <a:t>actividades, </a:t>
                      </a:r>
                      <a:r>
                        <a:rPr sz="350" spc="40" dirty="0">
                          <a:latin typeface="Times New Roman"/>
                          <a:cs typeface="Times New Roman"/>
                        </a:rPr>
                        <a:t>procesos </a:t>
                      </a:r>
                      <a:r>
                        <a:rPr sz="350" spc="25" dirty="0">
                          <a:latin typeface="Times New Roman"/>
                          <a:cs typeface="Times New Roman"/>
                        </a:rPr>
                        <a:t>jurídicos) </a:t>
                      </a:r>
                      <a:r>
                        <a:rPr sz="350" spc="50" dirty="0">
                          <a:latin typeface="Times New Roman"/>
                          <a:cs typeface="Times New Roman"/>
                        </a:rPr>
                        <a:t>de</a:t>
                      </a:r>
                      <a:r>
                        <a:rPr sz="350" spc="150" dirty="0">
                          <a:latin typeface="Times New Roman"/>
                          <a:cs typeface="Times New Roman"/>
                        </a:rPr>
                        <a:t> </a:t>
                      </a:r>
                      <a:r>
                        <a:rPr sz="350" spc="50" dirty="0">
                          <a:latin typeface="Times New Roman"/>
                          <a:cs typeface="Times New Roman"/>
                        </a:rPr>
                        <a:t>respuesta.</a:t>
                      </a:r>
                      <a:endParaRPr sz="35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35"/>
                        </a:spcBef>
                      </a:pPr>
                      <a:endParaRPr sz="350">
                        <a:latin typeface="Times New Roman"/>
                        <a:cs typeface="Times New Roman"/>
                      </a:endParaRPr>
                    </a:p>
                    <a:p>
                      <a:pPr marL="16510" marR="80645">
                        <a:lnSpc>
                          <a:spcPct val="114300"/>
                        </a:lnSpc>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y </a:t>
                      </a:r>
                      <a:r>
                        <a:rPr sz="350" spc="50" dirty="0">
                          <a:latin typeface="Times New Roman"/>
                          <a:cs typeface="Times New Roman"/>
                        </a:rPr>
                        <a:t>es </a:t>
                      </a:r>
                      <a:r>
                        <a:rPr sz="350" spc="25" dirty="0">
                          <a:latin typeface="Times New Roman"/>
                          <a:cs typeface="Times New Roman"/>
                        </a:rPr>
                        <a:t>la </a:t>
                      </a:r>
                      <a:r>
                        <a:rPr sz="350" spc="30" dirty="0">
                          <a:latin typeface="Times New Roman"/>
                          <a:cs typeface="Times New Roman"/>
                        </a:rPr>
                        <a:t>continuidad del </a:t>
                      </a:r>
                      <a:r>
                        <a:rPr sz="350" spc="50" dirty="0">
                          <a:latin typeface="Times New Roman"/>
                          <a:cs typeface="Times New Roman"/>
                        </a:rPr>
                        <a:t>programa de  </a:t>
                      </a:r>
                      <a:r>
                        <a:rPr sz="350" spc="35" dirty="0">
                          <a:latin typeface="Times New Roman"/>
                          <a:cs typeface="Times New Roman"/>
                        </a:rPr>
                        <a:t>redacción </a:t>
                      </a:r>
                      <a:r>
                        <a:rPr sz="350" spc="50" dirty="0">
                          <a:latin typeface="Times New Roman"/>
                          <a:cs typeface="Times New Roman"/>
                        </a:rPr>
                        <a:t>de </a:t>
                      </a:r>
                      <a:r>
                        <a:rPr sz="350" spc="40" dirty="0">
                          <a:latin typeface="Times New Roman"/>
                          <a:cs typeface="Times New Roman"/>
                        </a:rPr>
                        <a:t>textos </a:t>
                      </a:r>
                      <a:r>
                        <a:rPr sz="350" spc="25" dirty="0">
                          <a:latin typeface="Times New Roman"/>
                          <a:cs typeface="Times New Roman"/>
                        </a:rPr>
                        <a:t>Juridicos </a:t>
                      </a:r>
                      <a:r>
                        <a:rPr sz="350" spc="50" dirty="0">
                          <a:latin typeface="Times New Roman"/>
                          <a:cs typeface="Times New Roman"/>
                        </a:rPr>
                        <a:t>para </a:t>
                      </a:r>
                      <a:r>
                        <a:rPr sz="350" spc="25" dirty="0">
                          <a:latin typeface="Times New Roman"/>
                          <a:cs typeface="Times New Roman"/>
                        </a:rPr>
                        <a:t>los </a:t>
                      </a:r>
                      <a:r>
                        <a:rPr sz="350" spc="40" dirty="0">
                          <a:latin typeface="Times New Roman"/>
                          <a:cs typeface="Times New Roman"/>
                        </a:rPr>
                        <a:t>abogados </a:t>
                      </a:r>
                      <a:r>
                        <a:rPr sz="350" spc="50" dirty="0">
                          <a:latin typeface="Times New Roman"/>
                          <a:cs typeface="Times New Roman"/>
                        </a:rPr>
                        <a:t>de </a:t>
                      </a:r>
                      <a:r>
                        <a:rPr sz="350" spc="25" dirty="0">
                          <a:latin typeface="Times New Roman"/>
                          <a:cs typeface="Times New Roman"/>
                        </a:rPr>
                        <a:t>la</a:t>
                      </a:r>
                      <a:r>
                        <a:rPr sz="350" spc="75" dirty="0">
                          <a:latin typeface="Times New Roman"/>
                          <a:cs typeface="Times New Roman"/>
                        </a:rPr>
                        <a:t> </a:t>
                      </a:r>
                      <a:r>
                        <a:rPr sz="350" spc="25" dirty="0">
                          <a:latin typeface="Times New Roman"/>
                          <a:cs typeface="Times New Roman"/>
                        </a:rPr>
                        <a:t>institución.</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300"/>
                        </a:lnSpc>
                      </a:pPr>
                      <a:r>
                        <a:rPr sz="300" spc="25" dirty="0">
                          <a:latin typeface="Times New Roman"/>
                          <a:cs typeface="Times New Roman"/>
                        </a:rPr>
                        <a:t>Gestión</a:t>
                      </a:r>
                      <a:r>
                        <a:rPr sz="300" spc="-35" dirty="0">
                          <a:latin typeface="Times New Roman"/>
                          <a:cs typeface="Times New Roman"/>
                        </a:rPr>
                        <a:t> </a:t>
                      </a:r>
                      <a:r>
                        <a:rPr sz="300" spc="25" dirty="0">
                          <a:latin typeface="Times New Roman"/>
                          <a:cs typeface="Times New Roman"/>
                        </a:rPr>
                        <a:t>del</a:t>
                      </a:r>
                      <a:endParaRPr sz="300">
                        <a:latin typeface="Times New Roman"/>
                        <a:cs typeface="Times New Roman"/>
                      </a:endParaRPr>
                    </a:p>
                    <a:p>
                      <a:pPr marL="17145" marR="8890">
                        <a:lnSpc>
                          <a:spcPct val="120000"/>
                        </a:lnSpc>
                      </a:pPr>
                      <a:r>
                        <a:rPr sz="300" spc="25" dirty="0">
                          <a:latin typeface="Times New Roman"/>
                          <a:cs typeface="Times New Roman"/>
                        </a:rPr>
                        <a:t>Conocimiento  </a:t>
                      </a:r>
                      <a:r>
                        <a:rPr sz="300" spc="35" dirty="0">
                          <a:latin typeface="Times New Roman"/>
                          <a:cs typeface="Times New Roman"/>
                        </a:rPr>
                        <a:t>(mecanismo</a:t>
                      </a:r>
                      <a:r>
                        <a:rPr sz="300" spc="-15" dirty="0">
                          <a:latin typeface="Times New Roman"/>
                          <a:cs typeface="Times New Roman"/>
                        </a:rPr>
                        <a:t> </a:t>
                      </a:r>
                      <a:r>
                        <a:rPr sz="300" spc="35" dirty="0">
                          <a:latin typeface="Times New Roman"/>
                          <a:cs typeface="Times New Roman"/>
                        </a:rPr>
                        <a:t>q  </a:t>
                      </a:r>
                      <a:r>
                        <a:rPr sz="300" spc="30" dirty="0">
                          <a:latin typeface="Times New Roman"/>
                          <a:cs typeface="Times New Roman"/>
                        </a:rPr>
                        <a:t>permite  </a:t>
                      </a:r>
                      <a:r>
                        <a:rPr sz="300" spc="40" dirty="0">
                          <a:latin typeface="Times New Roman"/>
                          <a:cs typeface="Times New Roman"/>
                        </a:rPr>
                        <a:t>aumento </a:t>
                      </a:r>
                      <a:r>
                        <a:rPr sz="300" spc="25" dirty="0">
                          <a:latin typeface="Times New Roman"/>
                          <a:cs typeface="Times New Roman"/>
                        </a:rPr>
                        <a:t>del  </a:t>
                      </a:r>
                      <a:r>
                        <a:rPr sz="300" spc="40" dirty="0">
                          <a:latin typeface="Times New Roman"/>
                          <a:cs typeface="Times New Roman"/>
                        </a:rPr>
                        <a:t>desempeño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30"/>
                        </a:spcBef>
                      </a:pPr>
                      <a:endParaRPr sz="300">
                        <a:latin typeface="Times New Roman"/>
                        <a:cs typeface="Times New Roman"/>
                      </a:endParaRPr>
                    </a:p>
                    <a:p>
                      <a:pPr marL="17780" marR="5080">
                        <a:lnSpc>
                          <a:spcPct val="120000"/>
                        </a:lnSpc>
                      </a:pPr>
                      <a:r>
                        <a:rPr sz="300" spc="25" dirty="0">
                          <a:latin typeface="Times New Roman"/>
                          <a:cs typeface="Times New Roman"/>
                        </a:rPr>
                        <a:t>Dimensión Talento </a:t>
                      </a:r>
                      <a:r>
                        <a:rPr sz="300" spc="35" dirty="0">
                          <a:latin typeface="Times New Roman"/>
                          <a:cs typeface="Times New Roman"/>
                        </a:rPr>
                        <a:t>Humano </a:t>
                      </a:r>
                      <a:r>
                        <a:rPr sz="300" spc="25" dirty="0">
                          <a:latin typeface="Times New Roman"/>
                          <a:cs typeface="Times New Roman"/>
                        </a:rPr>
                        <a:t>(Fortalecimiento y desarrollo del </a:t>
                      </a:r>
                      <a:r>
                        <a:rPr sz="300" spc="15" dirty="0">
                          <a:latin typeface="Times New Roman"/>
                          <a:cs typeface="Times New Roman"/>
                        </a:rPr>
                        <a:t>TH) </a:t>
                      </a:r>
                      <a:r>
                        <a:rPr sz="300" spc="25" dirty="0">
                          <a:latin typeface="Times New Roman"/>
                          <a:cs typeface="Times New Roman"/>
                        </a:rPr>
                        <a:t>y  Dimensión </a:t>
                      </a:r>
                      <a:r>
                        <a:rPr sz="300" spc="40" dirty="0">
                          <a:latin typeface="Times New Roman"/>
                          <a:cs typeface="Times New Roman"/>
                        </a:rPr>
                        <a:t>de </a:t>
                      </a:r>
                      <a:r>
                        <a:rPr sz="300" spc="25" dirty="0">
                          <a:latin typeface="Times New Roman"/>
                          <a:cs typeface="Times New Roman"/>
                        </a:rPr>
                        <a:t>Gestión </a:t>
                      </a:r>
                      <a:r>
                        <a:rPr sz="300" spc="30" dirty="0">
                          <a:latin typeface="Times New Roman"/>
                          <a:cs typeface="Times New Roman"/>
                        </a:rPr>
                        <a:t>con valores </a:t>
                      </a:r>
                      <a:r>
                        <a:rPr sz="300" spc="40" dirty="0">
                          <a:latin typeface="Times New Roman"/>
                          <a:cs typeface="Times New Roman"/>
                        </a:rPr>
                        <a:t>para </a:t>
                      </a:r>
                      <a:r>
                        <a:rPr sz="300" spc="30" dirty="0">
                          <a:latin typeface="Times New Roman"/>
                          <a:cs typeface="Times New Roman"/>
                        </a:rPr>
                        <a:t>resultados </a:t>
                      </a:r>
                      <a:r>
                        <a:rPr sz="300" spc="15" dirty="0">
                          <a:latin typeface="Times New Roman"/>
                          <a:cs typeface="Times New Roman"/>
                        </a:rPr>
                        <a:t>(Política </a:t>
                      </a:r>
                      <a:r>
                        <a:rPr sz="300" spc="40" dirty="0">
                          <a:latin typeface="Times New Roman"/>
                          <a:cs typeface="Times New Roman"/>
                        </a:rPr>
                        <a:t>de  </a:t>
                      </a:r>
                      <a:r>
                        <a:rPr sz="300" spc="35" dirty="0">
                          <a:latin typeface="Times New Roman"/>
                          <a:cs typeface="Times New Roman"/>
                        </a:rPr>
                        <a:t>defensa</a:t>
                      </a:r>
                      <a:r>
                        <a:rPr sz="300" spc="30" dirty="0">
                          <a:latin typeface="Times New Roman"/>
                          <a:cs typeface="Times New Roman"/>
                        </a:rPr>
                        <a:t> </a:t>
                      </a:r>
                      <a:r>
                        <a:rPr sz="300" spc="25" dirty="0">
                          <a:latin typeface="Times New Roman"/>
                          <a:cs typeface="Times New Roman"/>
                        </a:rPr>
                        <a:t>jurídica)</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94310" marR="10160" indent="-165100">
                        <a:lnSpc>
                          <a:spcPct val="120000"/>
                        </a:lnSpc>
                        <a:spcBef>
                          <a:spcPts val="245"/>
                        </a:spcBef>
                      </a:pPr>
                      <a:r>
                        <a:rPr sz="300" spc="30" dirty="0">
                          <a:latin typeface="Times New Roman"/>
                          <a:cs typeface="Times New Roman"/>
                        </a:rPr>
                        <a:t>Abogados </a:t>
                      </a:r>
                      <a:r>
                        <a:rPr sz="300" spc="15" dirty="0">
                          <a:latin typeface="Times New Roman"/>
                          <a:cs typeface="Times New Roman"/>
                        </a:rPr>
                        <a:t>oficina </a:t>
                      </a:r>
                      <a:r>
                        <a:rPr sz="300" spc="40" dirty="0">
                          <a:latin typeface="Times New Roman"/>
                          <a:cs typeface="Times New Roman"/>
                        </a:rPr>
                        <a:t>de </a:t>
                      </a:r>
                      <a:r>
                        <a:rPr sz="300" spc="30" dirty="0">
                          <a:latin typeface="Times New Roman"/>
                          <a:cs typeface="Times New Roman"/>
                        </a:rPr>
                        <a:t>contratación  </a:t>
                      </a:r>
                      <a:r>
                        <a:rPr sz="300" spc="25" dirty="0">
                          <a:latin typeface="Times New Roman"/>
                          <a:cs typeface="Times New Roman"/>
                        </a:rPr>
                        <a:t>y </a:t>
                      </a:r>
                      <a:r>
                        <a:rPr sz="300" spc="15" dirty="0">
                          <a:latin typeface="Times New Roman"/>
                          <a:cs typeface="Times New Roman"/>
                        </a:rPr>
                        <a:t>oficina </a:t>
                      </a:r>
                      <a:r>
                        <a:rPr sz="300" spc="25" dirty="0">
                          <a:latin typeface="Times New Roman"/>
                          <a:cs typeface="Times New Roman"/>
                        </a:rPr>
                        <a:t>Juridica</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366297">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6510">
                        <a:lnSpc>
                          <a:spcPct val="100000"/>
                        </a:lnSpc>
                        <a:spcBef>
                          <a:spcPts val="275"/>
                        </a:spcBef>
                      </a:pPr>
                      <a:r>
                        <a:rPr sz="350" spc="35" dirty="0">
                          <a:latin typeface="Times New Roman"/>
                          <a:cs typeface="Times New Roman"/>
                        </a:rPr>
                        <a:t>Indicadores </a:t>
                      </a:r>
                      <a:r>
                        <a:rPr sz="350" spc="50" dirty="0">
                          <a:latin typeface="Times New Roman"/>
                          <a:cs typeface="Times New Roman"/>
                        </a:rPr>
                        <a:t>de </a:t>
                      </a:r>
                      <a:r>
                        <a:rPr sz="350" spc="30" dirty="0">
                          <a:latin typeface="Times New Roman"/>
                          <a:cs typeface="Times New Roman"/>
                        </a:rPr>
                        <a:t>Gestión</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550">
                        <a:latin typeface="Times New Roman"/>
                        <a:cs typeface="Times New Roman"/>
                      </a:endParaRPr>
                    </a:p>
                    <a:p>
                      <a:pPr marL="16510" marR="10795">
                        <a:lnSpc>
                          <a:spcPct val="114300"/>
                        </a:lnSpc>
                      </a:pPr>
                      <a:r>
                        <a:rPr sz="350" spc="25" dirty="0">
                          <a:latin typeface="Times New Roman"/>
                          <a:cs typeface="Times New Roman"/>
                        </a:rPr>
                        <a:t>Contribuir </a:t>
                      </a:r>
                      <a:r>
                        <a:rPr sz="350" spc="35" dirty="0">
                          <a:latin typeface="Times New Roman"/>
                          <a:cs typeface="Times New Roman"/>
                        </a:rPr>
                        <a:t>con </a:t>
                      </a:r>
                      <a:r>
                        <a:rPr sz="350" spc="25" dirty="0">
                          <a:latin typeface="Times New Roman"/>
                          <a:cs typeface="Times New Roman"/>
                        </a:rPr>
                        <a:t>el </a:t>
                      </a:r>
                      <a:r>
                        <a:rPr sz="350" spc="40" dirty="0">
                          <a:latin typeface="Times New Roman"/>
                          <a:cs typeface="Times New Roman"/>
                        </a:rPr>
                        <a:t>mejoramiento </a:t>
                      </a:r>
                      <a:r>
                        <a:rPr sz="350" spc="30" dirty="0">
                          <a:latin typeface="Times New Roman"/>
                          <a:cs typeface="Times New Roman"/>
                        </a:rPr>
                        <a:t>del </a:t>
                      </a:r>
                      <a:r>
                        <a:rPr sz="350" spc="50" dirty="0">
                          <a:latin typeface="Times New Roman"/>
                          <a:cs typeface="Times New Roman"/>
                        </a:rPr>
                        <a:t>desempeño de </a:t>
                      </a:r>
                      <a:r>
                        <a:rPr sz="350" spc="30" dirty="0">
                          <a:latin typeface="Times New Roman"/>
                          <a:cs typeface="Times New Roman"/>
                        </a:rPr>
                        <a:t>las </a:t>
                      </a:r>
                      <a:r>
                        <a:rPr sz="350" spc="35" dirty="0">
                          <a:latin typeface="Times New Roman"/>
                          <a:cs typeface="Times New Roman"/>
                        </a:rPr>
                        <a:t>organizaciones </a:t>
                      </a:r>
                      <a:r>
                        <a:rPr sz="350" spc="55" dirty="0">
                          <a:latin typeface="Times New Roman"/>
                          <a:cs typeface="Times New Roman"/>
                        </a:rPr>
                        <a:t>a </a:t>
                      </a:r>
                      <a:r>
                        <a:rPr sz="350" spc="40" dirty="0">
                          <a:latin typeface="Times New Roman"/>
                          <a:cs typeface="Times New Roman"/>
                        </a:rPr>
                        <a:t>través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capacitación </a:t>
                      </a:r>
                      <a:r>
                        <a:rPr sz="350" spc="50" dirty="0">
                          <a:latin typeface="Times New Roman"/>
                          <a:cs typeface="Times New Roman"/>
                        </a:rPr>
                        <a:t>de </a:t>
                      </a:r>
                      <a:r>
                        <a:rPr sz="350" spc="25" dirty="0">
                          <a:latin typeface="Times New Roman"/>
                          <a:cs typeface="Times New Roman"/>
                        </a:rPr>
                        <a:t>los </a:t>
                      </a:r>
                      <a:r>
                        <a:rPr sz="350" spc="40" dirty="0">
                          <a:latin typeface="Times New Roman"/>
                          <a:cs typeface="Times New Roman"/>
                        </a:rPr>
                        <a:t>responsables </a:t>
                      </a:r>
                      <a:r>
                        <a:rPr sz="350" spc="30" dirty="0">
                          <a:latin typeface="Times New Roman"/>
                          <a:cs typeface="Times New Roman"/>
                        </a:rPr>
                        <a:t>directos </a:t>
                      </a:r>
                      <a:r>
                        <a:rPr sz="350" spc="50" dirty="0">
                          <a:latin typeface="Times New Roman"/>
                          <a:cs typeface="Times New Roman"/>
                        </a:rPr>
                        <a:t>e  </a:t>
                      </a:r>
                      <a:r>
                        <a:rPr sz="350" spc="30" dirty="0">
                          <a:latin typeface="Times New Roman"/>
                          <a:cs typeface="Times New Roman"/>
                        </a:rPr>
                        <a:t>indirectos </a:t>
                      </a:r>
                      <a:r>
                        <a:rPr sz="350" spc="50" dirty="0">
                          <a:latin typeface="Times New Roman"/>
                          <a:cs typeface="Times New Roman"/>
                        </a:rPr>
                        <a:t>de </a:t>
                      </a:r>
                      <a:r>
                        <a:rPr sz="350" spc="30" dirty="0">
                          <a:latin typeface="Times New Roman"/>
                          <a:cs typeface="Times New Roman"/>
                        </a:rPr>
                        <a:t>las </a:t>
                      </a:r>
                      <a:r>
                        <a:rPr sz="350" spc="35" dirty="0">
                          <a:latin typeface="Times New Roman"/>
                          <a:cs typeface="Times New Roman"/>
                        </a:rPr>
                        <a:t>diferentes </a:t>
                      </a:r>
                      <a:r>
                        <a:rPr sz="350" spc="40" dirty="0">
                          <a:latin typeface="Times New Roman"/>
                          <a:cs typeface="Times New Roman"/>
                        </a:rPr>
                        <a:t>dependencias,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comprensión </a:t>
                      </a:r>
                      <a:r>
                        <a:rPr sz="350" spc="50" dirty="0">
                          <a:latin typeface="Times New Roman"/>
                          <a:cs typeface="Times New Roman"/>
                        </a:rPr>
                        <a:t>de </a:t>
                      </a:r>
                      <a:r>
                        <a:rPr sz="350" spc="30" dirty="0">
                          <a:latin typeface="Times New Roman"/>
                          <a:cs typeface="Times New Roman"/>
                        </a:rPr>
                        <a:t>las </a:t>
                      </a:r>
                      <a:r>
                        <a:rPr sz="350" spc="35" dirty="0">
                          <a:latin typeface="Times New Roman"/>
                          <a:cs typeface="Times New Roman"/>
                        </a:rPr>
                        <a:t>metodologías </a:t>
                      </a:r>
                      <a:r>
                        <a:rPr sz="350" spc="40" dirty="0">
                          <a:latin typeface="Times New Roman"/>
                          <a:cs typeface="Times New Roman"/>
                        </a:rPr>
                        <a:t>necesarias </a:t>
                      </a:r>
                      <a:r>
                        <a:rPr sz="350" spc="50" dirty="0">
                          <a:latin typeface="Times New Roman"/>
                          <a:cs typeface="Times New Roman"/>
                        </a:rPr>
                        <a:t>para </a:t>
                      </a:r>
                      <a:r>
                        <a:rPr sz="350" spc="25" dirty="0">
                          <a:latin typeface="Times New Roman"/>
                          <a:cs typeface="Times New Roman"/>
                        </a:rPr>
                        <a:t>definir, </a:t>
                      </a:r>
                      <a:r>
                        <a:rPr sz="350" spc="35" dirty="0">
                          <a:latin typeface="Times New Roman"/>
                          <a:cs typeface="Times New Roman"/>
                        </a:rPr>
                        <a:t>diseñar </a:t>
                      </a:r>
                      <a:r>
                        <a:rPr sz="350" spc="30" dirty="0">
                          <a:latin typeface="Times New Roman"/>
                          <a:cs typeface="Times New Roman"/>
                        </a:rPr>
                        <a:t>y </a:t>
                      </a:r>
                      <a:r>
                        <a:rPr sz="350" spc="35" dirty="0">
                          <a:latin typeface="Times New Roman"/>
                          <a:cs typeface="Times New Roman"/>
                        </a:rPr>
                        <a:t>evaluar  </a:t>
                      </a:r>
                      <a:r>
                        <a:rPr sz="350" spc="50" dirty="0">
                          <a:latin typeface="Times New Roman"/>
                          <a:cs typeface="Times New Roman"/>
                        </a:rPr>
                        <a:t>un </a:t>
                      </a:r>
                      <a:r>
                        <a:rPr sz="350" spc="40" dirty="0">
                          <a:latin typeface="Times New Roman"/>
                          <a:cs typeface="Times New Roman"/>
                        </a:rPr>
                        <a:t>sistema </a:t>
                      </a:r>
                      <a:r>
                        <a:rPr sz="350" spc="50" dirty="0">
                          <a:latin typeface="Times New Roman"/>
                          <a:cs typeface="Times New Roman"/>
                        </a:rPr>
                        <a:t>de </a:t>
                      </a:r>
                      <a:r>
                        <a:rPr sz="350" spc="30" dirty="0">
                          <a:latin typeface="Times New Roman"/>
                          <a:cs typeface="Times New Roman"/>
                        </a:rPr>
                        <a:t>indicadores </a:t>
                      </a:r>
                      <a:r>
                        <a:rPr sz="350" spc="50" dirty="0">
                          <a:latin typeface="Times New Roman"/>
                          <a:cs typeface="Times New Roman"/>
                        </a:rPr>
                        <a:t>de </a:t>
                      </a:r>
                      <a:r>
                        <a:rPr sz="350" spc="35" dirty="0">
                          <a:latin typeface="Times New Roman"/>
                          <a:cs typeface="Times New Roman"/>
                        </a:rPr>
                        <a:t>gestión </a:t>
                      </a:r>
                      <a:r>
                        <a:rPr sz="350" spc="40" dirty="0">
                          <a:latin typeface="Times New Roman"/>
                          <a:cs typeface="Times New Roman"/>
                        </a:rPr>
                        <a:t>como </a:t>
                      </a:r>
                      <a:r>
                        <a:rPr sz="350" spc="50" dirty="0">
                          <a:latin typeface="Times New Roman"/>
                          <a:cs typeface="Times New Roman"/>
                        </a:rPr>
                        <a:t>una </a:t>
                      </a:r>
                      <a:r>
                        <a:rPr sz="350" spc="40" dirty="0">
                          <a:latin typeface="Times New Roman"/>
                          <a:cs typeface="Times New Roman"/>
                        </a:rPr>
                        <a:t>herramienta </a:t>
                      </a:r>
                      <a:r>
                        <a:rPr sz="350" spc="50" dirty="0">
                          <a:latin typeface="Times New Roman"/>
                          <a:cs typeface="Times New Roman"/>
                        </a:rPr>
                        <a:t>para </a:t>
                      </a:r>
                      <a:r>
                        <a:rPr sz="350" spc="25" dirty="0">
                          <a:latin typeface="Times New Roman"/>
                          <a:cs typeface="Times New Roman"/>
                        </a:rPr>
                        <a:t>el </a:t>
                      </a:r>
                      <a:r>
                        <a:rPr sz="350" spc="35" dirty="0">
                          <a:latin typeface="Times New Roman"/>
                          <a:cs typeface="Times New Roman"/>
                        </a:rPr>
                        <a:t>seguimiento </a:t>
                      </a:r>
                      <a:r>
                        <a:rPr sz="350" spc="30" dirty="0">
                          <a:latin typeface="Times New Roman"/>
                          <a:cs typeface="Times New Roman"/>
                        </a:rPr>
                        <a:t>y </a:t>
                      </a:r>
                      <a:r>
                        <a:rPr sz="350" spc="25" dirty="0">
                          <a:latin typeface="Times New Roman"/>
                          <a:cs typeface="Times New Roman"/>
                        </a:rPr>
                        <a:t>la </a:t>
                      </a:r>
                      <a:r>
                        <a:rPr sz="350" spc="30" dirty="0">
                          <a:latin typeface="Times New Roman"/>
                          <a:cs typeface="Times New Roman"/>
                        </a:rPr>
                        <a:t>medición </a:t>
                      </a:r>
                      <a:r>
                        <a:rPr sz="350" spc="50" dirty="0">
                          <a:latin typeface="Times New Roman"/>
                          <a:cs typeface="Times New Roman"/>
                        </a:rPr>
                        <a:t>de </a:t>
                      </a:r>
                      <a:r>
                        <a:rPr sz="350" spc="25" dirty="0">
                          <a:latin typeface="Times New Roman"/>
                          <a:cs typeface="Times New Roman"/>
                        </a:rPr>
                        <a:t>los</a:t>
                      </a:r>
                      <a:r>
                        <a:rPr sz="350" spc="80" dirty="0">
                          <a:latin typeface="Times New Roman"/>
                          <a:cs typeface="Times New Roman"/>
                        </a:rPr>
                        <a:t> </a:t>
                      </a:r>
                      <a:r>
                        <a:rPr sz="350" spc="35" dirty="0">
                          <a:latin typeface="Times New Roman"/>
                          <a:cs typeface="Times New Roman"/>
                        </a:rPr>
                        <a:t>procesos </a:t>
                      </a:r>
                      <a:r>
                        <a:rPr sz="350" spc="50" dirty="0">
                          <a:latin typeface="Times New Roman"/>
                          <a:cs typeface="Times New Roman"/>
                        </a:rPr>
                        <a:t>en </a:t>
                      </a:r>
                      <a:r>
                        <a:rPr sz="350" spc="25" dirty="0">
                          <a:latin typeface="Times New Roman"/>
                          <a:cs typeface="Times New Roman"/>
                        </a:rPr>
                        <a:t>la </a:t>
                      </a:r>
                      <a:r>
                        <a:rPr sz="350" spc="40" dirty="0">
                          <a:latin typeface="Times New Roman"/>
                          <a:cs typeface="Times New Roman"/>
                        </a:rPr>
                        <a:t>entidad</a:t>
                      </a:r>
                      <a:endParaRPr sz="350">
                        <a:latin typeface="Times New Roman"/>
                        <a:cs typeface="Times New Roman"/>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71450">
                        <a:lnSpc>
                          <a:spcPct val="114300"/>
                        </a:lnSpc>
                        <a:spcBef>
                          <a:spcPts val="175"/>
                        </a:spcBef>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3 </a:t>
                      </a:r>
                      <a:r>
                        <a:rPr sz="350" spc="40" dirty="0">
                          <a:latin typeface="Times New Roman"/>
                          <a:cs typeface="Times New Roman"/>
                        </a:rPr>
                        <a:t>dependencias </a:t>
                      </a:r>
                      <a:r>
                        <a:rPr sz="350" spc="30" dirty="0">
                          <a:latin typeface="Times New Roman"/>
                          <a:cs typeface="Times New Roman"/>
                        </a:rPr>
                        <a:t>y </a:t>
                      </a:r>
                      <a:r>
                        <a:rPr sz="350" spc="35" dirty="0">
                          <a:latin typeface="Times New Roman"/>
                          <a:cs typeface="Times New Roman"/>
                        </a:rPr>
                        <a:t>con amplia  </a:t>
                      </a:r>
                      <a:r>
                        <a:rPr sz="350" spc="40" dirty="0">
                          <a:latin typeface="Times New Roman"/>
                          <a:cs typeface="Times New Roman"/>
                        </a:rPr>
                        <a:t>cobertura </a:t>
                      </a:r>
                      <a:r>
                        <a:rPr sz="350" spc="50" dirty="0">
                          <a:latin typeface="Times New Roman"/>
                          <a:cs typeface="Times New Roman"/>
                        </a:rPr>
                        <a:t>para </a:t>
                      </a:r>
                      <a:r>
                        <a:rPr sz="350" spc="25" dirty="0">
                          <a:latin typeface="Times New Roman"/>
                          <a:cs typeface="Times New Roman"/>
                        </a:rPr>
                        <a:t>los </a:t>
                      </a:r>
                      <a:r>
                        <a:rPr sz="350" spc="50" dirty="0">
                          <a:latin typeface="Times New Roman"/>
                          <a:cs typeface="Times New Roman"/>
                        </a:rPr>
                        <a:t>86 </a:t>
                      </a:r>
                      <a:r>
                        <a:rPr sz="350" spc="30" dirty="0">
                          <a:latin typeface="Times New Roman"/>
                          <a:cs typeface="Times New Roman"/>
                        </a:rPr>
                        <a:t>lideres </a:t>
                      </a:r>
                      <a:r>
                        <a:rPr sz="350" spc="50" dirty="0">
                          <a:latin typeface="Times New Roman"/>
                          <a:cs typeface="Times New Roman"/>
                        </a:rPr>
                        <a:t>de </a:t>
                      </a:r>
                      <a:r>
                        <a:rPr sz="350" spc="30" dirty="0">
                          <a:latin typeface="Times New Roman"/>
                          <a:cs typeface="Times New Roman"/>
                        </a:rPr>
                        <a:t>calidad </a:t>
                      </a:r>
                      <a:r>
                        <a:rPr sz="350" spc="40" dirty="0">
                          <a:latin typeface="Times New Roman"/>
                          <a:cs typeface="Times New Roman"/>
                        </a:rPr>
                        <a:t>existentes </a:t>
                      </a:r>
                      <a:r>
                        <a:rPr sz="350" spc="50" dirty="0">
                          <a:latin typeface="Times New Roman"/>
                          <a:cs typeface="Times New Roman"/>
                        </a:rPr>
                        <a:t>en </a:t>
                      </a:r>
                      <a:r>
                        <a:rPr sz="350" spc="25" dirty="0">
                          <a:latin typeface="Times New Roman"/>
                          <a:cs typeface="Times New Roman"/>
                        </a:rPr>
                        <a:t>la</a:t>
                      </a:r>
                      <a:r>
                        <a:rPr sz="350" spc="75" dirty="0">
                          <a:latin typeface="Times New Roman"/>
                          <a:cs typeface="Times New Roman"/>
                        </a:rPr>
                        <a:t> </a:t>
                      </a:r>
                      <a:r>
                        <a:rPr sz="350" spc="25" dirty="0">
                          <a:latin typeface="Times New Roman"/>
                          <a:cs typeface="Times New Roman"/>
                        </a:rPr>
                        <a:t>institución.</a:t>
                      </a:r>
                      <a:endParaRPr sz="350">
                        <a:latin typeface="Times New Roman"/>
                        <a:cs typeface="Times New Roman"/>
                      </a:endParaRPr>
                    </a:p>
                    <a:p>
                      <a:pPr marL="16510">
                        <a:lnSpc>
                          <a:spcPct val="100000"/>
                        </a:lnSpc>
                        <a:spcBef>
                          <a:spcPts val="55"/>
                        </a:spcBef>
                      </a:pPr>
                      <a:r>
                        <a:rPr sz="350" spc="50" dirty="0">
                          <a:latin typeface="Times New Roman"/>
                          <a:cs typeface="Times New Roman"/>
                        </a:rPr>
                        <a:t>* </a:t>
                      </a: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identificada </a:t>
                      </a:r>
                      <a:r>
                        <a:rPr sz="350" spc="35" dirty="0">
                          <a:latin typeface="Times New Roman"/>
                          <a:cs typeface="Times New Roman"/>
                        </a:rPr>
                        <a:t>por </a:t>
                      </a:r>
                      <a:r>
                        <a:rPr sz="350" spc="25" dirty="0">
                          <a:latin typeface="Times New Roman"/>
                          <a:cs typeface="Times New Roman"/>
                        </a:rPr>
                        <a:t>control </a:t>
                      </a:r>
                      <a:r>
                        <a:rPr sz="350" spc="35" dirty="0">
                          <a:latin typeface="Times New Roman"/>
                          <a:cs typeface="Times New Roman"/>
                        </a:rPr>
                        <a:t>interno</a:t>
                      </a:r>
                      <a:endParaRPr sz="350">
                        <a:latin typeface="Times New Roman"/>
                        <a:cs typeface="Times New Roman"/>
                      </a:endParaRPr>
                    </a:p>
                    <a:p>
                      <a:pPr marL="16510" marR="148590">
                        <a:lnSpc>
                          <a:spcPct val="114300"/>
                        </a:lnSpc>
                      </a:pPr>
                      <a:r>
                        <a:rPr sz="350" spc="40" dirty="0">
                          <a:latin typeface="Times New Roman"/>
                          <a:cs typeface="Times New Roman"/>
                        </a:rPr>
                        <a:t>*Responde </a:t>
                      </a:r>
                      <a:r>
                        <a:rPr sz="350" spc="25" dirty="0">
                          <a:latin typeface="Times New Roman"/>
                          <a:cs typeface="Times New Roman"/>
                        </a:rPr>
                        <a:t>al </a:t>
                      </a:r>
                      <a:r>
                        <a:rPr sz="350" spc="35" dirty="0">
                          <a:latin typeface="Times New Roman"/>
                          <a:cs typeface="Times New Roman"/>
                        </a:rPr>
                        <a:t>plan </a:t>
                      </a:r>
                      <a:r>
                        <a:rPr sz="350" spc="50" dirty="0">
                          <a:latin typeface="Times New Roman"/>
                          <a:cs typeface="Times New Roman"/>
                        </a:rPr>
                        <a:t>de </a:t>
                      </a:r>
                      <a:r>
                        <a:rPr sz="350" spc="40" dirty="0">
                          <a:latin typeface="Times New Roman"/>
                          <a:cs typeface="Times New Roman"/>
                        </a:rPr>
                        <a:t>mejoramiento </a:t>
                      </a:r>
                      <a:r>
                        <a:rPr sz="350" spc="25" dirty="0">
                          <a:latin typeface="Times New Roman"/>
                          <a:cs typeface="Times New Roman"/>
                        </a:rPr>
                        <a:t>individual </a:t>
                      </a:r>
                      <a:r>
                        <a:rPr sz="350" spc="40" dirty="0">
                          <a:latin typeface="Times New Roman"/>
                          <a:cs typeface="Times New Roman"/>
                        </a:rPr>
                        <a:t>propuesto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Evaluación del </a:t>
                      </a:r>
                      <a:r>
                        <a:rPr sz="350" spc="50" dirty="0">
                          <a:latin typeface="Times New Roman"/>
                          <a:cs typeface="Times New Roman"/>
                        </a:rPr>
                        <a:t>Desempeño  </a:t>
                      </a:r>
                      <a:r>
                        <a:rPr sz="350" spc="25" dirty="0">
                          <a:latin typeface="Times New Roman"/>
                          <a:cs typeface="Times New Roman"/>
                        </a:rPr>
                        <a:t>Laboral *Solicitud </a:t>
                      </a:r>
                      <a:r>
                        <a:rPr sz="350" spc="40" dirty="0">
                          <a:latin typeface="Times New Roman"/>
                          <a:cs typeface="Times New Roman"/>
                        </a:rPr>
                        <a:t>pendiente </a:t>
                      </a:r>
                      <a:r>
                        <a:rPr sz="350" spc="50" dirty="0">
                          <a:latin typeface="Times New Roman"/>
                          <a:cs typeface="Times New Roman"/>
                        </a:rPr>
                        <a:t>desde </a:t>
                      </a:r>
                      <a:r>
                        <a:rPr sz="350" spc="25" dirty="0">
                          <a:latin typeface="Times New Roman"/>
                          <a:cs typeface="Times New Roman"/>
                        </a:rPr>
                        <a:t>la </a:t>
                      </a:r>
                      <a:r>
                        <a:rPr sz="350" spc="30" dirty="0">
                          <a:latin typeface="Times New Roman"/>
                          <a:cs typeface="Times New Roman"/>
                        </a:rPr>
                        <a:t>vigencia</a:t>
                      </a:r>
                      <a:r>
                        <a:rPr sz="350" spc="85" dirty="0">
                          <a:latin typeface="Times New Roman"/>
                          <a:cs typeface="Times New Roman"/>
                        </a:rPr>
                        <a:t> </a:t>
                      </a:r>
                      <a:r>
                        <a:rPr sz="350" spc="35" dirty="0">
                          <a:latin typeface="Times New Roman"/>
                          <a:cs typeface="Times New Roman"/>
                        </a:rPr>
                        <a:t>anterior.</a:t>
                      </a:r>
                      <a:endParaRPr sz="350">
                        <a:latin typeface="Times New Roman"/>
                        <a:cs typeface="Times New Roman"/>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300"/>
                        </a:lnSpc>
                      </a:pPr>
                      <a:r>
                        <a:rPr sz="300" spc="25" dirty="0">
                          <a:latin typeface="Times New Roman"/>
                          <a:cs typeface="Times New Roman"/>
                        </a:rPr>
                        <a:t>Gestión</a:t>
                      </a:r>
                      <a:r>
                        <a:rPr sz="300" spc="10" dirty="0">
                          <a:latin typeface="Times New Roman"/>
                          <a:cs typeface="Times New Roman"/>
                        </a:rPr>
                        <a:t> </a:t>
                      </a:r>
                      <a:r>
                        <a:rPr sz="300" spc="25" dirty="0">
                          <a:latin typeface="Times New Roman"/>
                          <a:cs typeface="Times New Roman"/>
                        </a:rPr>
                        <a:t>del</a:t>
                      </a:r>
                      <a:endParaRPr sz="300">
                        <a:latin typeface="Times New Roman"/>
                        <a:cs typeface="Times New Roman"/>
                      </a:endParaRPr>
                    </a:p>
                    <a:p>
                      <a:pPr marL="17145" marR="3810">
                        <a:lnSpc>
                          <a:spcPct val="120000"/>
                        </a:lnSpc>
                      </a:pPr>
                      <a:r>
                        <a:rPr sz="300" spc="25" dirty="0">
                          <a:latin typeface="Times New Roman"/>
                          <a:cs typeface="Times New Roman"/>
                        </a:rPr>
                        <a:t>conocimiento  </a:t>
                      </a:r>
                      <a:r>
                        <a:rPr sz="300" spc="35" dirty="0">
                          <a:latin typeface="Times New Roman"/>
                          <a:cs typeface="Times New Roman"/>
                        </a:rPr>
                        <a:t>(mecanismos  </a:t>
                      </a:r>
                      <a:r>
                        <a:rPr sz="300" spc="40" dirty="0">
                          <a:latin typeface="Times New Roman"/>
                          <a:cs typeface="Times New Roman"/>
                        </a:rPr>
                        <a:t>para </a:t>
                      </a:r>
                      <a:r>
                        <a:rPr sz="300" spc="15" dirty="0">
                          <a:latin typeface="Times New Roman"/>
                          <a:cs typeface="Times New Roman"/>
                        </a:rPr>
                        <a:t>el  </a:t>
                      </a:r>
                      <a:r>
                        <a:rPr sz="300" spc="40" dirty="0">
                          <a:latin typeface="Times New Roman"/>
                          <a:cs typeface="Times New Roman"/>
                        </a:rPr>
                        <a:t>desempeño</a:t>
                      </a:r>
                      <a:r>
                        <a:rPr sz="300" spc="-35" dirty="0">
                          <a:latin typeface="Times New Roman"/>
                          <a:cs typeface="Times New Roman"/>
                        </a:rPr>
                        <a:t> </a:t>
                      </a:r>
                      <a:r>
                        <a:rPr sz="300" spc="40" dirty="0">
                          <a:latin typeface="Times New Roman"/>
                          <a:cs typeface="Times New Roman"/>
                        </a:rPr>
                        <a:t>de  </a:t>
                      </a:r>
                      <a:r>
                        <a:rPr sz="300" spc="25" dirty="0">
                          <a:latin typeface="Times New Roman"/>
                          <a:cs typeface="Times New Roman"/>
                        </a:rPr>
                        <a:t>la </a:t>
                      </a:r>
                      <a:r>
                        <a:rPr sz="300" spc="30" dirty="0">
                          <a:latin typeface="Times New Roman"/>
                          <a:cs typeface="Times New Roman"/>
                        </a:rPr>
                        <a:t>gestión</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400">
                        <a:latin typeface="Times New Roman"/>
                        <a:cs typeface="Times New Roman"/>
                      </a:endParaRPr>
                    </a:p>
                    <a:p>
                      <a:pPr marL="17780" marR="34925">
                        <a:lnSpc>
                          <a:spcPct val="120000"/>
                        </a:lnSpc>
                        <a:spcBef>
                          <a:spcPts val="5"/>
                        </a:spcBef>
                      </a:pPr>
                      <a:r>
                        <a:rPr sz="300" spc="25" dirty="0">
                          <a:latin typeface="Times New Roman"/>
                          <a:cs typeface="Times New Roman"/>
                        </a:rPr>
                        <a:t>Dimensión </a:t>
                      </a:r>
                      <a:r>
                        <a:rPr sz="300" spc="40" dirty="0">
                          <a:latin typeface="Times New Roman"/>
                          <a:cs typeface="Times New Roman"/>
                        </a:rPr>
                        <a:t>de </a:t>
                      </a:r>
                      <a:r>
                        <a:rPr sz="300" spc="25" dirty="0">
                          <a:latin typeface="Times New Roman"/>
                          <a:cs typeface="Times New Roman"/>
                        </a:rPr>
                        <a:t>evaluación </a:t>
                      </a:r>
                      <a:r>
                        <a:rPr sz="300" spc="40" dirty="0">
                          <a:latin typeface="Times New Roman"/>
                          <a:cs typeface="Times New Roman"/>
                        </a:rPr>
                        <a:t>de </a:t>
                      </a:r>
                      <a:r>
                        <a:rPr sz="300" spc="30" dirty="0">
                          <a:latin typeface="Times New Roman"/>
                          <a:cs typeface="Times New Roman"/>
                        </a:rPr>
                        <a:t>resultados (Seguimiento </a:t>
                      </a:r>
                      <a:r>
                        <a:rPr sz="300" spc="25" dirty="0">
                          <a:latin typeface="Times New Roman"/>
                          <a:cs typeface="Times New Roman"/>
                        </a:rPr>
                        <a:t>y evaluación  del </a:t>
                      </a:r>
                      <a:r>
                        <a:rPr sz="300" spc="40" dirty="0">
                          <a:latin typeface="Times New Roman"/>
                          <a:cs typeface="Times New Roman"/>
                        </a:rPr>
                        <a:t>desempeño </a:t>
                      </a:r>
                      <a:r>
                        <a:rPr sz="300" spc="25" dirty="0">
                          <a:latin typeface="Times New Roman"/>
                          <a:cs typeface="Times New Roman"/>
                        </a:rPr>
                        <a:t>institucional) y </a:t>
                      </a:r>
                      <a:r>
                        <a:rPr sz="300" spc="30" dirty="0">
                          <a:latin typeface="Times New Roman"/>
                          <a:cs typeface="Times New Roman"/>
                        </a:rPr>
                        <a:t>Dimenmsión </a:t>
                      </a:r>
                      <a:r>
                        <a:rPr sz="300" spc="25" dirty="0">
                          <a:latin typeface="Times New Roman"/>
                          <a:cs typeface="Times New Roman"/>
                        </a:rPr>
                        <a:t>Talento </a:t>
                      </a:r>
                      <a:r>
                        <a:rPr sz="300" spc="35" dirty="0">
                          <a:latin typeface="Times New Roman"/>
                          <a:cs typeface="Times New Roman"/>
                        </a:rPr>
                        <a:t>Humano  </a:t>
                      </a:r>
                      <a:r>
                        <a:rPr sz="300" spc="25" dirty="0">
                          <a:latin typeface="Times New Roman"/>
                          <a:cs typeface="Times New Roman"/>
                        </a:rPr>
                        <a:t>(Fortalecimiento del desarrollo del </a:t>
                      </a:r>
                      <a:r>
                        <a:rPr sz="300" spc="15" dirty="0">
                          <a:latin typeface="Times New Roman"/>
                          <a:cs typeface="Times New Roman"/>
                        </a:rPr>
                        <a:t>TH) </a:t>
                      </a:r>
                      <a:r>
                        <a:rPr sz="300" spc="25" dirty="0">
                          <a:latin typeface="Times New Roman"/>
                          <a:cs typeface="Times New Roman"/>
                        </a:rPr>
                        <a:t>y Dimension  Direccionamiento Estrategico y Planeación </a:t>
                      </a:r>
                      <a:r>
                        <a:rPr sz="300" spc="35" dirty="0">
                          <a:latin typeface="Times New Roman"/>
                          <a:cs typeface="Times New Roman"/>
                        </a:rPr>
                        <a:t>-</a:t>
                      </a:r>
                      <a:r>
                        <a:rPr sz="300" spc="50" dirty="0">
                          <a:latin typeface="Times New Roman"/>
                          <a:cs typeface="Times New Roman"/>
                        </a:rPr>
                        <a:t> </a:t>
                      </a:r>
                      <a:r>
                        <a:rPr sz="300" spc="30" dirty="0">
                          <a:latin typeface="Times New Roman"/>
                          <a:cs typeface="Times New Roman"/>
                        </a:rPr>
                        <a:t>Indicadores)</a:t>
                      </a:r>
                      <a:endParaRPr sz="30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1430" algn="ctr">
                        <a:lnSpc>
                          <a:spcPct val="100000"/>
                        </a:lnSpc>
                        <a:spcBef>
                          <a:spcPts val="190"/>
                        </a:spcBef>
                      </a:pPr>
                      <a:r>
                        <a:rPr sz="300" spc="25" dirty="0">
                          <a:latin typeface="Times New Roman"/>
                          <a:cs typeface="Times New Roman"/>
                        </a:rPr>
                        <a:t>Transversal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60878">
                <a:tc>
                  <a:txBody>
                    <a:bodyPr/>
                    <a:lstStyle/>
                    <a:p>
                      <a:pPr>
                        <a:lnSpc>
                          <a:spcPct val="100000"/>
                        </a:lnSpc>
                      </a:pPr>
                      <a:endParaRPr sz="400">
                        <a:latin typeface="Times New Roman"/>
                        <a:cs typeface="Times New Roman"/>
                      </a:endParaRPr>
                    </a:p>
                    <a:p>
                      <a:pPr marL="16510">
                        <a:lnSpc>
                          <a:spcPct val="100000"/>
                        </a:lnSpc>
                        <a:spcBef>
                          <a:spcPts val="340"/>
                        </a:spcBef>
                      </a:pPr>
                      <a:r>
                        <a:rPr sz="350" spc="35" dirty="0">
                          <a:latin typeface="Times New Roman"/>
                          <a:cs typeface="Times New Roman"/>
                        </a:rPr>
                        <a:t>Gerencia </a:t>
                      </a:r>
                      <a:r>
                        <a:rPr sz="350" spc="50" dirty="0">
                          <a:latin typeface="Times New Roman"/>
                          <a:cs typeface="Times New Roman"/>
                        </a:rPr>
                        <a:t>de</a:t>
                      </a:r>
                      <a:r>
                        <a:rPr sz="350" spc="35" dirty="0">
                          <a:latin typeface="Times New Roman"/>
                          <a:cs typeface="Times New Roman"/>
                        </a:rPr>
                        <a:t> Proyectos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83820">
                        <a:lnSpc>
                          <a:spcPct val="114300"/>
                        </a:lnSpc>
                        <a:spcBef>
                          <a:spcPts val="260"/>
                        </a:spcBef>
                      </a:pPr>
                      <a:r>
                        <a:rPr sz="350" spc="35" dirty="0">
                          <a:latin typeface="Times New Roman"/>
                          <a:cs typeface="Times New Roman"/>
                        </a:rPr>
                        <a:t>Suministrar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una </a:t>
                      </a:r>
                      <a:r>
                        <a:rPr sz="350" spc="40" dirty="0">
                          <a:latin typeface="Times New Roman"/>
                          <a:cs typeface="Times New Roman"/>
                        </a:rPr>
                        <a:t>panoramica </a:t>
                      </a:r>
                      <a:r>
                        <a:rPr sz="350" spc="30" dirty="0">
                          <a:latin typeface="Times New Roman"/>
                          <a:cs typeface="Times New Roman"/>
                        </a:rPr>
                        <a:t>del </a:t>
                      </a:r>
                      <a:r>
                        <a:rPr sz="350" spc="35" dirty="0">
                          <a:latin typeface="Times New Roman"/>
                          <a:cs typeface="Times New Roman"/>
                        </a:rPr>
                        <a:t>concepto </a:t>
                      </a:r>
                      <a:r>
                        <a:rPr sz="350" spc="50" dirty="0">
                          <a:latin typeface="Times New Roman"/>
                          <a:cs typeface="Times New Roman"/>
                        </a:rPr>
                        <a:t>de </a:t>
                      </a:r>
                      <a:r>
                        <a:rPr sz="350" spc="35" dirty="0">
                          <a:latin typeface="Times New Roman"/>
                          <a:cs typeface="Times New Roman"/>
                        </a:rPr>
                        <a:t>gerencia </a:t>
                      </a:r>
                      <a:r>
                        <a:rPr sz="350" spc="50" dirty="0">
                          <a:latin typeface="Times New Roman"/>
                          <a:cs typeface="Times New Roman"/>
                        </a:rPr>
                        <a:t>enmarcando </a:t>
                      </a:r>
                      <a:r>
                        <a:rPr sz="350" spc="25" dirty="0">
                          <a:latin typeface="Times New Roman"/>
                          <a:cs typeface="Times New Roman"/>
                        </a:rPr>
                        <a:t>la </a:t>
                      </a:r>
                      <a:r>
                        <a:rPr sz="350" spc="35" dirty="0">
                          <a:latin typeface="Times New Roman"/>
                          <a:cs typeface="Times New Roman"/>
                        </a:rPr>
                        <a:t>gerencia </a:t>
                      </a:r>
                      <a:r>
                        <a:rPr sz="350" spc="50" dirty="0">
                          <a:latin typeface="Times New Roman"/>
                          <a:cs typeface="Times New Roman"/>
                        </a:rPr>
                        <a:t>de </a:t>
                      </a:r>
                      <a:r>
                        <a:rPr sz="350" spc="35" dirty="0">
                          <a:latin typeface="Times New Roman"/>
                          <a:cs typeface="Times New Roman"/>
                        </a:rPr>
                        <a:t>proyectos </a:t>
                      </a:r>
                      <a:r>
                        <a:rPr sz="350" spc="40" dirty="0">
                          <a:latin typeface="Times New Roman"/>
                          <a:cs typeface="Times New Roman"/>
                        </a:rPr>
                        <a:t>como </a:t>
                      </a:r>
                      <a:r>
                        <a:rPr sz="350" spc="50" dirty="0">
                          <a:latin typeface="Times New Roman"/>
                          <a:cs typeface="Times New Roman"/>
                        </a:rPr>
                        <a:t>una  </a:t>
                      </a:r>
                      <a:r>
                        <a:rPr sz="350" spc="35" dirty="0">
                          <a:latin typeface="Times New Roman"/>
                          <a:cs typeface="Times New Roman"/>
                        </a:rPr>
                        <a:t>metodologia </a:t>
                      </a:r>
                      <a:r>
                        <a:rPr sz="350" spc="50" dirty="0">
                          <a:latin typeface="Times New Roman"/>
                          <a:cs typeface="Times New Roman"/>
                        </a:rPr>
                        <a:t>de </a:t>
                      </a:r>
                      <a:r>
                        <a:rPr sz="350" spc="35" dirty="0">
                          <a:latin typeface="Times New Roman"/>
                          <a:cs typeface="Times New Roman"/>
                        </a:rPr>
                        <a:t>trabajo </a:t>
                      </a:r>
                      <a:r>
                        <a:rPr sz="350" spc="50" dirty="0">
                          <a:latin typeface="Times New Roman"/>
                          <a:cs typeface="Times New Roman"/>
                        </a:rPr>
                        <a:t>para </a:t>
                      </a:r>
                      <a:r>
                        <a:rPr sz="350" spc="25" dirty="0">
                          <a:latin typeface="Times New Roman"/>
                          <a:cs typeface="Times New Roman"/>
                        </a:rPr>
                        <a:t>el </a:t>
                      </a:r>
                      <a:r>
                        <a:rPr sz="350" spc="40" dirty="0">
                          <a:latin typeface="Times New Roman"/>
                          <a:cs typeface="Times New Roman"/>
                        </a:rPr>
                        <a:t>mejor uso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recursos </a:t>
                      </a:r>
                      <a:r>
                        <a:rPr sz="350" spc="30" dirty="0">
                          <a:latin typeface="Times New Roman"/>
                          <a:cs typeface="Times New Roman"/>
                        </a:rPr>
                        <a:t>disponibles. </a:t>
                      </a:r>
                      <a:r>
                        <a:rPr sz="350" spc="35" dirty="0">
                          <a:latin typeface="Times New Roman"/>
                          <a:cs typeface="Times New Roman"/>
                        </a:rPr>
                        <a:t>Dotar </a:t>
                      </a:r>
                      <a:r>
                        <a:rPr sz="350" spc="55" dirty="0">
                          <a:latin typeface="Times New Roman"/>
                          <a:cs typeface="Times New Roman"/>
                        </a:rPr>
                        <a:t>a </a:t>
                      </a:r>
                      <a:r>
                        <a:rPr sz="350" spc="25" dirty="0">
                          <a:latin typeface="Times New Roman"/>
                          <a:cs typeface="Times New Roman"/>
                        </a:rPr>
                        <a:t>los </a:t>
                      </a:r>
                      <a:r>
                        <a:rPr sz="350" spc="40" dirty="0">
                          <a:latin typeface="Times New Roman"/>
                          <a:cs typeface="Times New Roman"/>
                        </a:rPr>
                        <a:t>asistentes </a:t>
                      </a:r>
                      <a:r>
                        <a:rPr sz="350" spc="50" dirty="0">
                          <a:latin typeface="Times New Roman"/>
                          <a:cs typeface="Times New Roman"/>
                        </a:rPr>
                        <a:t>de </a:t>
                      </a:r>
                      <a:r>
                        <a:rPr sz="350" spc="30" dirty="0">
                          <a:latin typeface="Times New Roman"/>
                          <a:cs typeface="Times New Roman"/>
                        </a:rPr>
                        <a:t>las </a:t>
                      </a:r>
                      <a:r>
                        <a:rPr sz="350" spc="40" dirty="0">
                          <a:latin typeface="Times New Roman"/>
                          <a:cs typeface="Times New Roman"/>
                        </a:rPr>
                        <a:t>herramientas, </a:t>
                      </a:r>
                      <a:r>
                        <a:rPr sz="350" spc="25" dirty="0">
                          <a:latin typeface="Times New Roman"/>
                          <a:cs typeface="Times New Roman"/>
                        </a:rPr>
                        <a:t>criterios </a:t>
                      </a:r>
                      <a:r>
                        <a:rPr sz="350" spc="30" dirty="0">
                          <a:latin typeface="Times New Roman"/>
                          <a:cs typeface="Times New Roman"/>
                        </a:rPr>
                        <a:t>y  </a:t>
                      </a:r>
                      <a:r>
                        <a:rPr sz="350" spc="50" dirty="0">
                          <a:latin typeface="Times New Roman"/>
                          <a:cs typeface="Times New Roman"/>
                        </a:rPr>
                        <a:t>métodos </a:t>
                      </a:r>
                      <a:r>
                        <a:rPr sz="350" spc="55" dirty="0">
                          <a:latin typeface="Times New Roman"/>
                          <a:cs typeface="Times New Roman"/>
                        </a:rPr>
                        <a:t>mas </a:t>
                      </a:r>
                      <a:r>
                        <a:rPr sz="350" spc="40" dirty="0">
                          <a:latin typeface="Times New Roman"/>
                          <a:cs typeface="Times New Roman"/>
                        </a:rPr>
                        <a:t>frecuentemente </a:t>
                      </a:r>
                      <a:r>
                        <a:rPr sz="350" spc="25" dirty="0">
                          <a:latin typeface="Times New Roman"/>
                          <a:cs typeface="Times New Roman"/>
                        </a:rPr>
                        <a:t>utilizados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gerencia </a:t>
                      </a:r>
                      <a:r>
                        <a:rPr sz="350" spc="50" dirty="0">
                          <a:latin typeface="Times New Roman"/>
                          <a:cs typeface="Times New Roman"/>
                        </a:rPr>
                        <a:t>de </a:t>
                      </a:r>
                      <a:r>
                        <a:rPr sz="350" spc="35" dirty="0">
                          <a:latin typeface="Times New Roman"/>
                          <a:cs typeface="Times New Roman"/>
                        </a:rPr>
                        <a:t>proyectos.</a:t>
                      </a:r>
                      <a:endParaRPr sz="350">
                        <a:latin typeface="Times New Roman"/>
                        <a:cs typeface="Times New Roman"/>
                      </a:endParaRPr>
                    </a:p>
                  </a:txBody>
                  <a:tcPr marL="0" marR="0" marT="330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6510">
                        <a:lnSpc>
                          <a:spcPct val="100000"/>
                        </a:lnSpc>
                        <a:spcBef>
                          <a:spcPts val="340"/>
                        </a:spcBef>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a:t>
                      </a:r>
                      <a:r>
                        <a:rPr sz="350" spc="0" dirty="0">
                          <a:latin typeface="Times New Roman"/>
                          <a:cs typeface="Times New Roman"/>
                        </a:rPr>
                        <a:t> </a:t>
                      </a:r>
                      <a:r>
                        <a:rPr sz="350" spc="30" dirty="0">
                          <a:latin typeface="Times New Roman"/>
                          <a:cs typeface="Times New Roman"/>
                        </a:rPr>
                        <a:t>identificada.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335"/>
                        </a:lnSpc>
                      </a:pPr>
                      <a:r>
                        <a:rPr sz="300" spc="25" dirty="0">
                          <a:latin typeface="Times New Roman"/>
                          <a:cs typeface="Times New Roman"/>
                        </a:rPr>
                        <a:t>Creación</a:t>
                      </a:r>
                      <a:r>
                        <a:rPr sz="300" spc="-40" dirty="0">
                          <a:latin typeface="Times New Roman"/>
                          <a:cs typeface="Times New Roman"/>
                        </a:rPr>
                        <a:t> </a:t>
                      </a:r>
                      <a:r>
                        <a:rPr sz="300" spc="40" dirty="0">
                          <a:latin typeface="Times New Roman"/>
                          <a:cs typeface="Times New Roman"/>
                        </a:rPr>
                        <a:t>de</a:t>
                      </a:r>
                      <a:endParaRPr sz="300">
                        <a:latin typeface="Times New Roman"/>
                        <a:cs typeface="Times New Roman"/>
                      </a:endParaRPr>
                    </a:p>
                    <a:p>
                      <a:pPr marL="17145" marR="33020">
                        <a:lnSpc>
                          <a:spcPts val="430"/>
                        </a:lnSpc>
                        <a:spcBef>
                          <a:spcPts val="25"/>
                        </a:spcBef>
                      </a:pPr>
                      <a:r>
                        <a:rPr sz="300" spc="15" dirty="0">
                          <a:latin typeface="Times New Roman"/>
                          <a:cs typeface="Times New Roman"/>
                        </a:rPr>
                        <a:t>Valor</a:t>
                      </a:r>
                      <a:r>
                        <a:rPr sz="300" spc="-25" dirty="0">
                          <a:latin typeface="Times New Roman"/>
                          <a:cs typeface="Times New Roman"/>
                        </a:rPr>
                        <a:t> </a:t>
                      </a:r>
                      <a:r>
                        <a:rPr sz="300" spc="25" dirty="0">
                          <a:latin typeface="Times New Roman"/>
                          <a:cs typeface="Times New Roman"/>
                        </a:rPr>
                        <a:t>Publico  (Gerencia  Estrategica</a:t>
                      </a:r>
                      <a:r>
                        <a:rPr sz="300" spc="0" dirty="0">
                          <a:latin typeface="Times New Roman"/>
                          <a:cs typeface="Times New Roman"/>
                        </a:rPr>
                        <a:t> </a:t>
                      </a:r>
                      <a:r>
                        <a:rPr sz="300" spc="25" dirty="0">
                          <a:latin typeface="Times New Roman"/>
                          <a:cs typeface="Times New Roman"/>
                        </a:rPr>
                        <a:t>y  Financiera)</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marL="17780" marR="2540">
                        <a:lnSpc>
                          <a:spcPct val="120000"/>
                        </a:lnSpc>
                        <a:spcBef>
                          <a:spcPts val="195"/>
                        </a:spcBef>
                      </a:pPr>
                      <a:r>
                        <a:rPr sz="300" spc="25" dirty="0">
                          <a:latin typeface="Times New Roman"/>
                          <a:cs typeface="Times New Roman"/>
                        </a:rPr>
                        <a:t>Dimensión </a:t>
                      </a:r>
                      <a:r>
                        <a:rPr sz="300" spc="40" dirty="0">
                          <a:latin typeface="Times New Roman"/>
                          <a:cs typeface="Times New Roman"/>
                        </a:rPr>
                        <a:t>de </a:t>
                      </a:r>
                      <a:r>
                        <a:rPr sz="300" spc="5" dirty="0">
                          <a:latin typeface="Times New Roman"/>
                          <a:cs typeface="Times New Roman"/>
                        </a:rPr>
                        <a:t>TH </a:t>
                      </a:r>
                      <a:r>
                        <a:rPr sz="300" spc="25" dirty="0">
                          <a:latin typeface="Times New Roman"/>
                          <a:cs typeface="Times New Roman"/>
                        </a:rPr>
                        <a:t>(Fortalecimiento y Desarrollo del </a:t>
                      </a:r>
                      <a:r>
                        <a:rPr sz="300" spc="15" dirty="0">
                          <a:latin typeface="Times New Roman"/>
                          <a:cs typeface="Times New Roman"/>
                        </a:rPr>
                        <a:t>TH) </a:t>
                      </a:r>
                      <a:r>
                        <a:rPr sz="300" spc="25" dirty="0">
                          <a:latin typeface="Times New Roman"/>
                          <a:cs typeface="Times New Roman"/>
                        </a:rPr>
                        <a:t>y Dimensión  </a:t>
                      </a:r>
                      <a:r>
                        <a:rPr sz="300" spc="30" dirty="0">
                          <a:latin typeface="Times New Roman"/>
                          <a:cs typeface="Times New Roman"/>
                        </a:rPr>
                        <a:t>con valores </a:t>
                      </a:r>
                      <a:r>
                        <a:rPr sz="300" spc="35" dirty="0">
                          <a:latin typeface="Times New Roman"/>
                          <a:cs typeface="Times New Roman"/>
                        </a:rPr>
                        <a:t>para </a:t>
                      </a:r>
                      <a:r>
                        <a:rPr sz="300" spc="30" dirty="0">
                          <a:latin typeface="Times New Roman"/>
                          <a:cs typeface="Times New Roman"/>
                        </a:rPr>
                        <a:t>resultados </a:t>
                      </a:r>
                      <a:r>
                        <a:rPr sz="300" spc="15" dirty="0">
                          <a:latin typeface="Times New Roman"/>
                          <a:cs typeface="Times New Roman"/>
                        </a:rPr>
                        <a:t>(Eficiencia </a:t>
                      </a:r>
                      <a:r>
                        <a:rPr sz="300" spc="25" dirty="0">
                          <a:latin typeface="Times New Roman"/>
                          <a:cs typeface="Times New Roman"/>
                        </a:rPr>
                        <a:t>del </a:t>
                      </a:r>
                      <a:r>
                        <a:rPr sz="300" spc="30" dirty="0">
                          <a:latin typeface="Times New Roman"/>
                          <a:cs typeface="Times New Roman"/>
                        </a:rPr>
                        <a:t>Gasto</a:t>
                      </a:r>
                      <a:r>
                        <a:rPr sz="300" spc="65" dirty="0">
                          <a:latin typeface="Times New Roman"/>
                          <a:cs typeface="Times New Roman"/>
                        </a:rPr>
                        <a:t> </a:t>
                      </a:r>
                      <a:r>
                        <a:rPr sz="300" spc="25" dirty="0">
                          <a:latin typeface="Times New Roman"/>
                          <a:cs typeface="Times New Roman"/>
                        </a:rPr>
                        <a:t>Publico)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20"/>
                        </a:spcBef>
                      </a:pPr>
                      <a:endParaRPr sz="400">
                        <a:latin typeface="Times New Roman"/>
                        <a:cs typeface="Times New Roman"/>
                      </a:endParaRPr>
                    </a:p>
                    <a:p>
                      <a:pPr marL="11430" algn="ctr">
                        <a:lnSpc>
                          <a:spcPct val="100000"/>
                        </a:lnSpc>
                      </a:pPr>
                      <a:r>
                        <a:rPr sz="300" spc="25" dirty="0">
                          <a:latin typeface="Times New Roman"/>
                          <a:cs typeface="Times New Roman"/>
                        </a:rPr>
                        <a:t>Transversal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95306">
                <a:tc>
                  <a:txBody>
                    <a:bodyPr/>
                    <a:lstStyle/>
                    <a:p>
                      <a:pPr>
                        <a:lnSpc>
                          <a:spcPct val="100000"/>
                        </a:lnSpc>
                        <a:spcBef>
                          <a:spcPts val="50"/>
                        </a:spcBef>
                      </a:pPr>
                      <a:endParaRPr sz="450">
                        <a:latin typeface="Times New Roman"/>
                        <a:cs typeface="Times New Roman"/>
                      </a:endParaRPr>
                    </a:p>
                    <a:p>
                      <a:pPr marL="16510" marR="90170">
                        <a:lnSpc>
                          <a:spcPct val="114300"/>
                        </a:lnSpc>
                      </a:pPr>
                      <a:r>
                        <a:rPr sz="350" spc="40" dirty="0">
                          <a:latin typeface="Times New Roman"/>
                          <a:cs typeface="Times New Roman"/>
                        </a:rPr>
                        <a:t>Programa </a:t>
                      </a:r>
                      <a:r>
                        <a:rPr sz="350" spc="30" dirty="0">
                          <a:latin typeface="Times New Roman"/>
                          <a:cs typeface="Times New Roman"/>
                        </a:rPr>
                        <a:t>desarrollo </a:t>
                      </a:r>
                      <a:r>
                        <a:rPr sz="350" spc="50" dirty="0">
                          <a:latin typeface="Times New Roman"/>
                          <a:cs typeface="Times New Roman"/>
                        </a:rPr>
                        <a:t>de </a:t>
                      </a:r>
                      <a:r>
                        <a:rPr sz="350" spc="40" dirty="0">
                          <a:latin typeface="Times New Roman"/>
                          <a:cs typeface="Times New Roman"/>
                        </a:rPr>
                        <a:t>competencias  </a:t>
                      </a:r>
                      <a:r>
                        <a:rPr sz="350" spc="30" dirty="0">
                          <a:latin typeface="Times New Roman"/>
                          <a:cs typeface="Times New Roman"/>
                        </a:rPr>
                        <a:t>laborales</a:t>
                      </a:r>
                      <a:r>
                        <a:rPr sz="350" spc="40" dirty="0">
                          <a:latin typeface="Times New Roman"/>
                          <a:cs typeface="Times New Roman"/>
                        </a:rPr>
                        <a:t> comportamentales</a:t>
                      </a:r>
                      <a:endParaRPr sz="35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6510">
                        <a:lnSpc>
                          <a:spcPct val="114300"/>
                        </a:lnSpc>
                        <a:spcBef>
                          <a:spcPts val="85"/>
                        </a:spcBef>
                      </a:pPr>
                      <a:r>
                        <a:rPr sz="350" spc="30" dirty="0">
                          <a:latin typeface="Times New Roman"/>
                          <a:cs typeface="Times New Roman"/>
                        </a:rPr>
                        <a:t>Fortalecer las </a:t>
                      </a:r>
                      <a:r>
                        <a:rPr sz="350" spc="40" dirty="0">
                          <a:latin typeface="Times New Roman"/>
                          <a:cs typeface="Times New Roman"/>
                        </a:rPr>
                        <a:t>competencias </a:t>
                      </a:r>
                      <a:r>
                        <a:rPr sz="350" spc="30" dirty="0">
                          <a:latin typeface="Times New Roman"/>
                          <a:cs typeface="Times New Roman"/>
                        </a:rPr>
                        <a:t>laborales y </a:t>
                      </a:r>
                      <a:r>
                        <a:rPr sz="350" spc="40" dirty="0">
                          <a:latin typeface="Times New Roman"/>
                          <a:cs typeface="Times New Roman"/>
                        </a:rPr>
                        <a:t>comportamentales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de </a:t>
                      </a:r>
                      <a:r>
                        <a:rPr sz="350" spc="35" dirty="0">
                          <a:latin typeface="Times New Roman"/>
                          <a:cs typeface="Times New Roman"/>
                        </a:rPr>
                        <a:t>planta </a:t>
                      </a:r>
                      <a:r>
                        <a:rPr sz="350" spc="30" dirty="0">
                          <a:latin typeface="Times New Roman"/>
                          <a:cs typeface="Times New Roman"/>
                        </a:rPr>
                        <a:t>del </a:t>
                      </a:r>
                      <a:r>
                        <a:rPr sz="350" spc="0" dirty="0">
                          <a:latin typeface="Times New Roman"/>
                          <a:cs typeface="Times New Roman"/>
                        </a:rPr>
                        <a:t>MEN </a:t>
                      </a:r>
                      <a:r>
                        <a:rPr sz="350" spc="50" dirty="0">
                          <a:latin typeface="Times New Roman"/>
                          <a:cs typeface="Times New Roman"/>
                        </a:rPr>
                        <a:t>de </a:t>
                      </a:r>
                      <a:r>
                        <a:rPr sz="350" spc="40" dirty="0">
                          <a:latin typeface="Times New Roman"/>
                          <a:cs typeface="Times New Roman"/>
                        </a:rPr>
                        <a:t>acuerdo </a:t>
                      </a:r>
                      <a:r>
                        <a:rPr sz="350" spc="35" dirty="0">
                          <a:latin typeface="Times New Roman"/>
                          <a:cs typeface="Times New Roman"/>
                        </a:rPr>
                        <a:t>con </a:t>
                      </a:r>
                      <a:r>
                        <a:rPr sz="350" spc="30" dirty="0">
                          <a:latin typeface="Times New Roman"/>
                          <a:cs typeface="Times New Roman"/>
                        </a:rPr>
                        <a:t>las  </a:t>
                      </a:r>
                      <a:r>
                        <a:rPr sz="350" spc="40" dirty="0">
                          <a:latin typeface="Times New Roman"/>
                          <a:cs typeface="Times New Roman"/>
                        </a:rPr>
                        <a:t>competencias </a:t>
                      </a:r>
                      <a:r>
                        <a:rPr sz="350" spc="30" dirty="0">
                          <a:latin typeface="Times New Roman"/>
                          <a:cs typeface="Times New Roman"/>
                        </a:rPr>
                        <a:t>específicas </a:t>
                      </a:r>
                      <a:r>
                        <a:rPr sz="350" spc="40" dirty="0">
                          <a:latin typeface="Times New Roman"/>
                          <a:cs typeface="Times New Roman"/>
                        </a:rPr>
                        <a:t>designadas </a:t>
                      </a:r>
                      <a:r>
                        <a:rPr sz="350" spc="55" dirty="0">
                          <a:latin typeface="Times New Roman"/>
                          <a:cs typeface="Times New Roman"/>
                        </a:rPr>
                        <a:t>a </a:t>
                      </a:r>
                      <a:r>
                        <a:rPr sz="350" spc="50" dirty="0">
                          <a:latin typeface="Times New Roman"/>
                          <a:cs typeface="Times New Roman"/>
                        </a:rPr>
                        <a:t>cada </a:t>
                      </a:r>
                      <a:r>
                        <a:rPr sz="350" spc="25" dirty="0">
                          <a:latin typeface="Times New Roman"/>
                          <a:cs typeface="Times New Roman"/>
                        </a:rPr>
                        <a:t>nivel, </a:t>
                      </a:r>
                      <a:r>
                        <a:rPr sz="350" spc="50" dirty="0">
                          <a:latin typeface="Times New Roman"/>
                          <a:cs typeface="Times New Roman"/>
                        </a:rPr>
                        <a:t>que </a:t>
                      </a:r>
                      <a:r>
                        <a:rPr sz="350" spc="40" dirty="0">
                          <a:latin typeface="Times New Roman"/>
                          <a:cs typeface="Times New Roman"/>
                        </a:rPr>
                        <a:t>tiendan </a:t>
                      </a:r>
                      <a:r>
                        <a:rPr sz="350" spc="55" dirty="0">
                          <a:latin typeface="Times New Roman"/>
                          <a:cs typeface="Times New Roman"/>
                        </a:rPr>
                        <a:t>a </a:t>
                      </a:r>
                      <a:r>
                        <a:rPr sz="350" spc="35" dirty="0">
                          <a:latin typeface="Times New Roman"/>
                          <a:cs typeface="Times New Roman"/>
                        </a:rPr>
                        <a:t>maximizar </a:t>
                      </a:r>
                      <a:r>
                        <a:rPr sz="350" spc="25" dirty="0">
                          <a:latin typeface="Times New Roman"/>
                          <a:cs typeface="Times New Roman"/>
                        </a:rPr>
                        <a:t>la eficiencia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en </a:t>
                      </a:r>
                      <a:r>
                        <a:rPr sz="350" spc="25" dirty="0">
                          <a:latin typeface="Times New Roman"/>
                          <a:cs typeface="Times New Roman"/>
                        </a:rPr>
                        <a:t>el </a:t>
                      </a:r>
                      <a:r>
                        <a:rPr sz="350" spc="50" dirty="0">
                          <a:latin typeface="Times New Roman"/>
                          <a:cs typeface="Times New Roman"/>
                        </a:rPr>
                        <a:t>desempeño de  su </a:t>
                      </a:r>
                      <a:r>
                        <a:rPr sz="350" spc="35" dirty="0">
                          <a:latin typeface="Times New Roman"/>
                          <a:cs typeface="Times New Roman"/>
                        </a:rPr>
                        <a:t>cargo </a:t>
                      </a:r>
                      <a:r>
                        <a:rPr sz="350" spc="30" dirty="0">
                          <a:latin typeface="Times New Roman"/>
                          <a:cs typeface="Times New Roman"/>
                        </a:rPr>
                        <a:t>y </a:t>
                      </a:r>
                      <a:r>
                        <a:rPr sz="350" spc="25" dirty="0">
                          <a:latin typeface="Times New Roman"/>
                          <a:cs typeface="Times New Roman"/>
                        </a:rPr>
                        <a:t>la </a:t>
                      </a:r>
                      <a:r>
                        <a:rPr sz="350" spc="35" dirty="0">
                          <a:latin typeface="Times New Roman"/>
                          <a:cs typeface="Times New Roman"/>
                        </a:rPr>
                        <a:t>prestación </a:t>
                      </a:r>
                      <a:r>
                        <a:rPr sz="350" spc="30" dirty="0">
                          <a:latin typeface="Times New Roman"/>
                          <a:cs typeface="Times New Roman"/>
                        </a:rPr>
                        <a:t>del </a:t>
                      </a:r>
                      <a:r>
                        <a:rPr sz="350" spc="25" dirty="0">
                          <a:latin typeface="Times New Roman"/>
                          <a:cs typeface="Times New Roman"/>
                        </a:rPr>
                        <a:t>servicio público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Entidad. Esto </a:t>
                      </a:r>
                      <a:r>
                        <a:rPr sz="350" spc="50" dirty="0">
                          <a:latin typeface="Times New Roman"/>
                          <a:cs typeface="Times New Roman"/>
                        </a:rPr>
                        <a:t>en </a:t>
                      </a:r>
                      <a:r>
                        <a:rPr sz="350" spc="25" dirty="0">
                          <a:latin typeface="Times New Roman"/>
                          <a:cs typeface="Times New Roman"/>
                        </a:rPr>
                        <a:t>el </a:t>
                      </a:r>
                      <a:r>
                        <a:rPr sz="350" spc="50" dirty="0">
                          <a:latin typeface="Times New Roman"/>
                          <a:cs typeface="Times New Roman"/>
                        </a:rPr>
                        <a:t>marco </a:t>
                      </a:r>
                      <a:r>
                        <a:rPr sz="350" spc="30" dirty="0">
                          <a:latin typeface="Times New Roman"/>
                          <a:cs typeface="Times New Roman"/>
                        </a:rPr>
                        <a:t>del </a:t>
                      </a:r>
                      <a:r>
                        <a:rPr sz="350" spc="35" dirty="0">
                          <a:latin typeface="Times New Roman"/>
                          <a:cs typeface="Times New Roman"/>
                        </a:rPr>
                        <a:t>Decreto </a:t>
                      </a:r>
                      <a:r>
                        <a:rPr sz="350" spc="50" dirty="0">
                          <a:latin typeface="Times New Roman"/>
                          <a:cs typeface="Times New Roman"/>
                        </a:rPr>
                        <a:t>1083 de 2015 </a:t>
                      </a:r>
                      <a:r>
                        <a:rPr sz="350" spc="30" dirty="0">
                          <a:latin typeface="Times New Roman"/>
                          <a:cs typeface="Times New Roman"/>
                        </a:rPr>
                        <a:t>y </a:t>
                      </a:r>
                      <a:r>
                        <a:rPr sz="350" spc="25" dirty="0">
                          <a:latin typeface="Times New Roman"/>
                          <a:cs typeface="Times New Roman"/>
                        </a:rPr>
                        <a:t>la Resolución </a:t>
                      </a:r>
                      <a:r>
                        <a:rPr sz="350" spc="50" dirty="0">
                          <a:latin typeface="Times New Roman"/>
                          <a:cs typeface="Times New Roman"/>
                        </a:rPr>
                        <a:t>3335 de  2015 </a:t>
                      </a:r>
                      <a:r>
                        <a:rPr sz="350" spc="30" dirty="0">
                          <a:latin typeface="Times New Roman"/>
                          <a:cs typeface="Times New Roman"/>
                        </a:rPr>
                        <a:t>del</a:t>
                      </a:r>
                      <a:r>
                        <a:rPr sz="350" spc="35" dirty="0">
                          <a:latin typeface="Times New Roman"/>
                          <a:cs typeface="Times New Roman"/>
                        </a:rPr>
                        <a:t> </a:t>
                      </a:r>
                      <a:r>
                        <a:rPr sz="350" spc="5" dirty="0">
                          <a:latin typeface="Times New Roman"/>
                          <a:cs typeface="Times New Roman"/>
                        </a:rPr>
                        <a:t>MEN.</a:t>
                      </a:r>
                      <a:endParaRPr sz="350">
                        <a:latin typeface="Times New Roman"/>
                        <a:cs typeface="Times New Roman"/>
                      </a:endParaRPr>
                    </a:p>
                  </a:txBody>
                  <a:tcPr marL="0" marR="0" marT="107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150"/>
                        </a:spcBef>
                      </a:pPr>
                      <a:r>
                        <a:rPr sz="350" spc="40" dirty="0">
                          <a:latin typeface="Times New Roman"/>
                          <a:cs typeface="Times New Roman"/>
                        </a:rPr>
                        <a:t>*Responde </a:t>
                      </a:r>
                      <a:r>
                        <a:rPr sz="350" spc="55" dirty="0">
                          <a:latin typeface="Times New Roman"/>
                          <a:cs typeface="Times New Roman"/>
                        </a:rPr>
                        <a:t>a </a:t>
                      </a:r>
                      <a:r>
                        <a:rPr sz="350" spc="30" dirty="0">
                          <a:latin typeface="Times New Roman"/>
                          <a:cs typeface="Times New Roman"/>
                        </a:rPr>
                        <a:t>integración </a:t>
                      </a:r>
                      <a:r>
                        <a:rPr sz="350" spc="25" dirty="0">
                          <a:latin typeface="Times New Roman"/>
                          <a:cs typeface="Times New Roman"/>
                        </a:rPr>
                        <a:t>al </a:t>
                      </a:r>
                      <a:r>
                        <a:rPr sz="350" spc="35" dirty="0">
                          <a:latin typeface="Times New Roman"/>
                          <a:cs typeface="Times New Roman"/>
                        </a:rPr>
                        <a:t>plan estratégico </a:t>
                      </a:r>
                      <a:r>
                        <a:rPr sz="350" spc="50" dirty="0">
                          <a:latin typeface="Times New Roman"/>
                          <a:cs typeface="Times New Roman"/>
                        </a:rPr>
                        <a:t>de </a:t>
                      </a:r>
                      <a:r>
                        <a:rPr sz="350" spc="25" dirty="0">
                          <a:latin typeface="Times New Roman"/>
                          <a:cs typeface="Times New Roman"/>
                        </a:rPr>
                        <a:t>la</a:t>
                      </a:r>
                      <a:r>
                        <a:rPr sz="350" spc="50" dirty="0">
                          <a:latin typeface="Times New Roman"/>
                          <a:cs typeface="Times New Roman"/>
                        </a:rPr>
                        <a:t> </a:t>
                      </a:r>
                      <a:r>
                        <a:rPr sz="350" spc="30" dirty="0">
                          <a:latin typeface="Times New Roman"/>
                          <a:cs typeface="Times New Roman"/>
                        </a:rPr>
                        <a:t>Entidad.</a:t>
                      </a:r>
                      <a:endParaRPr sz="350">
                        <a:latin typeface="Times New Roman"/>
                        <a:cs typeface="Times New Roman"/>
                      </a:endParaRPr>
                    </a:p>
                    <a:p>
                      <a:pPr marL="16510">
                        <a:lnSpc>
                          <a:spcPct val="100000"/>
                        </a:lnSpc>
                        <a:spcBef>
                          <a:spcPts val="60"/>
                        </a:spcBef>
                      </a:pPr>
                      <a:r>
                        <a:rPr sz="350" spc="50" dirty="0">
                          <a:latin typeface="Times New Roman"/>
                          <a:cs typeface="Times New Roman"/>
                        </a:rPr>
                        <a:t>* </a:t>
                      </a:r>
                      <a:r>
                        <a:rPr sz="350" spc="25" dirty="0">
                          <a:latin typeface="Times New Roman"/>
                          <a:cs typeface="Times New Roman"/>
                        </a:rPr>
                        <a:t>En </a:t>
                      </a:r>
                      <a:r>
                        <a:rPr sz="350" spc="35" dirty="0">
                          <a:latin typeface="Times New Roman"/>
                          <a:cs typeface="Times New Roman"/>
                        </a:rPr>
                        <a:t>cumplimiento </a:t>
                      </a:r>
                      <a:r>
                        <a:rPr sz="350" spc="30" dirty="0">
                          <a:latin typeface="Times New Roman"/>
                          <a:cs typeface="Times New Roman"/>
                        </a:rPr>
                        <a:t>del </a:t>
                      </a:r>
                      <a:r>
                        <a:rPr sz="350" spc="35" dirty="0">
                          <a:latin typeface="Times New Roman"/>
                          <a:cs typeface="Times New Roman"/>
                        </a:rPr>
                        <a:t>Decreto </a:t>
                      </a:r>
                      <a:r>
                        <a:rPr sz="350" spc="50" dirty="0">
                          <a:latin typeface="Times New Roman"/>
                          <a:cs typeface="Times New Roman"/>
                        </a:rPr>
                        <a:t>1083 de 2015 </a:t>
                      </a:r>
                      <a:r>
                        <a:rPr sz="350" spc="30" dirty="0">
                          <a:latin typeface="Times New Roman"/>
                          <a:cs typeface="Times New Roman"/>
                        </a:rPr>
                        <a:t>y </a:t>
                      </a:r>
                      <a:r>
                        <a:rPr sz="350" spc="25" dirty="0">
                          <a:latin typeface="Times New Roman"/>
                          <a:cs typeface="Times New Roman"/>
                        </a:rPr>
                        <a:t>la Resolución </a:t>
                      </a:r>
                      <a:r>
                        <a:rPr sz="350" spc="50" dirty="0">
                          <a:latin typeface="Times New Roman"/>
                          <a:cs typeface="Times New Roman"/>
                        </a:rPr>
                        <a:t>3335 de 2015 </a:t>
                      </a:r>
                      <a:r>
                        <a:rPr sz="350" spc="30" dirty="0">
                          <a:latin typeface="Times New Roman"/>
                          <a:cs typeface="Times New Roman"/>
                        </a:rPr>
                        <a:t>del</a:t>
                      </a:r>
                      <a:r>
                        <a:rPr sz="350" spc="100" dirty="0">
                          <a:latin typeface="Times New Roman"/>
                          <a:cs typeface="Times New Roman"/>
                        </a:rPr>
                        <a:t> </a:t>
                      </a:r>
                      <a:r>
                        <a:rPr sz="350" spc="0" dirty="0">
                          <a:latin typeface="Times New Roman"/>
                          <a:cs typeface="Times New Roman"/>
                        </a:rPr>
                        <a:t>MEN</a:t>
                      </a:r>
                      <a:endParaRPr sz="350">
                        <a:latin typeface="Times New Roman"/>
                        <a:cs typeface="Times New Roman"/>
                      </a:endParaRPr>
                    </a:p>
                    <a:p>
                      <a:pPr marL="16510" marR="148590">
                        <a:lnSpc>
                          <a:spcPct val="114300"/>
                        </a:lnSpc>
                      </a:pPr>
                      <a:r>
                        <a:rPr sz="350" spc="40" dirty="0">
                          <a:latin typeface="Times New Roman"/>
                          <a:cs typeface="Times New Roman"/>
                        </a:rPr>
                        <a:t>*Responde </a:t>
                      </a:r>
                      <a:r>
                        <a:rPr sz="350" spc="25" dirty="0">
                          <a:latin typeface="Times New Roman"/>
                          <a:cs typeface="Times New Roman"/>
                        </a:rPr>
                        <a:t>al </a:t>
                      </a:r>
                      <a:r>
                        <a:rPr sz="350" spc="35" dirty="0">
                          <a:latin typeface="Times New Roman"/>
                          <a:cs typeface="Times New Roman"/>
                        </a:rPr>
                        <a:t>plan </a:t>
                      </a:r>
                      <a:r>
                        <a:rPr sz="350" spc="50" dirty="0">
                          <a:latin typeface="Times New Roman"/>
                          <a:cs typeface="Times New Roman"/>
                        </a:rPr>
                        <a:t>de </a:t>
                      </a:r>
                      <a:r>
                        <a:rPr sz="350" spc="40" dirty="0">
                          <a:latin typeface="Times New Roman"/>
                          <a:cs typeface="Times New Roman"/>
                        </a:rPr>
                        <a:t>mejoramiento </a:t>
                      </a:r>
                      <a:r>
                        <a:rPr sz="350" spc="25" dirty="0">
                          <a:latin typeface="Times New Roman"/>
                          <a:cs typeface="Times New Roman"/>
                        </a:rPr>
                        <a:t>individual </a:t>
                      </a:r>
                      <a:r>
                        <a:rPr sz="350" spc="40" dirty="0">
                          <a:latin typeface="Times New Roman"/>
                          <a:cs typeface="Times New Roman"/>
                        </a:rPr>
                        <a:t>propuesto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Evaluación del </a:t>
                      </a:r>
                      <a:r>
                        <a:rPr sz="350" spc="50" dirty="0">
                          <a:latin typeface="Times New Roman"/>
                          <a:cs typeface="Times New Roman"/>
                        </a:rPr>
                        <a:t>Desempeño  </a:t>
                      </a:r>
                      <a:r>
                        <a:rPr sz="350" spc="25" dirty="0">
                          <a:latin typeface="Times New Roman"/>
                          <a:cs typeface="Times New Roman"/>
                        </a:rPr>
                        <a:t>Laboral.</a:t>
                      </a:r>
                      <a:endParaRPr sz="350">
                        <a:latin typeface="Times New Roman"/>
                        <a:cs typeface="Times New Roman"/>
                      </a:endParaRPr>
                    </a:p>
                  </a:txBody>
                  <a:tcPr marL="0" marR="0" marT="190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175"/>
                        </a:lnSpc>
                      </a:pPr>
                      <a:r>
                        <a:rPr sz="300" spc="25" dirty="0">
                          <a:latin typeface="Times New Roman"/>
                          <a:cs typeface="Times New Roman"/>
                        </a:rPr>
                        <a:t>Gestión</a:t>
                      </a:r>
                      <a:r>
                        <a:rPr sz="300" spc="-35" dirty="0">
                          <a:latin typeface="Times New Roman"/>
                          <a:cs typeface="Times New Roman"/>
                        </a:rPr>
                        <a:t> </a:t>
                      </a:r>
                      <a:r>
                        <a:rPr sz="300" spc="25" dirty="0">
                          <a:latin typeface="Times New Roman"/>
                          <a:cs typeface="Times New Roman"/>
                        </a:rPr>
                        <a:t>del</a:t>
                      </a:r>
                      <a:endParaRPr sz="300">
                        <a:latin typeface="Times New Roman"/>
                        <a:cs typeface="Times New Roman"/>
                      </a:endParaRPr>
                    </a:p>
                    <a:p>
                      <a:pPr marL="17145" marR="10160">
                        <a:lnSpc>
                          <a:spcPct val="120000"/>
                        </a:lnSpc>
                      </a:pPr>
                      <a:r>
                        <a:rPr sz="300" spc="25" dirty="0">
                          <a:latin typeface="Times New Roman"/>
                          <a:cs typeface="Times New Roman"/>
                        </a:rPr>
                        <a:t>Conocimiento  y Creación</a:t>
                      </a:r>
                      <a:r>
                        <a:rPr sz="300" spc="-20" dirty="0">
                          <a:latin typeface="Times New Roman"/>
                          <a:cs typeface="Times New Roman"/>
                        </a:rPr>
                        <a:t> </a:t>
                      </a:r>
                      <a:r>
                        <a:rPr sz="300" spc="25" dirty="0">
                          <a:latin typeface="Times New Roman"/>
                          <a:cs typeface="Times New Roman"/>
                        </a:rPr>
                        <a:t>del  valor Publico  </a:t>
                      </a:r>
                      <a:r>
                        <a:rPr sz="300" spc="30" dirty="0">
                          <a:latin typeface="Times New Roman"/>
                          <a:cs typeface="Times New Roman"/>
                        </a:rPr>
                        <a:t>(Dimensión</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marL="17780" marR="58419">
                        <a:lnSpc>
                          <a:spcPct val="120000"/>
                        </a:lnSpc>
                        <a:spcBef>
                          <a:spcPts val="260"/>
                        </a:spcBef>
                      </a:pPr>
                      <a:r>
                        <a:rPr sz="300" spc="25" dirty="0">
                          <a:latin typeface="Times New Roman"/>
                          <a:cs typeface="Times New Roman"/>
                        </a:rPr>
                        <a:t>Dimensión </a:t>
                      </a:r>
                      <a:r>
                        <a:rPr sz="300" spc="40" dirty="0">
                          <a:latin typeface="Times New Roman"/>
                          <a:cs typeface="Times New Roman"/>
                        </a:rPr>
                        <a:t>de </a:t>
                      </a:r>
                      <a:r>
                        <a:rPr sz="300" spc="5" dirty="0">
                          <a:latin typeface="Times New Roman"/>
                          <a:cs typeface="Times New Roman"/>
                        </a:rPr>
                        <a:t>TH </a:t>
                      </a:r>
                      <a:r>
                        <a:rPr sz="300" spc="25" dirty="0">
                          <a:latin typeface="Times New Roman"/>
                          <a:cs typeface="Times New Roman"/>
                        </a:rPr>
                        <a:t>(Fortalecimiento y Desarrollo del TH-Desarrollo  </a:t>
                      </a:r>
                      <a:r>
                        <a:rPr sz="300" spc="40" dirty="0">
                          <a:latin typeface="Times New Roman"/>
                          <a:cs typeface="Times New Roman"/>
                        </a:rPr>
                        <a:t>de</a:t>
                      </a:r>
                      <a:r>
                        <a:rPr sz="300" spc="15" dirty="0">
                          <a:latin typeface="Times New Roman"/>
                          <a:cs typeface="Times New Roman"/>
                        </a:rPr>
                        <a:t> </a:t>
                      </a:r>
                      <a:r>
                        <a:rPr sz="300" spc="30" dirty="0">
                          <a:latin typeface="Times New Roman"/>
                          <a:cs typeface="Times New Roman"/>
                        </a:rPr>
                        <a:t>competencias)</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5"/>
                        </a:spcBef>
                      </a:pPr>
                      <a:endParaRPr sz="350">
                        <a:latin typeface="Times New Roman"/>
                        <a:cs typeface="Times New Roman"/>
                      </a:endParaRPr>
                    </a:p>
                    <a:p>
                      <a:pPr marL="9525" algn="ctr">
                        <a:lnSpc>
                          <a:spcPct val="100000"/>
                        </a:lnSpc>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313587">
                <a:tc>
                  <a:txBody>
                    <a:bodyPr/>
                    <a:lstStyle/>
                    <a:p>
                      <a:pPr>
                        <a:lnSpc>
                          <a:spcPct val="100000"/>
                        </a:lnSpc>
                      </a:pPr>
                      <a:endParaRPr sz="400">
                        <a:latin typeface="Times New Roman"/>
                        <a:cs typeface="Times New Roman"/>
                      </a:endParaRPr>
                    </a:p>
                    <a:p>
                      <a:pPr marL="16510" marR="165735">
                        <a:lnSpc>
                          <a:spcPct val="114300"/>
                        </a:lnSpc>
                        <a:spcBef>
                          <a:spcPts val="245"/>
                        </a:spcBef>
                      </a:pPr>
                      <a:r>
                        <a:rPr sz="350" spc="25" dirty="0">
                          <a:latin typeface="Times New Roman"/>
                          <a:cs typeface="Times New Roman"/>
                        </a:rPr>
                        <a:t>Ley </a:t>
                      </a:r>
                      <a:r>
                        <a:rPr sz="350" spc="50" dirty="0">
                          <a:latin typeface="Times New Roman"/>
                          <a:cs typeface="Times New Roman"/>
                        </a:rPr>
                        <a:t>de </a:t>
                      </a:r>
                      <a:r>
                        <a:rPr sz="350" spc="35" dirty="0">
                          <a:latin typeface="Times New Roman"/>
                          <a:cs typeface="Times New Roman"/>
                        </a:rPr>
                        <a:t>Transparencia </a:t>
                      </a:r>
                      <a:r>
                        <a:rPr sz="350" spc="30" dirty="0">
                          <a:latin typeface="Times New Roman"/>
                          <a:cs typeface="Times New Roman"/>
                        </a:rPr>
                        <a:t>y </a:t>
                      </a:r>
                      <a:r>
                        <a:rPr sz="350" spc="25" dirty="0">
                          <a:latin typeface="Times New Roman"/>
                          <a:cs typeface="Times New Roman"/>
                        </a:rPr>
                        <a:t>Servicio al  </a:t>
                      </a:r>
                      <a:r>
                        <a:rPr sz="350" spc="35" dirty="0">
                          <a:latin typeface="Times New Roman"/>
                          <a:cs typeface="Times New Roman"/>
                        </a:rPr>
                        <a:t>Ciudadano</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6510" marR="78740">
                        <a:lnSpc>
                          <a:spcPct val="114300"/>
                        </a:lnSpc>
                        <a:spcBef>
                          <a:spcPts val="245"/>
                        </a:spcBef>
                      </a:pPr>
                      <a:r>
                        <a:rPr sz="350" spc="35" dirty="0">
                          <a:latin typeface="Times New Roman"/>
                          <a:cs typeface="Times New Roman"/>
                        </a:rPr>
                        <a:t>Capacitar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en </a:t>
                      </a:r>
                      <a:r>
                        <a:rPr sz="350" spc="25" dirty="0">
                          <a:latin typeface="Times New Roman"/>
                          <a:cs typeface="Times New Roman"/>
                        </a:rPr>
                        <a:t>el </a:t>
                      </a:r>
                      <a:r>
                        <a:rPr sz="350" spc="55" dirty="0">
                          <a:latin typeface="Times New Roman"/>
                          <a:cs typeface="Times New Roman"/>
                        </a:rPr>
                        <a:t>tema </a:t>
                      </a:r>
                      <a:r>
                        <a:rPr sz="350" spc="50" dirty="0">
                          <a:latin typeface="Times New Roman"/>
                          <a:cs typeface="Times New Roman"/>
                        </a:rPr>
                        <a:t>de </a:t>
                      </a:r>
                      <a:r>
                        <a:rPr sz="350" spc="40" dirty="0">
                          <a:latin typeface="Times New Roman"/>
                          <a:cs typeface="Times New Roman"/>
                        </a:rPr>
                        <a:t>transparencia </a:t>
                      </a:r>
                      <a:r>
                        <a:rPr sz="350" spc="30" dirty="0">
                          <a:latin typeface="Times New Roman"/>
                          <a:cs typeface="Times New Roman"/>
                        </a:rPr>
                        <a:t>y </a:t>
                      </a:r>
                      <a:r>
                        <a:rPr sz="350" spc="25" dirty="0">
                          <a:latin typeface="Times New Roman"/>
                          <a:cs typeface="Times New Roman"/>
                        </a:rPr>
                        <a:t>servicio al </a:t>
                      </a:r>
                      <a:r>
                        <a:rPr sz="350" spc="35" dirty="0">
                          <a:latin typeface="Times New Roman"/>
                          <a:cs typeface="Times New Roman"/>
                        </a:rPr>
                        <a:t>ciudadano, </a:t>
                      </a:r>
                      <a:r>
                        <a:rPr sz="350" spc="50" dirty="0">
                          <a:latin typeface="Times New Roman"/>
                          <a:cs typeface="Times New Roman"/>
                        </a:rPr>
                        <a:t>en </a:t>
                      </a:r>
                      <a:r>
                        <a:rPr sz="350" spc="25" dirty="0">
                          <a:latin typeface="Times New Roman"/>
                          <a:cs typeface="Times New Roman"/>
                        </a:rPr>
                        <a:t>la </a:t>
                      </a:r>
                      <a:r>
                        <a:rPr sz="350" spc="40" dirty="0">
                          <a:latin typeface="Times New Roman"/>
                          <a:cs typeface="Times New Roman"/>
                        </a:rPr>
                        <a:t>entidad </a:t>
                      </a:r>
                      <a:r>
                        <a:rPr sz="350" spc="50" dirty="0">
                          <a:latin typeface="Times New Roman"/>
                          <a:cs typeface="Times New Roman"/>
                        </a:rPr>
                        <a:t>en que se </a:t>
                      </a:r>
                      <a:r>
                        <a:rPr sz="350" spc="40" dirty="0">
                          <a:latin typeface="Times New Roman"/>
                          <a:cs typeface="Times New Roman"/>
                        </a:rPr>
                        <a:t>encuentra </a:t>
                      </a:r>
                      <a:r>
                        <a:rPr sz="350" spc="35" dirty="0">
                          <a:latin typeface="Times New Roman"/>
                          <a:cs typeface="Times New Roman"/>
                        </a:rPr>
                        <a:t>laborando  </a:t>
                      </a:r>
                      <a:r>
                        <a:rPr sz="350" spc="50" dirty="0">
                          <a:latin typeface="Times New Roman"/>
                          <a:cs typeface="Times New Roman"/>
                        </a:rPr>
                        <a:t>para </a:t>
                      </a:r>
                      <a:r>
                        <a:rPr sz="350" spc="40" dirty="0">
                          <a:latin typeface="Times New Roman"/>
                          <a:cs typeface="Times New Roman"/>
                        </a:rPr>
                        <a:t>mejorar </a:t>
                      </a:r>
                      <a:r>
                        <a:rPr sz="350" spc="25" dirty="0">
                          <a:latin typeface="Times New Roman"/>
                          <a:cs typeface="Times New Roman"/>
                        </a:rPr>
                        <a:t>el servicio </a:t>
                      </a:r>
                      <a:r>
                        <a:rPr sz="350" spc="50" dirty="0">
                          <a:latin typeface="Times New Roman"/>
                          <a:cs typeface="Times New Roman"/>
                        </a:rPr>
                        <a:t>de </a:t>
                      </a:r>
                      <a:r>
                        <a:rPr sz="350" spc="35" dirty="0">
                          <a:latin typeface="Times New Roman"/>
                          <a:cs typeface="Times New Roman"/>
                        </a:rPr>
                        <a:t>conformidad con </a:t>
                      </a:r>
                      <a:r>
                        <a:rPr sz="350" spc="25" dirty="0">
                          <a:latin typeface="Times New Roman"/>
                          <a:cs typeface="Times New Roman"/>
                        </a:rPr>
                        <a:t>los </a:t>
                      </a:r>
                      <a:r>
                        <a:rPr sz="350" spc="40" dirty="0">
                          <a:latin typeface="Times New Roman"/>
                          <a:cs typeface="Times New Roman"/>
                        </a:rPr>
                        <a:t>sistemas </a:t>
                      </a:r>
                      <a:r>
                        <a:rPr sz="350" spc="50" dirty="0">
                          <a:latin typeface="Times New Roman"/>
                          <a:cs typeface="Times New Roman"/>
                        </a:rPr>
                        <a:t>de </a:t>
                      </a:r>
                      <a:r>
                        <a:rPr sz="350" spc="35" dirty="0">
                          <a:latin typeface="Times New Roman"/>
                          <a:cs typeface="Times New Roman"/>
                        </a:rPr>
                        <a:t>gestión</a:t>
                      </a:r>
                      <a:r>
                        <a:rPr sz="350" spc="80" dirty="0">
                          <a:latin typeface="Times New Roman"/>
                          <a:cs typeface="Times New Roman"/>
                        </a:rPr>
                        <a:t> </a:t>
                      </a:r>
                      <a:r>
                        <a:rPr sz="350" spc="30" dirty="0">
                          <a:latin typeface="Times New Roman"/>
                          <a:cs typeface="Times New Roman"/>
                        </a:rPr>
                        <a:t>pública.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450">
                        <a:latin typeface="Times New Roman"/>
                        <a:cs typeface="Times New Roman"/>
                      </a:endParaRPr>
                    </a:p>
                    <a:p>
                      <a:pPr marL="16510">
                        <a:lnSpc>
                          <a:spcPct val="100000"/>
                        </a:lnSpc>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a:t>
                      </a:r>
                      <a:r>
                        <a:rPr sz="350" spc="75" dirty="0">
                          <a:latin typeface="Times New Roman"/>
                          <a:cs typeface="Times New Roman"/>
                        </a:rPr>
                        <a:t> </a:t>
                      </a:r>
                      <a:r>
                        <a:rPr sz="350" spc="50" dirty="0">
                          <a:latin typeface="Times New Roman"/>
                          <a:cs typeface="Times New Roman"/>
                        </a:rPr>
                        <a:t>areas.</a:t>
                      </a:r>
                      <a:endParaRPr sz="350">
                        <a:latin typeface="Times New Roman"/>
                        <a:cs typeface="Times New Roman"/>
                      </a:endParaRPr>
                    </a:p>
                    <a:p>
                      <a:pPr marL="16510">
                        <a:lnSpc>
                          <a:spcPct val="100000"/>
                        </a:lnSpc>
                        <a:spcBef>
                          <a:spcPts val="55"/>
                        </a:spcBef>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5" dirty="0">
                          <a:latin typeface="Times New Roman"/>
                          <a:cs typeface="Times New Roman"/>
                        </a:rPr>
                        <a:t>por normatividad </a:t>
                      </a:r>
                      <a:r>
                        <a:rPr sz="350" spc="30" dirty="0">
                          <a:latin typeface="Times New Roman"/>
                          <a:cs typeface="Times New Roman"/>
                        </a:rPr>
                        <a:t>y </a:t>
                      </a:r>
                      <a:r>
                        <a:rPr sz="350" spc="25" dirty="0">
                          <a:latin typeface="Times New Roman"/>
                          <a:cs typeface="Times New Roman"/>
                        </a:rPr>
                        <a:t>al Plan </a:t>
                      </a:r>
                      <a:r>
                        <a:rPr sz="350" spc="30" dirty="0">
                          <a:latin typeface="Times New Roman"/>
                          <a:cs typeface="Times New Roman"/>
                        </a:rPr>
                        <a:t>Estrategico </a:t>
                      </a:r>
                      <a:r>
                        <a:rPr sz="350" spc="50" dirty="0">
                          <a:latin typeface="Times New Roman"/>
                          <a:cs typeface="Times New Roman"/>
                        </a:rPr>
                        <a:t>de </a:t>
                      </a:r>
                      <a:r>
                        <a:rPr sz="350" spc="25" dirty="0">
                          <a:latin typeface="Times New Roman"/>
                          <a:cs typeface="Times New Roman"/>
                        </a:rPr>
                        <a:t>la</a:t>
                      </a:r>
                      <a:r>
                        <a:rPr sz="350" spc="105" dirty="0">
                          <a:latin typeface="Times New Roman"/>
                          <a:cs typeface="Times New Roman"/>
                        </a:rPr>
                        <a:t> </a:t>
                      </a:r>
                      <a:r>
                        <a:rPr sz="350" spc="30" dirty="0">
                          <a:latin typeface="Times New Roman"/>
                          <a:cs typeface="Times New Roman"/>
                        </a:rPr>
                        <a:t>Entidad.</a:t>
                      </a:r>
                      <a:endParaRPr sz="350">
                        <a:latin typeface="Times New Roman"/>
                        <a:cs typeface="Times New Roman"/>
                      </a:endParaRPr>
                    </a:p>
                    <a:p>
                      <a:pPr marL="16510">
                        <a:lnSpc>
                          <a:spcPct val="100000"/>
                        </a:lnSpc>
                        <a:spcBef>
                          <a:spcPts val="55"/>
                        </a:spcBef>
                      </a:pPr>
                      <a:r>
                        <a:rPr sz="350" spc="3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50" dirty="0">
                          <a:latin typeface="Times New Roman"/>
                          <a:cs typeface="Times New Roman"/>
                        </a:rPr>
                        <a:t>1474 de 2011 </a:t>
                      </a:r>
                      <a:r>
                        <a:rPr sz="350" spc="35" dirty="0">
                          <a:latin typeface="Times New Roman"/>
                          <a:cs typeface="Times New Roman"/>
                        </a:rPr>
                        <a:t>Estatuto</a:t>
                      </a:r>
                      <a:r>
                        <a:rPr sz="350" spc="60" dirty="0">
                          <a:latin typeface="Times New Roman"/>
                          <a:cs typeface="Times New Roman"/>
                        </a:rPr>
                        <a:t> </a:t>
                      </a:r>
                      <a:r>
                        <a:rPr sz="350" spc="25" dirty="0">
                          <a:latin typeface="Times New Roman"/>
                          <a:cs typeface="Times New Roman"/>
                        </a:rPr>
                        <a:t>Anticorrupcion.</a:t>
                      </a:r>
                      <a:endParaRPr sz="35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310"/>
                        </a:lnSpc>
                      </a:pPr>
                      <a:r>
                        <a:rPr sz="300" spc="35" dirty="0">
                          <a:latin typeface="Times New Roman"/>
                          <a:cs typeface="Times New Roman"/>
                        </a:rPr>
                        <a:t>Gobernanza</a:t>
                      </a:r>
                      <a:endParaRPr sz="300">
                        <a:latin typeface="Times New Roman"/>
                        <a:cs typeface="Times New Roman"/>
                      </a:endParaRPr>
                    </a:p>
                    <a:p>
                      <a:pPr marL="17145" marR="20320">
                        <a:lnSpc>
                          <a:spcPct val="120000"/>
                        </a:lnSpc>
                      </a:pPr>
                      <a:r>
                        <a:rPr sz="300" spc="40" dirty="0">
                          <a:latin typeface="Times New Roman"/>
                          <a:cs typeface="Times New Roman"/>
                        </a:rPr>
                        <a:t>para </a:t>
                      </a:r>
                      <a:r>
                        <a:rPr sz="300" spc="25" dirty="0">
                          <a:latin typeface="Times New Roman"/>
                          <a:cs typeface="Times New Roman"/>
                        </a:rPr>
                        <a:t>la </a:t>
                      </a:r>
                      <a:r>
                        <a:rPr sz="300" spc="30" dirty="0">
                          <a:latin typeface="Times New Roman"/>
                          <a:cs typeface="Times New Roman"/>
                        </a:rPr>
                        <a:t>Paz  </a:t>
                      </a:r>
                      <a:r>
                        <a:rPr sz="300" spc="25" dirty="0">
                          <a:latin typeface="Times New Roman"/>
                          <a:cs typeface="Times New Roman"/>
                        </a:rPr>
                        <a:t>(Etica y  </a:t>
                      </a:r>
                      <a:r>
                        <a:rPr sz="300" spc="-5" dirty="0">
                          <a:latin typeface="Times New Roman"/>
                          <a:cs typeface="Times New Roman"/>
                        </a:rPr>
                        <a:t>t</a:t>
                      </a:r>
                      <a:r>
                        <a:rPr sz="300" dirty="0">
                          <a:latin typeface="Times New Roman"/>
                          <a:cs typeface="Times New Roman"/>
                        </a:rPr>
                        <a:t>r</a:t>
                      </a:r>
                      <a:r>
                        <a:rPr sz="300" spc="0" dirty="0">
                          <a:latin typeface="Times New Roman"/>
                          <a:cs typeface="Times New Roman"/>
                        </a:rPr>
                        <a:t>a</a:t>
                      </a:r>
                      <a:r>
                        <a:rPr sz="300" spc="-10" dirty="0">
                          <a:latin typeface="Times New Roman"/>
                          <a:cs typeface="Times New Roman"/>
                        </a:rPr>
                        <a:t>n</a:t>
                      </a:r>
                      <a:r>
                        <a:rPr sz="300" spc="0" dirty="0">
                          <a:latin typeface="Times New Roman"/>
                          <a:cs typeface="Times New Roman"/>
                        </a:rPr>
                        <a:t>s</a:t>
                      </a:r>
                      <a:r>
                        <a:rPr sz="300" dirty="0">
                          <a:latin typeface="Times New Roman"/>
                          <a:cs typeface="Times New Roman"/>
                        </a:rPr>
                        <a:t>pa</a:t>
                      </a:r>
                      <a:r>
                        <a:rPr sz="300" spc="-5" dirty="0">
                          <a:latin typeface="Times New Roman"/>
                          <a:cs typeface="Times New Roman"/>
                        </a:rPr>
                        <a:t>re</a:t>
                      </a:r>
                      <a:r>
                        <a:rPr sz="300" spc="-10" dirty="0">
                          <a:latin typeface="Times New Roman"/>
                          <a:cs typeface="Times New Roman"/>
                        </a:rPr>
                        <a:t>n</a:t>
                      </a:r>
                      <a:r>
                        <a:rPr sz="300" spc="0" dirty="0">
                          <a:latin typeface="Times New Roman"/>
                          <a:cs typeface="Times New Roman"/>
                        </a:rPr>
                        <a:t>c</a:t>
                      </a:r>
                      <a:r>
                        <a:rPr sz="300" dirty="0">
                          <a:latin typeface="Times New Roman"/>
                          <a:cs typeface="Times New Roman"/>
                        </a:rPr>
                        <a:t>ia  </a:t>
                      </a:r>
                      <a:r>
                        <a:rPr sz="300" spc="40" dirty="0">
                          <a:latin typeface="Times New Roman"/>
                          <a:cs typeface="Times New Roman"/>
                        </a:rPr>
                        <a:t>en </a:t>
                      </a:r>
                      <a:r>
                        <a:rPr sz="300" spc="25" dirty="0">
                          <a:latin typeface="Times New Roman"/>
                          <a:cs typeface="Times New Roman"/>
                        </a:rPr>
                        <a:t>la</a:t>
                      </a:r>
                      <a:r>
                        <a:rPr sz="300" spc="-30" dirty="0">
                          <a:latin typeface="Times New Roman"/>
                          <a:cs typeface="Times New Roman"/>
                        </a:rPr>
                        <a:t> </a:t>
                      </a:r>
                      <a:r>
                        <a:rPr sz="300" spc="25" dirty="0">
                          <a:latin typeface="Times New Roman"/>
                          <a:cs typeface="Times New Roman"/>
                        </a:rPr>
                        <a:t>Gestión</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marR="56515">
                        <a:lnSpc>
                          <a:spcPct val="120000"/>
                        </a:lnSpc>
                        <a:spcBef>
                          <a:spcPts val="95"/>
                        </a:spcBef>
                      </a:pPr>
                      <a:r>
                        <a:rPr sz="300" spc="25" dirty="0">
                          <a:latin typeface="Times New Roman"/>
                          <a:cs typeface="Times New Roman"/>
                        </a:rPr>
                        <a:t>Dimensión </a:t>
                      </a:r>
                      <a:r>
                        <a:rPr sz="300" spc="40" dirty="0">
                          <a:latin typeface="Times New Roman"/>
                          <a:cs typeface="Times New Roman"/>
                        </a:rPr>
                        <a:t>de </a:t>
                      </a:r>
                      <a:r>
                        <a:rPr sz="300" spc="25" dirty="0">
                          <a:latin typeface="Times New Roman"/>
                          <a:cs typeface="Times New Roman"/>
                        </a:rPr>
                        <a:t>la </a:t>
                      </a:r>
                      <a:r>
                        <a:rPr sz="300" spc="30" dirty="0">
                          <a:latin typeface="Times New Roman"/>
                          <a:cs typeface="Times New Roman"/>
                        </a:rPr>
                        <a:t>Información </a:t>
                      </a:r>
                      <a:r>
                        <a:rPr sz="300" spc="25" dirty="0">
                          <a:latin typeface="Times New Roman"/>
                          <a:cs typeface="Times New Roman"/>
                        </a:rPr>
                        <a:t>y Comunicación </a:t>
                      </a:r>
                      <a:r>
                        <a:rPr sz="300" spc="15" dirty="0">
                          <a:latin typeface="Times New Roman"/>
                          <a:cs typeface="Times New Roman"/>
                        </a:rPr>
                        <a:t>(Política </a:t>
                      </a:r>
                      <a:r>
                        <a:rPr sz="300" spc="40" dirty="0">
                          <a:latin typeface="Times New Roman"/>
                          <a:cs typeface="Times New Roman"/>
                        </a:rPr>
                        <a:t>de  </a:t>
                      </a:r>
                      <a:r>
                        <a:rPr sz="300" spc="30" dirty="0">
                          <a:latin typeface="Times New Roman"/>
                          <a:cs typeface="Times New Roman"/>
                        </a:rPr>
                        <a:t>transparencia </a:t>
                      </a:r>
                      <a:r>
                        <a:rPr sz="300" spc="25" dirty="0">
                          <a:latin typeface="Times New Roman"/>
                          <a:cs typeface="Times New Roman"/>
                        </a:rPr>
                        <a:t>y </a:t>
                      </a:r>
                      <a:r>
                        <a:rPr sz="300" spc="35" dirty="0">
                          <a:latin typeface="Times New Roman"/>
                          <a:cs typeface="Times New Roman"/>
                        </a:rPr>
                        <a:t>acceso </a:t>
                      </a:r>
                      <a:r>
                        <a:rPr sz="300" spc="50" dirty="0">
                          <a:latin typeface="Times New Roman"/>
                          <a:cs typeface="Times New Roman"/>
                        </a:rPr>
                        <a:t>a </a:t>
                      </a:r>
                      <a:r>
                        <a:rPr sz="300" spc="25" dirty="0">
                          <a:latin typeface="Times New Roman"/>
                          <a:cs typeface="Times New Roman"/>
                        </a:rPr>
                        <a:t>la información pública y lucha </a:t>
                      </a:r>
                      <a:r>
                        <a:rPr sz="300" spc="30" dirty="0">
                          <a:latin typeface="Times New Roman"/>
                          <a:cs typeface="Times New Roman"/>
                        </a:rPr>
                        <a:t>contra </a:t>
                      </a:r>
                      <a:r>
                        <a:rPr sz="300" spc="25" dirty="0">
                          <a:latin typeface="Times New Roman"/>
                          <a:cs typeface="Times New Roman"/>
                        </a:rPr>
                        <a:t>la  corrupción</a:t>
                      </a:r>
                      <a:r>
                        <a:rPr sz="300" spc="15" dirty="0">
                          <a:latin typeface="Times New Roman"/>
                          <a:cs typeface="Times New Roman"/>
                        </a:rPr>
                        <a:t> </a:t>
                      </a:r>
                      <a:r>
                        <a:rPr sz="300" spc="35" dirty="0">
                          <a:latin typeface="Times New Roman"/>
                          <a:cs typeface="Times New Roman"/>
                        </a:rPr>
                        <a:t>)</a:t>
                      </a:r>
                      <a:endParaRPr sz="300">
                        <a:latin typeface="Times New Roman"/>
                        <a:cs typeface="Times New Roman"/>
                      </a:endParaRPr>
                    </a:p>
                    <a:p>
                      <a:pPr marL="17780" marR="173355" indent="13335">
                        <a:lnSpc>
                          <a:spcPct val="120000"/>
                        </a:lnSpc>
                      </a:pPr>
                      <a:r>
                        <a:rPr sz="300" spc="25" dirty="0">
                          <a:latin typeface="Times New Roman"/>
                          <a:cs typeface="Times New Roman"/>
                        </a:rPr>
                        <a:t>Dimensión Direccionamiento Estrategico y Planeación Plan  Anticorrupcion y Atención al</a:t>
                      </a:r>
                      <a:r>
                        <a:rPr sz="300" spc="30" dirty="0">
                          <a:latin typeface="Times New Roman"/>
                          <a:cs typeface="Times New Roman"/>
                        </a:rPr>
                        <a:t> Ciudadadno)</a:t>
                      </a:r>
                      <a:endParaRPr sz="300">
                        <a:latin typeface="Times New Roman"/>
                        <a:cs typeface="Times New Roman"/>
                      </a:endParaRPr>
                    </a:p>
                  </a:txBody>
                  <a:tcPr marL="0" marR="0" marT="120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dirty="0">
                        <a:latin typeface="Times New Roman"/>
                        <a:cs typeface="Times New Roman"/>
                      </a:endParaRPr>
                    </a:p>
                    <a:p>
                      <a:pPr>
                        <a:lnSpc>
                          <a:spcPct val="100000"/>
                        </a:lnSpc>
                        <a:spcBef>
                          <a:spcPts val="25"/>
                        </a:spcBef>
                      </a:pPr>
                      <a:endParaRPr sz="450" dirty="0">
                        <a:latin typeface="Times New Roman"/>
                        <a:cs typeface="Times New Roman"/>
                      </a:endParaRPr>
                    </a:p>
                    <a:p>
                      <a:pPr marL="9525" algn="ctr">
                        <a:lnSpc>
                          <a:spcPct val="100000"/>
                        </a:lnSpc>
                      </a:pPr>
                      <a:r>
                        <a:rPr sz="350" spc="35" dirty="0">
                          <a:latin typeface="Times New Roman"/>
                          <a:cs typeface="Times New Roman"/>
                        </a:rPr>
                        <a:t>Planta</a:t>
                      </a:r>
                      <a:r>
                        <a:rPr sz="350" spc="25" dirty="0">
                          <a:latin typeface="Times New Roman"/>
                          <a:cs typeface="Times New Roman"/>
                        </a:rPr>
                        <a:t> Global</a:t>
                      </a:r>
                      <a:endParaRPr sz="3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303579">
                <a:tc>
                  <a:txBody>
                    <a:bodyPr/>
                    <a:lstStyle/>
                    <a:p>
                      <a:pPr>
                        <a:lnSpc>
                          <a:spcPct val="100000"/>
                        </a:lnSpc>
                        <a:spcBef>
                          <a:spcPts val="35"/>
                        </a:spcBef>
                      </a:pPr>
                      <a:endParaRPr sz="550">
                        <a:latin typeface="Times New Roman"/>
                        <a:cs typeface="Times New Roman"/>
                      </a:endParaRPr>
                    </a:p>
                    <a:p>
                      <a:pPr marL="16510" marR="66675">
                        <a:lnSpc>
                          <a:spcPct val="114300"/>
                        </a:lnSpc>
                      </a:pPr>
                      <a:r>
                        <a:rPr sz="350" spc="30" dirty="0">
                          <a:latin typeface="Times New Roman"/>
                          <a:cs typeface="Times New Roman"/>
                        </a:rPr>
                        <a:t>Administración </a:t>
                      </a:r>
                      <a:r>
                        <a:rPr sz="350" spc="50" dirty="0">
                          <a:latin typeface="Times New Roman"/>
                          <a:cs typeface="Times New Roman"/>
                        </a:rPr>
                        <a:t>de </a:t>
                      </a:r>
                      <a:r>
                        <a:rPr sz="350" spc="30" dirty="0">
                          <a:latin typeface="Times New Roman"/>
                          <a:cs typeface="Times New Roman"/>
                        </a:rPr>
                        <a:t>Bienes y Gestión </a:t>
                      </a:r>
                      <a:r>
                        <a:rPr sz="350" spc="50" dirty="0">
                          <a:latin typeface="Times New Roman"/>
                          <a:cs typeface="Times New Roman"/>
                        </a:rPr>
                        <a:t>de  </a:t>
                      </a:r>
                      <a:r>
                        <a:rPr sz="350" spc="35" dirty="0">
                          <a:latin typeface="Times New Roman"/>
                          <a:cs typeface="Times New Roman"/>
                        </a:rPr>
                        <a:t>Inventarios</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350">
                        <a:latin typeface="Times New Roman"/>
                        <a:cs typeface="Times New Roman"/>
                      </a:endParaRPr>
                    </a:p>
                    <a:p>
                      <a:pPr marL="16510" marR="36195">
                        <a:lnSpc>
                          <a:spcPct val="114300"/>
                        </a:lnSpc>
                      </a:pPr>
                      <a:r>
                        <a:rPr sz="350" spc="35" dirty="0">
                          <a:latin typeface="Times New Roman"/>
                          <a:cs typeface="Times New Roman"/>
                        </a:rPr>
                        <a:t>Dar </a:t>
                      </a:r>
                      <a:r>
                        <a:rPr sz="350" spc="55" dirty="0">
                          <a:latin typeface="Times New Roman"/>
                          <a:cs typeface="Times New Roman"/>
                        </a:rPr>
                        <a:t>a </a:t>
                      </a:r>
                      <a:r>
                        <a:rPr sz="350" spc="35" dirty="0">
                          <a:latin typeface="Times New Roman"/>
                          <a:cs typeface="Times New Roman"/>
                        </a:rPr>
                        <a:t>conocer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25" dirty="0">
                          <a:latin typeface="Times New Roman"/>
                          <a:cs typeface="Times New Roman"/>
                        </a:rPr>
                        <a:t>los </a:t>
                      </a:r>
                      <a:r>
                        <a:rPr sz="350" spc="35" dirty="0">
                          <a:latin typeface="Times New Roman"/>
                          <a:cs typeface="Times New Roman"/>
                        </a:rPr>
                        <a:t>procesos </a:t>
                      </a:r>
                      <a:r>
                        <a:rPr sz="350" spc="30" dirty="0">
                          <a:latin typeface="Times New Roman"/>
                          <a:cs typeface="Times New Roman"/>
                        </a:rPr>
                        <a:t>y </a:t>
                      </a:r>
                      <a:r>
                        <a:rPr sz="350" spc="35" dirty="0">
                          <a:latin typeface="Times New Roman"/>
                          <a:cs typeface="Times New Roman"/>
                        </a:rPr>
                        <a:t>procedimientos </a:t>
                      </a:r>
                      <a:r>
                        <a:rPr sz="350" spc="50" dirty="0">
                          <a:latin typeface="Times New Roman"/>
                          <a:cs typeface="Times New Roman"/>
                        </a:rPr>
                        <a:t>que se </a:t>
                      </a:r>
                      <a:r>
                        <a:rPr sz="350" spc="40" dirty="0">
                          <a:latin typeface="Times New Roman"/>
                          <a:cs typeface="Times New Roman"/>
                        </a:rPr>
                        <a:t>requieren adelantar </a:t>
                      </a:r>
                      <a:r>
                        <a:rPr sz="350" spc="50" dirty="0">
                          <a:latin typeface="Times New Roman"/>
                          <a:cs typeface="Times New Roman"/>
                        </a:rPr>
                        <a:t>para un adecuado saneamiento  </a:t>
                      </a:r>
                      <a:r>
                        <a:rPr sz="350" spc="35" dirty="0">
                          <a:latin typeface="Times New Roman"/>
                          <a:cs typeface="Times New Roman"/>
                        </a:rPr>
                        <a:t>contable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administración </a:t>
                      </a:r>
                      <a:r>
                        <a:rPr sz="350" spc="50" dirty="0">
                          <a:latin typeface="Times New Roman"/>
                          <a:cs typeface="Times New Roman"/>
                        </a:rPr>
                        <a:t>de </a:t>
                      </a:r>
                      <a:r>
                        <a:rPr sz="350" spc="40" dirty="0">
                          <a:latin typeface="Times New Roman"/>
                          <a:cs typeface="Times New Roman"/>
                        </a:rPr>
                        <a:t>bienes, </a:t>
                      </a:r>
                      <a:r>
                        <a:rPr sz="350" spc="50" dirty="0">
                          <a:latin typeface="Times New Roman"/>
                          <a:cs typeface="Times New Roman"/>
                        </a:rPr>
                        <a:t>en </a:t>
                      </a:r>
                      <a:r>
                        <a:rPr sz="350" spc="30" dirty="0">
                          <a:latin typeface="Times New Roman"/>
                          <a:cs typeface="Times New Roman"/>
                        </a:rPr>
                        <a:t>las </a:t>
                      </a:r>
                      <a:r>
                        <a:rPr sz="350" spc="40" dirty="0">
                          <a:latin typeface="Times New Roman"/>
                          <a:cs typeface="Times New Roman"/>
                        </a:rPr>
                        <a:t>entidades </a:t>
                      </a:r>
                      <a:r>
                        <a:rPr sz="350" spc="30" dirty="0">
                          <a:latin typeface="Times New Roman"/>
                          <a:cs typeface="Times New Roman"/>
                        </a:rPr>
                        <a:t>del Gobierno </a:t>
                      </a:r>
                      <a:r>
                        <a:rPr sz="350" spc="5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50" dirty="0">
                          <a:latin typeface="Times New Roman"/>
                          <a:cs typeface="Times New Roman"/>
                        </a:rPr>
                        <a:t>1819/16 </a:t>
                      </a:r>
                      <a:r>
                        <a:rPr sz="350" spc="25" dirty="0">
                          <a:latin typeface="Times New Roman"/>
                          <a:cs typeface="Times New Roman"/>
                        </a:rPr>
                        <a:t>Art. </a:t>
                      </a:r>
                      <a:r>
                        <a:rPr sz="350" spc="50" dirty="0">
                          <a:latin typeface="Times New Roman"/>
                          <a:cs typeface="Times New Roman"/>
                        </a:rPr>
                        <a:t>355 </a:t>
                      </a:r>
                      <a:r>
                        <a:rPr sz="350" spc="30" dirty="0">
                          <a:latin typeface="Times New Roman"/>
                          <a:cs typeface="Times New Roman"/>
                        </a:rPr>
                        <a:t>y </a:t>
                      </a:r>
                      <a:r>
                        <a:rPr sz="350" spc="25" dirty="0">
                          <a:latin typeface="Times New Roman"/>
                          <a:cs typeface="Times New Roman"/>
                        </a:rPr>
                        <a:t>Circular  </a:t>
                      </a:r>
                      <a:r>
                        <a:rPr sz="350" spc="35" dirty="0">
                          <a:latin typeface="Times New Roman"/>
                          <a:cs typeface="Times New Roman"/>
                        </a:rPr>
                        <a:t>Conjunta </a:t>
                      </a:r>
                      <a:r>
                        <a:rPr sz="350" spc="50" dirty="0">
                          <a:latin typeface="Times New Roman"/>
                          <a:cs typeface="Times New Roman"/>
                        </a:rPr>
                        <a:t>02/17 </a:t>
                      </a:r>
                      <a:r>
                        <a:rPr sz="350" spc="30" dirty="0">
                          <a:latin typeface="Times New Roman"/>
                          <a:cs typeface="Times New Roman"/>
                        </a:rPr>
                        <a:t>del </a:t>
                      </a:r>
                      <a:r>
                        <a:rPr sz="350" spc="40" dirty="0">
                          <a:latin typeface="Times New Roman"/>
                          <a:cs typeface="Times New Roman"/>
                        </a:rPr>
                        <a:t>Señor </a:t>
                      </a:r>
                      <a:r>
                        <a:rPr sz="350" spc="35" dirty="0">
                          <a:latin typeface="Times New Roman"/>
                          <a:cs typeface="Times New Roman"/>
                        </a:rPr>
                        <a:t>Procurador General </a:t>
                      </a:r>
                      <a:r>
                        <a:rPr sz="350" spc="30" dirty="0">
                          <a:latin typeface="Times New Roman"/>
                          <a:cs typeface="Times New Roman"/>
                        </a:rPr>
                        <a:t>y </a:t>
                      </a:r>
                      <a:r>
                        <a:rPr sz="350" spc="35" dirty="0">
                          <a:latin typeface="Times New Roman"/>
                          <a:cs typeface="Times New Roman"/>
                        </a:rPr>
                        <a:t>Contador General </a:t>
                      </a:r>
                      <a:r>
                        <a:rPr sz="350" spc="50" dirty="0">
                          <a:latin typeface="Times New Roman"/>
                          <a:cs typeface="Times New Roman"/>
                        </a:rPr>
                        <a:t>de </a:t>
                      </a:r>
                      <a:r>
                        <a:rPr sz="350" spc="25" dirty="0">
                          <a:latin typeface="Times New Roman"/>
                          <a:cs typeface="Times New Roman"/>
                        </a:rPr>
                        <a:t>la</a:t>
                      </a:r>
                      <a:r>
                        <a:rPr sz="350" spc="80" dirty="0">
                          <a:latin typeface="Times New Roman"/>
                          <a:cs typeface="Times New Roman"/>
                        </a:rPr>
                        <a:t> </a:t>
                      </a:r>
                      <a:r>
                        <a:rPr sz="350" spc="25" dirty="0">
                          <a:latin typeface="Times New Roman"/>
                          <a:cs typeface="Times New Roman"/>
                        </a:rPr>
                        <a:t>Nación.</a:t>
                      </a:r>
                      <a:endParaRPr sz="350">
                        <a:latin typeface="Times New Roman"/>
                        <a:cs typeface="Times New Roman"/>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50"/>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a:t>
                      </a:r>
                      <a:r>
                        <a:rPr sz="350" spc="75" dirty="0">
                          <a:latin typeface="Times New Roman"/>
                          <a:cs typeface="Times New Roman"/>
                        </a:rPr>
                        <a:t> </a:t>
                      </a:r>
                      <a:r>
                        <a:rPr sz="350" spc="50" dirty="0">
                          <a:latin typeface="Times New Roman"/>
                          <a:cs typeface="Times New Roman"/>
                        </a:rPr>
                        <a:t>areas.</a:t>
                      </a:r>
                      <a:endParaRPr sz="350">
                        <a:latin typeface="Times New Roman"/>
                        <a:cs typeface="Times New Roman"/>
                      </a:endParaRPr>
                    </a:p>
                    <a:p>
                      <a:pPr marL="16510" marR="36195">
                        <a:lnSpc>
                          <a:spcPct val="114300"/>
                        </a:lnSpc>
                        <a:tabLst>
                          <a:tab pos="1584325" algn="l"/>
                        </a:tabLst>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a:t>
                      </a:r>
                      <a:r>
                        <a:rPr sz="350" spc="75" dirty="0">
                          <a:latin typeface="Times New Roman"/>
                          <a:cs typeface="Times New Roman"/>
                        </a:rPr>
                        <a:t> </a:t>
                      </a:r>
                      <a:r>
                        <a:rPr sz="350" spc="35" dirty="0">
                          <a:latin typeface="Times New Roman"/>
                          <a:cs typeface="Times New Roman"/>
                        </a:rPr>
                        <a:t>por</a:t>
                      </a:r>
                      <a:r>
                        <a:rPr sz="350" spc="50" dirty="0">
                          <a:latin typeface="Times New Roman"/>
                          <a:cs typeface="Times New Roman"/>
                        </a:rPr>
                        <a:t> </a:t>
                      </a:r>
                      <a:r>
                        <a:rPr sz="350" spc="35" dirty="0">
                          <a:latin typeface="Times New Roman"/>
                          <a:cs typeface="Times New Roman"/>
                        </a:rPr>
                        <a:t>normatividad.	</a:t>
                      </a:r>
                      <a:r>
                        <a:rPr sz="350" spc="3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50" dirty="0">
                          <a:latin typeface="Times New Roman"/>
                          <a:cs typeface="Times New Roman"/>
                        </a:rPr>
                        <a:t>1819 de 2016 </a:t>
                      </a:r>
                      <a:r>
                        <a:rPr sz="350" spc="25" dirty="0">
                          <a:latin typeface="Times New Roman"/>
                          <a:cs typeface="Times New Roman"/>
                        </a:rPr>
                        <a:t>Circular </a:t>
                      </a:r>
                      <a:r>
                        <a:rPr sz="350" spc="35" dirty="0">
                          <a:latin typeface="Times New Roman"/>
                          <a:cs typeface="Times New Roman"/>
                        </a:rPr>
                        <a:t>Conjunta </a:t>
                      </a:r>
                      <a:r>
                        <a:rPr sz="350" spc="50" dirty="0">
                          <a:latin typeface="Times New Roman"/>
                          <a:cs typeface="Times New Roman"/>
                        </a:rPr>
                        <a:t>02/17 </a:t>
                      </a:r>
                      <a:r>
                        <a:rPr sz="350" spc="30" dirty="0">
                          <a:latin typeface="Times New Roman"/>
                          <a:cs typeface="Times New Roman"/>
                        </a:rPr>
                        <a:t>del </a:t>
                      </a:r>
                      <a:r>
                        <a:rPr sz="350" spc="40" dirty="0">
                          <a:latin typeface="Times New Roman"/>
                          <a:cs typeface="Times New Roman"/>
                        </a:rPr>
                        <a:t>Señor </a:t>
                      </a:r>
                      <a:r>
                        <a:rPr sz="350" spc="35" dirty="0">
                          <a:latin typeface="Times New Roman"/>
                          <a:cs typeface="Times New Roman"/>
                        </a:rPr>
                        <a:t>Procurador General </a:t>
                      </a:r>
                      <a:r>
                        <a:rPr sz="350" spc="30" dirty="0">
                          <a:latin typeface="Times New Roman"/>
                          <a:cs typeface="Times New Roman"/>
                        </a:rPr>
                        <a:t>y </a:t>
                      </a:r>
                      <a:r>
                        <a:rPr sz="350" spc="35" dirty="0">
                          <a:latin typeface="Times New Roman"/>
                          <a:cs typeface="Times New Roman"/>
                        </a:rPr>
                        <a:t>Contador General </a:t>
                      </a:r>
                      <a:r>
                        <a:rPr sz="350" spc="50" dirty="0">
                          <a:latin typeface="Times New Roman"/>
                          <a:cs typeface="Times New Roman"/>
                        </a:rPr>
                        <a:t>de </a:t>
                      </a:r>
                      <a:r>
                        <a:rPr sz="350" spc="25" dirty="0">
                          <a:latin typeface="Times New Roman"/>
                          <a:cs typeface="Times New Roman"/>
                        </a:rPr>
                        <a:t>la  Nación </a:t>
                      </a:r>
                      <a:r>
                        <a:rPr sz="350" spc="40" dirty="0">
                          <a:latin typeface="Times New Roman"/>
                          <a:cs typeface="Times New Roman"/>
                        </a:rPr>
                        <a:t>sobre </a:t>
                      </a:r>
                      <a:r>
                        <a:rPr sz="350" spc="35" dirty="0">
                          <a:latin typeface="Times New Roman"/>
                          <a:cs typeface="Times New Roman"/>
                        </a:rPr>
                        <a:t>Responsables </a:t>
                      </a:r>
                      <a:r>
                        <a:rPr sz="350" spc="30" dirty="0">
                          <a:latin typeface="Times New Roman"/>
                          <a:cs typeface="Times New Roman"/>
                        </a:rPr>
                        <a:t>y </a:t>
                      </a:r>
                      <a:r>
                        <a:rPr sz="350" spc="35" dirty="0">
                          <a:latin typeface="Times New Roman"/>
                          <a:cs typeface="Times New Roman"/>
                        </a:rPr>
                        <a:t>Sanciones </a:t>
                      </a:r>
                      <a:r>
                        <a:rPr sz="350" spc="50" dirty="0">
                          <a:latin typeface="Times New Roman"/>
                          <a:cs typeface="Times New Roman"/>
                        </a:rPr>
                        <a:t>de </a:t>
                      </a:r>
                      <a:r>
                        <a:rPr sz="350" spc="25" dirty="0">
                          <a:latin typeface="Times New Roman"/>
                          <a:cs typeface="Times New Roman"/>
                        </a:rPr>
                        <a:t>la </a:t>
                      </a:r>
                      <a:r>
                        <a:rPr sz="350" spc="35" dirty="0">
                          <a:latin typeface="Times New Roman"/>
                          <a:cs typeface="Times New Roman"/>
                        </a:rPr>
                        <a:t>depuración</a:t>
                      </a:r>
                      <a:r>
                        <a:rPr sz="350" spc="110" dirty="0">
                          <a:latin typeface="Times New Roman"/>
                          <a:cs typeface="Times New Roman"/>
                        </a:rPr>
                        <a:t> </a:t>
                      </a:r>
                      <a:r>
                        <a:rPr sz="350" spc="35" dirty="0">
                          <a:latin typeface="Times New Roman"/>
                          <a:cs typeface="Times New Roman"/>
                        </a:rPr>
                        <a:t>contable.</a:t>
                      </a:r>
                      <a:endParaRPr sz="350">
                        <a:latin typeface="Times New Roman"/>
                        <a:cs typeface="Times New Roman"/>
                      </a:endParaRPr>
                    </a:p>
                  </a:txBody>
                  <a:tcPr marL="0" marR="0" marT="31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marR="33020">
                        <a:lnSpc>
                          <a:spcPct val="120000"/>
                        </a:lnSpc>
                        <a:spcBef>
                          <a:spcPts val="60"/>
                        </a:spcBef>
                      </a:pPr>
                      <a:r>
                        <a:rPr sz="300" spc="25" dirty="0">
                          <a:latin typeface="Times New Roman"/>
                          <a:cs typeface="Times New Roman"/>
                        </a:rPr>
                        <a:t>Creación </a:t>
                      </a:r>
                      <a:r>
                        <a:rPr sz="300" spc="40" dirty="0">
                          <a:latin typeface="Times New Roman"/>
                          <a:cs typeface="Times New Roman"/>
                        </a:rPr>
                        <a:t>de  </a:t>
                      </a:r>
                      <a:r>
                        <a:rPr sz="300" spc="15" dirty="0">
                          <a:latin typeface="Times New Roman"/>
                          <a:cs typeface="Times New Roman"/>
                        </a:rPr>
                        <a:t>Valor</a:t>
                      </a:r>
                      <a:r>
                        <a:rPr sz="300" spc="-25" dirty="0">
                          <a:latin typeface="Times New Roman"/>
                          <a:cs typeface="Times New Roman"/>
                        </a:rPr>
                        <a:t> </a:t>
                      </a:r>
                      <a:r>
                        <a:rPr sz="300" spc="25" dirty="0">
                          <a:latin typeface="Times New Roman"/>
                          <a:cs typeface="Times New Roman"/>
                        </a:rPr>
                        <a:t>Publico  (Gerencia  Estrategica</a:t>
                      </a:r>
                      <a:r>
                        <a:rPr sz="300" spc="0" dirty="0">
                          <a:latin typeface="Times New Roman"/>
                          <a:cs typeface="Times New Roman"/>
                        </a:rPr>
                        <a:t> </a:t>
                      </a:r>
                      <a:r>
                        <a:rPr sz="300" spc="25" dirty="0">
                          <a:latin typeface="Times New Roman"/>
                          <a:cs typeface="Times New Roman"/>
                        </a:rPr>
                        <a:t>y  Financiera)</a:t>
                      </a:r>
                      <a:endParaRPr sz="300">
                        <a:latin typeface="Times New Roman"/>
                        <a:cs typeface="Times New Roman"/>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0"/>
                        </a:spcBef>
                      </a:pPr>
                      <a:endParaRPr sz="400">
                        <a:latin typeface="Times New Roman"/>
                        <a:cs typeface="Times New Roman"/>
                      </a:endParaRPr>
                    </a:p>
                    <a:p>
                      <a:pPr marL="17780" marR="10160">
                        <a:lnSpc>
                          <a:spcPct val="120000"/>
                        </a:lnSpc>
                      </a:pPr>
                      <a:r>
                        <a:rPr sz="300" spc="25" dirty="0">
                          <a:latin typeface="Times New Roman"/>
                          <a:cs typeface="Times New Roman"/>
                        </a:rPr>
                        <a:t>Dimensión del Talento </a:t>
                      </a:r>
                      <a:r>
                        <a:rPr sz="300" spc="35" dirty="0">
                          <a:latin typeface="Times New Roman"/>
                          <a:cs typeface="Times New Roman"/>
                        </a:rPr>
                        <a:t>Humano </a:t>
                      </a:r>
                      <a:r>
                        <a:rPr sz="300" spc="25" dirty="0">
                          <a:latin typeface="Times New Roman"/>
                          <a:cs typeface="Times New Roman"/>
                        </a:rPr>
                        <a:t>(Fortalecimiento del </a:t>
                      </a:r>
                      <a:r>
                        <a:rPr sz="300" spc="15" dirty="0">
                          <a:latin typeface="Times New Roman"/>
                          <a:cs typeface="Times New Roman"/>
                        </a:rPr>
                        <a:t>TH) </a:t>
                      </a:r>
                      <a:r>
                        <a:rPr sz="300" spc="25" dirty="0">
                          <a:latin typeface="Times New Roman"/>
                          <a:cs typeface="Times New Roman"/>
                        </a:rPr>
                        <a:t>Dimensión  Direccionamiento Estrategico y Planeación </a:t>
                      </a:r>
                      <a:r>
                        <a:rPr sz="300" spc="15" dirty="0">
                          <a:latin typeface="Times New Roman"/>
                          <a:cs typeface="Times New Roman"/>
                        </a:rPr>
                        <a:t>(Eficiencia </a:t>
                      </a:r>
                      <a:r>
                        <a:rPr sz="300" spc="30" dirty="0">
                          <a:latin typeface="Times New Roman"/>
                          <a:cs typeface="Times New Roman"/>
                        </a:rPr>
                        <a:t>Gasto  </a:t>
                      </a:r>
                      <a:r>
                        <a:rPr sz="300" spc="25" dirty="0">
                          <a:latin typeface="Times New Roman"/>
                          <a:cs typeface="Times New Roman"/>
                        </a:rPr>
                        <a:t>Público)</a:t>
                      </a:r>
                      <a:endParaRPr sz="300">
                        <a:latin typeface="Times New Roman"/>
                        <a:cs typeface="Times New Roman"/>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3020" marR="13335" indent="1270" algn="ctr">
                        <a:lnSpc>
                          <a:spcPct val="114300"/>
                        </a:lnSpc>
                        <a:spcBef>
                          <a:spcPts val="190"/>
                        </a:spcBef>
                      </a:pPr>
                      <a:r>
                        <a:rPr sz="350" spc="35" dirty="0">
                          <a:latin typeface="Times New Roman"/>
                          <a:cs typeface="Times New Roman"/>
                        </a:rPr>
                        <a:t>Responsables </a:t>
                      </a:r>
                      <a:r>
                        <a:rPr sz="350" spc="50" dirty="0">
                          <a:latin typeface="Times New Roman"/>
                          <a:cs typeface="Times New Roman"/>
                        </a:rPr>
                        <a:t>manejo  </a:t>
                      </a:r>
                      <a:r>
                        <a:rPr sz="350" spc="30" dirty="0">
                          <a:latin typeface="Times New Roman"/>
                          <a:cs typeface="Times New Roman"/>
                        </a:rPr>
                        <a:t>inventarios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Subdirección Administrativa  y</a:t>
                      </a:r>
                      <a:r>
                        <a:rPr sz="350" spc="35" dirty="0">
                          <a:latin typeface="Times New Roman"/>
                          <a:cs typeface="Times New Roman"/>
                        </a:rPr>
                        <a:t> </a:t>
                      </a:r>
                      <a:r>
                        <a:rPr sz="350" spc="30" dirty="0">
                          <a:latin typeface="Times New Roman"/>
                          <a:cs typeface="Times New Roman"/>
                        </a:rPr>
                        <a:t>Financiera</a:t>
                      </a:r>
                      <a:endParaRPr sz="350">
                        <a:latin typeface="Times New Roman"/>
                        <a:cs typeface="Times New Roman"/>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427012">
                <a:tc>
                  <a:txBody>
                    <a:bodyPr/>
                    <a:lstStyle/>
                    <a:p>
                      <a:pPr>
                        <a:lnSpc>
                          <a:spcPct val="100000"/>
                        </a:lnSpc>
                      </a:pPr>
                      <a:endParaRPr sz="400">
                        <a:latin typeface="Times New Roman"/>
                        <a:cs typeface="Times New Roman"/>
                      </a:endParaRPr>
                    </a:p>
                    <a:p>
                      <a:pPr>
                        <a:lnSpc>
                          <a:spcPct val="100000"/>
                        </a:lnSpc>
                        <a:spcBef>
                          <a:spcPts val="30"/>
                        </a:spcBef>
                      </a:pPr>
                      <a:endParaRPr sz="550">
                        <a:latin typeface="Times New Roman"/>
                        <a:cs typeface="Times New Roman"/>
                      </a:endParaRPr>
                    </a:p>
                    <a:p>
                      <a:pPr marL="16510" marR="46990">
                        <a:lnSpc>
                          <a:spcPct val="114300"/>
                        </a:lnSpc>
                      </a:pPr>
                      <a:r>
                        <a:rPr sz="350" spc="25" dirty="0">
                          <a:latin typeface="Times New Roman"/>
                          <a:cs typeface="Times New Roman"/>
                        </a:rPr>
                        <a:t>Aplicación </a:t>
                      </a:r>
                      <a:r>
                        <a:rPr sz="350" spc="50" dirty="0">
                          <a:latin typeface="Times New Roman"/>
                          <a:cs typeface="Times New Roman"/>
                        </a:rPr>
                        <a:t>de </a:t>
                      </a:r>
                      <a:r>
                        <a:rPr sz="350" spc="35" dirty="0">
                          <a:latin typeface="Times New Roman"/>
                          <a:cs typeface="Times New Roman"/>
                        </a:rPr>
                        <a:t>Normas </a:t>
                      </a:r>
                      <a:r>
                        <a:rPr sz="350" spc="15" dirty="0">
                          <a:latin typeface="Times New Roman"/>
                          <a:cs typeface="Times New Roman"/>
                        </a:rPr>
                        <a:t>NIIF </a:t>
                      </a:r>
                      <a:r>
                        <a:rPr sz="350" spc="50" dirty="0">
                          <a:latin typeface="Times New Roman"/>
                          <a:cs typeface="Times New Roman"/>
                        </a:rPr>
                        <a:t>para </a:t>
                      </a:r>
                      <a:r>
                        <a:rPr sz="350" spc="25" dirty="0">
                          <a:latin typeface="Times New Roman"/>
                          <a:cs typeface="Times New Roman"/>
                        </a:rPr>
                        <a:t>el </a:t>
                      </a:r>
                      <a:r>
                        <a:rPr sz="350" spc="30" dirty="0">
                          <a:latin typeface="Times New Roman"/>
                          <a:cs typeface="Times New Roman"/>
                        </a:rPr>
                        <a:t>Área  Financiera y</a:t>
                      </a:r>
                      <a:r>
                        <a:rPr sz="350" spc="50" dirty="0">
                          <a:latin typeface="Times New Roman"/>
                          <a:cs typeface="Times New Roman"/>
                        </a:rPr>
                        <a:t> </a:t>
                      </a:r>
                      <a:r>
                        <a:rPr sz="350" spc="30" dirty="0">
                          <a:latin typeface="Times New Roman"/>
                          <a:cs typeface="Times New Roman"/>
                        </a:rPr>
                        <a:t>Administrativa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dirty="0">
                        <a:latin typeface="Times New Roman"/>
                        <a:cs typeface="Times New Roman"/>
                      </a:endParaRPr>
                    </a:p>
                    <a:p>
                      <a:pPr>
                        <a:lnSpc>
                          <a:spcPct val="100000"/>
                        </a:lnSpc>
                        <a:spcBef>
                          <a:spcPts val="20"/>
                        </a:spcBef>
                      </a:pPr>
                      <a:endParaRPr sz="350" dirty="0">
                        <a:latin typeface="Times New Roman"/>
                        <a:cs typeface="Times New Roman"/>
                      </a:endParaRPr>
                    </a:p>
                    <a:p>
                      <a:pPr marL="16510" marR="24130">
                        <a:lnSpc>
                          <a:spcPct val="114300"/>
                        </a:lnSpc>
                      </a:pPr>
                      <a:r>
                        <a:rPr sz="350" spc="35" dirty="0">
                          <a:latin typeface="Times New Roman"/>
                          <a:cs typeface="Times New Roman"/>
                        </a:rPr>
                        <a:t>Proveer </a:t>
                      </a:r>
                      <a:r>
                        <a:rPr sz="350" spc="40" dirty="0">
                          <a:latin typeface="Times New Roman"/>
                          <a:cs typeface="Times New Roman"/>
                        </a:rPr>
                        <a:t>herramientas </a:t>
                      </a:r>
                      <a:r>
                        <a:rPr sz="350" spc="50" dirty="0">
                          <a:latin typeface="Times New Roman"/>
                          <a:cs typeface="Times New Roman"/>
                        </a:rPr>
                        <a:t>para </a:t>
                      </a:r>
                      <a:r>
                        <a:rPr sz="350" spc="25" dirty="0">
                          <a:latin typeface="Times New Roman"/>
                          <a:cs typeface="Times New Roman"/>
                        </a:rPr>
                        <a:t>la </a:t>
                      </a:r>
                      <a:r>
                        <a:rPr sz="350" spc="35" dirty="0">
                          <a:latin typeface="Times New Roman"/>
                          <a:cs typeface="Times New Roman"/>
                        </a:rPr>
                        <a:t>comprensión, </a:t>
                      </a:r>
                      <a:r>
                        <a:rPr sz="350" spc="30" dirty="0">
                          <a:latin typeface="Times New Roman"/>
                          <a:cs typeface="Times New Roman"/>
                        </a:rPr>
                        <a:t>análisis </a:t>
                      </a:r>
                      <a:r>
                        <a:rPr sz="350" spc="50" dirty="0">
                          <a:latin typeface="Times New Roman"/>
                          <a:cs typeface="Times New Roman"/>
                        </a:rPr>
                        <a:t>e </a:t>
                      </a:r>
                      <a:r>
                        <a:rPr sz="350" spc="35" dirty="0">
                          <a:latin typeface="Times New Roman"/>
                          <a:cs typeface="Times New Roman"/>
                        </a:rPr>
                        <a:t>interpretación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lineamientos contables </a:t>
                      </a:r>
                      <a:r>
                        <a:rPr sz="350" spc="30" dirty="0">
                          <a:latin typeface="Times New Roman"/>
                          <a:cs typeface="Times New Roman"/>
                        </a:rPr>
                        <a:t>aplicables </a:t>
                      </a:r>
                      <a:r>
                        <a:rPr sz="350" spc="55" dirty="0">
                          <a:latin typeface="Times New Roman"/>
                          <a:cs typeface="Times New Roman"/>
                        </a:rPr>
                        <a:t>a </a:t>
                      </a:r>
                      <a:r>
                        <a:rPr sz="350" spc="30" dirty="0">
                          <a:latin typeface="Times New Roman"/>
                          <a:cs typeface="Times New Roman"/>
                        </a:rPr>
                        <a:t>las </a:t>
                      </a:r>
                      <a:r>
                        <a:rPr sz="350" spc="40" dirty="0">
                          <a:latin typeface="Times New Roman"/>
                          <a:cs typeface="Times New Roman"/>
                        </a:rPr>
                        <a:t>entidades  </a:t>
                      </a:r>
                      <a:r>
                        <a:rPr sz="350" spc="30" dirty="0">
                          <a:latin typeface="Times New Roman"/>
                          <a:cs typeface="Times New Roman"/>
                        </a:rPr>
                        <a:t>del </a:t>
                      </a:r>
                      <a:r>
                        <a:rPr sz="350" spc="35" dirty="0">
                          <a:latin typeface="Times New Roman"/>
                          <a:cs typeface="Times New Roman"/>
                        </a:rPr>
                        <a:t>gobierno con </a:t>
                      </a:r>
                      <a:r>
                        <a:rPr sz="350" spc="25" dirty="0">
                          <a:latin typeface="Times New Roman"/>
                          <a:cs typeface="Times New Roman"/>
                        </a:rPr>
                        <a:t>la </a:t>
                      </a:r>
                      <a:r>
                        <a:rPr sz="350" spc="30" dirty="0">
                          <a:latin typeface="Times New Roman"/>
                          <a:cs typeface="Times New Roman"/>
                        </a:rPr>
                        <a:t>cual </a:t>
                      </a:r>
                      <a:r>
                        <a:rPr sz="350" spc="50" dirty="0">
                          <a:latin typeface="Times New Roman"/>
                          <a:cs typeface="Times New Roman"/>
                        </a:rPr>
                        <a:t>se </a:t>
                      </a:r>
                      <a:r>
                        <a:rPr sz="350" spc="30" dirty="0">
                          <a:latin typeface="Times New Roman"/>
                          <a:cs typeface="Times New Roman"/>
                        </a:rPr>
                        <a:t>realiza las </a:t>
                      </a:r>
                      <a:r>
                        <a:rPr sz="350" spc="35" dirty="0">
                          <a:latin typeface="Times New Roman"/>
                          <a:cs typeface="Times New Roman"/>
                        </a:rPr>
                        <a:t>actividades </a:t>
                      </a:r>
                      <a:r>
                        <a:rPr sz="350" spc="50" dirty="0">
                          <a:latin typeface="Times New Roman"/>
                          <a:cs typeface="Times New Roman"/>
                        </a:rPr>
                        <a:t>de </a:t>
                      </a:r>
                      <a:r>
                        <a:rPr sz="350" spc="30" dirty="0">
                          <a:latin typeface="Times New Roman"/>
                          <a:cs typeface="Times New Roman"/>
                        </a:rPr>
                        <a:t>actualización y </a:t>
                      </a:r>
                      <a:r>
                        <a:rPr sz="350" spc="40" dirty="0">
                          <a:latin typeface="Times New Roman"/>
                          <a:cs typeface="Times New Roman"/>
                        </a:rPr>
                        <a:t>simultáneamente, </a:t>
                      </a:r>
                      <a:r>
                        <a:rPr sz="350" spc="30" dirty="0">
                          <a:latin typeface="Times New Roman"/>
                          <a:cs typeface="Times New Roman"/>
                        </a:rPr>
                        <a:t>reforzar </a:t>
                      </a:r>
                      <a:r>
                        <a:rPr sz="350" spc="25" dirty="0">
                          <a:latin typeface="Times New Roman"/>
                          <a:cs typeface="Times New Roman"/>
                        </a:rPr>
                        <a:t>los </a:t>
                      </a:r>
                      <a:r>
                        <a:rPr sz="350" spc="30" dirty="0">
                          <a:latin typeface="Times New Roman"/>
                          <a:cs typeface="Times New Roman"/>
                        </a:rPr>
                        <a:t>conocimientos adquiridos </a:t>
                      </a:r>
                      <a:r>
                        <a:rPr sz="350" spc="55" dirty="0">
                          <a:latin typeface="Times New Roman"/>
                          <a:cs typeface="Times New Roman"/>
                        </a:rPr>
                        <a:t>a  </a:t>
                      </a:r>
                      <a:r>
                        <a:rPr sz="350" spc="40" dirty="0">
                          <a:latin typeface="Times New Roman"/>
                          <a:cs typeface="Times New Roman"/>
                        </a:rPr>
                        <a:t>través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práctica </a:t>
                      </a:r>
                      <a:r>
                        <a:rPr sz="350" spc="50" dirty="0">
                          <a:latin typeface="Times New Roman"/>
                          <a:cs typeface="Times New Roman"/>
                        </a:rPr>
                        <a:t>en </a:t>
                      </a:r>
                      <a:r>
                        <a:rPr sz="350" spc="40" dirty="0">
                          <a:latin typeface="Times New Roman"/>
                          <a:cs typeface="Times New Roman"/>
                        </a:rPr>
                        <a:t>casos </a:t>
                      </a:r>
                      <a:r>
                        <a:rPr sz="350" spc="25" dirty="0">
                          <a:latin typeface="Times New Roman"/>
                          <a:cs typeface="Times New Roman"/>
                        </a:rPr>
                        <a:t>específicos </a:t>
                      </a:r>
                      <a:r>
                        <a:rPr sz="350" spc="30" dirty="0">
                          <a:latin typeface="Times New Roman"/>
                          <a:cs typeface="Times New Roman"/>
                        </a:rPr>
                        <a:t>del </a:t>
                      </a:r>
                      <a:r>
                        <a:rPr sz="350" spc="25" dirty="0">
                          <a:latin typeface="Times New Roman"/>
                          <a:cs typeface="Times New Roman"/>
                        </a:rPr>
                        <a:t>Ministerio </a:t>
                      </a:r>
                      <a:r>
                        <a:rPr sz="350" spc="50" dirty="0">
                          <a:latin typeface="Times New Roman"/>
                          <a:cs typeface="Times New Roman"/>
                        </a:rPr>
                        <a:t>de </a:t>
                      </a:r>
                      <a:r>
                        <a:rPr sz="350" spc="30" dirty="0">
                          <a:latin typeface="Times New Roman"/>
                          <a:cs typeface="Times New Roman"/>
                        </a:rPr>
                        <a:t>Educación</a:t>
                      </a:r>
                      <a:r>
                        <a:rPr sz="350" spc="114" dirty="0">
                          <a:latin typeface="Times New Roman"/>
                          <a:cs typeface="Times New Roman"/>
                        </a:rPr>
                        <a:t> </a:t>
                      </a:r>
                      <a:r>
                        <a:rPr sz="350" spc="25" dirty="0">
                          <a:latin typeface="Times New Roman"/>
                          <a:cs typeface="Times New Roman"/>
                        </a:rPr>
                        <a:t>Nacional.</a:t>
                      </a:r>
                      <a:endParaRPr sz="3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25"/>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a:t>
                      </a:r>
                      <a:r>
                        <a:rPr sz="350" spc="75" dirty="0">
                          <a:latin typeface="Times New Roman"/>
                          <a:cs typeface="Times New Roman"/>
                        </a:rPr>
                        <a:t> </a:t>
                      </a:r>
                      <a:r>
                        <a:rPr sz="350" spc="50" dirty="0">
                          <a:latin typeface="Times New Roman"/>
                          <a:cs typeface="Times New Roman"/>
                        </a:rPr>
                        <a:t>areas.</a:t>
                      </a:r>
                      <a:endParaRPr sz="350">
                        <a:latin typeface="Times New Roman"/>
                        <a:cs typeface="Times New Roman"/>
                      </a:endParaRPr>
                    </a:p>
                    <a:p>
                      <a:pPr marL="16510" marR="14604">
                        <a:lnSpc>
                          <a:spcPct val="114300"/>
                        </a:lnSpc>
                        <a:tabLst>
                          <a:tab pos="1584325" algn="l"/>
                        </a:tabLst>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a:t>
                      </a:r>
                      <a:r>
                        <a:rPr sz="350" spc="75" dirty="0">
                          <a:latin typeface="Times New Roman"/>
                          <a:cs typeface="Times New Roman"/>
                        </a:rPr>
                        <a:t> </a:t>
                      </a:r>
                      <a:r>
                        <a:rPr sz="350" spc="35" dirty="0">
                          <a:latin typeface="Times New Roman"/>
                          <a:cs typeface="Times New Roman"/>
                        </a:rPr>
                        <a:t>por</a:t>
                      </a:r>
                      <a:r>
                        <a:rPr sz="350" spc="50" dirty="0">
                          <a:latin typeface="Times New Roman"/>
                          <a:cs typeface="Times New Roman"/>
                        </a:rPr>
                        <a:t> </a:t>
                      </a:r>
                      <a:r>
                        <a:rPr sz="350" spc="35" dirty="0">
                          <a:latin typeface="Times New Roman"/>
                          <a:cs typeface="Times New Roman"/>
                        </a:rPr>
                        <a:t>normatividad.	</a:t>
                      </a:r>
                      <a:r>
                        <a:rPr sz="350" spc="3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35" dirty="0">
                          <a:latin typeface="Times New Roman"/>
                          <a:cs typeface="Times New Roman"/>
                        </a:rPr>
                        <a:t>leyes </a:t>
                      </a:r>
                      <a:r>
                        <a:rPr sz="350" spc="50" dirty="0">
                          <a:latin typeface="Times New Roman"/>
                          <a:cs typeface="Times New Roman"/>
                        </a:rPr>
                        <a:t>1314 de 2009 </a:t>
                      </a:r>
                      <a:r>
                        <a:rPr sz="350" spc="30" dirty="0">
                          <a:latin typeface="Times New Roman"/>
                          <a:cs typeface="Times New Roman"/>
                        </a:rPr>
                        <a:t>y </a:t>
                      </a:r>
                      <a:r>
                        <a:rPr sz="350" spc="50" dirty="0">
                          <a:latin typeface="Times New Roman"/>
                          <a:cs typeface="Times New Roman"/>
                        </a:rPr>
                        <a:t>1450 de 2011, </a:t>
                      </a:r>
                      <a:r>
                        <a:rPr sz="350" spc="25" dirty="0">
                          <a:latin typeface="Times New Roman"/>
                          <a:cs typeface="Times New Roman"/>
                        </a:rPr>
                        <a:t>la </a:t>
                      </a:r>
                      <a:r>
                        <a:rPr sz="350" spc="35" dirty="0">
                          <a:latin typeface="Times New Roman"/>
                          <a:cs typeface="Times New Roman"/>
                        </a:rPr>
                        <a:t>convergencia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regulación </a:t>
                      </a:r>
                      <a:r>
                        <a:rPr sz="350" spc="35" dirty="0">
                          <a:latin typeface="Times New Roman"/>
                          <a:cs typeface="Times New Roman"/>
                        </a:rPr>
                        <a:t>contable  colombiana con </a:t>
                      </a:r>
                      <a:r>
                        <a:rPr sz="350" spc="50" dirty="0">
                          <a:latin typeface="Times New Roman"/>
                          <a:cs typeface="Times New Roman"/>
                        </a:rPr>
                        <a:t>estándares </a:t>
                      </a:r>
                      <a:r>
                        <a:rPr sz="350" spc="35" dirty="0">
                          <a:latin typeface="Times New Roman"/>
                          <a:cs typeface="Times New Roman"/>
                        </a:rPr>
                        <a:t>internacionales </a:t>
                      </a:r>
                      <a:r>
                        <a:rPr sz="350" spc="50" dirty="0">
                          <a:latin typeface="Times New Roman"/>
                          <a:cs typeface="Times New Roman"/>
                        </a:rPr>
                        <a:t>de </a:t>
                      </a:r>
                      <a:r>
                        <a:rPr sz="350" spc="30" dirty="0">
                          <a:latin typeface="Times New Roman"/>
                          <a:cs typeface="Times New Roman"/>
                        </a:rPr>
                        <a:t>información financiera </a:t>
                      </a:r>
                      <a:r>
                        <a:rPr sz="350" spc="50" dirty="0">
                          <a:latin typeface="Times New Roman"/>
                          <a:cs typeface="Times New Roman"/>
                        </a:rPr>
                        <a:t>se </a:t>
                      </a:r>
                      <a:r>
                        <a:rPr sz="350" spc="35" dirty="0">
                          <a:latin typeface="Times New Roman"/>
                          <a:cs typeface="Times New Roman"/>
                        </a:rPr>
                        <a:t>convierte </a:t>
                      </a:r>
                      <a:r>
                        <a:rPr sz="350" spc="50" dirty="0">
                          <a:latin typeface="Times New Roman"/>
                          <a:cs typeface="Times New Roman"/>
                        </a:rPr>
                        <a:t>en una  </a:t>
                      </a:r>
                      <a:r>
                        <a:rPr sz="350" spc="30" dirty="0">
                          <a:latin typeface="Times New Roman"/>
                          <a:cs typeface="Times New Roman"/>
                        </a:rPr>
                        <a:t>actividad </a:t>
                      </a:r>
                      <a:r>
                        <a:rPr sz="350" spc="25" dirty="0">
                          <a:latin typeface="Times New Roman"/>
                          <a:cs typeface="Times New Roman"/>
                        </a:rPr>
                        <a:t>prioritaria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gestión </a:t>
                      </a:r>
                      <a:r>
                        <a:rPr sz="350" spc="50" dirty="0">
                          <a:latin typeface="Times New Roman"/>
                          <a:cs typeface="Times New Roman"/>
                        </a:rPr>
                        <a:t>de </a:t>
                      </a:r>
                      <a:r>
                        <a:rPr sz="350" spc="25" dirty="0">
                          <a:latin typeface="Times New Roman"/>
                          <a:cs typeface="Times New Roman"/>
                        </a:rPr>
                        <a:t>los</a:t>
                      </a:r>
                      <a:r>
                        <a:rPr sz="350" spc="90" dirty="0">
                          <a:latin typeface="Times New Roman"/>
                          <a:cs typeface="Times New Roman"/>
                        </a:rPr>
                        <a:t> </a:t>
                      </a:r>
                      <a:r>
                        <a:rPr sz="350" spc="35" dirty="0">
                          <a:latin typeface="Times New Roman"/>
                          <a:cs typeface="Times New Roman"/>
                        </a:rPr>
                        <a:t>reguladores.</a:t>
                      </a:r>
                      <a:endParaRPr sz="350">
                        <a:latin typeface="Times New Roman"/>
                        <a:cs typeface="Times New Roman"/>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5"/>
                        </a:spcBef>
                      </a:pPr>
                      <a:endParaRPr sz="400">
                        <a:latin typeface="Times New Roman"/>
                        <a:cs typeface="Times New Roman"/>
                      </a:endParaRPr>
                    </a:p>
                    <a:p>
                      <a:pPr marL="17145" marR="33020">
                        <a:lnSpc>
                          <a:spcPct val="120000"/>
                        </a:lnSpc>
                      </a:pPr>
                      <a:r>
                        <a:rPr sz="300" spc="25" dirty="0">
                          <a:latin typeface="Times New Roman"/>
                          <a:cs typeface="Times New Roman"/>
                        </a:rPr>
                        <a:t>Creación </a:t>
                      </a:r>
                      <a:r>
                        <a:rPr sz="300" spc="40" dirty="0">
                          <a:latin typeface="Times New Roman"/>
                          <a:cs typeface="Times New Roman"/>
                        </a:rPr>
                        <a:t>de  </a:t>
                      </a:r>
                      <a:r>
                        <a:rPr sz="300" spc="15" dirty="0">
                          <a:latin typeface="Times New Roman"/>
                          <a:cs typeface="Times New Roman"/>
                        </a:rPr>
                        <a:t>Valor</a:t>
                      </a:r>
                      <a:r>
                        <a:rPr sz="300" spc="-25" dirty="0">
                          <a:latin typeface="Times New Roman"/>
                          <a:cs typeface="Times New Roman"/>
                        </a:rPr>
                        <a:t> </a:t>
                      </a:r>
                      <a:r>
                        <a:rPr sz="300" spc="25" dirty="0">
                          <a:latin typeface="Times New Roman"/>
                          <a:cs typeface="Times New Roman"/>
                        </a:rPr>
                        <a:t>Publico  (Gerencia  Estrategica</a:t>
                      </a:r>
                      <a:r>
                        <a:rPr sz="300" spc="0" dirty="0">
                          <a:latin typeface="Times New Roman"/>
                          <a:cs typeface="Times New Roman"/>
                        </a:rPr>
                        <a:t> </a:t>
                      </a:r>
                      <a:r>
                        <a:rPr sz="300" spc="25" dirty="0">
                          <a:latin typeface="Times New Roman"/>
                          <a:cs typeface="Times New Roman"/>
                        </a:rPr>
                        <a:t>y  Financiera)</a:t>
                      </a:r>
                      <a:endParaRPr sz="3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marR="10160">
                        <a:lnSpc>
                          <a:spcPct val="120000"/>
                        </a:lnSpc>
                        <a:spcBef>
                          <a:spcPts val="254"/>
                        </a:spcBef>
                      </a:pPr>
                      <a:r>
                        <a:rPr sz="300" spc="25" dirty="0">
                          <a:latin typeface="Times New Roman"/>
                          <a:cs typeface="Times New Roman"/>
                        </a:rPr>
                        <a:t>Dimensión del Talento </a:t>
                      </a:r>
                      <a:r>
                        <a:rPr sz="300" spc="35" dirty="0">
                          <a:latin typeface="Times New Roman"/>
                          <a:cs typeface="Times New Roman"/>
                        </a:rPr>
                        <a:t>Humano </a:t>
                      </a:r>
                      <a:r>
                        <a:rPr sz="300" spc="25" dirty="0">
                          <a:latin typeface="Times New Roman"/>
                          <a:cs typeface="Times New Roman"/>
                        </a:rPr>
                        <a:t>(Fortalecimiento del </a:t>
                      </a:r>
                      <a:r>
                        <a:rPr sz="300" spc="15" dirty="0">
                          <a:latin typeface="Times New Roman"/>
                          <a:cs typeface="Times New Roman"/>
                        </a:rPr>
                        <a:t>TH) </a:t>
                      </a:r>
                      <a:r>
                        <a:rPr sz="300" spc="25" dirty="0">
                          <a:latin typeface="Times New Roman"/>
                          <a:cs typeface="Times New Roman"/>
                        </a:rPr>
                        <a:t>Dimensión  Direccionamiento Estrategico y Planeación </a:t>
                      </a:r>
                      <a:r>
                        <a:rPr sz="300" spc="15" dirty="0">
                          <a:latin typeface="Times New Roman"/>
                          <a:cs typeface="Times New Roman"/>
                        </a:rPr>
                        <a:t>(Eficiencia </a:t>
                      </a:r>
                      <a:r>
                        <a:rPr sz="300" spc="30" dirty="0">
                          <a:latin typeface="Times New Roman"/>
                          <a:cs typeface="Times New Roman"/>
                        </a:rPr>
                        <a:t>Gasto  </a:t>
                      </a:r>
                      <a:r>
                        <a:rPr sz="300" spc="25" dirty="0">
                          <a:latin typeface="Times New Roman"/>
                          <a:cs typeface="Times New Roman"/>
                        </a:rPr>
                        <a:t>Público)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30"/>
                        </a:spcBef>
                      </a:pPr>
                      <a:endParaRPr sz="550">
                        <a:latin typeface="Times New Roman"/>
                        <a:cs typeface="Times New Roman"/>
                      </a:endParaRPr>
                    </a:p>
                    <a:p>
                      <a:pPr marL="128905" marR="95885" indent="-15240">
                        <a:lnSpc>
                          <a:spcPct val="114300"/>
                        </a:lnSpc>
                      </a:pPr>
                      <a:r>
                        <a:rPr sz="350" spc="30" dirty="0">
                          <a:latin typeface="Times New Roman"/>
                          <a:cs typeface="Times New Roman"/>
                        </a:rPr>
                        <a:t>Subdirección Gestión  Financiera y</a:t>
                      </a:r>
                      <a:r>
                        <a:rPr sz="350" spc="15" dirty="0">
                          <a:latin typeface="Times New Roman"/>
                          <a:cs typeface="Times New Roman"/>
                        </a:rPr>
                        <a:t> </a:t>
                      </a:r>
                      <a:r>
                        <a:rPr sz="350" spc="35" dirty="0">
                          <a:latin typeface="Times New Roman"/>
                          <a:cs typeface="Times New Roman"/>
                        </a:rPr>
                        <a:t>Admon</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42863">
                <a:tc>
                  <a:txBody>
                    <a:bodyPr/>
                    <a:lstStyle/>
                    <a:p>
                      <a:pPr>
                        <a:lnSpc>
                          <a:spcPct val="100000"/>
                        </a:lnSpc>
                      </a:pPr>
                      <a:endParaRPr sz="400">
                        <a:latin typeface="Times New Roman"/>
                        <a:cs typeface="Times New Roman"/>
                      </a:endParaRPr>
                    </a:p>
                    <a:p>
                      <a:pPr marL="16510">
                        <a:lnSpc>
                          <a:spcPct val="100000"/>
                        </a:lnSpc>
                        <a:spcBef>
                          <a:spcPts val="280"/>
                        </a:spcBef>
                      </a:pPr>
                      <a:r>
                        <a:rPr sz="350" spc="25" dirty="0">
                          <a:latin typeface="Times New Roman"/>
                          <a:cs typeface="Times New Roman"/>
                        </a:rPr>
                        <a:t>Machine </a:t>
                      </a:r>
                      <a:r>
                        <a:rPr sz="350" spc="30" dirty="0">
                          <a:latin typeface="Times New Roman"/>
                          <a:cs typeface="Times New Roman"/>
                        </a:rPr>
                        <a:t>Learning </a:t>
                      </a:r>
                      <a:r>
                        <a:rPr sz="350" spc="50" dirty="0">
                          <a:latin typeface="Times New Roman"/>
                          <a:cs typeface="Times New Roman"/>
                        </a:rPr>
                        <a:t>(30h</a:t>
                      </a:r>
                      <a:r>
                        <a:rPr sz="350" spc="75" dirty="0">
                          <a:latin typeface="Times New Roman"/>
                          <a:cs typeface="Times New Roman"/>
                        </a:rPr>
                        <a:t> </a:t>
                      </a:r>
                      <a:r>
                        <a:rPr sz="350" spc="35" dirty="0">
                          <a:latin typeface="Times New Roman"/>
                          <a:cs typeface="Times New Roman"/>
                        </a:rPr>
                        <a:t>presenciales)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14300"/>
                        </a:lnSpc>
                        <a:spcBef>
                          <a:spcPts val="200"/>
                        </a:spcBef>
                      </a:pPr>
                      <a:r>
                        <a:rPr sz="350" spc="35" dirty="0">
                          <a:latin typeface="Times New Roman"/>
                          <a:cs typeface="Times New Roman"/>
                        </a:rPr>
                        <a:t>Dotar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con </a:t>
                      </a:r>
                      <a:r>
                        <a:rPr sz="350" spc="25" dirty="0">
                          <a:latin typeface="Times New Roman"/>
                          <a:cs typeface="Times New Roman"/>
                        </a:rPr>
                        <a:t>la </a:t>
                      </a:r>
                      <a:r>
                        <a:rPr sz="350" spc="35" dirty="0">
                          <a:latin typeface="Times New Roman"/>
                          <a:cs typeface="Times New Roman"/>
                        </a:rPr>
                        <a:t>capacidad </a:t>
                      </a:r>
                      <a:r>
                        <a:rPr sz="350" spc="50" dirty="0">
                          <a:latin typeface="Times New Roman"/>
                          <a:cs typeface="Times New Roman"/>
                        </a:rPr>
                        <a:t>de </a:t>
                      </a:r>
                      <a:r>
                        <a:rPr sz="350" spc="40" dirty="0">
                          <a:latin typeface="Times New Roman"/>
                          <a:cs typeface="Times New Roman"/>
                        </a:rPr>
                        <a:t>abordar problemas </a:t>
                      </a:r>
                      <a:r>
                        <a:rPr sz="350" spc="50" dirty="0">
                          <a:latin typeface="Times New Roman"/>
                          <a:cs typeface="Times New Roman"/>
                        </a:rPr>
                        <a:t>de </a:t>
                      </a:r>
                      <a:r>
                        <a:rPr sz="350" spc="30" dirty="0">
                          <a:latin typeface="Times New Roman"/>
                          <a:cs typeface="Times New Roman"/>
                        </a:rPr>
                        <a:t>análisis </a:t>
                      </a:r>
                      <a:r>
                        <a:rPr sz="350" spc="50" dirty="0">
                          <a:latin typeface="Times New Roman"/>
                          <a:cs typeface="Times New Roman"/>
                        </a:rPr>
                        <a:t>de </a:t>
                      </a:r>
                      <a:r>
                        <a:rPr sz="350" spc="40" dirty="0">
                          <a:latin typeface="Times New Roman"/>
                          <a:cs typeface="Times New Roman"/>
                        </a:rPr>
                        <a:t>datos, </a:t>
                      </a:r>
                      <a:r>
                        <a:rPr sz="350" spc="50" dirty="0">
                          <a:latin typeface="Times New Roman"/>
                          <a:cs typeface="Times New Roman"/>
                        </a:rPr>
                        <a:t>usando </a:t>
                      </a:r>
                      <a:r>
                        <a:rPr sz="350" spc="35" dirty="0">
                          <a:latin typeface="Times New Roman"/>
                          <a:cs typeface="Times New Roman"/>
                        </a:rPr>
                        <a:t>técnicas </a:t>
                      </a:r>
                      <a:r>
                        <a:rPr sz="350" spc="50" dirty="0">
                          <a:latin typeface="Times New Roman"/>
                          <a:cs typeface="Times New Roman"/>
                        </a:rPr>
                        <a:t>de </a:t>
                      </a:r>
                      <a:r>
                        <a:rPr sz="350" spc="35" dirty="0">
                          <a:latin typeface="Times New Roman"/>
                          <a:cs typeface="Times New Roman"/>
                        </a:rPr>
                        <a:t>aprendizaje  computacional </a:t>
                      </a:r>
                      <a:r>
                        <a:rPr sz="350" spc="50" dirty="0">
                          <a:latin typeface="Times New Roman"/>
                          <a:cs typeface="Times New Roman"/>
                        </a:rPr>
                        <a:t>para </a:t>
                      </a:r>
                      <a:r>
                        <a:rPr sz="350" spc="25" dirty="0">
                          <a:latin typeface="Times New Roman"/>
                          <a:cs typeface="Times New Roman"/>
                        </a:rPr>
                        <a:t>llevar al </a:t>
                      </a:r>
                      <a:r>
                        <a:rPr sz="350" spc="30" dirty="0">
                          <a:latin typeface="Times New Roman"/>
                          <a:cs typeface="Times New Roman"/>
                        </a:rPr>
                        <a:t>servidor, </a:t>
                      </a:r>
                      <a:r>
                        <a:rPr sz="350" spc="50" dirty="0">
                          <a:latin typeface="Times New Roman"/>
                          <a:cs typeface="Times New Roman"/>
                        </a:rPr>
                        <a:t>através de </a:t>
                      </a:r>
                      <a:r>
                        <a:rPr sz="350" spc="35" dirty="0">
                          <a:latin typeface="Times New Roman"/>
                          <a:cs typeface="Times New Roman"/>
                        </a:rPr>
                        <a:t>prácticas </a:t>
                      </a:r>
                      <a:r>
                        <a:rPr sz="350" spc="40" dirty="0">
                          <a:latin typeface="Times New Roman"/>
                          <a:cs typeface="Times New Roman"/>
                        </a:rPr>
                        <a:t>concretas </a:t>
                      </a:r>
                      <a:r>
                        <a:rPr sz="350" spc="50" dirty="0">
                          <a:latin typeface="Times New Roman"/>
                          <a:cs typeface="Times New Roman"/>
                        </a:rPr>
                        <a:t>basadas en </a:t>
                      </a:r>
                      <a:r>
                        <a:rPr sz="350" spc="35" dirty="0">
                          <a:latin typeface="Times New Roman"/>
                          <a:cs typeface="Times New Roman"/>
                        </a:rPr>
                        <a:t>Python </a:t>
                      </a:r>
                      <a:r>
                        <a:rPr sz="350" spc="30" dirty="0">
                          <a:latin typeface="Times New Roman"/>
                          <a:cs typeface="Times New Roman"/>
                        </a:rPr>
                        <a:t>y bibliotecas </a:t>
                      </a:r>
                      <a:r>
                        <a:rPr sz="350" spc="35" dirty="0">
                          <a:latin typeface="Times New Roman"/>
                          <a:cs typeface="Times New Roman"/>
                        </a:rPr>
                        <a:t>especializadas, </a:t>
                      </a:r>
                      <a:r>
                        <a:rPr sz="350" spc="25" dirty="0">
                          <a:latin typeface="Times New Roman"/>
                          <a:cs typeface="Times New Roman"/>
                        </a:rPr>
                        <a:t>al </a:t>
                      </a:r>
                      <a:r>
                        <a:rPr sz="350" spc="35" dirty="0">
                          <a:latin typeface="Times New Roman"/>
                          <a:cs typeface="Times New Roman"/>
                        </a:rPr>
                        <a:t>diseño  </a:t>
                      </a:r>
                      <a:r>
                        <a:rPr sz="350" spc="50" dirty="0">
                          <a:latin typeface="Times New Roman"/>
                          <a:cs typeface="Times New Roman"/>
                        </a:rPr>
                        <a:t>e </a:t>
                      </a:r>
                      <a:r>
                        <a:rPr sz="350" spc="35" dirty="0">
                          <a:latin typeface="Times New Roman"/>
                          <a:cs typeface="Times New Roman"/>
                        </a:rPr>
                        <a:t>implementación </a:t>
                      </a:r>
                      <a:r>
                        <a:rPr sz="350" spc="50" dirty="0">
                          <a:latin typeface="Times New Roman"/>
                          <a:cs typeface="Times New Roman"/>
                        </a:rPr>
                        <a:t>de </a:t>
                      </a:r>
                      <a:r>
                        <a:rPr sz="350" spc="35" dirty="0">
                          <a:latin typeface="Times New Roman"/>
                          <a:cs typeface="Times New Roman"/>
                        </a:rPr>
                        <a:t>modelos </a:t>
                      </a:r>
                      <a:r>
                        <a:rPr sz="350" spc="50" dirty="0">
                          <a:latin typeface="Times New Roman"/>
                          <a:cs typeface="Times New Roman"/>
                        </a:rPr>
                        <a:t>de </a:t>
                      </a:r>
                      <a:r>
                        <a:rPr sz="350" spc="35" dirty="0">
                          <a:latin typeface="Times New Roman"/>
                          <a:cs typeface="Times New Roman"/>
                        </a:rPr>
                        <a:t>aprendizaje supervisado </a:t>
                      </a:r>
                      <a:r>
                        <a:rPr sz="350" spc="30" dirty="0">
                          <a:latin typeface="Times New Roman"/>
                          <a:cs typeface="Times New Roman"/>
                        </a:rPr>
                        <a:t>y </a:t>
                      </a:r>
                      <a:r>
                        <a:rPr sz="350" spc="40" dirty="0">
                          <a:latin typeface="Times New Roman"/>
                          <a:cs typeface="Times New Roman"/>
                        </a:rPr>
                        <a:t>no</a:t>
                      </a:r>
                      <a:r>
                        <a:rPr sz="350" spc="50" dirty="0">
                          <a:latin typeface="Times New Roman"/>
                          <a:cs typeface="Times New Roman"/>
                        </a:rPr>
                        <a:t> </a:t>
                      </a:r>
                      <a:r>
                        <a:rPr sz="350" spc="35" dirty="0">
                          <a:latin typeface="Times New Roman"/>
                          <a:cs typeface="Times New Roman"/>
                        </a:rPr>
                        <a:t>supervisado.</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65100">
                        <a:lnSpc>
                          <a:spcPct val="114300"/>
                        </a:lnSpc>
                        <a:spcBef>
                          <a:spcPts val="200"/>
                        </a:spcBef>
                        <a:tabLst>
                          <a:tab pos="1647189" algn="l"/>
                        </a:tabLst>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85" dirty="0">
                          <a:latin typeface="Times New Roman"/>
                          <a:cs typeface="Times New Roman"/>
                        </a:rPr>
                        <a:t> </a:t>
                      </a:r>
                      <a:r>
                        <a:rPr sz="350" spc="50" dirty="0">
                          <a:latin typeface="Times New Roman"/>
                          <a:cs typeface="Times New Roman"/>
                        </a:rPr>
                        <a:t>de</a:t>
                      </a:r>
                      <a:r>
                        <a:rPr sz="350" spc="60" dirty="0">
                          <a:latin typeface="Times New Roman"/>
                          <a:cs typeface="Times New Roman"/>
                        </a:rPr>
                        <a:t> </a:t>
                      </a:r>
                      <a:r>
                        <a:rPr sz="350" spc="50" dirty="0">
                          <a:latin typeface="Times New Roman"/>
                          <a:cs typeface="Times New Roman"/>
                        </a:rPr>
                        <a:t>areas.	</a:t>
                      </a:r>
                      <a:r>
                        <a:rPr sz="350" spc="35" dirty="0">
                          <a:latin typeface="Times New Roman"/>
                          <a:cs typeface="Times New Roman"/>
                        </a:rPr>
                        <a:t>*Dar </a:t>
                      </a:r>
                      <a:r>
                        <a:rPr sz="350" spc="30" dirty="0">
                          <a:latin typeface="Times New Roman"/>
                          <a:cs typeface="Times New Roman"/>
                        </a:rPr>
                        <a:t>continuidad </a:t>
                      </a:r>
                      <a:r>
                        <a:rPr sz="350" spc="25" dirty="0">
                          <a:latin typeface="Times New Roman"/>
                          <a:cs typeface="Times New Roman"/>
                        </a:rPr>
                        <a:t>al  </a:t>
                      </a:r>
                      <a:r>
                        <a:rPr sz="350" spc="50" dirty="0">
                          <a:latin typeface="Times New Roman"/>
                          <a:cs typeface="Times New Roman"/>
                        </a:rPr>
                        <a:t>manejo de </a:t>
                      </a:r>
                      <a:r>
                        <a:rPr sz="350" spc="25" dirty="0">
                          <a:latin typeface="Times New Roman"/>
                          <a:cs typeface="Times New Roman"/>
                        </a:rPr>
                        <a:t>la </a:t>
                      </a:r>
                      <a:r>
                        <a:rPr sz="350" spc="50" dirty="0">
                          <a:latin typeface="Times New Roman"/>
                          <a:cs typeface="Times New Roman"/>
                        </a:rPr>
                        <a:t>base de </a:t>
                      </a:r>
                      <a:r>
                        <a:rPr sz="350" spc="40" dirty="0">
                          <a:latin typeface="Times New Roman"/>
                          <a:cs typeface="Times New Roman"/>
                        </a:rPr>
                        <a:t>datos </a:t>
                      </a:r>
                      <a:r>
                        <a:rPr sz="350" spc="50" dirty="0">
                          <a:latin typeface="Times New Roman"/>
                          <a:cs typeface="Times New Roman"/>
                        </a:rPr>
                        <a:t>para </a:t>
                      </a:r>
                      <a:r>
                        <a:rPr sz="350" spc="25" dirty="0">
                          <a:latin typeface="Times New Roman"/>
                          <a:cs typeface="Times New Roman"/>
                        </a:rPr>
                        <a:t>la </a:t>
                      </a:r>
                      <a:r>
                        <a:rPr sz="350" spc="50" dirty="0">
                          <a:latin typeface="Times New Roman"/>
                          <a:cs typeface="Times New Roman"/>
                        </a:rPr>
                        <a:t>toma de </a:t>
                      </a:r>
                      <a:r>
                        <a:rPr sz="350" spc="30" dirty="0">
                          <a:latin typeface="Times New Roman"/>
                          <a:cs typeface="Times New Roman"/>
                        </a:rPr>
                        <a:t>decisiones y </a:t>
                      </a:r>
                      <a:r>
                        <a:rPr sz="350" spc="40" dirty="0">
                          <a:latin typeface="Times New Roman"/>
                          <a:cs typeface="Times New Roman"/>
                        </a:rPr>
                        <a:t>transformar </a:t>
                      </a:r>
                      <a:r>
                        <a:rPr sz="350" spc="25" dirty="0">
                          <a:latin typeface="Times New Roman"/>
                          <a:cs typeface="Times New Roman"/>
                        </a:rPr>
                        <a:t>los </a:t>
                      </a:r>
                      <a:r>
                        <a:rPr sz="350" spc="40" dirty="0">
                          <a:latin typeface="Times New Roman"/>
                          <a:cs typeface="Times New Roman"/>
                        </a:rPr>
                        <a:t>datos </a:t>
                      </a:r>
                      <a:r>
                        <a:rPr sz="350" spc="50" dirty="0">
                          <a:latin typeface="Times New Roman"/>
                          <a:cs typeface="Times New Roman"/>
                        </a:rPr>
                        <a:t>en  </a:t>
                      </a:r>
                      <a:r>
                        <a:rPr sz="350" spc="30" dirty="0">
                          <a:latin typeface="Times New Roman"/>
                          <a:cs typeface="Times New Roman"/>
                        </a:rPr>
                        <a:t>conocimientos</a:t>
                      </a:r>
                      <a:r>
                        <a:rPr sz="350" spc="40" dirty="0">
                          <a:latin typeface="Times New Roman"/>
                          <a:cs typeface="Times New Roman"/>
                        </a:rPr>
                        <a:t> </a:t>
                      </a:r>
                      <a:r>
                        <a:rPr sz="350" spc="30" dirty="0">
                          <a:latin typeface="Times New Roman"/>
                          <a:cs typeface="Times New Roman"/>
                        </a:rPr>
                        <a:t>proactivos.</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marR="22860">
                        <a:lnSpc>
                          <a:spcPct val="120000"/>
                        </a:lnSpc>
                        <a:spcBef>
                          <a:spcPts val="260"/>
                        </a:spcBef>
                      </a:pPr>
                      <a:r>
                        <a:rPr sz="300" spc="25" dirty="0">
                          <a:latin typeface="Times New Roman"/>
                          <a:cs typeface="Times New Roman"/>
                        </a:rPr>
                        <a:t>Gestión del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  </a:t>
                      </a:r>
                      <a:r>
                        <a:rPr sz="300" spc="30" dirty="0">
                          <a:latin typeface="Times New Roman"/>
                          <a:cs typeface="Times New Roman"/>
                        </a:rPr>
                        <a:t>(Innovación)</a:t>
                      </a:r>
                      <a:endParaRPr sz="300">
                        <a:latin typeface="Times New Roman"/>
                        <a:cs typeface="Times New Roman"/>
                      </a:endParaRPr>
                    </a:p>
                  </a:txBody>
                  <a:tcPr marL="0" marR="0" marT="330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114935">
                        <a:lnSpc>
                          <a:spcPct val="120000"/>
                        </a:lnSpc>
                      </a:pPr>
                      <a:r>
                        <a:rPr sz="300" spc="25" dirty="0">
                          <a:latin typeface="Times New Roman"/>
                          <a:cs typeface="Times New Roman"/>
                        </a:rPr>
                        <a:t>Dimensión </a:t>
                      </a:r>
                      <a:r>
                        <a:rPr sz="300" spc="40" dirty="0">
                          <a:latin typeface="Times New Roman"/>
                          <a:cs typeface="Times New Roman"/>
                        </a:rPr>
                        <a:t>de </a:t>
                      </a:r>
                      <a:r>
                        <a:rPr sz="300" spc="25" dirty="0">
                          <a:latin typeface="Times New Roman"/>
                          <a:cs typeface="Times New Roman"/>
                        </a:rPr>
                        <a:t>Gestión </a:t>
                      </a:r>
                      <a:r>
                        <a:rPr sz="300" spc="30" dirty="0">
                          <a:latin typeface="Times New Roman"/>
                          <a:cs typeface="Times New Roman"/>
                        </a:rPr>
                        <a:t>con valores </a:t>
                      </a:r>
                      <a:r>
                        <a:rPr sz="300" spc="40" dirty="0">
                          <a:latin typeface="Times New Roman"/>
                          <a:cs typeface="Times New Roman"/>
                        </a:rPr>
                        <a:t>para </a:t>
                      </a:r>
                      <a:r>
                        <a:rPr sz="300" spc="30" dirty="0">
                          <a:latin typeface="Times New Roman"/>
                          <a:cs typeface="Times New Roman"/>
                        </a:rPr>
                        <a:t>resultados </a:t>
                      </a:r>
                      <a:r>
                        <a:rPr sz="300" spc="25" dirty="0">
                          <a:latin typeface="Times New Roman"/>
                          <a:cs typeface="Times New Roman"/>
                        </a:rPr>
                        <a:t>(Politica </a:t>
                      </a:r>
                      <a:r>
                        <a:rPr sz="300" spc="40" dirty="0">
                          <a:latin typeface="Times New Roman"/>
                          <a:cs typeface="Times New Roman"/>
                        </a:rPr>
                        <a:t>de  </a:t>
                      </a:r>
                      <a:r>
                        <a:rPr sz="300" spc="25" dirty="0">
                          <a:latin typeface="Times New Roman"/>
                          <a:cs typeface="Times New Roman"/>
                        </a:rPr>
                        <a:t>Gobierno </a:t>
                      </a:r>
                      <a:r>
                        <a:rPr sz="300" spc="15" dirty="0">
                          <a:latin typeface="Times New Roman"/>
                          <a:cs typeface="Times New Roman"/>
                        </a:rPr>
                        <a:t>Digital) </a:t>
                      </a:r>
                      <a:r>
                        <a:rPr sz="300" spc="25" dirty="0">
                          <a:latin typeface="Times New Roman"/>
                          <a:cs typeface="Times New Roman"/>
                        </a:rPr>
                        <a:t>Dimensión del conocimiento y la</a:t>
                      </a:r>
                      <a:r>
                        <a:rPr sz="300" spc="114" dirty="0">
                          <a:latin typeface="Times New Roman"/>
                          <a:cs typeface="Times New Roman"/>
                        </a:rPr>
                        <a:t> </a:t>
                      </a:r>
                      <a:r>
                        <a:rPr sz="300" spc="30" dirty="0">
                          <a:latin typeface="Times New Roman"/>
                          <a:cs typeface="Times New Roman"/>
                        </a:rPr>
                        <a:t>Innovación</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0795" algn="ctr">
                        <a:lnSpc>
                          <a:spcPct val="100000"/>
                        </a:lnSpc>
                        <a:spcBef>
                          <a:spcPts val="280"/>
                        </a:spcBef>
                      </a:pPr>
                      <a:r>
                        <a:rPr sz="350" spc="25" dirty="0">
                          <a:latin typeface="Times New Roman"/>
                          <a:cs typeface="Times New Roman"/>
                        </a:rPr>
                        <a:t>Tecnologia,</a:t>
                      </a:r>
                      <a:r>
                        <a:rPr sz="350" spc="30" dirty="0">
                          <a:latin typeface="Times New Roman"/>
                          <a:cs typeface="Times New Roman"/>
                        </a:rPr>
                        <a:t> </a:t>
                      </a:r>
                      <a:r>
                        <a:rPr sz="350" spc="35" dirty="0">
                          <a:latin typeface="Times New Roman"/>
                          <a:cs typeface="Times New Roman"/>
                        </a:rPr>
                        <a:t>Innovacion</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42863">
                <a:tc>
                  <a:txBody>
                    <a:bodyPr/>
                    <a:lstStyle/>
                    <a:p>
                      <a:pPr>
                        <a:lnSpc>
                          <a:spcPct val="100000"/>
                        </a:lnSpc>
                        <a:spcBef>
                          <a:spcPts val="35"/>
                        </a:spcBef>
                      </a:pPr>
                      <a:endParaRPr sz="350">
                        <a:latin typeface="Times New Roman"/>
                        <a:cs typeface="Times New Roman"/>
                      </a:endParaRPr>
                    </a:p>
                    <a:p>
                      <a:pPr marL="16510" marR="280670">
                        <a:lnSpc>
                          <a:spcPct val="114300"/>
                        </a:lnSpc>
                        <a:spcBef>
                          <a:spcPts val="5"/>
                        </a:spcBef>
                      </a:pPr>
                      <a:r>
                        <a:rPr sz="350" spc="30" dirty="0">
                          <a:latin typeface="Times New Roman"/>
                          <a:cs typeface="Times New Roman"/>
                        </a:rPr>
                        <a:t>Oracle </a:t>
                      </a:r>
                      <a:r>
                        <a:rPr sz="350" spc="25" dirty="0">
                          <a:latin typeface="Times New Roman"/>
                          <a:cs typeface="Times New Roman"/>
                        </a:rPr>
                        <a:t>Weblogic </a:t>
                      </a:r>
                      <a:r>
                        <a:rPr sz="350" spc="30" dirty="0">
                          <a:latin typeface="Times New Roman"/>
                          <a:cs typeface="Times New Roman"/>
                        </a:rPr>
                        <a:t>Service </a:t>
                      </a:r>
                      <a:r>
                        <a:rPr sz="350" spc="50" dirty="0">
                          <a:latin typeface="Times New Roman"/>
                          <a:cs typeface="Times New Roman"/>
                        </a:rPr>
                        <a:t>12c:  </a:t>
                      </a:r>
                      <a:r>
                        <a:rPr sz="350" spc="30" dirty="0">
                          <a:latin typeface="Times New Roman"/>
                          <a:cs typeface="Times New Roman"/>
                        </a:rPr>
                        <a:t>Administration </a:t>
                      </a:r>
                      <a:r>
                        <a:rPr sz="350" spc="25" dirty="0">
                          <a:latin typeface="Times New Roman"/>
                          <a:cs typeface="Times New Roman"/>
                        </a:rPr>
                        <a:t>I</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90805">
                        <a:lnSpc>
                          <a:spcPct val="114300"/>
                        </a:lnSpc>
                        <a:spcBef>
                          <a:spcPts val="200"/>
                        </a:spcBef>
                      </a:pPr>
                      <a:r>
                        <a:rPr sz="350" spc="30" dirty="0">
                          <a:latin typeface="Times New Roman"/>
                          <a:cs typeface="Times New Roman"/>
                        </a:rPr>
                        <a:t>Introducir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en </a:t>
                      </a:r>
                      <a:r>
                        <a:rPr sz="350" spc="35" dirty="0">
                          <a:latin typeface="Times New Roman"/>
                          <a:cs typeface="Times New Roman"/>
                        </a:rPr>
                        <a:t>conceptos necesarios </a:t>
                      </a:r>
                      <a:r>
                        <a:rPr sz="350" spc="50" dirty="0">
                          <a:latin typeface="Times New Roman"/>
                          <a:cs typeface="Times New Roman"/>
                        </a:rPr>
                        <a:t>para </a:t>
                      </a:r>
                      <a:r>
                        <a:rPr sz="350" spc="30" dirty="0">
                          <a:latin typeface="Times New Roman"/>
                          <a:cs typeface="Times New Roman"/>
                        </a:rPr>
                        <a:t>construir </a:t>
                      </a:r>
                      <a:r>
                        <a:rPr sz="350" spc="40" dirty="0">
                          <a:latin typeface="Times New Roman"/>
                          <a:cs typeface="Times New Roman"/>
                        </a:rPr>
                        <a:t>sistemas </a:t>
                      </a:r>
                      <a:r>
                        <a:rPr sz="350" spc="50" dirty="0">
                          <a:latin typeface="Times New Roman"/>
                          <a:cs typeface="Times New Roman"/>
                        </a:rPr>
                        <a:t>de </a:t>
                      </a:r>
                      <a:r>
                        <a:rPr sz="350" spc="30" dirty="0">
                          <a:latin typeface="Times New Roman"/>
                          <a:cs typeface="Times New Roman"/>
                        </a:rPr>
                        <a:t>información </a:t>
                      </a:r>
                      <a:r>
                        <a:rPr sz="350" spc="50" dirty="0">
                          <a:latin typeface="Times New Roman"/>
                          <a:cs typeface="Times New Roman"/>
                        </a:rPr>
                        <a:t>que </a:t>
                      </a:r>
                      <a:r>
                        <a:rPr sz="350" spc="25" dirty="0">
                          <a:latin typeface="Times New Roman"/>
                          <a:cs typeface="Times New Roman"/>
                        </a:rPr>
                        <a:t>utilicen </a:t>
                      </a:r>
                      <a:r>
                        <a:rPr sz="350" spc="50" dirty="0">
                          <a:latin typeface="Times New Roman"/>
                          <a:cs typeface="Times New Roman"/>
                        </a:rPr>
                        <a:t>bases de </a:t>
                      </a:r>
                      <a:r>
                        <a:rPr sz="350" spc="40" dirty="0">
                          <a:latin typeface="Times New Roman"/>
                          <a:cs typeface="Times New Roman"/>
                        </a:rPr>
                        <a:t>datos,  </a:t>
                      </a:r>
                      <a:r>
                        <a:rPr sz="350" spc="35" dirty="0">
                          <a:latin typeface="Times New Roman"/>
                          <a:cs typeface="Times New Roman"/>
                        </a:rPr>
                        <a:t>brindando </a:t>
                      </a:r>
                      <a:r>
                        <a:rPr sz="350" spc="40" dirty="0">
                          <a:latin typeface="Times New Roman"/>
                          <a:cs typeface="Times New Roman"/>
                        </a:rPr>
                        <a:t>herramientas necesarias </a:t>
                      </a:r>
                      <a:r>
                        <a:rPr sz="350" spc="50" dirty="0">
                          <a:latin typeface="Times New Roman"/>
                          <a:cs typeface="Times New Roman"/>
                        </a:rPr>
                        <a:t>para </a:t>
                      </a:r>
                      <a:r>
                        <a:rPr sz="350" spc="35" dirty="0">
                          <a:latin typeface="Times New Roman"/>
                          <a:cs typeface="Times New Roman"/>
                        </a:rPr>
                        <a:t>interctuar con </a:t>
                      </a:r>
                      <a:r>
                        <a:rPr sz="350" spc="30" dirty="0">
                          <a:latin typeface="Times New Roman"/>
                          <a:cs typeface="Times New Roman"/>
                        </a:rPr>
                        <a:t>ellas, </a:t>
                      </a:r>
                      <a:r>
                        <a:rPr sz="350" spc="50" dirty="0">
                          <a:latin typeface="Times New Roman"/>
                          <a:cs typeface="Times New Roman"/>
                        </a:rPr>
                        <a:t>desde </a:t>
                      </a:r>
                      <a:r>
                        <a:rPr sz="350" spc="25" dirty="0">
                          <a:latin typeface="Times New Roman"/>
                          <a:cs typeface="Times New Roman"/>
                        </a:rPr>
                        <a:t>el </a:t>
                      </a:r>
                      <a:r>
                        <a:rPr sz="350" spc="40" dirty="0">
                          <a:latin typeface="Times New Roman"/>
                          <a:cs typeface="Times New Roman"/>
                        </a:rPr>
                        <a:t>entorno </a:t>
                      </a:r>
                      <a:r>
                        <a:rPr sz="350" spc="15" dirty="0">
                          <a:latin typeface="Times New Roman"/>
                          <a:cs typeface="Times New Roman"/>
                        </a:rPr>
                        <a:t>SQL </a:t>
                      </a:r>
                      <a:r>
                        <a:rPr sz="350" spc="30" dirty="0">
                          <a:latin typeface="Times New Roman"/>
                          <a:cs typeface="Times New Roman"/>
                        </a:rPr>
                        <a:t>y </a:t>
                      </a:r>
                      <a:r>
                        <a:rPr sz="350" spc="35" dirty="0">
                          <a:latin typeface="Times New Roman"/>
                          <a:cs typeface="Times New Roman"/>
                        </a:rPr>
                        <a:t>programación procedimental haciendo  </a:t>
                      </a:r>
                      <a:r>
                        <a:rPr sz="350" spc="40" dirty="0">
                          <a:latin typeface="Times New Roman"/>
                          <a:cs typeface="Times New Roman"/>
                        </a:rPr>
                        <a:t>uso </a:t>
                      </a:r>
                      <a:r>
                        <a:rPr sz="350" spc="50" dirty="0">
                          <a:latin typeface="Times New Roman"/>
                          <a:cs typeface="Times New Roman"/>
                        </a:rPr>
                        <a:t>de </a:t>
                      </a:r>
                      <a:r>
                        <a:rPr sz="350" spc="25" dirty="0">
                          <a:latin typeface="Times New Roman"/>
                          <a:cs typeface="Times New Roman"/>
                        </a:rPr>
                        <a:t>aplicativos gráficos </a:t>
                      </a:r>
                      <a:r>
                        <a:rPr sz="350" spc="50" dirty="0">
                          <a:latin typeface="Times New Roman"/>
                          <a:cs typeface="Times New Roman"/>
                        </a:rPr>
                        <a:t>que </a:t>
                      </a:r>
                      <a:r>
                        <a:rPr sz="350" spc="25" dirty="0">
                          <a:latin typeface="Times New Roman"/>
                          <a:cs typeface="Times New Roman"/>
                        </a:rPr>
                        <a:t>le faciliten el </a:t>
                      </a:r>
                      <a:r>
                        <a:rPr sz="350" spc="40" dirty="0">
                          <a:latin typeface="Times New Roman"/>
                          <a:cs typeface="Times New Roman"/>
                        </a:rPr>
                        <a:t>uso </a:t>
                      </a:r>
                      <a:r>
                        <a:rPr sz="350" spc="50" dirty="0">
                          <a:latin typeface="Times New Roman"/>
                          <a:cs typeface="Times New Roman"/>
                        </a:rPr>
                        <a:t>de programas </a:t>
                      </a:r>
                      <a:r>
                        <a:rPr sz="350" spc="40" dirty="0">
                          <a:latin typeface="Times New Roman"/>
                          <a:cs typeface="Times New Roman"/>
                        </a:rPr>
                        <a:t>capaces </a:t>
                      </a:r>
                      <a:r>
                        <a:rPr sz="350" spc="50" dirty="0">
                          <a:latin typeface="Times New Roman"/>
                          <a:cs typeface="Times New Roman"/>
                        </a:rPr>
                        <a:t>de </a:t>
                      </a:r>
                      <a:r>
                        <a:rPr sz="350" spc="35" dirty="0">
                          <a:latin typeface="Times New Roman"/>
                          <a:cs typeface="Times New Roman"/>
                        </a:rPr>
                        <a:t>manipular </a:t>
                      </a:r>
                      <a:r>
                        <a:rPr sz="350" spc="50" dirty="0">
                          <a:latin typeface="Times New Roman"/>
                          <a:cs typeface="Times New Roman"/>
                        </a:rPr>
                        <a:t>bases de </a:t>
                      </a:r>
                      <a:r>
                        <a:rPr sz="350" spc="40" dirty="0">
                          <a:latin typeface="Times New Roman"/>
                          <a:cs typeface="Times New Roman"/>
                        </a:rPr>
                        <a:t>datos </a:t>
                      </a:r>
                      <a:r>
                        <a:rPr sz="350" spc="30" dirty="0">
                          <a:latin typeface="Times New Roman"/>
                          <a:cs typeface="Times New Roman"/>
                        </a:rPr>
                        <a:t>relacionales.</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60"/>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a:t>
                      </a:r>
                      <a:r>
                        <a:rPr sz="350" spc="75" dirty="0">
                          <a:latin typeface="Times New Roman"/>
                          <a:cs typeface="Times New Roman"/>
                        </a:rPr>
                        <a:t> </a:t>
                      </a:r>
                      <a:r>
                        <a:rPr sz="350" spc="50" dirty="0">
                          <a:latin typeface="Times New Roman"/>
                          <a:cs typeface="Times New Roman"/>
                        </a:rPr>
                        <a:t>areas.</a:t>
                      </a:r>
                      <a:endParaRPr sz="350">
                        <a:latin typeface="Times New Roman"/>
                        <a:cs typeface="Times New Roman"/>
                      </a:endParaRPr>
                    </a:p>
                    <a:p>
                      <a:pPr marL="16510" marR="57785">
                        <a:lnSpc>
                          <a:spcPct val="114300"/>
                        </a:lnSpc>
                      </a:pPr>
                      <a:r>
                        <a:rPr sz="350" spc="35" dirty="0">
                          <a:latin typeface="Times New Roman"/>
                          <a:cs typeface="Times New Roman"/>
                        </a:rPr>
                        <a:t>*Dar </a:t>
                      </a:r>
                      <a:r>
                        <a:rPr sz="350" spc="30" dirty="0">
                          <a:latin typeface="Times New Roman"/>
                          <a:cs typeface="Times New Roman"/>
                        </a:rPr>
                        <a:t>continuidad </a:t>
                      </a:r>
                      <a:r>
                        <a:rPr sz="350" spc="25" dirty="0">
                          <a:latin typeface="Times New Roman"/>
                          <a:cs typeface="Times New Roman"/>
                        </a:rPr>
                        <a:t>al </a:t>
                      </a:r>
                      <a:r>
                        <a:rPr sz="350" spc="50" dirty="0">
                          <a:latin typeface="Times New Roman"/>
                          <a:cs typeface="Times New Roman"/>
                        </a:rPr>
                        <a:t>manejo de </a:t>
                      </a:r>
                      <a:r>
                        <a:rPr sz="350" spc="25" dirty="0">
                          <a:latin typeface="Times New Roman"/>
                          <a:cs typeface="Times New Roman"/>
                        </a:rPr>
                        <a:t>la </a:t>
                      </a:r>
                      <a:r>
                        <a:rPr sz="350" spc="50" dirty="0">
                          <a:latin typeface="Times New Roman"/>
                          <a:cs typeface="Times New Roman"/>
                        </a:rPr>
                        <a:t>base de </a:t>
                      </a:r>
                      <a:r>
                        <a:rPr sz="350" spc="40" dirty="0">
                          <a:latin typeface="Times New Roman"/>
                          <a:cs typeface="Times New Roman"/>
                        </a:rPr>
                        <a:t>datos </a:t>
                      </a:r>
                      <a:r>
                        <a:rPr sz="350" spc="50" dirty="0">
                          <a:latin typeface="Times New Roman"/>
                          <a:cs typeface="Times New Roman"/>
                        </a:rPr>
                        <a:t>para </a:t>
                      </a:r>
                      <a:r>
                        <a:rPr sz="350" spc="25" dirty="0">
                          <a:latin typeface="Times New Roman"/>
                          <a:cs typeface="Times New Roman"/>
                        </a:rPr>
                        <a:t>la </a:t>
                      </a:r>
                      <a:r>
                        <a:rPr sz="350" spc="50" dirty="0">
                          <a:latin typeface="Times New Roman"/>
                          <a:cs typeface="Times New Roman"/>
                        </a:rPr>
                        <a:t>toma de </a:t>
                      </a:r>
                      <a:r>
                        <a:rPr sz="350" spc="30" dirty="0">
                          <a:latin typeface="Times New Roman"/>
                          <a:cs typeface="Times New Roman"/>
                        </a:rPr>
                        <a:t>decisiones y </a:t>
                      </a:r>
                      <a:r>
                        <a:rPr sz="350" spc="40" dirty="0">
                          <a:latin typeface="Times New Roman"/>
                          <a:cs typeface="Times New Roman"/>
                        </a:rPr>
                        <a:t>transformar </a:t>
                      </a:r>
                      <a:r>
                        <a:rPr sz="350" spc="25" dirty="0">
                          <a:latin typeface="Times New Roman"/>
                          <a:cs typeface="Times New Roman"/>
                        </a:rPr>
                        <a:t>los  </a:t>
                      </a:r>
                      <a:r>
                        <a:rPr sz="350" spc="40" dirty="0">
                          <a:latin typeface="Times New Roman"/>
                          <a:cs typeface="Times New Roman"/>
                        </a:rPr>
                        <a:t>datos </a:t>
                      </a:r>
                      <a:r>
                        <a:rPr sz="350" spc="50" dirty="0">
                          <a:latin typeface="Times New Roman"/>
                          <a:cs typeface="Times New Roman"/>
                        </a:rPr>
                        <a:t>en </a:t>
                      </a:r>
                      <a:r>
                        <a:rPr sz="350" spc="30" dirty="0">
                          <a:latin typeface="Times New Roman"/>
                          <a:cs typeface="Times New Roman"/>
                        </a:rPr>
                        <a:t>conocimientos</a:t>
                      </a:r>
                      <a:r>
                        <a:rPr sz="350" spc="35" dirty="0">
                          <a:latin typeface="Times New Roman"/>
                          <a:cs typeface="Times New Roman"/>
                        </a:rPr>
                        <a:t> </a:t>
                      </a:r>
                      <a:r>
                        <a:rPr sz="350" spc="30" dirty="0">
                          <a:latin typeface="Times New Roman"/>
                          <a:cs typeface="Times New Roman"/>
                        </a:rPr>
                        <a:t>proactivos.</a:t>
                      </a:r>
                      <a:endParaRPr sz="350">
                        <a:latin typeface="Times New Roman"/>
                        <a:cs typeface="Times New Roman"/>
                      </a:endParaRPr>
                    </a:p>
                  </a:txBody>
                  <a:tcPr marL="0" marR="0" marT="330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marR="22860">
                        <a:lnSpc>
                          <a:spcPct val="120000"/>
                        </a:lnSpc>
                        <a:spcBef>
                          <a:spcPts val="260"/>
                        </a:spcBef>
                      </a:pPr>
                      <a:r>
                        <a:rPr sz="300" spc="25" dirty="0">
                          <a:latin typeface="Times New Roman"/>
                          <a:cs typeface="Times New Roman"/>
                        </a:rPr>
                        <a:t>Gestión del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  </a:t>
                      </a:r>
                      <a:r>
                        <a:rPr sz="300" spc="30" dirty="0">
                          <a:latin typeface="Times New Roman"/>
                          <a:cs typeface="Times New Roman"/>
                        </a:rPr>
                        <a:t>(Innovación)</a:t>
                      </a:r>
                      <a:endParaRPr sz="300">
                        <a:latin typeface="Times New Roman"/>
                        <a:cs typeface="Times New Roman"/>
                      </a:endParaRPr>
                    </a:p>
                  </a:txBody>
                  <a:tcPr marL="0" marR="0" marT="330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114935">
                        <a:lnSpc>
                          <a:spcPct val="120000"/>
                        </a:lnSpc>
                      </a:pPr>
                      <a:r>
                        <a:rPr sz="300" spc="25" dirty="0">
                          <a:latin typeface="Times New Roman"/>
                          <a:cs typeface="Times New Roman"/>
                        </a:rPr>
                        <a:t>Dimensión </a:t>
                      </a:r>
                      <a:r>
                        <a:rPr sz="300" spc="40" dirty="0">
                          <a:latin typeface="Times New Roman"/>
                          <a:cs typeface="Times New Roman"/>
                        </a:rPr>
                        <a:t>de </a:t>
                      </a:r>
                      <a:r>
                        <a:rPr sz="300" spc="25" dirty="0">
                          <a:latin typeface="Times New Roman"/>
                          <a:cs typeface="Times New Roman"/>
                        </a:rPr>
                        <a:t>Gestión </a:t>
                      </a:r>
                      <a:r>
                        <a:rPr sz="300" spc="30" dirty="0">
                          <a:latin typeface="Times New Roman"/>
                          <a:cs typeface="Times New Roman"/>
                        </a:rPr>
                        <a:t>con valores </a:t>
                      </a:r>
                      <a:r>
                        <a:rPr sz="300" spc="40" dirty="0">
                          <a:latin typeface="Times New Roman"/>
                          <a:cs typeface="Times New Roman"/>
                        </a:rPr>
                        <a:t>para </a:t>
                      </a:r>
                      <a:r>
                        <a:rPr sz="300" spc="30" dirty="0">
                          <a:latin typeface="Times New Roman"/>
                          <a:cs typeface="Times New Roman"/>
                        </a:rPr>
                        <a:t>resultados </a:t>
                      </a:r>
                      <a:r>
                        <a:rPr sz="300" spc="25" dirty="0">
                          <a:latin typeface="Times New Roman"/>
                          <a:cs typeface="Times New Roman"/>
                        </a:rPr>
                        <a:t>(Politica </a:t>
                      </a:r>
                      <a:r>
                        <a:rPr sz="300" spc="40" dirty="0">
                          <a:latin typeface="Times New Roman"/>
                          <a:cs typeface="Times New Roman"/>
                        </a:rPr>
                        <a:t>de  </a:t>
                      </a:r>
                      <a:r>
                        <a:rPr sz="300" spc="25" dirty="0">
                          <a:latin typeface="Times New Roman"/>
                          <a:cs typeface="Times New Roman"/>
                        </a:rPr>
                        <a:t>Gobierno </a:t>
                      </a:r>
                      <a:r>
                        <a:rPr sz="300" spc="15" dirty="0">
                          <a:latin typeface="Times New Roman"/>
                          <a:cs typeface="Times New Roman"/>
                        </a:rPr>
                        <a:t>Digital) </a:t>
                      </a:r>
                      <a:r>
                        <a:rPr sz="300" spc="25" dirty="0">
                          <a:latin typeface="Times New Roman"/>
                          <a:cs typeface="Times New Roman"/>
                        </a:rPr>
                        <a:t>Dimensión del conocimiento y la</a:t>
                      </a:r>
                      <a:r>
                        <a:rPr sz="300" spc="114" dirty="0">
                          <a:latin typeface="Times New Roman"/>
                          <a:cs typeface="Times New Roman"/>
                        </a:rPr>
                        <a:t> </a:t>
                      </a:r>
                      <a:r>
                        <a:rPr sz="300" spc="30" dirty="0">
                          <a:latin typeface="Times New Roman"/>
                          <a:cs typeface="Times New Roman"/>
                        </a:rPr>
                        <a:t>Innovación</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0795" algn="ctr">
                        <a:lnSpc>
                          <a:spcPct val="100000"/>
                        </a:lnSpc>
                        <a:spcBef>
                          <a:spcPts val="280"/>
                        </a:spcBef>
                      </a:pPr>
                      <a:r>
                        <a:rPr sz="350" spc="25" dirty="0">
                          <a:latin typeface="Times New Roman"/>
                          <a:cs typeface="Times New Roman"/>
                        </a:rPr>
                        <a:t>Tecnologia,</a:t>
                      </a:r>
                      <a:r>
                        <a:rPr sz="350" spc="30" dirty="0">
                          <a:latin typeface="Times New Roman"/>
                          <a:cs typeface="Times New Roman"/>
                        </a:rPr>
                        <a:t> </a:t>
                      </a:r>
                      <a:r>
                        <a:rPr sz="350" spc="35" dirty="0">
                          <a:latin typeface="Times New Roman"/>
                          <a:cs typeface="Times New Roman"/>
                        </a:rPr>
                        <a:t>Innovacion</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313587">
                <a:tc>
                  <a:txBody>
                    <a:bodyPr/>
                    <a:lstStyle/>
                    <a:p>
                      <a:pPr>
                        <a:lnSpc>
                          <a:spcPct val="100000"/>
                        </a:lnSpc>
                        <a:spcBef>
                          <a:spcPts val="5"/>
                        </a:spcBef>
                      </a:pPr>
                      <a:endParaRPr sz="400">
                        <a:latin typeface="Times New Roman"/>
                        <a:cs typeface="Times New Roman"/>
                      </a:endParaRPr>
                    </a:p>
                    <a:p>
                      <a:pPr marL="16510" marR="170815">
                        <a:lnSpc>
                          <a:spcPct val="114300"/>
                        </a:lnSpc>
                      </a:pPr>
                      <a:r>
                        <a:rPr sz="350" spc="30" dirty="0">
                          <a:latin typeface="Times New Roman"/>
                          <a:cs typeface="Times New Roman"/>
                        </a:rPr>
                        <a:t>Educación Inclusiva </a:t>
                      </a:r>
                      <a:r>
                        <a:rPr sz="350" spc="35" dirty="0">
                          <a:latin typeface="Times New Roman"/>
                          <a:cs typeface="Times New Roman"/>
                        </a:rPr>
                        <a:t>(Género,  </a:t>
                      </a:r>
                      <a:r>
                        <a:rPr sz="350" spc="30" dirty="0">
                          <a:latin typeface="Times New Roman"/>
                          <a:cs typeface="Times New Roman"/>
                        </a:rPr>
                        <a:t>Discapacidad, Orientación </a:t>
                      </a:r>
                      <a:r>
                        <a:rPr sz="350" spc="35" dirty="0">
                          <a:latin typeface="Times New Roman"/>
                          <a:cs typeface="Times New Roman"/>
                        </a:rPr>
                        <a:t>Sexual,  </a:t>
                      </a:r>
                      <a:r>
                        <a:rPr sz="350" spc="25" dirty="0">
                          <a:latin typeface="Times New Roman"/>
                          <a:cs typeface="Times New Roman"/>
                        </a:rPr>
                        <a:t>Étnico,</a:t>
                      </a:r>
                      <a:r>
                        <a:rPr sz="350" spc="40" dirty="0">
                          <a:latin typeface="Times New Roman"/>
                          <a:cs typeface="Times New Roman"/>
                        </a:rPr>
                        <a:t> </a:t>
                      </a:r>
                      <a:r>
                        <a:rPr sz="350" spc="30" dirty="0">
                          <a:latin typeface="Times New Roman"/>
                          <a:cs typeface="Times New Roman"/>
                        </a:rPr>
                        <a:t>Etc.)</a:t>
                      </a:r>
                      <a:endParaRPr sz="35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6510" marR="86360">
                        <a:lnSpc>
                          <a:spcPct val="114300"/>
                        </a:lnSpc>
                        <a:spcBef>
                          <a:spcPts val="245"/>
                        </a:spcBef>
                      </a:pPr>
                      <a:r>
                        <a:rPr sz="350" spc="30" dirty="0">
                          <a:latin typeface="Times New Roman"/>
                          <a:cs typeface="Times New Roman"/>
                        </a:rPr>
                        <a:t>Abordar las </a:t>
                      </a:r>
                      <a:r>
                        <a:rPr sz="350" spc="40" dirty="0">
                          <a:latin typeface="Times New Roman"/>
                          <a:cs typeface="Times New Roman"/>
                        </a:rPr>
                        <a:t>temáticas </a:t>
                      </a:r>
                      <a:r>
                        <a:rPr sz="350" spc="50" dirty="0">
                          <a:latin typeface="Times New Roman"/>
                          <a:cs typeface="Times New Roman"/>
                        </a:rPr>
                        <a:t>que hacen </a:t>
                      </a:r>
                      <a:r>
                        <a:rPr sz="350" spc="35" dirty="0">
                          <a:latin typeface="Times New Roman"/>
                          <a:cs typeface="Times New Roman"/>
                        </a:rPr>
                        <a:t>referencia </a:t>
                      </a:r>
                      <a:r>
                        <a:rPr sz="350" spc="55" dirty="0">
                          <a:latin typeface="Times New Roman"/>
                          <a:cs typeface="Times New Roman"/>
                        </a:rPr>
                        <a:t>a </a:t>
                      </a:r>
                      <a:r>
                        <a:rPr sz="350" spc="30" dirty="0">
                          <a:latin typeface="Times New Roman"/>
                          <a:cs typeface="Times New Roman"/>
                        </a:rPr>
                        <a:t>las relaciones </a:t>
                      </a:r>
                      <a:r>
                        <a:rPr sz="350" spc="50" dirty="0">
                          <a:latin typeface="Times New Roman"/>
                          <a:cs typeface="Times New Roman"/>
                        </a:rPr>
                        <a:t>que se </a:t>
                      </a:r>
                      <a:r>
                        <a:rPr sz="350" spc="40" dirty="0">
                          <a:latin typeface="Times New Roman"/>
                          <a:cs typeface="Times New Roman"/>
                        </a:rPr>
                        <a:t>entablan </a:t>
                      </a:r>
                      <a:r>
                        <a:rPr sz="350" spc="50" dirty="0">
                          <a:latin typeface="Times New Roman"/>
                          <a:cs typeface="Times New Roman"/>
                        </a:rPr>
                        <a:t>entre </a:t>
                      </a:r>
                      <a:r>
                        <a:rPr sz="350" spc="30" dirty="0">
                          <a:latin typeface="Times New Roman"/>
                          <a:cs typeface="Times New Roman"/>
                        </a:rPr>
                        <a:t>las </a:t>
                      </a:r>
                      <a:r>
                        <a:rPr sz="350" spc="40" dirty="0">
                          <a:latin typeface="Times New Roman"/>
                          <a:cs typeface="Times New Roman"/>
                        </a:rPr>
                        <a:t>personas </a:t>
                      </a:r>
                      <a:r>
                        <a:rPr sz="350" spc="50" dirty="0">
                          <a:latin typeface="Times New Roman"/>
                          <a:cs typeface="Times New Roman"/>
                        </a:rPr>
                        <a:t>en </a:t>
                      </a:r>
                      <a:r>
                        <a:rPr sz="350" spc="35" dirty="0">
                          <a:latin typeface="Times New Roman"/>
                          <a:cs typeface="Times New Roman"/>
                        </a:rPr>
                        <a:t>espacios laborales, crear  </a:t>
                      </a:r>
                      <a:r>
                        <a:rPr sz="350" spc="50" dirty="0">
                          <a:latin typeface="Times New Roman"/>
                          <a:cs typeface="Times New Roman"/>
                        </a:rPr>
                        <a:t>una </a:t>
                      </a:r>
                      <a:r>
                        <a:rPr sz="350" spc="35" dirty="0">
                          <a:latin typeface="Times New Roman"/>
                          <a:cs typeface="Times New Roman"/>
                        </a:rPr>
                        <a:t>cultura </a:t>
                      </a:r>
                      <a:r>
                        <a:rPr sz="350" spc="50" dirty="0">
                          <a:latin typeface="Times New Roman"/>
                          <a:cs typeface="Times New Roman"/>
                        </a:rPr>
                        <a:t>que </a:t>
                      </a:r>
                      <a:r>
                        <a:rPr sz="350" spc="40" dirty="0">
                          <a:latin typeface="Times New Roman"/>
                          <a:cs typeface="Times New Roman"/>
                        </a:rPr>
                        <a:t>enfrente retos sobre como </a:t>
                      </a:r>
                      <a:r>
                        <a:rPr sz="350" spc="35" dirty="0">
                          <a:latin typeface="Times New Roman"/>
                          <a:cs typeface="Times New Roman"/>
                        </a:rPr>
                        <a:t>reconocer, </a:t>
                      </a:r>
                      <a:r>
                        <a:rPr sz="350" spc="25" dirty="0">
                          <a:latin typeface="Times New Roman"/>
                          <a:cs typeface="Times New Roman"/>
                        </a:rPr>
                        <a:t>convivir </a:t>
                      </a:r>
                      <a:r>
                        <a:rPr sz="350" spc="30" dirty="0">
                          <a:latin typeface="Times New Roman"/>
                          <a:cs typeface="Times New Roman"/>
                        </a:rPr>
                        <a:t>y </a:t>
                      </a:r>
                      <a:r>
                        <a:rPr sz="350" spc="35" dirty="0">
                          <a:latin typeface="Times New Roman"/>
                          <a:cs typeface="Times New Roman"/>
                        </a:rPr>
                        <a:t>relacionarse con</a:t>
                      </a:r>
                      <a:r>
                        <a:rPr sz="350" spc="60" dirty="0">
                          <a:latin typeface="Times New Roman"/>
                          <a:cs typeface="Times New Roman"/>
                        </a:rPr>
                        <a:t> </a:t>
                      </a:r>
                      <a:r>
                        <a:rPr sz="350" spc="35" dirty="0">
                          <a:latin typeface="Times New Roman"/>
                          <a:cs typeface="Times New Roman"/>
                        </a:rPr>
                        <a:t>otros.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83185">
                        <a:lnSpc>
                          <a:spcPct val="114300"/>
                        </a:lnSpc>
                        <a:spcBef>
                          <a:spcPts val="225"/>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 areas. * </a:t>
                      </a:r>
                      <a:r>
                        <a:rPr sz="350" spc="40" dirty="0">
                          <a:latin typeface="Times New Roman"/>
                          <a:cs typeface="Times New Roman"/>
                        </a:rPr>
                        <a:t>Impacto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gestión  </a:t>
                      </a:r>
                      <a:r>
                        <a:rPr sz="350" spc="40" dirty="0">
                          <a:latin typeface="Times New Roman"/>
                          <a:cs typeface="Times New Roman"/>
                        </a:rPr>
                        <a:t>general </a:t>
                      </a:r>
                      <a:r>
                        <a:rPr sz="350" spc="30" dirty="0">
                          <a:latin typeface="Times New Roman"/>
                          <a:cs typeface="Times New Roman"/>
                        </a:rPr>
                        <a:t>del </a:t>
                      </a:r>
                      <a:r>
                        <a:rPr sz="350" spc="5" dirty="0">
                          <a:latin typeface="Times New Roman"/>
                          <a:cs typeface="Times New Roman"/>
                        </a:rPr>
                        <a:t>MEN, </a:t>
                      </a:r>
                      <a:r>
                        <a:rPr sz="350" spc="40" dirty="0">
                          <a:latin typeface="Times New Roman"/>
                          <a:cs typeface="Times New Roman"/>
                        </a:rPr>
                        <a:t>ya </a:t>
                      </a:r>
                      <a:r>
                        <a:rPr sz="350" spc="50" dirty="0">
                          <a:latin typeface="Times New Roman"/>
                          <a:cs typeface="Times New Roman"/>
                        </a:rPr>
                        <a:t>que </a:t>
                      </a:r>
                      <a:r>
                        <a:rPr sz="350" spc="25" dirty="0">
                          <a:latin typeface="Times New Roman"/>
                          <a:cs typeface="Times New Roman"/>
                        </a:rPr>
                        <a:t>la inclusión </a:t>
                      </a:r>
                      <a:r>
                        <a:rPr sz="350" spc="50" dirty="0">
                          <a:latin typeface="Times New Roman"/>
                          <a:cs typeface="Times New Roman"/>
                        </a:rPr>
                        <a:t>es un asunto de </a:t>
                      </a:r>
                      <a:r>
                        <a:rPr sz="350" spc="40" dirty="0">
                          <a:latin typeface="Times New Roman"/>
                          <a:cs typeface="Times New Roman"/>
                        </a:rPr>
                        <a:t>derechos </a:t>
                      </a:r>
                      <a:r>
                        <a:rPr sz="350" spc="30" dirty="0">
                          <a:latin typeface="Times New Roman"/>
                          <a:cs typeface="Times New Roman"/>
                        </a:rPr>
                        <a:t>y </a:t>
                      </a:r>
                      <a:r>
                        <a:rPr sz="350" spc="50" dirty="0">
                          <a:latin typeface="Times New Roman"/>
                          <a:cs typeface="Times New Roman"/>
                        </a:rPr>
                        <a:t>de </a:t>
                      </a:r>
                      <a:r>
                        <a:rPr sz="350" spc="35" dirty="0">
                          <a:latin typeface="Times New Roman"/>
                          <a:cs typeface="Times New Roman"/>
                        </a:rPr>
                        <a:t>valores, </a:t>
                      </a:r>
                      <a:r>
                        <a:rPr sz="350" spc="15" dirty="0">
                          <a:latin typeface="Times New Roman"/>
                          <a:cs typeface="Times New Roman"/>
                        </a:rPr>
                        <a:t>lo </a:t>
                      </a:r>
                      <a:r>
                        <a:rPr sz="350" spc="50" dirty="0">
                          <a:latin typeface="Times New Roman"/>
                          <a:cs typeface="Times New Roman"/>
                        </a:rPr>
                        <a:t>que </a:t>
                      </a:r>
                      <a:r>
                        <a:rPr sz="350" spc="25" dirty="0">
                          <a:latin typeface="Times New Roman"/>
                          <a:cs typeface="Times New Roman"/>
                        </a:rPr>
                        <a:t>significa  </a:t>
                      </a:r>
                      <a:r>
                        <a:rPr sz="350" spc="40" dirty="0">
                          <a:latin typeface="Times New Roman"/>
                          <a:cs typeface="Times New Roman"/>
                        </a:rPr>
                        <a:t>implementar estrategias </a:t>
                      </a:r>
                      <a:r>
                        <a:rPr sz="350" spc="50" dirty="0">
                          <a:latin typeface="Times New Roman"/>
                          <a:cs typeface="Times New Roman"/>
                        </a:rPr>
                        <a:t>de enseñanza </a:t>
                      </a:r>
                      <a:r>
                        <a:rPr sz="350" spc="25" dirty="0">
                          <a:latin typeface="Times New Roman"/>
                          <a:cs typeface="Times New Roman"/>
                        </a:rPr>
                        <a:t>flexibles </a:t>
                      </a:r>
                      <a:r>
                        <a:rPr sz="350" spc="50" dirty="0">
                          <a:latin typeface="Times New Roman"/>
                          <a:cs typeface="Times New Roman"/>
                        </a:rPr>
                        <a:t>e </a:t>
                      </a:r>
                      <a:r>
                        <a:rPr sz="350" spc="35" dirty="0">
                          <a:latin typeface="Times New Roman"/>
                          <a:cs typeface="Times New Roman"/>
                        </a:rPr>
                        <a:t>innovadoras </a:t>
                      </a:r>
                      <a:r>
                        <a:rPr sz="350" spc="50" dirty="0">
                          <a:latin typeface="Times New Roman"/>
                          <a:cs typeface="Times New Roman"/>
                        </a:rPr>
                        <a:t>que abren </a:t>
                      </a:r>
                      <a:r>
                        <a:rPr sz="350" spc="25" dirty="0">
                          <a:latin typeface="Times New Roman"/>
                          <a:cs typeface="Times New Roman"/>
                        </a:rPr>
                        <a:t>el </a:t>
                      </a:r>
                      <a:r>
                        <a:rPr sz="350" spc="35" dirty="0">
                          <a:latin typeface="Times New Roman"/>
                          <a:cs typeface="Times New Roman"/>
                        </a:rPr>
                        <a:t>camino </a:t>
                      </a:r>
                      <a:r>
                        <a:rPr sz="350" spc="55" dirty="0">
                          <a:latin typeface="Times New Roman"/>
                          <a:cs typeface="Times New Roman"/>
                        </a:rPr>
                        <a:t>a </a:t>
                      </a:r>
                      <a:r>
                        <a:rPr sz="350" spc="50" dirty="0">
                          <a:latin typeface="Times New Roman"/>
                          <a:cs typeface="Times New Roman"/>
                        </a:rPr>
                        <a:t>una  </a:t>
                      </a:r>
                      <a:r>
                        <a:rPr sz="350" spc="35" dirty="0">
                          <a:latin typeface="Times New Roman"/>
                          <a:cs typeface="Times New Roman"/>
                        </a:rPr>
                        <a:t>educación </a:t>
                      </a:r>
                      <a:r>
                        <a:rPr sz="350" spc="50" dirty="0">
                          <a:latin typeface="Times New Roman"/>
                          <a:cs typeface="Times New Roman"/>
                        </a:rPr>
                        <a:t>que </a:t>
                      </a:r>
                      <a:r>
                        <a:rPr sz="350" spc="35" dirty="0">
                          <a:latin typeface="Times New Roman"/>
                          <a:cs typeface="Times New Roman"/>
                        </a:rPr>
                        <a:t>reconoce </a:t>
                      </a:r>
                      <a:r>
                        <a:rPr sz="350" spc="30" dirty="0">
                          <a:latin typeface="Times New Roman"/>
                          <a:cs typeface="Times New Roman"/>
                        </a:rPr>
                        <a:t>estilos </a:t>
                      </a:r>
                      <a:r>
                        <a:rPr sz="350" spc="50" dirty="0">
                          <a:latin typeface="Times New Roman"/>
                          <a:cs typeface="Times New Roman"/>
                        </a:rPr>
                        <a:t>de </a:t>
                      </a:r>
                      <a:r>
                        <a:rPr sz="350" spc="35" dirty="0">
                          <a:latin typeface="Times New Roman"/>
                          <a:cs typeface="Times New Roman"/>
                        </a:rPr>
                        <a:t>aprendizaje.</a:t>
                      </a:r>
                      <a:endParaRPr sz="350">
                        <a:latin typeface="Times New Roman"/>
                        <a:cs typeface="Times New Roman"/>
                      </a:endParaRPr>
                    </a:p>
                  </a:txBody>
                  <a:tcPr marL="0" marR="0" marT="285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ts val="310"/>
                        </a:lnSpc>
                      </a:pPr>
                      <a:r>
                        <a:rPr sz="300" spc="35" dirty="0">
                          <a:latin typeface="Times New Roman"/>
                          <a:cs typeface="Times New Roman"/>
                        </a:rPr>
                        <a:t>Gobernanza</a:t>
                      </a:r>
                      <a:endParaRPr sz="300">
                        <a:latin typeface="Times New Roman"/>
                        <a:cs typeface="Times New Roman"/>
                      </a:endParaRPr>
                    </a:p>
                    <a:p>
                      <a:pPr marL="17145">
                        <a:lnSpc>
                          <a:spcPct val="120000"/>
                        </a:lnSpc>
                      </a:pPr>
                      <a:r>
                        <a:rPr sz="300" spc="40" dirty="0">
                          <a:latin typeface="Times New Roman"/>
                          <a:cs typeface="Times New Roman"/>
                        </a:rPr>
                        <a:t>para </a:t>
                      </a:r>
                      <a:r>
                        <a:rPr sz="300" spc="25" dirty="0">
                          <a:latin typeface="Times New Roman"/>
                          <a:cs typeface="Times New Roman"/>
                        </a:rPr>
                        <a:t>la </a:t>
                      </a:r>
                      <a:r>
                        <a:rPr sz="300" spc="35" dirty="0">
                          <a:latin typeface="Times New Roman"/>
                          <a:cs typeface="Times New Roman"/>
                        </a:rPr>
                        <a:t>paz  </a:t>
                      </a:r>
                      <a:r>
                        <a:rPr sz="300" spc="25" dirty="0">
                          <a:latin typeface="Times New Roman"/>
                          <a:cs typeface="Times New Roman"/>
                        </a:rPr>
                        <a:t>(Convivencia</a:t>
                      </a:r>
                      <a:r>
                        <a:rPr sz="300" spc="-35" dirty="0">
                          <a:latin typeface="Times New Roman"/>
                          <a:cs typeface="Times New Roman"/>
                        </a:rPr>
                        <a:t> </a:t>
                      </a:r>
                      <a:r>
                        <a:rPr sz="300" spc="25" dirty="0">
                          <a:latin typeface="Times New Roman"/>
                          <a:cs typeface="Times New Roman"/>
                        </a:rPr>
                        <a:t>y  reconocimient  </a:t>
                      </a:r>
                      <a:r>
                        <a:rPr sz="300" spc="30" dirty="0">
                          <a:latin typeface="Times New Roman"/>
                          <a:cs typeface="Times New Roman"/>
                        </a:rPr>
                        <a:t>o </a:t>
                      </a:r>
                      <a:r>
                        <a:rPr sz="300" spc="40" dirty="0">
                          <a:latin typeface="Times New Roman"/>
                          <a:cs typeface="Times New Roman"/>
                        </a:rPr>
                        <a:t>de</a:t>
                      </a:r>
                      <a:r>
                        <a:rPr sz="300" spc="5" dirty="0">
                          <a:latin typeface="Times New Roman"/>
                          <a:cs typeface="Times New Roman"/>
                        </a:rPr>
                        <a:t> </a:t>
                      </a:r>
                      <a:r>
                        <a:rPr sz="300" spc="25" dirty="0">
                          <a:latin typeface="Times New Roman"/>
                          <a:cs typeface="Times New Roman"/>
                        </a:rPr>
                        <a:t>la</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50"/>
                        </a:spcBef>
                      </a:pPr>
                      <a:endParaRPr sz="300">
                        <a:latin typeface="Times New Roman"/>
                        <a:cs typeface="Times New Roman"/>
                      </a:endParaRPr>
                    </a:p>
                    <a:p>
                      <a:pPr marL="17780" marR="9525">
                        <a:lnSpc>
                          <a:spcPct val="120000"/>
                        </a:lnSpc>
                        <a:spcBef>
                          <a:spcPts val="5"/>
                        </a:spcBef>
                      </a:pPr>
                      <a:r>
                        <a:rPr sz="300" spc="25" dirty="0">
                          <a:latin typeface="Times New Roman"/>
                          <a:cs typeface="Times New Roman"/>
                        </a:rPr>
                        <a:t>Direccionamiento Estrategico </a:t>
                      </a:r>
                      <a:r>
                        <a:rPr sz="300" spc="30" dirty="0">
                          <a:latin typeface="Times New Roman"/>
                          <a:cs typeface="Times New Roman"/>
                        </a:rPr>
                        <a:t>(Metas relacionadas con </a:t>
                      </a:r>
                      <a:r>
                        <a:rPr sz="300" spc="25" dirty="0">
                          <a:latin typeface="Times New Roman"/>
                          <a:cs typeface="Times New Roman"/>
                        </a:rPr>
                        <a:t>la cultura </a:t>
                      </a:r>
                      <a:r>
                        <a:rPr sz="300" spc="40" dirty="0">
                          <a:latin typeface="Times New Roman"/>
                          <a:cs typeface="Times New Roman"/>
                        </a:rPr>
                        <a:t>de  </a:t>
                      </a:r>
                      <a:r>
                        <a:rPr sz="300" spc="25" dirty="0">
                          <a:latin typeface="Times New Roman"/>
                          <a:cs typeface="Times New Roman"/>
                        </a:rPr>
                        <a:t>la </a:t>
                      </a:r>
                      <a:r>
                        <a:rPr sz="300" spc="30" dirty="0">
                          <a:latin typeface="Times New Roman"/>
                          <a:cs typeface="Times New Roman"/>
                        </a:rPr>
                        <a:t>educación </a:t>
                      </a:r>
                      <a:r>
                        <a:rPr sz="300" spc="35" dirty="0">
                          <a:latin typeface="Times New Roman"/>
                          <a:cs typeface="Times New Roman"/>
                        </a:rPr>
                        <a:t>en derechos humanos, paz </a:t>
                      </a:r>
                      <a:r>
                        <a:rPr sz="300" spc="25" dirty="0">
                          <a:latin typeface="Times New Roman"/>
                          <a:cs typeface="Times New Roman"/>
                        </a:rPr>
                        <a:t>y </a:t>
                      </a:r>
                      <a:r>
                        <a:rPr sz="300" spc="30" dirty="0">
                          <a:latin typeface="Times New Roman"/>
                          <a:cs typeface="Times New Roman"/>
                        </a:rPr>
                        <a:t>derecho</a:t>
                      </a:r>
                      <a:r>
                        <a:rPr sz="300" spc="25" dirty="0">
                          <a:latin typeface="Times New Roman"/>
                          <a:cs typeface="Times New Roman"/>
                        </a:rPr>
                        <a:t> </a:t>
                      </a:r>
                      <a:r>
                        <a:rPr sz="300" spc="30" dirty="0">
                          <a:latin typeface="Times New Roman"/>
                          <a:cs typeface="Times New Roman"/>
                        </a:rPr>
                        <a:t>humanitario)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25"/>
                        </a:spcBef>
                      </a:pPr>
                      <a:endParaRPr sz="450">
                        <a:latin typeface="Times New Roman"/>
                        <a:cs typeface="Times New Roman"/>
                      </a:endParaRPr>
                    </a:p>
                    <a:p>
                      <a:pPr marL="8890" algn="ctr">
                        <a:lnSpc>
                          <a:spcPct val="100000"/>
                        </a:lnSpc>
                      </a:pPr>
                      <a:r>
                        <a:rPr sz="350" spc="40" dirty="0">
                          <a:latin typeface="Times New Roman"/>
                          <a:cs typeface="Times New Roman"/>
                        </a:rPr>
                        <a:t>Fomento </a:t>
                      </a:r>
                      <a:r>
                        <a:rPr sz="350" spc="50" dirty="0">
                          <a:latin typeface="Times New Roman"/>
                          <a:cs typeface="Times New Roman"/>
                        </a:rPr>
                        <a:t>de</a:t>
                      </a:r>
                      <a:r>
                        <a:rPr sz="350" spc="5" dirty="0">
                          <a:latin typeface="Times New Roman"/>
                          <a:cs typeface="Times New Roman"/>
                        </a:rPr>
                        <a:t> </a:t>
                      </a:r>
                      <a:r>
                        <a:rPr sz="350" spc="40" dirty="0">
                          <a:latin typeface="Times New Roman"/>
                          <a:cs typeface="Times New Roman"/>
                        </a:rPr>
                        <a:t>competencias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304246">
                <a:tc>
                  <a:txBody>
                    <a:bodyPr/>
                    <a:lstStyle/>
                    <a:p>
                      <a:pPr marL="16510" marR="88265">
                        <a:lnSpc>
                          <a:spcPct val="114300"/>
                        </a:lnSpc>
                        <a:spcBef>
                          <a:spcPts val="190"/>
                        </a:spcBef>
                      </a:pPr>
                      <a:r>
                        <a:rPr sz="350" spc="30" dirty="0">
                          <a:latin typeface="Times New Roman"/>
                          <a:cs typeface="Times New Roman"/>
                        </a:rPr>
                        <a:t>Formación </a:t>
                      </a:r>
                      <a:r>
                        <a:rPr sz="350" spc="50" dirty="0">
                          <a:latin typeface="Times New Roman"/>
                          <a:cs typeface="Times New Roman"/>
                        </a:rPr>
                        <a:t>en </a:t>
                      </a:r>
                      <a:r>
                        <a:rPr sz="350" spc="40" dirty="0">
                          <a:latin typeface="Times New Roman"/>
                          <a:cs typeface="Times New Roman"/>
                        </a:rPr>
                        <a:t>Sistemas </a:t>
                      </a:r>
                      <a:r>
                        <a:rPr sz="350" spc="50" dirty="0">
                          <a:latin typeface="Times New Roman"/>
                          <a:cs typeface="Times New Roman"/>
                        </a:rPr>
                        <a:t>de </a:t>
                      </a:r>
                      <a:r>
                        <a:rPr sz="350" spc="30" dirty="0">
                          <a:latin typeface="Times New Roman"/>
                          <a:cs typeface="Times New Roman"/>
                        </a:rPr>
                        <a:t>Gestión  </a:t>
                      </a:r>
                      <a:r>
                        <a:rPr sz="350" spc="40" dirty="0">
                          <a:latin typeface="Times New Roman"/>
                          <a:cs typeface="Times New Roman"/>
                        </a:rPr>
                        <a:t>Integrado </a:t>
                      </a:r>
                      <a:r>
                        <a:rPr sz="350" spc="25" dirty="0">
                          <a:latin typeface="Times New Roman"/>
                          <a:cs typeface="Times New Roman"/>
                        </a:rPr>
                        <a:t>HSEQ </a:t>
                      </a:r>
                      <a:r>
                        <a:rPr sz="350" spc="0" dirty="0">
                          <a:latin typeface="Times New Roman"/>
                          <a:cs typeface="Times New Roman"/>
                        </a:rPr>
                        <a:t>NTC </a:t>
                      </a:r>
                      <a:r>
                        <a:rPr sz="350" spc="30" dirty="0">
                          <a:latin typeface="Times New Roman"/>
                          <a:cs typeface="Times New Roman"/>
                        </a:rPr>
                        <a:t>ISO </a:t>
                      </a:r>
                      <a:r>
                        <a:rPr sz="350" spc="50" dirty="0">
                          <a:latin typeface="Times New Roman"/>
                          <a:cs typeface="Times New Roman"/>
                        </a:rPr>
                        <a:t>9001:2015,  </a:t>
                      </a:r>
                      <a:r>
                        <a:rPr sz="350" spc="10" dirty="0">
                          <a:latin typeface="Times New Roman"/>
                          <a:cs typeface="Times New Roman"/>
                        </a:rPr>
                        <a:t>NTS </a:t>
                      </a:r>
                      <a:r>
                        <a:rPr sz="350" spc="30" dirty="0">
                          <a:latin typeface="Times New Roman"/>
                          <a:cs typeface="Times New Roman"/>
                        </a:rPr>
                        <a:t>ISO </a:t>
                      </a:r>
                      <a:r>
                        <a:rPr sz="350" spc="50" dirty="0">
                          <a:latin typeface="Times New Roman"/>
                          <a:cs typeface="Times New Roman"/>
                        </a:rPr>
                        <a:t>14001:2015, </a:t>
                      </a:r>
                      <a:r>
                        <a:rPr sz="350" spc="10" dirty="0">
                          <a:latin typeface="Times New Roman"/>
                          <a:cs typeface="Times New Roman"/>
                        </a:rPr>
                        <a:t>NTS </a:t>
                      </a:r>
                      <a:r>
                        <a:rPr sz="350" spc="25" dirty="0">
                          <a:latin typeface="Times New Roman"/>
                          <a:cs typeface="Times New Roman"/>
                        </a:rPr>
                        <a:t>OHSAS  </a:t>
                      </a:r>
                      <a:r>
                        <a:rPr sz="350" spc="50" dirty="0">
                          <a:latin typeface="Times New Roman"/>
                          <a:cs typeface="Times New Roman"/>
                        </a:rPr>
                        <a:t>18001:2007</a:t>
                      </a:r>
                      <a:endParaRPr sz="350">
                        <a:latin typeface="Times New Roman"/>
                        <a:cs typeface="Times New Roman"/>
                      </a:endParaRPr>
                    </a:p>
                  </a:txBody>
                  <a:tcPr marL="0" marR="0" marT="241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10"/>
                        </a:spcBef>
                      </a:pPr>
                      <a:r>
                        <a:rPr sz="350" spc="40" dirty="0">
                          <a:latin typeface="Times New Roman"/>
                          <a:cs typeface="Times New Roman"/>
                        </a:rPr>
                        <a:t>Presentar</a:t>
                      </a:r>
                      <a:r>
                        <a:rPr sz="350" spc="50" dirty="0">
                          <a:latin typeface="Times New Roman"/>
                          <a:cs typeface="Times New Roman"/>
                        </a:rPr>
                        <a:t> </a:t>
                      </a:r>
                      <a:r>
                        <a:rPr sz="350" spc="25" dirty="0">
                          <a:latin typeface="Times New Roman"/>
                          <a:cs typeface="Times New Roman"/>
                        </a:rPr>
                        <a:t>el</a:t>
                      </a:r>
                      <a:r>
                        <a:rPr sz="350" spc="55" dirty="0">
                          <a:latin typeface="Times New Roman"/>
                          <a:cs typeface="Times New Roman"/>
                        </a:rPr>
                        <a:t> </a:t>
                      </a:r>
                      <a:r>
                        <a:rPr sz="350" spc="40" dirty="0">
                          <a:latin typeface="Times New Roman"/>
                          <a:cs typeface="Times New Roman"/>
                        </a:rPr>
                        <a:t>nuevo enfoque</a:t>
                      </a:r>
                      <a:r>
                        <a:rPr sz="350" spc="50" dirty="0">
                          <a:latin typeface="Times New Roman"/>
                          <a:cs typeface="Times New Roman"/>
                        </a:rPr>
                        <a:t> de </a:t>
                      </a:r>
                      <a:r>
                        <a:rPr sz="350" spc="25" dirty="0">
                          <a:latin typeface="Times New Roman"/>
                          <a:cs typeface="Times New Roman"/>
                        </a:rPr>
                        <a:t>los</a:t>
                      </a:r>
                      <a:r>
                        <a:rPr sz="350" spc="50" dirty="0">
                          <a:latin typeface="Times New Roman"/>
                          <a:cs typeface="Times New Roman"/>
                        </a:rPr>
                        <a:t> </a:t>
                      </a:r>
                      <a:r>
                        <a:rPr sz="350" spc="40" dirty="0">
                          <a:latin typeface="Times New Roman"/>
                          <a:cs typeface="Times New Roman"/>
                        </a:rPr>
                        <a:t>sistemas</a:t>
                      </a:r>
                      <a:r>
                        <a:rPr sz="350" spc="50" dirty="0">
                          <a:latin typeface="Times New Roman"/>
                          <a:cs typeface="Times New Roman"/>
                        </a:rPr>
                        <a:t> </a:t>
                      </a:r>
                      <a:r>
                        <a:rPr sz="350" spc="35" dirty="0">
                          <a:latin typeface="Times New Roman"/>
                          <a:cs typeface="Times New Roman"/>
                        </a:rPr>
                        <a:t>integrados</a:t>
                      </a:r>
                      <a:r>
                        <a:rPr sz="350" spc="50" dirty="0">
                          <a:latin typeface="Times New Roman"/>
                          <a:cs typeface="Times New Roman"/>
                        </a:rPr>
                        <a:t> de </a:t>
                      </a:r>
                      <a:r>
                        <a:rPr sz="350" spc="35" dirty="0">
                          <a:latin typeface="Times New Roman"/>
                          <a:cs typeface="Times New Roman"/>
                        </a:rPr>
                        <a:t>gestión</a:t>
                      </a:r>
                      <a:r>
                        <a:rPr sz="350" spc="40" dirty="0">
                          <a:latin typeface="Times New Roman"/>
                          <a:cs typeface="Times New Roman"/>
                        </a:rPr>
                        <a:t> </a:t>
                      </a:r>
                      <a:r>
                        <a:rPr sz="350" spc="30" dirty="0">
                          <a:latin typeface="Times New Roman"/>
                          <a:cs typeface="Times New Roman"/>
                        </a:rPr>
                        <a:t>(calidad,</a:t>
                      </a:r>
                      <a:r>
                        <a:rPr sz="350" spc="50" dirty="0">
                          <a:latin typeface="Times New Roman"/>
                          <a:cs typeface="Times New Roman"/>
                        </a:rPr>
                        <a:t> </a:t>
                      </a:r>
                      <a:r>
                        <a:rPr sz="350" spc="40" dirty="0">
                          <a:latin typeface="Times New Roman"/>
                          <a:cs typeface="Times New Roman"/>
                        </a:rPr>
                        <a:t>medio ambiente</a:t>
                      </a:r>
                      <a:r>
                        <a:rPr sz="350" spc="50" dirty="0">
                          <a:latin typeface="Times New Roman"/>
                          <a:cs typeface="Times New Roman"/>
                        </a:rPr>
                        <a:t> </a:t>
                      </a:r>
                      <a:r>
                        <a:rPr sz="350" spc="30" dirty="0">
                          <a:latin typeface="Times New Roman"/>
                          <a:cs typeface="Times New Roman"/>
                        </a:rPr>
                        <a:t>y</a:t>
                      </a:r>
                      <a:r>
                        <a:rPr sz="350" spc="50" dirty="0">
                          <a:latin typeface="Times New Roman"/>
                          <a:cs typeface="Times New Roman"/>
                        </a:rPr>
                        <a:t> </a:t>
                      </a:r>
                      <a:r>
                        <a:rPr sz="350" spc="40" dirty="0">
                          <a:latin typeface="Times New Roman"/>
                          <a:cs typeface="Times New Roman"/>
                        </a:rPr>
                        <a:t>seguridad</a:t>
                      </a:r>
                      <a:r>
                        <a:rPr sz="350" spc="50" dirty="0">
                          <a:latin typeface="Times New Roman"/>
                          <a:cs typeface="Times New Roman"/>
                        </a:rPr>
                        <a:t> </a:t>
                      </a:r>
                      <a:r>
                        <a:rPr sz="350" spc="30" dirty="0">
                          <a:latin typeface="Times New Roman"/>
                          <a:cs typeface="Times New Roman"/>
                        </a:rPr>
                        <a:t>industrial)</a:t>
                      </a:r>
                      <a:r>
                        <a:rPr sz="350" spc="50" dirty="0">
                          <a:latin typeface="Times New Roman"/>
                          <a:cs typeface="Times New Roman"/>
                        </a:rPr>
                        <a:t> </a:t>
                      </a:r>
                      <a:r>
                        <a:rPr sz="350" spc="30" dirty="0">
                          <a:latin typeface="Times New Roman"/>
                          <a:cs typeface="Times New Roman"/>
                        </a:rPr>
                        <a:t>y</a:t>
                      </a:r>
                      <a:r>
                        <a:rPr sz="350" spc="50" dirty="0">
                          <a:latin typeface="Times New Roman"/>
                          <a:cs typeface="Times New Roman"/>
                        </a:rPr>
                        <a:t> su</a:t>
                      </a:r>
                      <a:endParaRPr sz="350">
                        <a:latin typeface="Times New Roman"/>
                        <a:cs typeface="Times New Roman"/>
                      </a:endParaRPr>
                    </a:p>
                    <a:p>
                      <a:pPr marL="16510" marR="38100">
                        <a:lnSpc>
                          <a:spcPts val="480"/>
                        </a:lnSpc>
                        <a:spcBef>
                          <a:spcPts val="25"/>
                        </a:spcBef>
                      </a:pPr>
                      <a:r>
                        <a:rPr sz="350" spc="30" dirty="0">
                          <a:latin typeface="Times New Roman"/>
                          <a:cs typeface="Times New Roman"/>
                        </a:rPr>
                        <a:t>relación </a:t>
                      </a:r>
                      <a:r>
                        <a:rPr sz="350" spc="35" dirty="0">
                          <a:latin typeface="Times New Roman"/>
                          <a:cs typeface="Times New Roman"/>
                        </a:rPr>
                        <a:t>con </a:t>
                      </a:r>
                      <a:r>
                        <a:rPr sz="350" spc="25" dirty="0">
                          <a:latin typeface="Times New Roman"/>
                          <a:cs typeface="Times New Roman"/>
                        </a:rPr>
                        <a:t>la </a:t>
                      </a:r>
                      <a:r>
                        <a:rPr sz="350" spc="40" dirty="0">
                          <a:latin typeface="Times New Roman"/>
                          <a:cs typeface="Times New Roman"/>
                        </a:rPr>
                        <a:t>estrategia, estructura </a:t>
                      </a:r>
                      <a:r>
                        <a:rPr sz="350" spc="30" dirty="0">
                          <a:latin typeface="Times New Roman"/>
                          <a:cs typeface="Times New Roman"/>
                        </a:rPr>
                        <a:t>y </a:t>
                      </a:r>
                      <a:r>
                        <a:rPr sz="350" spc="35" dirty="0">
                          <a:latin typeface="Times New Roman"/>
                          <a:cs typeface="Times New Roman"/>
                        </a:rPr>
                        <a:t>cultura </a:t>
                      </a:r>
                      <a:r>
                        <a:rPr sz="350" spc="30" dirty="0">
                          <a:latin typeface="Times New Roman"/>
                          <a:cs typeface="Times New Roman"/>
                        </a:rPr>
                        <a:t>organizacional, </a:t>
                      </a:r>
                      <a:r>
                        <a:rPr sz="350" spc="50" dirty="0">
                          <a:latin typeface="Times New Roman"/>
                          <a:cs typeface="Times New Roman"/>
                        </a:rPr>
                        <a:t>mediante </a:t>
                      </a:r>
                      <a:r>
                        <a:rPr sz="350" spc="25" dirty="0">
                          <a:latin typeface="Times New Roman"/>
                          <a:cs typeface="Times New Roman"/>
                        </a:rPr>
                        <a:t>el </a:t>
                      </a:r>
                      <a:r>
                        <a:rPr sz="350" spc="35" dirty="0">
                          <a:latin typeface="Times New Roman"/>
                          <a:cs typeface="Times New Roman"/>
                        </a:rPr>
                        <a:t>proceso </a:t>
                      </a:r>
                      <a:r>
                        <a:rPr sz="350" spc="50" dirty="0">
                          <a:latin typeface="Times New Roman"/>
                          <a:cs typeface="Times New Roman"/>
                        </a:rPr>
                        <a:t>de </a:t>
                      </a:r>
                      <a:r>
                        <a:rPr sz="350" spc="30" dirty="0">
                          <a:latin typeface="Times New Roman"/>
                          <a:cs typeface="Times New Roman"/>
                        </a:rPr>
                        <a:t>formación </a:t>
                      </a:r>
                      <a:r>
                        <a:rPr sz="350" spc="50" dirty="0">
                          <a:latin typeface="Times New Roman"/>
                          <a:cs typeface="Times New Roman"/>
                        </a:rPr>
                        <a:t>basado en </a:t>
                      </a:r>
                      <a:r>
                        <a:rPr sz="350" spc="30" dirty="0">
                          <a:latin typeface="Times New Roman"/>
                          <a:cs typeface="Times New Roman"/>
                        </a:rPr>
                        <a:t>las </a:t>
                      </a:r>
                      <a:r>
                        <a:rPr sz="350" spc="35" dirty="0">
                          <a:latin typeface="Times New Roman"/>
                          <a:cs typeface="Times New Roman"/>
                        </a:rPr>
                        <a:t>versiones </a:t>
                      </a:r>
                      <a:r>
                        <a:rPr sz="350" spc="55" dirty="0">
                          <a:latin typeface="Times New Roman"/>
                          <a:cs typeface="Times New Roman"/>
                        </a:rPr>
                        <a:t>más  </a:t>
                      </a:r>
                      <a:r>
                        <a:rPr sz="350" spc="35" dirty="0">
                          <a:latin typeface="Times New Roman"/>
                          <a:cs typeface="Times New Roman"/>
                        </a:rPr>
                        <a:t>recientes </a:t>
                      </a:r>
                      <a:r>
                        <a:rPr sz="350" spc="50" dirty="0">
                          <a:latin typeface="Times New Roman"/>
                          <a:cs typeface="Times New Roman"/>
                        </a:rPr>
                        <a:t>de </a:t>
                      </a:r>
                      <a:r>
                        <a:rPr sz="350" spc="30" dirty="0">
                          <a:latin typeface="Times New Roman"/>
                          <a:cs typeface="Times New Roman"/>
                        </a:rPr>
                        <a:t>ISO </a:t>
                      </a:r>
                      <a:r>
                        <a:rPr sz="350" spc="40" dirty="0">
                          <a:latin typeface="Times New Roman"/>
                          <a:cs typeface="Times New Roman"/>
                        </a:rPr>
                        <a:t>9001, </a:t>
                      </a:r>
                      <a:r>
                        <a:rPr sz="350" spc="30" dirty="0">
                          <a:latin typeface="Times New Roman"/>
                          <a:cs typeface="Times New Roman"/>
                        </a:rPr>
                        <a:t>ISO </a:t>
                      </a:r>
                      <a:r>
                        <a:rPr sz="350" spc="40" dirty="0">
                          <a:latin typeface="Times New Roman"/>
                          <a:cs typeface="Times New Roman"/>
                        </a:rPr>
                        <a:t>14001, </a:t>
                      </a:r>
                      <a:r>
                        <a:rPr sz="350" spc="25" dirty="0">
                          <a:latin typeface="Times New Roman"/>
                          <a:cs typeface="Times New Roman"/>
                        </a:rPr>
                        <a:t>OHSAS </a:t>
                      </a:r>
                      <a:r>
                        <a:rPr sz="350" spc="50" dirty="0">
                          <a:latin typeface="Times New Roman"/>
                          <a:cs typeface="Times New Roman"/>
                        </a:rPr>
                        <a:t>18001 </a:t>
                      </a:r>
                      <a:r>
                        <a:rPr sz="350" spc="35" dirty="0">
                          <a:latin typeface="Times New Roman"/>
                          <a:cs typeface="Times New Roman"/>
                        </a:rPr>
                        <a:t>(próxima </a:t>
                      </a:r>
                      <a:r>
                        <a:rPr sz="350" spc="30" dirty="0">
                          <a:latin typeface="Times New Roman"/>
                          <a:cs typeface="Times New Roman"/>
                        </a:rPr>
                        <a:t>ISO </a:t>
                      </a:r>
                      <a:r>
                        <a:rPr sz="350" spc="50" dirty="0">
                          <a:latin typeface="Times New Roman"/>
                          <a:cs typeface="Times New Roman"/>
                        </a:rPr>
                        <a:t>45000); para </a:t>
                      </a:r>
                      <a:r>
                        <a:rPr sz="350" spc="40" dirty="0">
                          <a:latin typeface="Times New Roman"/>
                          <a:cs typeface="Times New Roman"/>
                        </a:rPr>
                        <a:t>aportar </a:t>
                      </a:r>
                      <a:r>
                        <a:rPr sz="350" spc="55" dirty="0">
                          <a:latin typeface="Times New Roman"/>
                          <a:cs typeface="Times New Roman"/>
                        </a:rPr>
                        <a:t>a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del conocimiento, </a:t>
                      </a:r>
                      <a:r>
                        <a:rPr sz="350" spc="50" dirty="0">
                          <a:latin typeface="Times New Roman"/>
                          <a:cs typeface="Times New Roman"/>
                        </a:rPr>
                        <a:t>toma de  </a:t>
                      </a:r>
                      <a:r>
                        <a:rPr sz="350" spc="30" dirty="0">
                          <a:latin typeface="Times New Roman"/>
                          <a:cs typeface="Times New Roman"/>
                        </a:rPr>
                        <a:t>conciencia, aporpiación </a:t>
                      </a:r>
                      <a:r>
                        <a:rPr sz="350" spc="50" dirty="0">
                          <a:latin typeface="Times New Roman"/>
                          <a:cs typeface="Times New Roman"/>
                        </a:rPr>
                        <a:t>de </a:t>
                      </a:r>
                      <a:r>
                        <a:rPr sz="350" spc="35" dirty="0">
                          <a:latin typeface="Times New Roman"/>
                          <a:cs typeface="Times New Roman"/>
                        </a:rPr>
                        <a:t>conceptos </a:t>
                      </a:r>
                      <a:r>
                        <a:rPr sz="350" spc="30" dirty="0">
                          <a:latin typeface="Times New Roman"/>
                          <a:cs typeface="Times New Roman"/>
                        </a:rPr>
                        <a:t>y </a:t>
                      </a:r>
                      <a:r>
                        <a:rPr sz="350" spc="25" dirty="0">
                          <a:latin typeface="Times New Roman"/>
                          <a:cs typeface="Times New Roman"/>
                        </a:rPr>
                        <a:t>aplicación </a:t>
                      </a:r>
                      <a:r>
                        <a:rPr sz="350" spc="30" dirty="0">
                          <a:latin typeface="Times New Roman"/>
                          <a:cs typeface="Times New Roman"/>
                        </a:rPr>
                        <a:t>efectiva </a:t>
                      </a:r>
                      <a:r>
                        <a:rPr sz="350" spc="50" dirty="0">
                          <a:latin typeface="Times New Roman"/>
                          <a:cs typeface="Times New Roman"/>
                        </a:rPr>
                        <a:t>de </a:t>
                      </a:r>
                      <a:r>
                        <a:rPr sz="350" spc="25" dirty="0">
                          <a:latin typeface="Times New Roman"/>
                          <a:cs typeface="Times New Roman"/>
                        </a:rPr>
                        <a:t>los principios </a:t>
                      </a:r>
                      <a:r>
                        <a:rPr sz="350" spc="50" dirty="0">
                          <a:latin typeface="Times New Roman"/>
                          <a:cs typeface="Times New Roman"/>
                        </a:rPr>
                        <a:t>de </a:t>
                      </a:r>
                      <a:r>
                        <a:rPr sz="350" spc="25" dirty="0">
                          <a:latin typeface="Times New Roman"/>
                          <a:cs typeface="Times New Roman"/>
                        </a:rPr>
                        <a:t>la </a:t>
                      </a:r>
                      <a:r>
                        <a:rPr sz="350" spc="35" dirty="0">
                          <a:latin typeface="Times New Roman"/>
                          <a:cs typeface="Times New Roman"/>
                        </a:rPr>
                        <a:t>gestión </a:t>
                      </a:r>
                      <a:r>
                        <a:rPr sz="350" spc="50" dirty="0">
                          <a:latin typeface="Times New Roman"/>
                          <a:cs typeface="Times New Roman"/>
                        </a:rPr>
                        <a:t>en </a:t>
                      </a:r>
                      <a:r>
                        <a:rPr sz="350" spc="25" dirty="0">
                          <a:latin typeface="Times New Roman"/>
                          <a:cs typeface="Times New Roman"/>
                        </a:rPr>
                        <a:t>el </a:t>
                      </a:r>
                      <a:r>
                        <a:rPr sz="350" spc="15" dirty="0">
                          <a:latin typeface="Times New Roman"/>
                          <a:cs typeface="Times New Roman"/>
                        </a:rPr>
                        <a:t>MINISTERIO </a:t>
                      </a:r>
                      <a:r>
                        <a:rPr sz="350" spc="10" dirty="0">
                          <a:latin typeface="Times New Roman"/>
                          <a:cs typeface="Times New Roman"/>
                        </a:rPr>
                        <a:t>DE EDUCACIÓN  </a:t>
                      </a:r>
                      <a:r>
                        <a:rPr sz="350" spc="5" dirty="0">
                          <a:latin typeface="Times New Roman"/>
                          <a:cs typeface="Times New Roman"/>
                        </a:rPr>
                        <a:t>NACIONAL.</a:t>
                      </a:r>
                      <a:endParaRPr sz="35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550">
                        <a:latin typeface="Times New Roman"/>
                        <a:cs typeface="Times New Roman"/>
                      </a:endParaRPr>
                    </a:p>
                    <a:p>
                      <a:pPr marL="16510" marR="20955">
                        <a:lnSpc>
                          <a:spcPct val="114300"/>
                        </a:lnSpc>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 areas. </a:t>
                      </a: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35" dirty="0">
                          <a:latin typeface="Times New Roman"/>
                          <a:cs typeface="Times New Roman"/>
                        </a:rPr>
                        <a:t>por </a:t>
                      </a:r>
                      <a:r>
                        <a:rPr sz="350" spc="25" dirty="0">
                          <a:latin typeface="Times New Roman"/>
                          <a:cs typeface="Times New Roman"/>
                        </a:rPr>
                        <a:t>la oficna </a:t>
                      </a:r>
                      <a:r>
                        <a:rPr sz="350" spc="50" dirty="0">
                          <a:latin typeface="Times New Roman"/>
                          <a:cs typeface="Times New Roman"/>
                        </a:rPr>
                        <a:t>de </a:t>
                      </a:r>
                      <a:r>
                        <a:rPr sz="350" spc="25" dirty="0">
                          <a:latin typeface="Times New Roman"/>
                          <a:cs typeface="Times New Roman"/>
                        </a:rPr>
                        <a:t>Control</a:t>
                      </a:r>
                      <a:r>
                        <a:rPr sz="350" spc="80" dirty="0">
                          <a:latin typeface="Times New Roman"/>
                          <a:cs typeface="Times New Roman"/>
                        </a:rPr>
                        <a:t> </a:t>
                      </a:r>
                      <a:r>
                        <a:rPr sz="350" spc="40" dirty="0">
                          <a:latin typeface="Times New Roman"/>
                          <a:cs typeface="Times New Roman"/>
                        </a:rPr>
                        <a:t>Interno-</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200">
                        <a:latin typeface="Times New Roman"/>
                        <a:cs typeface="Times New Roman"/>
                      </a:endParaRPr>
                    </a:p>
                    <a:p>
                      <a:pPr marL="17145" marR="15875">
                        <a:lnSpc>
                          <a:spcPct val="120000"/>
                        </a:lnSpc>
                      </a:pPr>
                      <a:r>
                        <a:rPr sz="300" spc="25" dirty="0">
                          <a:latin typeface="Times New Roman"/>
                          <a:cs typeface="Times New Roman"/>
                        </a:rPr>
                        <a:t>Gestión del  conocimiento  (orientación</a:t>
                      </a:r>
                      <a:r>
                        <a:rPr sz="300" spc="-10" dirty="0">
                          <a:latin typeface="Times New Roman"/>
                          <a:cs typeface="Times New Roman"/>
                        </a:rPr>
                        <a:t> </a:t>
                      </a:r>
                      <a:r>
                        <a:rPr sz="300" spc="50" dirty="0">
                          <a:latin typeface="Times New Roman"/>
                          <a:cs typeface="Times New Roman"/>
                        </a:rPr>
                        <a:t>a  </a:t>
                      </a:r>
                      <a:r>
                        <a:rPr sz="300" spc="25" dirty="0">
                          <a:latin typeface="Times New Roman"/>
                          <a:cs typeface="Times New Roman"/>
                        </a:rPr>
                        <a:t>la</a:t>
                      </a:r>
                      <a:r>
                        <a:rPr sz="300" spc="15" dirty="0">
                          <a:latin typeface="Times New Roman"/>
                          <a:cs typeface="Times New Roman"/>
                        </a:rPr>
                        <a:t> </a:t>
                      </a:r>
                      <a:r>
                        <a:rPr sz="300" spc="25" dirty="0">
                          <a:latin typeface="Times New Roman"/>
                          <a:cs typeface="Times New Roman"/>
                        </a:rPr>
                        <a:t>calidad)</a:t>
                      </a:r>
                      <a:endParaRPr sz="30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15"/>
                        </a:spcBef>
                      </a:pPr>
                      <a:endParaRPr sz="300">
                        <a:latin typeface="Times New Roman"/>
                        <a:cs typeface="Times New Roman"/>
                      </a:endParaRPr>
                    </a:p>
                    <a:p>
                      <a:pPr marL="17780" marR="184785">
                        <a:lnSpc>
                          <a:spcPct val="120000"/>
                        </a:lnSpc>
                      </a:pPr>
                      <a:r>
                        <a:rPr sz="300" spc="25" dirty="0">
                          <a:latin typeface="Times New Roman"/>
                          <a:cs typeface="Times New Roman"/>
                        </a:rPr>
                        <a:t>Dimensión Gestión </a:t>
                      </a:r>
                      <a:r>
                        <a:rPr sz="300" spc="30" dirty="0">
                          <a:latin typeface="Times New Roman"/>
                          <a:cs typeface="Times New Roman"/>
                        </a:rPr>
                        <a:t>con </a:t>
                      </a:r>
                      <a:r>
                        <a:rPr sz="300" spc="25" dirty="0">
                          <a:latin typeface="Times New Roman"/>
                          <a:cs typeface="Times New Roman"/>
                        </a:rPr>
                        <a:t>valores </a:t>
                      </a:r>
                      <a:r>
                        <a:rPr sz="300" spc="30" dirty="0">
                          <a:latin typeface="Times New Roman"/>
                          <a:cs typeface="Times New Roman"/>
                        </a:rPr>
                        <a:t>con Resultados </a:t>
                      </a:r>
                      <a:r>
                        <a:rPr sz="300" spc="25" dirty="0">
                          <a:latin typeface="Times New Roman"/>
                          <a:cs typeface="Times New Roman"/>
                        </a:rPr>
                        <a:t>(Política </a:t>
                      </a:r>
                      <a:r>
                        <a:rPr sz="300" spc="40" dirty="0">
                          <a:latin typeface="Times New Roman"/>
                          <a:cs typeface="Times New Roman"/>
                        </a:rPr>
                        <a:t>de  </a:t>
                      </a:r>
                      <a:r>
                        <a:rPr sz="300" spc="25" dirty="0">
                          <a:latin typeface="Times New Roman"/>
                          <a:cs typeface="Times New Roman"/>
                        </a:rPr>
                        <a:t>fortalecimiento institucional y simplificación </a:t>
                      </a:r>
                      <a:r>
                        <a:rPr sz="300" spc="40" dirty="0">
                          <a:latin typeface="Times New Roman"/>
                          <a:cs typeface="Times New Roman"/>
                        </a:rPr>
                        <a:t>de </a:t>
                      </a:r>
                      <a:r>
                        <a:rPr sz="300" spc="30" dirty="0">
                          <a:latin typeface="Times New Roman"/>
                          <a:cs typeface="Times New Roman"/>
                        </a:rPr>
                        <a:t>procesos.</a:t>
                      </a:r>
                      <a:r>
                        <a:rPr sz="300" spc="55" dirty="0">
                          <a:latin typeface="Times New Roman"/>
                          <a:cs typeface="Times New Roman"/>
                        </a:rPr>
                        <a:t> </a:t>
                      </a:r>
                      <a:r>
                        <a:rPr sz="300" spc="35" dirty="0">
                          <a:latin typeface="Times New Roman"/>
                          <a:cs typeface="Times New Roman"/>
                        </a:rPr>
                        <a:t>)</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550">
                        <a:latin typeface="Times New Roman"/>
                        <a:cs typeface="Times New Roman"/>
                      </a:endParaRPr>
                    </a:p>
                    <a:p>
                      <a:pPr marL="61594" marR="43815" indent="81915">
                        <a:lnSpc>
                          <a:spcPct val="114300"/>
                        </a:lnSpc>
                      </a:pPr>
                      <a:r>
                        <a:rPr sz="350" spc="30" dirty="0">
                          <a:latin typeface="Times New Roman"/>
                          <a:cs typeface="Times New Roman"/>
                        </a:rPr>
                        <a:t>Auditores </a:t>
                      </a:r>
                      <a:r>
                        <a:rPr sz="350" spc="40" dirty="0">
                          <a:latin typeface="Times New Roman"/>
                          <a:cs typeface="Times New Roman"/>
                        </a:rPr>
                        <a:t>Internos  </a:t>
                      </a:r>
                      <a:r>
                        <a:rPr sz="350" spc="30" dirty="0">
                          <a:latin typeface="Times New Roman"/>
                          <a:cs typeface="Times New Roman"/>
                        </a:rPr>
                        <a:t>Desarrollo</a:t>
                      </a:r>
                      <a:r>
                        <a:rPr sz="350" spc="0" dirty="0">
                          <a:latin typeface="Times New Roman"/>
                          <a:cs typeface="Times New Roman"/>
                        </a:rPr>
                        <a:t> </a:t>
                      </a:r>
                      <a:r>
                        <a:rPr sz="350" spc="30" dirty="0">
                          <a:latin typeface="Times New Roman"/>
                          <a:cs typeface="Times New Roman"/>
                        </a:rPr>
                        <a:t>Organizacional</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29918">
                <a:tc>
                  <a:txBody>
                    <a:bodyPr/>
                    <a:lstStyle/>
                    <a:p>
                      <a:pPr marL="16510" marR="79375">
                        <a:lnSpc>
                          <a:spcPct val="114300"/>
                        </a:lnSpc>
                        <a:spcBef>
                          <a:spcPts val="345"/>
                        </a:spcBef>
                      </a:pPr>
                      <a:r>
                        <a:rPr sz="350" spc="40" dirty="0">
                          <a:latin typeface="Times New Roman"/>
                          <a:cs typeface="Times New Roman"/>
                        </a:rPr>
                        <a:t>Seguridad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Información </a:t>
                      </a:r>
                      <a:r>
                        <a:rPr sz="350" spc="40" dirty="0">
                          <a:latin typeface="Times New Roman"/>
                          <a:cs typeface="Times New Roman"/>
                        </a:rPr>
                        <a:t>- </a:t>
                      </a:r>
                      <a:r>
                        <a:rPr sz="350" spc="25" dirty="0">
                          <a:latin typeface="Times New Roman"/>
                          <a:cs typeface="Times New Roman"/>
                        </a:rPr>
                        <a:t>Auditor  </a:t>
                      </a:r>
                      <a:r>
                        <a:rPr sz="350" spc="35" dirty="0">
                          <a:latin typeface="Times New Roman"/>
                          <a:cs typeface="Times New Roman"/>
                        </a:rPr>
                        <a:t>Externo </a:t>
                      </a:r>
                      <a:r>
                        <a:rPr sz="350" spc="30" dirty="0">
                          <a:latin typeface="Times New Roman"/>
                          <a:cs typeface="Times New Roman"/>
                        </a:rPr>
                        <a:t>ISO</a:t>
                      </a:r>
                      <a:r>
                        <a:rPr sz="350" spc="35" dirty="0">
                          <a:latin typeface="Times New Roman"/>
                          <a:cs typeface="Times New Roman"/>
                        </a:rPr>
                        <a:t> </a:t>
                      </a:r>
                      <a:r>
                        <a:rPr sz="350" spc="50" dirty="0">
                          <a:latin typeface="Times New Roman"/>
                          <a:cs typeface="Times New Roman"/>
                        </a:rPr>
                        <a:t>27001*</a:t>
                      </a:r>
                      <a:endParaRPr sz="350">
                        <a:latin typeface="Times New Roman"/>
                        <a:cs typeface="Times New Roman"/>
                      </a:endParaRP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14300"/>
                        </a:lnSpc>
                        <a:spcBef>
                          <a:spcPts val="105"/>
                        </a:spcBef>
                      </a:pPr>
                      <a:r>
                        <a:rPr sz="350" spc="40" dirty="0">
                          <a:latin typeface="Times New Roman"/>
                          <a:cs typeface="Times New Roman"/>
                        </a:rPr>
                        <a:t>Presentar </a:t>
                      </a:r>
                      <a:r>
                        <a:rPr sz="350" spc="25" dirty="0">
                          <a:latin typeface="Times New Roman"/>
                          <a:cs typeface="Times New Roman"/>
                        </a:rPr>
                        <a:t>los </a:t>
                      </a:r>
                      <a:r>
                        <a:rPr sz="350" spc="30" dirty="0">
                          <a:latin typeface="Times New Roman"/>
                          <a:cs typeface="Times New Roman"/>
                        </a:rPr>
                        <a:t>principales </a:t>
                      </a:r>
                      <a:r>
                        <a:rPr sz="350" spc="40" dirty="0">
                          <a:latin typeface="Times New Roman"/>
                          <a:cs typeface="Times New Roman"/>
                        </a:rPr>
                        <a:t>aspectos </a:t>
                      </a:r>
                      <a:r>
                        <a:rPr sz="350" spc="35" dirty="0">
                          <a:latin typeface="Times New Roman"/>
                          <a:cs typeface="Times New Roman"/>
                        </a:rPr>
                        <a:t>relacionados con </a:t>
                      </a:r>
                      <a:r>
                        <a:rPr sz="350" spc="25" dirty="0">
                          <a:latin typeface="Times New Roman"/>
                          <a:cs typeface="Times New Roman"/>
                        </a:rPr>
                        <a:t>los </a:t>
                      </a:r>
                      <a:r>
                        <a:rPr sz="350" spc="40" dirty="0">
                          <a:latin typeface="Times New Roman"/>
                          <a:cs typeface="Times New Roman"/>
                        </a:rPr>
                        <a:t>Sistemas </a:t>
                      </a:r>
                      <a:r>
                        <a:rPr sz="350" spc="50" dirty="0">
                          <a:latin typeface="Times New Roman"/>
                          <a:cs typeface="Times New Roman"/>
                        </a:rPr>
                        <a:t>de </a:t>
                      </a:r>
                      <a:r>
                        <a:rPr sz="350" spc="30" dirty="0">
                          <a:latin typeface="Times New Roman"/>
                          <a:cs typeface="Times New Roman"/>
                        </a:rPr>
                        <a:t>Gestión </a:t>
                      </a:r>
                      <a:r>
                        <a:rPr sz="350" spc="50" dirty="0">
                          <a:latin typeface="Times New Roman"/>
                          <a:cs typeface="Times New Roman"/>
                        </a:rPr>
                        <a:t>de </a:t>
                      </a:r>
                      <a:r>
                        <a:rPr sz="350" spc="40" dirty="0">
                          <a:latin typeface="Times New Roman"/>
                          <a:cs typeface="Times New Roman"/>
                        </a:rPr>
                        <a:t>Seguridad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Información, </a:t>
                      </a:r>
                      <a:r>
                        <a:rPr sz="350" spc="40" dirty="0">
                          <a:latin typeface="Times New Roman"/>
                          <a:cs typeface="Times New Roman"/>
                        </a:rPr>
                        <a:t>como herramienta  </a:t>
                      </a:r>
                      <a:r>
                        <a:rPr sz="350" spc="50" dirty="0">
                          <a:latin typeface="Times New Roman"/>
                          <a:cs typeface="Times New Roman"/>
                        </a:rPr>
                        <a:t>para entender </a:t>
                      </a:r>
                      <a:r>
                        <a:rPr sz="350" spc="25" dirty="0">
                          <a:latin typeface="Times New Roman"/>
                          <a:cs typeface="Times New Roman"/>
                        </a:rPr>
                        <a:t>los </a:t>
                      </a:r>
                      <a:r>
                        <a:rPr sz="350" spc="40" dirty="0">
                          <a:latin typeface="Times New Roman"/>
                          <a:cs typeface="Times New Roman"/>
                        </a:rPr>
                        <a:t>aspectos </a:t>
                      </a:r>
                      <a:r>
                        <a:rPr sz="350" spc="50" dirty="0">
                          <a:latin typeface="Times New Roman"/>
                          <a:cs typeface="Times New Roman"/>
                        </a:rPr>
                        <a:t>de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del </a:t>
                      </a:r>
                      <a:r>
                        <a:rPr sz="350" spc="35" dirty="0">
                          <a:latin typeface="Times New Roman"/>
                          <a:cs typeface="Times New Roman"/>
                        </a:rPr>
                        <a:t>riesgo </a:t>
                      </a:r>
                      <a:r>
                        <a:rPr sz="350" spc="50" dirty="0">
                          <a:latin typeface="Times New Roman"/>
                          <a:cs typeface="Times New Roman"/>
                        </a:rPr>
                        <a:t>e </a:t>
                      </a:r>
                      <a:r>
                        <a:rPr sz="350" spc="40" dirty="0">
                          <a:latin typeface="Times New Roman"/>
                          <a:cs typeface="Times New Roman"/>
                        </a:rPr>
                        <a:t>implementar </a:t>
                      </a:r>
                      <a:r>
                        <a:rPr sz="350" spc="30" dirty="0">
                          <a:latin typeface="Times New Roman"/>
                          <a:cs typeface="Times New Roman"/>
                        </a:rPr>
                        <a:t>controles y </a:t>
                      </a:r>
                      <a:r>
                        <a:rPr sz="350" spc="50" dirty="0">
                          <a:latin typeface="Times New Roman"/>
                          <a:cs typeface="Times New Roman"/>
                        </a:rPr>
                        <a:t>en </a:t>
                      </a:r>
                      <a:r>
                        <a:rPr sz="350" spc="40" dirty="0">
                          <a:latin typeface="Times New Roman"/>
                          <a:cs typeface="Times New Roman"/>
                        </a:rPr>
                        <a:t>general </a:t>
                      </a:r>
                      <a:r>
                        <a:rPr sz="350" spc="35" dirty="0">
                          <a:latin typeface="Times New Roman"/>
                          <a:cs typeface="Times New Roman"/>
                        </a:rPr>
                        <a:t>conocer </a:t>
                      </a:r>
                      <a:r>
                        <a:rPr sz="350" spc="25" dirty="0">
                          <a:latin typeface="Times New Roman"/>
                          <a:cs typeface="Times New Roman"/>
                        </a:rPr>
                        <a:t>la </a:t>
                      </a:r>
                      <a:r>
                        <a:rPr sz="350" spc="35" dirty="0">
                          <a:latin typeface="Times New Roman"/>
                          <a:cs typeface="Times New Roman"/>
                        </a:rPr>
                        <a:t>normatividad </a:t>
                      </a:r>
                      <a:r>
                        <a:rPr sz="350" spc="30" dirty="0">
                          <a:latin typeface="Times New Roman"/>
                          <a:cs typeface="Times New Roman"/>
                        </a:rPr>
                        <a:t>ISO </a:t>
                      </a:r>
                      <a:r>
                        <a:rPr sz="350" spc="50" dirty="0">
                          <a:latin typeface="Times New Roman"/>
                          <a:cs typeface="Times New Roman"/>
                        </a:rPr>
                        <a:t>27001  </a:t>
                      </a:r>
                      <a:r>
                        <a:rPr sz="350" spc="25" dirty="0">
                          <a:latin typeface="Times New Roman"/>
                          <a:cs typeface="Times New Roman"/>
                        </a:rPr>
                        <a:t>dirigida </a:t>
                      </a:r>
                      <a:r>
                        <a:rPr sz="350" spc="35" dirty="0">
                          <a:latin typeface="Times New Roman"/>
                          <a:cs typeface="Times New Roman"/>
                        </a:rPr>
                        <a:t>hacia </a:t>
                      </a:r>
                      <a:r>
                        <a:rPr sz="350" spc="25" dirty="0">
                          <a:latin typeface="Times New Roman"/>
                          <a:cs typeface="Times New Roman"/>
                        </a:rPr>
                        <a:t>la </a:t>
                      </a:r>
                      <a:r>
                        <a:rPr sz="350" spc="35" dirty="0">
                          <a:latin typeface="Times New Roman"/>
                          <a:cs typeface="Times New Roman"/>
                        </a:rPr>
                        <a:t>obtención </a:t>
                      </a:r>
                      <a:r>
                        <a:rPr sz="350" spc="50" dirty="0">
                          <a:latin typeface="Times New Roman"/>
                          <a:cs typeface="Times New Roman"/>
                        </a:rPr>
                        <a:t>de </a:t>
                      </a:r>
                      <a:r>
                        <a:rPr sz="350" spc="25" dirty="0">
                          <a:latin typeface="Times New Roman"/>
                          <a:cs typeface="Times New Roman"/>
                        </a:rPr>
                        <a:t>la certificación </a:t>
                      </a:r>
                      <a:r>
                        <a:rPr sz="350" spc="40" dirty="0">
                          <a:latin typeface="Times New Roman"/>
                          <a:cs typeface="Times New Roman"/>
                        </a:rPr>
                        <a:t>como </a:t>
                      </a:r>
                      <a:r>
                        <a:rPr sz="350" spc="25" dirty="0">
                          <a:latin typeface="Times New Roman"/>
                          <a:cs typeface="Times New Roman"/>
                        </a:rPr>
                        <a:t>Auditor </a:t>
                      </a:r>
                      <a:r>
                        <a:rPr sz="350" spc="40" dirty="0">
                          <a:latin typeface="Times New Roman"/>
                          <a:cs typeface="Times New Roman"/>
                        </a:rPr>
                        <a:t>Interno </a:t>
                      </a:r>
                      <a:r>
                        <a:rPr sz="350" spc="30" dirty="0">
                          <a:latin typeface="Times New Roman"/>
                          <a:cs typeface="Times New Roman"/>
                        </a:rPr>
                        <a:t>ISO</a:t>
                      </a:r>
                      <a:r>
                        <a:rPr sz="350" spc="100" dirty="0">
                          <a:latin typeface="Times New Roman"/>
                          <a:cs typeface="Times New Roman"/>
                        </a:rPr>
                        <a:t> </a:t>
                      </a:r>
                      <a:r>
                        <a:rPr sz="350" spc="40" dirty="0">
                          <a:latin typeface="Times New Roman"/>
                          <a:cs typeface="Times New Roman"/>
                        </a:rPr>
                        <a:t>27001.</a:t>
                      </a:r>
                      <a:endParaRPr sz="350">
                        <a:latin typeface="Times New Roman"/>
                        <a:cs typeface="Times New Roman"/>
                      </a:endParaRPr>
                    </a:p>
                  </a:txBody>
                  <a:tcPr marL="0" marR="0" marT="133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20955">
                        <a:lnSpc>
                          <a:spcPct val="114300"/>
                        </a:lnSpc>
                        <a:spcBef>
                          <a:spcPts val="345"/>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 areas. </a:t>
                      </a: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35" dirty="0">
                          <a:latin typeface="Times New Roman"/>
                          <a:cs typeface="Times New Roman"/>
                        </a:rPr>
                        <a:t>por </a:t>
                      </a:r>
                      <a:r>
                        <a:rPr sz="350" spc="25" dirty="0">
                          <a:latin typeface="Times New Roman"/>
                          <a:cs typeface="Times New Roman"/>
                        </a:rPr>
                        <a:t>la oficna </a:t>
                      </a:r>
                      <a:r>
                        <a:rPr sz="350" spc="50" dirty="0">
                          <a:latin typeface="Times New Roman"/>
                          <a:cs typeface="Times New Roman"/>
                        </a:rPr>
                        <a:t>de </a:t>
                      </a:r>
                      <a:r>
                        <a:rPr sz="350" spc="25" dirty="0">
                          <a:latin typeface="Times New Roman"/>
                          <a:cs typeface="Times New Roman"/>
                        </a:rPr>
                        <a:t>Control</a:t>
                      </a:r>
                      <a:r>
                        <a:rPr sz="350" spc="80" dirty="0">
                          <a:latin typeface="Times New Roman"/>
                          <a:cs typeface="Times New Roman"/>
                        </a:rPr>
                        <a:t> </a:t>
                      </a:r>
                      <a:r>
                        <a:rPr sz="350" spc="40" dirty="0">
                          <a:latin typeface="Times New Roman"/>
                          <a:cs typeface="Times New Roman"/>
                        </a:rPr>
                        <a:t>Interno-</a:t>
                      </a:r>
                      <a:endParaRPr sz="350">
                        <a:latin typeface="Times New Roman"/>
                        <a:cs typeface="Times New Roman"/>
                      </a:endParaRP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145">
                        <a:lnSpc>
                          <a:spcPct val="100000"/>
                        </a:lnSpc>
                        <a:spcBef>
                          <a:spcPts val="20"/>
                        </a:spcBef>
                      </a:pPr>
                      <a:r>
                        <a:rPr sz="300" spc="25" dirty="0">
                          <a:latin typeface="Times New Roman"/>
                          <a:cs typeface="Times New Roman"/>
                        </a:rPr>
                        <a:t>Gestión</a:t>
                      </a:r>
                      <a:r>
                        <a:rPr sz="300" spc="-35" dirty="0">
                          <a:latin typeface="Times New Roman"/>
                          <a:cs typeface="Times New Roman"/>
                        </a:rPr>
                        <a:t> </a:t>
                      </a:r>
                      <a:r>
                        <a:rPr sz="300" spc="25" dirty="0">
                          <a:latin typeface="Times New Roman"/>
                          <a:cs typeface="Times New Roman"/>
                        </a:rPr>
                        <a:t>del</a:t>
                      </a:r>
                      <a:endParaRPr sz="300">
                        <a:latin typeface="Times New Roman"/>
                        <a:cs typeface="Times New Roman"/>
                      </a:endParaRPr>
                    </a:p>
                    <a:p>
                      <a:pPr marL="17145" marR="15875">
                        <a:lnSpc>
                          <a:spcPct val="120000"/>
                        </a:lnSpc>
                      </a:pPr>
                      <a:r>
                        <a:rPr sz="300" spc="25" dirty="0">
                          <a:latin typeface="Times New Roman"/>
                          <a:cs typeface="Times New Roman"/>
                        </a:rPr>
                        <a:t>conocimiento  (orientación</a:t>
                      </a:r>
                      <a:r>
                        <a:rPr sz="300" spc="-10" dirty="0">
                          <a:latin typeface="Times New Roman"/>
                          <a:cs typeface="Times New Roman"/>
                        </a:rPr>
                        <a:t> </a:t>
                      </a:r>
                      <a:r>
                        <a:rPr sz="300" spc="50" dirty="0">
                          <a:latin typeface="Times New Roman"/>
                          <a:cs typeface="Times New Roman"/>
                        </a:rPr>
                        <a:t>a  </a:t>
                      </a:r>
                      <a:r>
                        <a:rPr sz="300" spc="25" dirty="0">
                          <a:latin typeface="Times New Roman"/>
                          <a:cs typeface="Times New Roman"/>
                        </a:rPr>
                        <a:t>la</a:t>
                      </a:r>
                      <a:r>
                        <a:rPr sz="300" spc="15" dirty="0">
                          <a:latin typeface="Times New Roman"/>
                          <a:cs typeface="Times New Roman"/>
                        </a:rPr>
                        <a:t> </a:t>
                      </a:r>
                      <a:r>
                        <a:rPr sz="300" spc="25" dirty="0">
                          <a:latin typeface="Times New Roman"/>
                          <a:cs typeface="Times New Roman"/>
                        </a:rPr>
                        <a:t>calidad)</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a:lnSpc>
                          <a:spcPct val="100000"/>
                        </a:lnSpc>
                        <a:spcBef>
                          <a:spcPts val="20"/>
                        </a:spcBef>
                      </a:pPr>
                      <a:r>
                        <a:rPr sz="300" spc="25" dirty="0">
                          <a:latin typeface="Times New Roman"/>
                          <a:cs typeface="Times New Roman"/>
                        </a:rPr>
                        <a:t>Dimensión Gestión </a:t>
                      </a:r>
                      <a:r>
                        <a:rPr sz="300" spc="30" dirty="0">
                          <a:latin typeface="Times New Roman"/>
                          <a:cs typeface="Times New Roman"/>
                        </a:rPr>
                        <a:t>con </a:t>
                      </a:r>
                      <a:r>
                        <a:rPr sz="300" spc="25" dirty="0">
                          <a:latin typeface="Times New Roman"/>
                          <a:cs typeface="Times New Roman"/>
                        </a:rPr>
                        <a:t>valores </a:t>
                      </a:r>
                      <a:r>
                        <a:rPr sz="300" spc="30" dirty="0">
                          <a:latin typeface="Times New Roman"/>
                          <a:cs typeface="Times New Roman"/>
                        </a:rPr>
                        <a:t>con Resultados </a:t>
                      </a:r>
                      <a:r>
                        <a:rPr sz="300" spc="25" dirty="0">
                          <a:latin typeface="Times New Roman"/>
                          <a:cs typeface="Times New Roman"/>
                        </a:rPr>
                        <a:t>(Política</a:t>
                      </a:r>
                      <a:r>
                        <a:rPr sz="300" spc="30" dirty="0">
                          <a:latin typeface="Times New Roman"/>
                          <a:cs typeface="Times New Roman"/>
                        </a:rPr>
                        <a:t> </a:t>
                      </a:r>
                      <a:r>
                        <a:rPr sz="300" spc="40" dirty="0">
                          <a:latin typeface="Times New Roman"/>
                          <a:cs typeface="Times New Roman"/>
                        </a:rPr>
                        <a:t>de</a:t>
                      </a:r>
                      <a:endParaRPr sz="300">
                        <a:latin typeface="Times New Roman"/>
                        <a:cs typeface="Times New Roman"/>
                      </a:endParaRPr>
                    </a:p>
                    <a:p>
                      <a:pPr marL="17780" marR="33655">
                        <a:lnSpc>
                          <a:spcPct val="120000"/>
                        </a:lnSpc>
                      </a:pPr>
                      <a:r>
                        <a:rPr sz="300" spc="25" dirty="0">
                          <a:latin typeface="Times New Roman"/>
                          <a:cs typeface="Times New Roman"/>
                        </a:rPr>
                        <a:t>fortalecimiento institucional y simplificación </a:t>
                      </a:r>
                      <a:r>
                        <a:rPr sz="300" spc="40" dirty="0">
                          <a:latin typeface="Times New Roman"/>
                          <a:cs typeface="Times New Roman"/>
                        </a:rPr>
                        <a:t>de </a:t>
                      </a:r>
                      <a:r>
                        <a:rPr sz="300" spc="30" dirty="0">
                          <a:latin typeface="Times New Roman"/>
                          <a:cs typeface="Times New Roman"/>
                        </a:rPr>
                        <a:t>procesos. </a:t>
                      </a:r>
                      <a:r>
                        <a:rPr sz="300" spc="35" dirty="0">
                          <a:latin typeface="Times New Roman"/>
                          <a:cs typeface="Times New Roman"/>
                        </a:rPr>
                        <a:t>)  </a:t>
                      </a:r>
                      <a:r>
                        <a:rPr sz="300" spc="25" dirty="0">
                          <a:latin typeface="Times New Roman"/>
                          <a:cs typeface="Times New Roman"/>
                        </a:rPr>
                        <a:t>Dimensión Gestión </a:t>
                      </a:r>
                      <a:r>
                        <a:rPr sz="300" spc="30" dirty="0">
                          <a:latin typeface="Times New Roman"/>
                          <a:cs typeface="Times New Roman"/>
                        </a:rPr>
                        <a:t>con </a:t>
                      </a:r>
                      <a:r>
                        <a:rPr sz="300" spc="25" dirty="0">
                          <a:latin typeface="Times New Roman"/>
                          <a:cs typeface="Times New Roman"/>
                        </a:rPr>
                        <a:t>valores </a:t>
                      </a:r>
                      <a:r>
                        <a:rPr sz="300" spc="35" dirty="0">
                          <a:latin typeface="Times New Roman"/>
                          <a:cs typeface="Times New Roman"/>
                        </a:rPr>
                        <a:t>para </a:t>
                      </a:r>
                      <a:r>
                        <a:rPr sz="300" spc="30" dirty="0">
                          <a:latin typeface="Times New Roman"/>
                          <a:cs typeface="Times New Roman"/>
                        </a:rPr>
                        <a:t>resultados (seguridad </a:t>
                      </a:r>
                      <a:r>
                        <a:rPr sz="300" spc="25" dirty="0">
                          <a:latin typeface="Times New Roman"/>
                          <a:cs typeface="Times New Roman"/>
                        </a:rPr>
                        <a:t>digital)  Dimensión Control </a:t>
                      </a:r>
                      <a:r>
                        <a:rPr sz="300" spc="30" dirty="0">
                          <a:latin typeface="Times New Roman"/>
                          <a:cs typeface="Times New Roman"/>
                        </a:rPr>
                        <a:t>Interno </a:t>
                      </a:r>
                      <a:r>
                        <a:rPr sz="300" spc="25" dirty="0">
                          <a:latin typeface="Times New Roman"/>
                          <a:cs typeface="Times New Roman"/>
                        </a:rPr>
                        <a:t>(Gestión </a:t>
                      </a:r>
                      <a:r>
                        <a:rPr sz="300" spc="40" dirty="0">
                          <a:latin typeface="Times New Roman"/>
                          <a:cs typeface="Times New Roman"/>
                        </a:rPr>
                        <a:t>de </a:t>
                      </a:r>
                      <a:r>
                        <a:rPr sz="300" spc="30" dirty="0">
                          <a:latin typeface="Times New Roman"/>
                          <a:cs typeface="Times New Roman"/>
                        </a:rPr>
                        <a:t>riesgos</a:t>
                      </a:r>
                      <a:r>
                        <a:rPr sz="300" spc="40" dirty="0">
                          <a:latin typeface="Times New Roman"/>
                          <a:cs typeface="Times New Roman"/>
                        </a:rPr>
                        <a:t> </a:t>
                      </a:r>
                      <a:r>
                        <a:rPr sz="300" spc="25" dirty="0">
                          <a:latin typeface="Times New Roman"/>
                          <a:cs typeface="Times New Roman"/>
                        </a:rPr>
                        <a:t>institucionales)</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1594" marR="43815" indent="81915">
                        <a:lnSpc>
                          <a:spcPct val="114300"/>
                        </a:lnSpc>
                        <a:spcBef>
                          <a:spcPts val="345"/>
                        </a:spcBef>
                      </a:pPr>
                      <a:r>
                        <a:rPr sz="350" spc="30" dirty="0">
                          <a:latin typeface="Times New Roman"/>
                          <a:cs typeface="Times New Roman"/>
                        </a:rPr>
                        <a:t>Auditores </a:t>
                      </a:r>
                      <a:r>
                        <a:rPr sz="350" spc="40" dirty="0">
                          <a:latin typeface="Times New Roman"/>
                          <a:cs typeface="Times New Roman"/>
                        </a:rPr>
                        <a:t>Internos  </a:t>
                      </a:r>
                      <a:r>
                        <a:rPr sz="350" spc="30" dirty="0">
                          <a:latin typeface="Times New Roman"/>
                          <a:cs typeface="Times New Roman"/>
                        </a:rPr>
                        <a:t>Desarrollo</a:t>
                      </a:r>
                      <a:r>
                        <a:rPr sz="350" spc="0" dirty="0">
                          <a:latin typeface="Times New Roman"/>
                          <a:cs typeface="Times New Roman"/>
                        </a:rPr>
                        <a:t> </a:t>
                      </a:r>
                      <a:r>
                        <a:rPr sz="350" spc="30" dirty="0">
                          <a:latin typeface="Times New Roman"/>
                          <a:cs typeface="Times New Roman"/>
                        </a:rPr>
                        <a:t>Organizacional</a:t>
                      </a:r>
                      <a:endParaRPr sz="350">
                        <a:latin typeface="Times New Roman"/>
                        <a:cs typeface="Times New Roman"/>
                      </a:endParaRP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427012">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45"/>
                        </a:spcBef>
                      </a:pPr>
                      <a:endParaRPr sz="400">
                        <a:latin typeface="Times New Roman"/>
                        <a:cs typeface="Times New Roman"/>
                      </a:endParaRPr>
                    </a:p>
                    <a:p>
                      <a:pPr marL="16510">
                        <a:lnSpc>
                          <a:spcPct val="100000"/>
                        </a:lnSpc>
                      </a:pPr>
                      <a:r>
                        <a:rPr sz="350" spc="25" dirty="0">
                          <a:solidFill>
                            <a:srgbClr val="212121"/>
                          </a:solidFill>
                          <a:latin typeface="Times New Roman"/>
                          <a:cs typeface="Times New Roman"/>
                        </a:rPr>
                        <a:t>Actualización </a:t>
                      </a:r>
                      <a:r>
                        <a:rPr sz="350" spc="50" dirty="0">
                          <a:solidFill>
                            <a:srgbClr val="212121"/>
                          </a:solidFill>
                          <a:latin typeface="Times New Roman"/>
                          <a:cs typeface="Times New Roman"/>
                        </a:rPr>
                        <a:t>en </a:t>
                      </a:r>
                      <a:r>
                        <a:rPr sz="350" spc="35" dirty="0">
                          <a:solidFill>
                            <a:srgbClr val="212121"/>
                          </a:solidFill>
                          <a:latin typeface="Times New Roman"/>
                          <a:cs typeface="Times New Roman"/>
                        </a:rPr>
                        <a:t>Reforma</a:t>
                      </a:r>
                      <a:r>
                        <a:rPr sz="350" spc="30" dirty="0">
                          <a:solidFill>
                            <a:srgbClr val="212121"/>
                          </a:solidFill>
                          <a:latin typeface="Times New Roman"/>
                          <a:cs typeface="Times New Roman"/>
                        </a:rPr>
                        <a:t> Tributaria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36830">
                        <a:lnSpc>
                          <a:spcPct val="114300"/>
                        </a:lnSpc>
                        <a:spcBef>
                          <a:spcPts val="165"/>
                        </a:spcBef>
                      </a:pPr>
                      <a:r>
                        <a:rPr sz="350" spc="35" dirty="0">
                          <a:solidFill>
                            <a:srgbClr val="212121"/>
                          </a:solidFill>
                          <a:latin typeface="Times New Roman"/>
                          <a:cs typeface="Times New Roman"/>
                        </a:rPr>
                        <a:t>Informar, evaluar </a:t>
                      </a:r>
                      <a:r>
                        <a:rPr sz="350" spc="30" dirty="0">
                          <a:solidFill>
                            <a:srgbClr val="212121"/>
                          </a:solidFill>
                          <a:latin typeface="Times New Roman"/>
                          <a:cs typeface="Times New Roman"/>
                        </a:rPr>
                        <a:t>y analizarlos </a:t>
                      </a:r>
                      <a:r>
                        <a:rPr sz="350" spc="35" dirty="0">
                          <a:solidFill>
                            <a:srgbClr val="212121"/>
                          </a:solidFill>
                          <a:latin typeface="Times New Roman"/>
                          <a:cs typeface="Times New Roman"/>
                        </a:rPr>
                        <a:t>comabios </a:t>
                      </a:r>
                      <a:r>
                        <a:rPr sz="350" spc="55" dirty="0">
                          <a:solidFill>
                            <a:srgbClr val="212121"/>
                          </a:solidFill>
                          <a:latin typeface="Times New Roman"/>
                          <a:cs typeface="Times New Roman"/>
                        </a:rPr>
                        <a:t>más </a:t>
                      </a:r>
                      <a:r>
                        <a:rPr sz="350" spc="40" dirty="0">
                          <a:solidFill>
                            <a:srgbClr val="212121"/>
                          </a:solidFill>
                          <a:latin typeface="Times New Roman"/>
                          <a:cs typeface="Times New Roman"/>
                        </a:rPr>
                        <a:t>importantes </a:t>
                      </a:r>
                      <a:r>
                        <a:rPr sz="350" spc="50" dirty="0">
                          <a:solidFill>
                            <a:srgbClr val="212121"/>
                          </a:solidFill>
                          <a:latin typeface="Times New Roman"/>
                          <a:cs typeface="Times New Roman"/>
                        </a:rPr>
                        <a:t>que se </a:t>
                      </a:r>
                      <a:r>
                        <a:rPr sz="350" spc="35" dirty="0">
                          <a:solidFill>
                            <a:srgbClr val="212121"/>
                          </a:solidFill>
                          <a:latin typeface="Times New Roman"/>
                          <a:cs typeface="Times New Roman"/>
                        </a:rPr>
                        <a:t>introducen con </a:t>
                      </a:r>
                      <a:r>
                        <a:rPr sz="350" spc="25" dirty="0">
                          <a:solidFill>
                            <a:srgbClr val="212121"/>
                          </a:solidFill>
                          <a:latin typeface="Times New Roman"/>
                          <a:cs typeface="Times New Roman"/>
                        </a:rPr>
                        <a:t>la Ley </a:t>
                      </a:r>
                      <a:r>
                        <a:rPr sz="350" spc="50" dirty="0">
                          <a:solidFill>
                            <a:srgbClr val="212121"/>
                          </a:solidFill>
                          <a:latin typeface="Times New Roman"/>
                          <a:cs typeface="Times New Roman"/>
                        </a:rPr>
                        <a:t>de </a:t>
                      </a:r>
                      <a:r>
                        <a:rPr sz="350" spc="35" dirty="0">
                          <a:solidFill>
                            <a:srgbClr val="212121"/>
                          </a:solidFill>
                          <a:latin typeface="Times New Roman"/>
                          <a:cs typeface="Times New Roman"/>
                        </a:rPr>
                        <a:t>Reforma </a:t>
                      </a:r>
                      <a:r>
                        <a:rPr sz="350" spc="30" dirty="0">
                          <a:solidFill>
                            <a:srgbClr val="212121"/>
                          </a:solidFill>
                          <a:latin typeface="Times New Roman"/>
                          <a:cs typeface="Times New Roman"/>
                        </a:rPr>
                        <a:t>Tributaria </a:t>
                      </a:r>
                      <a:r>
                        <a:rPr sz="350" spc="35" dirty="0">
                          <a:solidFill>
                            <a:srgbClr val="212121"/>
                          </a:solidFill>
                          <a:latin typeface="Times New Roman"/>
                          <a:cs typeface="Times New Roman"/>
                        </a:rPr>
                        <a:t>expedidos </a:t>
                      </a:r>
                      <a:r>
                        <a:rPr sz="350" spc="50" dirty="0">
                          <a:solidFill>
                            <a:srgbClr val="212121"/>
                          </a:solidFill>
                          <a:latin typeface="Times New Roman"/>
                          <a:cs typeface="Times New Roman"/>
                        </a:rPr>
                        <a:t>en  </a:t>
                      </a:r>
                      <a:r>
                        <a:rPr sz="350" spc="35" dirty="0">
                          <a:solidFill>
                            <a:srgbClr val="212121"/>
                          </a:solidFill>
                          <a:latin typeface="Times New Roman"/>
                          <a:cs typeface="Times New Roman"/>
                        </a:rPr>
                        <a:t>diciembre </a:t>
                      </a:r>
                      <a:r>
                        <a:rPr sz="350" spc="50" dirty="0">
                          <a:solidFill>
                            <a:srgbClr val="212121"/>
                          </a:solidFill>
                          <a:latin typeface="Times New Roman"/>
                          <a:cs typeface="Times New Roman"/>
                        </a:rPr>
                        <a:t>de </a:t>
                      </a:r>
                      <a:r>
                        <a:rPr sz="350" spc="40" dirty="0">
                          <a:solidFill>
                            <a:srgbClr val="212121"/>
                          </a:solidFill>
                          <a:latin typeface="Times New Roman"/>
                          <a:cs typeface="Times New Roman"/>
                        </a:rPr>
                        <a:t>2016, </a:t>
                      </a:r>
                      <a:r>
                        <a:rPr sz="350" spc="35" dirty="0">
                          <a:solidFill>
                            <a:srgbClr val="212121"/>
                          </a:solidFill>
                          <a:latin typeface="Times New Roman"/>
                          <a:cs typeface="Times New Roman"/>
                        </a:rPr>
                        <a:t>cambios </a:t>
                      </a:r>
                      <a:r>
                        <a:rPr sz="350" spc="50" dirty="0">
                          <a:solidFill>
                            <a:srgbClr val="212121"/>
                          </a:solidFill>
                          <a:latin typeface="Times New Roman"/>
                          <a:cs typeface="Times New Roman"/>
                        </a:rPr>
                        <a:t>en </a:t>
                      </a:r>
                      <a:r>
                        <a:rPr sz="350" spc="25" dirty="0">
                          <a:solidFill>
                            <a:srgbClr val="212121"/>
                          </a:solidFill>
                          <a:latin typeface="Times New Roman"/>
                          <a:cs typeface="Times New Roman"/>
                        </a:rPr>
                        <a:t>la </a:t>
                      </a:r>
                      <a:r>
                        <a:rPr sz="350" spc="35" dirty="0">
                          <a:solidFill>
                            <a:srgbClr val="212121"/>
                          </a:solidFill>
                          <a:latin typeface="Times New Roman"/>
                          <a:cs typeface="Times New Roman"/>
                        </a:rPr>
                        <a:t>depuración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a:t>
                      </a:r>
                      <a:r>
                        <a:rPr sz="350" spc="50" dirty="0">
                          <a:solidFill>
                            <a:srgbClr val="212121"/>
                          </a:solidFill>
                          <a:latin typeface="Times New Roman"/>
                          <a:cs typeface="Times New Roman"/>
                        </a:rPr>
                        <a:t>renta para </a:t>
                      </a:r>
                      <a:r>
                        <a:rPr sz="350" spc="30" dirty="0">
                          <a:solidFill>
                            <a:srgbClr val="212121"/>
                          </a:solidFill>
                          <a:latin typeface="Times New Roman"/>
                          <a:cs typeface="Times New Roman"/>
                        </a:rPr>
                        <a:t>las </a:t>
                      </a:r>
                      <a:r>
                        <a:rPr sz="350" spc="40" dirty="0">
                          <a:solidFill>
                            <a:srgbClr val="212121"/>
                          </a:solidFill>
                          <a:latin typeface="Times New Roman"/>
                          <a:cs typeface="Times New Roman"/>
                        </a:rPr>
                        <a:t>personas naturales </a:t>
                      </a:r>
                      <a:r>
                        <a:rPr sz="350" spc="30" dirty="0">
                          <a:solidFill>
                            <a:srgbClr val="212121"/>
                          </a:solidFill>
                          <a:latin typeface="Times New Roman"/>
                          <a:cs typeface="Times New Roman"/>
                        </a:rPr>
                        <a:t>y </a:t>
                      </a:r>
                      <a:r>
                        <a:rPr sz="350" spc="25" dirty="0">
                          <a:solidFill>
                            <a:srgbClr val="212121"/>
                          </a:solidFill>
                          <a:latin typeface="Times New Roman"/>
                          <a:cs typeface="Times New Roman"/>
                        </a:rPr>
                        <a:t>jurídicas, </a:t>
                      </a:r>
                      <a:r>
                        <a:rPr sz="350" spc="50" dirty="0">
                          <a:solidFill>
                            <a:srgbClr val="212121"/>
                          </a:solidFill>
                          <a:latin typeface="Times New Roman"/>
                          <a:cs typeface="Times New Roman"/>
                        </a:rPr>
                        <a:t>rentas exentas, </a:t>
                      </a:r>
                      <a:r>
                        <a:rPr sz="350" spc="40" dirty="0">
                          <a:solidFill>
                            <a:srgbClr val="212121"/>
                          </a:solidFill>
                          <a:latin typeface="Times New Roman"/>
                          <a:cs typeface="Times New Roman"/>
                        </a:rPr>
                        <a:t>zonas  </a:t>
                      </a:r>
                      <a:r>
                        <a:rPr sz="350" spc="35" dirty="0">
                          <a:solidFill>
                            <a:srgbClr val="212121"/>
                          </a:solidFill>
                          <a:latin typeface="Times New Roman"/>
                          <a:cs typeface="Times New Roman"/>
                        </a:rPr>
                        <a:t>francas, </a:t>
                      </a:r>
                      <a:r>
                        <a:rPr sz="350" spc="40" dirty="0">
                          <a:solidFill>
                            <a:srgbClr val="212121"/>
                          </a:solidFill>
                          <a:latin typeface="Times New Roman"/>
                          <a:cs typeface="Times New Roman"/>
                        </a:rPr>
                        <a:t>descuentos </a:t>
                      </a:r>
                      <a:r>
                        <a:rPr sz="350" spc="30" dirty="0">
                          <a:solidFill>
                            <a:srgbClr val="212121"/>
                          </a:solidFill>
                          <a:latin typeface="Times New Roman"/>
                          <a:cs typeface="Times New Roman"/>
                        </a:rPr>
                        <a:t>tributarios, </a:t>
                      </a:r>
                      <a:r>
                        <a:rPr sz="350" spc="35" dirty="0">
                          <a:solidFill>
                            <a:srgbClr val="212121"/>
                          </a:solidFill>
                          <a:latin typeface="Times New Roman"/>
                          <a:cs typeface="Times New Roman"/>
                        </a:rPr>
                        <a:t>sanciones, </a:t>
                      </a:r>
                      <a:r>
                        <a:rPr sz="350" spc="30" dirty="0">
                          <a:solidFill>
                            <a:srgbClr val="212121"/>
                          </a:solidFill>
                          <a:latin typeface="Times New Roman"/>
                          <a:cs typeface="Times New Roman"/>
                        </a:rPr>
                        <a:t>obligaciones </a:t>
                      </a:r>
                      <a:r>
                        <a:rPr sz="350" spc="35" dirty="0">
                          <a:solidFill>
                            <a:srgbClr val="212121"/>
                          </a:solidFill>
                          <a:latin typeface="Times New Roman"/>
                          <a:cs typeface="Times New Roman"/>
                        </a:rPr>
                        <a:t>relacionadas con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intercambio </a:t>
                      </a:r>
                      <a:r>
                        <a:rPr sz="350" spc="40" dirty="0">
                          <a:solidFill>
                            <a:srgbClr val="212121"/>
                          </a:solidFill>
                          <a:latin typeface="Times New Roman"/>
                          <a:cs typeface="Times New Roman"/>
                        </a:rPr>
                        <a:t>automático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información, </a:t>
                      </a:r>
                      <a:r>
                        <a:rPr sz="350" spc="40" dirty="0">
                          <a:solidFill>
                            <a:srgbClr val="212121"/>
                          </a:solidFill>
                          <a:latin typeface="Times New Roman"/>
                          <a:cs typeface="Times New Roman"/>
                        </a:rPr>
                        <a:t>régimen  </a:t>
                      </a:r>
                      <a:r>
                        <a:rPr sz="350" spc="50" dirty="0">
                          <a:solidFill>
                            <a:srgbClr val="212121"/>
                          </a:solidFill>
                          <a:latin typeface="Times New Roman"/>
                          <a:cs typeface="Times New Roman"/>
                        </a:rPr>
                        <a:t>de </a:t>
                      </a:r>
                      <a:r>
                        <a:rPr sz="350" spc="40" dirty="0">
                          <a:solidFill>
                            <a:srgbClr val="212121"/>
                          </a:solidFill>
                          <a:latin typeface="Times New Roman"/>
                          <a:cs typeface="Times New Roman"/>
                        </a:rPr>
                        <a:t>entidades </a:t>
                      </a:r>
                      <a:r>
                        <a:rPr sz="350" spc="35" dirty="0">
                          <a:solidFill>
                            <a:srgbClr val="212121"/>
                          </a:solidFill>
                          <a:latin typeface="Times New Roman"/>
                          <a:cs typeface="Times New Roman"/>
                        </a:rPr>
                        <a:t>controladas </a:t>
                      </a:r>
                      <a:r>
                        <a:rPr sz="350" spc="30" dirty="0">
                          <a:solidFill>
                            <a:srgbClr val="212121"/>
                          </a:solidFill>
                          <a:latin typeface="Times New Roman"/>
                          <a:cs typeface="Times New Roman"/>
                        </a:rPr>
                        <a:t>del exterior, </a:t>
                      </a:r>
                      <a:r>
                        <a:rPr sz="350" spc="40" dirty="0">
                          <a:solidFill>
                            <a:srgbClr val="212121"/>
                          </a:solidFill>
                          <a:latin typeface="Times New Roman"/>
                          <a:cs typeface="Times New Roman"/>
                        </a:rPr>
                        <a:t>régimen </a:t>
                      </a:r>
                      <a:r>
                        <a:rPr sz="350" spc="30" dirty="0">
                          <a:solidFill>
                            <a:srgbClr val="212121"/>
                          </a:solidFill>
                          <a:latin typeface="Times New Roman"/>
                          <a:cs typeface="Times New Roman"/>
                        </a:rPr>
                        <a:t>tributario especial, tributo </a:t>
                      </a:r>
                      <a:r>
                        <a:rPr sz="350" spc="50" dirty="0">
                          <a:solidFill>
                            <a:srgbClr val="212121"/>
                          </a:solidFill>
                          <a:latin typeface="Times New Roman"/>
                          <a:cs typeface="Times New Roman"/>
                        </a:rPr>
                        <a:t>en </a:t>
                      </a:r>
                      <a:r>
                        <a:rPr sz="350" spc="30" dirty="0">
                          <a:solidFill>
                            <a:srgbClr val="212121"/>
                          </a:solidFill>
                          <a:latin typeface="Times New Roman"/>
                          <a:cs typeface="Times New Roman"/>
                        </a:rPr>
                        <a:t>las micro </a:t>
                      </a:r>
                      <a:r>
                        <a:rPr sz="350" spc="50" dirty="0">
                          <a:solidFill>
                            <a:srgbClr val="212121"/>
                          </a:solidFill>
                          <a:latin typeface="Times New Roman"/>
                          <a:cs typeface="Times New Roman"/>
                        </a:rPr>
                        <a:t>empresas, </a:t>
                      </a:r>
                      <a:r>
                        <a:rPr sz="350" spc="40" dirty="0">
                          <a:solidFill>
                            <a:srgbClr val="212121"/>
                          </a:solidFill>
                          <a:latin typeface="Times New Roman"/>
                          <a:cs typeface="Times New Roman"/>
                        </a:rPr>
                        <a:t>impuesto sobre </a:t>
                      </a:r>
                      <a:r>
                        <a:rPr sz="350" spc="30" dirty="0">
                          <a:solidFill>
                            <a:srgbClr val="212121"/>
                          </a:solidFill>
                          <a:latin typeface="Times New Roman"/>
                          <a:cs typeface="Times New Roman"/>
                        </a:rPr>
                        <a:t>las </a:t>
                      </a:r>
                      <a:r>
                        <a:rPr sz="350" spc="50" dirty="0">
                          <a:solidFill>
                            <a:srgbClr val="212121"/>
                          </a:solidFill>
                          <a:latin typeface="Times New Roman"/>
                          <a:cs typeface="Times New Roman"/>
                        </a:rPr>
                        <a:t>ventas  </a:t>
                      </a:r>
                      <a:r>
                        <a:rPr sz="350" spc="30" dirty="0">
                          <a:solidFill>
                            <a:srgbClr val="212121"/>
                          </a:solidFill>
                          <a:latin typeface="Times New Roman"/>
                          <a:cs typeface="Times New Roman"/>
                        </a:rPr>
                        <a:t>del </a:t>
                      </a:r>
                      <a:r>
                        <a:rPr sz="350" spc="10" dirty="0">
                          <a:solidFill>
                            <a:srgbClr val="212121"/>
                          </a:solidFill>
                          <a:latin typeface="Times New Roman"/>
                          <a:cs typeface="Times New Roman"/>
                        </a:rPr>
                        <a:t>IVA, </a:t>
                      </a:r>
                      <a:r>
                        <a:rPr sz="350" spc="40" dirty="0">
                          <a:solidFill>
                            <a:srgbClr val="212121"/>
                          </a:solidFill>
                          <a:latin typeface="Times New Roman"/>
                          <a:cs typeface="Times New Roman"/>
                        </a:rPr>
                        <a:t>impuesto </a:t>
                      </a:r>
                      <a:r>
                        <a:rPr sz="350" spc="25" dirty="0">
                          <a:solidFill>
                            <a:srgbClr val="212121"/>
                          </a:solidFill>
                          <a:latin typeface="Times New Roman"/>
                          <a:cs typeface="Times New Roman"/>
                        </a:rPr>
                        <a:t>al </a:t>
                      </a:r>
                      <a:r>
                        <a:rPr sz="350" spc="40" dirty="0">
                          <a:solidFill>
                            <a:srgbClr val="212121"/>
                          </a:solidFill>
                          <a:latin typeface="Times New Roman"/>
                          <a:cs typeface="Times New Roman"/>
                        </a:rPr>
                        <a:t>consumo, </a:t>
                      </a:r>
                      <a:r>
                        <a:rPr sz="350" spc="30" dirty="0">
                          <a:solidFill>
                            <a:srgbClr val="212121"/>
                          </a:solidFill>
                          <a:latin typeface="Times New Roman"/>
                          <a:cs typeface="Times New Roman"/>
                        </a:rPr>
                        <a:t>incentivos tributarios </a:t>
                      </a:r>
                      <a:r>
                        <a:rPr sz="350" spc="50" dirty="0">
                          <a:solidFill>
                            <a:srgbClr val="212121"/>
                          </a:solidFill>
                          <a:latin typeface="Times New Roman"/>
                          <a:cs typeface="Times New Roman"/>
                        </a:rPr>
                        <a:t>para </a:t>
                      </a:r>
                      <a:r>
                        <a:rPr sz="350" spc="35" dirty="0">
                          <a:solidFill>
                            <a:srgbClr val="212121"/>
                          </a:solidFill>
                          <a:latin typeface="Times New Roman"/>
                          <a:cs typeface="Times New Roman"/>
                        </a:rPr>
                        <a:t>cerrar </a:t>
                      </a:r>
                      <a:r>
                        <a:rPr sz="350" spc="30" dirty="0">
                          <a:solidFill>
                            <a:srgbClr val="212121"/>
                          </a:solidFill>
                          <a:latin typeface="Times New Roman"/>
                          <a:cs typeface="Times New Roman"/>
                        </a:rPr>
                        <a:t>las </a:t>
                      </a:r>
                      <a:r>
                        <a:rPr sz="350" spc="40" dirty="0">
                          <a:solidFill>
                            <a:srgbClr val="212121"/>
                          </a:solidFill>
                          <a:latin typeface="Times New Roman"/>
                          <a:cs typeface="Times New Roman"/>
                        </a:rPr>
                        <a:t>brechas </a:t>
                      </a:r>
                      <a:r>
                        <a:rPr sz="350" spc="50" dirty="0">
                          <a:solidFill>
                            <a:srgbClr val="212121"/>
                          </a:solidFill>
                          <a:latin typeface="Times New Roman"/>
                          <a:cs typeface="Times New Roman"/>
                        </a:rPr>
                        <a:t>de </a:t>
                      </a:r>
                      <a:r>
                        <a:rPr sz="350" spc="35" dirty="0">
                          <a:solidFill>
                            <a:srgbClr val="212121"/>
                          </a:solidFill>
                          <a:latin typeface="Times New Roman"/>
                          <a:cs typeface="Times New Roman"/>
                        </a:rPr>
                        <a:t>desigualdad </a:t>
                      </a:r>
                      <a:r>
                        <a:rPr sz="350" spc="30" dirty="0">
                          <a:solidFill>
                            <a:srgbClr val="212121"/>
                          </a:solidFill>
                          <a:latin typeface="Times New Roman"/>
                          <a:cs typeface="Times New Roman"/>
                        </a:rPr>
                        <a:t>socioeconómica </a:t>
                      </a:r>
                      <a:r>
                        <a:rPr sz="350" spc="50" dirty="0">
                          <a:solidFill>
                            <a:srgbClr val="212121"/>
                          </a:solidFill>
                          <a:latin typeface="Times New Roman"/>
                          <a:cs typeface="Times New Roman"/>
                        </a:rPr>
                        <a:t>en </a:t>
                      </a:r>
                      <a:r>
                        <a:rPr sz="350" spc="30" dirty="0">
                          <a:solidFill>
                            <a:srgbClr val="212121"/>
                          </a:solidFill>
                          <a:latin typeface="Times New Roman"/>
                          <a:cs typeface="Times New Roman"/>
                        </a:rPr>
                        <a:t>las </a:t>
                      </a:r>
                      <a:r>
                        <a:rPr sz="350" spc="40" dirty="0">
                          <a:solidFill>
                            <a:srgbClr val="212121"/>
                          </a:solidFill>
                          <a:latin typeface="Times New Roman"/>
                          <a:cs typeface="Times New Roman"/>
                        </a:rPr>
                        <a:t>zonas </a:t>
                      </a:r>
                      <a:r>
                        <a:rPr sz="350" spc="55" dirty="0">
                          <a:solidFill>
                            <a:srgbClr val="212121"/>
                          </a:solidFill>
                          <a:latin typeface="Times New Roman"/>
                          <a:cs typeface="Times New Roman"/>
                        </a:rPr>
                        <a:t>más  </a:t>
                      </a:r>
                      <a:r>
                        <a:rPr sz="350" spc="40" dirty="0">
                          <a:solidFill>
                            <a:srgbClr val="212121"/>
                          </a:solidFill>
                          <a:latin typeface="Times New Roman"/>
                          <a:cs typeface="Times New Roman"/>
                        </a:rPr>
                        <a:t>afectadas </a:t>
                      </a:r>
                      <a:r>
                        <a:rPr sz="350" spc="30" dirty="0">
                          <a:solidFill>
                            <a:srgbClr val="212121"/>
                          </a:solidFill>
                          <a:latin typeface="Times New Roman"/>
                          <a:cs typeface="Times New Roman"/>
                        </a:rPr>
                        <a:t>del </a:t>
                      </a:r>
                      <a:r>
                        <a:rPr sz="350" spc="25" dirty="0">
                          <a:solidFill>
                            <a:srgbClr val="212121"/>
                          </a:solidFill>
                          <a:latin typeface="Times New Roman"/>
                          <a:cs typeface="Times New Roman"/>
                        </a:rPr>
                        <a:t>conflicto </a:t>
                      </a:r>
                      <a:r>
                        <a:rPr sz="350" spc="50" dirty="0">
                          <a:solidFill>
                            <a:srgbClr val="212121"/>
                          </a:solidFill>
                          <a:latin typeface="Times New Roman"/>
                          <a:cs typeface="Times New Roman"/>
                        </a:rPr>
                        <a:t>armado, </a:t>
                      </a:r>
                      <a:r>
                        <a:rPr sz="350" spc="40" dirty="0">
                          <a:solidFill>
                            <a:srgbClr val="212121"/>
                          </a:solidFill>
                          <a:latin typeface="Times New Roman"/>
                          <a:cs typeface="Times New Roman"/>
                        </a:rPr>
                        <a:t>competencia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las </a:t>
                      </a:r>
                      <a:r>
                        <a:rPr sz="350" spc="35" dirty="0">
                          <a:solidFill>
                            <a:srgbClr val="212121"/>
                          </a:solidFill>
                          <a:latin typeface="Times New Roman"/>
                          <a:cs typeface="Times New Roman"/>
                        </a:rPr>
                        <a:t>actuaciones </a:t>
                      </a:r>
                      <a:r>
                        <a:rPr sz="350" spc="30" dirty="0">
                          <a:solidFill>
                            <a:srgbClr val="212121"/>
                          </a:solidFill>
                          <a:latin typeface="Times New Roman"/>
                          <a:cs typeface="Times New Roman"/>
                        </a:rPr>
                        <a:t>tributarias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a:t>
                      </a:r>
                      <a:r>
                        <a:rPr sz="350" spc="110" dirty="0">
                          <a:solidFill>
                            <a:srgbClr val="212121"/>
                          </a:solidFill>
                          <a:latin typeface="Times New Roman"/>
                          <a:cs typeface="Times New Roman"/>
                        </a:rPr>
                        <a:t> </a:t>
                      </a:r>
                      <a:r>
                        <a:rPr sz="350" spc="15" dirty="0">
                          <a:solidFill>
                            <a:srgbClr val="212121"/>
                          </a:solidFill>
                          <a:latin typeface="Times New Roman"/>
                          <a:cs typeface="Times New Roman"/>
                        </a:rPr>
                        <a:t>UGPP.</a:t>
                      </a:r>
                      <a:endParaRPr sz="350">
                        <a:latin typeface="Times New Roman"/>
                        <a:cs typeface="Times New Roman"/>
                      </a:endParaRPr>
                    </a:p>
                  </a:txBody>
                  <a:tcPr marL="0" marR="0" marT="20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0"/>
                        </a:spcBef>
                      </a:pPr>
                      <a:endParaRPr sz="550">
                        <a:latin typeface="Times New Roman"/>
                        <a:cs typeface="Times New Roman"/>
                      </a:endParaRPr>
                    </a:p>
                    <a:p>
                      <a:pPr marL="16510" marR="154940">
                        <a:lnSpc>
                          <a:spcPct val="114300"/>
                        </a:lnSpc>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25" dirty="0">
                          <a:latin typeface="Times New Roman"/>
                          <a:cs typeface="Times New Roman"/>
                        </a:rPr>
                        <a:t>al </a:t>
                      </a:r>
                      <a:r>
                        <a:rPr sz="350" spc="35" dirty="0">
                          <a:latin typeface="Times New Roman"/>
                          <a:cs typeface="Times New Roman"/>
                        </a:rPr>
                        <a:t>correcto </a:t>
                      </a:r>
                      <a:r>
                        <a:rPr sz="350" spc="30" dirty="0">
                          <a:latin typeface="Times New Roman"/>
                          <a:cs typeface="Times New Roman"/>
                        </a:rPr>
                        <a:t>desarrollo </a:t>
                      </a:r>
                      <a:r>
                        <a:rPr sz="350" spc="50" dirty="0">
                          <a:latin typeface="Times New Roman"/>
                          <a:cs typeface="Times New Roman"/>
                        </a:rPr>
                        <a:t>de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financiera.</a:t>
                      </a:r>
                      <a:endParaRPr sz="350">
                        <a:latin typeface="Times New Roman"/>
                        <a:cs typeface="Times New Roman"/>
                      </a:endParaRPr>
                    </a:p>
                    <a:p>
                      <a:pPr marL="16510" marR="210185">
                        <a:lnSpc>
                          <a:spcPct val="114300"/>
                        </a:lnSpc>
                      </a:pPr>
                      <a:r>
                        <a:rPr sz="350" spc="30" dirty="0">
                          <a:latin typeface="Times New Roman"/>
                          <a:cs typeface="Times New Roman"/>
                        </a:rPr>
                        <a:t>*Desarrollo </a:t>
                      </a:r>
                      <a:r>
                        <a:rPr sz="350" spc="50" dirty="0">
                          <a:latin typeface="Times New Roman"/>
                          <a:cs typeface="Times New Roman"/>
                        </a:rPr>
                        <a:t>de una </a:t>
                      </a:r>
                      <a:r>
                        <a:rPr sz="350" spc="40" dirty="0">
                          <a:latin typeface="Times New Roman"/>
                          <a:cs typeface="Times New Roman"/>
                        </a:rPr>
                        <a:t>competencia </a:t>
                      </a:r>
                      <a:r>
                        <a:rPr sz="350" spc="35" dirty="0">
                          <a:latin typeface="Times New Roman"/>
                          <a:cs typeface="Times New Roman"/>
                        </a:rPr>
                        <a:t>técnica </a:t>
                      </a:r>
                      <a:r>
                        <a:rPr sz="350" spc="30" dirty="0">
                          <a:latin typeface="Times New Roman"/>
                          <a:cs typeface="Times New Roman"/>
                        </a:rPr>
                        <a:t>particular </a:t>
                      </a:r>
                      <a:r>
                        <a:rPr sz="350" spc="50" dirty="0">
                          <a:latin typeface="Times New Roman"/>
                          <a:cs typeface="Times New Roman"/>
                        </a:rPr>
                        <a:t>para </a:t>
                      </a:r>
                      <a:r>
                        <a:rPr sz="350" spc="25" dirty="0">
                          <a:latin typeface="Times New Roman"/>
                          <a:cs typeface="Times New Roman"/>
                        </a:rPr>
                        <a:t>el </a:t>
                      </a:r>
                      <a:r>
                        <a:rPr sz="350" spc="35" dirty="0">
                          <a:latin typeface="Times New Roman"/>
                          <a:cs typeface="Times New Roman"/>
                        </a:rPr>
                        <a:t>correcto cumplimiento </a:t>
                      </a:r>
                      <a:r>
                        <a:rPr sz="350" spc="50" dirty="0">
                          <a:latin typeface="Times New Roman"/>
                          <a:cs typeface="Times New Roman"/>
                        </a:rPr>
                        <a:t>de </a:t>
                      </a:r>
                      <a:r>
                        <a:rPr sz="350" spc="25" dirty="0">
                          <a:latin typeface="Times New Roman"/>
                          <a:cs typeface="Times New Roman"/>
                        </a:rPr>
                        <a:t>los  </a:t>
                      </a:r>
                      <a:r>
                        <a:rPr sz="350" spc="30" dirty="0">
                          <a:latin typeface="Times New Roman"/>
                          <a:cs typeface="Times New Roman"/>
                        </a:rPr>
                        <a:t>objetivos </a:t>
                      </a:r>
                      <a:r>
                        <a:rPr sz="350" spc="50" dirty="0">
                          <a:latin typeface="Times New Roman"/>
                          <a:cs typeface="Times New Roman"/>
                        </a:rPr>
                        <a:t>de </a:t>
                      </a:r>
                      <a:r>
                        <a:rPr sz="350" spc="25" dirty="0">
                          <a:latin typeface="Times New Roman"/>
                          <a:cs typeface="Times New Roman"/>
                        </a:rPr>
                        <a:t>la</a:t>
                      </a:r>
                      <a:r>
                        <a:rPr sz="350" spc="35" dirty="0">
                          <a:latin typeface="Times New Roman"/>
                          <a:cs typeface="Times New Roman"/>
                        </a:rPr>
                        <a:t> </a:t>
                      </a:r>
                      <a:r>
                        <a:rPr sz="350" spc="40" dirty="0">
                          <a:latin typeface="Times New Roman"/>
                          <a:cs typeface="Times New Roman"/>
                        </a:rPr>
                        <a:t>dependencia.</a:t>
                      </a:r>
                      <a:endParaRPr sz="35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5"/>
                        </a:spcBef>
                      </a:pPr>
                      <a:endParaRPr sz="400">
                        <a:latin typeface="Times New Roman"/>
                        <a:cs typeface="Times New Roman"/>
                      </a:endParaRPr>
                    </a:p>
                    <a:p>
                      <a:pPr marL="17145" marR="33020">
                        <a:lnSpc>
                          <a:spcPct val="120000"/>
                        </a:lnSpc>
                      </a:pPr>
                      <a:r>
                        <a:rPr sz="300" spc="25" dirty="0">
                          <a:latin typeface="Times New Roman"/>
                          <a:cs typeface="Times New Roman"/>
                        </a:rPr>
                        <a:t>Creación </a:t>
                      </a:r>
                      <a:r>
                        <a:rPr sz="300" spc="40" dirty="0">
                          <a:latin typeface="Times New Roman"/>
                          <a:cs typeface="Times New Roman"/>
                        </a:rPr>
                        <a:t>de  </a:t>
                      </a:r>
                      <a:r>
                        <a:rPr sz="300" spc="15" dirty="0">
                          <a:latin typeface="Times New Roman"/>
                          <a:cs typeface="Times New Roman"/>
                        </a:rPr>
                        <a:t>Valor</a:t>
                      </a:r>
                      <a:r>
                        <a:rPr sz="300" spc="-25" dirty="0">
                          <a:latin typeface="Times New Roman"/>
                          <a:cs typeface="Times New Roman"/>
                        </a:rPr>
                        <a:t> </a:t>
                      </a:r>
                      <a:r>
                        <a:rPr sz="300" spc="25" dirty="0">
                          <a:latin typeface="Times New Roman"/>
                          <a:cs typeface="Times New Roman"/>
                        </a:rPr>
                        <a:t>Publico  (Gerencia  Estrategica</a:t>
                      </a:r>
                      <a:r>
                        <a:rPr sz="300" spc="0" dirty="0">
                          <a:latin typeface="Times New Roman"/>
                          <a:cs typeface="Times New Roman"/>
                        </a:rPr>
                        <a:t> </a:t>
                      </a:r>
                      <a:r>
                        <a:rPr sz="300" spc="25" dirty="0">
                          <a:latin typeface="Times New Roman"/>
                          <a:cs typeface="Times New Roman"/>
                        </a:rPr>
                        <a:t>y  Financiera)</a:t>
                      </a:r>
                      <a:endParaRPr sz="3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marR="10160">
                        <a:lnSpc>
                          <a:spcPct val="120000"/>
                        </a:lnSpc>
                        <a:spcBef>
                          <a:spcPts val="254"/>
                        </a:spcBef>
                      </a:pPr>
                      <a:r>
                        <a:rPr sz="300" spc="25" dirty="0">
                          <a:latin typeface="Times New Roman"/>
                          <a:cs typeface="Times New Roman"/>
                        </a:rPr>
                        <a:t>Dimensión del Talento </a:t>
                      </a:r>
                      <a:r>
                        <a:rPr sz="300" spc="35" dirty="0">
                          <a:latin typeface="Times New Roman"/>
                          <a:cs typeface="Times New Roman"/>
                        </a:rPr>
                        <a:t>Humano </a:t>
                      </a:r>
                      <a:r>
                        <a:rPr sz="300" spc="25" dirty="0">
                          <a:latin typeface="Times New Roman"/>
                          <a:cs typeface="Times New Roman"/>
                        </a:rPr>
                        <a:t>(Fortalecimiento del </a:t>
                      </a:r>
                      <a:r>
                        <a:rPr sz="300" spc="15" dirty="0">
                          <a:latin typeface="Times New Roman"/>
                          <a:cs typeface="Times New Roman"/>
                        </a:rPr>
                        <a:t>TH) </a:t>
                      </a:r>
                      <a:r>
                        <a:rPr sz="300" spc="25" dirty="0">
                          <a:latin typeface="Times New Roman"/>
                          <a:cs typeface="Times New Roman"/>
                        </a:rPr>
                        <a:t>Dimensión  Direccionamiento Estrategico y Planeación </a:t>
                      </a:r>
                      <a:r>
                        <a:rPr sz="300" spc="15" dirty="0">
                          <a:latin typeface="Times New Roman"/>
                          <a:cs typeface="Times New Roman"/>
                        </a:rPr>
                        <a:t>(Eficiencia </a:t>
                      </a:r>
                      <a:r>
                        <a:rPr sz="300" spc="30" dirty="0">
                          <a:latin typeface="Times New Roman"/>
                          <a:cs typeface="Times New Roman"/>
                        </a:rPr>
                        <a:t>Gasto  </a:t>
                      </a:r>
                      <a:r>
                        <a:rPr sz="300" spc="25" dirty="0">
                          <a:latin typeface="Times New Roman"/>
                          <a:cs typeface="Times New Roman"/>
                        </a:rPr>
                        <a:t>Público)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dirty="0">
                        <a:latin typeface="Times New Roman"/>
                        <a:cs typeface="Times New Roman"/>
                      </a:endParaRPr>
                    </a:p>
                    <a:p>
                      <a:pPr>
                        <a:lnSpc>
                          <a:spcPct val="100000"/>
                        </a:lnSpc>
                        <a:spcBef>
                          <a:spcPts val="30"/>
                        </a:spcBef>
                      </a:pPr>
                      <a:endParaRPr sz="550" dirty="0">
                        <a:latin typeface="Times New Roman"/>
                        <a:cs typeface="Times New Roman"/>
                      </a:endParaRPr>
                    </a:p>
                    <a:p>
                      <a:pPr marL="240029" marR="95885" indent="-127000">
                        <a:lnSpc>
                          <a:spcPct val="114300"/>
                        </a:lnSpc>
                      </a:pPr>
                      <a:r>
                        <a:rPr sz="350" spc="30" dirty="0">
                          <a:latin typeface="Times New Roman"/>
                          <a:cs typeface="Times New Roman"/>
                        </a:rPr>
                        <a:t>Subdirección Gestión  Financiera</a:t>
                      </a:r>
                      <a:endParaRPr sz="3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bl>
          </a:graphicData>
        </a:graphic>
      </p:graphicFrame>
      <p:sp>
        <p:nvSpPr>
          <p:cNvPr id="3" name="object 3"/>
          <p:cNvSpPr txBox="1"/>
          <p:nvPr/>
        </p:nvSpPr>
        <p:spPr>
          <a:xfrm>
            <a:off x="5249671" y="7157722"/>
            <a:ext cx="180975" cy="100965"/>
          </a:xfrm>
          <a:prstGeom prst="rect">
            <a:avLst/>
          </a:prstGeom>
        </p:spPr>
        <p:txBody>
          <a:bodyPr vert="horz" wrap="square" lIns="0" tIns="11430" rIns="0" bIns="0" rtlCol="0">
            <a:spAutoFit/>
          </a:bodyPr>
          <a:lstStyle/>
          <a:p>
            <a:pPr marL="12700">
              <a:lnSpc>
                <a:spcPct val="100000"/>
              </a:lnSpc>
              <a:spcBef>
                <a:spcPts val="90"/>
              </a:spcBef>
            </a:pPr>
            <a:r>
              <a:rPr sz="500" spc="-5" dirty="0">
                <a:latin typeface="Times New Roman"/>
                <a:cs typeface="Times New Roman"/>
              </a:rPr>
              <a:t>1 </a:t>
            </a:r>
            <a:r>
              <a:rPr sz="500" spc="10" dirty="0">
                <a:latin typeface="Times New Roman"/>
                <a:cs typeface="Times New Roman"/>
              </a:rPr>
              <a:t>de</a:t>
            </a:r>
            <a:r>
              <a:rPr sz="500" spc="-100" dirty="0">
                <a:latin typeface="Times New Roman"/>
                <a:cs typeface="Times New Roman"/>
              </a:rPr>
              <a:t> </a:t>
            </a:r>
            <a:r>
              <a:rPr sz="500" spc="-5" dirty="0">
                <a:latin typeface="Times New Roman"/>
                <a:cs typeface="Times New Roman"/>
              </a:rPr>
              <a:t>2</a:t>
            </a:r>
            <a:endParaRPr sz="5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66152" y="2191005"/>
            <a:ext cx="247015" cy="73025"/>
          </a:xfrm>
          <a:prstGeom prst="rect">
            <a:avLst/>
          </a:prstGeom>
        </p:spPr>
        <p:txBody>
          <a:bodyPr vert="horz" wrap="square" lIns="0" tIns="13970" rIns="0" bIns="0" rtlCol="0">
            <a:spAutoFit/>
          </a:bodyPr>
          <a:lstStyle/>
          <a:p>
            <a:pPr marL="12700">
              <a:lnSpc>
                <a:spcPct val="100000"/>
              </a:lnSpc>
              <a:spcBef>
                <a:spcPts val="110"/>
              </a:spcBef>
            </a:pPr>
            <a:r>
              <a:rPr sz="300" spc="-50" dirty="0">
                <a:latin typeface="Times New Roman"/>
                <a:cs typeface="Times New Roman"/>
              </a:rPr>
              <a:t>F</a:t>
            </a:r>
            <a:r>
              <a:rPr sz="450" spc="-75" baseline="-27777" dirty="0">
                <a:latin typeface="Times New Roman"/>
                <a:cs typeface="Times New Roman"/>
              </a:rPr>
              <a:t>G</a:t>
            </a:r>
            <a:r>
              <a:rPr sz="300" spc="-50" dirty="0">
                <a:latin typeface="Times New Roman"/>
                <a:cs typeface="Times New Roman"/>
              </a:rPr>
              <a:t>i</a:t>
            </a:r>
            <a:r>
              <a:rPr sz="450" spc="-75" baseline="-27777" dirty="0">
                <a:latin typeface="Times New Roman"/>
                <a:cs typeface="Times New Roman"/>
              </a:rPr>
              <a:t>e</a:t>
            </a:r>
            <a:r>
              <a:rPr sz="300" spc="-50" dirty="0">
                <a:latin typeface="Times New Roman"/>
                <a:cs typeface="Times New Roman"/>
              </a:rPr>
              <a:t>n</a:t>
            </a:r>
            <a:r>
              <a:rPr sz="450" spc="-75" baseline="-27777" dirty="0">
                <a:latin typeface="Times New Roman"/>
                <a:cs typeface="Times New Roman"/>
              </a:rPr>
              <a:t>s</a:t>
            </a:r>
            <a:r>
              <a:rPr sz="300" spc="-50" dirty="0">
                <a:latin typeface="Times New Roman"/>
                <a:cs typeface="Times New Roman"/>
              </a:rPr>
              <a:t>a</a:t>
            </a:r>
            <a:r>
              <a:rPr sz="450" spc="-75" baseline="-27777" dirty="0">
                <a:latin typeface="Times New Roman"/>
                <a:cs typeface="Times New Roman"/>
              </a:rPr>
              <a:t>t</a:t>
            </a:r>
            <a:r>
              <a:rPr sz="300" spc="-50" dirty="0">
                <a:latin typeface="Times New Roman"/>
                <a:cs typeface="Times New Roman"/>
              </a:rPr>
              <a:t>n</a:t>
            </a:r>
            <a:r>
              <a:rPr sz="450" spc="-75" baseline="-27777" dirty="0">
                <a:latin typeface="Times New Roman"/>
                <a:cs typeface="Times New Roman"/>
              </a:rPr>
              <a:t>ió</a:t>
            </a:r>
            <a:r>
              <a:rPr sz="300" spc="-50" dirty="0">
                <a:latin typeface="Times New Roman"/>
                <a:cs typeface="Times New Roman"/>
              </a:rPr>
              <a:t>c</a:t>
            </a:r>
            <a:r>
              <a:rPr sz="450" spc="-75" baseline="-27777" dirty="0">
                <a:latin typeface="Times New Roman"/>
                <a:cs typeface="Times New Roman"/>
              </a:rPr>
              <a:t>n</a:t>
            </a:r>
            <a:r>
              <a:rPr sz="300" spc="-50" dirty="0">
                <a:latin typeface="Times New Roman"/>
                <a:cs typeface="Times New Roman"/>
              </a:rPr>
              <a:t>ier</a:t>
            </a:r>
            <a:r>
              <a:rPr sz="450" spc="-75" baseline="-27777" dirty="0">
                <a:latin typeface="Times New Roman"/>
                <a:cs typeface="Times New Roman"/>
              </a:rPr>
              <a:t>d</a:t>
            </a:r>
            <a:r>
              <a:rPr sz="300" spc="-50" dirty="0">
                <a:latin typeface="Times New Roman"/>
                <a:cs typeface="Times New Roman"/>
              </a:rPr>
              <a:t>a</a:t>
            </a:r>
            <a:r>
              <a:rPr sz="450" spc="-75" baseline="-27777" dirty="0">
                <a:latin typeface="Times New Roman"/>
                <a:cs typeface="Times New Roman"/>
              </a:rPr>
              <a:t>e</a:t>
            </a:r>
            <a:r>
              <a:rPr sz="300" spc="-50" dirty="0">
                <a:latin typeface="Times New Roman"/>
                <a:cs typeface="Times New Roman"/>
              </a:rPr>
              <a:t>)</a:t>
            </a:r>
            <a:r>
              <a:rPr sz="450" spc="-75" baseline="-27777" dirty="0">
                <a:latin typeface="Times New Roman"/>
                <a:cs typeface="Times New Roman"/>
              </a:rPr>
              <a:t>l</a:t>
            </a:r>
            <a:endParaRPr sz="450" baseline="-27777">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550007662"/>
              </p:ext>
            </p:extLst>
          </p:nvPr>
        </p:nvGraphicFramePr>
        <p:xfrm>
          <a:off x="457200" y="885825"/>
          <a:ext cx="10972799" cy="5472426"/>
        </p:xfrm>
        <a:graphic>
          <a:graphicData uri="http://schemas.openxmlformats.org/drawingml/2006/table">
            <a:tbl>
              <a:tblPr firstRow="1" bandRow="1">
                <a:tableStyleId>{2D5ABB26-0587-4C30-8999-92F81FD0307C}</a:tableStyleId>
              </a:tblPr>
              <a:tblGrid>
                <a:gridCol w="1175739">
                  <a:extLst>
                    <a:ext uri="{9D8B030D-6E8A-4147-A177-3AD203B41FA5}">
                      <a16:colId xmlns:a16="http://schemas.microsoft.com/office/drawing/2014/main" val="20000"/>
                    </a:ext>
                  </a:extLst>
                </a:gridCol>
                <a:gridCol w="3568669">
                  <a:extLst>
                    <a:ext uri="{9D8B030D-6E8A-4147-A177-3AD203B41FA5}">
                      <a16:colId xmlns:a16="http://schemas.microsoft.com/office/drawing/2014/main" val="20001"/>
                    </a:ext>
                  </a:extLst>
                </a:gridCol>
                <a:gridCol w="2700430">
                  <a:extLst>
                    <a:ext uri="{9D8B030D-6E8A-4147-A177-3AD203B41FA5}">
                      <a16:colId xmlns:a16="http://schemas.microsoft.com/office/drawing/2014/main" val="20002"/>
                    </a:ext>
                  </a:extLst>
                </a:gridCol>
                <a:gridCol w="113805">
                  <a:extLst>
                    <a:ext uri="{9D8B030D-6E8A-4147-A177-3AD203B41FA5}">
                      <a16:colId xmlns:a16="http://schemas.microsoft.com/office/drawing/2014/main" val="20003"/>
                    </a:ext>
                  </a:extLst>
                </a:gridCol>
                <a:gridCol w="113805">
                  <a:extLst>
                    <a:ext uri="{9D8B030D-6E8A-4147-A177-3AD203B41FA5}">
                      <a16:colId xmlns:a16="http://schemas.microsoft.com/office/drawing/2014/main" val="20004"/>
                    </a:ext>
                  </a:extLst>
                </a:gridCol>
                <a:gridCol w="113804">
                  <a:extLst>
                    <a:ext uri="{9D8B030D-6E8A-4147-A177-3AD203B41FA5}">
                      <a16:colId xmlns:a16="http://schemas.microsoft.com/office/drawing/2014/main" val="20005"/>
                    </a:ext>
                  </a:extLst>
                </a:gridCol>
                <a:gridCol w="113804">
                  <a:extLst>
                    <a:ext uri="{9D8B030D-6E8A-4147-A177-3AD203B41FA5}">
                      <a16:colId xmlns:a16="http://schemas.microsoft.com/office/drawing/2014/main" val="20006"/>
                    </a:ext>
                  </a:extLst>
                </a:gridCol>
                <a:gridCol w="113804">
                  <a:extLst>
                    <a:ext uri="{9D8B030D-6E8A-4147-A177-3AD203B41FA5}">
                      <a16:colId xmlns:a16="http://schemas.microsoft.com/office/drawing/2014/main" val="20007"/>
                    </a:ext>
                  </a:extLst>
                </a:gridCol>
                <a:gridCol w="113804">
                  <a:extLst>
                    <a:ext uri="{9D8B030D-6E8A-4147-A177-3AD203B41FA5}">
                      <a16:colId xmlns:a16="http://schemas.microsoft.com/office/drawing/2014/main" val="20008"/>
                    </a:ext>
                  </a:extLst>
                </a:gridCol>
                <a:gridCol w="376085">
                  <a:extLst>
                    <a:ext uri="{9D8B030D-6E8A-4147-A177-3AD203B41FA5}">
                      <a16:colId xmlns:a16="http://schemas.microsoft.com/office/drawing/2014/main" val="20009"/>
                    </a:ext>
                  </a:extLst>
                </a:gridCol>
                <a:gridCol w="1627946">
                  <a:extLst>
                    <a:ext uri="{9D8B030D-6E8A-4147-A177-3AD203B41FA5}">
                      <a16:colId xmlns:a16="http://schemas.microsoft.com/office/drawing/2014/main" val="20010"/>
                    </a:ext>
                  </a:extLst>
                </a:gridCol>
                <a:gridCol w="841104">
                  <a:extLst>
                    <a:ext uri="{9D8B030D-6E8A-4147-A177-3AD203B41FA5}">
                      <a16:colId xmlns:a16="http://schemas.microsoft.com/office/drawing/2014/main" val="20011"/>
                    </a:ext>
                  </a:extLst>
                </a:gridCol>
              </a:tblGrid>
              <a:tr h="65452">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14300">
                        <a:lnSpc>
                          <a:spcPct val="100000"/>
                        </a:lnSpc>
                        <a:spcBef>
                          <a:spcPts val="245"/>
                        </a:spcBef>
                      </a:pPr>
                      <a:r>
                        <a:rPr sz="400" spc="50" dirty="0">
                          <a:solidFill>
                            <a:srgbClr val="FFFFFF"/>
                          </a:solidFill>
                          <a:latin typeface="Times New Roman"/>
                          <a:cs typeface="Times New Roman"/>
                        </a:rPr>
                        <a:t>Actividad </a:t>
                      </a:r>
                      <a:r>
                        <a:rPr sz="400" spc="80" dirty="0">
                          <a:solidFill>
                            <a:srgbClr val="FFFFFF"/>
                          </a:solidFill>
                          <a:latin typeface="Times New Roman"/>
                          <a:cs typeface="Times New Roman"/>
                        </a:rPr>
                        <a:t>de</a:t>
                      </a:r>
                      <a:r>
                        <a:rPr sz="400" spc="25" dirty="0">
                          <a:solidFill>
                            <a:srgbClr val="FFFFFF"/>
                          </a:solidFill>
                          <a:latin typeface="Times New Roman"/>
                          <a:cs typeface="Times New Roman"/>
                        </a:rPr>
                        <a:t> </a:t>
                      </a:r>
                      <a:r>
                        <a:rPr sz="400" spc="60" dirty="0">
                          <a:solidFill>
                            <a:srgbClr val="FFFFFF"/>
                          </a:solidFill>
                          <a:latin typeface="Times New Roman"/>
                          <a:cs typeface="Times New Roman"/>
                        </a:rPr>
                        <a:t>Capacitación.</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7620" algn="ctr">
                        <a:lnSpc>
                          <a:spcPct val="100000"/>
                        </a:lnSpc>
                        <a:spcBef>
                          <a:spcPts val="245"/>
                        </a:spcBef>
                      </a:pPr>
                      <a:r>
                        <a:rPr sz="400" spc="55" dirty="0">
                          <a:solidFill>
                            <a:srgbClr val="FFFFFF"/>
                          </a:solidFill>
                          <a:latin typeface="Times New Roman"/>
                          <a:cs typeface="Times New Roman"/>
                        </a:rPr>
                        <a:t>Objetivo.</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9525" algn="ctr">
                        <a:lnSpc>
                          <a:spcPct val="100000"/>
                        </a:lnSpc>
                        <a:spcBef>
                          <a:spcPts val="245"/>
                        </a:spcBef>
                      </a:pPr>
                      <a:r>
                        <a:rPr sz="400" spc="55" dirty="0">
                          <a:solidFill>
                            <a:srgbClr val="FFFFFF"/>
                          </a:solidFill>
                          <a:latin typeface="Times New Roman"/>
                          <a:cs typeface="Times New Roman"/>
                        </a:rPr>
                        <a:t>Justificación</a:t>
                      </a:r>
                      <a:r>
                        <a:rPr sz="400" spc="30" dirty="0">
                          <a:solidFill>
                            <a:srgbClr val="FFFFFF"/>
                          </a:solidFill>
                          <a:latin typeface="Times New Roman"/>
                          <a:cs typeface="Times New Roman"/>
                        </a:rPr>
                        <a:t> </a:t>
                      </a:r>
                      <a:r>
                        <a:rPr sz="400" spc="60" dirty="0">
                          <a:solidFill>
                            <a:srgbClr val="FFFFFF"/>
                          </a:solidFill>
                          <a:latin typeface="Times New Roman"/>
                          <a:cs typeface="Times New Roman"/>
                        </a:rPr>
                        <a:t>Selección</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gridSpan="6">
                  <a:txBody>
                    <a:bodyPr/>
                    <a:lstStyle/>
                    <a:p>
                      <a:pPr marL="191770">
                        <a:lnSpc>
                          <a:spcPts val="390"/>
                        </a:lnSpc>
                      </a:pPr>
                      <a:r>
                        <a:rPr sz="400" spc="75" dirty="0">
                          <a:solidFill>
                            <a:srgbClr val="FFFFFF"/>
                          </a:solidFill>
                          <a:latin typeface="Times New Roman"/>
                          <a:cs typeface="Times New Roman"/>
                        </a:rPr>
                        <a:t>Fuente</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11430" algn="ctr">
                        <a:lnSpc>
                          <a:spcPts val="390"/>
                        </a:lnSpc>
                      </a:pPr>
                      <a:r>
                        <a:rPr sz="400" spc="60" dirty="0">
                          <a:solidFill>
                            <a:srgbClr val="FFFFFF"/>
                          </a:solidFill>
                          <a:latin typeface="Times New Roman"/>
                          <a:cs typeface="Times New Roman"/>
                        </a:rPr>
                        <a:t>Ejes</a:t>
                      </a:r>
                      <a:endParaRPr sz="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hMerge="1">
                  <a:txBody>
                    <a:bodyPr/>
                    <a:lstStyle/>
                    <a:p>
                      <a:endParaRPr/>
                    </a:p>
                  </a:txBody>
                  <a:tcPr marL="0" marR="0" marT="0" marB="0"/>
                </a:tc>
                <a:tc rowSpan="2">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74295">
                        <a:lnSpc>
                          <a:spcPct val="100000"/>
                        </a:lnSpc>
                        <a:spcBef>
                          <a:spcPts val="295"/>
                        </a:spcBef>
                      </a:pPr>
                      <a:r>
                        <a:rPr sz="350" spc="55" dirty="0">
                          <a:solidFill>
                            <a:srgbClr val="FFFFFF"/>
                          </a:solidFill>
                          <a:latin typeface="Times New Roman"/>
                          <a:cs typeface="Times New Roman"/>
                        </a:rPr>
                        <a:t>Población</a:t>
                      </a:r>
                      <a:r>
                        <a:rPr sz="350" spc="10" dirty="0">
                          <a:solidFill>
                            <a:srgbClr val="FFFFFF"/>
                          </a:solidFill>
                          <a:latin typeface="Times New Roman"/>
                          <a:cs typeface="Times New Roman"/>
                        </a:rPr>
                        <a:t> </a:t>
                      </a:r>
                      <a:r>
                        <a:rPr sz="350" spc="50" dirty="0">
                          <a:solidFill>
                            <a:srgbClr val="FFFFFF"/>
                          </a:solidFill>
                          <a:latin typeface="Times New Roman"/>
                          <a:cs typeface="Times New Roman"/>
                        </a:rPr>
                        <a:t>Beneficiaria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extLst>
                  <a:ext uri="{0D108BD9-81ED-4DB2-BD59-A6C34878D82A}">
                    <a16:rowId xmlns:a16="http://schemas.microsoft.com/office/drawing/2014/main" val="10000"/>
                  </a:ext>
                </a:extLst>
              </a:tr>
              <a:tr h="440797">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73025">
                        <a:lnSpc>
                          <a:spcPct val="100000"/>
                        </a:lnSpc>
                        <a:spcBef>
                          <a:spcPts val="200"/>
                        </a:spcBef>
                      </a:pPr>
                      <a:r>
                        <a:rPr sz="350" spc="0" dirty="0">
                          <a:solidFill>
                            <a:srgbClr val="FFFFFF"/>
                          </a:solidFill>
                          <a:latin typeface="Times New Roman"/>
                          <a:cs typeface="Times New Roman"/>
                        </a:rPr>
                        <a:t>E</a:t>
                      </a:r>
                      <a:r>
                        <a:rPr sz="350" dirty="0">
                          <a:solidFill>
                            <a:srgbClr val="FFFFFF"/>
                          </a:solidFill>
                          <a:latin typeface="Times New Roman"/>
                          <a:cs typeface="Times New Roman"/>
                        </a:rPr>
                        <a:t>s</a:t>
                      </a:r>
                      <a:r>
                        <a:rPr sz="350" spc="0" dirty="0">
                          <a:solidFill>
                            <a:srgbClr val="FFFFFF"/>
                          </a:solidFill>
                          <a:latin typeface="Times New Roman"/>
                          <a:cs typeface="Times New Roman"/>
                        </a:rPr>
                        <a:t>t</a:t>
                      </a:r>
                      <a:r>
                        <a:rPr sz="350" dirty="0">
                          <a:solidFill>
                            <a:srgbClr val="FFFFFF"/>
                          </a:solidFill>
                          <a:latin typeface="Times New Roman"/>
                          <a:cs typeface="Times New Roman"/>
                        </a:rPr>
                        <a:t>r</a:t>
                      </a:r>
                      <a:r>
                        <a:rPr sz="350" spc="-5" dirty="0">
                          <a:solidFill>
                            <a:srgbClr val="FFFFFF"/>
                          </a:solidFill>
                          <a:latin typeface="Times New Roman"/>
                          <a:cs typeface="Times New Roman"/>
                        </a:rPr>
                        <a:t>a</a:t>
                      </a:r>
                      <a:r>
                        <a:rPr sz="350" spc="0" dirty="0">
                          <a:solidFill>
                            <a:srgbClr val="FFFFFF"/>
                          </a:solidFill>
                          <a:latin typeface="Times New Roman"/>
                          <a:cs typeface="Times New Roman"/>
                        </a:rPr>
                        <a:t>t</a:t>
                      </a:r>
                      <a:r>
                        <a:rPr sz="350" dirty="0">
                          <a:solidFill>
                            <a:srgbClr val="FFFFFF"/>
                          </a:solidFill>
                          <a:latin typeface="Times New Roman"/>
                          <a:cs typeface="Times New Roman"/>
                        </a:rPr>
                        <a:t>eg</a:t>
                      </a:r>
                      <a:r>
                        <a:rPr sz="350" spc="-5" dirty="0">
                          <a:solidFill>
                            <a:srgbClr val="FFFFFF"/>
                          </a:solidFill>
                          <a:latin typeface="Times New Roman"/>
                          <a:cs typeface="Times New Roman"/>
                        </a:rPr>
                        <a:t>i</a:t>
                      </a:r>
                      <a:r>
                        <a:rPr sz="350" dirty="0">
                          <a:solidFill>
                            <a:srgbClr val="FFFFFF"/>
                          </a:solidFill>
                          <a:latin typeface="Times New Roman"/>
                          <a:cs typeface="Times New Roman"/>
                        </a:rPr>
                        <a:t>a</a:t>
                      </a:r>
                      <a:endParaRPr sz="350">
                        <a:latin typeface="Times New Roman"/>
                        <a:cs typeface="Times New Roman"/>
                      </a:endParaRPr>
                    </a:p>
                  </a:txBody>
                  <a:tcPr marL="0" marR="0" marT="2540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69850">
                        <a:lnSpc>
                          <a:spcPct val="100000"/>
                        </a:lnSpc>
                        <a:spcBef>
                          <a:spcPts val="200"/>
                        </a:spcBef>
                      </a:pPr>
                      <a:r>
                        <a:rPr sz="350" spc="-10" dirty="0">
                          <a:solidFill>
                            <a:srgbClr val="FFFFFF"/>
                          </a:solidFill>
                          <a:latin typeface="Times New Roman"/>
                          <a:cs typeface="Times New Roman"/>
                        </a:rPr>
                        <a:t>N</a:t>
                      </a:r>
                      <a:r>
                        <a:rPr sz="350" spc="0" dirty="0">
                          <a:solidFill>
                            <a:srgbClr val="FFFFFF"/>
                          </a:solidFill>
                          <a:latin typeface="Times New Roman"/>
                          <a:cs typeface="Times New Roman"/>
                        </a:rPr>
                        <a:t>o</a:t>
                      </a:r>
                      <a:r>
                        <a:rPr sz="350" dirty="0">
                          <a:solidFill>
                            <a:srgbClr val="FFFFFF"/>
                          </a:solidFill>
                          <a:latin typeface="Times New Roman"/>
                          <a:cs typeface="Times New Roman"/>
                        </a:rPr>
                        <a:t>rmat</a:t>
                      </a:r>
                      <a:r>
                        <a:rPr sz="350" spc="-5" dirty="0">
                          <a:solidFill>
                            <a:srgbClr val="FFFFFF"/>
                          </a:solidFill>
                          <a:latin typeface="Times New Roman"/>
                          <a:cs typeface="Times New Roman"/>
                        </a:rPr>
                        <a:t>i</a:t>
                      </a:r>
                      <a:r>
                        <a:rPr sz="350" dirty="0">
                          <a:solidFill>
                            <a:srgbClr val="FFFFFF"/>
                          </a:solidFill>
                          <a:latin typeface="Times New Roman"/>
                          <a:cs typeface="Times New Roman"/>
                        </a:rPr>
                        <a:t>va</a:t>
                      </a:r>
                      <a:endParaRPr sz="350">
                        <a:latin typeface="Times New Roman"/>
                        <a:cs typeface="Times New Roman"/>
                      </a:endParaRPr>
                    </a:p>
                  </a:txBody>
                  <a:tcPr marL="0" marR="0" marT="2540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42545">
                        <a:lnSpc>
                          <a:spcPct val="100000"/>
                        </a:lnSpc>
                        <a:spcBef>
                          <a:spcPts val="204"/>
                        </a:spcBef>
                      </a:pPr>
                      <a:r>
                        <a:rPr sz="350" spc="-10" dirty="0">
                          <a:solidFill>
                            <a:srgbClr val="FFFFFF"/>
                          </a:solidFill>
                          <a:latin typeface="Times New Roman"/>
                          <a:cs typeface="Times New Roman"/>
                        </a:rPr>
                        <a:t>I</a:t>
                      </a:r>
                      <a:r>
                        <a:rPr sz="350" spc="-5" dirty="0">
                          <a:solidFill>
                            <a:srgbClr val="FFFFFF"/>
                          </a:solidFill>
                          <a:latin typeface="Times New Roman"/>
                          <a:cs typeface="Times New Roman"/>
                        </a:rPr>
                        <a:t>n</a:t>
                      </a:r>
                      <a:r>
                        <a:rPr sz="350" spc="0" dirty="0">
                          <a:solidFill>
                            <a:srgbClr val="FFFFFF"/>
                          </a:solidFill>
                          <a:latin typeface="Times New Roman"/>
                          <a:cs typeface="Times New Roman"/>
                        </a:rPr>
                        <a:t>fo</a:t>
                      </a:r>
                      <a:r>
                        <a:rPr sz="350" dirty="0">
                          <a:solidFill>
                            <a:srgbClr val="FFFFFF"/>
                          </a:solidFill>
                          <a:latin typeface="Times New Roman"/>
                          <a:cs typeface="Times New Roman"/>
                        </a:rPr>
                        <a:t>rme</a:t>
                      </a:r>
                      <a:r>
                        <a:rPr sz="350" spc="25" dirty="0">
                          <a:solidFill>
                            <a:srgbClr val="FFFFFF"/>
                          </a:solidFill>
                          <a:latin typeface="Times New Roman"/>
                          <a:cs typeface="Times New Roman"/>
                        </a:rPr>
                        <a:t> </a:t>
                      </a:r>
                      <a:r>
                        <a:rPr sz="350" spc="0" dirty="0">
                          <a:solidFill>
                            <a:srgbClr val="FFFFFF"/>
                          </a:solidFill>
                          <a:latin typeface="Times New Roman"/>
                          <a:cs typeface="Times New Roman"/>
                        </a:rPr>
                        <a:t>O</a:t>
                      </a:r>
                      <a:r>
                        <a:rPr sz="350" dirty="0">
                          <a:solidFill>
                            <a:srgbClr val="FFFFFF"/>
                          </a:solidFill>
                          <a:latin typeface="Times New Roman"/>
                          <a:cs typeface="Times New Roman"/>
                        </a:rPr>
                        <a:t>CI</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L="33020">
                        <a:lnSpc>
                          <a:spcPct val="100000"/>
                        </a:lnSpc>
                        <a:spcBef>
                          <a:spcPts val="204"/>
                        </a:spcBef>
                      </a:pPr>
                      <a:r>
                        <a:rPr sz="350" spc="0" dirty="0">
                          <a:solidFill>
                            <a:srgbClr val="FFFFFF"/>
                          </a:solidFill>
                          <a:latin typeface="Times New Roman"/>
                          <a:cs typeface="Times New Roman"/>
                        </a:rPr>
                        <a:t>J</a:t>
                      </a:r>
                      <a:r>
                        <a:rPr sz="350" spc="-5" dirty="0">
                          <a:solidFill>
                            <a:srgbClr val="FFFFFF"/>
                          </a:solidFill>
                          <a:latin typeface="Times New Roman"/>
                          <a:cs typeface="Times New Roman"/>
                        </a:rPr>
                        <a:t>e</a:t>
                      </a:r>
                      <a:r>
                        <a:rPr sz="350" spc="0" dirty="0">
                          <a:solidFill>
                            <a:srgbClr val="FFFFFF"/>
                          </a:solidFill>
                          <a:latin typeface="Times New Roman"/>
                          <a:cs typeface="Times New Roman"/>
                        </a:rPr>
                        <a:t>f</a:t>
                      </a:r>
                      <a:r>
                        <a:rPr sz="350" spc="-5" dirty="0">
                          <a:solidFill>
                            <a:srgbClr val="FFFFFF"/>
                          </a:solidFill>
                          <a:latin typeface="Times New Roman"/>
                          <a:cs typeface="Times New Roman"/>
                        </a:rPr>
                        <a:t>e</a:t>
                      </a:r>
                      <a:r>
                        <a:rPr sz="350" dirty="0">
                          <a:solidFill>
                            <a:srgbClr val="FFFFFF"/>
                          </a:solidFill>
                          <a:latin typeface="Times New Roman"/>
                          <a:cs typeface="Times New Roman"/>
                        </a:rPr>
                        <a:t>s</a:t>
                      </a:r>
                      <a:r>
                        <a:rPr sz="350" spc="30" dirty="0">
                          <a:solidFill>
                            <a:srgbClr val="FFFFFF"/>
                          </a:solidFill>
                          <a:latin typeface="Times New Roman"/>
                          <a:cs typeface="Times New Roman"/>
                        </a:rPr>
                        <a:t> </a:t>
                      </a:r>
                      <a:r>
                        <a:rPr sz="350" dirty="0">
                          <a:solidFill>
                            <a:srgbClr val="FFFFFF"/>
                          </a:solidFill>
                          <a:latin typeface="Times New Roman"/>
                          <a:cs typeface="Times New Roman"/>
                        </a:rPr>
                        <a:t>de</a:t>
                      </a:r>
                      <a:r>
                        <a:rPr sz="350" spc="25" dirty="0">
                          <a:solidFill>
                            <a:srgbClr val="FFFFFF"/>
                          </a:solidFill>
                          <a:latin typeface="Times New Roman"/>
                          <a:cs typeface="Times New Roman"/>
                        </a:rPr>
                        <a:t> </a:t>
                      </a:r>
                      <a:r>
                        <a:rPr sz="350" spc="-5" dirty="0">
                          <a:solidFill>
                            <a:srgbClr val="FFFFFF"/>
                          </a:solidFill>
                          <a:latin typeface="Times New Roman"/>
                          <a:cs typeface="Times New Roman"/>
                        </a:rPr>
                        <a:t>á</a:t>
                      </a:r>
                      <a:r>
                        <a:rPr sz="350" dirty="0">
                          <a:solidFill>
                            <a:srgbClr val="FFFFFF"/>
                          </a:solidFill>
                          <a:latin typeface="Times New Roman"/>
                          <a:cs typeface="Times New Roman"/>
                        </a:rPr>
                        <a:t>rea</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R="1270" algn="ctr">
                        <a:lnSpc>
                          <a:spcPct val="100000"/>
                        </a:lnSpc>
                        <a:spcBef>
                          <a:spcPts val="204"/>
                        </a:spcBef>
                      </a:pPr>
                      <a:r>
                        <a:rPr sz="350" spc="0" dirty="0">
                          <a:solidFill>
                            <a:srgbClr val="FFFFFF"/>
                          </a:solidFill>
                          <a:latin typeface="Times New Roman"/>
                          <a:cs typeface="Times New Roman"/>
                        </a:rPr>
                        <a:t>E</a:t>
                      </a:r>
                      <a:r>
                        <a:rPr sz="350" dirty="0">
                          <a:solidFill>
                            <a:srgbClr val="FFFFFF"/>
                          </a:solidFill>
                          <a:latin typeface="Times New Roman"/>
                          <a:cs typeface="Times New Roman"/>
                        </a:rPr>
                        <a:t>DL</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marR="3810" algn="ctr">
                        <a:lnSpc>
                          <a:spcPct val="100000"/>
                        </a:lnSpc>
                        <a:spcBef>
                          <a:spcPts val="204"/>
                        </a:spcBef>
                      </a:pPr>
                      <a:r>
                        <a:rPr sz="350" spc="-5" dirty="0">
                          <a:solidFill>
                            <a:srgbClr val="FFFFFF"/>
                          </a:solidFill>
                          <a:latin typeface="Times New Roman"/>
                          <a:cs typeface="Times New Roman"/>
                        </a:rPr>
                        <a:t>PA</a:t>
                      </a:r>
                      <a:r>
                        <a:rPr sz="350" dirty="0">
                          <a:solidFill>
                            <a:srgbClr val="FFFFFF"/>
                          </a:solidFill>
                          <a:latin typeface="Times New Roman"/>
                          <a:cs typeface="Times New Roman"/>
                        </a:rPr>
                        <a:t>E</a:t>
                      </a:r>
                      <a:endParaRPr sz="350">
                        <a:latin typeface="Times New Roman"/>
                        <a:cs typeface="Times New Roman"/>
                      </a:endParaRPr>
                    </a:p>
                  </a:txBody>
                  <a:tcPr marL="0" marR="0" marT="26034"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35"/>
                        </a:spcBef>
                      </a:pPr>
                      <a:endParaRPr sz="450">
                        <a:latin typeface="Times New Roman"/>
                        <a:cs typeface="Times New Roman"/>
                      </a:endParaRPr>
                    </a:p>
                    <a:p>
                      <a:pPr marL="95250">
                        <a:lnSpc>
                          <a:spcPct val="100000"/>
                        </a:lnSpc>
                      </a:pPr>
                      <a:r>
                        <a:rPr sz="350" spc="35" dirty="0">
                          <a:solidFill>
                            <a:srgbClr val="FFFFFF"/>
                          </a:solidFill>
                          <a:latin typeface="Times New Roman"/>
                          <a:cs typeface="Times New Roman"/>
                        </a:rPr>
                        <a:t>DAFP</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35"/>
                        </a:spcBef>
                      </a:pPr>
                      <a:endParaRPr sz="450">
                        <a:latin typeface="Times New Roman"/>
                        <a:cs typeface="Times New Roman"/>
                      </a:endParaRPr>
                    </a:p>
                    <a:p>
                      <a:pPr marL="12065" algn="ctr">
                        <a:lnSpc>
                          <a:spcPct val="100000"/>
                        </a:lnSpc>
                      </a:pPr>
                      <a:r>
                        <a:rPr sz="350" spc="40" dirty="0">
                          <a:solidFill>
                            <a:srgbClr val="FFFFFF"/>
                          </a:solidFill>
                          <a:latin typeface="Times New Roman"/>
                          <a:cs typeface="Times New Roman"/>
                        </a:rPr>
                        <a:t>MIPG</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757070"/>
                    </a:solidFill>
                  </a:tcPr>
                </a:tc>
                <a:extLst>
                  <a:ext uri="{0D108BD9-81ED-4DB2-BD59-A6C34878D82A}">
                    <a16:rowId xmlns:a16="http://schemas.microsoft.com/office/drawing/2014/main" val="10001"/>
                  </a:ext>
                </a:extLst>
              </a:tr>
              <a:tr h="366663">
                <a:tc>
                  <a:txBody>
                    <a:bodyPr/>
                    <a:lstStyle/>
                    <a:p>
                      <a:pPr>
                        <a:lnSpc>
                          <a:spcPct val="100000"/>
                        </a:lnSpc>
                        <a:spcBef>
                          <a:spcPts val="15"/>
                        </a:spcBef>
                      </a:pPr>
                      <a:endParaRPr sz="350">
                        <a:latin typeface="Times New Roman"/>
                        <a:cs typeface="Times New Roman"/>
                      </a:endParaRPr>
                    </a:p>
                    <a:p>
                      <a:pPr marL="16510" marR="60960">
                        <a:lnSpc>
                          <a:spcPct val="114300"/>
                        </a:lnSpc>
                      </a:pPr>
                      <a:r>
                        <a:rPr sz="350" spc="35" dirty="0">
                          <a:solidFill>
                            <a:srgbClr val="212121"/>
                          </a:solidFill>
                          <a:latin typeface="Times New Roman"/>
                          <a:cs typeface="Times New Roman"/>
                        </a:rPr>
                        <a:t>Proceso </a:t>
                      </a:r>
                      <a:r>
                        <a:rPr sz="350" spc="30" dirty="0">
                          <a:solidFill>
                            <a:srgbClr val="212121"/>
                          </a:solidFill>
                          <a:latin typeface="Times New Roman"/>
                          <a:cs typeface="Times New Roman"/>
                        </a:rPr>
                        <a:t>Contencioso Administrativo  Ordinario y </a:t>
                      </a:r>
                      <a:r>
                        <a:rPr sz="350" spc="25" dirty="0">
                          <a:solidFill>
                            <a:srgbClr val="212121"/>
                          </a:solidFill>
                          <a:latin typeface="Times New Roman"/>
                          <a:cs typeface="Times New Roman"/>
                        </a:rPr>
                        <a:t>Especial. </a:t>
                      </a:r>
                      <a:r>
                        <a:rPr sz="350" spc="30" dirty="0">
                          <a:solidFill>
                            <a:srgbClr val="212121"/>
                          </a:solidFill>
                          <a:latin typeface="Times New Roman"/>
                          <a:cs typeface="Times New Roman"/>
                        </a:rPr>
                        <a:t>Trámite </a:t>
                      </a:r>
                      <a:r>
                        <a:rPr sz="350" spc="50" dirty="0">
                          <a:solidFill>
                            <a:srgbClr val="212121"/>
                          </a:solidFill>
                          <a:latin typeface="Times New Roman"/>
                          <a:cs typeface="Times New Roman"/>
                        </a:rPr>
                        <a:t>de  Demanda, </a:t>
                      </a:r>
                      <a:r>
                        <a:rPr sz="350" spc="35" dirty="0">
                          <a:solidFill>
                            <a:srgbClr val="212121"/>
                          </a:solidFill>
                          <a:latin typeface="Times New Roman"/>
                          <a:cs typeface="Times New Roman"/>
                        </a:rPr>
                        <a:t>Contestación </a:t>
                      </a:r>
                      <a:r>
                        <a:rPr sz="350" spc="50" dirty="0">
                          <a:solidFill>
                            <a:srgbClr val="212121"/>
                          </a:solidFill>
                          <a:latin typeface="Times New Roman"/>
                          <a:cs typeface="Times New Roman"/>
                        </a:rPr>
                        <a:t>de Demanda </a:t>
                      </a:r>
                      <a:r>
                        <a:rPr sz="350" spc="30" dirty="0">
                          <a:solidFill>
                            <a:srgbClr val="212121"/>
                          </a:solidFill>
                          <a:latin typeface="Times New Roman"/>
                          <a:cs typeface="Times New Roman"/>
                        </a:rPr>
                        <a:t>y  Excepciones</a:t>
                      </a:r>
                      <a:endParaRPr sz="35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550">
                        <a:latin typeface="Times New Roman"/>
                        <a:cs typeface="Times New Roman"/>
                      </a:endParaRPr>
                    </a:p>
                    <a:p>
                      <a:pPr marL="16510" marR="131445">
                        <a:lnSpc>
                          <a:spcPct val="114300"/>
                        </a:lnSpc>
                      </a:pPr>
                      <a:r>
                        <a:rPr sz="350" spc="50" dirty="0">
                          <a:solidFill>
                            <a:srgbClr val="212121"/>
                          </a:solidFill>
                          <a:latin typeface="Times New Roman"/>
                          <a:cs typeface="Times New Roman"/>
                        </a:rPr>
                        <a:t>Se </a:t>
                      </a:r>
                      <a:r>
                        <a:rPr sz="350" spc="40" dirty="0">
                          <a:solidFill>
                            <a:srgbClr val="212121"/>
                          </a:solidFill>
                          <a:latin typeface="Times New Roman"/>
                          <a:cs typeface="Times New Roman"/>
                        </a:rPr>
                        <a:t>centran </a:t>
                      </a:r>
                      <a:r>
                        <a:rPr sz="350" spc="50" dirty="0">
                          <a:solidFill>
                            <a:srgbClr val="212121"/>
                          </a:solidFill>
                          <a:latin typeface="Times New Roman"/>
                          <a:cs typeface="Times New Roman"/>
                        </a:rPr>
                        <a:t>en </a:t>
                      </a:r>
                      <a:r>
                        <a:rPr sz="350" spc="25" dirty="0">
                          <a:solidFill>
                            <a:srgbClr val="212121"/>
                          </a:solidFill>
                          <a:latin typeface="Times New Roman"/>
                          <a:cs typeface="Times New Roman"/>
                        </a:rPr>
                        <a:t>la </a:t>
                      </a:r>
                      <a:r>
                        <a:rPr sz="350" spc="50" dirty="0">
                          <a:solidFill>
                            <a:srgbClr val="212121"/>
                          </a:solidFill>
                          <a:latin typeface="Times New Roman"/>
                          <a:cs typeface="Times New Roman"/>
                        </a:rPr>
                        <a:t>demanda </a:t>
                      </a:r>
                      <a:r>
                        <a:rPr sz="350" spc="30" dirty="0">
                          <a:solidFill>
                            <a:srgbClr val="212121"/>
                          </a:solidFill>
                          <a:latin typeface="Times New Roman"/>
                          <a:cs typeface="Times New Roman"/>
                        </a:rPr>
                        <a:t>y </a:t>
                      </a:r>
                      <a:r>
                        <a:rPr sz="350" spc="50" dirty="0">
                          <a:solidFill>
                            <a:srgbClr val="212121"/>
                          </a:solidFill>
                          <a:latin typeface="Times New Roman"/>
                          <a:cs typeface="Times New Roman"/>
                        </a:rPr>
                        <a:t>sus </a:t>
                      </a:r>
                      <a:r>
                        <a:rPr sz="350" spc="30" dirty="0">
                          <a:solidFill>
                            <a:srgbClr val="212121"/>
                          </a:solidFill>
                          <a:latin typeface="Times New Roman"/>
                          <a:cs typeface="Times New Roman"/>
                        </a:rPr>
                        <a:t>requisitos </a:t>
                      </a:r>
                      <a:r>
                        <a:rPr sz="350" spc="50" dirty="0">
                          <a:solidFill>
                            <a:srgbClr val="212121"/>
                          </a:solidFill>
                          <a:latin typeface="Times New Roman"/>
                          <a:cs typeface="Times New Roman"/>
                        </a:rPr>
                        <a:t>de base, </a:t>
                      </a:r>
                      <a:r>
                        <a:rPr sz="350" spc="55" dirty="0">
                          <a:solidFill>
                            <a:srgbClr val="212121"/>
                          </a:solidFill>
                          <a:latin typeface="Times New Roman"/>
                          <a:cs typeface="Times New Roman"/>
                        </a:rPr>
                        <a:t>a </a:t>
                      </a:r>
                      <a:r>
                        <a:rPr sz="350" spc="25" dirty="0">
                          <a:solidFill>
                            <a:srgbClr val="212121"/>
                          </a:solidFill>
                          <a:latin typeface="Times New Roman"/>
                          <a:cs typeface="Times New Roman"/>
                        </a:rPr>
                        <a:t>los </a:t>
                      </a:r>
                      <a:r>
                        <a:rPr sz="350" spc="35" dirty="0">
                          <a:solidFill>
                            <a:srgbClr val="212121"/>
                          </a:solidFill>
                          <a:latin typeface="Times New Roman"/>
                          <a:cs typeface="Times New Roman"/>
                        </a:rPr>
                        <a:t>cuales </a:t>
                      </a:r>
                      <a:r>
                        <a:rPr sz="350" spc="50" dirty="0">
                          <a:solidFill>
                            <a:srgbClr val="212121"/>
                          </a:solidFill>
                          <a:latin typeface="Times New Roman"/>
                          <a:cs typeface="Times New Roman"/>
                        </a:rPr>
                        <a:t>se suman </a:t>
                      </a:r>
                      <a:r>
                        <a:rPr sz="350" spc="25" dirty="0">
                          <a:solidFill>
                            <a:srgbClr val="212121"/>
                          </a:solidFill>
                          <a:latin typeface="Times New Roman"/>
                          <a:cs typeface="Times New Roman"/>
                        </a:rPr>
                        <a:t>los </a:t>
                      </a:r>
                      <a:r>
                        <a:rPr sz="350" spc="30" dirty="0">
                          <a:solidFill>
                            <a:srgbClr val="212121"/>
                          </a:solidFill>
                          <a:latin typeface="Times New Roman"/>
                          <a:cs typeface="Times New Roman"/>
                        </a:rPr>
                        <a:t>requisitos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procedibilidad. </a:t>
                      </a:r>
                      <a:r>
                        <a:rPr sz="350" spc="30" dirty="0">
                          <a:solidFill>
                            <a:srgbClr val="212121"/>
                          </a:solidFill>
                          <a:latin typeface="Times New Roman"/>
                          <a:cs typeface="Times New Roman"/>
                        </a:rPr>
                        <a:t>Estudiar </a:t>
                      </a:r>
                      <a:r>
                        <a:rPr sz="350" spc="25" dirty="0">
                          <a:solidFill>
                            <a:srgbClr val="212121"/>
                          </a:solidFill>
                          <a:latin typeface="Times New Roman"/>
                          <a:cs typeface="Times New Roman"/>
                        </a:rPr>
                        <a:t>la  </a:t>
                      </a:r>
                      <a:r>
                        <a:rPr sz="350" spc="30" dirty="0">
                          <a:solidFill>
                            <a:srgbClr val="212121"/>
                          </a:solidFill>
                          <a:latin typeface="Times New Roman"/>
                          <a:cs typeface="Times New Roman"/>
                        </a:rPr>
                        <a:t>actividad </a:t>
                      </a:r>
                      <a:r>
                        <a:rPr sz="350" spc="50" dirty="0">
                          <a:solidFill>
                            <a:srgbClr val="212121"/>
                          </a:solidFill>
                          <a:latin typeface="Times New Roman"/>
                          <a:cs typeface="Times New Roman"/>
                        </a:rPr>
                        <a:t>que </a:t>
                      </a:r>
                      <a:r>
                        <a:rPr sz="350" spc="35" dirty="0">
                          <a:solidFill>
                            <a:srgbClr val="212121"/>
                          </a:solidFill>
                          <a:latin typeface="Times New Roman"/>
                          <a:cs typeface="Times New Roman"/>
                        </a:rPr>
                        <a:t>despliega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juez contencioso </a:t>
                      </a:r>
                      <a:r>
                        <a:rPr sz="350" spc="55" dirty="0">
                          <a:solidFill>
                            <a:srgbClr val="212121"/>
                          </a:solidFill>
                          <a:latin typeface="Times New Roman"/>
                          <a:cs typeface="Times New Roman"/>
                        </a:rPr>
                        <a:t>a </a:t>
                      </a:r>
                      <a:r>
                        <a:rPr sz="350" spc="30" dirty="0">
                          <a:solidFill>
                            <a:srgbClr val="212121"/>
                          </a:solidFill>
                          <a:latin typeface="Times New Roman"/>
                          <a:cs typeface="Times New Roman"/>
                        </a:rPr>
                        <a:t>partir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ahí, </a:t>
                      </a:r>
                      <a:r>
                        <a:rPr sz="350" spc="40" dirty="0">
                          <a:solidFill>
                            <a:srgbClr val="212121"/>
                          </a:solidFill>
                          <a:latin typeface="Times New Roman"/>
                          <a:cs typeface="Times New Roman"/>
                        </a:rPr>
                        <a:t>como </a:t>
                      </a:r>
                      <a:r>
                        <a:rPr sz="350" spc="35" dirty="0">
                          <a:solidFill>
                            <a:srgbClr val="212121"/>
                          </a:solidFill>
                          <a:latin typeface="Times New Roman"/>
                          <a:cs typeface="Times New Roman"/>
                        </a:rPr>
                        <a:t>conductor </a:t>
                      </a:r>
                      <a:r>
                        <a:rPr sz="350" spc="30" dirty="0">
                          <a:solidFill>
                            <a:srgbClr val="212121"/>
                          </a:solidFill>
                          <a:latin typeface="Times New Roman"/>
                          <a:cs typeface="Times New Roman"/>
                        </a:rPr>
                        <a:t>del </a:t>
                      </a:r>
                      <a:r>
                        <a:rPr sz="350" spc="35" dirty="0">
                          <a:solidFill>
                            <a:srgbClr val="212121"/>
                          </a:solidFill>
                          <a:latin typeface="Times New Roman"/>
                          <a:cs typeface="Times New Roman"/>
                        </a:rPr>
                        <a:t>proceso. </a:t>
                      </a:r>
                      <a:r>
                        <a:rPr sz="350" spc="50" dirty="0">
                          <a:solidFill>
                            <a:srgbClr val="212121"/>
                          </a:solidFill>
                          <a:latin typeface="Times New Roman"/>
                          <a:cs typeface="Times New Roman"/>
                        </a:rPr>
                        <a:t>Se </a:t>
                      </a:r>
                      <a:r>
                        <a:rPr sz="350" spc="40" dirty="0">
                          <a:solidFill>
                            <a:srgbClr val="212121"/>
                          </a:solidFill>
                          <a:latin typeface="Times New Roman"/>
                          <a:cs typeface="Times New Roman"/>
                        </a:rPr>
                        <a:t>estudiará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proceso </a:t>
                      </a:r>
                      <a:r>
                        <a:rPr sz="350" spc="30" dirty="0">
                          <a:solidFill>
                            <a:srgbClr val="212121"/>
                          </a:solidFill>
                          <a:latin typeface="Times New Roman"/>
                          <a:cs typeface="Times New Roman"/>
                        </a:rPr>
                        <a:t>ordinario  </a:t>
                      </a:r>
                      <a:r>
                        <a:rPr sz="350" spc="35" dirty="0">
                          <a:solidFill>
                            <a:srgbClr val="212121"/>
                          </a:solidFill>
                          <a:latin typeface="Times New Roman"/>
                          <a:cs typeface="Times New Roman"/>
                        </a:rPr>
                        <a:t>contensioso administrativos </a:t>
                      </a:r>
                      <a:r>
                        <a:rPr sz="350" spc="30" dirty="0">
                          <a:solidFill>
                            <a:srgbClr val="212121"/>
                          </a:solidFill>
                          <a:latin typeface="Times New Roman"/>
                          <a:cs typeface="Times New Roman"/>
                        </a:rPr>
                        <a:t>y </a:t>
                      </a:r>
                      <a:r>
                        <a:rPr sz="350" spc="35" dirty="0">
                          <a:solidFill>
                            <a:srgbClr val="212121"/>
                          </a:solidFill>
                          <a:latin typeface="Times New Roman"/>
                          <a:cs typeface="Times New Roman"/>
                        </a:rPr>
                        <a:t>algunos especiales, </a:t>
                      </a:r>
                      <a:r>
                        <a:rPr sz="350" spc="40" dirty="0">
                          <a:solidFill>
                            <a:srgbClr val="212121"/>
                          </a:solidFill>
                          <a:latin typeface="Times New Roman"/>
                          <a:cs typeface="Times New Roman"/>
                        </a:rPr>
                        <a:t>como </a:t>
                      </a:r>
                      <a:r>
                        <a:rPr sz="350" spc="25" dirty="0">
                          <a:solidFill>
                            <a:srgbClr val="212121"/>
                          </a:solidFill>
                          <a:latin typeface="Times New Roman"/>
                          <a:cs typeface="Times New Roman"/>
                        </a:rPr>
                        <a:t>el</a:t>
                      </a:r>
                      <a:r>
                        <a:rPr sz="350" spc="75" dirty="0">
                          <a:solidFill>
                            <a:srgbClr val="212121"/>
                          </a:solidFill>
                          <a:latin typeface="Times New Roman"/>
                          <a:cs typeface="Times New Roman"/>
                        </a:rPr>
                        <a:t> </a:t>
                      </a:r>
                      <a:r>
                        <a:rPr sz="350" spc="30" dirty="0">
                          <a:solidFill>
                            <a:srgbClr val="212121"/>
                          </a:solidFill>
                          <a:latin typeface="Times New Roman"/>
                          <a:cs typeface="Times New Roman"/>
                        </a:rPr>
                        <a:t>ejecutivo.</a:t>
                      </a:r>
                      <a:endParaRPr sz="350">
                        <a:latin typeface="Times New Roman"/>
                        <a:cs typeface="Times New Roman"/>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6510">
                        <a:lnSpc>
                          <a:spcPct val="100000"/>
                        </a:lnSpc>
                        <a:spcBef>
                          <a:spcPts val="275"/>
                        </a:spcBef>
                      </a:pPr>
                      <a:r>
                        <a:rPr sz="350" spc="35"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identificada </a:t>
                      </a:r>
                      <a:r>
                        <a:rPr sz="350" spc="50" dirty="0">
                          <a:latin typeface="Times New Roman"/>
                          <a:cs typeface="Times New Roman"/>
                        </a:rPr>
                        <a:t>en </a:t>
                      </a:r>
                      <a:r>
                        <a:rPr sz="350" spc="25" dirty="0">
                          <a:latin typeface="Times New Roman"/>
                          <a:cs typeface="Times New Roman"/>
                        </a:rPr>
                        <a:t>solicitudes </a:t>
                      </a:r>
                      <a:r>
                        <a:rPr sz="350" spc="50" dirty="0">
                          <a:latin typeface="Times New Roman"/>
                          <a:cs typeface="Times New Roman"/>
                        </a:rPr>
                        <a:t>de</a:t>
                      </a:r>
                      <a:r>
                        <a:rPr sz="350" spc="75" dirty="0">
                          <a:latin typeface="Times New Roman"/>
                          <a:cs typeface="Times New Roman"/>
                        </a:rPr>
                        <a:t> </a:t>
                      </a:r>
                      <a:r>
                        <a:rPr sz="350" spc="50" dirty="0">
                          <a:latin typeface="Times New Roman"/>
                          <a:cs typeface="Times New Roman"/>
                        </a:rPr>
                        <a:t>areas.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a:lnSpc>
                          <a:spcPts val="300"/>
                        </a:lnSpc>
                      </a:pPr>
                      <a:r>
                        <a:rPr sz="300" spc="25" dirty="0">
                          <a:latin typeface="Times New Roman"/>
                          <a:cs typeface="Times New Roman"/>
                        </a:rPr>
                        <a:t>Gestión</a:t>
                      </a:r>
                      <a:r>
                        <a:rPr sz="300" spc="-35" dirty="0">
                          <a:latin typeface="Times New Roman"/>
                          <a:cs typeface="Times New Roman"/>
                        </a:rPr>
                        <a:t> </a:t>
                      </a:r>
                      <a:r>
                        <a:rPr sz="300" spc="25" dirty="0">
                          <a:latin typeface="Times New Roman"/>
                          <a:cs typeface="Times New Roman"/>
                        </a:rPr>
                        <a:t>del</a:t>
                      </a:r>
                      <a:endParaRPr sz="300">
                        <a:latin typeface="Times New Roman"/>
                        <a:cs typeface="Times New Roman"/>
                      </a:endParaRPr>
                    </a:p>
                    <a:p>
                      <a:pPr marL="17780" marR="8890">
                        <a:lnSpc>
                          <a:spcPct val="120000"/>
                        </a:lnSpc>
                      </a:pPr>
                      <a:r>
                        <a:rPr sz="300" spc="25" dirty="0">
                          <a:latin typeface="Times New Roman"/>
                          <a:cs typeface="Times New Roman"/>
                        </a:rPr>
                        <a:t>Conocimiento  </a:t>
                      </a:r>
                      <a:r>
                        <a:rPr sz="300" spc="35" dirty="0">
                          <a:latin typeface="Times New Roman"/>
                          <a:cs typeface="Times New Roman"/>
                        </a:rPr>
                        <a:t>(mecanismo</a:t>
                      </a:r>
                      <a:r>
                        <a:rPr sz="300" spc="-15" dirty="0">
                          <a:latin typeface="Times New Roman"/>
                          <a:cs typeface="Times New Roman"/>
                        </a:rPr>
                        <a:t> </a:t>
                      </a:r>
                      <a:r>
                        <a:rPr sz="300" spc="35" dirty="0">
                          <a:latin typeface="Times New Roman"/>
                          <a:cs typeface="Times New Roman"/>
                        </a:rPr>
                        <a:t>q  </a:t>
                      </a:r>
                      <a:r>
                        <a:rPr sz="300" spc="30" dirty="0">
                          <a:latin typeface="Times New Roman"/>
                          <a:cs typeface="Times New Roman"/>
                        </a:rPr>
                        <a:t>permite  </a:t>
                      </a:r>
                      <a:r>
                        <a:rPr sz="300" spc="40" dirty="0">
                          <a:latin typeface="Times New Roman"/>
                          <a:cs typeface="Times New Roman"/>
                        </a:rPr>
                        <a:t>aumento </a:t>
                      </a:r>
                      <a:r>
                        <a:rPr sz="300" spc="25" dirty="0">
                          <a:latin typeface="Times New Roman"/>
                          <a:cs typeface="Times New Roman"/>
                        </a:rPr>
                        <a:t>del  </a:t>
                      </a:r>
                      <a:r>
                        <a:rPr sz="300" spc="40" dirty="0">
                          <a:latin typeface="Times New Roman"/>
                          <a:cs typeface="Times New Roman"/>
                        </a:rPr>
                        <a:t>desempeño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30"/>
                        </a:spcBef>
                      </a:pPr>
                      <a:endParaRPr sz="300">
                        <a:latin typeface="Times New Roman"/>
                        <a:cs typeface="Times New Roman"/>
                      </a:endParaRPr>
                    </a:p>
                    <a:p>
                      <a:pPr marL="17780" marR="5080">
                        <a:lnSpc>
                          <a:spcPct val="120000"/>
                        </a:lnSpc>
                      </a:pPr>
                      <a:r>
                        <a:rPr sz="300" spc="25" dirty="0">
                          <a:latin typeface="Times New Roman"/>
                          <a:cs typeface="Times New Roman"/>
                        </a:rPr>
                        <a:t>Dimensión Talento </a:t>
                      </a:r>
                      <a:r>
                        <a:rPr sz="300" spc="35" dirty="0">
                          <a:latin typeface="Times New Roman"/>
                          <a:cs typeface="Times New Roman"/>
                        </a:rPr>
                        <a:t>Humano </a:t>
                      </a:r>
                      <a:r>
                        <a:rPr sz="300" spc="25" dirty="0">
                          <a:latin typeface="Times New Roman"/>
                          <a:cs typeface="Times New Roman"/>
                        </a:rPr>
                        <a:t>(Fortalecimiento y desarrollo del </a:t>
                      </a:r>
                      <a:r>
                        <a:rPr sz="300" spc="15" dirty="0">
                          <a:latin typeface="Times New Roman"/>
                          <a:cs typeface="Times New Roman"/>
                        </a:rPr>
                        <a:t>TH) </a:t>
                      </a:r>
                      <a:r>
                        <a:rPr sz="300" spc="25" dirty="0">
                          <a:latin typeface="Times New Roman"/>
                          <a:cs typeface="Times New Roman"/>
                        </a:rPr>
                        <a:t>y  Dimensión </a:t>
                      </a:r>
                      <a:r>
                        <a:rPr sz="300" spc="40" dirty="0">
                          <a:latin typeface="Times New Roman"/>
                          <a:cs typeface="Times New Roman"/>
                        </a:rPr>
                        <a:t>de </a:t>
                      </a:r>
                      <a:r>
                        <a:rPr sz="300" spc="25" dirty="0">
                          <a:latin typeface="Times New Roman"/>
                          <a:cs typeface="Times New Roman"/>
                        </a:rPr>
                        <a:t>Gestión </a:t>
                      </a:r>
                      <a:r>
                        <a:rPr sz="300" spc="30" dirty="0">
                          <a:latin typeface="Times New Roman"/>
                          <a:cs typeface="Times New Roman"/>
                        </a:rPr>
                        <a:t>con valores </a:t>
                      </a:r>
                      <a:r>
                        <a:rPr sz="300" spc="40" dirty="0">
                          <a:latin typeface="Times New Roman"/>
                          <a:cs typeface="Times New Roman"/>
                        </a:rPr>
                        <a:t>para </a:t>
                      </a:r>
                      <a:r>
                        <a:rPr sz="300" spc="30" dirty="0">
                          <a:latin typeface="Times New Roman"/>
                          <a:cs typeface="Times New Roman"/>
                        </a:rPr>
                        <a:t>resultados </a:t>
                      </a:r>
                      <a:r>
                        <a:rPr sz="300" spc="15" dirty="0">
                          <a:latin typeface="Times New Roman"/>
                          <a:cs typeface="Times New Roman"/>
                        </a:rPr>
                        <a:t>(Política </a:t>
                      </a:r>
                      <a:r>
                        <a:rPr sz="300" spc="40" dirty="0">
                          <a:latin typeface="Times New Roman"/>
                          <a:cs typeface="Times New Roman"/>
                        </a:rPr>
                        <a:t>de  </a:t>
                      </a:r>
                      <a:r>
                        <a:rPr sz="300" spc="35" dirty="0">
                          <a:latin typeface="Times New Roman"/>
                          <a:cs typeface="Times New Roman"/>
                        </a:rPr>
                        <a:t>defensa</a:t>
                      </a:r>
                      <a:r>
                        <a:rPr sz="300" spc="30" dirty="0">
                          <a:latin typeface="Times New Roman"/>
                          <a:cs typeface="Times New Roman"/>
                        </a:rPr>
                        <a:t> </a:t>
                      </a:r>
                      <a:r>
                        <a:rPr sz="300" spc="25" dirty="0">
                          <a:latin typeface="Times New Roman"/>
                          <a:cs typeface="Times New Roman"/>
                        </a:rPr>
                        <a:t>jurídica)</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550">
                        <a:latin typeface="Times New Roman"/>
                        <a:cs typeface="Times New Roman"/>
                      </a:endParaRPr>
                    </a:p>
                    <a:p>
                      <a:pPr marL="17780" marR="31115">
                        <a:lnSpc>
                          <a:spcPct val="114300"/>
                        </a:lnSpc>
                      </a:pPr>
                      <a:r>
                        <a:rPr sz="350" spc="30" dirty="0">
                          <a:latin typeface="Times New Roman"/>
                          <a:cs typeface="Times New Roman"/>
                        </a:rPr>
                        <a:t>Subdirección </a:t>
                      </a:r>
                      <a:r>
                        <a:rPr sz="350" spc="35" dirty="0">
                          <a:latin typeface="Times New Roman"/>
                          <a:cs typeface="Times New Roman"/>
                        </a:rPr>
                        <a:t>De </a:t>
                      </a:r>
                      <a:r>
                        <a:rPr sz="350" spc="25" dirty="0">
                          <a:latin typeface="Times New Roman"/>
                          <a:cs typeface="Times New Roman"/>
                        </a:rPr>
                        <a:t>Apoyo </a:t>
                      </a:r>
                      <a:r>
                        <a:rPr sz="350" spc="55" dirty="0">
                          <a:latin typeface="Times New Roman"/>
                          <a:cs typeface="Times New Roman"/>
                        </a:rPr>
                        <a:t>a </a:t>
                      </a:r>
                      <a:r>
                        <a:rPr sz="350" spc="15" dirty="0">
                          <a:latin typeface="Times New Roman"/>
                          <a:cs typeface="Times New Roman"/>
                        </a:rPr>
                        <a:t>La  </a:t>
                      </a:r>
                      <a:r>
                        <a:rPr sz="350" spc="30" dirty="0">
                          <a:latin typeface="Times New Roman"/>
                          <a:cs typeface="Times New Roman"/>
                        </a:rPr>
                        <a:t>Gestión </a:t>
                      </a:r>
                      <a:r>
                        <a:rPr sz="350" spc="35" dirty="0">
                          <a:latin typeface="Times New Roman"/>
                          <a:cs typeface="Times New Roman"/>
                        </a:rPr>
                        <a:t>De </a:t>
                      </a:r>
                      <a:r>
                        <a:rPr sz="350" spc="25" dirty="0">
                          <a:latin typeface="Times New Roman"/>
                          <a:cs typeface="Times New Roman"/>
                        </a:rPr>
                        <a:t>Las</a:t>
                      </a:r>
                      <a:r>
                        <a:rPr sz="350" spc="40" dirty="0">
                          <a:latin typeface="Times New Roman"/>
                          <a:cs typeface="Times New Roman"/>
                        </a:rPr>
                        <a:t> </a:t>
                      </a:r>
                      <a:r>
                        <a:rPr sz="350" spc="25" dirty="0">
                          <a:latin typeface="Times New Roman"/>
                          <a:cs typeface="Times New Roman"/>
                        </a:rPr>
                        <a:t>IES</a:t>
                      </a:r>
                      <a:endParaRPr sz="350">
                        <a:latin typeface="Times New Roman"/>
                        <a:cs typeface="Times New Roman"/>
                      </a:endParaRPr>
                    </a:p>
                    <a:p>
                      <a:pPr marL="17780">
                        <a:lnSpc>
                          <a:spcPct val="100000"/>
                        </a:lnSpc>
                        <a:spcBef>
                          <a:spcPts val="60"/>
                        </a:spcBef>
                      </a:pPr>
                      <a:r>
                        <a:rPr sz="350" spc="25" dirty="0">
                          <a:latin typeface="Times New Roman"/>
                          <a:cs typeface="Times New Roman"/>
                        </a:rPr>
                        <a:t>Oficina </a:t>
                      </a:r>
                      <a:r>
                        <a:rPr sz="350" spc="35" dirty="0">
                          <a:latin typeface="Times New Roman"/>
                          <a:cs typeface="Times New Roman"/>
                        </a:rPr>
                        <a:t>Asesora</a:t>
                      </a:r>
                      <a:r>
                        <a:rPr sz="350" spc="55" dirty="0">
                          <a:latin typeface="Times New Roman"/>
                          <a:cs typeface="Times New Roman"/>
                        </a:rPr>
                        <a:t> </a:t>
                      </a:r>
                      <a:r>
                        <a:rPr sz="350" spc="25" dirty="0">
                          <a:latin typeface="Times New Roman"/>
                          <a:cs typeface="Times New Roman"/>
                        </a:rPr>
                        <a:t>Juridica</a:t>
                      </a:r>
                      <a:endParaRPr sz="350">
                        <a:latin typeface="Times New Roman"/>
                        <a:cs typeface="Times New Roman"/>
                      </a:endParaRPr>
                    </a:p>
                  </a:txBody>
                  <a:tcPr marL="0" marR="0" marT="3175" marB="0">
                    <a:lnL w="6350">
                      <a:solidFill>
                        <a:srgbClr val="000000"/>
                      </a:solidFill>
                      <a:prstDash val="solid"/>
                    </a:lnL>
                    <a:lnR w="31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61139">
                <a:tc>
                  <a:txBody>
                    <a:bodyPr/>
                    <a:lstStyle/>
                    <a:p>
                      <a:pPr>
                        <a:lnSpc>
                          <a:spcPct val="100000"/>
                        </a:lnSpc>
                      </a:pPr>
                      <a:endParaRPr sz="400">
                        <a:latin typeface="Times New Roman"/>
                        <a:cs typeface="Times New Roman"/>
                      </a:endParaRPr>
                    </a:p>
                    <a:p>
                      <a:pPr marL="16510">
                        <a:lnSpc>
                          <a:spcPct val="100000"/>
                        </a:lnSpc>
                        <a:spcBef>
                          <a:spcPts val="340"/>
                        </a:spcBef>
                      </a:pPr>
                      <a:r>
                        <a:rPr sz="350" spc="35" dirty="0">
                          <a:latin typeface="Times New Roman"/>
                          <a:cs typeface="Times New Roman"/>
                        </a:rPr>
                        <a:t>Hacienda </a:t>
                      </a:r>
                      <a:r>
                        <a:rPr sz="350" spc="30" dirty="0">
                          <a:latin typeface="Times New Roman"/>
                          <a:cs typeface="Times New Roman"/>
                        </a:rPr>
                        <a:t>y </a:t>
                      </a:r>
                      <a:r>
                        <a:rPr sz="350" spc="40" dirty="0">
                          <a:latin typeface="Times New Roman"/>
                          <a:cs typeface="Times New Roman"/>
                        </a:rPr>
                        <a:t>Presupuesto </a:t>
                      </a:r>
                      <a:r>
                        <a:rPr sz="350" spc="25" dirty="0">
                          <a:latin typeface="Times New Roman"/>
                          <a:cs typeface="Times New Roman"/>
                        </a:rPr>
                        <a:t>Público</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400">
                        <a:latin typeface="Times New Roman"/>
                        <a:cs typeface="Times New Roman"/>
                      </a:endParaRPr>
                    </a:p>
                    <a:p>
                      <a:pPr marL="16510" marR="116839">
                        <a:lnSpc>
                          <a:spcPct val="114300"/>
                        </a:lnSpc>
                      </a:pPr>
                      <a:r>
                        <a:rPr sz="350" spc="30" dirty="0">
                          <a:latin typeface="Times New Roman"/>
                          <a:cs typeface="Times New Roman"/>
                        </a:rPr>
                        <a:t>Introducir </a:t>
                      </a:r>
                      <a:r>
                        <a:rPr sz="350" spc="25" dirty="0">
                          <a:latin typeface="Times New Roman"/>
                          <a:cs typeface="Times New Roman"/>
                        </a:rPr>
                        <a:t>al </a:t>
                      </a:r>
                      <a:r>
                        <a:rPr sz="350" spc="30" dirty="0">
                          <a:latin typeface="Times New Roman"/>
                          <a:cs typeface="Times New Roman"/>
                        </a:rPr>
                        <a:t>servidor </a:t>
                      </a:r>
                      <a:r>
                        <a:rPr sz="350" spc="50" dirty="0">
                          <a:latin typeface="Times New Roman"/>
                          <a:cs typeface="Times New Roman"/>
                        </a:rPr>
                        <a:t>en </a:t>
                      </a:r>
                      <a:r>
                        <a:rPr sz="350" spc="25" dirty="0">
                          <a:latin typeface="Times New Roman"/>
                          <a:cs typeface="Times New Roman"/>
                        </a:rPr>
                        <a:t>el reciocinio </a:t>
                      </a:r>
                      <a:r>
                        <a:rPr sz="350" spc="30" dirty="0">
                          <a:latin typeface="Times New Roman"/>
                          <a:cs typeface="Times New Roman"/>
                        </a:rPr>
                        <a:t>y </a:t>
                      </a:r>
                      <a:r>
                        <a:rPr sz="350" spc="25" dirty="0">
                          <a:latin typeface="Times New Roman"/>
                          <a:cs typeface="Times New Roman"/>
                        </a:rPr>
                        <a:t>la </a:t>
                      </a:r>
                      <a:r>
                        <a:rPr sz="350" spc="30" dirty="0">
                          <a:latin typeface="Times New Roman"/>
                          <a:cs typeface="Times New Roman"/>
                        </a:rPr>
                        <a:t>conceptualización del </a:t>
                      </a:r>
                      <a:r>
                        <a:rPr sz="350" spc="15" dirty="0">
                          <a:latin typeface="Times New Roman"/>
                          <a:cs typeface="Times New Roman"/>
                        </a:rPr>
                        <a:t>ciclo </a:t>
                      </a:r>
                      <a:r>
                        <a:rPr sz="350" spc="40" dirty="0">
                          <a:latin typeface="Times New Roman"/>
                          <a:cs typeface="Times New Roman"/>
                        </a:rPr>
                        <a:t>presupuestal: </a:t>
                      </a:r>
                      <a:r>
                        <a:rPr sz="350" spc="35" dirty="0">
                          <a:latin typeface="Times New Roman"/>
                          <a:cs typeface="Times New Roman"/>
                        </a:rPr>
                        <a:t>planeación, </a:t>
                      </a:r>
                      <a:r>
                        <a:rPr sz="350" spc="40" dirty="0">
                          <a:latin typeface="Times New Roman"/>
                          <a:cs typeface="Times New Roman"/>
                        </a:rPr>
                        <a:t>presupuestación, </a:t>
                      </a:r>
                      <a:r>
                        <a:rPr sz="350" spc="30" dirty="0">
                          <a:latin typeface="Times New Roman"/>
                          <a:cs typeface="Times New Roman"/>
                        </a:rPr>
                        <a:t>ejecución  </a:t>
                      </a:r>
                      <a:r>
                        <a:rPr sz="350" spc="50" dirty="0">
                          <a:latin typeface="Times New Roman"/>
                          <a:cs typeface="Times New Roman"/>
                        </a:rPr>
                        <a:t>desde una </a:t>
                      </a:r>
                      <a:r>
                        <a:rPr sz="350" spc="35" dirty="0">
                          <a:latin typeface="Times New Roman"/>
                          <a:cs typeface="Times New Roman"/>
                        </a:rPr>
                        <a:t>perpectiva </a:t>
                      </a:r>
                      <a:r>
                        <a:rPr sz="350" spc="25" dirty="0">
                          <a:latin typeface="Times New Roman"/>
                          <a:cs typeface="Times New Roman"/>
                        </a:rPr>
                        <a:t>crítica </a:t>
                      </a:r>
                      <a:r>
                        <a:rPr sz="350" spc="30" dirty="0">
                          <a:latin typeface="Times New Roman"/>
                          <a:cs typeface="Times New Roman"/>
                        </a:rPr>
                        <a:t>y </a:t>
                      </a:r>
                      <a:r>
                        <a:rPr sz="350" spc="40" dirty="0">
                          <a:latin typeface="Times New Roman"/>
                          <a:cs typeface="Times New Roman"/>
                        </a:rPr>
                        <a:t>académica </a:t>
                      </a:r>
                      <a:r>
                        <a:rPr sz="350" spc="30" dirty="0">
                          <a:latin typeface="Times New Roman"/>
                          <a:cs typeface="Times New Roman"/>
                        </a:rPr>
                        <a:t>del </a:t>
                      </a:r>
                      <a:r>
                        <a:rPr sz="350" spc="40" dirty="0">
                          <a:latin typeface="Times New Roman"/>
                          <a:cs typeface="Times New Roman"/>
                        </a:rPr>
                        <a:t>régimen </a:t>
                      </a:r>
                      <a:r>
                        <a:rPr sz="350" spc="50" dirty="0">
                          <a:latin typeface="Times New Roman"/>
                          <a:cs typeface="Times New Roman"/>
                        </a:rPr>
                        <a:t>de </a:t>
                      </a:r>
                      <a:r>
                        <a:rPr sz="350" spc="25" dirty="0">
                          <a:latin typeface="Times New Roman"/>
                          <a:cs typeface="Times New Roman"/>
                        </a:rPr>
                        <a:t>la </a:t>
                      </a:r>
                      <a:r>
                        <a:rPr sz="350" spc="40" dirty="0">
                          <a:latin typeface="Times New Roman"/>
                          <a:cs typeface="Times New Roman"/>
                        </a:rPr>
                        <a:t>hacienda</a:t>
                      </a:r>
                      <a:r>
                        <a:rPr sz="350" spc="85" dirty="0">
                          <a:latin typeface="Times New Roman"/>
                          <a:cs typeface="Times New Roman"/>
                        </a:rPr>
                        <a:t> </a:t>
                      </a:r>
                      <a:r>
                        <a:rPr sz="350" spc="30" dirty="0">
                          <a:latin typeface="Times New Roman"/>
                          <a:cs typeface="Times New Roman"/>
                        </a:rPr>
                        <a:t>pública.</a:t>
                      </a:r>
                      <a:endParaRPr sz="35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54940">
                        <a:lnSpc>
                          <a:spcPct val="114300"/>
                        </a:lnSpc>
                        <a:spcBef>
                          <a:spcPts val="20"/>
                        </a:spcBef>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25" dirty="0">
                          <a:latin typeface="Times New Roman"/>
                          <a:cs typeface="Times New Roman"/>
                        </a:rPr>
                        <a:t>al </a:t>
                      </a:r>
                      <a:r>
                        <a:rPr sz="350" spc="35" dirty="0">
                          <a:latin typeface="Times New Roman"/>
                          <a:cs typeface="Times New Roman"/>
                        </a:rPr>
                        <a:t>correcto </a:t>
                      </a:r>
                      <a:r>
                        <a:rPr sz="350" spc="30" dirty="0">
                          <a:latin typeface="Times New Roman"/>
                          <a:cs typeface="Times New Roman"/>
                        </a:rPr>
                        <a:t>desarrollo </a:t>
                      </a:r>
                      <a:r>
                        <a:rPr sz="350" spc="50" dirty="0">
                          <a:latin typeface="Times New Roman"/>
                          <a:cs typeface="Times New Roman"/>
                        </a:rPr>
                        <a:t>de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financiera.</a:t>
                      </a:r>
                      <a:endParaRPr sz="350">
                        <a:latin typeface="Times New Roman"/>
                        <a:cs typeface="Times New Roman"/>
                      </a:endParaRPr>
                    </a:p>
                    <a:p>
                      <a:pPr marL="16510" marR="210185">
                        <a:lnSpc>
                          <a:spcPct val="114300"/>
                        </a:lnSpc>
                      </a:pPr>
                      <a:r>
                        <a:rPr sz="350" spc="30" dirty="0">
                          <a:latin typeface="Times New Roman"/>
                          <a:cs typeface="Times New Roman"/>
                        </a:rPr>
                        <a:t>*Desarrollo </a:t>
                      </a:r>
                      <a:r>
                        <a:rPr sz="350" spc="50" dirty="0">
                          <a:latin typeface="Times New Roman"/>
                          <a:cs typeface="Times New Roman"/>
                        </a:rPr>
                        <a:t>de una </a:t>
                      </a:r>
                      <a:r>
                        <a:rPr sz="350" spc="40" dirty="0">
                          <a:latin typeface="Times New Roman"/>
                          <a:cs typeface="Times New Roman"/>
                        </a:rPr>
                        <a:t>competencia </a:t>
                      </a:r>
                      <a:r>
                        <a:rPr sz="350" spc="35" dirty="0">
                          <a:latin typeface="Times New Roman"/>
                          <a:cs typeface="Times New Roman"/>
                        </a:rPr>
                        <a:t>técnica </a:t>
                      </a:r>
                      <a:r>
                        <a:rPr sz="350" spc="30" dirty="0">
                          <a:latin typeface="Times New Roman"/>
                          <a:cs typeface="Times New Roman"/>
                        </a:rPr>
                        <a:t>particular </a:t>
                      </a:r>
                      <a:r>
                        <a:rPr sz="350" spc="50" dirty="0">
                          <a:latin typeface="Times New Roman"/>
                          <a:cs typeface="Times New Roman"/>
                        </a:rPr>
                        <a:t>para </a:t>
                      </a:r>
                      <a:r>
                        <a:rPr sz="350" spc="25" dirty="0">
                          <a:latin typeface="Times New Roman"/>
                          <a:cs typeface="Times New Roman"/>
                        </a:rPr>
                        <a:t>el </a:t>
                      </a:r>
                      <a:r>
                        <a:rPr sz="350" spc="35" dirty="0">
                          <a:latin typeface="Times New Roman"/>
                          <a:cs typeface="Times New Roman"/>
                        </a:rPr>
                        <a:t>correcto cumplimiento </a:t>
                      </a:r>
                      <a:r>
                        <a:rPr sz="350" spc="50" dirty="0">
                          <a:latin typeface="Times New Roman"/>
                          <a:cs typeface="Times New Roman"/>
                        </a:rPr>
                        <a:t>de </a:t>
                      </a:r>
                      <a:r>
                        <a:rPr sz="350" spc="25" dirty="0">
                          <a:latin typeface="Times New Roman"/>
                          <a:cs typeface="Times New Roman"/>
                        </a:rPr>
                        <a:t>los  </a:t>
                      </a:r>
                      <a:r>
                        <a:rPr sz="350" spc="30" dirty="0">
                          <a:latin typeface="Times New Roman"/>
                          <a:cs typeface="Times New Roman"/>
                        </a:rPr>
                        <a:t>objetivos </a:t>
                      </a:r>
                      <a:r>
                        <a:rPr sz="350" spc="50" dirty="0">
                          <a:latin typeface="Times New Roman"/>
                          <a:cs typeface="Times New Roman"/>
                        </a:rPr>
                        <a:t>de </a:t>
                      </a:r>
                      <a:r>
                        <a:rPr sz="350" spc="25" dirty="0">
                          <a:latin typeface="Times New Roman"/>
                          <a:cs typeface="Times New Roman"/>
                        </a:rPr>
                        <a:t>la</a:t>
                      </a:r>
                      <a:r>
                        <a:rPr sz="350" spc="35" dirty="0">
                          <a:latin typeface="Times New Roman"/>
                          <a:cs typeface="Times New Roman"/>
                        </a:rPr>
                        <a:t> </a:t>
                      </a:r>
                      <a:r>
                        <a:rPr sz="350" spc="40" dirty="0">
                          <a:latin typeface="Times New Roman"/>
                          <a:cs typeface="Times New Roman"/>
                        </a:rPr>
                        <a:t>dependencia.</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a:lnSpc>
                          <a:spcPts val="335"/>
                        </a:lnSpc>
                      </a:pPr>
                      <a:r>
                        <a:rPr sz="300" spc="25" dirty="0">
                          <a:latin typeface="Times New Roman"/>
                          <a:cs typeface="Times New Roman"/>
                        </a:rPr>
                        <a:t>Creación</a:t>
                      </a:r>
                      <a:r>
                        <a:rPr sz="300" spc="-40" dirty="0">
                          <a:latin typeface="Times New Roman"/>
                          <a:cs typeface="Times New Roman"/>
                        </a:rPr>
                        <a:t> </a:t>
                      </a:r>
                      <a:r>
                        <a:rPr sz="300" spc="40" dirty="0">
                          <a:latin typeface="Times New Roman"/>
                          <a:cs typeface="Times New Roman"/>
                        </a:rPr>
                        <a:t>de</a:t>
                      </a:r>
                      <a:endParaRPr sz="300">
                        <a:latin typeface="Times New Roman"/>
                        <a:cs typeface="Times New Roman"/>
                      </a:endParaRPr>
                    </a:p>
                    <a:p>
                      <a:pPr marL="17780" marR="33020">
                        <a:lnSpc>
                          <a:spcPct val="120000"/>
                        </a:lnSpc>
                      </a:pPr>
                      <a:r>
                        <a:rPr sz="300" spc="15" dirty="0">
                          <a:latin typeface="Times New Roman"/>
                          <a:cs typeface="Times New Roman"/>
                        </a:rPr>
                        <a:t>Valor</a:t>
                      </a:r>
                      <a:r>
                        <a:rPr sz="300" spc="-25" dirty="0">
                          <a:latin typeface="Times New Roman"/>
                          <a:cs typeface="Times New Roman"/>
                        </a:rPr>
                        <a:t> </a:t>
                      </a:r>
                      <a:r>
                        <a:rPr sz="300" spc="25" dirty="0">
                          <a:latin typeface="Times New Roman"/>
                          <a:cs typeface="Times New Roman"/>
                        </a:rPr>
                        <a:t>Publico  (Gerencia  Estrategica</a:t>
                      </a:r>
                      <a:r>
                        <a:rPr sz="300" spc="-5" dirty="0">
                          <a:latin typeface="Times New Roman"/>
                          <a:cs typeface="Times New Roman"/>
                        </a:rPr>
                        <a:t> </a:t>
                      </a:r>
                      <a:r>
                        <a:rPr sz="300" spc="25" dirty="0">
                          <a:latin typeface="Times New Roman"/>
                          <a:cs typeface="Times New Roman"/>
                        </a:rPr>
                        <a:t>y</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250">
                        <a:latin typeface="Times New Roman"/>
                        <a:cs typeface="Times New Roman"/>
                      </a:endParaRPr>
                    </a:p>
                    <a:p>
                      <a:pPr marL="17780" marR="10160">
                        <a:lnSpc>
                          <a:spcPct val="120000"/>
                        </a:lnSpc>
                      </a:pPr>
                      <a:r>
                        <a:rPr sz="300" spc="25" dirty="0">
                          <a:latin typeface="Times New Roman"/>
                          <a:cs typeface="Times New Roman"/>
                        </a:rPr>
                        <a:t>Dimensión del Talento </a:t>
                      </a:r>
                      <a:r>
                        <a:rPr sz="300" spc="35" dirty="0">
                          <a:latin typeface="Times New Roman"/>
                          <a:cs typeface="Times New Roman"/>
                        </a:rPr>
                        <a:t>Humano </a:t>
                      </a:r>
                      <a:r>
                        <a:rPr sz="300" spc="25" dirty="0">
                          <a:latin typeface="Times New Roman"/>
                          <a:cs typeface="Times New Roman"/>
                        </a:rPr>
                        <a:t>(Fortalecimiento del </a:t>
                      </a:r>
                      <a:r>
                        <a:rPr sz="300" spc="15" dirty="0">
                          <a:latin typeface="Times New Roman"/>
                          <a:cs typeface="Times New Roman"/>
                        </a:rPr>
                        <a:t>TH) </a:t>
                      </a:r>
                      <a:r>
                        <a:rPr sz="300" spc="25" dirty="0">
                          <a:latin typeface="Times New Roman"/>
                          <a:cs typeface="Times New Roman"/>
                        </a:rPr>
                        <a:t>Dimensión  Direccionamiento Estrategico y Planeación </a:t>
                      </a:r>
                      <a:r>
                        <a:rPr sz="300" spc="15" dirty="0">
                          <a:latin typeface="Times New Roman"/>
                          <a:cs typeface="Times New Roman"/>
                        </a:rPr>
                        <a:t>(Eficiencia </a:t>
                      </a:r>
                      <a:r>
                        <a:rPr sz="300" spc="30" dirty="0">
                          <a:latin typeface="Times New Roman"/>
                          <a:cs typeface="Times New Roman"/>
                        </a:rPr>
                        <a:t>Gasto  </a:t>
                      </a:r>
                      <a:r>
                        <a:rPr sz="300" spc="25" dirty="0">
                          <a:latin typeface="Times New Roman"/>
                          <a:cs typeface="Times New Roman"/>
                        </a:rPr>
                        <a:t>Público)</a:t>
                      </a:r>
                      <a:endParaRPr sz="30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0"/>
                        </a:spcBef>
                      </a:pPr>
                      <a:endParaRPr sz="400">
                        <a:latin typeface="Times New Roman"/>
                        <a:cs typeface="Times New Roman"/>
                      </a:endParaRPr>
                    </a:p>
                    <a:p>
                      <a:pPr marL="240029" marR="95885" indent="-127000">
                        <a:lnSpc>
                          <a:spcPct val="114300"/>
                        </a:lnSpc>
                      </a:pPr>
                      <a:r>
                        <a:rPr sz="350" spc="30" dirty="0">
                          <a:latin typeface="Times New Roman"/>
                          <a:cs typeface="Times New Roman"/>
                        </a:rPr>
                        <a:t>Subdirección Gestión  Financiera</a:t>
                      </a:r>
                      <a:endParaRPr sz="350">
                        <a:latin typeface="Times New Roman"/>
                        <a:cs typeface="Times New Roman"/>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523614">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350">
                        <a:latin typeface="Times New Roman"/>
                        <a:cs typeface="Times New Roman"/>
                      </a:endParaRPr>
                    </a:p>
                    <a:p>
                      <a:pPr marL="16510">
                        <a:lnSpc>
                          <a:spcPct val="100000"/>
                        </a:lnSpc>
                      </a:pPr>
                      <a:r>
                        <a:rPr sz="350" spc="35" dirty="0">
                          <a:latin typeface="Times New Roman"/>
                          <a:cs typeface="Times New Roman"/>
                        </a:rPr>
                        <a:t>Incentivos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45"/>
                        </a:spcBef>
                      </a:pPr>
                      <a:endParaRPr sz="450">
                        <a:latin typeface="Times New Roman"/>
                        <a:cs typeface="Times New Roman"/>
                      </a:endParaRPr>
                    </a:p>
                    <a:p>
                      <a:pPr marL="16510" marR="219075">
                        <a:lnSpc>
                          <a:spcPct val="114300"/>
                        </a:lnSpc>
                      </a:pPr>
                      <a:r>
                        <a:rPr sz="350" spc="35" dirty="0">
                          <a:latin typeface="Times New Roman"/>
                          <a:cs typeface="Times New Roman"/>
                        </a:rPr>
                        <a:t>Capacitar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30" dirty="0">
                          <a:latin typeface="Times New Roman"/>
                          <a:cs typeface="Times New Roman"/>
                        </a:rPr>
                        <a:t>del </a:t>
                      </a:r>
                      <a:r>
                        <a:rPr sz="350" spc="0" dirty="0">
                          <a:latin typeface="Times New Roman"/>
                          <a:cs typeface="Times New Roman"/>
                        </a:rPr>
                        <a:t>MEN </a:t>
                      </a:r>
                      <a:r>
                        <a:rPr sz="350" spc="50" dirty="0">
                          <a:latin typeface="Times New Roman"/>
                          <a:cs typeface="Times New Roman"/>
                        </a:rPr>
                        <a:t>en </a:t>
                      </a:r>
                      <a:r>
                        <a:rPr sz="350" spc="35" dirty="0">
                          <a:latin typeface="Times New Roman"/>
                          <a:cs typeface="Times New Roman"/>
                        </a:rPr>
                        <a:t>Proyectos </a:t>
                      </a:r>
                      <a:r>
                        <a:rPr sz="350" spc="50" dirty="0">
                          <a:latin typeface="Times New Roman"/>
                          <a:cs typeface="Times New Roman"/>
                        </a:rPr>
                        <a:t>de </a:t>
                      </a:r>
                      <a:r>
                        <a:rPr sz="350" spc="30" dirty="0">
                          <a:latin typeface="Times New Roman"/>
                          <a:cs typeface="Times New Roman"/>
                        </a:rPr>
                        <a:t>Aprendizaje </a:t>
                      </a:r>
                      <a:r>
                        <a:rPr sz="350" spc="50" dirty="0">
                          <a:latin typeface="Times New Roman"/>
                          <a:cs typeface="Times New Roman"/>
                        </a:rPr>
                        <a:t>en </a:t>
                      </a:r>
                      <a:r>
                        <a:rPr sz="350" spc="30" dirty="0">
                          <a:latin typeface="Times New Roman"/>
                          <a:cs typeface="Times New Roman"/>
                        </a:rPr>
                        <a:t>Equipo, </a:t>
                      </a:r>
                      <a:r>
                        <a:rPr sz="350" spc="35" dirty="0">
                          <a:latin typeface="Times New Roman"/>
                          <a:cs typeface="Times New Roman"/>
                        </a:rPr>
                        <a:t>con </a:t>
                      </a:r>
                      <a:r>
                        <a:rPr sz="350" spc="25" dirty="0">
                          <a:latin typeface="Times New Roman"/>
                          <a:cs typeface="Times New Roman"/>
                        </a:rPr>
                        <a:t>el </a:t>
                      </a:r>
                      <a:r>
                        <a:rPr sz="350" spc="15" dirty="0">
                          <a:latin typeface="Times New Roman"/>
                          <a:cs typeface="Times New Roman"/>
                        </a:rPr>
                        <a:t>fin </a:t>
                      </a:r>
                      <a:r>
                        <a:rPr sz="350" spc="50" dirty="0">
                          <a:latin typeface="Times New Roman"/>
                          <a:cs typeface="Times New Roman"/>
                        </a:rPr>
                        <a:t>de </a:t>
                      </a:r>
                      <a:r>
                        <a:rPr sz="350" spc="30" dirty="0">
                          <a:latin typeface="Times New Roman"/>
                          <a:cs typeface="Times New Roman"/>
                        </a:rPr>
                        <a:t>desarrollar </a:t>
                      </a:r>
                      <a:r>
                        <a:rPr sz="350" spc="50" dirty="0">
                          <a:latin typeface="Times New Roman"/>
                          <a:cs typeface="Times New Roman"/>
                        </a:rPr>
                        <a:t>durante </a:t>
                      </a:r>
                      <a:r>
                        <a:rPr sz="350" spc="25" dirty="0">
                          <a:latin typeface="Times New Roman"/>
                          <a:cs typeface="Times New Roman"/>
                        </a:rPr>
                        <a:t>el </a:t>
                      </a:r>
                      <a:r>
                        <a:rPr sz="350" spc="40" dirty="0">
                          <a:latin typeface="Times New Roman"/>
                          <a:cs typeface="Times New Roman"/>
                        </a:rPr>
                        <a:t>mismo,  entregables </a:t>
                      </a:r>
                      <a:r>
                        <a:rPr sz="350" spc="50" dirty="0">
                          <a:latin typeface="Times New Roman"/>
                          <a:cs typeface="Times New Roman"/>
                        </a:rPr>
                        <a:t>que se puedan </a:t>
                      </a:r>
                      <a:r>
                        <a:rPr sz="350" spc="40" dirty="0">
                          <a:latin typeface="Times New Roman"/>
                          <a:cs typeface="Times New Roman"/>
                        </a:rPr>
                        <a:t>implementar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entidad, </a:t>
                      </a:r>
                      <a:r>
                        <a:rPr sz="350" spc="50" dirty="0">
                          <a:latin typeface="Times New Roman"/>
                          <a:cs typeface="Times New Roman"/>
                        </a:rPr>
                        <a:t>de </a:t>
                      </a:r>
                      <a:r>
                        <a:rPr sz="350" spc="35" dirty="0">
                          <a:latin typeface="Times New Roman"/>
                          <a:cs typeface="Times New Roman"/>
                        </a:rPr>
                        <a:t>conformidad con </a:t>
                      </a:r>
                      <a:r>
                        <a:rPr sz="350" spc="25" dirty="0">
                          <a:latin typeface="Times New Roman"/>
                          <a:cs typeface="Times New Roman"/>
                        </a:rPr>
                        <a:t>la </a:t>
                      </a:r>
                      <a:r>
                        <a:rPr sz="350" spc="35" dirty="0">
                          <a:latin typeface="Times New Roman"/>
                          <a:cs typeface="Times New Roman"/>
                        </a:rPr>
                        <a:t>metodología</a:t>
                      </a:r>
                      <a:r>
                        <a:rPr sz="350" spc="80" dirty="0">
                          <a:latin typeface="Times New Roman"/>
                          <a:cs typeface="Times New Roman"/>
                        </a:rPr>
                        <a:t> </a:t>
                      </a:r>
                      <a:r>
                        <a:rPr sz="350" spc="10" dirty="0">
                          <a:latin typeface="Times New Roman"/>
                          <a:cs typeface="Times New Roman"/>
                        </a:rPr>
                        <a:t>DAFP.</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6510" marR="91440">
                        <a:lnSpc>
                          <a:spcPct val="114300"/>
                        </a:lnSpc>
                        <a:spcBef>
                          <a:spcPts val="305"/>
                        </a:spcBef>
                        <a:tabLst>
                          <a:tab pos="1917064" algn="l"/>
                        </a:tabLst>
                      </a:pPr>
                      <a:r>
                        <a:rPr sz="350" spc="40" dirty="0">
                          <a:latin typeface="Times New Roman"/>
                          <a:cs typeface="Times New Roman"/>
                        </a:rPr>
                        <a:t>*Incrementar </a:t>
                      </a:r>
                      <a:r>
                        <a:rPr sz="350" spc="25" dirty="0">
                          <a:latin typeface="Times New Roman"/>
                          <a:cs typeface="Times New Roman"/>
                        </a:rPr>
                        <a:t>la vinculación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servidores </a:t>
                      </a:r>
                      <a:r>
                        <a:rPr sz="350" spc="50" dirty="0">
                          <a:latin typeface="Times New Roman"/>
                          <a:cs typeface="Times New Roman"/>
                        </a:rPr>
                        <a:t>en </a:t>
                      </a:r>
                      <a:r>
                        <a:rPr sz="350" spc="40" dirty="0">
                          <a:latin typeface="Times New Roman"/>
                          <a:cs typeface="Times New Roman"/>
                        </a:rPr>
                        <a:t>procesos </a:t>
                      </a:r>
                      <a:r>
                        <a:rPr sz="350" spc="50" dirty="0">
                          <a:latin typeface="Times New Roman"/>
                          <a:cs typeface="Times New Roman"/>
                        </a:rPr>
                        <a:t>de </a:t>
                      </a:r>
                      <a:r>
                        <a:rPr sz="350" spc="35" dirty="0">
                          <a:latin typeface="Times New Roman"/>
                          <a:cs typeface="Times New Roman"/>
                        </a:rPr>
                        <a:t>aprendizaje, orientando </a:t>
                      </a:r>
                      <a:r>
                        <a:rPr sz="350" spc="30" dirty="0">
                          <a:latin typeface="Times New Roman"/>
                          <a:cs typeface="Times New Roman"/>
                        </a:rPr>
                        <a:t>las  </a:t>
                      </a:r>
                      <a:r>
                        <a:rPr sz="350" spc="40" dirty="0">
                          <a:latin typeface="Times New Roman"/>
                          <a:cs typeface="Times New Roman"/>
                        </a:rPr>
                        <a:t>necesidades concretas </a:t>
                      </a:r>
                      <a:r>
                        <a:rPr sz="350" spc="50" dirty="0">
                          <a:latin typeface="Times New Roman"/>
                          <a:cs typeface="Times New Roman"/>
                        </a:rPr>
                        <a:t>de </a:t>
                      </a:r>
                      <a:r>
                        <a:rPr sz="350" spc="30" dirty="0">
                          <a:latin typeface="Times New Roman"/>
                          <a:cs typeface="Times New Roman"/>
                        </a:rPr>
                        <a:t>capacitación aplicada </a:t>
                      </a:r>
                      <a:r>
                        <a:rPr sz="350" spc="55" dirty="0">
                          <a:latin typeface="Times New Roman"/>
                          <a:cs typeface="Times New Roman"/>
                        </a:rPr>
                        <a:t>a </a:t>
                      </a:r>
                      <a:r>
                        <a:rPr sz="350" spc="30" dirty="0">
                          <a:latin typeface="Times New Roman"/>
                          <a:cs typeface="Times New Roman"/>
                        </a:rPr>
                        <a:t>las </a:t>
                      </a:r>
                      <a:r>
                        <a:rPr sz="350" spc="40" dirty="0">
                          <a:latin typeface="Times New Roman"/>
                          <a:cs typeface="Times New Roman"/>
                        </a:rPr>
                        <a:t>necesidades </a:t>
                      </a:r>
                      <a:r>
                        <a:rPr sz="350" spc="50" dirty="0">
                          <a:latin typeface="Times New Roman"/>
                          <a:cs typeface="Times New Roman"/>
                        </a:rPr>
                        <a:t>de </a:t>
                      </a:r>
                      <a:r>
                        <a:rPr sz="350" spc="30" dirty="0">
                          <a:latin typeface="Times New Roman"/>
                          <a:cs typeface="Times New Roman"/>
                        </a:rPr>
                        <a:t>las </a:t>
                      </a:r>
                      <a:r>
                        <a:rPr sz="350" spc="50" dirty="0">
                          <a:latin typeface="Times New Roman"/>
                          <a:cs typeface="Times New Roman"/>
                        </a:rPr>
                        <a:t>áreas </a:t>
                      </a:r>
                      <a:r>
                        <a:rPr sz="350" spc="40" dirty="0">
                          <a:latin typeface="Times New Roman"/>
                          <a:cs typeface="Times New Roman"/>
                        </a:rPr>
                        <a:t>q </a:t>
                      </a:r>
                      <a:r>
                        <a:rPr sz="350" spc="35" dirty="0">
                          <a:latin typeface="Times New Roman"/>
                          <a:cs typeface="Times New Roman"/>
                        </a:rPr>
                        <a:t>impulse </a:t>
                      </a:r>
                      <a:r>
                        <a:rPr sz="350" spc="30" dirty="0">
                          <a:latin typeface="Times New Roman"/>
                          <a:cs typeface="Times New Roman"/>
                        </a:rPr>
                        <a:t>las  </a:t>
                      </a:r>
                      <a:r>
                        <a:rPr sz="350" spc="40" dirty="0">
                          <a:latin typeface="Times New Roman"/>
                          <a:cs typeface="Times New Roman"/>
                        </a:rPr>
                        <a:t>competencias </a:t>
                      </a:r>
                      <a:r>
                        <a:rPr sz="350" spc="25" dirty="0">
                          <a:latin typeface="Times New Roman"/>
                          <a:cs typeface="Times New Roman"/>
                        </a:rPr>
                        <a:t>individuales  </a:t>
                      </a:r>
                      <a:r>
                        <a:rPr sz="350" spc="30" dirty="0">
                          <a:latin typeface="Times New Roman"/>
                          <a:cs typeface="Times New Roman"/>
                        </a:rPr>
                        <a:t>y</a:t>
                      </a:r>
                      <a:r>
                        <a:rPr sz="350" spc="25" dirty="0">
                          <a:latin typeface="Times New Roman"/>
                          <a:cs typeface="Times New Roman"/>
                        </a:rPr>
                        <a:t> </a:t>
                      </a:r>
                      <a:r>
                        <a:rPr sz="350" spc="35" dirty="0">
                          <a:latin typeface="Times New Roman"/>
                          <a:cs typeface="Times New Roman"/>
                        </a:rPr>
                        <a:t>por</a:t>
                      </a:r>
                      <a:r>
                        <a:rPr sz="350" spc="60" dirty="0">
                          <a:latin typeface="Times New Roman"/>
                          <a:cs typeface="Times New Roman"/>
                        </a:rPr>
                        <a:t> </a:t>
                      </a:r>
                      <a:r>
                        <a:rPr sz="350" spc="35" dirty="0">
                          <a:latin typeface="Times New Roman"/>
                          <a:cs typeface="Times New Roman"/>
                        </a:rPr>
                        <a:t>equipos.	</a:t>
                      </a:r>
                      <a:r>
                        <a:rPr sz="350" spc="50" dirty="0">
                          <a:latin typeface="Times New Roman"/>
                          <a:cs typeface="Times New Roman"/>
                        </a:rPr>
                        <a:t>* </a:t>
                      </a:r>
                      <a:r>
                        <a:rPr sz="350" spc="25" dirty="0">
                          <a:latin typeface="Times New Roman"/>
                          <a:cs typeface="Times New Roman"/>
                        </a:rPr>
                        <a:t>En  </a:t>
                      </a:r>
                      <a:r>
                        <a:rPr sz="350" spc="35" dirty="0">
                          <a:latin typeface="Times New Roman"/>
                          <a:cs typeface="Times New Roman"/>
                        </a:rPr>
                        <a:t>cumplimiento </a:t>
                      </a:r>
                      <a:r>
                        <a:rPr sz="350" spc="30" dirty="0">
                          <a:latin typeface="Times New Roman"/>
                          <a:cs typeface="Times New Roman"/>
                        </a:rPr>
                        <a:t>del </a:t>
                      </a:r>
                      <a:r>
                        <a:rPr sz="350" spc="35" dirty="0">
                          <a:latin typeface="Times New Roman"/>
                          <a:cs typeface="Times New Roman"/>
                        </a:rPr>
                        <a:t>Decreto </a:t>
                      </a:r>
                      <a:r>
                        <a:rPr sz="350" spc="50" dirty="0">
                          <a:latin typeface="Times New Roman"/>
                          <a:cs typeface="Times New Roman"/>
                        </a:rPr>
                        <a:t>1227 </a:t>
                      </a:r>
                      <a:r>
                        <a:rPr sz="350" spc="30" dirty="0">
                          <a:latin typeface="Times New Roman"/>
                          <a:cs typeface="Times New Roman"/>
                        </a:rPr>
                        <a:t>del </a:t>
                      </a:r>
                      <a:r>
                        <a:rPr sz="350" spc="50" dirty="0">
                          <a:latin typeface="Times New Roman"/>
                          <a:cs typeface="Times New Roman"/>
                        </a:rPr>
                        <a:t>2005 </a:t>
                      </a:r>
                      <a:r>
                        <a:rPr sz="350" spc="30" dirty="0">
                          <a:latin typeface="Times New Roman"/>
                          <a:cs typeface="Times New Roman"/>
                        </a:rPr>
                        <a:t>capitulo </a:t>
                      </a:r>
                      <a:r>
                        <a:rPr sz="350" spc="25" dirty="0">
                          <a:latin typeface="Times New Roman"/>
                          <a:cs typeface="Times New Roman"/>
                        </a:rPr>
                        <a:t>II </a:t>
                      </a:r>
                      <a:r>
                        <a:rPr sz="350" spc="30" dirty="0">
                          <a:latin typeface="Times New Roman"/>
                          <a:cs typeface="Times New Roman"/>
                        </a:rPr>
                        <a:t>articulos </a:t>
                      </a:r>
                      <a:r>
                        <a:rPr sz="350" spc="50" dirty="0">
                          <a:latin typeface="Times New Roman"/>
                          <a:cs typeface="Times New Roman"/>
                        </a:rPr>
                        <a:t>75 </a:t>
                      </a:r>
                      <a:r>
                        <a:rPr sz="350" spc="25" dirty="0">
                          <a:latin typeface="Times New Roman"/>
                          <a:cs typeface="Times New Roman"/>
                        </a:rPr>
                        <a:t>al </a:t>
                      </a:r>
                      <a:r>
                        <a:rPr sz="350" spc="50" dirty="0">
                          <a:latin typeface="Times New Roman"/>
                          <a:cs typeface="Times New Roman"/>
                        </a:rPr>
                        <a:t>82 </a:t>
                      </a:r>
                      <a:r>
                        <a:rPr sz="350" spc="35" dirty="0">
                          <a:latin typeface="Times New Roman"/>
                          <a:cs typeface="Times New Roman"/>
                        </a:rPr>
                        <a:t>, </a:t>
                      </a:r>
                      <a:r>
                        <a:rPr sz="350" spc="50" dirty="0">
                          <a:latin typeface="Times New Roman"/>
                          <a:cs typeface="Times New Roman"/>
                        </a:rPr>
                        <a:t>este </a:t>
                      </a:r>
                      <a:r>
                        <a:rPr sz="350" spc="40" dirty="0">
                          <a:latin typeface="Times New Roman"/>
                          <a:cs typeface="Times New Roman"/>
                        </a:rPr>
                        <a:t>decreto  reglamenta </a:t>
                      </a:r>
                      <a:r>
                        <a:rPr sz="350" spc="35" dirty="0">
                          <a:latin typeface="Times New Roman"/>
                          <a:cs typeface="Times New Roman"/>
                        </a:rPr>
                        <a:t>parcialmente </a:t>
                      </a:r>
                      <a:r>
                        <a:rPr sz="350" spc="25" dirty="0">
                          <a:latin typeface="Times New Roman"/>
                          <a:cs typeface="Times New Roman"/>
                        </a:rPr>
                        <a:t>la ley </a:t>
                      </a:r>
                      <a:r>
                        <a:rPr sz="350" spc="50" dirty="0">
                          <a:latin typeface="Times New Roman"/>
                          <a:cs typeface="Times New Roman"/>
                        </a:rPr>
                        <a:t>909 de 2004 </a:t>
                      </a:r>
                      <a:r>
                        <a:rPr sz="350" spc="30" dirty="0">
                          <a:latin typeface="Times New Roman"/>
                          <a:cs typeface="Times New Roman"/>
                        </a:rPr>
                        <a:t>y </a:t>
                      </a:r>
                      <a:r>
                        <a:rPr sz="350" spc="25" dirty="0">
                          <a:latin typeface="Times New Roman"/>
                          <a:cs typeface="Times New Roman"/>
                        </a:rPr>
                        <a:t>la ley </a:t>
                      </a:r>
                      <a:r>
                        <a:rPr sz="350" spc="50" dirty="0">
                          <a:latin typeface="Times New Roman"/>
                          <a:cs typeface="Times New Roman"/>
                        </a:rPr>
                        <a:t>1567 de</a:t>
                      </a:r>
                      <a:r>
                        <a:rPr sz="350" spc="105" dirty="0">
                          <a:latin typeface="Times New Roman"/>
                          <a:cs typeface="Times New Roman"/>
                        </a:rPr>
                        <a:t> </a:t>
                      </a:r>
                      <a:r>
                        <a:rPr sz="350" spc="50" dirty="0">
                          <a:latin typeface="Times New Roman"/>
                          <a:cs typeface="Times New Roman"/>
                        </a:rPr>
                        <a:t>1998</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marR="38735">
                        <a:lnSpc>
                          <a:spcPct val="120000"/>
                        </a:lnSpc>
                        <a:spcBef>
                          <a:spcPts val="240"/>
                        </a:spcBef>
                      </a:pPr>
                      <a:r>
                        <a:rPr sz="300" spc="0" dirty="0">
                          <a:latin typeface="Times New Roman"/>
                          <a:cs typeface="Times New Roman"/>
                        </a:rPr>
                        <a:t>c</a:t>
                      </a:r>
                      <a:r>
                        <a:rPr sz="300" dirty="0">
                          <a:latin typeface="Times New Roman"/>
                          <a:cs typeface="Times New Roman"/>
                        </a:rPr>
                        <a:t>o</a:t>
                      </a:r>
                      <a:r>
                        <a:rPr sz="300" spc="-5" dirty="0">
                          <a:latin typeface="Times New Roman"/>
                          <a:cs typeface="Times New Roman"/>
                        </a:rPr>
                        <a:t>n</a:t>
                      </a:r>
                      <a:r>
                        <a:rPr sz="300" dirty="0">
                          <a:latin typeface="Times New Roman"/>
                          <a:cs typeface="Times New Roman"/>
                        </a:rPr>
                        <a:t>i</a:t>
                      </a:r>
                      <a:r>
                        <a:rPr sz="300" spc="0" dirty="0">
                          <a:latin typeface="Times New Roman"/>
                          <a:cs typeface="Times New Roman"/>
                        </a:rPr>
                        <a:t>c</a:t>
                      </a:r>
                      <a:r>
                        <a:rPr sz="300" spc="-5" dirty="0">
                          <a:latin typeface="Times New Roman"/>
                          <a:cs typeface="Times New Roman"/>
                        </a:rPr>
                        <a:t>i</a:t>
                      </a:r>
                      <a:r>
                        <a:rPr sz="300" dirty="0">
                          <a:latin typeface="Times New Roman"/>
                          <a:cs typeface="Times New Roman"/>
                        </a:rPr>
                        <a:t>m</a:t>
                      </a:r>
                      <a:r>
                        <a:rPr sz="300" spc="-5" dirty="0">
                          <a:latin typeface="Times New Roman"/>
                          <a:cs typeface="Times New Roman"/>
                        </a:rPr>
                        <a:t>ient</a:t>
                      </a:r>
                      <a:r>
                        <a:rPr sz="300" dirty="0">
                          <a:latin typeface="Times New Roman"/>
                          <a:cs typeface="Times New Roman"/>
                        </a:rPr>
                        <a:t>o  (I</a:t>
                      </a:r>
                      <a:r>
                        <a:rPr sz="300" spc="-5" dirty="0">
                          <a:latin typeface="Times New Roman"/>
                          <a:cs typeface="Times New Roman"/>
                        </a:rPr>
                        <a:t>n</a:t>
                      </a:r>
                      <a:r>
                        <a:rPr sz="300" spc="-10" dirty="0">
                          <a:latin typeface="Times New Roman"/>
                          <a:cs typeface="Times New Roman"/>
                        </a:rPr>
                        <a:t>n</a:t>
                      </a:r>
                      <a:r>
                        <a:rPr sz="300" dirty="0">
                          <a:latin typeface="Times New Roman"/>
                          <a:cs typeface="Times New Roman"/>
                        </a:rPr>
                        <a:t>o</a:t>
                      </a:r>
                      <a:r>
                        <a:rPr sz="300" spc="-5" dirty="0">
                          <a:latin typeface="Times New Roman"/>
                          <a:cs typeface="Times New Roman"/>
                        </a:rPr>
                        <a:t>v</a:t>
                      </a:r>
                      <a:r>
                        <a:rPr sz="300" dirty="0">
                          <a:latin typeface="Times New Roman"/>
                          <a:cs typeface="Times New Roman"/>
                        </a:rPr>
                        <a:t>a</a:t>
                      </a:r>
                      <a:r>
                        <a:rPr sz="300" spc="0" dirty="0">
                          <a:latin typeface="Times New Roman"/>
                          <a:cs typeface="Times New Roman"/>
                        </a:rPr>
                        <a:t>c</a:t>
                      </a:r>
                      <a:r>
                        <a:rPr sz="300" dirty="0">
                          <a:latin typeface="Times New Roman"/>
                          <a:cs typeface="Times New Roman"/>
                        </a:rPr>
                        <a:t>ió</a:t>
                      </a:r>
                      <a:r>
                        <a:rPr sz="300" spc="-5" dirty="0">
                          <a:latin typeface="Times New Roman"/>
                          <a:cs typeface="Times New Roman"/>
                        </a:rPr>
                        <a:t>n</a:t>
                      </a:r>
                      <a:r>
                        <a:rPr sz="300" dirty="0">
                          <a:latin typeface="Times New Roman"/>
                          <a:cs typeface="Times New Roman"/>
                        </a:rPr>
                        <a:t>,  </a:t>
                      </a:r>
                      <a:r>
                        <a:rPr sz="300" spc="30" dirty="0">
                          <a:latin typeface="Times New Roman"/>
                          <a:cs typeface="Times New Roman"/>
                        </a:rPr>
                        <a:t>trabajo </a:t>
                      </a:r>
                      <a:r>
                        <a:rPr sz="300" spc="40" dirty="0">
                          <a:latin typeface="Times New Roman"/>
                          <a:cs typeface="Times New Roman"/>
                        </a:rPr>
                        <a:t>en  </a:t>
                      </a:r>
                      <a:r>
                        <a:rPr sz="300" spc="30" dirty="0">
                          <a:latin typeface="Times New Roman"/>
                          <a:cs typeface="Times New Roman"/>
                        </a:rPr>
                        <a:t>equipo,  gestión </a:t>
                      </a:r>
                      <a:r>
                        <a:rPr sz="300" spc="40" dirty="0">
                          <a:latin typeface="Times New Roman"/>
                          <a:cs typeface="Times New Roman"/>
                        </a:rPr>
                        <a:t>de  </a:t>
                      </a:r>
                      <a:r>
                        <a:rPr sz="300" spc="30" dirty="0">
                          <a:latin typeface="Times New Roman"/>
                          <a:cs typeface="Times New Roman"/>
                        </a:rPr>
                        <a:t>aprendizaje  </a:t>
                      </a:r>
                      <a:r>
                        <a:rPr sz="300" dirty="0">
                          <a:latin typeface="Times New Roman"/>
                          <a:cs typeface="Times New Roman"/>
                        </a:rPr>
                        <a:t>i</a:t>
                      </a:r>
                      <a:r>
                        <a:rPr sz="300" spc="-10" dirty="0">
                          <a:latin typeface="Times New Roman"/>
                          <a:cs typeface="Times New Roman"/>
                        </a:rPr>
                        <a:t>n</a:t>
                      </a:r>
                      <a:r>
                        <a:rPr sz="300" spc="0" dirty="0">
                          <a:latin typeface="Times New Roman"/>
                          <a:cs typeface="Times New Roman"/>
                        </a:rPr>
                        <a:t>s</a:t>
                      </a:r>
                      <a:r>
                        <a:rPr sz="300" spc="-5" dirty="0">
                          <a:latin typeface="Times New Roman"/>
                          <a:cs typeface="Times New Roman"/>
                        </a:rPr>
                        <a:t>t</a:t>
                      </a:r>
                      <a:r>
                        <a:rPr sz="300" dirty="0">
                          <a:latin typeface="Times New Roman"/>
                          <a:cs typeface="Times New Roman"/>
                        </a:rPr>
                        <a:t>i</a:t>
                      </a:r>
                      <a:r>
                        <a:rPr sz="300" spc="-5" dirty="0">
                          <a:latin typeface="Times New Roman"/>
                          <a:cs typeface="Times New Roman"/>
                        </a:rPr>
                        <a:t>tu</a:t>
                      </a:r>
                      <a:r>
                        <a:rPr sz="300" spc="0" dirty="0">
                          <a:latin typeface="Times New Roman"/>
                          <a:cs typeface="Times New Roman"/>
                        </a:rPr>
                        <a:t>c</a:t>
                      </a:r>
                      <a:r>
                        <a:rPr sz="300" dirty="0">
                          <a:latin typeface="Times New Roman"/>
                          <a:cs typeface="Times New Roman"/>
                        </a:rPr>
                        <a:t>io</a:t>
                      </a:r>
                      <a:r>
                        <a:rPr sz="300" spc="-5" dirty="0">
                          <a:latin typeface="Times New Roman"/>
                          <a:cs typeface="Times New Roman"/>
                        </a:rPr>
                        <a:t>n</a:t>
                      </a:r>
                      <a:r>
                        <a:rPr sz="300" dirty="0">
                          <a:latin typeface="Times New Roman"/>
                          <a:cs typeface="Times New Roman"/>
                        </a:rPr>
                        <a:t>al,  </a:t>
                      </a:r>
                      <a:r>
                        <a:rPr sz="300" spc="25" dirty="0">
                          <a:latin typeface="Times New Roman"/>
                          <a:cs typeface="Times New Roman"/>
                        </a:rPr>
                        <a:t>solución</a:t>
                      </a:r>
                      <a:r>
                        <a:rPr sz="300" dirty="0">
                          <a:latin typeface="Times New Roman"/>
                          <a:cs typeface="Times New Roman"/>
                        </a:rPr>
                        <a:t> </a:t>
                      </a:r>
                      <a:r>
                        <a:rPr sz="300" spc="40" dirty="0">
                          <a:latin typeface="Times New Roman"/>
                          <a:cs typeface="Times New Roman"/>
                        </a:rPr>
                        <a:t>de</a:t>
                      </a:r>
                      <a:endParaRPr sz="300">
                        <a:latin typeface="Times New Roman"/>
                        <a:cs typeface="Times New Roman"/>
                      </a:endParaRPr>
                    </a:p>
                  </a:txBody>
                  <a:tcPr marL="0" marR="0" marT="304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25"/>
                        </a:spcBef>
                      </a:pPr>
                      <a:endParaRPr sz="400">
                        <a:latin typeface="Times New Roman"/>
                        <a:cs typeface="Times New Roman"/>
                      </a:endParaRPr>
                    </a:p>
                    <a:p>
                      <a:pPr marL="17780" marR="158750">
                        <a:lnSpc>
                          <a:spcPct val="120000"/>
                        </a:lnSpc>
                        <a:spcBef>
                          <a:spcPts val="5"/>
                        </a:spcBef>
                      </a:pPr>
                      <a:r>
                        <a:rPr sz="300" spc="25" dirty="0">
                          <a:latin typeface="Times New Roman"/>
                          <a:cs typeface="Times New Roman"/>
                        </a:rPr>
                        <a:t>Dimensión del Talento </a:t>
                      </a:r>
                      <a:r>
                        <a:rPr sz="300" spc="35" dirty="0">
                          <a:latin typeface="Times New Roman"/>
                          <a:cs typeface="Times New Roman"/>
                        </a:rPr>
                        <a:t>Humano </a:t>
                      </a:r>
                      <a:r>
                        <a:rPr sz="300" spc="25" dirty="0">
                          <a:latin typeface="Times New Roman"/>
                          <a:cs typeface="Times New Roman"/>
                        </a:rPr>
                        <a:t>(Fortalecimiento del Talento  </a:t>
                      </a:r>
                      <a:r>
                        <a:rPr sz="300" spc="35" dirty="0">
                          <a:latin typeface="Times New Roman"/>
                          <a:cs typeface="Times New Roman"/>
                        </a:rPr>
                        <a:t>Humano -</a:t>
                      </a:r>
                      <a:r>
                        <a:rPr sz="300" spc="15" dirty="0">
                          <a:latin typeface="Times New Roman"/>
                          <a:cs typeface="Times New Roman"/>
                        </a:rPr>
                        <a:t> </a:t>
                      </a:r>
                      <a:r>
                        <a:rPr sz="300" spc="25" dirty="0">
                          <a:latin typeface="Times New Roman"/>
                          <a:cs typeface="Times New Roman"/>
                        </a:rPr>
                        <a:t>Icentivos)</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350">
                        <a:latin typeface="Times New Roman"/>
                        <a:cs typeface="Times New Roman"/>
                      </a:endParaRPr>
                    </a:p>
                    <a:p>
                      <a:pPr marL="11430" algn="ctr">
                        <a:lnSpc>
                          <a:spcPct val="100000"/>
                        </a:lnSpc>
                      </a:pPr>
                      <a:r>
                        <a:rPr sz="350" spc="50" dirty="0">
                          <a:latin typeface="Times New Roman"/>
                          <a:cs typeface="Times New Roman"/>
                        </a:rPr>
                        <a:t>100</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43106">
                <a:tc>
                  <a:txBody>
                    <a:bodyPr/>
                    <a:lstStyle/>
                    <a:p>
                      <a:pPr>
                        <a:lnSpc>
                          <a:spcPct val="100000"/>
                        </a:lnSpc>
                        <a:spcBef>
                          <a:spcPts val="35"/>
                        </a:spcBef>
                      </a:pPr>
                      <a:endParaRPr sz="350">
                        <a:latin typeface="Times New Roman"/>
                        <a:cs typeface="Times New Roman"/>
                      </a:endParaRPr>
                    </a:p>
                    <a:p>
                      <a:pPr marL="16510" marR="196850">
                        <a:lnSpc>
                          <a:spcPct val="114300"/>
                        </a:lnSpc>
                        <a:spcBef>
                          <a:spcPts val="5"/>
                        </a:spcBef>
                      </a:pPr>
                      <a:r>
                        <a:rPr sz="350" spc="35" dirty="0">
                          <a:solidFill>
                            <a:srgbClr val="212121"/>
                          </a:solidFill>
                          <a:latin typeface="Times New Roman"/>
                          <a:cs typeface="Times New Roman"/>
                        </a:rPr>
                        <a:t>Curso </a:t>
                      </a:r>
                      <a:r>
                        <a:rPr sz="350" spc="40" dirty="0">
                          <a:solidFill>
                            <a:srgbClr val="212121"/>
                          </a:solidFill>
                          <a:latin typeface="Times New Roman"/>
                          <a:cs typeface="Times New Roman"/>
                        </a:rPr>
                        <a:t>Intermedio </a:t>
                      </a:r>
                      <a:r>
                        <a:rPr sz="350" spc="50" dirty="0">
                          <a:solidFill>
                            <a:srgbClr val="212121"/>
                          </a:solidFill>
                          <a:latin typeface="Times New Roman"/>
                          <a:cs typeface="Times New Roman"/>
                        </a:rPr>
                        <a:t>en </a:t>
                      </a:r>
                      <a:r>
                        <a:rPr sz="350" spc="25" dirty="0">
                          <a:solidFill>
                            <a:srgbClr val="212121"/>
                          </a:solidFill>
                          <a:latin typeface="Times New Roman"/>
                          <a:cs typeface="Times New Roman"/>
                        </a:rPr>
                        <a:t>Atención </a:t>
                      </a:r>
                      <a:r>
                        <a:rPr sz="350" spc="50" dirty="0">
                          <a:solidFill>
                            <a:srgbClr val="212121"/>
                          </a:solidFill>
                          <a:latin typeface="Times New Roman"/>
                          <a:cs typeface="Times New Roman"/>
                        </a:rPr>
                        <a:t>de  </a:t>
                      </a:r>
                      <a:r>
                        <a:rPr sz="350" spc="40" dirty="0">
                          <a:solidFill>
                            <a:srgbClr val="212121"/>
                          </a:solidFill>
                          <a:latin typeface="Times New Roman"/>
                          <a:cs typeface="Times New Roman"/>
                        </a:rPr>
                        <a:t>Desastres</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350">
                        <a:latin typeface="Times New Roman"/>
                        <a:cs typeface="Times New Roman"/>
                      </a:endParaRPr>
                    </a:p>
                    <a:p>
                      <a:pPr marL="16510" marR="26034">
                        <a:lnSpc>
                          <a:spcPct val="114300"/>
                        </a:lnSpc>
                        <a:spcBef>
                          <a:spcPts val="5"/>
                        </a:spcBef>
                      </a:pPr>
                      <a:r>
                        <a:rPr sz="350" spc="40" dirty="0">
                          <a:solidFill>
                            <a:srgbClr val="212121"/>
                          </a:solidFill>
                          <a:latin typeface="Times New Roman"/>
                          <a:cs typeface="Times New Roman"/>
                        </a:rPr>
                        <a:t>Fomentar </a:t>
                      </a:r>
                      <a:r>
                        <a:rPr sz="350" spc="50" dirty="0">
                          <a:solidFill>
                            <a:srgbClr val="212121"/>
                          </a:solidFill>
                          <a:latin typeface="Times New Roman"/>
                          <a:cs typeface="Times New Roman"/>
                        </a:rPr>
                        <a:t>en </a:t>
                      </a:r>
                      <a:r>
                        <a:rPr sz="350" spc="25" dirty="0">
                          <a:solidFill>
                            <a:srgbClr val="212121"/>
                          </a:solidFill>
                          <a:latin typeface="Times New Roman"/>
                          <a:cs typeface="Times New Roman"/>
                        </a:rPr>
                        <a:t>el </a:t>
                      </a:r>
                      <a:r>
                        <a:rPr sz="350" spc="30" dirty="0">
                          <a:solidFill>
                            <a:srgbClr val="212121"/>
                          </a:solidFill>
                          <a:latin typeface="Times New Roman"/>
                          <a:cs typeface="Times New Roman"/>
                        </a:rPr>
                        <a:t>servidor </a:t>
                      </a:r>
                      <a:r>
                        <a:rPr sz="350" spc="25" dirty="0">
                          <a:solidFill>
                            <a:srgbClr val="212121"/>
                          </a:solidFill>
                          <a:latin typeface="Times New Roman"/>
                          <a:cs typeface="Times New Roman"/>
                        </a:rPr>
                        <a:t>los </a:t>
                      </a:r>
                      <a:r>
                        <a:rPr sz="350" spc="30" dirty="0">
                          <a:solidFill>
                            <a:srgbClr val="212121"/>
                          </a:solidFill>
                          <a:latin typeface="Times New Roman"/>
                          <a:cs typeface="Times New Roman"/>
                        </a:rPr>
                        <a:t>conocimientos </a:t>
                      </a:r>
                      <a:r>
                        <a:rPr sz="350" spc="35" dirty="0">
                          <a:solidFill>
                            <a:srgbClr val="212121"/>
                          </a:solidFill>
                          <a:latin typeface="Times New Roman"/>
                          <a:cs typeface="Times New Roman"/>
                        </a:rPr>
                        <a:t>requeridos </a:t>
                      </a:r>
                      <a:r>
                        <a:rPr sz="350" spc="50" dirty="0">
                          <a:solidFill>
                            <a:srgbClr val="212121"/>
                          </a:solidFill>
                          <a:latin typeface="Times New Roman"/>
                          <a:cs typeface="Times New Roman"/>
                        </a:rPr>
                        <a:t>para atender </a:t>
                      </a:r>
                      <a:r>
                        <a:rPr sz="350" spc="25" dirty="0">
                          <a:solidFill>
                            <a:srgbClr val="212121"/>
                          </a:solidFill>
                          <a:latin typeface="Times New Roman"/>
                          <a:cs typeface="Times New Roman"/>
                        </a:rPr>
                        <a:t>la </a:t>
                      </a:r>
                      <a:r>
                        <a:rPr sz="350" spc="40" dirty="0">
                          <a:solidFill>
                            <a:srgbClr val="212121"/>
                          </a:solidFill>
                          <a:latin typeface="Times New Roman"/>
                          <a:cs typeface="Times New Roman"/>
                        </a:rPr>
                        <a:t>primera </a:t>
                      </a:r>
                      <a:r>
                        <a:rPr sz="350" spc="50" dirty="0">
                          <a:solidFill>
                            <a:srgbClr val="212121"/>
                          </a:solidFill>
                          <a:latin typeface="Times New Roman"/>
                          <a:cs typeface="Times New Roman"/>
                        </a:rPr>
                        <a:t>respuesta en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proceso </a:t>
                      </a:r>
                      <a:r>
                        <a:rPr sz="350" spc="50" dirty="0">
                          <a:solidFill>
                            <a:srgbClr val="212121"/>
                          </a:solidFill>
                          <a:latin typeface="Times New Roman"/>
                          <a:cs typeface="Times New Roman"/>
                        </a:rPr>
                        <a:t>de manejo de </a:t>
                      </a:r>
                      <a:r>
                        <a:rPr sz="350" spc="30" dirty="0">
                          <a:solidFill>
                            <a:srgbClr val="212121"/>
                          </a:solidFill>
                          <a:latin typeface="Times New Roman"/>
                          <a:cs typeface="Times New Roman"/>
                        </a:rPr>
                        <a:t>cualquier  </a:t>
                      </a:r>
                      <a:r>
                        <a:rPr sz="350" spc="40" dirty="0">
                          <a:solidFill>
                            <a:srgbClr val="212121"/>
                          </a:solidFill>
                          <a:latin typeface="Times New Roman"/>
                          <a:cs typeface="Times New Roman"/>
                        </a:rPr>
                        <a:t>emergencia.</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86360">
                        <a:lnSpc>
                          <a:spcPct val="114300"/>
                        </a:lnSpc>
                        <a:spcBef>
                          <a:spcPts val="200"/>
                        </a:spcBef>
                      </a:pPr>
                      <a:r>
                        <a:rPr sz="350" spc="30" dirty="0">
                          <a:latin typeface="Times New Roman"/>
                          <a:cs typeface="Times New Roman"/>
                        </a:rPr>
                        <a:t>Fortalecer las </a:t>
                      </a:r>
                      <a:r>
                        <a:rPr sz="350" spc="40" dirty="0">
                          <a:latin typeface="Times New Roman"/>
                          <a:cs typeface="Times New Roman"/>
                        </a:rPr>
                        <a:t>competencias </a:t>
                      </a:r>
                      <a:r>
                        <a:rPr sz="350" spc="50" dirty="0">
                          <a:latin typeface="Times New Roman"/>
                          <a:cs typeface="Times New Roman"/>
                        </a:rPr>
                        <a:t>en </a:t>
                      </a:r>
                      <a:r>
                        <a:rPr sz="350" spc="40" dirty="0">
                          <a:latin typeface="Times New Roman"/>
                          <a:cs typeface="Times New Roman"/>
                        </a:rPr>
                        <a:t>materia </a:t>
                      </a:r>
                      <a:r>
                        <a:rPr sz="350" spc="50" dirty="0">
                          <a:latin typeface="Times New Roman"/>
                          <a:cs typeface="Times New Roman"/>
                        </a:rPr>
                        <a:t>de </a:t>
                      </a:r>
                      <a:r>
                        <a:rPr sz="350" spc="35" dirty="0">
                          <a:latin typeface="Times New Roman"/>
                          <a:cs typeface="Times New Roman"/>
                        </a:rPr>
                        <a:t>Emergencias </a:t>
                      </a:r>
                      <a:r>
                        <a:rPr sz="350" spc="50" dirty="0">
                          <a:latin typeface="Times New Roman"/>
                          <a:cs typeface="Times New Roman"/>
                        </a:rPr>
                        <a:t>de </a:t>
                      </a:r>
                      <a:r>
                        <a:rPr sz="350" spc="25" dirty="0">
                          <a:latin typeface="Times New Roman"/>
                          <a:cs typeface="Times New Roman"/>
                        </a:rPr>
                        <a:t>los </a:t>
                      </a:r>
                      <a:r>
                        <a:rPr sz="350" spc="40" dirty="0">
                          <a:latin typeface="Times New Roman"/>
                          <a:cs typeface="Times New Roman"/>
                        </a:rPr>
                        <a:t>integrantes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Grupos  </a:t>
                      </a:r>
                      <a:r>
                        <a:rPr sz="350" spc="30" dirty="0">
                          <a:latin typeface="Times New Roman"/>
                          <a:cs typeface="Times New Roman"/>
                        </a:rPr>
                        <a:t>Administrativos </a:t>
                      </a:r>
                      <a:r>
                        <a:rPr sz="350" spc="35" dirty="0">
                          <a:latin typeface="Times New Roman"/>
                          <a:cs typeface="Times New Roman"/>
                        </a:rPr>
                        <a:t>Operativos </a:t>
                      </a:r>
                      <a:r>
                        <a:rPr sz="350" spc="50" dirty="0">
                          <a:latin typeface="Times New Roman"/>
                          <a:cs typeface="Times New Roman"/>
                        </a:rPr>
                        <a:t>de </a:t>
                      </a:r>
                      <a:r>
                        <a:rPr sz="350" spc="35" dirty="0">
                          <a:latin typeface="Times New Roman"/>
                          <a:cs typeface="Times New Roman"/>
                        </a:rPr>
                        <a:t>Emergencias </a:t>
                      </a:r>
                      <a:r>
                        <a:rPr sz="350" spc="30" dirty="0">
                          <a:latin typeface="Times New Roman"/>
                          <a:cs typeface="Times New Roman"/>
                        </a:rPr>
                        <a:t>del </a:t>
                      </a:r>
                      <a:r>
                        <a:rPr sz="350" spc="5" dirty="0">
                          <a:latin typeface="Times New Roman"/>
                          <a:cs typeface="Times New Roman"/>
                        </a:rPr>
                        <a:t>MEN, </a:t>
                      </a:r>
                      <a:r>
                        <a:rPr sz="350" spc="50" dirty="0">
                          <a:latin typeface="Times New Roman"/>
                          <a:cs typeface="Times New Roman"/>
                        </a:rPr>
                        <a:t>en respuesta </a:t>
                      </a:r>
                      <a:r>
                        <a:rPr sz="350" spc="25" dirty="0">
                          <a:latin typeface="Times New Roman"/>
                          <a:cs typeface="Times New Roman"/>
                        </a:rPr>
                        <a:t>al </a:t>
                      </a:r>
                      <a:r>
                        <a:rPr sz="350" spc="35" dirty="0">
                          <a:latin typeface="Times New Roman"/>
                          <a:cs typeface="Times New Roman"/>
                        </a:rPr>
                        <a:t>Decreto </a:t>
                      </a:r>
                      <a:r>
                        <a:rPr sz="350" spc="50" dirty="0">
                          <a:latin typeface="Times New Roman"/>
                          <a:cs typeface="Times New Roman"/>
                        </a:rPr>
                        <a:t>1443 de </a:t>
                      </a:r>
                      <a:r>
                        <a:rPr sz="350" spc="40" dirty="0">
                          <a:latin typeface="Times New Roman"/>
                          <a:cs typeface="Times New Roman"/>
                        </a:rPr>
                        <a:t>2014,  </a:t>
                      </a:r>
                      <a:r>
                        <a:rPr sz="350" spc="25" dirty="0">
                          <a:latin typeface="Times New Roman"/>
                          <a:cs typeface="Times New Roman"/>
                        </a:rPr>
                        <a:t>Articulo </a:t>
                      </a:r>
                      <a:r>
                        <a:rPr sz="350" spc="50" dirty="0">
                          <a:latin typeface="Times New Roman"/>
                          <a:cs typeface="Times New Roman"/>
                        </a:rPr>
                        <a:t>25 </a:t>
                      </a:r>
                      <a:r>
                        <a:rPr sz="350" spc="30" dirty="0">
                          <a:latin typeface="Times New Roman"/>
                          <a:cs typeface="Times New Roman"/>
                        </a:rPr>
                        <a:t>Prevención, </a:t>
                      </a:r>
                      <a:r>
                        <a:rPr sz="350" spc="35" dirty="0">
                          <a:latin typeface="Times New Roman"/>
                          <a:cs typeface="Times New Roman"/>
                        </a:rPr>
                        <a:t>preparación </a:t>
                      </a:r>
                      <a:r>
                        <a:rPr sz="350" spc="30" dirty="0">
                          <a:latin typeface="Times New Roman"/>
                          <a:cs typeface="Times New Roman"/>
                        </a:rPr>
                        <a:t>y </a:t>
                      </a:r>
                      <a:r>
                        <a:rPr sz="350" spc="50" dirty="0">
                          <a:latin typeface="Times New Roman"/>
                          <a:cs typeface="Times New Roman"/>
                        </a:rPr>
                        <a:t>respuesta ante</a:t>
                      </a:r>
                      <a:r>
                        <a:rPr sz="350" spc="75" dirty="0">
                          <a:latin typeface="Times New Roman"/>
                          <a:cs typeface="Times New Roman"/>
                        </a:rPr>
                        <a:t> </a:t>
                      </a:r>
                      <a:r>
                        <a:rPr sz="350" spc="40" dirty="0">
                          <a:latin typeface="Times New Roman"/>
                          <a:cs typeface="Times New Roman"/>
                        </a:rPr>
                        <a:t>emergencias.</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spcBef>
                          <a:spcPts val="20"/>
                        </a:spcBef>
                      </a:pPr>
                      <a:endParaRPr sz="400">
                        <a:latin typeface="Times New Roman"/>
                        <a:cs typeface="Times New Roman"/>
                      </a:endParaRPr>
                    </a:p>
                    <a:p>
                      <a:pPr marL="17780" marR="22860">
                        <a:lnSpc>
                          <a:spcPct val="120000"/>
                        </a:lnSpc>
                      </a:pPr>
                      <a:r>
                        <a:rPr sz="300" spc="25" dirty="0">
                          <a:latin typeface="Times New Roman"/>
                          <a:cs typeface="Times New Roman"/>
                        </a:rPr>
                        <a:t>Gestión del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153670">
                        <a:lnSpc>
                          <a:spcPct val="120000"/>
                        </a:lnSpc>
                      </a:pPr>
                      <a:r>
                        <a:rPr sz="300" spc="25" dirty="0">
                          <a:latin typeface="Times New Roman"/>
                          <a:cs typeface="Times New Roman"/>
                        </a:rPr>
                        <a:t>Dimensión del Talento </a:t>
                      </a:r>
                      <a:r>
                        <a:rPr sz="300" spc="35" dirty="0">
                          <a:latin typeface="Times New Roman"/>
                          <a:cs typeface="Times New Roman"/>
                        </a:rPr>
                        <a:t>Humano </a:t>
                      </a:r>
                      <a:r>
                        <a:rPr sz="300" spc="30" dirty="0">
                          <a:latin typeface="Times New Roman"/>
                          <a:cs typeface="Times New Roman"/>
                        </a:rPr>
                        <a:t>(SGSST, </a:t>
                      </a:r>
                      <a:r>
                        <a:rPr sz="300" spc="25" dirty="0">
                          <a:latin typeface="Times New Roman"/>
                          <a:cs typeface="Times New Roman"/>
                        </a:rPr>
                        <a:t>Fortalecimiento del  Talento </a:t>
                      </a:r>
                      <a:r>
                        <a:rPr sz="300" spc="35" dirty="0">
                          <a:latin typeface="Times New Roman"/>
                          <a:cs typeface="Times New Roman"/>
                        </a:rPr>
                        <a:t>Humano)</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2065" algn="ctr">
                        <a:lnSpc>
                          <a:spcPct val="100000"/>
                        </a:lnSpc>
                        <a:spcBef>
                          <a:spcPts val="280"/>
                        </a:spcBef>
                      </a:pPr>
                      <a:r>
                        <a:rPr sz="350" spc="30" dirty="0">
                          <a:latin typeface="Times New Roman"/>
                          <a:cs typeface="Times New Roman"/>
                        </a:rPr>
                        <a:t>Brigada </a:t>
                      </a:r>
                      <a:r>
                        <a:rPr sz="350" spc="40" dirty="0">
                          <a:latin typeface="Times New Roman"/>
                          <a:cs typeface="Times New Roman"/>
                        </a:rPr>
                        <a:t>-</a:t>
                      </a:r>
                      <a:r>
                        <a:rPr sz="350" spc="50" dirty="0">
                          <a:latin typeface="Times New Roman"/>
                          <a:cs typeface="Times New Roman"/>
                        </a:rPr>
                        <a:t> </a:t>
                      </a:r>
                      <a:r>
                        <a:rPr sz="350" spc="15" dirty="0">
                          <a:latin typeface="Times New Roman"/>
                          <a:cs typeface="Times New Roman"/>
                        </a:rPr>
                        <a:t>COPASST</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66663">
                <a:tc>
                  <a:txBody>
                    <a:bodyPr/>
                    <a:lstStyle/>
                    <a:p>
                      <a:pPr>
                        <a:lnSpc>
                          <a:spcPct val="100000"/>
                        </a:lnSpc>
                        <a:spcBef>
                          <a:spcPts val="15"/>
                        </a:spcBef>
                      </a:pPr>
                      <a:endParaRPr sz="350">
                        <a:latin typeface="Times New Roman"/>
                        <a:cs typeface="Times New Roman"/>
                      </a:endParaRPr>
                    </a:p>
                    <a:p>
                      <a:pPr marL="16510" marR="4445">
                        <a:lnSpc>
                          <a:spcPct val="114300"/>
                        </a:lnSpc>
                      </a:pPr>
                      <a:r>
                        <a:rPr sz="350" spc="35" dirty="0">
                          <a:solidFill>
                            <a:srgbClr val="212121"/>
                          </a:solidFill>
                          <a:latin typeface="Times New Roman"/>
                          <a:cs typeface="Times New Roman"/>
                        </a:rPr>
                        <a:t>Curso </a:t>
                      </a:r>
                      <a:r>
                        <a:rPr sz="350" spc="50" dirty="0">
                          <a:solidFill>
                            <a:srgbClr val="212121"/>
                          </a:solidFill>
                          <a:latin typeface="Times New Roman"/>
                          <a:cs typeface="Times New Roman"/>
                        </a:rPr>
                        <a:t>en </a:t>
                      </a:r>
                      <a:r>
                        <a:rPr sz="350" spc="40" dirty="0">
                          <a:solidFill>
                            <a:srgbClr val="212121"/>
                          </a:solidFill>
                          <a:latin typeface="Times New Roman"/>
                          <a:cs typeface="Times New Roman"/>
                        </a:rPr>
                        <a:t>Buenas </a:t>
                      </a:r>
                      <a:r>
                        <a:rPr sz="350" spc="30" dirty="0">
                          <a:solidFill>
                            <a:srgbClr val="212121"/>
                          </a:solidFill>
                          <a:latin typeface="Times New Roman"/>
                          <a:cs typeface="Times New Roman"/>
                        </a:rPr>
                        <a:t>Prácticas y </a:t>
                      </a:r>
                      <a:r>
                        <a:rPr sz="350" spc="35" dirty="0">
                          <a:solidFill>
                            <a:srgbClr val="212121"/>
                          </a:solidFill>
                          <a:latin typeface="Times New Roman"/>
                          <a:cs typeface="Times New Roman"/>
                        </a:rPr>
                        <a:t>Conductas  </a:t>
                      </a:r>
                      <a:r>
                        <a:rPr sz="350" spc="50" dirty="0">
                          <a:solidFill>
                            <a:srgbClr val="212121"/>
                          </a:solidFill>
                          <a:latin typeface="Times New Roman"/>
                          <a:cs typeface="Times New Roman"/>
                        </a:rPr>
                        <a:t>Seguras de </a:t>
                      </a:r>
                      <a:r>
                        <a:rPr sz="350" spc="25" dirty="0">
                          <a:solidFill>
                            <a:srgbClr val="212121"/>
                          </a:solidFill>
                          <a:latin typeface="Times New Roman"/>
                          <a:cs typeface="Times New Roman"/>
                        </a:rPr>
                        <a:t>Movilidad </a:t>
                      </a:r>
                      <a:r>
                        <a:rPr sz="350" spc="50" dirty="0">
                          <a:solidFill>
                            <a:srgbClr val="212121"/>
                          </a:solidFill>
                          <a:latin typeface="Times New Roman"/>
                          <a:cs typeface="Times New Roman"/>
                        </a:rPr>
                        <a:t>para </a:t>
                      </a:r>
                      <a:r>
                        <a:rPr sz="350" spc="35" dirty="0">
                          <a:solidFill>
                            <a:srgbClr val="212121"/>
                          </a:solidFill>
                          <a:latin typeface="Times New Roman"/>
                          <a:cs typeface="Times New Roman"/>
                        </a:rPr>
                        <a:t>Conductores </a:t>
                      </a:r>
                      <a:r>
                        <a:rPr sz="350" spc="40" dirty="0">
                          <a:solidFill>
                            <a:srgbClr val="212121"/>
                          </a:solidFill>
                          <a:latin typeface="Times New Roman"/>
                          <a:cs typeface="Times New Roman"/>
                        </a:rPr>
                        <a:t>-  </a:t>
                      </a:r>
                      <a:r>
                        <a:rPr sz="350" spc="50" dirty="0">
                          <a:solidFill>
                            <a:srgbClr val="212121"/>
                          </a:solidFill>
                          <a:latin typeface="Times New Roman"/>
                          <a:cs typeface="Times New Roman"/>
                        </a:rPr>
                        <a:t>12 </a:t>
                      </a:r>
                      <a:r>
                        <a:rPr sz="350" spc="40" dirty="0">
                          <a:solidFill>
                            <a:srgbClr val="212121"/>
                          </a:solidFill>
                          <a:latin typeface="Times New Roman"/>
                          <a:cs typeface="Times New Roman"/>
                        </a:rPr>
                        <a:t>horas </a:t>
                      </a:r>
                      <a:r>
                        <a:rPr sz="350" spc="35" dirty="0">
                          <a:solidFill>
                            <a:srgbClr val="212121"/>
                          </a:solidFill>
                          <a:latin typeface="Times New Roman"/>
                          <a:cs typeface="Times New Roman"/>
                        </a:rPr>
                        <a:t>presenciales </a:t>
                      </a:r>
                      <a:r>
                        <a:rPr sz="350" spc="50" dirty="0">
                          <a:solidFill>
                            <a:srgbClr val="212121"/>
                          </a:solidFill>
                          <a:latin typeface="Times New Roman"/>
                          <a:cs typeface="Times New Roman"/>
                        </a:rPr>
                        <a:t>(6 de </a:t>
                      </a:r>
                      <a:r>
                        <a:rPr sz="350" spc="35" dirty="0">
                          <a:solidFill>
                            <a:srgbClr val="212121"/>
                          </a:solidFill>
                          <a:latin typeface="Times New Roman"/>
                          <a:cs typeface="Times New Roman"/>
                        </a:rPr>
                        <a:t>teoría </a:t>
                      </a:r>
                      <a:r>
                        <a:rPr sz="350" spc="30" dirty="0">
                          <a:solidFill>
                            <a:srgbClr val="212121"/>
                          </a:solidFill>
                          <a:latin typeface="Times New Roman"/>
                          <a:cs typeface="Times New Roman"/>
                        </a:rPr>
                        <a:t>y </a:t>
                      </a:r>
                      <a:r>
                        <a:rPr sz="350" spc="50" dirty="0">
                          <a:solidFill>
                            <a:srgbClr val="212121"/>
                          </a:solidFill>
                          <a:latin typeface="Times New Roman"/>
                          <a:cs typeface="Times New Roman"/>
                        </a:rPr>
                        <a:t>6 de  </a:t>
                      </a:r>
                      <a:r>
                        <a:rPr sz="350" spc="35" dirty="0">
                          <a:solidFill>
                            <a:srgbClr val="212121"/>
                          </a:solidFill>
                          <a:latin typeface="Times New Roman"/>
                          <a:cs typeface="Times New Roman"/>
                        </a:rPr>
                        <a:t>práctica) , </a:t>
                      </a:r>
                      <a:r>
                        <a:rPr sz="350" spc="50" dirty="0">
                          <a:solidFill>
                            <a:srgbClr val="212121"/>
                          </a:solidFill>
                          <a:latin typeface="Times New Roman"/>
                          <a:cs typeface="Times New Roman"/>
                        </a:rPr>
                        <a:t>6 </a:t>
                      </a:r>
                      <a:r>
                        <a:rPr sz="350" spc="40" dirty="0">
                          <a:solidFill>
                            <a:srgbClr val="212121"/>
                          </a:solidFill>
                          <a:latin typeface="Times New Roman"/>
                          <a:cs typeface="Times New Roman"/>
                        </a:rPr>
                        <a:t>horas </a:t>
                      </a:r>
                      <a:r>
                        <a:rPr sz="350" spc="50" dirty="0">
                          <a:solidFill>
                            <a:srgbClr val="212121"/>
                          </a:solidFill>
                          <a:latin typeface="Times New Roman"/>
                          <a:cs typeface="Times New Roman"/>
                        </a:rPr>
                        <a:t>de </a:t>
                      </a:r>
                      <a:r>
                        <a:rPr sz="350" spc="35" dirty="0">
                          <a:solidFill>
                            <a:srgbClr val="212121"/>
                          </a:solidFill>
                          <a:latin typeface="Times New Roman"/>
                          <a:cs typeface="Times New Roman"/>
                        </a:rPr>
                        <a:t>trabajo</a:t>
                      </a:r>
                      <a:r>
                        <a:rPr sz="350" spc="15" dirty="0">
                          <a:solidFill>
                            <a:srgbClr val="212121"/>
                          </a:solidFill>
                          <a:latin typeface="Times New Roman"/>
                          <a:cs typeface="Times New Roman"/>
                        </a:rPr>
                        <a:t> </a:t>
                      </a:r>
                      <a:r>
                        <a:rPr sz="350" spc="50" dirty="0">
                          <a:solidFill>
                            <a:srgbClr val="212121"/>
                          </a:solidFill>
                          <a:latin typeface="Times New Roman"/>
                          <a:cs typeface="Times New Roman"/>
                        </a:rPr>
                        <a:t>autónomo</a:t>
                      </a:r>
                      <a:endParaRPr sz="350">
                        <a:latin typeface="Times New Roman"/>
                        <a:cs typeface="Times New Roman"/>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35"/>
                        </a:spcBef>
                      </a:pPr>
                      <a:endParaRPr sz="350">
                        <a:latin typeface="Times New Roman"/>
                        <a:cs typeface="Times New Roman"/>
                      </a:endParaRPr>
                    </a:p>
                    <a:p>
                      <a:pPr marL="16510" marR="66675">
                        <a:lnSpc>
                          <a:spcPct val="114300"/>
                        </a:lnSpc>
                      </a:pPr>
                      <a:r>
                        <a:rPr sz="350" spc="30" dirty="0">
                          <a:solidFill>
                            <a:srgbClr val="212121"/>
                          </a:solidFill>
                          <a:latin typeface="Times New Roman"/>
                          <a:cs typeface="Times New Roman"/>
                        </a:rPr>
                        <a:t>Concientizar </a:t>
                      </a:r>
                      <a:r>
                        <a:rPr sz="350" spc="55" dirty="0">
                          <a:solidFill>
                            <a:srgbClr val="212121"/>
                          </a:solidFill>
                          <a:latin typeface="Times New Roman"/>
                          <a:cs typeface="Times New Roman"/>
                        </a:rPr>
                        <a:t>a </a:t>
                      </a:r>
                      <a:r>
                        <a:rPr sz="350" spc="25" dirty="0">
                          <a:solidFill>
                            <a:srgbClr val="212121"/>
                          </a:solidFill>
                          <a:latin typeface="Times New Roman"/>
                          <a:cs typeface="Times New Roman"/>
                        </a:rPr>
                        <a:t>los </a:t>
                      </a:r>
                      <a:r>
                        <a:rPr sz="350" spc="35" dirty="0">
                          <a:solidFill>
                            <a:srgbClr val="212121"/>
                          </a:solidFill>
                          <a:latin typeface="Times New Roman"/>
                          <a:cs typeface="Times New Roman"/>
                        </a:rPr>
                        <a:t>conductores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a:t>
                      </a:r>
                      <a:r>
                        <a:rPr sz="350" spc="40" dirty="0">
                          <a:solidFill>
                            <a:srgbClr val="212121"/>
                          </a:solidFill>
                          <a:latin typeface="Times New Roman"/>
                          <a:cs typeface="Times New Roman"/>
                        </a:rPr>
                        <a:t>entidad acerca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a:t>
                      </a:r>
                      <a:r>
                        <a:rPr sz="350" spc="35" dirty="0">
                          <a:solidFill>
                            <a:srgbClr val="212121"/>
                          </a:solidFill>
                          <a:latin typeface="Times New Roman"/>
                          <a:cs typeface="Times New Roman"/>
                        </a:rPr>
                        <a:t>importancia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a:t>
                      </a:r>
                      <a:r>
                        <a:rPr sz="350" spc="35" dirty="0">
                          <a:solidFill>
                            <a:srgbClr val="212121"/>
                          </a:solidFill>
                          <a:latin typeface="Times New Roman"/>
                          <a:cs typeface="Times New Roman"/>
                        </a:rPr>
                        <a:t>prevención </a:t>
                      </a:r>
                      <a:r>
                        <a:rPr sz="350" spc="50" dirty="0">
                          <a:solidFill>
                            <a:srgbClr val="212121"/>
                          </a:solidFill>
                          <a:latin typeface="Times New Roman"/>
                          <a:cs typeface="Times New Roman"/>
                        </a:rPr>
                        <a:t>de </a:t>
                      </a:r>
                      <a:r>
                        <a:rPr sz="350" spc="35" dirty="0">
                          <a:solidFill>
                            <a:srgbClr val="212121"/>
                          </a:solidFill>
                          <a:latin typeface="Times New Roman"/>
                          <a:cs typeface="Times New Roman"/>
                        </a:rPr>
                        <a:t>riesgos asociados </a:t>
                      </a:r>
                      <a:r>
                        <a:rPr sz="350" spc="55" dirty="0">
                          <a:solidFill>
                            <a:srgbClr val="212121"/>
                          </a:solidFill>
                          <a:latin typeface="Times New Roman"/>
                          <a:cs typeface="Times New Roman"/>
                        </a:rPr>
                        <a:t>a </a:t>
                      </a:r>
                      <a:r>
                        <a:rPr sz="350" spc="25" dirty="0">
                          <a:solidFill>
                            <a:srgbClr val="212121"/>
                          </a:solidFill>
                          <a:latin typeface="Times New Roman"/>
                          <a:cs typeface="Times New Roman"/>
                        </a:rPr>
                        <a:t>la </a:t>
                      </a:r>
                      <a:r>
                        <a:rPr sz="350" spc="30" dirty="0">
                          <a:solidFill>
                            <a:srgbClr val="212121"/>
                          </a:solidFill>
                          <a:latin typeface="Times New Roman"/>
                          <a:cs typeface="Times New Roman"/>
                        </a:rPr>
                        <a:t>conducción,  </a:t>
                      </a:r>
                      <a:r>
                        <a:rPr sz="350" spc="35" dirty="0">
                          <a:solidFill>
                            <a:srgbClr val="212121"/>
                          </a:solidFill>
                          <a:latin typeface="Times New Roman"/>
                          <a:cs typeface="Times New Roman"/>
                        </a:rPr>
                        <a:t>con </a:t>
                      </a:r>
                      <a:r>
                        <a:rPr sz="350" spc="25" dirty="0">
                          <a:solidFill>
                            <a:srgbClr val="212121"/>
                          </a:solidFill>
                          <a:latin typeface="Times New Roman"/>
                          <a:cs typeface="Times New Roman"/>
                        </a:rPr>
                        <a:t>el </a:t>
                      </a:r>
                      <a:r>
                        <a:rPr sz="350" spc="15" dirty="0">
                          <a:solidFill>
                            <a:srgbClr val="212121"/>
                          </a:solidFill>
                          <a:latin typeface="Times New Roman"/>
                          <a:cs typeface="Times New Roman"/>
                        </a:rPr>
                        <a:t>fin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reducir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riesgo </a:t>
                      </a:r>
                      <a:r>
                        <a:rPr sz="350" spc="30" dirty="0">
                          <a:solidFill>
                            <a:srgbClr val="212121"/>
                          </a:solidFill>
                          <a:latin typeface="Times New Roman"/>
                          <a:cs typeface="Times New Roman"/>
                        </a:rPr>
                        <a:t>y </a:t>
                      </a:r>
                      <a:r>
                        <a:rPr sz="350" spc="35" dirty="0">
                          <a:solidFill>
                            <a:srgbClr val="212121"/>
                          </a:solidFill>
                          <a:latin typeface="Times New Roman"/>
                          <a:cs typeface="Times New Roman"/>
                        </a:rPr>
                        <a:t>evitar potenciales accidentes </a:t>
                      </a:r>
                      <a:r>
                        <a:rPr sz="350" spc="50" dirty="0">
                          <a:solidFill>
                            <a:srgbClr val="212121"/>
                          </a:solidFill>
                          <a:latin typeface="Times New Roman"/>
                          <a:cs typeface="Times New Roman"/>
                        </a:rPr>
                        <a:t>de</a:t>
                      </a:r>
                      <a:r>
                        <a:rPr sz="350" spc="150" dirty="0">
                          <a:solidFill>
                            <a:srgbClr val="212121"/>
                          </a:solidFill>
                          <a:latin typeface="Times New Roman"/>
                          <a:cs typeface="Times New Roman"/>
                        </a:rPr>
                        <a:t> </a:t>
                      </a:r>
                      <a:r>
                        <a:rPr sz="350" spc="35" dirty="0">
                          <a:solidFill>
                            <a:srgbClr val="212121"/>
                          </a:solidFill>
                          <a:latin typeface="Times New Roman"/>
                          <a:cs typeface="Times New Roman"/>
                        </a:rPr>
                        <a:t>tránsito.</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35"/>
                        </a:spcBef>
                      </a:pPr>
                      <a:endParaRPr sz="350">
                        <a:latin typeface="Times New Roman"/>
                        <a:cs typeface="Times New Roman"/>
                      </a:endParaRPr>
                    </a:p>
                    <a:p>
                      <a:pPr marL="16510" marR="1184910">
                        <a:lnSpc>
                          <a:spcPct val="114300"/>
                        </a:lnSpc>
                      </a:pPr>
                      <a:r>
                        <a:rPr sz="350" spc="30" dirty="0">
                          <a:latin typeface="Times New Roman"/>
                          <a:cs typeface="Times New Roman"/>
                        </a:rPr>
                        <a:t>*En </a:t>
                      </a:r>
                      <a:r>
                        <a:rPr sz="350" spc="35" dirty="0">
                          <a:latin typeface="Times New Roman"/>
                          <a:cs typeface="Times New Roman"/>
                        </a:rPr>
                        <a:t>cumplimiento </a:t>
                      </a:r>
                      <a:r>
                        <a:rPr sz="350" spc="30" dirty="0">
                          <a:latin typeface="Times New Roman"/>
                          <a:cs typeface="Times New Roman"/>
                        </a:rPr>
                        <a:t>del </a:t>
                      </a:r>
                      <a:r>
                        <a:rPr sz="350" spc="25" dirty="0">
                          <a:latin typeface="Times New Roman"/>
                          <a:cs typeface="Times New Roman"/>
                        </a:rPr>
                        <a:t>Plan </a:t>
                      </a:r>
                      <a:r>
                        <a:rPr sz="350" spc="50" dirty="0">
                          <a:latin typeface="Times New Roman"/>
                          <a:cs typeface="Times New Roman"/>
                        </a:rPr>
                        <a:t>de </a:t>
                      </a:r>
                      <a:r>
                        <a:rPr sz="350" spc="40" dirty="0">
                          <a:latin typeface="Times New Roman"/>
                          <a:cs typeface="Times New Roman"/>
                        </a:rPr>
                        <a:t>Seguridad </a:t>
                      </a:r>
                      <a:r>
                        <a:rPr sz="350" spc="10" dirty="0">
                          <a:latin typeface="Times New Roman"/>
                          <a:cs typeface="Times New Roman"/>
                        </a:rPr>
                        <a:t>Vial.  </a:t>
                      </a:r>
                      <a:r>
                        <a:rPr sz="350" spc="50" dirty="0">
                          <a:latin typeface="Times New Roman"/>
                          <a:cs typeface="Times New Roman"/>
                        </a:rPr>
                        <a:t>2011-2021 </a:t>
                      </a:r>
                      <a:r>
                        <a:rPr sz="350" spc="15" dirty="0">
                          <a:latin typeface="Times New Roman"/>
                          <a:cs typeface="Times New Roman"/>
                        </a:rPr>
                        <a:t>(RESOLUCIÓN </a:t>
                      </a:r>
                      <a:r>
                        <a:rPr sz="350" spc="50" dirty="0">
                          <a:latin typeface="Times New Roman"/>
                          <a:cs typeface="Times New Roman"/>
                        </a:rPr>
                        <a:t>2273 </a:t>
                      </a:r>
                      <a:r>
                        <a:rPr sz="350" spc="10" dirty="0">
                          <a:latin typeface="Times New Roman"/>
                          <a:cs typeface="Times New Roman"/>
                        </a:rPr>
                        <a:t>DE</a:t>
                      </a:r>
                      <a:r>
                        <a:rPr sz="350" spc="25" dirty="0">
                          <a:latin typeface="Times New Roman"/>
                          <a:cs typeface="Times New Roman"/>
                        </a:rPr>
                        <a:t> </a:t>
                      </a:r>
                      <a:r>
                        <a:rPr sz="350" spc="50" dirty="0">
                          <a:latin typeface="Times New Roman"/>
                          <a:cs typeface="Times New Roman"/>
                        </a:rPr>
                        <a:t>2014)</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marR="22860">
                        <a:lnSpc>
                          <a:spcPct val="120000"/>
                        </a:lnSpc>
                        <a:spcBef>
                          <a:spcPts val="245"/>
                        </a:spcBef>
                      </a:pPr>
                      <a:r>
                        <a:rPr sz="300" spc="25" dirty="0">
                          <a:latin typeface="Times New Roman"/>
                          <a:cs typeface="Times New Roman"/>
                        </a:rPr>
                        <a:t>Gestión del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marR="153670">
                        <a:lnSpc>
                          <a:spcPct val="120000"/>
                        </a:lnSpc>
                        <a:spcBef>
                          <a:spcPts val="245"/>
                        </a:spcBef>
                      </a:pPr>
                      <a:r>
                        <a:rPr sz="300" spc="25" dirty="0">
                          <a:latin typeface="Times New Roman"/>
                          <a:cs typeface="Times New Roman"/>
                        </a:rPr>
                        <a:t>Dimensión del Talento </a:t>
                      </a:r>
                      <a:r>
                        <a:rPr sz="300" spc="35" dirty="0">
                          <a:latin typeface="Times New Roman"/>
                          <a:cs typeface="Times New Roman"/>
                        </a:rPr>
                        <a:t>Humano </a:t>
                      </a:r>
                      <a:r>
                        <a:rPr sz="300" spc="30" dirty="0">
                          <a:latin typeface="Times New Roman"/>
                          <a:cs typeface="Times New Roman"/>
                        </a:rPr>
                        <a:t>(SGSST, </a:t>
                      </a:r>
                      <a:r>
                        <a:rPr sz="300" spc="25" dirty="0">
                          <a:latin typeface="Times New Roman"/>
                          <a:cs typeface="Times New Roman"/>
                        </a:rPr>
                        <a:t>Fortalecimiento del  Talento </a:t>
                      </a:r>
                      <a:r>
                        <a:rPr sz="300" spc="35" dirty="0">
                          <a:latin typeface="Times New Roman"/>
                          <a:cs typeface="Times New Roman"/>
                        </a:rPr>
                        <a:t>Humano)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0160" algn="ctr">
                        <a:lnSpc>
                          <a:spcPct val="100000"/>
                        </a:lnSpc>
                        <a:spcBef>
                          <a:spcPts val="275"/>
                        </a:spcBef>
                      </a:pPr>
                      <a:r>
                        <a:rPr sz="350" spc="35" dirty="0">
                          <a:latin typeface="Times New Roman"/>
                          <a:cs typeface="Times New Roman"/>
                        </a:rPr>
                        <a:t>Conductores</a:t>
                      </a:r>
                      <a:r>
                        <a:rPr sz="350" spc="40" dirty="0">
                          <a:latin typeface="Times New Roman"/>
                          <a:cs typeface="Times New Roman"/>
                        </a:rPr>
                        <a:t> </a:t>
                      </a:r>
                      <a:r>
                        <a:rPr sz="350" spc="25" dirty="0">
                          <a:latin typeface="Times New Roman"/>
                          <a:cs typeface="Times New Roman"/>
                        </a:rPr>
                        <a:t>Mecanicos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43106">
                <a:tc>
                  <a:txBody>
                    <a:bodyPr/>
                    <a:lstStyle/>
                    <a:p>
                      <a:pPr marL="16510" marR="109855">
                        <a:lnSpc>
                          <a:spcPct val="114300"/>
                        </a:lnSpc>
                        <a:spcBef>
                          <a:spcPts val="200"/>
                        </a:spcBef>
                      </a:pPr>
                      <a:r>
                        <a:rPr sz="350" spc="30" dirty="0">
                          <a:latin typeface="Times New Roman"/>
                          <a:cs typeface="Times New Roman"/>
                        </a:rPr>
                        <a:t>Inducción </a:t>
                      </a:r>
                      <a:r>
                        <a:rPr sz="350" spc="25" dirty="0">
                          <a:latin typeface="Times New Roman"/>
                          <a:cs typeface="Times New Roman"/>
                        </a:rPr>
                        <a:t>al </a:t>
                      </a:r>
                      <a:r>
                        <a:rPr sz="350" spc="0" dirty="0">
                          <a:latin typeface="Times New Roman"/>
                          <a:cs typeface="Times New Roman"/>
                        </a:rPr>
                        <a:t>MEN </a:t>
                      </a:r>
                      <a:r>
                        <a:rPr sz="350" spc="30" dirty="0">
                          <a:latin typeface="Times New Roman"/>
                          <a:cs typeface="Times New Roman"/>
                        </a:rPr>
                        <a:t>(Aproximación </a:t>
                      </a:r>
                      <a:r>
                        <a:rPr sz="350" spc="55" dirty="0">
                          <a:latin typeface="Times New Roman"/>
                          <a:cs typeface="Times New Roman"/>
                        </a:rPr>
                        <a:t>a </a:t>
                      </a:r>
                      <a:r>
                        <a:rPr sz="350" spc="25" dirty="0">
                          <a:latin typeface="Times New Roman"/>
                          <a:cs typeface="Times New Roman"/>
                        </a:rPr>
                        <a:t>la  </a:t>
                      </a:r>
                      <a:r>
                        <a:rPr sz="350" spc="30" dirty="0">
                          <a:latin typeface="Times New Roman"/>
                          <a:cs typeface="Times New Roman"/>
                        </a:rPr>
                        <a:t>Organización y </a:t>
                      </a:r>
                      <a:r>
                        <a:rPr sz="350" spc="35" dirty="0">
                          <a:latin typeface="Times New Roman"/>
                          <a:cs typeface="Times New Roman"/>
                        </a:rPr>
                        <a:t>Funcionamiento </a:t>
                      </a:r>
                      <a:r>
                        <a:rPr sz="350" spc="30" dirty="0">
                          <a:latin typeface="Times New Roman"/>
                          <a:cs typeface="Times New Roman"/>
                        </a:rPr>
                        <a:t>del  </a:t>
                      </a:r>
                      <a:r>
                        <a:rPr sz="350" spc="40" dirty="0">
                          <a:latin typeface="Times New Roman"/>
                          <a:cs typeface="Times New Roman"/>
                        </a:rPr>
                        <a:t>Sistema </a:t>
                      </a:r>
                      <a:r>
                        <a:rPr sz="350" spc="30" dirty="0">
                          <a:latin typeface="Times New Roman"/>
                          <a:cs typeface="Times New Roman"/>
                        </a:rPr>
                        <a:t>Educativo </a:t>
                      </a:r>
                      <a:r>
                        <a:rPr sz="350" spc="50" dirty="0">
                          <a:latin typeface="Times New Roman"/>
                          <a:cs typeface="Times New Roman"/>
                        </a:rPr>
                        <a:t>en</a:t>
                      </a:r>
                      <a:r>
                        <a:rPr sz="350" spc="35" dirty="0">
                          <a:latin typeface="Times New Roman"/>
                          <a:cs typeface="Times New Roman"/>
                        </a:rPr>
                        <a:t> </a:t>
                      </a:r>
                      <a:r>
                        <a:rPr sz="350" spc="30" dirty="0">
                          <a:latin typeface="Times New Roman"/>
                          <a:cs typeface="Times New Roman"/>
                        </a:rPr>
                        <a:t>Colombia)</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46990">
                        <a:lnSpc>
                          <a:spcPct val="114300"/>
                        </a:lnSpc>
                        <a:spcBef>
                          <a:spcPts val="200"/>
                        </a:spcBef>
                      </a:pPr>
                      <a:r>
                        <a:rPr sz="350" spc="25" dirty="0">
                          <a:latin typeface="Times New Roman"/>
                          <a:cs typeface="Times New Roman"/>
                        </a:rPr>
                        <a:t>Actualizar </a:t>
                      </a:r>
                      <a:r>
                        <a:rPr sz="350" spc="30" dirty="0">
                          <a:latin typeface="Times New Roman"/>
                          <a:cs typeface="Times New Roman"/>
                        </a:rPr>
                        <a:t>y </a:t>
                      </a:r>
                      <a:r>
                        <a:rPr sz="350" spc="35" dirty="0">
                          <a:latin typeface="Times New Roman"/>
                          <a:cs typeface="Times New Roman"/>
                        </a:rPr>
                        <a:t>potenciar </a:t>
                      </a:r>
                      <a:r>
                        <a:rPr sz="350" spc="30" dirty="0">
                          <a:latin typeface="Times New Roman"/>
                          <a:cs typeface="Times New Roman"/>
                        </a:rPr>
                        <a:t>las </a:t>
                      </a:r>
                      <a:r>
                        <a:rPr sz="350" spc="40" dirty="0">
                          <a:latin typeface="Times New Roman"/>
                          <a:cs typeface="Times New Roman"/>
                        </a:rPr>
                        <a:t>competencias </a:t>
                      </a:r>
                      <a:r>
                        <a:rPr sz="350" spc="30" dirty="0">
                          <a:latin typeface="Times New Roman"/>
                          <a:cs typeface="Times New Roman"/>
                        </a:rPr>
                        <a:t>identificadas, </a:t>
                      </a:r>
                      <a:r>
                        <a:rPr sz="350" spc="50" dirty="0">
                          <a:latin typeface="Times New Roman"/>
                          <a:cs typeface="Times New Roman"/>
                        </a:rPr>
                        <a:t>para </a:t>
                      </a:r>
                      <a:r>
                        <a:rPr sz="350" spc="25" dirty="0">
                          <a:latin typeface="Times New Roman"/>
                          <a:cs typeface="Times New Roman"/>
                        </a:rPr>
                        <a:t>contribuir </a:t>
                      </a:r>
                      <a:r>
                        <a:rPr sz="350" spc="50" dirty="0">
                          <a:latin typeface="Times New Roman"/>
                          <a:cs typeface="Times New Roman"/>
                        </a:rPr>
                        <a:t>en </a:t>
                      </a:r>
                      <a:r>
                        <a:rPr sz="350" spc="25" dirty="0">
                          <a:latin typeface="Times New Roman"/>
                          <a:cs typeface="Times New Roman"/>
                        </a:rPr>
                        <a:t>el </a:t>
                      </a:r>
                      <a:r>
                        <a:rPr sz="350" spc="35" dirty="0">
                          <a:latin typeface="Times New Roman"/>
                          <a:cs typeface="Times New Roman"/>
                        </a:rPr>
                        <a:t>proceso </a:t>
                      </a:r>
                      <a:r>
                        <a:rPr sz="350" spc="50" dirty="0">
                          <a:latin typeface="Times New Roman"/>
                          <a:cs typeface="Times New Roman"/>
                        </a:rPr>
                        <a:t>de </a:t>
                      </a:r>
                      <a:r>
                        <a:rPr sz="350" spc="25" dirty="0">
                          <a:latin typeface="Times New Roman"/>
                          <a:cs typeface="Times New Roman"/>
                        </a:rPr>
                        <a:t>profesionalización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administración  pública. </a:t>
                      </a:r>
                      <a:r>
                        <a:rPr sz="350" spc="25" dirty="0">
                          <a:latin typeface="Times New Roman"/>
                          <a:cs typeface="Times New Roman"/>
                        </a:rPr>
                        <a:t>Facilitar la </a:t>
                      </a:r>
                      <a:r>
                        <a:rPr sz="350" spc="30" dirty="0">
                          <a:latin typeface="Times New Roman"/>
                          <a:cs typeface="Times New Roman"/>
                        </a:rPr>
                        <a:t>integración del servidor </a:t>
                      </a:r>
                      <a:r>
                        <a:rPr sz="350" spc="55" dirty="0">
                          <a:latin typeface="Times New Roman"/>
                          <a:cs typeface="Times New Roman"/>
                        </a:rPr>
                        <a:t>a </a:t>
                      </a:r>
                      <a:r>
                        <a:rPr sz="350" spc="25" dirty="0">
                          <a:latin typeface="Times New Roman"/>
                          <a:cs typeface="Times New Roman"/>
                        </a:rPr>
                        <a:t>la </a:t>
                      </a:r>
                      <a:r>
                        <a:rPr sz="350" spc="35" dirty="0">
                          <a:latin typeface="Times New Roman"/>
                          <a:cs typeface="Times New Roman"/>
                        </a:rPr>
                        <a:t>cultura </a:t>
                      </a:r>
                      <a:r>
                        <a:rPr sz="350" spc="30" dirty="0">
                          <a:latin typeface="Times New Roman"/>
                          <a:cs typeface="Times New Roman"/>
                        </a:rPr>
                        <a:t>organizacional y </a:t>
                      </a:r>
                      <a:r>
                        <a:rPr sz="350" spc="35" dirty="0">
                          <a:latin typeface="Times New Roman"/>
                          <a:cs typeface="Times New Roman"/>
                        </a:rPr>
                        <a:t>suministrar </a:t>
                      </a:r>
                      <a:r>
                        <a:rPr sz="350" spc="30" dirty="0">
                          <a:latin typeface="Times New Roman"/>
                          <a:cs typeface="Times New Roman"/>
                        </a:rPr>
                        <a:t>información </a:t>
                      </a:r>
                      <a:r>
                        <a:rPr sz="350" spc="40" dirty="0">
                          <a:latin typeface="Times New Roman"/>
                          <a:cs typeface="Times New Roman"/>
                        </a:rPr>
                        <a:t>necesaria </a:t>
                      </a:r>
                      <a:r>
                        <a:rPr sz="350" spc="50" dirty="0">
                          <a:latin typeface="Times New Roman"/>
                          <a:cs typeface="Times New Roman"/>
                        </a:rPr>
                        <a:t>para </a:t>
                      </a:r>
                      <a:r>
                        <a:rPr sz="350" spc="25" dirty="0">
                          <a:latin typeface="Times New Roman"/>
                          <a:cs typeface="Times New Roman"/>
                        </a:rPr>
                        <a:t>el </a:t>
                      </a:r>
                      <a:r>
                        <a:rPr sz="350" spc="40" dirty="0">
                          <a:latin typeface="Times New Roman"/>
                          <a:cs typeface="Times New Roman"/>
                        </a:rPr>
                        <a:t>mejor  </a:t>
                      </a:r>
                      <a:r>
                        <a:rPr sz="350" spc="30" dirty="0">
                          <a:latin typeface="Times New Roman"/>
                          <a:cs typeface="Times New Roman"/>
                        </a:rPr>
                        <a:t>conocimiento </a:t>
                      </a:r>
                      <a:r>
                        <a:rPr sz="350" spc="50" dirty="0">
                          <a:latin typeface="Times New Roman"/>
                          <a:cs typeface="Times New Roman"/>
                        </a:rPr>
                        <a:t>de </a:t>
                      </a:r>
                      <a:r>
                        <a:rPr sz="350" spc="25" dirty="0">
                          <a:latin typeface="Times New Roman"/>
                          <a:cs typeface="Times New Roman"/>
                        </a:rPr>
                        <a:t>la función </a:t>
                      </a:r>
                      <a:r>
                        <a:rPr sz="350" spc="30" dirty="0">
                          <a:latin typeface="Times New Roman"/>
                          <a:cs typeface="Times New Roman"/>
                        </a:rPr>
                        <a:t>pública y </a:t>
                      </a:r>
                      <a:r>
                        <a:rPr sz="350" spc="50" dirty="0">
                          <a:latin typeface="Times New Roman"/>
                          <a:cs typeface="Times New Roman"/>
                        </a:rPr>
                        <a:t>de </a:t>
                      </a:r>
                      <a:r>
                        <a:rPr sz="350" spc="25" dirty="0">
                          <a:latin typeface="Times New Roman"/>
                          <a:cs typeface="Times New Roman"/>
                        </a:rPr>
                        <a:t>la</a:t>
                      </a:r>
                      <a:r>
                        <a:rPr sz="350" spc="75" dirty="0">
                          <a:latin typeface="Times New Roman"/>
                          <a:cs typeface="Times New Roman"/>
                        </a:rPr>
                        <a:t> </a:t>
                      </a:r>
                      <a:r>
                        <a:rPr sz="350" spc="35" dirty="0">
                          <a:latin typeface="Times New Roman"/>
                          <a:cs typeface="Times New Roman"/>
                        </a:rPr>
                        <a:t>entidad.</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0"/>
                        </a:spcBef>
                      </a:pPr>
                      <a:r>
                        <a:rPr sz="350" spc="30" dirty="0">
                          <a:latin typeface="Times New Roman"/>
                          <a:cs typeface="Times New Roman"/>
                        </a:rPr>
                        <a:t>*En </a:t>
                      </a:r>
                      <a:r>
                        <a:rPr sz="350" spc="35" dirty="0">
                          <a:latin typeface="Times New Roman"/>
                          <a:cs typeface="Times New Roman"/>
                        </a:rPr>
                        <a:t>cumplimiento con </a:t>
                      </a:r>
                      <a:r>
                        <a:rPr sz="350" spc="25" dirty="0">
                          <a:latin typeface="Times New Roman"/>
                          <a:cs typeface="Times New Roman"/>
                        </a:rPr>
                        <a:t>el Artículo </a:t>
                      </a:r>
                      <a:r>
                        <a:rPr sz="350" spc="50" dirty="0">
                          <a:latin typeface="Times New Roman"/>
                          <a:cs typeface="Times New Roman"/>
                        </a:rPr>
                        <a:t>7 </a:t>
                      </a:r>
                      <a:r>
                        <a:rPr sz="350" spc="30" dirty="0">
                          <a:latin typeface="Times New Roman"/>
                          <a:cs typeface="Times New Roman"/>
                        </a:rPr>
                        <a:t>del </a:t>
                      </a:r>
                      <a:r>
                        <a:rPr sz="350" spc="35" dirty="0">
                          <a:latin typeface="Times New Roman"/>
                          <a:cs typeface="Times New Roman"/>
                        </a:rPr>
                        <a:t>Decreto </a:t>
                      </a:r>
                      <a:r>
                        <a:rPr sz="350" spc="50" dirty="0">
                          <a:latin typeface="Times New Roman"/>
                          <a:cs typeface="Times New Roman"/>
                        </a:rPr>
                        <a:t>1567 de 1998 que </a:t>
                      </a:r>
                      <a:r>
                        <a:rPr sz="350" spc="25" dirty="0">
                          <a:latin typeface="Times New Roman"/>
                          <a:cs typeface="Times New Roman"/>
                        </a:rPr>
                        <a:t>indica </a:t>
                      </a:r>
                      <a:r>
                        <a:rPr sz="350" spc="50" dirty="0">
                          <a:latin typeface="Times New Roman"/>
                          <a:cs typeface="Times New Roman"/>
                        </a:rPr>
                        <a:t>que </a:t>
                      </a:r>
                      <a:r>
                        <a:rPr sz="350" spc="25" dirty="0">
                          <a:latin typeface="Times New Roman"/>
                          <a:cs typeface="Times New Roman"/>
                        </a:rPr>
                        <a:t>los </a:t>
                      </a:r>
                      <a:r>
                        <a:rPr sz="350" spc="35" dirty="0">
                          <a:latin typeface="Times New Roman"/>
                          <a:cs typeface="Times New Roman"/>
                        </a:rPr>
                        <a:t>servidores</a:t>
                      </a:r>
                      <a:r>
                        <a:rPr sz="350" spc="60" dirty="0">
                          <a:latin typeface="Times New Roman"/>
                          <a:cs typeface="Times New Roman"/>
                        </a:rPr>
                        <a:t> </a:t>
                      </a:r>
                      <a:r>
                        <a:rPr sz="350" spc="50" dirty="0">
                          <a:latin typeface="Times New Roman"/>
                          <a:cs typeface="Times New Roman"/>
                        </a:rPr>
                        <a:t>que</a:t>
                      </a:r>
                      <a:endParaRPr sz="350">
                        <a:latin typeface="Times New Roman"/>
                        <a:cs typeface="Times New Roman"/>
                      </a:endParaRPr>
                    </a:p>
                    <a:p>
                      <a:pPr marL="16510" marR="111760">
                        <a:lnSpc>
                          <a:spcPts val="480"/>
                        </a:lnSpc>
                        <a:spcBef>
                          <a:spcPts val="25"/>
                        </a:spcBef>
                      </a:pPr>
                      <a:r>
                        <a:rPr sz="350" spc="40" dirty="0">
                          <a:latin typeface="Times New Roman"/>
                          <a:cs typeface="Times New Roman"/>
                        </a:rPr>
                        <a:t>ingresan </a:t>
                      </a:r>
                      <a:r>
                        <a:rPr sz="350" spc="25" dirty="0">
                          <a:latin typeface="Times New Roman"/>
                          <a:cs typeface="Times New Roman"/>
                        </a:rPr>
                        <a:t>al Ministerio </a:t>
                      </a:r>
                      <a:r>
                        <a:rPr sz="350" spc="50" dirty="0">
                          <a:latin typeface="Times New Roman"/>
                          <a:cs typeface="Times New Roman"/>
                        </a:rPr>
                        <a:t>de </a:t>
                      </a:r>
                      <a:r>
                        <a:rPr sz="350" spc="30" dirty="0">
                          <a:latin typeface="Times New Roman"/>
                          <a:cs typeface="Times New Roman"/>
                        </a:rPr>
                        <a:t>Educación </a:t>
                      </a:r>
                      <a:r>
                        <a:rPr sz="350" spc="25" dirty="0">
                          <a:latin typeface="Times New Roman"/>
                          <a:cs typeface="Times New Roman"/>
                        </a:rPr>
                        <a:t>Nacional, </a:t>
                      </a:r>
                      <a:r>
                        <a:rPr sz="350" spc="50" dirty="0">
                          <a:latin typeface="Times New Roman"/>
                          <a:cs typeface="Times New Roman"/>
                        </a:rPr>
                        <a:t>deben </a:t>
                      </a:r>
                      <a:r>
                        <a:rPr sz="350" spc="25" dirty="0">
                          <a:latin typeface="Times New Roman"/>
                          <a:cs typeface="Times New Roman"/>
                        </a:rPr>
                        <a:t>recibir inducción </a:t>
                      </a:r>
                      <a:r>
                        <a:rPr sz="350" spc="55" dirty="0">
                          <a:latin typeface="Times New Roman"/>
                          <a:cs typeface="Times New Roman"/>
                        </a:rPr>
                        <a:t>a </a:t>
                      </a:r>
                      <a:r>
                        <a:rPr sz="350" spc="25" dirty="0">
                          <a:latin typeface="Times New Roman"/>
                          <a:cs typeface="Times New Roman"/>
                        </a:rPr>
                        <a:t>la </a:t>
                      </a:r>
                      <a:r>
                        <a:rPr sz="350" spc="35" dirty="0">
                          <a:latin typeface="Times New Roman"/>
                          <a:cs typeface="Times New Roman"/>
                        </a:rPr>
                        <a:t>entidad. </a:t>
                      </a:r>
                      <a:r>
                        <a:rPr sz="350" spc="-35" dirty="0">
                          <a:latin typeface="Times New Roman"/>
                          <a:cs typeface="Times New Roman"/>
                        </a:rPr>
                        <a:t>Y </a:t>
                      </a:r>
                      <a:r>
                        <a:rPr sz="350" spc="25" dirty="0">
                          <a:latin typeface="Times New Roman"/>
                          <a:cs typeface="Times New Roman"/>
                        </a:rPr>
                        <a:t>al Plan  Nacional </a:t>
                      </a:r>
                      <a:r>
                        <a:rPr sz="350" spc="50" dirty="0">
                          <a:latin typeface="Times New Roman"/>
                          <a:cs typeface="Times New Roman"/>
                        </a:rPr>
                        <a:t>de </a:t>
                      </a:r>
                      <a:r>
                        <a:rPr sz="350" spc="30" dirty="0">
                          <a:latin typeface="Times New Roman"/>
                          <a:cs typeface="Times New Roman"/>
                        </a:rPr>
                        <a:t>Formación y Capacitación </a:t>
                      </a:r>
                      <a:r>
                        <a:rPr sz="350" spc="50" dirty="0">
                          <a:latin typeface="Times New Roman"/>
                          <a:cs typeface="Times New Roman"/>
                        </a:rPr>
                        <a:t>para </a:t>
                      </a:r>
                      <a:r>
                        <a:rPr sz="350" spc="25" dirty="0">
                          <a:latin typeface="Times New Roman"/>
                          <a:cs typeface="Times New Roman"/>
                        </a:rPr>
                        <a:t>el </a:t>
                      </a:r>
                      <a:r>
                        <a:rPr sz="350" spc="30" dirty="0">
                          <a:latin typeface="Times New Roman"/>
                          <a:cs typeface="Times New Roman"/>
                        </a:rPr>
                        <a:t>Desarrollo y </a:t>
                      </a:r>
                      <a:r>
                        <a:rPr sz="350" spc="25" dirty="0">
                          <a:latin typeface="Times New Roman"/>
                          <a:cs typeface="Times New Roman"/>
                        </a:rPr>
                        <a:t>profesionalización </a:t>
                      </a:r>
                      <a:r>
                        <a:rPr sz="350" spc="30" dirty="0">
                          <a:latin typeface="Times New Roman"/>
                          <a:cs typeface="Times New Roman"/>
                        </a:rPr>
                        <a:t>del Servidor  </a:t>
                      </a:r>
                      <a:r>
                        <a:rPr sz="350" spc="25" dirty="0">
                          <a:latin typeface="Times New Roman"/>
                          <a:cs typeface="Times New Roman"/>
                        </a:rPr>
                        <a:t>Público Mayo </a:t>
                      </a:r>
                      <a:r>
                        <a:rPr sz="350" spc="40" dirty="0">
                          <a:latin typeface="Times New Roman"/>
                          <a:cs typeface="Times New Roman"/>
                        </a:rPr>
                        <a:t>2017.</a:t>
                      </a:r>
                      <a:r>
                        <a:rPr sz="350" spc="65" dirty="0">
                          <a:latin typeface="Times New Roman"/>
                          <a:cs typeface="Times New Roman"/>
                        </a:rPr>
                        <a:t> </a:t>
                      </a:r>
                      <a:r>
                        <a:rPr sz="350" spc="50" dirty="0">
                          <a:latin typeface="Times New Roman"/>
                          <a:cs typeface="Times New Roman"/>
                        </a:rPr>
                        <a:t>*</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a:lnSpc>
                          <a:spcPct val="120000"/>
                        </a:lnSpc>
                        <a:spcBef>
                          <a:spcPts val="45"/>
                        </a:spcBef>
                      </a:pPr>
                      <a:r>
                        <a:rPr sz="300" spc="25" dirty="0">
                          <a:latin typeface="Times New Roman"/>
                          <a:cs typeface="Times New Roman"/>
                        </a:rPr>
                        <a:t>Aprendizaje  </a:t>
                      </a:r>
                      <a:r>
                        <a:rPr sz="300" spc="-10" dirty="0">
                          <a:latin typeface="Times New Roman"/>
                          <a:cs typeface="Times New Roman"/>
                        </a:rPr>
                        <a:t>O</a:t>
                      </a:r>
                      <a:r>
                        <a:rPr sz="300" spc="-5" dirty="0">
                          <a:latin typeface="Times New Roman"/>
                          <a:cs typeface="Times New Roman"/>
                        </a:rPr>
                        <a:t>r</a:t>
                      </a:r>
                      <a:r>
                        <a:rPr sz="300" dirty="0">
                          <a:latin typeface="Times New Roman"/>
                          <a:cs typeface="Times New Roman"/>
                        </a:rPr>
                        <a:t>ga</a:t>
                      </a:r>
                      <a:r>
                        <a:rPr sz="300" spc="-5" dirty="0">
                          <a:latin typeface="Times New Roman"/>
                          <a:cs typeface="Times New Roman"/>
                        </a:rPr>
                        <a:t>ni</a:t>
                      </a:r>
                      <a:r>
                        <a:rPr sz="300" dirty="0">
                          <a:latin typeface="Times New Roman"/>
                          <a:cs typeface="Times New Roman"/>
                        </a:rPr>
                        <a:t>z</a:t>
                      </a:r>
                      <a:r>
                        <a:rPr sz="300" spc="0" dirty="0">
                          <a:latin typeface="Times New Roman"/>
                          <a:cs typeface="Times New Roman"/>
                        </a:rPr>
                        <a:t>ac</a:t>
                      </a:r>
                      <a:r>
                        <a:rPr sz="300" dirty="0">
                          <a:latin typeface="Times New Roman"/>
                          <a:cs typeface="Times New Roman"/>
                        </a:rPr>
                        <a:t>io</a:t>
                      </a:r>
                      <a:r>
                        <a:rPr sz="300" spc="-5" dirty="0">
                          <a:latin typeface="Times New Roman"/>
                          <a:cs typeface="Times New Roman"/>
                        </a:rPr>
                        <a:t>n</a:t>
                      </a:r>
                      <a:r>
                        <a:rPr sz="300" dirty="0">
                          <a:latin typeface="Times New Roman"/>
                          <a:cs typeface="Times New Roman"/>
                        </a:rPr>
                        <a:t>al  </a:t>
                      </a:r>
                      <a:r>
                        <a:rPr sz="300" spc="25" dirty="0">
                          <a:latin typeface="Times New Roman"/>
                          <a:cs typeface="Times New Roman"/>
                        </a:rPr>
                        <a:t>y Gestión </a:t>
                      </a:r>
                      <a:r>
                        <a:rPr sz="300" spc="40" dirty="0">
                          <a:latin typeface="Times New Roman"/>
                          <a:cs typeface="Times New Roman"/>
                        </a:rPr>
                        <a:t>de  </a:t>
                      </a:r>
                      <a:r>
                        <a:rPr sz="300" spc="25" dirty="0">
                          <a:latin typeface="Times New Roman"/>
                          <a:cs typeface="Times New Roman"/>
                        </a:rPr>
                        <a:t>Conocimiento</a:t>
                      </a:r>
                      <a:endParaRPr sz="30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marR="5715">
                        <a:lnSpc>
                          <a:spcPct val="120000"/>
                        </a:lnSpc>
                        <a:spcBef>
                          <a:spcPts val="265"/>
                        </a:spcBef>
                      </a:pPr>
                      <a:r>
                        <a:rPr sz="300" spc="25" dirty="0">
                          <a:latin typeface="Times New Roman"/>
                          <a:cs typeface="Times New Roman"/>
                        </a:rPr>
                        <a:t>Dimensión Direccionamiento Estrategico y Planeación (Plan  Estrategico </a:t>
                      </a:r>
                      <a:r>
                        <a:rPr sz="300" spc="40" dirty="0">
                          <a:latin typeface="Times New Roman"/>
                          <a:cs typeface="Times New Roman"/>
                        </a:rPr>
                        <a:t>de </a:t>
                      </a:r>
                      <a:r>
                        <a:rPr sz="300" spc="15" dirty="0">
                          <a:latin typeface="Times New Roman"/>
                          <a:cs typeface="Times New Roman"/>
                        </a:rPr>
                        <a:t>TH) </a:t>
                      </a:r>
                      <a:r>
                        <a:rPr sz="300" spc="25" dirty="0">
                          <a:latin typeface="Times New Roman"/>
                          <a:cs typeface="Times New Roman"/>
                        </a:rPr>
                        <a:t>y Dimensión Talento </a:t>
                      </a:r>
                      <a:r>
                        <a:rPr sz="300" spc="35" dirty="0">
                          <a:latin typeface="Times New Roman"/>
                          <a:cs typeface="Times New Roman"/>
                        </a:rPr>
                        <a:t>Humano </a:t>
                      </a:r>
                      <a:r>
                        <a:rPr sz="300" spc="25" dirty="0">
                          <a:latin typeface="Times New Roman"/>
                          <a:cs typeface="Times New Roman"/>
                        </a:rPr>
                        <a:t>(Fortalecimiento y  desarrollo del </a:t>
                      </a:r>
                      <a:r>
                        <a:rPr sz="300" spc="15" dirty="0">
                          <a:latin typeface="Times New Roman"/>
                          <a:cs typeface="Times New Roman"/>
                        </a:rPr>
                        <a:t>TH)</a:t>
                      </a:r>
                      <a:endParaRPr sz="300">
                        <a:latin typeface="Times New Roman"/>
                        <a:cs typeface="Times New Roman"/>
                      </a:endParaRPr>
                    </a:p>
                  </a:txBody>
                  <a:tcPr marL="0" marR="0" marT="336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0795" algn="ctr">
                        <a:lnSpc>
                          <a:spcPct val="100000"/>
                        </a:lnSpc>
                        <a:spcBef>
                          <a:spcPts val="280"/>
                        </a:spcBef>
                      </a:pPr>
                      <a:r>
                        <a:rPr sz="350" spc="35" dirty="0">
                          <a:latin typeface="Times New Roman"/>
                          <a:cs typeface="Times New Roman"/>
                        </a:rPr>
                        <a:t>Servidores Nuevos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02813">
                <a:tc>
                  <a:txBody>
                    <a:bodyPr/>
                    <a:lstStyle/>
                    <a:p>
                      <a:pPr>
                        <a:lnSpc>
                          <a:spcPct val="100000"/>
                        </a:lnSpc>
                        <a:spcBef>
                          <a:spcPts val="45"/>
                        </a:spcBef>
                      </a:pPr>
                      <a:endParaRPr sz="500">
                        <a:latin typeface="Times New Roman"/>
                        <a:cs typeface="Times New Roman"/>
                      </a:endParaRPr>
                    </a:p>
                    <a:p>
                      <a:pPr marL="16510" marR="122555">
                        <a:lnSpc>
                          <a:spcPct val="114300"/>
                        </a:lnSpc>
                      </a:pPr>
                      <a:r>
                        <a:rPr sz="350" spc="25" dirty="0">
                          <a:latin typeface="Times New Roman"/>
                          <a:cs typeface="Times New Roman"/>
                        </a:rPr>
                        <a:t>Taller </a:t>
                      </a:r>
                      <a:r>
                        <a:rPr sz="350" spc="50" dirty="0">
                          <a:latin typeface="Times New Roman"/>
                          <a:cs typeface="Times New Roman"/>
                        </a:rPr>
                        <a:t>de </a:t>
                      </a:r>
                      <a:r>
                        <a:rPr sz="350" spc="30" dirty="0">
                          <a:latin typeface="Times New Roman"/>
                          <a:cs typeface="Times New Roman"/>
                        </a:rPr>
                        <a:t>Evaluación del </a:t>
                      </a:r>
                      <a:r>
                        <a:rPr sz="350" spc="50" dirty="0">
                          <a:latin typeface="Times New Roman"/>
                          <a:cs typeface="Times New Roman"/>
                        </a:rPr>
                        <a:t>Desempeño  </a:t>
                      </a:r>
                      <a:r>
                        <a:rPr sz="350" spc="25" dirty="0">
                          <a:latin typeface="Times New Roman"/>
                          <a:cs typeface="Times New Roman"/>
                        </a:rPr>
                        <a:t>Laboral</a:t>
                      </a:r>
                      <a:endParaRPr sz="3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500">
                        <a:latin typeface="Times New Roman"/>
                        <a:cs typeface="Times New Roman"/>
                      </a:endParaRPr>
                    </a:p>
                    <a:p>
                      <a:pPr marL="16510" marR="69215" indent="16510">
                        <a:lnSpc>
                          <a:spcPct val="114300"/>
                        </a:lnSpc>
                      </a:pPr>
                      <a:r>
                        <a:rPr sz="350" spc="35" dirty="0">
                          <a:latin typeface="Times New Roman"/>
                          <a:cs typeface="Times New Roman"/>
                        </a:rPr>
                        <a:t>Entrenar </a:t>
                      </a:r>
                      <a:r>
                        <a:rPr sz="350" spc="55" dirty="0">
                          <a:latin typeface="Times New Roman"/>
                          <a:cs typeface="Times New Roman"/>
                        </a:rPr>
                        <a:t>a </a:t>
                      </a:r>
                      <a:r>
                        <a:rPr sz="350" spc="25" dirty="0">
                          <a:latin typeface="Times New Roman"/>
                          <a:cs typeface="Times New Roman"/>
                        </a:rPr>
                        <a:t>los </a:t>
                      </a:r>
                      <a:r>
                        <a:rPr sz="350" spc="40" dirty="0">
                          <a:latin typeface="Times New Roman"/>
                          <a:cs typeface="Times New Roman"/>
                        </a:rPr>
                        <a:t>evaluados </a:t>
                      </a:r>
                      <a:r>
                        <a:rPr sz="350" spc="30" dirty="0">
                          <a:latin typeface="Times New Roman"/>
                          <a:cs typeface="Times New Roman"/>
                        </a:rPr>
                        <a:t>y </a:t>
                      </a:r>
                      <a:r>
                        <a:rPr sz="350" spc="40" dirty="0">
                          <a:latin typeface="Times New Roman"/>
                          <a:cs typeface="Times New Roman"/>
                        </a:rPr>
                        <a:t>evaluadores sobre </a:t>
                      </a:r>
                      <a:r>
                        <a:rPr sz="350" spc="25" dirty="0">
                          <a:latin typeface="Times New Roman"/>
                          <a:cs typeface="Times New Roman"/>
                        </a:rPr>
                        <a:t>la </a:t>
                      </a:r>
                      <a:r>
                        <a:rPr sz="350" spc="35" dirty="0">
                          <a:latin typeface="Times New Roman"/>
                          <a:cs typeface="Times New Roman"/>
                        </a:rPr>
                        <a:t>normatividad </a:t>
                      </a:r>
                      <a:r>
                        <a:rPr sz="350" spc="50" dirty="0">
                          <a:latin typeface="Times New Roman"/>
                          <a:cs typeface="Times New Roman"/>
                        </a:rPr>
                        <a:t>de </a:t>
                      </a:r>
                      <a:r>
                        <a:rPr sz="350" spc="30" dirty="0">
                          <a:latin typeface="Times New Roman"/>
                          <a:cs typeface="Times New Roman"/>
                        </a:rPr>
                        <a:t>Evaluación </a:t>
                      </a:r>
                      <a:r>
                        <a:rPr sz="350" spc="50" dirty="0">
                          <a:latin typeface="Times New Roman"/>
                          <a:cs typeface="Times New Roman"/>
                        </a:rPr>
                        <a:t>de Desempeño según </a:t>
                      </a:r>
                      <a:r>
                        <a:rPr sz="350" spc="25" dirty="0">
                          <a:latin typeface="Times New Roman"/>
                          <a:cs typeface="Times New Roman"/>
                        </a:rPr>
                        <a:t>el </a:t>
                      </a:r>
                      <a:r>
                        <a:rPr sz="350" spc="35" dirty="0">
                          <a:latin typeface="Times New Roman"/>
                          <a:cs typeface="Times New Roman"/>
                        </a:rPr>
                        <a:t>caso. </a:t>
                      </a:r>
                      <a:r>
                        <a:rPr sz="350" spc="40" dirty="0">
                          <a:latin typeface="Times New Roman"/>
                          <a:cs typeface="Times New Roman"/>
                        </a:rPr>
                        <a:t>Además sobre </a:t>
                      </a:r>
                      <a:r>
                        <a:rPr sz="350" spc="25" dirty="0">
                          <a:latin typeface="Times New Roman"/>
                          <a:cs typeface="Times New Roman"/>
                        </a:rPr>
                        <a:t>el  </a:t>
                      </a:r>
                      <a:r>
                        <a:rPr sz="350" spc="30" dirty="0">
                          <a:latin typeface="Times New Roman"/>
                          <a:cs typeface="Times New Roman"/>
                        </a:rPr>
                        <a:t>diligenciamiento y </a:t>
                      </a:r>
                      <a:r>
                        <a:rPr sz="350" spc="40" dirty="0">
                          <a:latin typeface="Times New Roman"/>
                          <a:cs typeface="Times New Roman"/>
                        </a:rPr>
                        <a:t>uso </a:t>
                      </a:r>
                      <a:r>
                        <a:rPr sz="350" spc="50" dirty="0">
                          <a:latin typeface="Times New Roman"/>
                          <a:cs typeface="Times New Roman"/>
                        </a:rPr>
                        <a:t>de </a:t>
                      </a:r>
                      <a:r>
                        <a:rPr sz="350" spc="25" dirty="0">
                          <a:latin typeface="Times New Roman"/>
                          <a:cs typeface="Times New Roman"/>
                        </a:rPr>
                        <a:t>los</a:t>
                      </a:r>
                      <a:r>
                        <a:rPr sz="350" spc="40" dirty="0">
                          <a:latin typeface="Times New Roman"/>
                          <a:cs typeface="Times New Roman"/>
                        </a:rPr>
                        <a:t> </a:t>
                      </a:r>
                      <a:r>
                        <a:rPr sz="350" spc="35" dirty="0">
                          <a:latin typeface="Times New Roman"/>
                          <a:cs typeface="Times New Roman"/>
                        </a:rPr>
                        <a:t>formatos.</a:t>
                      </a:r>
                      <a:endParaRPr sz="3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500">
                        <a:latin typeface="Times New Roman"/>
                        <a:cs typeface="Times New Roman"/>
                      </a:endParaRPr>
                    </a:p>
                    <a:p>
                      <a:pPr marL="16510" marR="69215">
                        <a:lnSpc>
                          <a:spcPct val="114300"/>
                        </a:lnSpc>
                      </a:pPr>
                      <a:r>
                        <a:rPr sz="350" spc="30" dirty="0">
                          <a:latin typeface="Times New Roman"/>
                          <a:cs typeface="Times New Roman"/>
                        </a:rPr>
                        <a:t>*En </a:t>
                      </a:r>
                      <a:r>
                        <a:rPr sz="350" spc="35" dirty="0">
                          <a:latin typeface="Times New Roman"/>
                          <a:cs typeface="Times New Roman"/>
                        </a:rPr>
                        <a:t>cumplimiento </a:t>
                      </a:r>
                      <a:r>
                        <a:rPr sz="350" spc="30" dirty="0">
                          <a:latin typeface="Times New Roman"/>
                          <a:cs typeface="Times New Roman"/>
                        </a:rPr>
                        <a:t>del </a:t>
                      </a:r>
                      <a:r>
                        <a:rPr sz="350" spc="25" dirty="0">
                          <a:latin typeface="Times New Roman"/>
                          <a:cs typeface="Times New Roman"/>
                        </a:rPr>
                        <a:t>Ley </a:t>
                      </a:r>
                      <a:r>
                        <a:rPr sz="350" spc="50" dirty="0">
                          <a:latin typeface="Times New Roman"/>
                          <a:cs typeface="Times New Roman"/>
                        </a:rPr>
                        <a:t>909 de 2004 </a:t>
                      </a:r>
                      <a:r>
                        <a:rPr sz="350" spc="30" dirty="0">
                          <a:latin typeface="Times New Roman"/>
                          <a:cs typeface="Times New Roman"/>
                        </a:rPr>
                        <a:t>y </a:t>
                      </a:r>
                      <a:r>
                        <a:rPr sz="350" spc="25" dirty="0">
                          <a:latin typeface="Times New Roman"/>
                          <a:cs typeface="Times New Roman"/>
                        </a:rPr>
                        <a:t>el </a:t>
                      </a:r>
                      <a:r>
                        <a:rPr sz="350" spc="40" dirty="0">
                          <a:latin typeface="Times New Roman"/>
                          <a:cs typeface="Times New Roman"/>
                        </a:rPr>
                        <a:t>acuerdo </a:t>
                      </a:r>
                      <a:r>
                        <a:rPr sz="350" spc="50" dirty="0">
                          <a:latin typeface="Times New Roman"/>
                          <a:cs typeface="Times New Roman"/>
                        </a:rPr>
                        <a:t>565 de </a:t>
                      </a:r>
                      <a:r>
                        <a:rPr sz="350" spc="25" dirty="0">
                          <a:latin typeface="Times New Roman"/>
                          <a:cs typeface="Times New Roman"/>
                        </a:rPr>
                        <a:t>la Comisión Nacional </a:t>
                      </a:r>
                      <a:r>
                        <a:rPr sz="350" spc="30" dirty="0">
                          <a:latin typeface="Times New Roman"/>
                          <a:cs typeface="Times New Roman"/>
                        </a:rPr>
                        <a:t>del </a:t>
                      </a:r>
                      <a:r>
                        <a:rPr sz="350" spc="25" dirty="0">
                          <a:latin typeface="Times New Roman"/>
                          <a:cs typeface="Times New Roman"/>
                        </a:rPr>
                        <a:t>Servicio  </a:t>
                      </a:r>
                      <a:r>
                        <a:rPr sz="350" spc="5" dirty="0">
                          <a:latin typeface="Times New Roman"/>
                          <a:cs typeface="Times New Roman"/>
                        </a:rPr>
                        <a:t>Civil</a:t>
                      </a:r>
                      <a:endParaRPr sz="35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marL="17780">
                        <a:lnSpc>
                          <a:spcPts val="229"/>
                        </a:lnSpc>
                      </a:pPr>
                      <a:r>
                        <a:rPr sz="300" spc="25" dirty="0">
                          <a:latin typeface="Times New Roman"/>
                          <a:cs typeface="Times New Roman"/>
                        </a:rPr>
                        <a:t>Creación</a:t>
                      </a:r>
                      <a:r>
                        <a:rPr sz="300" spc="5" dirty="0">
                          <a:latin typeface="Times New Roman"/>
                          <a:cs typeface="Times New Roman"/>
                        </a:rPr>
                        <a:t> </a:t>
                      </a:r>
                      <a:r>
                        <a:rPr sz="300" spc="40" dirty="0">
                          <a:latin typeface="Times New Roman"/>
                          <a:cs typeface="Times New Roman"/>
                        </a:rPr>
                        <a:t>de</a:t>
                      </a:r>
                      <a:endParaRPr sz="300">
                        <a:latin typeface="Times New Roman"/>
                        <a:cs typeface="Times New Roman"/>
                      </a:endParaRPr>
                    </a:p>
                    <a:p>
                      <a:pPr marL="17780" marR="16510">
                        <a:lnSpc>
                          <a:spcPct val="120000"/>
                        </a:lnSpc>
                      </a:pPr>
                      <a:r>
                        <a:rPr sz="300" spc="15" dirty="0">
                          <a:latin typeface="Times New Roman"/>
                          <a:cs typeface="Times New Roman"/>
                        </a:rPr>
                        <a:t>Valor </a:t>
                      </a:r>
                      <a:r>
                        <a:rPr sz="300" spc="25" dirty="0">
                          <a:latin typeface="Times New Roman"/>
                          <a:cs typeface="Times New Roman"/>
                        </a:rPr>
                        <a:t>Público  (Gestióny  Desarrollo</a:t>
                      </a:r>
                      <a:r>
                        <a:rPr sz="300" spc="-25" dirty="0">
                          <a:latin typeface="Times New Roman"/>
                          <a:cs typeface="Times New Roman"/>
                        </a:rPr>
                        <a:t> </a:t>
                      </a:r>
                      <a:r>
                        <a:rPr sz="300" spc="25" dirty="0">
                          <a:latin typeface="Times New Roman"/>
                          <a:cs typeface="Times New Roman"/>
                        </a:rPr>
                        <a:t>del  Talento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31750">
                        <a:lnSpc>
                          <a:spcPct val="100000"/>
                        </a:lnSpc>
                        <a:spcBef>
                          <a:spcPts val="259"/>
                        </a:spcBef>
                      </a:pPr>
                      <a:r>
                        <a:rPr sz="300" spc="25" dirty="0">
                          <a:latin typeface="Times New Roman"/>
                          <a:cs typeface="Times New Roman"/>
                        </a:rPr>
                        <a:t>Dimensión Talento </a:t>
                      </a:r>
                      <a:r>
                        <a:rPr sz="300" spc="35" dirty="0">
                          <a:latin typeface="Times New Roman"/>
                          <a:cs typeface="Times New Roman"/>
                        </a:rPr>
                        <a:t>Humano </a:t>
                      </a:r>
                      <a:r>
                        <a:rPr sz="300" spc="15" dirty="0">
                          <a:latin typeface="Times New Roman"/>
                          <a:cs typeface="Times New Roman"/>
                        </a:rPr>
                        <a:t>(Vinculo</a:t>
                      </a:r>
                      <a:r>
                        <a:rPr sz="300" spc="30" dirty="0">
                          <a:latin typeface="Times New Roman"/>
                          <a:cs typeface="Times New Roman"/>
                        </a:rPr>
                        <a:t> </a:t>
                      </a:r>
                      <a:r>
                        <a:rPr sz="300" spc="25" dirty="0">
                          <a:latin typeface="Times New Roman"/>
                          <a:cs typeface="Times New Roman"/>
                        </a:rPr>
                        <a:t>Laboral)</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10795" algn="ctr">
                        <a:lnSpc>
                          <a:spcPct val="100000"/>
                        </a:lnSpc>
                      </a:pPr>
                      <a:r>
                        <a:rPr sz="350" spc="-5" dirty="0">
                          <a:latin typeface="Times New Roman"/>
                          <a:cs typeface="Times New Roman"/>
                        </a:rPr>
                        <a:t>PLANTA</a:t>
                      </a:r>
                      <a:r>
                        <a:rPr sz="350" spc="40" dirty="0">
                          <a:latin typeface="Times New Roman"/>
                          <a:cs typeface="Times New Roman"/>
                        </a:rPr>
                        <a:t> </a:t>
                      </a:r>
                      <a:r>
                        <a:rPr sz="350" dirty="0">
                          <a:latin typeface="Times New Roman"/>
                          <a:cs typeface="Times New Roman"/>
                        </a:rPr>
                        <a:t>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43106">
                <a:tc>
                  <a:txBody>
                    <a:bodyPr/>
                    <a:lstStyle/>
                    <a:p>
                      <a:pPr>
                        <a:lnSpc>
                          <a:spcPct val="100000"/>
                        </a:lnSpc>
                        <a:spcBef>
                          <a:spcPts val="35"/>
                        </a:spcBef>
                      </a:pPr>
                      <a:endParaRPr sz="350">
                        <a:latin typeface="Times New Roman"/>
                        <a:cs typeface="Times New Roman"/>
                      </a:endParaRPr>
                    </a:p>
                    <a:p>
                      <a:pPr marL="16510" marR="63500">
                        <a:lnSpc>
                          <a:spcPct val="114300"/>
                        </a:lnSpc>
                        <a:spcBef>
                          <a:spcPts val="5"/>
                        </a:spcBef>
                      </a:pPr>
                      <a:r>
                        <a:rPr sz="350" spc="35" dirty="0">
                          <a:latin typeface="Times New Roman"/>
                          <a:cs typeface="Times New Roman"/>
                        </a:rPr>
                        <a:t>Derecho preferencial: </a:t>
                      </a:r>
                      <a:r>
                        <a:rPr sz="350" spc="25" dirty="0">
                          <a:latin typeface="Times New Roman"/>
                          <a:cs typeface="Times New Roman"/>
                        </a:rPr>
                        <a:t>Resolución </a:t>
                      </a:r>
                      <a:r>
                        <a:rPr sz="350" spc="50" dirty="0">
                          <a:latin typeface="Times New Roman"/>
                          <a:cs typeface="Times New Roman"/>
                        </a:rPr>
                        <a:t>9281  de 2016 </a:t>
                      </a:r>
                      <a:r>
                        <a:rPr sz="350" spc="40" dirty="0">
                          <a:latin typeface="Times New Roman"/>
                          <a:cs typeface="Times New Roman"/>
                        </a:rPr>
                        <a:t>- </a:t>
                      </a:r>
                      <a:r>
                        <a:rPr sz="350" spc="25" dirty="0">
                          <a:latin typeface="Times New Roman"/>
                          <a:cs typeface="Times New Roman"/>
                        </a:rPr>
                        <a:t>Provisión </a:t>
                      </a:r>
                      <a:r>
                        <a:rPr sz="350" spc="50" dirty="0">
                          <a:latin typeface="Times New Roman"/>
                          <a:cs typeface="Times New Roman"/>
                        </a:rPr>
                        <a:t>de</a:t>
                      </a:r>
                      <a:r>
                        <a:rPr sz="350" spc="30" dirty="0">
                          <a:latin typeface="Times New Roman"/>
                          <a:cs typeface="Times New Roman"/>
                        </a:rPr>
                        <a:t> </a:t>
                      </a:r>
                      <a:r>
                        <a:rPr sz="350" spc="35" dirty="0">
                          <a:latin typeface="Times New Roman"/>
                          <a:cs typeface="Times New Roman"/>
                        </a:rPr>
                        <a:t>cargos</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350">
                        <a:latin typeface="Times New Roman"/>
                        <a:cs typeface="Times New Roman"/>
                      </a:endParaRPr>
                    </a:p>
                    <a:p>
                      <a:pPr marL="16510" marR="196850">
                        <a:lnSpc>
                          <a:spcPct val="114300"/>
                        </a:lnSpc>
                        <a:spcBef>
                          <a:spcPts val="5"/>
                        </a:spcBef>
                      </a:pPr>
                      <a:r>
                        <a:rPr sz="350" spc="25" dirty="0">
                          <a:latin typeface="Times New Roman"/>
                          <a:cs typeface="Times New Roman"/>
                        </a:rPr>
                        <a:t>Divulgar la Resolución No. </a:t>
                      </a:r>
                      <a:r>
                        <a:rPr sz="350" spc="50" dirty="0">
                          <a:latin typeface="Times New Roman"/>
                          <a:cs typeface="Times New Roman"/>
                        </a:rPr>
                        <a:t>9281 de 2016, </a:t>
                      </a:r>
                      <a:r>
                        <a:rPr sz="350" spc="35" dirty="0">
                          <a:latin typeface="Times New Roman"/>
                          <a:cs typeface="Times New Roman"/>
                        </a:rPr>
                        <a:t>por </a:t>
                      </a:r>
                      <a:r>
                        <a:rPr sz="350" spc="40" dirty="0">
                          <a:latin typeface="Times New Roman"/>
                          <a:cs typeface="Times New Roman"/>
                        </a:rPr>
                        <a:t>medio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cual </a:t>
                      </a:r>
                      <a:r>
                        <a:rPr sz="350" spc="50" dirty="0">
                          <a:latin typeface="Times New Roman"/>
                          <a:cs typeface="Times New Roman"/>
                        </a:rPr>
                        <a:t>se </a:t>
                      </a:r>
                      <a:r>
                        <a:rPr sz="350" spc="30" dirty="0">
                          <a:latin typeface="Times New Roman"/>
                          <a:cs typeface="Times New Roman"/>
                        </a:rPr>
                        <a:t>actualiza </a:t>
                      </a:r>
                      <a:r>
                        <a:rPr sz="350" spc="25" dirty="0">
                          <a:latin typeface="Times New Roman"/>
                          <a:cs typeface="Times New Roman"/>
                        </a:rPr>
                        <a:t>el </a:t>
                      </a:r>
                      <a:r>
                        <a:rPr sz="350" spc="35" dirty="0">
                          <a:latin typeface="Times New Roman"/>
                          <a:cs typeface="Times New Roman"/>
                        </a:rPr>
                        <a:t>procedimiento </a:t>
                      </a:r>
                      <a:r>
                        <a:rPr sz="350" spc="50" dirty="0">
                          <a:latin typeface="Times New Roman"/>
                          <a:cs typeface="Times New Roman"/>
                        </a:rPr>
                        <a:t>para </a:t>
                      </a:r>
                      <a:r>
                        <a:rPr sz="350" spc="30" dirty="0">
                          <a:latin typeface="Times New Roman"/>
                          <a:cs typeface="Times New Roman"/>
                        </a:rPr>
                        <a:t>realizar </a:t>
                      </a:r>
                      <a:r>
                        <a:rPr sz="350" spc="25" dirty="0">
                          <a:latin typeface="Times New Roman"/>
                          <a:cs typeface="Times New Roman"/>
                        </a:rPr>
                        <a:t>el </a:t>
                      </a:r>
                      <a:r>
                        <a:rPr sz="350" spc="35" dirty="0">
                          <a:latin typeface="Times New Roman"/>
                          <a:cs typeface="Times New Roman"/>
                        </a:rPr>
                        <a:t>estudio </a:t>
                      </a:r>
                      <a:r>
                        <a:rPr sz="350" spc="50" dirty="0">
                          <a:latin typeface="Times New Roman"/>
                          <a:cs typeface="Times New Roman"/>
                        </a:rPr>
                        <a:t>de  </a:t>
                      </a:r>
                      <a:r>
                        <a:rPr sz="350" spc="40" dirty="0">
                          <a:latin typeface="Times New Roman"/>
                          <a:cs typeface="Times New Roman"/>
                        </a:rPr>
                        <a:t>derecho </a:t>
                      </a:r>
                      <a:r>
                        <a:rPr sz="350" spc="30" dirty="0">
                          <a:latin typeface="Times New Roman"/>
                          <a:cs typeface="Times New Roman"/>
                        </a:rPr>
                        <a:t>preferencial </a:t>
                      </a:r>
                      <a:r>
                        <a:rPr sz="350" spc="50" dirty="0">
                          <a:latin typeface="Times New Roman"/>
                          <a:cs typeface="Times New Roman"/>
                        </a:rPr>
                        <a:t>para </a:t>
                      </a:r>
                      <a:r>
                        <a:rPr sz="350" spc="35" dirty="0">
                          <a:latin typeface="Times New Roman"/>
                          <a:cs typeface="Times New Roman"/>
                        </a:rPr>
                        <a:t>otorgar </a:t>
                      </a:r>
                      <a:r>
                        <a:rPr sz="350" spc="40" dirty="0">
                          <a:latin typeface="Times New Roman"/>
                          <a:cs typeface="Times New Roman"/>
                        </a:rPr>
                        <a:t>encargos </a:t>
                      </a:r>
                      <a:r>
                        <a:rPr sz="350" spc="50" dirty="0">
                          <a:latin typeface="Times New Roman"/>
                          <a:cs typeface="Times New Roman"/>
                        </a:rPr>
                        <a:t>en </a:t>
                      </a:r>
                      <a:r>
                        <a:rPr sz="350" spc="40" dirty="0">
                          <a:latin typeface="Times New Roman"/>
                          <a:cs typeface="Times New Roman"/>
                        </a:rPr>
                        <a:t>empleo </a:t>
                      </a:r>
                      <a:r>
                        <a:rPr sz="350" spc="50" dirty="0">
                          <a:latin typeface="Times New Roman"/>
                          <a:cs typeface="Times New Roman"/>
                        </a:rPr>
                        <a:t>de </a:t>
                      </a:r>
                      <a:r>
                        <a:rPr sz="350" spc="35" dirty="0">
                          <a:latin typeface="Times New Roman"/>
                          <a:cs typeface="Times New Roman"/>
                        </a:rPr>
                        <a:t>Carrera </a:t>
                      </a:r>
                      <a:r>
                        <a:rPr sz="350" spc="30" dirty="0">
                          <a:latin typeface="Times New Roman"/>
                          <a:cs typeface="Times New Roman"/>
                        </a:rPr>
                        <a:t>Administrativa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planta personal </a:t>
                      </a:r>
                      <a:r>
                        <a:rPr sz="350" spc="30" dirty="0">
                          <a:latin typeface="Times New Roman"/>
                          <a:cs typeface="Times New Roman"/>
                        </a:rPr>
                        <a:t>del</a:t>
                      </a:r>
                      <a:r>
                        <a:rPr sz="350" spc="75" dirty="0">
                          <a:latin typeface="Times New Roman"/>
                          <a:cs typeface="Times New Roman"/>
                        </a:rPr>
                        <a:t> </a:t>
                      </a:r>
                      <a:r>
                        <a:rPr sz="350" spc="5" dirty="0">
                          <a:latin typeface="Times New Roman"/>
                          <a:cs typeface="Times New Roman"/>
                        </a:rPr>
                        <a:t>MEN.</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16510">
                        <a:lnSpc>
                          <a:spcPct val="100000"/>
                        </a:lnSpc>
                        <a:spcBef>
                          <a:spcPts val="280"/>
                        </a:spcBef>
                      </a:pPr>
                      <a:r>
                        <a:rPr sz="350" spc="3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50" dirty="0">
                          <a:latin typeface="Times New Roman"/>
                          <a:cs typeface="Times New Roman"/>
                        </a:rPr>
                        <a:t>909 de 2004 </a:t>
                      </a:r>
                      <a:r>
                        <a:rPr sz="350" spc="25" dirty="0">
                          <a:latin typeface="Times New Roman"/>
                          <a:cs typeface="Times New Roman"/>
                        </a:rPr>
                        <a:t>articulo </a:t>
                      </a:r>
                      <a:r>
                        <a:rPr sz="350" spc="50" dirty="0">
                          <a:latin typeface="Times New Roman"/>
                          <a:cs typeface="Times New Roman"/>
                        </a:rPr>
                        <a:t>24 </a:t>
                      </a:r>
                      <a:r>
                        <a:rPr sz="350" spc="30" dirty="0">
                          <a:latin typeface="Times New Roman"/>
                          <a:cs typeface="Times New Roman"/>
                        </a:rPr>
                        <a:t>y</a:t>
                      </a:r>
                      <a:r>
                        <a:rPr sz="350" spc="60" dirty="0">
                          <a:latin typeface="Times New Roman"/>
                          <a:cs typeface="Times New Roman"/>
                        </a:rPr>
                        <a:t> </a:t>
                      </a:r>
                      <a:r>
                        <a:rPr sz="350" spc="40" dirty="0">
                          <a:latin typeface="Times New Roman"/>
                          <a:cs typeface="Times New Roman"/>
                        </a:rPr>
                        <a:t>25.</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350">
                        <a:latin typeface="Times New Roman"/>
                        <a:cs typeface="Times New Roman"/>
                      </a:endParaRPr>
                    </a:p>
                    <a:p>
                      <a:pPr marL="189865" marR="85725" indent="-86995">
                        <a:lnSpc>
                          <a:spcPct val="114300"/>
                        </a:lnSpc>
                        <a:spcBef>
                          <a:spcPts val="5"/>
                        </a:spcBef>
                      </a:pPr>
                      <a:r>
                        <a:rPr sz="350" spc="35" dirty="0">
                          <a:latin typeface="Times New Roman"/>
                          <a:cs typeface="Times New Roman"/>
                        </a:rPr>
                        <a:t>Servidores </a:t>
                      </a:r>
                      <a:r>
                        <a:rPr sz="350" spc="50" dirty="0">
                          <a:latin typeface="Times New Roman"/>
                          <a:cs typeface="Times New Roman"/>
                        </a:rPr>
                        <a:t>de </a:t>
                      </a:r>
                      <a:r>
                        <a:rPr sz="350" spc="35" dirty="0">
                          <a:latin typeface="Times New Roman"/>
                          <a:cs typeface="Times New Roman"/>
                        </a:rPr>
                        <a:t>Carrera  </a:t>
                      </a:r>
                      <a:r>
                        <a:rPr sz="350" spc="30" dirty="0">
                          <a:latin typeface="Times New Roman"/>
                          <a:cs typeface="Times New Roman"/>
                        </a:rPr>
                        <a:t>Administrativa</a:t>
                      </a:r>
                      <a:endParaRPr sz="350">
                        <a:latin typeface="Times New Roman"/>
                        <a:cs typeface="Times New Roman"/>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43106">
                <a:tc>
                  <a:txBody>
                    <a:bodyPr/>
                    <a:lstStyle/>
                    <a:p>
                      <a:pPr>
                        <a:lnSpc>
                          <a:spcPct val="100000"/>
                        </a:lnSpc>
                      </a:pPr>
                      <a:endParaRPr sz="400">
                        <a:latin typeface="Times New Roman"/>
                        <a:cs typeface="Times New Roman"/>
                      </a:endParaRPr>
                    </a:p>
                    <a:p>
                      <a:pPr marL="16510">
                        <a:lnSpc>
                          <a:spcPct val="100000"/>
                        </a:lnSpc>
                        <a:spcBef>
                          <a:spcPts val="280"/>
                        </a:spcBef>
                      </a:pPr>
                      <a:r>
                        <a:rPr sz="350" spc="35" dirty="0">
                          <a:latin typeface="Times New Roman"/>
                          <a:cs typeface="Times New Roman"/>
                        </a:rPr>
                        <a:t>Derechos</a:t>
                      </a:r>
                      <a:r>
                        <a:rPr sz="350" spc="40" dirty="0">
                          <a:latin typeface="Times New Roman"/>
                          <a:cs typeface="Times New Roman"/>
                        </a:rPr>
                        <a:t> Humanos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34620">
                        <a:lnSpc>
                          <a:spcPct val="114300"/>
                        </a:lnSpc>
                        <a:spcBef>
                          <a:spcPts val="200"/>
                        </a:spcBef>
                      </a:pPr>
                      <a:r>
                        <a:rPr sz="350" spc="35" dirty="0">
                          <a:latin typeface="Times New Roman"/>
                          <a:cs typeface="Times New Roman"/>
                        </a:rPr>
                        <a:t>Asegurar </a:t>
                      </a:r>
                      <a:r>
                        <a:rPr sz="350" spc="50" dirty="0">
                          <a:latin typeface="Times New Roman"/>
                          <a:cs typeface="Times New Roman"/>
                        </a:rPr>
                        <a:t>que </a:t>
                      </a:r>
                      <a:r>
                        <a:rPr sz="350" spc="30" dirty="0">
                          <a:latin typeface="Times New Roman"/>
                          <a:cs typeface="Times New Roman"/>
                        </a:rPr>
                        <a:t>las </a:t>
                      </a:r>
                      <a:r>
                        <a:rPr sz="350" spc="40" dirty="0">
                          <a:latin typeface="Times New Roman"/>
                          <a:cs typeface="Times New Roman"/>
                        </a:rPr>
                        <a:t>entidades </a:t>
                      </a:r>
                      <a:r>
                        <a:rPr sz="350" spc="30" dirty="0">
                          <a:latin typeface="Times New Roman"/>
                          <a:cs typeface="Times New Roman"/>
                        </a:rPr>
                        <a:t>públicas </a:t>
                      </a:r>
                      <a:r>
                        <a:rPr sz="350" spc="50" dirty="0">
                          <a:latin typeface="Times New Roman"/>
                          <a:cs typeface="Times New Roman"/>
                        </a:rPr>
                        <a:t>en sus </a:t>
                      </a:r>
                      <a:r>
                        <a:rPr sz="350" spc="35" dirty="0">
                          <a:latin typeface="Times New Roman"/>
                          <a:cs typeface="Times New Roman"/>
                        </a:rPr>
                        <a:t>procesos </a:t>
                      </a:r>
                      <a:r>
                        <a:rPr sz="350" spc="30" dirty="0">
                          <a:latin typeface="Times New Roman"/>
                          <a:cs typeface="Times New Roman"/>
                        </a:rPr>
                        <a:t>misionales </a:t>
                      </a:r>
                      <a:r>
                        <a:rPr sz="350" spc="50" dirty="0">
                          <a:latin typeface="Times New Roman"/>
                          <a:cs typeface="Times New Roman"/>
                        </a:rPr>
                        <a:t>e </a:t>
                      </a:r>
                      <a:r>
                        <a:rPr sz="350" spc="30" dirty="0">
                          <a:latin typeface="Times New Roman"/>
                          <a:cs typeface="Times New Roman"/>
                        </a:rPr>
                        <a:t>institucionales incorporen las </a:t>
                      </a:r>
                      <a:r>
                        <a:rPr sz="350" spc="40" dirty="0">
                          <a:latin typeface="Times New Roman"/>
                          <a:cs typeface="Times New Roman"/>
                        </a:rPr>
                        <a:t>garantías </a:t>
                      </a:r>
                      <a:r>
                        <a:rPr sz="350" spc="50" dirty="0">
                          <a:latin typeface="Times New Roman"/>
                          <a:cs typeface="Times New Roman"/>
                        </a:rPr>
                        <a:t>de </a:t>
                      </a:r>
                      <a:r>
                        <a:rPr sz="350" spc="25" dirty="0">
                          <a:latin typeface="Times New Roman"/>
                          <a:cs typeface="Times New Roman"/>
                        </a:rPr>
                        <a:t>los </a:t>
                      </a:r>
                      <a:r>
                        <a:rPr sz="350" spc="40" dirty="0">
                          <a:latin typeface="Times New Roman"/>
                          <a:cs typeface="Times New Roman"/>
                        </a:rPr>
                        <a:t>derechos  </a:t>
                      </a:r>
                      <a:r>
                        <a:rPr sz="350" spc="50" dirty="0">
                          <a:latin typeface="Times New Roman"/>
                          <a:cs typeface="Times New Roman"/>
                        </a:rPr>
                        <a:t>humanos. </a:t>
                      </a:r>
                      <a:r>
                        <a:rPr sz="350" spc="25" dirty="0">
                          <a:latin typeface="Times New Roman"/>
                          <a:cs typeface="Times New Roman"/>
                        </a:rPr>
                        <a:t>Por </a:t>
                      </a:r>
                      <a:r>
                        <a:rPr sz="350" spc="35" dirty="0">
                          <a:latin typeface="Times New Roman"/>
                          <a:cs typeface="Times New Roman"/>
                        </a:rPr>
                        <a:t>otro </a:t>
                      </a:r>
                      <a:r>
                        <a:rPr sz="350" spc="30" dirty="0">
                          <a:latin typeface="Times New Roman"/>
                          <a:cs typeface="Times New Roman"/>
                        </a:rPr>
                        <a:t>lado, </a:t>
                      </a:r>
                      <a:r>
                        <a:rPr sz="350" spc="50" dirty="0">
                          <a:latin typeface="Times New Roman"/>
                          <a:cs typeface="Times New Roman"/>
                        </a:rPr>
                        <a:t>que </a:t>
                      </a:r>
                      <a:r>
                        <a:rPr sz="350" spc="25" dirty="0">
                          <a:latin typeface="Times New Roman"/>
                          <a:cs typeface="Times New Roman"/>
                        </a:rPr>
                        <a:t>los </a:t>
                      </a:r>
                      <a:r>
                        <a:rPr sz="350" spc="35" dirty="0">
                          <a:latin typeface="Times New Roman"/>
                          <a:cs typeface="Times New Roman"/>
                        </a:rPr>
                        <a:t>servidores </a:t>
                      </a:r>
                      <a:r>
                        <a:rPr sz="350" spc="25" dirty="0">
                          <a:latin typeface="Times New Roman"/>
                          <a:cs typeface="Times New Roman"/>
                        </a:rPr>
                        <a:t>públicos </a:t>
                      </a:r>
                      <a:r>
                        <a:rPr sz="350" spc="35" dirty="0">
                          <a:latin typeface="Times New Roman"/>
                          <a:cs typeface="Times New Roman"/>
                        </a:rPr>
                        <a:t>desarrollen </a:t>
                      </a:r>
                      <a:r>
                        <a:rPr sz="350" spc="50" dirty="0">
                          <a:latin typeface="Times New Roman"/>
                          <a:cs typeface="Times New Roman"/>
                        </a:rPr>
                        <a:t>una nueva </a:t>
                      </a:r>
                      <a:r>
                        <a:rPr sz="350" spc="35" dirty="0">
                          <a:latin typeface="Times New Roman"/>
                          <a:cs typeface="Times New Roman"/>
                        </a:rPr>
                        <a:t>forma </a:t>
                      </a:r>
                      <a:r>
                        <a:rPr sz="350" spc="50" dirty="0">
                          <a:latin typeface="Times New Roman"/>
                          <a:cs typeface="Times New Roman"/>
                        </a:rPr>
                        <a:t>de </a:t>
                      </a:r>
                      <a:r>
                        <a:rPr sz="350" spc="35" dirty="0">
                          <a:latin typeface="Times New Roman"/>
                          <a:cs typeface="Times New Roman"/>
                        </a:rPr>
                        <a:t>relacionamiento </a:t>
                      </a:r>
                      <a:r>
                        <a:rPr sz="350" spc="50" dirty="0">
                          <a:latin typeface="Times New Roman"/>
                          <a:cs typeface="Times New Roman"/>
                        </a:rPr>
                        <a:t>entre </a:t>
                      </a:r>
                      <a:r>
                        <a:rPr sz="350" spc="25" dirty="0">
                          <a:latin typeface="Times New Roman"/>
                          <a:cs typeface="Times New Roman"/>
                        </a:rPr>
                        <a:t>el </a:t>
                      </a:r>
                      <a:r>
                        <a:rPr sz="350" spc="35" dirty="0">
                          <a:latin typeface="Times New Roman"/>
                          <a:cs typeface="Times New Roman"/>
                        </a:rPr>
                        <a:t>Estado, </a:t>
                      </a:r>
                      <a:r>
                        <a:rPr sz="350" spc="25" dirty="0">
                          <a:latin typeface="Times New Roman"/>
                          <a:cs typeface="Times New Roman"/>
                        </a:rPr>
                        <a:t>los  </a:t>
                      </a:r>
                      <a:r>
                        <a:rPr sz="350" spc="35" dirty="0">
                          <a:latin typeface="Times New Roman"/>
                          <a:cs typeface="Times New Roman"/>
                        </a:rPr>
                        <a:t>ciudadanos </a:t>
                      </a:r>
                      <a:r>
                        <a:rPr sz="350" spc="30" dirty="0">
                          <a:latin typeface="Times New Roman"/>
                          <a:cs typeface="Times New Roman"/>
                        </a:rPr>
                        <a:t>y </a:t>
                      </a:r>
                      <a:r>
                        <a:rPr sz="350" spc="50" dirty="0">
                          <a:latin typeface="Times New Roman"/>
                          <a:cs typeface="Times New Roman"/>
                        </a:rPr>
                        <a:t>demás </a:t>
                      </a:r>
                      <a:r>
                        <a:rPr sz="350" spc="40" dirty="0">
                          <a:latin typeface="Times New Roman"/>
                          <a:cs typeface="Times New Roman"/>
                        </a:rPr>
                        <a:t>grupos </a:t>
                      </a:r>
                      <a:r>
                        <a:rPr sz="350" spc="50" dirty="0">
                          <a:latin typeface="Times New Roman"/>
                          <a:cs typeface="Times New Roman"/>
                        </a:rPr>
                        <a:t>de </a:t>
                      </a:r>
                      <a:r>
                        <a:rPr sz="350" spc="35" dirty="0">
                          <a:latin typeface="Times New Roman"/>
                          <a:cs typeface="Times New Roman"/>
                        </a:rPr>
                        <a:t>interés, </a:t>
                      </a:r>
                      <a:r>
                        <a:rPr sz="350" spc="40" dirty="0">
                          <a:latin typeface="Times New Roman"/>
                          <a:cs typeface="Times New Roman"/>
                        </a:rPr>
                        <a:t>asumiendo </a:t>
                      </a:r>
                      <a:r>
                        <a:rPr sz="350" spc="50" dirty="0">
                          <a:latin typeface="Times New Roman"/>
                          <a:cs typeface="Times New Roman"/>
                        </a:rPr>
                        <a:t>un </a:t>
                      </a:r>
                      <a:r>
                        <a:rPr sz="350" spc="40" dirty="0">
                          <a:latin typeface="Times New Roman"/>
                          <a:cs typeface="Times New Roman"/>
                        </a:rPr>
                        <a:t>mayor </a:t>
                      </a:r>
                      <a:r>
                        <a:rPr sz="350" spc="35" dirty="0">
                          <a:latin typeface="Times New Roman"/>
                          <a:cs typeface="Times New Roman"/>
                        </a:rPr>
                        <a:t>compromiso con </a:t>
                      </a:r>
                      <a:r>
                        <a:rPr sz="350" spc="25" dirty="0">
                          <a:latin typeface="Times New Roman"/>
                          <a:cs typeface="Times New Roman"/>
                        </a:rPr>
                        <a:t>el </a:t>
                      </a:r>
                      <a:r>
                        <a:rPr sz="350" spc="40" dirty="0">
                          <a:latin typeface="Times New Roman"/>
                          <a:cs typeface="Times New Roman"/>
                        </a:rPr>
                        <a:t>respeto </a:t>
                      </a:r>
                      <a:r>
                        <a:rPr sz="350" spc="35" dirty="0">
                          <a:latin typeface="Times New Roman"/>
                          <a:cs typeface="Times New Roman"/>
                        </a:rPr>
                        <a:t>por </a:t>
                      </a:r>
                      <a:r>
                        <a:rPr sz="350" spc="25" dirty="0">
                          <a:latin typeface="Times New Roman"/>
                          <a:cs typeface="Times New Roman"/>
                        </a:rPr>
                        <a:t>los</a:t>
                      </a:r>
                      <a:r>
                        <a:rPr sz="350" spc="30" dirty="0">
                          <a:latin typeface="Times New Roman"/>
                          <a:cs typeface="Times New Roman"/>
                        </a:rPr>
                        <a:t> </a:t>
                      </a:r>
                      <a:r>
                        <a:rPr sz="350" spc="40" dirty="0">
                          <a:latin typeface="Times New Roman"/>
                          <a:cs typeface="Times New Roman"/>
                        </a:rPr>
                        <a:t>derechos.</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69215">
                        <a:lnSpc>
                          <a:spcPct val="114300"/>
                        </a:lnSpc>
                        <a:spcBef>
                          <a:spcPts val="200"/>
                        </a:spcBef>
                      </a:pPr>
                      <a:r>
                        <a:rPr sz="350" spc="35" dirty="0">
                          <a:latin typeface="Times New Roman"/>
                          <a:cs typeface="Times New Roman"/>
                        </a:rPr>
                        <a:t>*De </a:t>
                      </a:r>
                      <a:r>
                        <a:rPr sz="350" spc="40" dirty="0">
                          <a:latin typeface="Times New Roman"/>
                          <a:cs typeface="Times New Roman"/>
                        </a:rPr>
                        <a:t>acuerdo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lineamientos </a:t>
                      </a:r>
                      <a:r>
                        <a:rPr sz="350" spc="50" dirty="0">
                          <a:latin typeface="Times New Roman"/>
                          <a:cs typeface="Times New Roman"/>
                        </a:rPr>
                        <a:t>de </a:t>
                      </a:r>
                      <a:r>
                        <a:rPr sz="350" spc="25" dirty="0">
                          <a:latin typeface="Times New Roman"/>
                          <a:cs typeface="Times New Roman"/>
                        </a:rPr>
                        <a:t>politicas </a:t>
                      </a:r>
                      <a:r>
                        <a:rPr sz="350" spc="30" dirty="0">
                          <a:latin typeface="Times New Roman"/>
                          <a:cs typeface="Times New Roman"/>
                        </a:rPr>
                        <a:t>publicas </a:t>
                      </a:r>
                      <a:r>
                        <a:rPr sz="350" spc="50" dirty="0">
                          <a:latin typeface="Times New Roman"/>
                          <a:cs typeface="Times New Roman"/>
                        </a:rPr>
                        <a:t>en </a:t>
                      </a:r>
                      <a:r>
                        <a:rPr sz="350" spc="35" dirty="0">
                          <a:latin typeface="Times New Roman"/>
                          <a:cs typeface="Times New Roman"/>
                        </a:rPr>
                        <a:t>Derechos </a:t>
                      </a:r>
                      <a:r>
                        <a:rPr sz="350" spc="40" dirty="0">
                          <a:latin typeface="Times New Roman"/>
                          <a:cs typeface="Times New Roman"/>
                        </a:rPr>
                        <a:t>Humanos </a:t>
                      </a:r>
                      <a:r>
                        <a:rPr sz="350" spc="3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Ley </a:t>
                      </a:r>
                      <a:r>
                        <a:rPr sz="350" spc="50" dirty="0">
                          <a:latin typeface="Times New Roman"/>
                          <a:cs typeface="Times New Roman"/>
                        </a:rPr>
                        <a:t>1448 de</a:t>
                      </a:r>
                      <a:r>
                        <a:rPr sz="350" spc="40" dirty="0">
                          <a:latin typeface="Times New Roman"/>
                          <a:cs typeface="Times New Roman"/>
                        </a:rPr>
                        <a:t> </a:t>
                      </a:r>
                      <a:r>
                        <a:rPr sz="350" spc="50" dirty="0">
                          <a:latin typeface="Times New Roman"/>
                          <a:cs typeface="Times New Roman"/>
                        </a:rPr>
                        <a:t>2011.</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54610">
                        <a:lnSpc>
                          <a:spcPct val="120000"/>
                        </a:lnSpc>
                      </a:pPr>
                      <a:r>
                        <a:rPr sz="300" spc="-5" dirty="0">
                          <a:latin typeface="Times New Roman"/>
                          <a:cs typeface="Times New Roman"/>
                        </a:rPr>
                        <a:t>G</a:t>
                      </a:r>
                      <a:r>
                        <a:rPr sz="300" dirty="0">
                          <a:latin typeface="Times New Roman"/>
                          <a:cs typeface="Times New Roman"/>
                        </a:rPr>
                        <a:t>ob</a:t>
                      </a:r>
                      <a:r>
                        <a:rPr sz="300" spc="-5" dirty="0">
                          <a:latin typeface="Times New Roman"/>
                          <a:cs typeface="Times New Roman"/>
                        </a:rPr>
                        <a:t>ern</a:t>
                      </a:r>
                      <a:r>
                        <a:rPr sz="300" dirty="0">
                          <a:latin typeface="Times New Roman"/>
                          <a:cs typeface="Times New Roman"/>
                        </a:rPr>
                        <a:t>a</a:t>
                      </a:r>
                      <a:r>
                        <a:rPr sz="300" spc="-5" dirty="0">
                          <a:latin typeface="Times New Roman"/>
                          <a:cs typeface="Times New Roman"/>
                        </a:rPr>
                        <a:t>n</a:t>
                      </a:r>
                      <a:r>
                        <a:rPr sz="300" dirty="0">
                          <a:latin typeface="Times New Roman"/>
                          <a:cs typeface="Times New Roman"/>
                        </a:rPr>
                        <a:t>za  </a:t>
                      </a:r>
                      <a:r>
                        <a:rPr sz="300" spc="40" dirty="0">
                          <a:latin typeface="Times New Roman"/>
                          <a:cs typeface="Times New Roman"/>
                        </a:rPr>
                        <a:t>para </a:t>
                      </a:r>
                      <a:r>
                        <a:rPr sz="300" spc="25" dirty="0">
                          <a:latin typeface="Times New Roman"/>
                          <a:cs typeface="Times New Roman"/>
                        </a:rPr>
                        <a:t>la</a:t>
                      </a:r>
                      <a:r>
                        <a:rPr sz="300" spc="-30" dirty="0">
                          <a:latin typeface="Times New Roman"/>
                          <a:cs typeface="Times New Roman"/>
                        </a:rPr>
                        <a:t> </a:t>
                      </a:r>
                      <a:r>
                        <a:rPr sz="300" spc="35" dirty="0">
                          <a:latin typeface="Times New Roman"/>
                          <a:cs typeface="Times New Roman"/>
                        </a:rPr>
                        <a:t>paz</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marR="8255">
                        <a:lnSpc>
                          <a:spcPct val="120000"/>
                        </a:lnSpc>
                        <a:spcBef>
                          <a:spcPts val="45"/>
                        </a:spcBef>
                      </a:pPr>
                      <a:r>
                        <a:rPr sz="300" spc="25" dirty="0">
                          <a:latin typeface="Times New Roman"/>
                          <a:cs typeface="Times New Roman"/>
                        </a:rPr>
                        <a:t>Direccionamiento Estrategico y Planeación </a:t>
                      </a:r>
                      <a:r>
                        <a:rPr sz="300" spc="30" dirty="0">
                          <a:latin typeface="Times New Roman"/>
                          <a:cs typeface="Times New Roman"/>
                        </a:rPr>
                        <a:t>(Metas relacionadas con  </a:t>
                      </a:r>
                      <a:r>
                        <a:rPr sz="300" spc="25" dirty="0">
                          <a:latin typeface="Times New Roman"/>
                          <a:cs typeface="Times New Roman"/>
                        </a:rPr>
                        <a:t>la cultura </a:t>
                      </a:r>
                      <a:r>
                        <a:rPr sz="300" spc="40" dirty="0">
                          <a:latin typeface="Times New Roman"/>
                          <a:cs typeface="Times New Roman"/>
                        </a:rPr>
                        <a:t>de </a:t>
                      </a:r>
                      <a:r>
                        <a:rPr sz="300" spc="25" dirty="0">
                          <a:latin typeface="Times New Roman"/>
                          <a:cs typeface="Times New Roman"/>
                        </a:rPr>
                        <a:t>la </a:t>
                      </a:r>
                      <a:r>
                        <a:rPr sz="300" spc="30" dirty="0">
                          <a:latin typeface="Times New Roman"/>
                          <a:cs typeface="Times New Roman"/>
                        </a:rPr>
                        <a:t>educación </a:t>
                      </a:r>
                      <a:r>
                        <a:rPr sz="300" spc="35" dirty="0">
                          <a:latin typeface="Times New Roman"/>
                          <a:cs typeface="Times New Roman"/>
                        </a:rPr>
                        <a:t>en derechos humanos, paz </a:t>
                      </a:r>
                      <a:r>
                        <a:rPr sz="300" spc="25" dirty="0">
                          <a:latin typeface="Times New Roman"/>
                          <a:cs typeface="Times New Roman"/>
                        </a:rPr>
                        <a:t>y </a:t>
                      </a:r>
                      <a:r>
                        <a:rPr sz="300" spc="30" dirty="0">
                          <a:latin typeface="Times New Roman"/>
                          <a:cs typeface="Times New Roman"/>
                        </a:rPr>
                        <a:t>derecho  humanitario)</a:t>
                      </a:r>
                      <a:endParaRPr sz="30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9525" algn="ctr">
                        <a:lnSpc>
                          <a:spcPct val="100000"/>
                        </a:lnSpc>
                        <a:spcBef>
                          <a:spcPts val="280"/>
                        </a:spcBef>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470851">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25"/>
                        </a:spcBef>
                      </a:pPr>
                      <a:endParaRPr sz="300">
                        <a:latin typeface="Times New Roman"/>
                        <a:cs typeface="Times New Roman"/>
                      </a:endParaRPr>
                    </a:p>
                    <a:p>
                      <a:pPr marL="16510" marR="104775">
                        <a:lnSpc>
                          <a:spcPct val="114300"/>
                        </a:lnSpc>
                        <a:spcBef>
                          <a:spcPts val="5"/>
                        </a:spcBef>
                      </a:pPr>
                      <a:r>
                        <a:rPr sz="350" spc="25" dirty="0">
                          <a:latin typeface="Times New Roman"/>
                          <a:cs typeface="Times New Roman"/>
                        </a:rPr>
                        <a:t>Rendición </a:t>
                      </a:r>
                      <a:r>
                        <a:rPr sz="350" spc="50" dirty="0">
                          <a:latin typeface="Times New Roman"/>
                          <a:cs typeface="Times New Roman"/>
                        </a:rPr>
                        <a:t>de </a:t>
                      </a:r>
                      <a:r>
                        <a:rPr sz="350" spc="40" dirty="0">
                          <a:latin typeface="Times New Roman"/>
                          <a:cs typeface="Times New Roman"/>
                        </a:rPr>
                        <a:t>Cuentas </a:t>
                      </a:r>
                      <a:r>
                        <a:rPr sz="350" spc="30" dirty="0">
                          <a:latin typeface="Times New Roman"/>
                          <a:cs typeface="Times New Roman"/>
                        </a:rPr>
                        <a:t>y participación  </a:t>
                      </a:r>
                      <a:r>
                        <a:rPr sz="350" spc="40" dirty="0">
                          <a:latin typeface="Times New Roman"/>
                          <a:cs typeface="Times New Roman"/>
                        </a:rPr>
                        <a:t>ciudadana</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15"/>
                        </a:spcBef>
                      </a:pPr>
                      <a:endParaRPr sz="500">
                        <a:latin typeface="Times New Roman"/>
                        <a:cs typeface="Times New Roman"/>
                      </a:endParaRPr>
                    </a:p>
                    <a:p>
                      <a:pPr marL="16510" marR="120014">
                        <a:lnSpc>
                          <a:spcPct val="114300"/>
                        </a:lnSpc>
                        <a:spcBef>
                          <a:spcPts val="5"/>
                        </a:spcBef>
                      </a:pPr>
                      <a:r>
                        <a:rPr sz="350" spc="35" dirty="0">
                          <a:latin typeface="Times New Roman"/>
                          <a:cs typeface="Times New Roman"/>
                        </a:rPr>
                        <a:t>Dar </a:t>
                      </a:r>
                      <a:r>
                        <a:rPr sz="350" spc="30" dirty="0">
                          <a:latin typeface="Times New Roman"/>
                          <a:cs typeface="Times New Roman"/>
                        </a:rPr>
                        <a:t>continuidad </a:t>
                      </a:r>
                      <a:r>
                        <a:rPr sz="350" spc="55" dirty="0">
                          <a:latin typeface="Times New Roman"/>
                          <a:cs typeface="Times New Roman"/>
                        </a:rPr>
                        <a:t>a </a:t>
                      </a:r>
                      <a:r>
                        <a:rPr sz="350" spc="30" dirty="0">
                          <a:latin typeface="Times New Roman"/>
                          <a:cs typeface="Times New Roman"/>
                        </a:rPr>
                        <a:t>las </a:t>
                      </a:r>
                      <a:r>
                        <a:rPr sz="350" spc="35" dirty="0">
                          <a:latin typeface="Times New Roman"/>
                          <a:cs typeface="Times New Roman"/>
                        </a:rPr>
                        <a:t>acciones desarrolladas </a:t>
                      </a:r>
                      <a:r>
                        <a:rPr sz="350" spc="50" dirty="0">
                          <a:latin typeface="Times New Roman"/>
                          <a:cs typeface="Times New Roman"/>
                        </a:rPr>
                        <a:t>en </a:t>
                      </a:r>
                      <a:r>
                        <a:rPr sz="350" spc="25" dirty="0">
                          <a:latin typeface="Times New Roman"/>
                          <a:cs typeface="Times New Roman"/>
                        </a:rPr>
                        <a:t>Rendición </a:t>
                      </a:r>
                      <a:r>
                        <a:rPr sz="350" spc="50" dirty="0">
                          <a:latin typeface="Times New Roman"/>
                          <a:cs typeface="Times New Roman"/>
                        </a:rPr>
                        <a:t>de </a:t>
                      </a:r>
                      <a:r>
                        <a:rPr sz="350" spc="40" dirty="0">
                          <a:latin typeface="Times New Roman"/>
                          <a:cs typeface="Times New Roman"/>
                        </a:rPr>
                        <a:t>Cuentas </a:t>
                      </a:r>
                      <a:r>
                        <a:rPr sz="350" spc="30" dirty="0">
                          <a:latin typeface="Times New Roman"/>
                          <a:cs typeface="Times New Roman"/>
                        </a:rPr>
                        <a:t>y </a:t>
                      </a:r>
                      <a:r>
                        <a:rPr sz="350" spc="25" dirty="0">
                          <a:latin typeface="Times New Roman"/>
                          <a:cs typeface="Times New Roman"/>
                        </a:rPr>
                        <a:t>Participación </a:t>
                      </a:r>
                      <a:r>
                        <a:rPr sz="350" spc="35" dirty="0">
                          <a:latin typeface="Times New Roman"/>
                          <a:cs typeface="Times New Roman"/>
                        </a:rPr>
                        <a:t>Ciudadana con </a:t>
                      </a:r>
                      <a:r>
                        <a:rPr sz="350" spc="25" dirty="0">
                          <a:latin typeface="Times New Roman"/>
                          <a:cs typeface="Times New Roman"/>
                        </a:rPr>
                        <a:t>el </a:t>
                      </a:r>
                      <a:r>
                        <a:rPr sz="350" spc="15" dirty="0">
                          <a:latin typeface="Times New Roman"/>
                          <a:cs typeface="Times New Roman"/>
                        </a:rPr>
                        <a:t>fin </a:t>
                      </a:r>
                      <a:r>
                        <a:rPr sz="350" spc="50" dirty="0">
                          <a:latin typeface="Times New Roman"/>
                          <a:cs typeface="Times New Roman"/>
                        </a:rPr>
                        <a:t>de </a:t>
                      </a:r>
                      <a:r>
                        <a:rPr sz="350" spc="35" dirty="0">
                          <a:latin typeface="Times New Roman"/>
                          <a:cs typeface="Times New Roman"/>
                        </a:rPr>
                        <a:t>garantizar </a:t>
                      </a:r>
                      <a:r>
                        <a:rPr sz="350" spc="25" dirty="0">
                          <a:latin typeface="Times New Roman"/>
                          <a:cs typeface="Times New Roman"/>
                        </a:rPr>
                        <a:t>el  </a:t>
                      </a:r>
                      <a:r>
                        <a:rPr sz="350" spc="40" dirty="0">
                          <a:latin typeface="Times New Roman"/>
                          <a:cs typeface="Times New Roman"/>
                        </a:rPr>
                        <a:t>derecho </a:t>
                      </a:r>
                      <a:r>
                        <a:rPr sz="350" spc="50" dirty="0">
                          <a:latin typeface="Times New Roman"/>
                          <a:cs typeface="Times New Roman"/>
                        </a:rPr>
                        <a:t>que </a:t>
                      </a:r>
                      <a:r>
                        <a:rPr sz="350" spc="35" dirty="0">
                          <a:latin typeface="Times New Roman"/>
                          <a:cs typeface="Times New Roman"/>
                        </a:rPr>
                        <a:t>tiene </a:t>
                      </a:r>
                      <a:r>
                        <a:rPr sz="350" spc="25" dirty="0">
                          <a:latin typeface="Times New Roman"/>
                          <a:cs typeface="Times New Roman"/>
                        </a:rPr>
                        <a:t>la </a:t>
                      </a:r>
                      <a:r>
                        <a:rPr sz="350" spc="35" dirty="0">
                          <a:latin typeface="Times New Roman"/>
                          <a:cs typeface="Times New Roman"/>
                        </a:rPr>
                        <a:t>ciudadanía </a:t>
                      </a:r>
                      <a:r>
                        <a:rPr sz="350" spc="55" dirty="0">
                          <a:latin typeface="Times New Roman"/>
                          <a:cs typeface="Times New Roman"/>
                        </a:rPr>
                        <a:t>a </a:t>
                      </a:r>
                      <a:r>
                        <a:rPr sz="350" spc="40" dirty="0">
                          <a:latin typeface="Times New Roman"/>
                          <a:cs typeface="Times New Roman"/>
                        </a:rPr>
                        <a:t>ser </a:t>
                      </a:r>
                      <a:r>
                        <a:rPr sz="350" spc="35" dirty="0">
                          <a:latin typeface="Times New Roman"/>
                          <a:cs typeface="Times New Roman"/>
                        </a:rPr>
                        <a:t>informado </a:t>
                      </a:r>
                      <a:r>
                        <a:rPr sz="350" spc="30" dirty="0">
                          <a:latin typeface="Times New Roman"/>
                          <a:cs typeface="Times New Roman"/>
                        </a:rPr>
                        <a:t>y participar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pública, </a:t>
                      </a:r>
                      <a:r>
                        <a:rPr sz="350" spc="50" dirty="0">
                          <a:latin typeface="Times New Roman"/>
                          <a:cs typeface="Times New Roman"/>
                        </a:rPr>
                        <a:t>en </a:t>
                      </a:r>
                      <a:r>
                        <a:rPr sz="350" spc="35" dirty="0">
                          <a:latin typeface="Times New Roman"/>
                          <a:cs typeface="Times New Roman"/>
                        </a:rPr>
                        <a:t>cumplimiento </a:t>
                      </a:r>
                      <a:r>
                        <a:rPr sz="350" spc="30" dirty="0">
                          <a:latin typeface="Times New Roman"/>
                          <a:cs typeface="Times New Roman"/>
                        </a:rPr>
                        <a:t>del </a:t>
                      </a:r>
                      <a:r>
                        <a:rPr sz="350" spc="40" dirty="0">
                          <a:latin typeface="Times New Roman"/>
                          <a:cs typeface="Times New Roman"/>
                        </a:rPr>
                        <a:t>ordenamiento  </a:t>
                      </a:r>
                      <a:r>
                        <a:rPr sz="350" spc="30" dirty="0">
                          <a:latin typeface="Times New Roman"/>
                          <a:cs typeface="Times New Roman"/>
                        </a:rPr>
                        <a:t>constitucional.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40"/>
                        </a:spcBef>
                      </a:pPr>
                      <a:endParaRPr sz="550">
                        <a:latin typeface="Times New Roman"/>
                        <a:cs typeface="Times New Roman"/>
                      </a:endParaRPr>
                    </a:p>
                    <a:p>
                      <a:pPr marL="16510">
                        <a:lnSpc>
                          <a:spcPct val="100000"/>
                        </a:lnSpc>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55" dirty="0">
                          <a:latin typeface="Times New Roman"/>
                          <a:cs typeface="Times New Roman"/>
                        </a:rPr>
                        <a:t>a </a:t>
                      </a:r>
                      <a:r>
                        <a:rPr sz="350" spc="25" dirty="0">
                          <a:latin typeface="Times New Roman"/>
                          <a:cs typeface="Times New Roman"/>
                        </a:rPr>
                        <a:t>la </a:t>
                      </a:r>
                      <a:r>
                        <a:rPr sz="350" spc="40" dirty="0">
                          <a:latin typeface="Times New Roman"/>
                          <a:cs typeface="Times New Roman"/>
                        </a:rPr>
                        <a:t>transparencia </a:t>
                      </a:r>
                      <a:r>
                        <a:rPr sz="350" spc="30" dirty="0">
                          <a:latin typeface="Times New Roman"/>
                          <a:cs typeface="Times New Roman"/>
                        </a:rPr>
                        <a:t>del</a:t>
                      </a:r>
                      <a:r>
                        <a:rPr sz="350" spc="100" dirty="0">
                          <a:latin typeface="Times New Roman"/>
                          <a:cs typeface="Times New Roman"/>
                        </a:rPr>
                        <a:t> </a:t>
                      </a:r>
                      <a:r>
                        <a:rPr sz="350" spc="5" dirty="0">
                          <a:latin typeface="Times New Roman"/>
                          <a:cs typeface="Times New Roman"/>
                        </a:rPr>
                        <a:t>MEN.</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a:lnSpc>
                          <a:spcPts val="250"/>
                        </a:lnSpc>
                      </a:pPr>
                      <a:r>
                        <a:rPr sz="300" spc="35" dirty="0">
                          <a:latin typeface="Times New Roman"/>
                          <a:cs typeface="Times New Roman"/>
                        </a:rPr>
                        <a:t>Gobernanza</a:t>
                      </a:r>
                      <a:endParaRPr sz="300">
                        <a:latin typeface="Times New Roman"/>
                        <a:cs typeface="Times New Roman"/>
                      </a:endParaRPr>
                    </a:p>
                    <a:p>
                      <a:pPr marL="17780" marR="17145">
                        <a:lnSpc>
                          <a:spcPct val="120000"/>
                        </a:lnSpc>
                      </a:pPr>
                      <a:r>
                        <a:rPr sz="300" spc="40" dirty="0">
                          <a:latin typeface="Times New Roman"/>
                          <a:cs typeface="Times New Roman"/>
                        </a:rPr>
                        <a:t>para </a:t>
                      </a:r>
                      <a:r>
                        <a:rPr sz="300" spc="25" dirty="0">
                          <a:latin typeface="Times New Roman"/>
                          <a:cs typeface="Times New Roman"/>
                        </a:rPr>
                        <a:t>la </a:t>
                      </a:r>
                      <a:r>
                        <a:rPr sz="300" spc="30" dirty="0">
                          <a:latin typeface="Times New Roman"/>
                          <a:cs typeface="Times New Roman"/>
                        </a:rPr>
                        <a:t>Paz  (Mecanismos  </a:t>
                      </a:r>
                      <a:r>
                        <a:rPr sz="300" spc="40" dirty="0">
                          <a:latin typeface="Times New Roman"/>
                          <a:cs typeface="Times New Roman"/>
                        </a:rPr>
                        <a:t>para  </a:t>
                      </a:r>
                      <a:r>
                        <a:rPr sz="300" spc="25" dirty="0">
                          <a:latin typeface="Times New Roman"/>
                          <a:cs typeface="Times New Roman"/>
                        </a:rPr>
                        <a:t>participación  </a:t>
                      </a:r>
                      <a:r>
                        <a:rPr sz="300" spc="30" dirty="0">
                          <a:latin typeface="Times New Roman"/>
                          <a:cs typeface="Times New Roman"/>
                        </a:rPr>
                        <a:t>ciudadana,  </a:t>
                      </a:r>
                      <a:r>
                        <a:rPr sz="300" spc="-5" dirty="0">
                          <a:latin typeface="Times New Roman"/>
                          <a:cs typeface="Times New Roman"/>
                        </a:rPr>
                        <a:t>t</a:t>
                      </a:r>
                      <a:r>
                        <a:rPr sz="300" dirty="0">
                          <a:latin typeface="Times New Roman"/>
                          <a:cs typeface="Times New Roman"/>
                        </a:rPr>
                        <a:t>r</a:t>
                      </a:r>
                      <a:r>
                        <a:rPr sz="300" spc="0" dirty="0">
                          <a:latin typeface="Times New Roman"/>
                          <a:cs typeface="Times New Roman"/>
                        </a:rPr>
                        <a:t>a</a:t>
                      </a:r>
                      <a:r>
                        <a:rPr sz="300" spc="-10" dirty="0">
                          <a:latin typeface="Times New Roman"/>
                          <a:cs typeface="Times New Roman"/>
                        </a:rPr>
                        <a:t>n</a:t>
                      </a:r>
                      <a:r>
                        <a:rPr sz="300" spc="0" dirty="0">
                          <a:latin typeface="Times New Roman"/>
                          <a:cs typeface="Times New Roman"/>
                        </a:rPr>
                        <a:t>a</a:t>
                      </a:r>
                      <a:r>
                        <a:rPr sz="300" spc="-5" dirty="0">
                          <a:latin typeface="Times New Roman"/>
                          <a:cs typeface="Times New Roman"/>
                        </a:rPr>
                        <a:t>p</a:t>
                      </a:r>
                      <a:r>
                        <a:rPr sz="300" spc="0" dirty="0">
                          <a:latin typeface="Times New Roman"/>
                          <a:cs typeface="Times New Roman"/>
                        </a:rPr>
                        <a:t>a</a:t>
                      </a:r>
                      <a:r>
                        <a:rPr sz="300" spc="-5" dirty="0">
                          <a:latin typeface="Times New Roman"/>
                          <a:cs typeface="Times New Roman"/>
                        </a:rPr>
                        <a:t>re</a:t>
                      </a:r>
                      <a:r>
                        <a:rPr sz="300" spc="-10" dirty="0">
                          <a:latin typeface="Times New Roman"/>
                          <a:cs typeface="Times New Roman"/>
                        </a:rPr>
                        <a:t>n</a:t>
                      </a:r>
                      <a:r>
                        <a:rPr sz="300" spc="0" dirty="0">
                          <a:latin typeface="Times New Roman"/>
                          <a:cs typeface="Times New Roman"/>
                        </a:rPr>
                        <a:t>c</a:t>
                      </a:r>
                      <a:r>
                        <a:rPr sz="300" dirty="0">
                          <a:latin typeface="Times New Roman"/>
                          <a:cs typeface="Times New Roman"/>
                        </a:rPr>
                        <a:t>ia  </a:t>
                      </a:r>
                      <a:r>
                        <a:rPr sz="300" spc="40" dirty="0">
                          <a:latin typeface="Times New Roman"/>
                          <a:cs typeface="Times New Roman"/>
                        </a:rPr>
                        <a:t>en </a:t>
                      </a:r>
                      <a:r>
                        <a:rPr sz="300" spc="25" dirty="0">
                          <a:latin typeface="Times New Roman"/>
                          <a:cs typeface="Times New Roman"/>
                        </a:rPr>
                        <a:t>la</a:t>
                      </a:r>
                      <a:r>
                        <a:rPr sz="300" spc="-25" dirty="0">
                          <a:latin typeface="Times New Roman"/>
                          <a:cs typeface="Times New Roman"/>
                        </a:rPr>
                        <a:t> </a:t>
                      </a:r>
                      <a:r>
                        <a:rPr sz="300" spc="25" dirty="0">
                          <a:latin typeface="Times New Roman"/>
                          <a:cs typeface="Times New Roman"/>
                        </a:rPr>
                        <a:t>Gestión</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5"/>
                        </a:spcBef>
                      </a:pPr>
                      <a:endParaRPr sz="250">
                        <a:latin typeface="Times New Roman"/>
                        <a:cs typeface="Times New Roman"/>
                      </a:endParaRPr>
                    </a:p>
                    <a:p>
                      <a:pPr marL="17780" marR="189865">
                        <a:lnSpc>
                          <a:spcPct val="120000"/>
                        </a:lnSpc>
                        <a:spcBef>
                          <a:spcPts val="5"/>
                        </a:spcBef>
                      </a:pPr>
                      <a:r>
                        <a:rPr sz="300" spc="25" dirty="0">
                          <a:latin typeface="Times New Roman"/>
                          <a:cs typeface="Times New Roman"/>
                        </a:rPr>
                        <a:t>Dimensión Gestión </a:t>
                      </a:r>
                      <a:r>
                        <a:rPr sz="300" spc="30" dirty="0">
                          <a:latin typeface="Times New Roman"/>
                          <a:cs typeface="Times New Roman"/>
                        </a:rPr>
                        <a:t>con </a:t>
                      </a:r>
                      <a:r>
                        <a:rPr sz="300" spc="25" dirty="0">
                          <a:latin typeface="Times New Roman"/>
                          <a:cs typeface="Times New Roman"/>
                        </a:rPr>
                        <a:t>valores </a:t>
                      </a:r>
                      <a:r>
                        <a:rPr sz="300" spc="35" dirty="0">
                          <a:latin typeface="Times New Roman"/>
                          <a:cs typeface="Times New Roman"/>
                        </a:rPr>
                        <a:t>para </a:t>
                      </a:r>
                      <a:r>
                        <a:rPr sz="300" spc="25" dirty="0">
                          <a:latin typeface="Times New Roman"/>
                          <a:cs typeface="Times New Roman"/>
                        </a:rPr>
                        <a:t>resultados(Politica </a:t>
                      </a:r>
                      <a:r>
                        <a:rPr sz="300" spc="40" dirty="0">
                          <a:latin typeface="Times New Roman"/>
                          <a:cs typeface="Times New Roman"/>
                        </a:rPr>
                        <a:t>de  </a:t>
                      </a:r>
                      <a:r>
                        <a:rPr sz="300" spc="25" dirty="0">
                          <a:latin typeface="Times New Roman"/>
                          <a:cs typeface="Times New Roman"/>
                        </a:rPr>
                        <a:t>participación </a:t>
                      </a:r>
                      <a:r>
                        <a:rPr sz="300" spc="30" dirty="0">
                          <a:latin typeface="Times New Roman"/>
                          <a:cs typeface="Times New Roman"/>
                        </a:rPr>
                        <a:t>Ciudadana </a:t>
                      </a:r>
                      <a:r>
                        <a:rPr sz="300" spc="25" dirty="0">
                          <a:latin typeface="Times New Roman"/>
                          <a:cs typeface="Times New Roman"/>
                        </a:rPr>
                        <a:t>y Rendición </a:t>
                      </a:r>
                      <a:r>
                        <a:rPr sz="300" spc="40" dirty="0">
                          <a:latin typeface="Times New Roman"/>
                          <a:cs typeface="Times New Roman"/>
                        </a:rPr>
                        <a:t>de</a:t>
                      </a:r>
                      <a:r>
                        <a:rPr sz="300" spc="25" dirty="0">
                          <a:latin typeface="Times New Roman"/>
                          <a:cs typeface="Times New Roman"/>
                        </a:rPr>
                        <a:t> </a:t>
                      </a:r>
                      <a:r>
                        <a:rPr sz="300" spc="35" dirty="0">
                          <a:latin typeface="Times New Roman"/>
                          <a:cs typeface="Times New Roman"/>
                        </a:rPr>
                        <a:t>Cuentas)</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40"/>
                        </a:spcBef>
                      </a:pPr>
                      <a:endParaRPr sz="550">
                        <a:latin typeface="Times New Roman"/>
                        <a:cs typeface="Times New Roman"/>
                      </a:endParaRPr>
                    </a:p>
                    <a:p>
                      <a:pPr marL="9525" algn="ctr">
                        <a:lnSpc>
                          <a:spcPct val="100000"/>
                        </a:lnSpc>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43106">
                <a:tc>
                  <a:txBody>
                    <a:bodyPr/>
                    <a:lstStyle/>
                    <a:p>
                      <a:pPr>
                        <a:lnSpc>
                          <a:spcPct val="100000"/>
                        </a:lnSpc>
                      </a:pPr>
                      <a:endParaRPr sz="400">
                        <a:latin typeface="Times New Roman"/>
                        <a:cs typeface="Times New Roman"/>
                      </a:endParaRPr>
                    </a:p>
                    <a:p>
                      <a:pPr marL="16510">
                        <a:lnSpc>
                          <a:spcPct val="100000"/>
                        </a:lnSpc>
                        <a:spcBef>
                          <a:spcPts val="280"/>
                        </a:spcBef>
                      </a:pPr>
                      <a:r>
                        <a:rPr sz="350" spc="30" dirty="0">
                          <a:latin typeface="Times New Roman"/>
                          <a:cs typeface="Times New Roman"/>
                        </a:rPr>
                        <a:t>Gestión</a:t>
                      </a:r>
                      <a:r>
                        <a:rPr sz="350" spc="35" dirty="0">
                          <a:latin typeface="Times New Roman"/>
                          <a:cs typeface="Times New Roman"/>
                        </a:rPr>
                        <a:t> </a:t>
                      </a:r>
                      <a:r>
                        <a:rPr sz="350" spc="40" dirty="0">
                          <a:latin typeface="Times New Roman"/>
                          <a:cs typeface="Times New Roman"/>
                        </a:rPr>
                        <a:t>documental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0"/>
                        </a:spcBef>
                      </a:pPr>
                      <a:r>
                        <a:rPr sz="350" spc="25" dirty="0">
                          <a:latin typeface="Times New Roman"/>
                          <a:cs typeface="Times New Roman"/>
                        </a:rPr>
                        <a:t>Sensibilizar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40" dirty="0">
                          <a:latin typeface="Times New Roman"/>
                          <a:cs typeface="Times New Roman"/>
                        </a:rPr>
                        <a:t>sobre </a:t>
                      </a:r>
                      <a:r>
                        <a:rPr sz="350" spc="25" dirty="0">
                          <a:latin typeface="Times New Roman"/>
                          <a:cs typeface="Times New Roman"/>
                        </a:rPr>
                        <a:t>la </a:t>
                      </a:r>
                      <a:r>
                        <a:rPr sz="350" spc="35" dirty="0">
                          <a:latin typeface="Times New Roman"/>
                          <a:cs typeface="Times New Roman"/>
                        </a:rPr>
                        <a:t>importancia </a:t>
                      </a:r>
                      <a:r>
                        <a:rPr sz="350" spc="50" dirty="0">
                          <a:latin typeface="Times New Roman"/>
                          <a:cs typeface="Times New Roman"/>
                        </a:rPr>
                        <a:t>de </a:t>
                      </a:r>
                      <a:r>
                        <a:rPr sz="350" spc="40" dirty="0">
                          <a:latin typeface="Times New Roman"/>
                          <a:cs typeface="Times New Roman"/>
                        </a:rPr>
                        <a:t>dar </a:t>
                      </a:r>
                      <a:r>
                        <a:rPr sz="350" spc="50" dirty="0">
                          <a:latin typeface="Times New Roman"/>
                          <a:cs typeface="Times New Roman"/>
                        </a:rPr>
                        <a:t>un adecuado manejo </a:t>
                      </a:r>
                      <a:r>
                        <a:rPr sz="350" spc="55" dirty="0">
                          <a:latin typeface="Times New Roman"/>
                          <a:cs typeface="Times New Roman"/>
                        </a:rPr>
                        <a:t>a </a:t>
                      </a:r>
                      <a:r>
                        <a:rPr sz="350" spc="25" dirty="0">
                          <a:latin typeface="Times New Roman"/>
                          <a:cs typeface="Times New Roman"/>
                        </a:rPr>
                        <a:t>los </a:t>
                      </a:r>
                      <a:r>
                        <a:rPr sz="350" spc="40" dirty="0">
                          <a:latin typeface="Times New Roman"/>
                          <a:cs typeface="Times New Roman"/>
                        </a:rPr>
                        <a:t>documentos </a:t>
                      </a:r>
                      <a:r>
                        <a:rPr sz="350" spc="50" dirty="0">
                          <a:latin typeface="Times New Roman"/>
                          <a:cs typeface="Times New Roman"/>
                        </a:rPr>
                        <a:t>que se </a:t>
                      </a:r>
                      <a:r>
                        <a:rPr sz="350" spc="40" dirty="0">
                          <a:latin typeface="Times New Roman"/>
                          <a:cs typeface="Times New Roman"/>
                        </a:rPr>
                        <a:t>producen </a:t>
                      </a:r>
                      <a:r>
                        <a:rPr sz="350" spc="30" dirty="0">
                          <a:latin typeface="Times New Roman"/>
                          <a:cs typeface="Times New Roman"/>
                        </a:rPr>
                        <a:t>y</a:t>
                      </a:r>
                      <a:r>
                        <a:rPr sz="350" spc="80" dirty="0">
                          <a:latin typeface="Times New Roman"/>
                          <a:cs typeface="Times New Roman"/>
                        </a:rPr>
                        <a:t> </a:t>
                      </a:r>
                      <a:r>
                        <a:rPr sz="350" spc="40" dirty="0">
                          <a:latin typeface="Times New Roman"/>
                          <a:cs typeface="Times New Roman"/>
                        </a:rPr>
                        <a:t>tramitan,</a:t>
                      </a:r>
                      <a:endParaRPr sz="350">
                        <a:latin typeface="Times New Roman"/>
                        <a:cs typeface="Times New Roman"/>
                      </a:endParaRPr>
                    </a:p>
                    <a:p>
                      <a:pPr marL="16510" marR="50165">
                        <a:lnSpc>
                          <a:spcPts val="480"/>
                        </a:lnSpc>
                        <a:spcBef>
                          <a:spcPts val="20"/>
                        </a:spcBef>
                      </a:pPr>
                      <a:r>
                        <a:rPr sz="350" spc="35" dirty="0">
                          <a:latin typeface="Times New Roman"/>
                          <a:cs typeface="Times New Roman"/>
                        </a:rPr>
                        <a:t>con </a:t>
                      </a:r>
                      <a:r>
                        <a:rPr sz="350" spc="25" dirty="0">
                          <a:latin typeface="Times New Roman"/>
                          <a:cs typeface="Times New Roman"/>
                        </a:rPr>
                        <a:t>el </a:t>
                      </a:r>
                      <a:r>
                        <a:rPr sz="350" spc="15" dirty="0">
                          <a:latin typeface="Times New Roman"/>
                          <a:cs typeface="Times New Roman"/>
                        </a:rPr>
                        <a:t>fin </a:t>
                      </a:r>
                      <a:r>
                        <a:rPr sz="350" spc="50" dirty="0">
                          <a:latin typeface="Times New Roman"/>
                          <a:cs typeface="Times New Roman"/>
                        </a:rPr>
                        <a:t>de mantener </a:t>
                      </a:r>
                      <a:r>
                        <a:rPr sz="350" spc="40" dirty="0">
                          <a:latin typeface="Times New Roman"/>
                          <a:cs typeface="Times New Roman"/>
                        </a:rPr>
                        <a:t>toda </a:t>
                      </a:r>
                      <a:r>
                        <a:rPr sz="350" spc="25" dirty="0">
                          <a:latin typeface="Times New Roman"/>
                          <a:cs typeface="Times New Roman"/>
                        </a:rPr>
                        <a:t>la </a:t>
                      </a:r>
                      <a:r>
                        <a:rPr sz="350" spc="30" dirty="0">
                          <a:latin typeface="Times New Roman"/>
                          <a:cs typeface="Times New Roman"/>
                        </a:rPr>
                        <a:t>información </a:t>
                      </a:r>
                      <a:r>
                        <a:rPr sz="350" spc="35" dirty="0">
                          <a:latin typeface="Times New Roman"/>
                          <a:cs typeface="Times New Roman"/>
                        </a:rPr>
                        <a:t>organizada </a:t>
                      </a:r>
                      <a:r>
                        <a:rPr sz="350" spc="30" dirty="0">
                          <a:latin typeface="Times New Roman"/>
                          <a:cs typeface="Times New Roman"/>
                        </a:rPr>
                        <a:t>y </a:t>
                      </a:r>
                      <a:r>
                        <a:rPr sz="350" spc="40" dirty="0">
                          <a:latin typeface="Times New Roman"/>
                          <a:cs typeface="Times New Roman"/>
                        </a:rPr>
                        <a:t>dispuesta, tanto </a:t>
                      </a:r>
                      <a:r>
                        <a:rPr sz="350" spc="50" dirty="0">
                          <a:latin typeface="Times New Roman"/>
                          <a:cs typeface="Times New Roman"/>
                        </a:rPr>
                        <a:t>para </a:t>
                      </a:r>
                      <a:r>
                        <a:rPr sz="350" spc="25" dirty="0">
                          <a:latin typeface="Times New Roman"/>
                          <a:cs typeface="Times New Roman"/>
                        </a:rPr>
                        <a:t>la </a:t>
                      </a:r>
                      <a:r>
                        <a:rPr sz="350" spc="50" dirty="0">
                          <a:latin typeface="Times New Roman"/>
                          <a:cs typeface="Times New Roman"/>
                        </a:rPr>
                        <a:t>toma de </a:t>
                      </a:r>
                      <a:r>
                        <a:rPr sz="350" spc="30" dirty="0">
                          <a:latin typeface="Times New Roman"/>
                          <a:cs typeface="Times New Roman"/>
                        </a:rPr>
                        <a:t>decisiones Administrativas </a:t>
                      </a:r>
                      <a:r>
                        <a:rPr sz="350" spc="35" dirty="0">
                          <a:latin typeface="Times New Roman"/>
                          <a:cs typeface="Times New Roman"/>
                        </a:rPr>
                        <a:t>o  </a:t>
                      </a:r>
                      <a:r>
                        <a:rPr sz="350" spc="25" dirty="0">
                          <a:latin typeface="Times New Roman"/>
                          <a:cs typeface="Times New Roman"/>
                        </a:rPr>
                        <a:t>políticas, </a:t>
                      </a:r>
                      <a:r>
                        <a:rPr sz="350" spc="40" dirty="0">
                          <a:latin typeface="Times New Roman"/>
                          <a:cs typeface="Times New Roman"/>
                        </a:rPr>
                        <a:t>como </a:t>
                      </a:r>
                      <a:r>
                        <a:rPr sz="350" spc="50" dirty="0">
                          <a:latin typeface="Times New Roman"/>
                          <a:cs typeface="Times New Roman"/>
                        </a:rPr>
                        <a:t>para </a:t>
                      </a:r>
                      <a:r>
                        <a:rPr sz="350" spc="40" dirty="0">
                          <a:latin typeface="Times New Roman"/>
                          <a:cs typeface="Times New Roman"/>
                        </a:rPr>
                        <a:t>dar </a:t>
                      </a:r>
                      <a:r>
                        <a:rPr sz="350" spc="50" dirty="0">
                          <a:latin typeface="Times New Roman"/>
                          <a:cs typeface="Times New Roman"/>
                        </a:rPr>
                        <a:t>respuesta </a:t>
                      </a:r>
                      <a:r>
                        <a:rPr sz="350" spc="55" dirty="0">
                          <a:latin typeface="Times New Roman"/>
                          <a:cs typeface="Times New Roman"/>
                        </a:rPr>
                        <a:t>a </a:t>
                      </a:r>
                      <a:r>
                        <a:rPr sz="350" spc="30" dirty="0">
                          <a:latin typeface="Times New Roman"/>
                          <a:cs typeface="Times New Roman"/>
                        </a:rPr>
                        <a:t>cualquier </a:t>
                      </a:r>
                      <a:r>
                        <a:rPr sz="350" spc="35" dirty="0">
                          <a:latin typeface="Times New Roman"/>
                          <a:cs typeface="Times New Roman"/>
                        </a:rPr>
                        <a:t>requerimiento </a:t>
                      </a:r>
                      <a:r>
                        <a:rPr sz="350" spc="50" dirty="0">
                          <a:latin typeface="Times New Roman"/>
                          <a:cs typeface="Times New Roman"/>
                        </a:rPr>
                        <a:t>de </a:t>
                      </a:r>
                      <a:r>
                        <a:rPr sz="350" spc="30" dirty="0">
                          <a:latin typeface="Times New Roman"/>
                          <a:cs typeface="Times New Roman"/>
                        </a:rPr>
                        <a:t>información </a:t>
                      </a:r>
                      <a:r>
                        <a:rPr sz="350" spc="40" dirty="0">
                          <a:latin typeface="Times New Roman"/>
                          <a:cs typeface="Times New Roman"/>
                        </a:rPr>
                        <a:t>hecho </a:t>
                      </a:r>
                      <a:r>
                        <a:rPr sz="350" spc="35" dirty="0">
                          <a:latin typeface="Times New Roman"/>
                          <a:cs typeface="Times New Roman"/>
                        </a:rPr>
                        <a:t>por </a:t>
                      </a:r>
                      <a:r>
                        <a:rPr sz="350" spc="25" dirty="0">
                          <a:latin typeface="Times New Roman"/>
                          <a:cs typeface="Times New Roman"/>
                        </a:rPr>
                        <a:t>la </a:t>
                      </a:r>
                      <a:r>
                        <a:rPr sz="350" spc="35" dirty="0">
                          <a:latin typeface="Times New Roman"/>
                          <a:cs typeface="Times New Roman"/>
                        </a:rPr>
                        <a:t>ciudadanía </a:t>
                      </a:r>
                      <a:r>
                        <a:rPr sz="350" spc="30" dirty="0">
                          <a:latin typeface="Times New Roman"/>
                          <a:cs typeface="Times New Roman"/>
                        </a:rPr>
                        <a:t>y </a:t>
                      </a:r>
                      <a:r>
                        <a:rPr sz="350" spc="50" dirty="0">
                          <a:latin typeface="Times New Roman"/>
                          <a:cs typeface="Times New Roman"/>
                        </a:rPr>
                        <a:t>de esta manera </a:t>
                      </a:r>
                      <a:r>
                        <a:rPr sz="350" spc="35" dirty="0">
                          <a:latin typeface="Times New Roman"/>
                          <a:cs typeface="Times New Roman"/>
                        </a:rPr>
                        <a:t>evitar  </a:t>
                      </a:r>
                      <a:r>
                        <a:rPr sz="350" spc="30" dirty="0">
                          <a:latin typeface="Times New Roman"/>
                          <a:cs typeface="Times New Roman"/>
                        </a:rPr>
                        <a:t>cualquier </a:t>
                      </a:r>
                      <a:r>
                        <a:rPr sz="350" spc="25" dirty="0">
                          <a:latin typeface="Times New Roman"/>
                          <a:cs typeface="Times New Roman"/>
                        </a:rPr>
                        <a:t>tipo </a:t>
                      </a:r>
                      <a:r>
                        <a:rPr sz="350" spc="50" dirty="0">
                          <a:latin typeface="Times New Roman"/>
                          <a:cs typeface="Times New Roman"/>
                        </a:rPr>
                        <a:t>de </a:t>
                      </a:r>
                      <a:r>
                        <a:rPr sz="350" spc="35" dirty="0">
                          <a:latin typeface="Times New Roman"/>
                          <a:cs typeface="Times New Roman"/>
                        </a:rPr>
                        <a:t>sanciones.</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60"/>
                        </a:spcBef>
                      </a:pPr>
                      <a:r>
                        <a:rPr sz="350" spc="30" dirty="0">
                          <a:latin typeface="Times New Roman"/>
                          <a:cs typeface="Times New Roman"/>
                        </a:rPr>
                        <a:t>*En </a:t>
                      </a:r>
                      <a:r>
                        <a:rPr sz="350" spc="35" dirty="0">
                          <a:latin typeface="Times New Roman"/>
                          <a:cs typeface="Times New Roman"/>
                        </a:rPr>
                        <a:t>cumplimiento </a:t>
                      </a:r>
                      <a:r>
                        <a:rPr sz="350" spc="50" dirty="0">
                          <a:latin typeface="Times New Roman"/>
                          <a:cs typeface="Times New Roman"/>
                        </a:rPr>
                        <a:t>de </a:t>
                      </a:r>
                      <a:r>
                        <a:rPr sz="350" spc="25" dirty="0">
                          <a:latin typeface="Times New Roman"/>
                          <a:cs typeface="Times New Roman"/>
                        </a:rPr>
                        <a:t>la Ley </a:t>
                      </a:r>
                      <a:r>
                        <a:rPr sz="350" spc="50" dirty="0">
                          <a:latin typeface="Times New Roman"/>
                          <a:cs typeface="Times New Roman"/>
                        </a:rPr>
                        <a:t>594 de 2000 </a:t>
                      </a:r>
                      <a:r>
                        <a:rPr sz="350" spc="25" dirty="0">
                          <a:latin typeface="Times New Roman"/>
                          <a:cs typeface="Times New Roman"/>
                        </a:rPr>
                        <a:t>"Ley </a:t>
                      </a:r>
                      <a:r>
                        <a:rPr sz="350" spc="35" dirty="0">
                          <a:latin typeface="Times New Roman"/>
                          <a:cs typeface="Times New Roman"/>
                        </a:rPr>
                        <a:t>General </a:t>
                      </a:r>
                      <a:r>
                        <a:rPr sz="350" spc="50" dirty="0">
                          <a:latin typeface="Times New Roman"/>
                          <a:cs typeface="Times New Roman"/>
                        </a:rPr>
                        <a:t>de</a:t>
                      </a:r>
                      <a:r>
                        <a:rPr sz="350" spc="85" dirty="0">
                          <a:latin typeface="Times New Roman"/>
                          <a:cs typeface="Times New Roman"/>
                        </a:rPr>
                        <a:t> </a:t>
                      </a:r>
                      <a:r>
                        <a:rPr sz="350" spc="25" dirty="0">
                          <a:latin typeface="Times New Roman"/>
                          <a:cs typeface="Times New Roman"/>
                        </a:rPr>
                        <a:t>Archivos"</a:t>
                      </a:r>
                      <a:endParaRPr sz="350">
                        <a:latin typeface="Times New Roman"/>
                        <a:cs typeface="Times New Roman"/>
                      </a:endParaRPr>
                    </a:p>
                    <a:p>
                      <a:pPr marL="16510" marR="154940">
                        <a:lnSpc>
                          <a:spcPct val="114300"/>
                        </a:lnSpc>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25" dirty="0">
                          <a:latin typeface="Times New Roman"/>
                          <a:cs typeface="Times New Roman"/>
                        </a:rPr>
                        <a:t>al </a:t>
                      </a:r>
                      <a:r>
                        <a:rPr sz="350" spc="35" dirty="0">
                          <a:latin typeface="Times New Roman"/>
                          <a:cs typeface="Times New Roman"/>
                        </a:rPr>
                        <a:t>correcto </a:t>
                      </a:r>
                      <a:r>
                        <a:rPr sz="350" spc="30" dirty="0">
                          <a:latin typeface="Times New Roman"/>
                          <a:cs typeface="Times New Roman"/>
                        </a:rPr>
                        <a:t>desarrollo </a:t>
                      </a:r>
                      <a:r>
                        <a:rPr sz="350" spc="50" dirty="0">
                          <a:latin typeface="Times New Roman"/>
                          <a:cs typeface="Times New Roman"/>
                        </a:rPr>
                        <a:t>de </a:t>
                      </a:r>
                      <a:r>
                        <a:rPr sz="350" spc="25" dirty="0">
                          <a:latin typeface="Times New Roman"/>
                          <a:cs typeface="Times New Roman"/>
                        </a:rPr>
                        <a:t>la  </a:t>
                      </a:r>
                      <a:r>
                        <a:rPr sz="350" spc="35" dirty="0">
                          <a:latin typeface="Times New Roman"/>
                          <a:cs typeface="Times New Roman"/>
                        </a:rPr>
                        <a:t>gestión </a:t>
                      </a:r>
                      <a:r>
                        <a:rPr sz="350" spc="40" dirty="0">
                          <a:latin typeface="Times New Roman"/>
                          <a:cs typeface="Times New Roman"/>
                        </a:rPr>
                        <a:t>documental.</a:t>
                      </a:r>
                      <a:endParaRPr sz="350">
                        <a:latin typeface="Times New Roman"/>
                        <a:cs typeface="Times New Roman"/>
                      </a:endParaRPr>
                    </a:p>
                  </a:txBody>
                  <a:tcPr marL="0" marR="0" marT="330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marR="635">
                        <a:lnSpc>
                          <a:spcPct val="120000"/>
                        </a:lnSpc>
                        <a:spcBef>
                          <a:spcPts val="45"/>
                        </a:spcBef>
                      </a:pPr>
                      <a:r>
                        <a:rPr sz="300" spc="25" dirty="0">
                          <a:latin typeface="Times New Roman"/>
                          <a:cs typeface="Times New Roman"/>
                        </a:rPr>
                        <a:t>Gestión del  Conocimiento  </a:t>
                      </a:r>
                      <a:r>
                        <a:rPr sz="300" spc="35" dirty="0">
                          <a:latin typeface="Times New Roman"/>
                          <a:cs typeface="Times New Roman"/>
                        </a:rPr>
                        <a:t>( </a:t>
                      </a:r>
                      <a:r>
                        <a:rPr sz="300" spc="25" dirty="0">
                          <a:latin typeface="Times New Roman"/>
                          <a:cs typeface="Times New Roman"/>
                        </a:rPr>
                        <a:t>Gestión </a:t>
                      </a:r>
                      <a:r>
                        <a:rPr sz="300" spc="40" dirty="0">
                          <a:latin typeface="Times New Roman"/>
                          <a:cs typeface="Times New Roman"/>
                        </a:rPr>
                        <a:t>de</a:t>
                      </a:r>
                      <a:r>
                        <a:rPr sz="300" spc="-45" dirty="0">
                          <a:latin typeface="Times New Roman"/>
                          <a:cs typeface="Times New Roman"/>
                        </a:rPr>
                        <a:t> </a:t>
                      </a:r>
                      <a:r>
                        <a:rPr sz="300" spc="25" dirty="0">
                          <a:latin typeface="Times New Roman"/>
                          <a:cs typeface="Times New Roman"/>
                        </a:rPr>
                        <a:t>la  Información)</a:t>
                      </a:r>
                      <a:endParaRPr sz="300">
                        <a:latin typeface="Times New Roman"/>
                        <a:cs typeface="Times New Roman"/>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50800">
                        <a:lnSpc>
                          <a:spcPct val="120000"/>
                        </a:lnSpc>
                      </a:pPr>
                      <a:r>
                        <a:rPr sz="300" spc="25" dirty="0">
                          <a:latin typeface="Times New Roman"/>
                          <a:cs typeface="Times New Roman"/>
                        </a:rPr>
                        <a:t>Dimensión </a:t>
                      </a:r>
                      <a:r>
                        <a:rPr sz="300" spc="40" dirty="0">
                          <a:latin typeface="Times New Roman"/>
                          <a:cs typeface="Times New Roman"/>
                        </a:rPr>
                        <a:t>de </a:t>
                      </a:r>
                      <a:r>
                        <a:rPr sz="300" spc="25" dirty="0">
                          <a:latin typeface="Times New Roman"/>
                          <a:cs typeface="Times New Roman"/>
                        </a:rPr>
                        <a:t>la </a:t>
                      </a:r>
                      <a:r>
                        <a:rPr sz="300" spc="30" dirty="0">
                          <a:latin typeface="Times New Roman"/>
                          <a:cs typeface="Times New Roman"/>
                        </a:rPr>
                        <a:t>Información </a:t>
                      </a:r>
                      <a:r>
                        <a:rPr sz="300" spc="25" dirty="0">
                          <a:latin typeface="Times New Roman"/>
                          <a:cs typeface="Times New Roman"/>
                        </a:rPr>
                        <a:t>y Comunicación </a:t>
                      </a:r>
                      <a:r>
                        <a:rPr sz="300" spc="15" dirty="0">
                          <a:latin typeface="Times New Roman"/>
                          <a:cs typeface="Times New Roman"/>
                        </a:rPr>
                        <a:t>(Politica </a:t>
                      </a:r>
                      <a:r>
                        <a:rPr sz="300" spc="40" dirty="0">
                          <a:latin typeface="Times New Roman"/>
                          <a:cs typeface="Times New Roman"/>
                        </a:rPr>
                        <a:t>de </a:t>
                      </a:r>
                      <a:r>
                        <a:rPr sz="300" spc="25" dirty="0">
                          <a:latin typeface="Times New Roman"/>
                          <a:cs typeface="Times New Roman"/>
                        </a:rPr>
                        <a:t>Gestión  </a:t>
                      </a:r>
                      <a:r>
                        <a:rPr sz="300" spc="30" dirty="0">
                          <a:latin typeface="Times New Roman"/>
                          <a:cs typeface="Times New Roman"/>
                        </a:rPr>
                        <a:t>Documental)</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9525" algn="ctr">
                        <a:lnSpc>
                          <a:spcPct val="100000"/>
                        </a:lnSpc>
                        <a:spcBef>
                          <a:spcPts val="280"/>
                        </a:spcBef>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92128">
                <a:tc>
                  <a:txBody>
                    <a:bodyPr/>
                    <a:lstStyle/>
                    <a:p>
                      <a:pPr>
                        <a:lnSpc>
                          <a:spcPct val="100000"/>
                        </a:lnSpc>
                      </a:pPr>
                      <a:endParaRPr sz="400">
                        <a:latin typeface="Times New Roman"/>
                        <a:cs typeface="Times New Roman"/>
                      </a:endParaRPr>
                    </a:p>
                    <a:p>
                      <a:pPr>
                        <a:lnSpc>
                          <a:spcPct val="100000"/>
                        </a:lnSpc>
                        <a:spcBef>
                          <a:spcPts val="15"/>
                        </a:spcBef>
                      </a:pPr>
                      <a:endParaRPr sz="350">
                        <a:latin typeface="Times New Roman"/>
                        <a:cs typeface="Times New Roman"/>
                      </a:endParaRPr>
                    </a:p>
                    <a:p>
                      <a:pPr marL="16510">
                        <a:lnSpc>
                          <a:spcPct val="100000"/>
                        </a:lnSpc>
                        <a:spcBef>
                          <a:spcPts val="5"/>
                        </a:spcBef>
                      </a:pPr>
                      <a:r>
                        <a:rPr sz="350" spc="30" dirty="0">
                          <a:solidFill>
                            <a:srgbClr val="212121"/>
                          </a:solidFill>
                          <a:latin typeface="Times New Roman"/>
                          <a:cs typeface="Times New Roman"/>
                        </a:rPr>
                        <a:t>Procedimiento </a:t>
                      </a:r>
                      <a:r>
                        <a:rPr sz="350" spc="50" dirty="0">
                          <a:solidFill>
                            <a:srgbClr val="212121"/>
                          </a:solidFill>
                          <a:latin typeface="Times New Roman"/>
                          <a:cs typeface="Times New Roman"/>
                        </a:rPr>
                        <a:t>de</a:t>
                      </a:r>
                      <a:r>
                        <a:rPr sz="350" spc="40" dirty="0">
                          <a:solidFill>
                            <a:srgbClr val="212121"/>
                          </a:solidFill>
                          <a:latin typeface="Times New Roman"/>
                          <a:cs typeface="Times New Roman"/>
                        </a:rPr>
                        <a:t> </a:t>
                      </a:r>
                      <a:r>
                        <a:rPr sz="350" spc="30" dirty="0">
                          <a:solidFill>
                            <a:srgbClr val="212121"/>
                          </a:solidFill>
                          <a:latin typeface="Times New Roman"/>
                          <a:cs typeface="Times New Roman"/>
                        </a:rPr>
                        <a:t>Comisiones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15"/>
                        </a:spcBef>
                      </a:pPr>
                      <a:endParaRPr sz="350">
                        <a:latin typeface="Times New Roman"/>
                        <a:cs typeface="Times New Roman"/>
                      </a:endParaRPr>
                    </a:p>
                    <a:p>
                      <a:pPr marL="16510">
                        <a:lnSpc>
                          <a:spcPct val="100000"/>
                        </a:lnSpc>
                        <a:spcBef>
                          <a:spcPts val="5"/>
                        </a:spcBef>
                      </a:pPr>
                      <a:r>
                        <a:rPr sz="350" spc="35" dirty="0">
                          <a:latin typeface="Times New Roman"/>
                          <a:cs typeface="Times New Roman"/>
                        </a:rPr>
                        <a:t>Capacitar </a:t>
                      </a:r>
                      <a:r>
                        <a:rPr sz="350" spc="55" dirty="0">
                          <a:latin typeface="Times New Roman"/>
                          <a:cs typeface="Times New Roman"/>
                        </a:rPr>
                        <a:t>a </a:t>
                      </a:r>
                      <a:r>
                        <a:rPr sz="350" spc="25" dirty="0">
                          <a:latin typeface="Times New Roman"/>
                          <a:cs typeface="Times New Roman"/>
                        </a:rPr>
                        <a:t>los </a:t>
                      </a:r>
                      <a:r>
                        <a:rPr sz="350" spc="35" dirty="0">
                          <a:latin typeface="Times New Roman"/>
                          <a:cs typeface="Times New Roman"/>
                        </a:rPr>
                        <a:t>servidores </a:t>
                      </a:r>
                      <a:r>
                        <a:rPr sz="350" spc="40" dirty="0">
                          <a:latin typeface="Times New Roman"/>
                          <a:cs typeface="Times New Roman"/>
                        </a:rPr>
                        <a:t>sobre </a:t>
                      </a:r>
                      <a:r>
                        <a:rPr sz="350" spc="25" dirty="0">
                          <a:latin typeface="Times New Roman"/>
                          <a:cs typeface="Times New Roman"/>
                        </a:rPr>
                        <a:t>el </a:t>
                      </a:r>
                      <a:r>
                        <a:rPr sz="350" spc="35" dirty="0">
                          <a:latin typeface="Times New Roman"/>
                          <a:cs typeface="Times New Roman"/>
                        </a:rPr>
                        <a:t>procedimiento </a:t>
                      </a:r>
                      <a:r>
                        <a:rPr sz="350" spc="50" dirty="0">
                          <a:latin typeface="Times New Roman"/>
                          <a:cs typeface="Times New Roman"/>
                        </a:rPr>
                        <a:t>de </a:t>
                      </a:r>
                      <a:r>
                        <a:rPr sz="350" spc="30" dirty="0">
                          <a:latin typeface="Times New Roman"/>
                          <a:cs typeface="Times New Roman"/>
                        </a:rPr>
                        <a:t>comisiones </a:t>
                      </a:r>
                      <a:r>
                        <a:rPr sz="350" spc="50" dirty="0">
                          <a:latin typeface="Times New Roman"/>
                          <a:cs typeface="Times New Roman"/>
                        </a:rPr>
                        <a:t>para </a:t>
                      </a:r>
                      <a:r>
                        <a:rPr sz="350" spc="25" dirty="0">
                          <a:latin typeface="Times New Roman"/>
                          <a:cs typeface="Times New Roman"/>
                        </a:rPr>
                        <a:t>el</a:t>
                      </a:r>
                      <a:r>
                        <a:rPr sz="350" spc="85" dirty="0">
                          <a:latin typeface="Times New Roman"/>
                          <a:cs typeface="Times New Roman"/>
                        </a:rPr>
                        <a:t> </a:t>
                      </a:r>
                      <a:r>
                        <a:rPr sz="350" spc="40" dirty="0">
                          <a:latin typeface="Times New Roman"/>
                          <a:cs typeface="Times New Roman"/>
                        </a:rPr>
                        <a:t>mejoramiento </a:t>
                      </a:r>
                      <a:r>
                        <a:rPr sz="350" spc="50" dirty="0">
                          <a:latin typeface="Times New Roman"/>
                          <a:cs typeface="Times New Roman"/>
                        </a:rPr>
                        <a:t>de </a:t>
                      </a:r>
                      <a:r>
                        <a:rPr sz="350" spc="25" dirty="0">
                          <a:latin typeface="Times New Roman"/>
                          <a:cs typeface="Times New Roman"/>
                        </a:rPr>
                        <a:t>los </a:t>
                      </a:r>
                      <a:r>
                        <a:rPr sz="350" spc="35" dirty="0">
                          <a:latin typeface="Times New Roman"/>
                          <a:cs typeface="Times New Roman"/>
                        </a:rPr>
                        <a:t>procesos </a:t>
                      </a:r>
                      <a:r>
                        <a:rPr sz="350" spc="30" dirty="0">
                          <a:latin typeface="Times New Roman"/>
                          <a:cs typeface="Times New Roman"/>
                        </a:rPr>
                        <a:t>institucionales.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15"/>
                        </a:spcBef>
                      </a:pPr>
                      <a:endParaRPr sz="350">
                        <a:latin typeface="Times New Roman"/>
                        <a:cs typeface="Times New Roman"/>
                      </a:endParaRPr>
                    </a:p>
                    <a:p>
                      <a:pPr marL="16510">
                        <a:lnSpc>
                          <a:spcPct val="100000"/>
                        </a:lnSpc>
                        <a:spcBef>
                          <a:spcPts val="5"/>
                        </a:spcBef>
                      </a:pPr>
                      <a:r>
                        <a:rPr sz="350" spc="50" dirty="0">
                          <a:latin typeface="Times New Roman"/>
                          <a:cs typeface="Times New Roman"/>
                        </a:rPr>
                        <a:t>* </a:t>
                      </a: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50" dirty="0">
                          <a:latin typeface="Times New Roman"/>
                          <a:cs typeface="Times New Roman"/>
                        </a:rPr>
                        <a:t>de </a:t>
                      </a:r>
                      <a:r>
                        <a:rPr sz="350" spc="30" dirty="0">
                          <a:latin typeface="Times New Roman"/>
                          <a:cs typeface="Times New Roman"/>
                        </a:rPr>
                        <a:t>capacitación realizado </a:t>
                      </a:r>
                      <a:r>
                        <a:rPr sz="350" spc="50" dirty="0">
                          <a:latin typeface="Times New Roman"/>
                          <a:cs typeface="Times New Roman"/>
                        </a:rPr>
                        <a:t>en </a:t>
                      </a:r>
                      <a:r>
                        <a:rPr sz="350" spc="25" dirty="0">
                          <a:latin typeface="Times New Roman"/>
                          <a:cs typeface="Times New Roman"/>
                        </a:rPr>
                        <a:t>el </a:t>
                      </a:r>
                      <a:r>
                        <a:rPr sz="350" spc="30" dirty="0">
                          <a:latin typeface="Times New Roman"/>
                          <a:cs typeface="Times New Roman"/>
                        </a:rPr>
                        <a:t>informe </a:t>
                      </a:r>
                      <a:r>
                        <a:rPr sz="350" spc="50" dirty="0">
                          <a:latin typeface="Times New Roman"/>
                          <a:cs typeface="Times New Roman"/>
                        </a:rPr>
                        <a:t>de </a:t>
                      </a:r>
                      <a:r>
                        <a:rPr sz="350" spc="25" dirty="0">
                          <a:latin typeface="Times New Roman"/>
                          <a:cs typeface="Times New Roman"/>
                        </a:rPr>
                        <a:t>Control</a:t>
                      </a:r>
                      <a:r>
                        <a:rPr sz="350" spc="90" dirty="0">
                          <a:latin typeface="Times New Roman"/>
                          <a:cs typeface="Times New Roman"/>
                        </a:rPr>
                        <a:t> </a:t>
                      </a:r>
                      <a:r>
                        <a:rPr sz="350" spc="40" dirty="0">
                          <a:latin typeface="Times New Roman"/>
                          <a:cs typeface="Times New Roman"/>
                        </a:rPr>
                        <a:t>Interno</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45"/>
                        </a:spcBef>
                      </a:pPr>
                      <a:endParaRPr sz="200">
                        <a:latin typeface="Times New Roman"/>
                        <a:cs typeface="Times New Roman"/>
                      </a:endParaRPr>
                    </a:p>
                    <a:p>
                      <a:pPr marL="17780" marR="37465">
                        <a:lnSpc>
                          <a:spcPct val="120000"/>
                        </a:lnSpc>
                      </a:pPr>
                      <a:r>
                        <a:rPr sz="300" spc="25" dirty="0">
                          <a:latin typeface="Times New Roman"/>
                          <a:cs typeface="Times New Roman"/>
                        </a:rPr>
                        <a:t>Gestión del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i</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10" dirty="0">
                          <a:latin typeface="Times New Roman"/>
                          <a:cs typeface="Times New Roman"/>
                        </a:rPr>
                        <a:t>e</a:t>
                      </a:r>
                      <a:r>
                        <a:rPr sz="300" spc="-5" dirty="0">
                          <a:latin typeface="Times New Roman"/>
                          <a:cs typeface="Times New Roman"/>
                        </a:rPr>
                        <a:t>nt</a:t>
                      </a:r>
                      <a:r>
                        <a:rPr sz="300" dirty="0">
                          <a:latin typeface="Times New Roman"/>
                          <a:cs typeface="Times New Roman"/>
                        </a:rPr>
                        <a: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45"/>
                        </a:spcBef>
                      </a:pPr>
                      <a:endParaRPr sz="200">
                        <a:latin typeface="Times New Roman"/>
                        <a:cs typeface="Times New Roman"/>
                      </a:endParaRPr>
                    </a:p>
                    <a:p>
                      <a:pPr marL="17780" marR="137160">
                        <a:lnSpc>
                          <a:spcPct val="120000"/>
                        </a:lnSpc>
                      </a:pPr>
                      <a:r>
                        <a:rPr sz="300" spc="25" dirty="0">
                          <a:latin typeface="Times New Roman"/>
                          <a:cs typeface="Times New Roman"/>
                        </a:rPr>
                        <a:t>Dimensión Talento </a:t>
                      </a:r>
                      <a:r>
                        <a:rPr sz="300" spc="35" dirty="0">
                          <a:latin typeface="Times New Roman"/>
                          <a:cs typeface="Times New Roman"/>
                        </a:rPr>
                        <a:t>Humano </a:t>
                      </a:r>
                      <a:r>
                        <a:rPr sz="300" spc="25" dirty="0">
                          <a:latin typeface="Times New Roman"/>
                          <a:cs typeface="Times New Roman"/>
                        </a:rPr>
                        <a:t>(Fortalecimiento y Desarrollo del  Talento </a:t>
                      </a:r>
                      <a:r>
                        <a:rPr sz="300" spc="35" dirty="0">
                          <a:latin typeface="Times New Roman"/>
                          <a:cs typeface="Times New Roman"/>
                        </a:rPr>
                        <a:t>Humano)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15"/>
                        </a:spcBef>
                      </a:pPr>
                      <a:endParaRPr sz="350">
                        <a:latin typeface="Times New Roman"/>
                        <a:cs typeface="Times New Roman"/>
                      </a:endParaRPr>
                    </a:p>
                    <a:p>
                      <a:pPr marL="9525" algn="ctr">
                        <a:lnSpc>
                          <a:spcPct val="100000"/>
                        </a:lnSpc>
                        <a:spcBef>
                          <a:spcPts val="5"/>
                        </a:spcBef>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313901">
                <a:tc>
                  <a:txBody>
                    <a:bodyPr/>
                    <a:lstStyle/>
                    <a:p>
                      <a:pPr>
                        <a:lnSpc>
                          <a:spcPct val="100000"/>
                        </a:lnSpc>
                      </a:pPr>
                      <a:endParaRPr sz="400">
                        <a:latin typeface="Times New Roman"/>
                        <a:cs typeface="Times New Roman"/>
                      </a:endParaRPr>
                    </a:p>
                    <a:p>
                      <a:pPr marL="16510" marR="31115">
                        <a:lnSpc>
                          <a:spcPct val="114300"/>
                        </a:lnSpc>
                        <a:spcBef>
                          <a:spcPts val="245"/>
                        </a:spcBef>
                      </a:pPr>
                      <a:r>
                        <a:rPr sz="350" spc="25" dirty="0">
                          <a:solidFill>
                            <a:srgbClr val="212121"/>
                          </a:solidFill>
                          <a:latin typeface="Times New Roman"/>
                          <a:cs typeface="Times New Roman"/>
                        </a:rPr>
                        <a:t>Talleres </a:t>
                      </a:r>
                      <a:r>
                        <a:rPr sz="350" spc="40" dirty="0">
                          <a:solidFill>
                            <a:srgbClr val="212121"/>
                          </a:solidFill>
                          <a:latin typeface="Times New Roman"/>
                          <a:cs typeface="Times New Roman"/>
                        </a:rPr>
                        <a:t>ambientales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los facilitadores  </a:t>
                      </a:r>
                      <a:r>
                        <a:rPr sz="350" spc="40" dirty="0">
                          <a:solidFill>
                            <a:srgbClr val="212121"/>
                          </a:solidFill>
                          <a:latin typeface="Times New Roman"/>
                          <a:cs typeface="Times New Roman"/>
                        </a:rPr>
                        <a:t>ambientales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400">
                        <a:latin typeface="Times New Roman"/>
                        <a:cs typeface="Times New Roman"/>
                      </a:endParaRPr>
                    </a:p>
                    <a:p>
                      <a:pPr marL="16510" marR="66675">
                        <a:lnSpc>
                          <a:spcPct val="114300"/>
                        </a:lnSpc>
                      </a:pPr>
                      <a:r>
                        <a:rPr sz="350" spc="30" dirty="0">
                          <a:latin typeface="Times New Roman"/>
                          <a:cs typeface="Times New Roman"/>
                        </a:rPr>
                        <a:t>Concientizar </a:t>
                      </a:r>
                      <a:r>
                        <a:rPr sz="350" spc="55" dirty="0">
                          <a:latin typeface="Times New Roman"/>
                          <a:cs typeface="Times New Roman"/>
                        </a:rPr>
                        <a:t>a </a:t>
                      </a:r>
                      <a:r>
                        <a:rPr sz="350" spc="25" dirty="0">
                          <a:latin typeface="Times New Roman"/>
                          <a:cs typeface="Times New Roman"/>
                        </a:rPr>
                        <a:t>los facilitadores </a:t>
                      </a:r>
                      <a:r>
                        <a:rPr sz="350" spc="50" dirty="0">
                          <a:latin typeface="Times New Roman"/>
                          <a:cs typeface="Times New Roman"/>
                        </a:rPr>
                        <a:t>en </a:t>
                      </a:r>
                      <a:r>
                        <a:rPr sz="350" spc="25" dirty="0">
                          <a:latin typeface="Times New Roman"/>
                          <a:cs typeface="Times New Roman"/>
                        </a:rPr>
                        <a:t>el </a:t>
                      </a:r>
                      <a:r>
                        <a:rPr sz="350" spc="50" dirty="0">
                          <a:latin typeface="Times New Roman"/>
                          <a:cs typeface="Times New Roman"/>
                        </a:rPr>
                        <a:t>manejo adecuado de </a:t>
                      </a:r>
                      <a:r>
                        <a:rPr sz="350" spc="25" dirty="0">
                          <a:latin typeface="Times New Roman"/>
                          <a:cs typeface="Times New Roman"/>
                        </a:rPr>
                        <a:t>los </a:t>
                      </a:r>
                      <a:r>
                        <a:rPr sz="350" spc="35" dirty="0">
                          <a:latin typeface="Times New Roman"/>
                          <a:cs typeface="Times New Roman"/>
                        </a:rPr>
                        <a:t>residuos, </a:t>
                      </a:r>
                      <a:r>
                        <a:rPr sz="350" spc="30" dirty="0">
                          <a:latin typeface="Times New Roman"/>
                          <a:cs typeface="Times New Roman"/>
                        </a:rPr>
                        <a:t>las </a:t>
                      </a:r>
                      <a:r>
                        <a:rPr sz="350" spc="50" dirty="0">
                          <a:latin typeface="Times New Roman"/>
                          <a:cs typeface="Times New Roman"/>
                        </a:rPr>
                        <a:t>buenas </a:t>
                      </a:r>
                      <a:r>
                        <a:rPr sz="350" spc="35" dirty="0">
                          <a:latin typeface="Times New Roman"/>
                          <a:cs typeface="Times New Roman"/>
                        </a:rPr>
                        <a:t>prácticas </a:t>
                      </a:r>
                      <a:r>
                        <a:rPr sz="350" spc="50" dirty="0">
                          <a:latin typeface="Times New Roman"/>
                          <a:cs typeface="Times New Roman"/>
                        </a:rPr>
                        <a:t>en </a:t>
                      </a:r>
                      <a:r>
                        <a:rPr sz="350" spc="40" dirty="0">
                          <a:latin typeface="Times New Roman"/>
                          <a:cs typeface="Times New Roman"/>
                        </a:rPr>
                        <a:t>materia </a:t>
                      </a:r>
                      <a:r>
                        <a:rPr sz="350" spc="50" dirty="0">
                          <a:latin typeface="Times New Roman"/>
                          <a:cs typeface="Times New Roman"/>
                        </a:rPr>
                        <a:t>de </a:t>
                      </a:r>
                      <a:r>
                        <a:rPr sz="350" spc="25" dirty="0">
                          <a:latin typeface="Times New Roman"/>
                          <a:cs typeface="Times New Roman"/>
                        </a:rPr>
                        <a:t>reciclaje, </a:t>
                      </a:r>
                      <a:r>
                        <a:rPr sz="350" spc="50" dirty="0">
                          <a:latin typeface="Times New Roman"/>
                          <a:cs typeface="Times New Roman"/>
                        </a:rPr>
                        <a:t>pautas  </a:t>
                      </a:r>
                      <a:r>
                        <a:rPr sz="350" spc="30" dirty="0">
                          <a:latin typeface="Times New Roman"/>
                          <a:cs typeface="Times New Roman"/>
                        </a:rPr>
                        <a:t>del </a:t>
                      </a:r>
                      <a:r>
                        <a:rPr sz="350" spc="40" dirty="0">
                          <a:latin typeface="Times New Roman"/>
                          <a:cs typeface="Times New Roman"/>
                        </a:rPr>
                        <a:t>orden </a:t>
                      </a:r>
                      <a:r>
                        <a:rPr sz="350" spc="30" dirty="0">
                          <a:latin typeface="Times New Roman"/>
                          <a:cs typeface="Times New Roman"/>
                        </a:rPr>
                        <a:t>y </a:t>
                      </a:r>
                      <a:r>
                        <a:rPr sz="350" spc="50" dirty="0">
                          <a:latin typeface="Times New Roman"/>
                          <a:cs typeface="Times New Roman"/>
                        </a:rPr>
                        <a:t>aseo en </a:t>
                      </a:r>
                      <a:r>
                        <a:rPr sz="350" spc="30" dirty="0">
                          <a:latin typeface="Times New Roman"/>
                          <a:cs typeface="Times New Roman"/>
                        </a:rPr>
                        <a:t>las </a:t>
                      </a:r>
                      <a:r>
                        <a:rPr sz="350" spc="25" dirty="0">
                          <a:latin typeface="Times New Roman"/>
                          <a:cs typeface="Times New Roman"/>
                        </a:rPr>
                        <a:t>oficinas </a:t>
                      </a:r>
                      <a:r>
                        <a:rPr sz="350" spc="30" dirty="0">
                          <a:latin typeface="Times New Roman"/>
                          <a:cs typeface="Times New Roman"/>
                        </a:rPr>
                        <a:t>del </a:t>
                      </a:r>
                      <a:r>
                        <a:rPr sz="350" spc="5" dirty="0">
                          <a:latin typeface="Times New Roman"/>
                          <a:cs typeface="Times New Roman"/>
                        </a:rPr>
                        <a:t>MEN, </a:t>
                      </a:r>
                      <a:r>
                        <a:rPr sz="350" spc="40" dirty="0">
                          <a:latin typeface="Times New Roman"/>
                          <a:cs typeface="Times New Roman"/>
                        </a:rPr>
                        <a:t>Sistema Integrado </a:t>
                      </a:r>
                      <a:r>
                        <a:rPr sz="350" spc="50" dirty="0">
                          <a:latin typeface="Times New Roman"/>
                          <a:cs typeface="Times New Roman"/>
                        </a:rPr>
                        <a:t>de </a:t>
                      </a:r>
                      <a:r>
                        <a:rPr sz="350" spc="30" dirty="0">
                          <a:latin typeface="Times New Roman"/>
                          <a:cs typeface="Times New Roman"/>
                        </a:rPr>
                        <a:t>Gestión </a:t>
                      </a:r>
                      <a:r>
                        <a:rPr sz="350" spc="25" dirty="0">
                          <a:latin typeface="Times New Roman"/>
                          <a:cs typeface="Times New Roman"/>
                        </a:rPr>
                        <a:t>(Políticas, </a:t>
                      </a:r>
                      <a:r>
                        <a:rPr sz="350" spc="30" dirty="0">
                          <a:latin typeface="Times New Roman"/>
                          <a:cs typeface="Times New Roman"/>
                        </a:rPr>
                        <a:t>objetivos, </a:t>
                      </a:r>
                      <a:r>
                        <a:rPr sz="350" spc="50" dirty="0">
                          <a:latin typeface="Times New Roman"/>
                          <a:cs typeface="Times New Roman"/>
                        </a:rPr>
                        <a:t>programas </a:t>
                      </a:r>
                      <a:r>
                        <a:rPr sz="350" spc="40" dirty="0">
                          <a:latin typeface="Times New Roman"/>
                          <a:cs typeface="Times New Roman"/>
                        </a:rPr>
                        <a:t>ambientales, </a:t>
                      </a:r>
                      <a:r>
                        <a:rPr sz="350" spc="25" dirty="0">
                          <a:latin typeface="Times New Roman"/>
                          <a:cs typeface="Times New Roman"/>
                        </a:rPr>
                        <a:t>control  </a:t>
                      </a:r>
                      <a:r>
                        <a:rPr sz="350" spc="30" dirty="0">
                          <a:latin typeface="Times New Roman"/>
                          <a:cs typeface="Times New Roman"/>
                        </a:rPr>
                        <a:t>operacional).</a:t>
                      </a:r>
                      <a:endParaRPr sz="35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25"/>
                        </a:spcBef>
                      </a:pPr>
                      <a:endParaRPr sz="450">
                        <a:latin typeface="Times New Roman"/>
                        <a:cs typeface="Times New Roman"/>
                      </a:endParaRPr>
                    </a:p>
                    <a:p>
                      <a:pPr marL="16510">
                        <a:lnSpc>
                          <a:spcPct val="100000"/>
                        </a:lnSpc>
                      </a:pPr>
                      <a:r>
                        <a:rPr sz="350" spc="40" dirty="0">
                          <a:latin typeface="Times New Roman"/>
                          <a:cs typeface="Times New Roman"/>
                        </a:rPr>
                        <a:t>*Responde </a:t>
                      </a:r>
                      <a:r>
                        <a:rPr sz="350" spc="25" dirty="0">
                          <a:latin typeface="Times New Roman"/>
                          <a:cs typeface="Times New Roman"/>
                        </a:rPr>
                        <a:t>al </a:t>
                      </a:r>
                      <a:r>
                        <a:rPr sz="350" spc="35" dirty="0">
                          <a:latin typeface="Times New Roman"/>
                          <a:cs typeface="Times New Roman"/>
                        </a:rPr>
                        <a:t>lineamiento </a:t>
                      </a:r>
                      <a:r>
                        <a:rPr sz="350" spc="50" dirty="0">
                          <a:latin typeface="Times New Roman"/>
                          <a:cs typeface="Times New Roman"/>
                        </a:rPr>
                        <a:t>de </a:t>
                      </a:r>
                      <a:r>
                        <a:rPr sz="350" spc="30" dirty="0">
                          <a:latin typeface="Times New Roman"/>
                          <a:cs typeface="Times New Roman"/>
                        </a:rPr>
                        <a:t>sostenibilidad</a:t>
                      </a:r>
                      <a:r>
                        <a:rPr sz="350" spc="55" dirty="0">
                          <a:latin typeface="Times New Roman"/>
                          <a:cs typeface="Times New Roman"/>
                        </a:rPr>
                        <a:t> </a:t>
                      </a:r>
                      <a:r>
                        <a:rPr sz="350" spc="40" dirty="0">
                          <a:latin typeface="Times New Roman"/>
                          <a:cs typeface="Times New Roman"/>
                        </a:rPr>
                        <a:t>ambiental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7780">
                        <a:lnSpc>
                          <a:spcPts val="310"/>
                        </a:lnSpc>
                      </a:pPr>
                      <a:r>
                        <a:rPr sz="300" spc="35" dirty="0">
                          <a:latin typeface="Times New Roman"/>
                          <a:cs typeface="Times New Roman"/>
                        </a:rPr>
                        <a:t>Gobernanza</a:t>
                      </a:r>
                      <a:endParaRPr sz="300">
                        <a:latin typeface="Times New Roman"/>
                        <a:cs typeface="Times New Roman"/>
                      </a:endParaRPr>
                    </a:p>
                    <a:p>
                      <a:pPr marL="17780" marR="36830" algn="just">
                        <a:lnSpc>
                          <a:spcPct val="120000"/>
                        </a:lnSpc>
                      </a:pPr>
                      <a:r>
                        <a:rPr sz="300" spc="40" dirty="0">
                          <a:latin typeface="Times New Roman"/>
                          <a:cs typeface="Times New Roman"/>
                        </a:rPr>
                        <a:t>para </a:t>
                      </a:r>
                      <a:r>
                        <a:rPr sz="300" spc="25" dirty="0">
                          <a:latin typeface="Times New Roman"/>
                          <a:cs typeface="Times New Roman"/>
                        </a:rPr>
                        <a:t>la </a:t>
                      </a:r>
                      <a:r>
                        <a:rPr sz="300" spc="30" dirty="0">
                          <a:latin typeface="Times New Roman"/>
                          <a:cs typeface="Times New Roman"/>
                        </a:rPr>
                        <a:t>Paz</a:t>
                      </a:r>
                      <a:r>
                        <a:rPr sz="300" spc="-45" dirty="0">
                          <a:latin typeface="Times New Roman"/>
                          <a:cs typeface="Times New Roman"/>
                        </a:rPr>
                        <a:t> </a:t>
                      </a:r>
                      <a:r>
                        <a:rPr sz="300" spc="35" dirty="0">
                          <a:latin typeface="Times New Roman"/>
                          <a:cs typeface="Times New Roman"/>
                        </a:rPr>
                        <a:t>(  </a:t>
                      </a:r>
                      <a:r>
                        <a:rPr sz="300" spc="15" dirty="0">
                          <a:latin typeface="Times New Roman"/>
                          <a:cs typeface="Times New Roman"/>
                        </a:rPr>
                        <a:t>Planificación  </a:t>
                      </a:r>
                      <a:r>
                        <a:rPr sz="300" spc="25" dirty="0">
                          <a:latin typeface="Times New Roman"/>
                          <a:cs typeface="Times New Roman"/>
                        </a:rPr>
                        <a:t>y Gestión</a:t>
                      </a:r>
                      <a:r>
                        <a:rPr sz="300" spc="-25" dirty="0">
                          <a:latin typeface="Times New Roman"/>
                          <a:cs typeface="Times New Roman"/>
                        </a:rPr>
                        <a:t> </a:t>
                      </a:r>
                      <a:r>
                        <a:rPr sz="300" spc="40" dirty="0">
                          <a:latin typeface="Times New Roman"/>
                          <a:cs typeface="Times New Roman"/>
                        </a:rPr>
                        <a:t>de  </a:t>
                      </a:r>
                      <a:r>
                        <a:rPr sz="300" spc="25" dirty="0">
                          <a:latin typeface="Times New Roman"/>
                          <a:cs typeface="Times New Roman"/>
                        </a:rPr>
                        <a:t>los</a:t>
                      </a:r>
                      <a:r>
                        <a:rPr sz="300" spc="10" dirty="0">
                          <a:latin typeface="Times New Roman"/>
                          <a:cs typeface="Times New Roman"/>
                        </a:rPr>
                        <a:t> </a:t>
                      </a:r>
                      <a:r>
                        <a:rPr sz="300" spc="30" dirty="0">
                          <a:latin typeface="Times New Roman"/>
                          <a:cs typeface="Times New Roman"/>
                        </a:rPr>
                        <a:t>recursos</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50"/>
                        </a:spcBef>
                      </a:pPr>
                      <a:endParaRPr sz="300">
                        <a:latin typeface="Times New Roman"/>
                        <a:cs typeface="Times New Roman"/>
                      </a:endParaRPr>
                    </a:p>
                    <a:p>
                      <a:pPr marL="17780" marR="137160">
                        <a:lnSpc>
                          <a:spcPct val="120000"/>
                        </a:lnSpc>
                        <a:spcBef>
                          <a:spcPts val="5"/>
                        </a:spcBef>
                      </a:pPr>
                      <a:r>
                        <a:rPr sz="300" spc="25" dirty="0">
                          <a:latin typeface="Times New Roman"/>
                          <a:cs typeface="Times New Roman"/>
                        </a:rPr>
                        <a:t>Dimensión Talento </a:t>
                      </a:r>
                      <a:r>
                        <a:rPr sz="300" spc="35" dirty="0">
                          <a:latin typeface="Times New Roman"/>
                          <a:cs typeface="Times New Roman"/>
                        </a:rPr>
                        <a:t>Humano </a:t>
                      </a:r>
                      <a:r>
                        <a:rPr sz="300" spc="25" dirty="0">
                          <a:latin typeface="Times New Roman"/>
                          <a:cs typeface="Times New Roman"/>
                        </a:rPr>
                        <a:t>(Fortalecimiento y Desarrollo del  Talento </a:t>
                      </a:r>
                      <a:r>
                        <a:rPr sz="300" spc="35" dirty="0">
                          <a:latin typeface="Times New Roman"/>
                          <a:cs typeface="Times New Roman"/>
                        </a:rPr>
                        <a:t>Humano)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spcBef>
                          <a:spcPts val="25"/>
                        </a:spcBef>
                      </a:pPr>
                      <a:endParaRPr sz="450">
                        <a:latin typeface="Times New Roman"/>
                        <a:cs typeface="Times New Roman"/>
                      </a:endParaRPr>
                    </a:p>
                    <a:p>
                      <a:pPr marL="10160" algn="ctr">
                        <a:lnSpc>
                          <a:spcPct val="100000"/>
                        </a:lnSpc>
                      </a:pPr>
                      <a:r>
                        <a:rPr sz="350" spc="25" dirty="0">
                          <a:latin typeface="Times New Roman"/>
                          <a:cs typeface="Times New Roman"/>
                        </a:rPr>
                        <a:t>Faciliatdores</a:t>
                      </a:r>
                      <a:r>
                        <a:rPr sz="350" spc="40" dirty="0">
                          <a:latin typeface="Times New Roman"/>
                          <a:cs typeface="Times New Roman"/>
                        </a:rPr>
                        <a:t> </a:t>
                      </a:r>
                      <a:r>
                        <a:rPr sz="350" spc="35" dirty="0">
                          <a:latin typeface="Times New Roman"/>
                          <a:cs typeface="Times New Roman"/>
                        </a:rPr>
                        <a:t>Ambientales</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366663">
                <a:tc>
                  <a:txBody>
                    <a:bodyPr/>
                    <a:lstStyle/>
                    <a:p>
                      <a:pPr marL="16510" marR="5715">
                        <a:lnSpc>
                          <a:spcPct val="114300"/>
                        </a:lnSpc>
                        <a:spcBef>
                          <a:spcPts val="10"/>
                        </a:spcBef>
                      </a:pPr>
                      <a:r>
                        <a:rPr sz="350" spc="10" dirty="0">
                          <a:latin typeface="Times New Roman"/>
                          <a:cs typeface="Times New Roman"/>
                        </a:rPr>
                        <a:t>Ciclo </a:t>
                      </a:r>
                      <a:r>
                        <a:rPr sz="350" spc="50" dirty="0">
                          <a:latin typeface="Times New Roman"/>
                          <a:cs typeface="Times New Roman"/>
                        </a:rPr>
                        <a:t>de </a:t>
                      </a:r>
                      <a:r>
                        <a:rPr sz="350" spc="25" dirty="0">
                          <a:latin typeface="Times New Roman"/>
                          <a:cs typeface="Times New Roman"/>
                        </a:rPr>
                        <a:t>política </a:t>
                      </a:r>
                      <a:r>
                        <a:rPr sz="350" spc="30" dirty="0">
                          <a:latin typeface="Times New Roman"/>
                          <a:cs typeface="Times New Roman"/>
                        </a:rPr>
                        <a:t>pública </a:t>
                      </a:r>
                      <a:r>
                        <a:rPr sz="350" spc="35" dirty="0">
                          <a:latin typeface="Times New Roman"/>
                          <a:cs typeface="Times New Roman"/>
                        </a:rPr>
                        <a:t>con énfasis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formulación y evaluación </a:t>
                      </a:r>
                      <a:r>
                        <a:rPr sz="350" spc="50" dirty="0">
                          <a:latin typeface="Times New Roman"/>
                          <a:cs typeface="Times New Roman"/>
                        </a:rPr>
                        <a:t>de </a:t>
                      </a:r>
                      <a:r>
                        <a:rPr sz="350" spc="25" dirty="0">
                          <a:latin typeface="Times New Roman"/>
                          <a:cs typeface="Times New Roman"/>
                        </a:rPr>
                        <a:t>la</a:t>
                      </a:r>
                      <a:r>
                        <a:rPr sz="350" spc="75" dirty="0">
                          <a:latin typeface="Times New Roman"/>
                          <a:cs typeface="Times New Roman"/>
                        </a:rPr>
                        <a:t> </a:t>
                      </a:r>
                      <a:r>
                        <a:rPr sz="350" spc="25" dirty="0">
                          <a:latin typeface="Times New Roman"/>
                          <a:cs typeface="Times New Roman"/>
                        </a:rPr>
                        <a:t>política.</a:t>
                      </a:r>
                      <a:endParaRPr sz="350">
                        <a:latin typeface="Times New Roman"/>
                        <a:cs typeface="Times New Roman"/>
                      </a:endParaRPr>
                    </a:p>
                  </a:txBody>
                  <a:tcPr marL="0" marR="0" marT="127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30810" algn="just">
                        <a:lnSpc>
                          <a:spcPct val="114300"/>
                        </a:lnSpc>
                        <a:spcBef>
                          <a:spcPts val="355"/>
                        </a:spcBef>
                      </a:pPr>
                      <a:r>
                        <a:rPr sz="350" spc="35" dirty="0">
                          <a:solidFill>
                            <a:srgbClr val="212121"/>
                          </a:solidFill>
                          <a:latin typeface="Times New Roman"/>
                          <a:cs typeface="Times New Roman"/>
                        </a:rPr>
                        <a:t>Promover </a:t>
                      </a:r>
                      <a:r>
                        <a:rPr sz="350" spc="50" dirty="0">
                          <a:solidFill>
                            <a:srgbClr val="212121"/>
                          </a:solidFill>
                          <a:latin typeface="Times New Roman"/>
                          <a:cs typeface="Times New Roman"/>
                        </a:rPr>
                        <a:t>entre </a:t>
                      </a:r>
                      <a:r>
                        <a:rPr sz="350" spc="25" dirty="0">
                          <a:solidFill>
                            <a:srgbClr val="212121"/>
                          </a:solidFill>
                          <a:latin typeface="Times New Roman"/>
                          <a:cs typeface="Times New Roman"/>
                        </a:rPr>
                        <a:t>los </a:t>
                      </a:r>
                      <a:r>
                        <a:rPr sz="350" spc="35" dirty="0">
                          <a:solidFill>
                            <a:srgbClr val="212121"/>
                          </a:solidFill>
                          <a:latin typeface="Times New Roman"/>
                          <a:cs typeface="Times New Roman"/>
                        </a:rPr>
                        <a:t>colaboradores </a:t>
                      </a:r>
                      <a:r>
                        <a:rPr sz="350" spc="30" dirty="0">
                          <a:solidFill>
                            <a:srgbClr val="212121"/>
                          </a:solidFill>
                          <a:latin typeface="Times New Roman"/>
                          <a:cs typeface="Times New Roman"/>
                        </a:rPr>
                        <a:t>del </a:t>
                      </a:r>
                      <a:r>
                        <a:rPr sz="350" spc="25" dirty="0">
                          <a:solidFill>
                            <a:srgbClr val="212121"/>
                          </a:solidFill>
                          <a:latin typeface="Times New Roman"/>
                          <a:cs typeface="Times New Roman"/>
                        </a:rPr>
                        <a:t>Ministerio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Educación </a:t>
                      </a:r>
                      <a:r>
                        <a:rPr sz="350" spc="25" dirty="0">
                          <a:solidFill>
                            <a:srgbClr val="212121"/>
                          </a:solidFill>
                          <a:latin typeface="Times New Roman"/>
                          <a:cs typeface="Times New Roman"/>
                        </a:rPr>
                        <a:t>Nacional </a:t>
                      </a:r>
                      <a:r>
                        <a:rPr sz="350" spc="15" dirty="0">
                          <a:solidFill>
                            <a:srgbClr val="212121"/>
                          </a:solidFill>
                          <a:latin typeface="Times New Roman"/>
                          <a:cs typeface="Times New Roman"/>
                        </a:rPr>
                        <a:t>(MEN) </a:t>
                      </a:r>
                      <a:r>
                        <a:rPr sz="350" spc="25" dirty="0">
                          <a:solidFill>
                            <a:srgbClr val="212121"/>
                          </a:solidFill>
                          <a:latin typeface="Times New Roman"/>
                          <a:cs typeface="Times New Roman"/>
                        </a:rPr>
                        <a:t>el </a:t>
                      </a:r>
                      <a:r>
                        <a:rPr sz="350" spc="30" dirty="0">
                          <a:solidFill>
                            <a:srgbClr val="212121"/>
                          </a:solidFill>
                          <a:latin typeface="Times New Roman"/>
                          <a:cs typeface="Times New Roman"/>
                        </a:rPr>
                        <a:t>análisis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los </a:t>
                      </a:r>
                      <a:r>
                        <a:rPr sz="350" spc="35" dirty="0">
                          <a:solidFill>
                            <a:srgbClr val="212121"/>
                          </a:solidFill>
                          <a:latin typeface="Times New Roman"/>
                          <a:cs typeface="Times New Roman"/>
                        </a:rPr>
                        <a:t>procesos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formulación y  evaluación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política </a:t>
                      </a:r>
                      <a:r>
                        <a:rPr sz="350" spc="30" dirty="0">
                          <a:solidFill>
                            <a:srgbClr val="212121"/>
                          </a:solidFill>
                          <a:latin typeface="Times New Roman"/>
                          <a:cs typeface="Times New Roman"/>
                        </a:rPr>
                        <a:t>pública </a:t>
                      </a:r>
                      <a:r>
                        <a:rPr sz="350" spc="50" dirty="0">
                          <a:solidFill>
                            <a:srgbClr val="212121"/>
                          </a:solidFill>
                          <a:latin typeface="Times New Roman"/>
                          <a:cs typeface="Times New Roman"/>
                        </a:rPr>
                        <a:t>en </a:t>
                      </a:r>
                      <a:r>
                        <a:rPr sz="350" spc="35" dirty="0">
                          <a:solidFill>
                            <a:srgbClr val="212121"/>
                          </a:solidFill>
                          <a:latin typeface="Times New Roman"/>
                          <a:cs typeface="Times New Roman"/>
                        </a:rPr>
                        <a:t>educación,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papel </a:t>
                      </a:r>
                      <a:r>
                        <a:rPr sz="350" spc="50" dirty="0">
                          <a:solidFill>
                            <a:srgbClr val="212121"/>
                          </a:solidFill>
                          <a:latin typeface="Times New Roman"/>
                          <a:cs typeface="Times New Roman"/>
                        </a:rPr>
                        <a:t>que </a:t>
                      </a:r>
                      <a:r>
                        <a:rPr sz="350" spc="40" dirty="0">
                          <a:solidFill>
                            <a:srgbClr val="212121"/>
                          </a:solidFill>
                          <a:latin typeface="Times New Roman"/>
                          <a:cs typeface="Times New Roman"/>
                        </a:rPr>
                        <a:t>juega </a:t>
                      </a:r>
                      <a:r>
                        <a:rPr sz="350" spc="25" dirty="0">
                          <a:solidFill>
                            <a:srgbClr val="212121"/>
                          </a:solidFill>
                          <a:latin typeface="Times New Roman"/>
                          <a:cs typeface="Times New Roman"/>
                        </a:rPr>
                        <a:t>el </a:t>
                      </a:r>
                      <a:r>
                        <a:rPr sz="350" spc="40" dirty="0">
                          <a:solidFill>
                            <a:srgbClr val="212121"/>
                          </a:solidFill>
                          <a:latin typeface="Times New Roman"/>
                          <a:cs typeface="Times New Roman"/>
                        </a:rPr>
                        <a:t>enfoque </a:t>
                      </a:r>
                      <a:r>
                        <a:rPr sz="350" spc="25" dirty="0">
                          <a:solidFill>
                            <a:srgbClr val="212121"/>
                          </a:solidFill>
                          <a:latin typeface="Times New Roman"/>
                          <a:cs typeface="Times New Roman"/>
                        </a:rPr>
                        <a:t>diferencial </a:t>
                      </a:r>
                      <a:r>
                        <a:rPr sz="350" spc="50" dirty="0">
                          <a:solidFill>
                            <a:srgbClr val="212121"/>
                          </a:solidFill>
                          <a:latin typeface="Times New Roman"/>
                          <a:cs typeface="Times New Roman"/>
                        </a:rPr>
                        <a:t>en </a:t>
                      </a:r>
                      <a:r>
                        <a:rPr sz="350" spc="40" dirty="0">
                          <a:solidFill>
                            <a:srgbClr val="212121"/>
                          </a:solidFill>
                          <a:latin typeface="Times New Roman"/>
                          <a:cs typeface="Times New Roman"/>
                        </a:rPr>
                        <a:t>estos </a:t>
                      </a:r>
                      <a:r>
                        <a:rPr sz="350" spc="35" dirty="0">
                          <a:solidFill>
                            <a:srgbClr val="212121"/>
                          </a:solidFill>
                          <a:latin typeface="Times New Roman"/>
                          <a:cs typeface="Times New Roman"/>
                        </a:rPr>
                        <a:t>procesos </a:t>
                      </a:r>
                      <a:r>
                        <a:rPr sz="350" spc="30" dirty="0">
                          <a:solidFill>
                            <a:srgbClr val="212121"/>
                          </a:solidFill>
                          <a:latin typeface="Times New Roman"/>
                          <a:cs typeface="Times New Roman"/>
                        </a:rPr>
                        <a:t>y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a:t>
                      </a:r>
                      <a:r>
                        <a:rPr sz="350" spc="50" dirty="0">
                          <a:solidFill>
                            <a:srgbClr val="212121"/>
                          </a:solidFill>
                          <a:latin typeface="Times New Roman"/>
                          <a:cs typeface="Times New Roman"/>
                        </a:rPr>
                        <a:t>manera  </a:t>
                      </a:r>
                      <a:r>
                        <a:rPr sz="350" spc="40" dirty="0">
                          <a:solidFill>
                            <a:srgbClr val="212121"/>
                          </a:solidFill>
                          <a:latin typeface="Times New Roman"/>
                          <a:cs typeface="Times New Roman"/>
                        </a:rPr>
                        <a:t>como </a:t>
                      </a:r>
                      <a:r>
                        <a:rPr sz="350" spc="50" dirty="0">
                          <a:solidFill>
                            <a:srgbClr val="212121"/>
                          </a:solidFill>
                          <a:latin typeface="Times New Roman"/>
                          <a:cs typeface="Times New Roman"/>
                        </a:rPr>
                        <a:t>esta </a:t>
                      </a:r>
                      <a:r>
                        <a:rPr sz="350" spc="25" dirty="0">
                          <a:solidFill>
                            <a:srgbClr val="212121"/>
                          </a:solidFill>
                          <a:latin typeface="Times New Roman"/>
                          <a:cs typeface="Times New Roman"/>
                        </a:rPr>
                        <a:t>articulación </a:t>
                      </a:r>
                      <a:r>
                        <a:rPr sz="350" spc="50" dirty="0">
                          <a:solidFill>
                            <a:srgbClr val="212121"/>
                          </a:solidFill>
                          <a:latin typeface="Times New Roman"/>
                          <a:cs typeface="Times New Roman"/>
                        </a:rPr>
                        <a:t>enmarca </a:t>
                      </a:r>
                      <a:r>
                        <a:rPr sz="350" spc="25" dirty="0">
                          <a:solidFill>
                            <a:srgbClr val="212121"/>
                          </a:solidFill>
                          <a:latin typeface="Times New Roman"/>
                          <a:cs typeface="Times New Roman"/>
                        </a:rPr>
                        <a:t>el </a:t>
                      </a:r>
                      <a:r>
                        <a:rPr sz="350" spc="50" dirty="0">
                          <a:solidFill>
                            <a:srgbClr val="212121"/>
                          </a:solidFill>
                          <a:latin typeface="Times New Roman"/>
                          <a:cs typeface="Times New Roman"/>
                        </a:rPr>
                        <a:t>quehacer de </a:t>
                      </a:r>
                      <a:r>
                        <a:rPr sz="350" spc="25" dirty="0">
                          <a:solidFill>
                            <a:srgbClr val="212121"/>
                          </a:solidFill>
                          <a:latin typeface="Times New Roman"/>
                          <a:cs typeface="Times New Roman"/>
                        </a:rPr>
                        <a:t>los </a:t>
                      </a:r>
                      <a:r>
                        <a:rPr sz="350" spc="35" dirty="0">
                          <a:solidFill>
                            <a:srgbClr val="212121"/>
                          </a:solidFill>
                          <a:latin typeface="Times New Roman"/>
                          <a:cs typeface="Times New Roman"/>
                        </a:rPr>
                        <a:t>colaboradores </a:t>
                      </a:r>
                      <a:r>
                        <a:rPr sz="350" spc="30" dirty="0">
                          <a:solidFill>
                            <a:srgbClr val="212121"/>
                          </a:solidFill>
                          <a:latin typeface="Times New Roman"/>
                          <a:cs typeface="Times New Roman"/>
                        </a:rPr>
                        <a:t>del </a:t>
                      </a:r>
                      <a:r>
                        <a:rPr sz="350" spc="25" dirty="0">
                          <a:solidFill>
                            <a:srgbClr val="212121"/>
                          </a:solidFill>
                          <a:latin typeface="Times New Roman"/>
                          <a:cs typeface="Times New Roman"/>
                        </a:rPr>
                        <a:t>Ministerio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Educación</a:t>
                      </a:r>
                      <a:r>
                        <a:rPr sz="350" spc="35" dirty="0">
                          <a:solidFill>
                            <a:srgbClr val="212121"/>
                          </a:solidFill>
                          <a:latin typeface="Times New Roman"/>
                          <a:cs typeface="Times New Roman"/>
                        </a:rPr>
                        <a:t> </a:t>
                      </a:r>
                      <a:r>
                        <a:rPr sz="350" spc="25" dirty="0">
                          <a:solidFill>
                            <a:srgbClr val="212121"/>
                          </a:solidFill>
                          <a:latin typeface="Times New Roman"/>
                          <a:cs typeface="Times New Roman"/>
                        </a:rPr>
                        <a:t>Nacional.</a:t>
                      </a:r>
                      <a:endParaRPr sz="350">
                        <a:latin typeface="Times New Roman"/>
                        <a:cs typeface="Times New Roman"/>
                      </a:endParaRPr>
                    </a:p>
                  </a:txBody>
                  <a:tcPr marL="0" marR="0" marT="450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5"/>
                        </a:spcBef>
                      </a:pPr>
                      <a:endParaRPr sz="550">
                        <a:latin typeface="Times New Roman"/>
                        <a:cs typeface="Times New Roman"/>
                      </a:endParaRPr>
                    </a:p>
                    <a:p>
                      <a:pPr marL="16510" marR="89535">
                        <a:lnSpc>
                          <a:spcPct val="114300"/>
                        </a:lnSpc>
                        <a:buChar char="•"/>
                        <a:tabLst>
                          <a:tab pos="58419" algn="l"/>
                        </a:tabLst>
                      </a:pPr>
                      <a:r>
                        <a:rPr sz="350" spc="35" dirty="0">
                          <a:latin typeface="Times New Roman"/>
                          <a:cs typeface="Times New Roman"/>
                        </a:rPr>
                        <a:t>Reconocer </a:t>
                      </a:r>
                      <a:r>
                        <a:rPr sz="350" spc="25" dirty="0">
                          <a:latin typeface="Times New Roman"/>
                          <a:cs typeface="Times New Roman"/>
                        </a:rPr>
                        <a:t>la </a:t>
                      </a:r>
                      <a:r>
                        <a:rPr sz="350" spc="35" dirty="0">
                          <a:latin typeface="Times New Roman"/>
                          <a:cs typeface="Times New Roman"/>
                        </a:rPr>
                        <a:t>importancia </a:t>
                      </a:r>
                      <a:r>
                        <a:rPr sz="350" spc="50" dirty="0">
                          <a:latin typeface="Times New Roman"/>
                          <a:cs typeface="Times New Roman"/>
                        </a:rPr>
                        <a:t>que </a:t>
                      </a:r>
                      <a:r>
                        <a:rPr sz="350" spc="35" dirty="0">
                          <a:latin typeface="Times New Roman"/>
                          <a:cs typeface="Times New Roman"/>
                        </a:rPr>
                        <a:t>tiene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del conocimiento </a:t>
                      </a:r>
                      <a:r>
                        <a:rPr sz="350" spc="40" dirty="0">
                          <a:latin typeface="Times New Roman"/>
                          <a:cs typeface="Times New Roman"/>
                        </a:rPr>
                        <a:t>sobre </a:t>
                      </a:r>
                      <a:r>
                        <a:rPr sz="350" spc="25" dirty="0">
                          <a:latin typeface="Times New Roman"/>
                          <a:cs typeface="Times New Roman"/>
                        </a:rPr>
                        <a:t>la política </a:t>
                      </a:r>
                      <a:r>
                        <a:rPr sz="350" spc="30" dirty="0">
                          <a:latin typeface="Times New Roman"/>
                          <a:cs typeface="Times New Roman"/>
                        </a:rPr>
                        <a:t>pública </a:t>
                      </a:r>
                      <a:r>
                        <a:rPr sz="350" spc="50" dirty="0">
                          <a:latin typeface="Times New Roman"/>
                          <a:cs typeface="Times New Roman"/>
                        </a:rPr>
                        <a:t>en  </a:t>
                      </a:r>
                      <a:r>
                        <a:rPr sz="350" spc="35" dirty="0">
                          <a:latin typeface="Times New Roman"/>
                          <a:cs typeface="Times New Roman"/>
                        </a:rPr>
                        <a:t>educación, </a:t>
                      </a:r>
                      <a:r>
                        <a:rPr sz="350" spc="50" dirty="0">
                          <a:latin typeface="Times New Roman"/>
                          <a:cs typeface="Times New Roman"/>
                        </a:rPr>
                        <a:t>para </a:t>
                      </a:r>
                      <a:r>
                        <a:rPr sz="350" spc="25" dirty="0">
                          <a:latin typeface="Times New Roman"/>
                          <a:cs typeface="Times New Roman"/>
                        </a:rPr>
                        <a:t>los </a:t>
                      </a:r>
                      <a:r>
                        <a:rPr sz="350" spc="35" dirty="0">
                          <a:latin typeface="Times New Roman"/>
                          <a:cs typeface="Times New Roman"/>
                        </a:rPr>
                        <a:t>procesos </a:t>
                      </a:r>
                      <a:r>
                        <a:rPr sz="350" spc="30" dirty="0">
                          <a:latin typeface="Times New Roman"/>
                          <a:cs typeface="Times New Roman"/>
                        </a:rPr>
                        <a:t>misionales del </a:t>
                      </a:r>
                      <a:r>
                        <a:rPr sz="350" spc="25" dirty="0">
                          <a:latin typeface="Times New Roman"/>
                          <a:cs typeface="Times New Roman"/>
                        </a:rPr>
                        <a:t>Ministerio </a:t>
                      </a:r>
                      <a:r>
                        <a:rPr sz="350" spc="50" dirty="0">
                          <a:latin typeface="Times New Roman"/>
                          <a:cs typeface="Times New Roman"/>
                        </a:rPr>
                        <a:t>de </a:t>
                      </a:r>
                      <a:r>
                        <a:rPr sz="350" spc="30" dirty="0">
                          <a:latin typeface="Times New Roman"/>
                          <a:cs typeface="Times New Roman"/>
                        </a:rPr>
                        <a:t>Educación</a:t>
                      </a:r>
                      <a:r>
                        <a:rPr sz="350" spc="150" dirty="0">
                          <a:latin typeface="Times New Roman"/>
                          <a:cs typeface="Times New Roman"/>
                        </a:rPr>
                        <a:t> </a:t>
                      </a:r>
                      <a:r>
                        <a:rPr sz="350" spc="25" dirty="0">
                          <a:latin typeface="Times New Roman"/>
                          <a:cs typeface="Times New Roman"/>
                        </a:rPr>
                        <a:t>Nacional.</a:t>
                      </a:r>
                      <a:endParaRPr sz="350">
                        <a:latin typeface="Times New Roman"/>
                        <a:cs typeface="Times New Roman"/>
                      </a:endParaRPr>
                    </a:p>
                    <a:p>
                      <a:pPr marL="16510">
                        <a:lnSpc>
                          <a:spcPct val="100000"/>
                        </a:lnSpc>
                        <a:spcBef>
                          <a:spcPts val="60"/>
                        </a:spcBef>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55" dirty="0">
                          <a:latin typeface="Times New Roman"/>
                          <a:cs typeface="Times New Roman"/>
                        </a:rPr>
                        <a:t>a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del</a:t>
                      </a:r>
                      <a:r>
                        <a:rPr sz="350" spc="65" dirty="0">
                          <a:latin typeface="Times New Roman"/>
                          <a:cs typeface="Times New Roman"/>
                        </a:rPr>
                        <a:t> </a:t>
                      </a:r>
                      <a:r>
                        <a:rPr sz="350" spc="30" dirty="0">
                          <a:latin typeface="Times New Roman"/>
                          <a:cs typeface="Times New Roman"/>
                        </a:rPr>
                        <a:t>conocimiento.</a:t>
                      </a:r>
                      <a:endParaRPr sz="350">
                        <a:latin typeface="Times New Roman"/>
                        <a:cs typeface="Times New Roman"/>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marR="22860">
                        <a:lnSpc>
                          <a:spcPct val="120000"/>
                        </a:lnSpc>
                        <a:spcBef>
                          <a:spcPts val="245"/>
                        </a:spcBef>
                      </a:pPr>
                      <a:r>
                        <a:rPr sz="300" spc="25" dirty="0">
                          <a:latin typeface="Times New Roman"/>
                          <a:cs typeface="Times New Roman"/>
                        </a:rPr>
                        <a:t>Gestión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7780">
                        <a:lnSpc>
                          <a:spcPct val="100000"/>
                        </a:lnSpc>
                        <a:spcBef>
                          <a:spcPts val="190"/>
                        </a:spcBef>
                      </a:pPr>
                      <a:r>
                        <a:rPr sz="300" spc="25" dirty="0">
                          <a:latin typeface="Times New Roman"/>
                          <a:cs typeface="Times New Roman"/>
                        </a:rPr>
                        <a:t>Gestión</a:t>
                      </a:r>
                      <a:r>
                        <a:rPr sz="300" spc="15" dirty="0">
                          <a:latin typeface="Times New Roman"/>
                          <a:cs typeface="Times New Roman"/>
                        </a:rPr>
                        <a:t> </a:t>
                      </a:r>
                      <a:r>
                        <a:rPr sz="300" spc="25" dirty="0">
                          <a:latin typeface="Times New Roman"/>
                          <a:cs typeface="Times New Roman"/>
                        </a:rPr>
                        <a:t>Conocimiento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9525" algn="ctr">
                        <a:lnSpc>
                          <a:spcPct val="100000"/>
                        </a:lnSpc>
                        <a:spcBef>
                          <a:spcPts val="275"/>
                        </a:spcBef>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43106">
                <a:tc>
                  <a:txBody>
                    <a:bodyPr/>
                    <a:lstStyle/>
                    <a:p>
                      <a:pPr marL="16510" marR="46990" indent="16510">
                        <a:lnSpc>
                          <a:spcPct val="114300"/>
                        </a:lnSpc>
                        <a:spcBef>
                          <a:spcPts val="10"/>
                        </a:spcBef>
                      </a:pPr>
                      <a:r>
                        <a:rPr sz="350" spc="10" dirty="0">
                          <a:latin typeface="Times New Roman"/>
                          <a:cs typeface="Times New Roman"/>
                        </a:rPr>
                        <a:t>Ciclo </a:t>
                      </a:r>
                      <a:r>
                        <a:rPr sz="350" spc="50" dirty="0">
                          <a:latin typeface="Times New Roman"/>
                          <a:cs typeface="Times New Roman"/>
                        </a:rPr>
                        <a:t>de </a:t>
                      </a:r>
                      <a:r>
                        <a:rPr sz="350" spc="25" dirty="0">
                          <a:latin typeface="Times New Roman"/>
                          <a:cs typeface="Times New Roman"/>
                        </a:rPr>
                        <a:t>política </a:t>
                      </a:r>
                      <a:r>
                        <a:rPr sz="350" spc="30" dirty="0">
                          <a:latin typeface="Times New Roman"/>
                          <a:cs typeface="Times New Roman"/>
                        </a:rPr>
                        <a:t>pública </a:t>
                      </a:r>
                      <a:r>
                        <a:rPr sz="350" spc="35" dirty="0">
                          <a:latin typeface="Times New Roman"/>
                          <a:cs typeface="Times New Roman"/>
                        </a:rPr>
                        <a:t>con énfasis </a:t>
                      </a:r>
                      <a:r>
                        <a:rPr sz="350" spc="50" dirty="0">
                          <a:latin typeface="Times New Roman"/>
                          <a:cs typeface="Times New Roman"/>
                        </a:rPr>
                        <a:t>en  </a:t>
                      </a:r>
                      <a:r>
                        <a:rPr sz="350" spc="25" dirty="0">
                          <a:latin typeface="Times New Roman"/>
                          <a:cs typeface="Times New Roman"/>
                        </a:rPr>
                        <a:t>la </a:t>
                      </a:r>
                      <a:r>
                        <a:rPr sz="350" spc="35" dirty="0">
                          <a:latin typeface="Times New Roman"/>
                          <a:cs typeface="Times New Roman"/>
                        </a:rPr>
                        <a:t>implementación </a:t>
                      </a:r>
                      <a:r>
                        <a:rPr sz="350" spc="50" dirty="0">
                          <a:latin typeface="Times New Roman"/>
                          <a:cs typeface="Times New Roman"/>
                        </a:rPr>
                        <a:t>de </a:t>
                      </a:r>
                      <a:r>
                        <a:rPr sz="350" spc="25" dirty="0">
                          <a:latin typeface="Times New Roman"/>
                          <a:cs typeface="Times New Roman"/>
                        </a:rPr>
                        <a:t>la política </a:t>
                      </a:r>
                      <a:r>
                        <a:rPr sz="350" spc="35" dirty="0">
                          <a:latin typeface="Times New Roman"/>
                          <a:cs typeface="Times New Roman"/>
                        </a:rPr>
                        <a:t>con  </a:t>
                      </a:r>
                      <a:r>
                        <a:rPr sz="350" spc="40" dirty="0">
                          <a:latin typeface="Times New Roman"/>
                          <a:cs typeface="Times New Roman"/>
                        </a:rPr>
                        <a:t>enfoque</a:t>
                      </a:r>
                      <a:r>
                        <a:rPr sz="350" spc="35" dirty="0">
                          <a:latin typeface="Times New Roman"/>
                          <a:cs typeface="Times New Roman"/>
                        </a:rPr>
                        <a:t> </a:t>
                      </a:r>
                      <a:r>
                        <a:rPr sz="350" spc="25" dirty="0">
                          <a:latin typeface="Times New Roman"/>
                          <a:cs typeface="Times New Roman"/>
                        </a:rPr>
                        <a:t>diferencial.</a:t>
                      </a:r>
                      <a:endParaRPr sz="350">
                        <a:latin typeface="Times New Roman"/>
                        <a:cs typeface="Times New Roman"/>
                      </a:endParaRPr>
                    </a:p>
                  </a:txBody>
                  <a:tcPr marL="0" marR="0" marT="127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46050">
                        <a:lnSpc>
                          <a:spcPct val="114300"/>
                        </a:lnSpc>
                        <a:spcBef>
                          <a:spcPts val="200"/>
                        </a:spcBef>
                      </a:pPr>
                      <a:r>
                        <a:rPr sz="350" spc="35" dirty="0">
                          <a:solidFill>
                            <a:srgbClr val="212121"/>
                          </a:solidFill>
                          <a:latin typeface="Times New Roman"/>
                          <a:cs typeface="Times New Roman"/>
                        </a:rPr>
                        <a:t>Promover </a:t>
                      </a:r>
                      <a:r>
                        <a:rPr sz="350" spc="50" dirty="0">
                          <a:solidFill>
                            <a:srgbClr val="212121"/>
                          </a:solidFill>
                          <a:latin typeface="Times New Roman"/>
                          <a:cs typeface="Times New Roman"/>
                        </a:rPr>
                        <a:t>entre </a:t>
                      </a:r>
                      <a:r>
                        <a:rPr sz="350" spc="25" dirty="0">
                          <a:solidFill>
                            <a:srgbClr val="212121"/>
                          </a:solidFill>
                          <a:latin typeface="Times New Roman"/>
                          <a:cs typeface="Times New Roman"/>
                        </a:rPr>
                        <a:t>los </a:t>
                      </a:r>
                      <a:r>
                        <a:rPr sz="350" spc="35" dirty="0">
                          <a:solidFill>
                            <a:srgbClr val="212121"/>
                          </a:solidFill>
                          <a:latin typeface="Times New Roman"/>
                          <a:cs typeface="Times New Roman"/>
                        </a:rPr>
                        <a:t>colaboradores </a:t>
                      </a:r>
                      <a:r>
                        <a:rPr sz="350" spc="30" dirty="0">
                          <a:solidFill>
                            <a:srgbClr val="212121"/>
                          </a:solidFill>
                          <a:latin typeface="Times New Roman"/>
                          <a:cs typeface="Times New Roman"/>
                        </a:rPr>
                        <a:t>del </a:t>
                      </a:r>
                      <a:r>
                        <a:rPr sz="350" spc="25" dirty="0">
                          <a:solidFill>
                            <a:srgbClr val="212121"/>
                          </a:solidFill>
                          <a:latin typeface="Times New Roman"/>
                          <a:cs typeface="Times New Roman"/>
                        </a:rPr>
                        <a:t>Ministerio </a:t>
                      </a:r>
                      <a:r>
                        <a:rPr sz="350" spc="50" dirty="0">
                          <a:solidFill>
                            <a:srgbClr val="212121"/>
                          </a:solidFill>
                          <a:latin typeface="Times New Roman"/>
                          <a:cs typeface="Times New Roman"/>
                        </a:rPr>
                        <a:t>de </a:t>
                      </a:r>
                      <a:r>
                        <a:rPr sz="350" spc="30" dirty="0">
                          <a:solidFill>
                            <a:srgbClr val="212121"/>
                          </a:solidFill>
                          <a:latin typeface="Times New Roman"/>
                          <a:cs typeface="Times New Roman"/>
                        </a:rPr>
                        <a:t>Educación </a:t>
                      </a:r>
                      <a:r>
                        <a:rPr sz="350" spc="25" dirty="0">
                          <a:solidFill>
                            <a:srgbClr val="212121"/>
                          </a:solidFill>
                          <a:latin typeface="Times New Roman"/>
                          <a:cs typeface="Times New Roman"/>
                        </a:rPr>
                        <a:t>Nacional </a:t>
                      </a:r>
                      <a:r>
                        <a:rPr sz="350" spc="15" dirty="0">
                          <a:solidFill>
                            <a:srgbClr val="212121"/>
                          </a:solidFill>
                          <a:latin typeface="Times New Roman"/>
                          <a:cs typeface="Times New Roman"/>
                        </a:rPr>
                        <a:t>(MEN) </a:t>
                      </a:r>
                      <a:r>
                        <a:rPr sz="350" spc="50" dirty="0">
                          <a:solidFill>
                            <a:srgbClr val="212121"/>
                          </a:solidFill>
                          <a:latin typeface="Times New Roman"/>
                          <a:cs typeface="Times New Roman"/>
                        </a:rPr>
                        <a:t>una </a:t>
                      </a:r>
                      <a:r>
                        <a:rPr sz="350" spc="40" dirty="0">
                          <a:solidFill>
                            <a:srgbClr val="212121"/>
                          </a:solidFill>
                          <a:latin typeface="Times New Roman"/>
                          <a:cs typeface="Times New Roman"/>
                        </a:rPr>
                        <a:t>mayor </a:t>
                      </a:r>
                      <a:r>
                        <a:rPr sz="350" spc="35" dirty="0">
                          <a:solidFill>
                            <a:srgbClr val="212121"/>
                          </a:solidFill>
                          <a:latin typeface="Times New Roman"/>
                          <a:cs typeface="Times New Roman"/>
                        </a:rPr>
                        <a:t>comprensión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los </a:t>
                      </a:r>
                      <a:r>
                        <a:rPr sz="350" spc="40" dirty="0">
                          <a:solidFill>
                            <a:srgbClr val="212121"/>
                          </a:solidFill>
                          <a:latin typeface="Times New Roman"/>
                          <a:cs typeface="Times New Roman"/>
                        </a:rPr>
                        <a:t>retos </a:t>
                      </a:r>
                      <a:r>
                        <a:rPr sz="350" spc="50" dirty="0">
                          <a:solidFill>
                            <a:srgbClr val="212121"/>
                          </a:solidFill>
                          <a:latin typeface="Times New Roman"/>
                          <a:cs typeface="Times New Roman"/>
                        </a:rPr>
                        <a:t>que </a:t>
                      </a:r>
                      <a:r>
                        <a:rPr sz="350" spc="25" dirty="0">
                          <a:solidFill>
                            <a:srgbClr val="212121"/>
                          </a:solidFill>
                          <a:latin typeface="Times New Roman"/>
                          <a:cs typeface="Times New Roman"/>
                        </a:rPr>
                        <a:t>la  </a:t>
                      </a:r>
                      <a:r>
                        <a:rPr sz="350" spc="35" dirty="0">
                          <a:solidFill>
                            <a:srgbClr val="212121"/>
                          </a:solidFill>
                          <a:latin typeface="Times New Roman"/>
                          <a:cs typeface="Times New Roman"/>
                        </a:rPr>
                        <a:t>implementación </a:t>
                      </a:r>
                      <a:r>
                        <a:rPr sz="350" spc="50" dirty="0">
                          <a:solidFill>
                            <a:srgbClr val="212121"/>
                          </a:solidFill>
                          <a:latin typeface="Times New Roman"/>
                          <a:cs typeface="Times New Roman"/>
                        </a:rPr>
                        <a:t>de </a:t>
                      </a:r>
                      <a:r>
                        <a:rPr sz="350" spc="25" dirty="0">
                          <a:solidFill>
                            <a:srgbClr val="212121"/>
                          </a:solidFill>
                          <a:latin typeface="Times New Roman"/>
                          <a:cs typeface="Times New Roman"/>
                        </a:rPr>
                        <a:t>la política </a:t>
                      </a:r>
                      <a:r>
                        <a:rPr sz="350" spc="30" dirty="0">
                          <a:solidFill>
                            <a:srgbClr val="212121"/>
                          </a:solidFill>
                          <a:latin typeface="Times New Roman"/>
                          <a:cs typeface="Times New Roman"/>
                        </a:rPr>
                        <a:t>pública </a:t>
                      </a:r>
                      <a:r>
                        <a:rPr sz="350" spc="40" dirty="0">
                          <a:solidFill>
                            <a:srgbClr val="212121"/>
                          </a:solidFill>
                          <a:latin typeface="Times New Roman"/>
                          <a:cs typeface="Times New Roman"/>
                        </a:rPr>
                        <a:t>plantea </a:t>
                      </a:r>
                      <a:r>
                        <a:rPr sz="350" spc="55" dirty="0">
                          <a:solidFill>
                            <a:srgbClr val="212121"/>
                          </a:solidFill>
                          <a:latin typeface="Times New Roman"/>
                          <a:cs typeface="Times New Roman"/>
                        </a:rPr>
                        <a:t>a </a:t>
                      </a:r>
                      <a:r>
                        <a:rPr sz="350" spc="40" dirty="0">
                          <a:solidFill>
                            <a:srgbClr val="212121"/>
                          </a:solidFill>
                          <a:latin typeface="Times New Roman"/>
                          <a:cs typeface="Times New Roman"/>
                        </a:rPr>
                        <a:t>nuestro quehacer, </a:t>
                      </a:r>
                      <a:r>
                        <a:rPr sz="350" spc="25" dirty="0">
                          <a:solidFill>
                            <a:srgbClr val="212121"/>
                          </a:solidFill>
                          <a:latin typeface="Times New Roman"/>
                          <a:cs typeface="Times New Roman"/>
                        </a:rPr>
                        <a:t>al </a:t>
                      </a:r>
                      <a:r>
                        <a:rPr sz="350" spc="40" dirty="0">
                          <a:solidFill>
                            <a:srgbClr val="212121"/>
                          </a:solidFill>
                          <a:latin typeface="Times New Roman"/>
                          <a:cs typeface="Times New Roman"/>
                        </a:rPr>
                        <a:t>tiempo </a:t>
                      </a:r>
                      <a:r>
                        <a:rPr sz="350" spc="50" dirty="0">
                          <a:solidFill>
                            <a:srgbClr val="212121"/>
                          </a:solidFill>
                          <a:latin typeface="Times New Roman"/>
                          <a:cs typeface="Times New Roman"/>
                        </a:rPr>
                        <a:t>que </a:t>
                      </a:r>
                      <a:r>
                        <a:rPr sz="350" spc="40" dirty="0">
                          <a:solidFill>
                            <a:srgbClr val="212121"/>
                          </a:solidFill>
                          <a:latin typeface="Times New Roman"/>
                          <a:cs typeface="Times New Roman"/>
                        </a:rPr>
                        <a:t>permite </a:t>
                      </a:r>
                      <a:r>
                        <a:rPr sz="350" spc="35" dirty="0">
                          <a:solidFill>
                            <a:srgbClr val="212121"/>
                          </a:solidFill>
                          <a:latin typeface="Times New Roman"/>
                          <a:cs typeface="Times New Roman"/>
                        </a:rPr>
                        <a:t>reconocer </a:t>
                      </a:r>
                      <a:r>
                        <a:rPr sz="350" spc="25" dirty="0">
                          <a:solidFill>
                            <a:srgbClr val="212121"/>
                          </a:solidFill>
                          <a:latin typeface="Times New Roman"/>
                          <a:cs typeface="Times New Roman"/>
                        </a:rPr>
                        <a:t>el </a:t>
                      </a:r>
                      <a:r>
                        <a:rPr sz="350" spc="35" dirty="0">
                          <a:solidFill>
                            <a:srgbClr val="212121"/>
                          </a:solidFill>
                          <a:latin typeface="Times New Roman"/>
                          <a:cs typeface="Times New Roman"/>
                        </a:rPr>
                        <a:t>papel </a:t>
                      </a:r>
                      <a:r>
                        <a:rPr sz="350" spc="30" dirty="0">
                          <a:solidFill>
                            <a:srgbClr val="212121"/>
                          </a:solidFill>
                          <a:latin typeface="Times New Roman"/>
                          <a:cs typeface="Times New Roman"/>
                        </a:rPr>
                        <a:t>del </a:t>
                      </a:r>
                      <a:r>
                        <a:rPr sz="350" spc="40" dirty="0">
                          <a:solidFill>
                            <a:srgbClr val="212121"/>
                          </a:solidFill>
                          <a:latin typeface="Times New Roman"/>
                          <a:cs typeface="Times New Roman"/>
                        </a:rPr>
                        <a:t>enfoque  </a:t>
                      </a:r>
                      <a:r>
                        <a:rPr sz="350" spc="25" dirty="0">
                          <a:solidFill>
                            <a:srgbClr val="212121"/>
                          </a:solidFill>
                          <a:latin typeface="Times New Roman"/>
                          <a:cs typeface="Times New Roman"/>
                        </a:rPr>
                        <a:t>diferencial</a:t>
                      </a:r>
                      <a:r>
                        <a:rPr sz="350" spc="55" dirty="0">
                          <a:solidFill>
                            <a:srgbClr val="212121"/>
                          </a:solidFill>
                          <a:latin typeface="Times New Roman"/>
                          <a:cs typeface="Times New Roman"/>
                        </a:rPr>
                        <a:t> </a:t>
                      </a:r>
                      <a:r>
                        <a:rPr sz="350" spc="50" dirty="0">
                          <a:solidFill>
                            <a:srgbClr val="212121"/>
                          </a:solidFill>
                          <a:latin typeface="Times New Roman"/>
                          <a:cs typeface="Times New Roman"/>
                        </a:rPr>
                        <a:t>en</a:t>
                      </a:r>
                      <a:r>
                        <a:rPr sz="350" spc="55" dirty="0">
                          <a:solidFill>
                            <a:srgbClr val="212121"/>
                          </a:solidFill>
                          <a:latin typeface="Times New Roman"/>
                          <a:cs typeface="Times New Roman"/>
                        </a:rPr>
                        <a:t> </a:t>
                      </a:r>
                      <a:r>
                        <a:rPr sz="350" spc="25" dirty="0">
                          <a:solidFill>
                            <a:srgbClr val="212121"/>
                          </a:solidFill>
                          <a:latin typeface="Times New Roman"/>
                          <a:cs typeface="Times New Roman"/>
                        </a:rPr>
                        <a:t>la</a:t>
                      </a:r>
                      <a:r>
                        <a:rPr sz="350" spc="50" dirty="0">
                          <a:solidFill>
                            <a:srgbClr val="212121"/>
                          </a:solidFill>
                          <a:latin typeface="Times New Roman"/>
                          <a:cs typeface="Times New Roman"/>
                        </a:rPr>
                        <a:t> </a:t>
                      </a:r>
                      <a:r>
                        <a:rPr sz="350" spc="35" dirty="0">
                          <a:solidFill>
                            <a:srgbClr val="212121"/>
                          </a:solidFill>
                          <a:latin typeface="Times New Roman"/>
                          <a:cs typeface="Times New Roman"/>
                        </a:rPr>
                        <a:t>implementación</a:t>
                      </a:r>
                      <a:r>
                        <a:rPr sz="350" spc="50" dirty="0">
                          <a:solidFill>
                            <a:srgbClr val="212121"/>
                          </a:solidFill>
                          <a:latin typeface="Times New Roman"/>
                          <a:cs typeface="Times New Roman"/>
                        </a:rPr>
                        <a:t> de </a:t>
                      </a:r>
                      <a:r>
                        <a:rPr sz="350" spc="25" dirty="0">
                          <a:solidFill>
                            <a:srgbClr val="212121"/>
                          </a:solidFill>
                          <a:latin typeface="Times New Roman"/>
                          <a:cs typeface="Times New Roman"/>
                        </a:rPr>
                        <a:t>la</a:t>
                      </a:r>
                      <a:r>
                        <a:rPr sz="350" spc="50" dirty="0">
                          <a:solidFill>
                            <a:srgbClr val="212121"/>
                          </a:solidFill>
                          <a:latin typeface="Times New Roman"/>
                          <a:cs typeface="Times New Roman"/>
                        </a:rPr>
                        <a:t> </a:t>
                      </a:r>
                      <a:r>
                        <a:rPr sz="350" spc="25" dirty="0">
                          <a:solidFill>
                            <a:srgbClr val="212121"/>
                          </a:solidFill>
                          <a:latin typeface="Times New Roman"/>
                          <a:cs typeface="Times New Roman"/>
                        </a:rPr>
                        <a:t>política</a:t>
                      </a:r>
                      <a:r>
                        <a:rPr sz="350" spc="50" dirty="0">
                          <a:solidFill>
                            <a:srgbClr val="212121"/>
                          </a:solidFill>
                          <a:latin typeface="Times New Roman"/>
                          <a:cs typeface="Times New Roman"/>
                        </a:rPr>
                        <a:t> </a:t>
                      </a:r>
                      <a:r>
                        <a:rPr sz="350" spc="30" dirty="0">
                          <a:solidFill>
                            <a:srgbClr val="212121"/>
                          </a:solidFill>
                          <a:latin typeface="Times New Roman"/>
                          <a:cs typeface="Times New Roman"/>
                        </a:rPr>
                        <a:t>pública</a:t>
                      </a:r>
                      <a:r>
                        <a:rPr sz="350" spc="50" dirty="0">
                          <a:solidFill>
                            <a:srgbClr val="212121"/>
                          </a:solidFill>
                          <a:latin typeface="Times New Roman"/>
                          <a:cs typeface="Times New Roman"/>
                        </a:rPr>
                        <a:t> </a:t>
                      </a:r>
                      <a:r>
                        <a:rPr sz="350" spc="30" dirty="0">
                          <a:solidFill>
                            <a:srgbClr val="212121"/>
                          </a:solidFill>
                          <a:latin typeface="Times New Roman"/>
                          <a:cs typeface="Times New Roman"/>
                        </a:rPr>
                        <a:t>y</a:t>
                      </a:r>
                      <a:r>
                        <a:rPr sz="350" spc="55" dirty="0">
                          <a:solidFill>
                            <a:srgbClr val="212121"/>
                          </a:solidFill>
                          <a:latin typeface="Times New Roman"/>
                          <a:cs typeface="Times New Roman"/>
                        </a:rPr>
                        <a:t> </a:t>
                      </a:r>
                      <a:r>
                        <a:rPr sz="350" spc="25" dirty="0">
                          <a:solidFill>
                            <a:srgbClr val="212121"/>
                          </a:solidFill>
                          <a:latin typeface="Times New Roman"/>
                          <a:cs typeface="Times New Roman"/>
                        </a:rPr>
                        <a:t>la</a:t>
                      </a:r>
                      <a:r>
                        <a:rPr sz="350" spc="50" dirty="0">
                          <a:solidFill>
                            <a:srgbClr val="212121"/>
                          </a:solidFill>
                          <a:latin typeface="Times New Roman"/>
                          <a:cs typeface="Times New Roman"/>
                        </a:rPr>
                        <a:t> </a:t>
                      </a:r>
                      <a:r>
                        <a:rPr sz="350" spc="25" dirty="0">
                          <a:solidFill>
                            <a:srgbClr val="212121"/>
                          </a:solidFill>
                          <a:latin typeface="Times New Roman"/>
                          <a:cs typeface="Times New Roman"/>
                        </a:rPr>
                        <a:t>articulación</a:t>
                      </a:r>
                      <a:r>
                        <a:rPr sz="350" spc="50" dirty="0">
                          <a:solidFill>
                            <a:srgbClr val="212121"/>
                          </a:solidFill>
                          <a:latin typeface="Times New Roman"/>
                          <a:cs typeface="Times New Roman"/>
                        </a:rPr>
                        <a:t> de este</a:t>
                      </a:r>
                      <a:r>
                        <a:rPr sz="350" spc="55" dirty="0">
                          <a:solidFill>
                            <a:srgbClr val="212121"/>
                          </a:solidFill>
                          <a:latin typeface="Times New Roman"/>
                          <a:cs typeface="Times New Roman"/>
                        </a:rPr>
                        <a:t> </a:t>
                      </a:r>
                      <a:r>
                        <a:rPr sz="350" spc="35" dirty="0">
                          <a:solidFill>
                            <a:srgbClr val="212121"/>
                          </a:solidFill>
                          <a:latin typeface="Times New Roman"/>
                          <a:cs typeface="Times New Roman"/>
                        </a:rPr>
                        <a:t>proceso</a:t>
                      </a:r>
                      <a:r>
                        <a:rPr sz="350" spc="50" dirty="0">
                          <a:solidFill>
                            <a:srgbClr val="212121"/>
                          </a:solidFill>
                          <a:latin typeface="Times New Roman"/>
                          <a:cs typeface="Times New Roman"/>
                        </a:rPr>
                        <a:t> </a:t>
                      </a:r>
                      <a:r>
                        <a:rPr sz="350" spc="35" dirty="0">
                          <a:solidFill>
                            <a:srgbClr val="212121"/>
                          </a:solidFill>
                          <a:latin typeface="Times New Roman"/>
                          <a:cs typeface="Times New Roman"/>
                        </a:rPr>
                        <a:t>con</a:t>
                      </a:r>
                      <a:r>
                        <a:rPr sz="350" spc="50" dirty="0">
                          <a:solidFill>
                            <a:srgbClr val="212121"/>
                          </a:solidFill>
                          <a:latin typeface="Times New Roman"/>
                          <a:cs typeface="Times New Roman"/>
                        </a:rPr>
                        <a:t> </a:t>
                      </a:r>
                      <a:r>
                        <a:rPr sz="350" spc="25" dirty="0">
                          <a:solidFill>
                            <a:srgbClr val="212121"/>
                          </a:solidFill>
                          <a:latin typeface="Times New Roman"/>
                          <a:cs typeface="Times New Roman"/>
                        </a:rPr>
                        <a:t>los</a:t>
                      </a:r>
                      <a:r>
                        <a:rPr sz="350" spc="55" dirty="0">
                          <a:solidFill>
                            <a:srgbClr val="212121"/>
                          </a:solidFill>
                          <a:latin typeface="Times New Roman"/>
                          <a:cs typeface="Times New Roman"/>
                        </a:rPr>
                        <a:t> </a:t>
                      </a:r>
                      <a:r>
                        <a:rPr sz="350" spc="25" dirty="0">
                          <a:solidFill>
                            <a:srgbClr val="212121"/>
                          </a:solidFill>
                          <a:latin typeface="Times New Roman"/>
                          <a:cs typeface="Times New Roman"/>
                        </a:rPr>
                        <a:t>servicios</a:t>
                      </a:r>
                      <a:r>
                        <a:rPr sz="350" spc="55" dirty="0">
                          <a:solidFill>
                            <a:srgbClr val="212121"/>
                          </a:solidFill>
                          <a:latin typeface="Times New Roman"/>
                          <a:cs typeface="Times New Roman"/>
                        </a:rPr>
                        <a:t> </a:t>
                      </a:r>
                      <a:r>
                        <a:rPr sz="350" spc="30" dirty="0">
                          <a:solidFill>
                            <a:srgbClr val="212121"/>
                          </a:solidFill>
                          <a:latin typeface="Times New Roman"/>
                          <a:cs typeface="Times New Roman"/>
                        </a:rPr>
                        <a:t>del</a:t>
                      </a:r>
                      <a:r>
                        <a:rPr sz="350" spc="65" dirty="0">
                          <a:solidFill>
                            <a:srgbClr val="212121"/>
                          </a:solidFill>
                          <a:latin typeface="Times New Roman"/>
                          <a:cs typeface="Times New Roman"/>
                        </a:rPr>
                        <a:t> </a:t>
                      </a:r>
                      <a:r>
                        <a:rPr sz="350" spc="25" dirty="0">
                          <a:solidFill>
                            <a:srgbClr val="212121"/>
                          </a:solidFill>
                          <a:latin typeface="Times New Roman"/>
                          <a:cs typeface="Times New Roman"/>
                        </a:rPr>
                        <a:t>Ministerio.</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marR="1270">
                        <a:lnSpc>
                          <a:spcPct val="114300"/>
                        </a:lnSpc>
                        <a:spcBef>
                          <a:spcPts val="200"/>
                        </a:spcBef>
                        <a:buChar char="•"/>
                        <a:tabLst>
                          <a:tab pos="58419" algn="l"/>
                          <a:tab pos="1370965" algn="l"/>
                        </a:tabLst>
                      </a:pPr>
                      <a:r>
                        <a:rPr sz="350" spc="25" dirty="0">
                          <a:latin typeface="Times New Roman"/>
                          <a:cs typeface="Times New Roman"/>
                        </a:rPr>
                        <a:t>Analizar </a:t>
                      </a:r>
                      <a:r>
                        <a:rPr sz="350" spc="30" dirty="0">
                          <a:latin typeface="Times New Roman"/>
                          <a:cs typeface="Times New Roman"/>
                        </a:rPr>
                        <a:t>las implicaciones </a:t>
                      </a:r>
                      <a:r>
                        <a:rPr sz="350" spc="50" dirty="0">
                          <a:latin typeface="Times New Roman"/>
                          <a:cs typeface="Times New Roman"/>
                        </a:rPr>
                        <a:t>que </a:t>
                      </a:r>
                      <a:r>
                        <a:rPr sz="350" spc="35" dirty="0">
                          <a:latin typeface="Times New Roman"/>
                          <a:cs typeface="Times New Roman"/>
                        </a:rPr>
                        <a:t>tienen </a:t>
                      </a:r>
                      <a:r>
                        <a:rPr sz="350" spc="25" dirty="0">
                          <a:latin typeface="Times New Roman"/>
                          <a:cs typeface="Times New Roman"/>
                        </a:rPr>
                        <a:t>los </a:t>
                      </a:r>
                      <a:r>
                        <a:rPr sz="350" spc="40" dirty="0">
                          <a:latin typeface="Times New Roman"/>
                          <a:cs typeface="Times New Roman"/>
                        </a:rPr>
                        <a:t>enfoques </a:t>
                      </a:r>
                      <a:r>
                        <a:rPr sz="350" spc="25" dirty="0">
                          <a:latin typeface="Times New Roman"/>
                          <a:cs typeface="Times New Roman"/>
                        </a:rPr>
                        <a:t>territorial </a:t>
                      </a:r>
                      <a:r>
                        <a:rPr sz="350" spc="30" dirty="0">
                          <a:latin typeface="Times New Roman"/>
                          <a:cs typeface="Times New Roman"/>
                        </a:rPr>
                        <a:t>y </a:t>
                      </a:r>
                      <a:r>
                        <a:rPr sz="350" spc="25" dirty="0">
                          <a:latin typeface="Times New Roman"/>
                          <a:cs typeface="Times New Roman"/>
                        </a:rPr>
                        <a:t>diferencial </a:t>
                      </a:r>
                      <a:r>
                        <a:rPr sz="350" spc="50" dirty="0">
                          <a:latin typeface="Times New Roman"/>
                          <a:cs typeface="Times New Roman"/>
                        </a:rPr>
                        <a:t>en </a:t>
                      </a:r>
                      <a:r>
                        <a:rPr sz="350" spc="25" dirty="0">
                          <a:latin typeface="Times New Roman"/>
                          <a:cs typeface="Times New Roman"/>
                        </a:rPr>
                        <a:t>la </a:t>
                      </a:r>
                      <a:r>
                        <a:rPr sz="350" spc="30" dirty="0">
                          <a:latin typeface="Times New Roman"/>
                          <a:cs typeface="Times New Roman"/>
                        </a:rPr>
                        <a:t>construcción  </a:t>
                      </a:r>
                      <a:r>
                        <a:rPr sz="350" spc="50" dirty="0">
                          <a:latin typeface="Times New Roman"/>
                          <a:cs typeface="Times New Roman"/>
                        </a:rPr>
                        <a:t>de </a:t>
                      </a:r>
                      <a:r>
                        <a:rPr sz="350" spc="25" dirty="0">
                          <a:latin typeface="Times New Roman"/>
                          <a:cs typeface="Times New Roman"/>
                        </a:rPr>
                        <a:t>política  </a:t>
                      </a:r>
                      <a:r>
                        <a:rPr sz="350" spc="30" dirty="0">
                          <a:latin typeface="Times New Roman"/>
                          <a:cs typeface="Times New Roman"/>
                        </a:rPr>
                        <a:t>pública del</a:t>
                      </a:r>
                      <a:r>
                        <a:rPr sz="350" spc="50" dirty="0">
                          <a:latin typeface="Times New Roman"/>
                          <a:cs typeface="Times New Roman"/>
                        </a:rPr>
                        <a:t> </a:t>
                      </a:r>
                      <a:r>
                        <a:rPr sz="350" spc="35" dirty="0">
                          <a:latin typeface="Times New Roman"/>
                          <a:cs typeface="Times New Roman"/>
                        </a:rPr>
                        <a:t>Sector</a:t>
                      </a:r>
                      <a:r>
                        <a:rPr sz="350" spc="60" dirty="0">
                          <a:latin typeface="Times New Roman"/>
                          <a:cs typeface="Times New Roman"/>
                        </a:rPr>
                        <a:t> </a:t>
                      </a:r>
                      <a:r>
                        <a:rPr sz="350" spc="30" dirty="0">
                          <a:latin typeface="Times New Roman"/>
                          <a:cs typeface="Times New Roman"/>
                        </a:rPr>
                        <a:t>Educativo.	</a:t>
                      </a: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55" dirty="0">
                          <a:latin typeface="Times New Roman"/>
                          <a:cs typeface="Times New Roman"/>
                        </a:rPr>
                        <a:t>a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del</a:t>
                      </a:r>
                      <a:r>
                        <a:rPr sz="350" spc="85" dirty="0">
                          <a:latin typeface="Times New Roman"/>
                          <a:cs typeface="Times New Roman"/>
                        </a:rPr>
                        <a:t> </a:t>
                      </a:r>
                      <a:r>
                        <a:rPr sz="350" spc="30" dirty="0">
                          <a:latin typeface="Times New Roman"/>
                          <a:cs typeface="Times New Roman"/>
                        </a:rPr>
                        <a:t>conocimiento.</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22860">
                        <a:lnSpc>
                          <a:spcPct val="120000"/>
                        </a:lnSpc>
                      </a:pPr>
                      <a:r>
                        <a:rPr sz="300" spc="25" dirty="0">
                          <a:latin typeface="Times New Roman"/>
                          <a:cs typeface="Times New Roman"/>
                        </a:rPr>
                        <a:t>Gestión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20"/>
                        </a:spcBef>
                      </a:pPr>
                      <a:endParaRPr sz="350">
                        <a:latin typeface="Times New Roman"/>
                        <a:cs typeface="Times New Roman"/>
                      </a:endParaRPr>
                    </a:p>
                    <a:p>
                      <a:pPr marL="17780">
                        <a:lnSpc>
                          <a:spcPct val="100000"/>
                        </a:lnSpc>
                      </a:pPr>
                      <a:r>
                        <a:rPr sz="300" spc="25" dirty="0">
                          <a:latin typeface="Times New Roman"/>
                          <a:cs typeface="Times New Roman"/>
                        </a:rPr>
                        <a:t>Gestión</a:t>
                      </a:r>
                      <a:r>
                        <a:rPr sz="300" spc="15" dirty="0">
                          <a:latin typeface="Times New Roman"/>
                          <a:cs typeface="Times New Roman"/>
                        </a:rPr>
                        <a:t> </a:t>
                      </a:r>
                      <a:r>
                        <a:rPr sz="300" spc="25" dirty="0">
                          <a:latin typeface="Times New Roman"/>
                          <a:cs typeface="Times New Roman"/>
                        </a:rPr>
                        <a:t>Conocimiento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a:latin typeface="Times New Roman"/>
                        <a:cs typeface="Times New Roman"/>
                      </a:endParaRPr>
                    </a:p>
                    <a:p>
                      <a:pPr marL="9525" algn="ctr">
                        <a:lnSpc>
                          <a:spcPct val="100000"/>
                        </a:lnSpc>
                        <a:spcBef>
                          <a:spcPts val="280"/>
                        </a:spcBef>
                      </a:pPr>
                      <a:r>
                        <a:rPr sz="350" spc="35" dirty="0">
                          <a:latin typeface="Times New Roman"/>
                          <a:cs typeface="Times New Roman"/>
                        </a:rPr>
                        <a:t>Planta</a:t>
                      </a:r>
                      <a:r>
                        <a:rPr sz="350" spc="25" dirty="0">
                          <a:latin typeface="Times New Roman"/>
                          <a:cs typeface="Times New Roman"/>
                        </a:rPr>
                        <a:t> Global</a:t>
                      </a:r>
                      <a:endParaRPr sz="3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243106">
                <a:tc>
                  <a:txBody>
                    <a:bodyPr/>
                    <a:lstStyle/>
                    <a:p>
                      <a:pPr marL="16510" marR="66675">
                        <a:lnSpc>
                          <a:spcPct val="114300"/>
                        </a:lnSpc>
                        <a:spcBef>
                          <a:spcPts val="200"/>
                        </a:spcBef>
                      </a:pPr>
                      <a:r>
                        <a:rPr sz="350" spc="25" dirty="0">
                          <a:solidFill>
                            <a:srgbClr val="212121"/>
                          </a:solidFill>
                          <a:latin typeface="Times New Roman"/>
                          <a:cs typeface="Times New Roman"/>
                        </a:rPr>
                        <a:t>Aproximación </a:t>
                      </a:r>
                      <a:r>
                        <a:rPr sz="350" spc="55" dirty="0">
                          <a:solidFill>
                            <a:srgbClr val="212121"/>
                          </a:solidFill>
                          <a:latin typeface="Times New Roman"/>
                          <a:cs typeface="Times New Roman"/>
                        </a:rPr>
                        <a:t>a </a:t>
                      </a:r>
                      <a:r>
                        <a:rPr sz="350" spc="25" dirty="0">
                          <a:solidFill>
                            <a:srgbClr val="212121"/>
                          </a:solidFill>
                          <a:latin typeface="Times New Roman"/>
                          <a:cs typeface="Times New Roman"/>
                        </a:rPr>
                        <a:t>la </a:t>
                      </a:r>
                      <a:r>
                        <a:rPr sz="350" spc="30" dirty="0">
                          <a:solidFill>
                            <a:srgbClr val="212121"/>
                          </a:solidFill>
                          <a:latin typeface="Times New Roman"/>
                          <a:cs typeface="Times New Roman"/>
                        </a:rPr>
                        <a:t>Organización y  </a:t>
                      </a:r>
                      <a:r>
                        <a:rPr sz="350" spc="35" dirty="0">
                          <a:solidFill>
                            <a:srgbClr val="212121"/>
                          </a:solidFill>
                          <a:latin typeface="Times New Roman"/>
                          <a:cs typeface="Times New Roman"/>
                        </a:rPr>
                        <a:t>Funcionamiento </a:t>
                      </a:r>
                      <a:r>
                        <a:rPr sz="350" spc="30" dirty="0">
                          <a:solidFill>
                            <a:srgbClr val="212121"/>
                          </a:solidFill>
                          <a:latin typeface="Times New Roman"/>
                          <a:cs typeface="Times New Roman"/>
                        </a:rPr>
                        <a:t>del </a:t>
                      </a:r>
                      <a:r>
                        <a:rPr sz="350" spc="40" dirty="0">
                          <a:solidFill>
                            <a:srgbClr val="212121"/>
                          </a:solidFill>
                          <a:latin typeface="Times New Roman"/>
                          <a:cs typeface="Times New Roman"/>
                        </a:rPr>
                        <a:t>Sistema </a:t>
                      </a:r>
                      <a:r>
                        <a:rPr sz="350" spc="30" dirty="0">
                          <a:solidFill>
                            <a:srgbClr val="212121"/>
                          </a:solidFill>
                          <a:latin typeface="Times New Roman"/>
                          <a:cs typeface="Times New Roman"/>
                        </a:rPr>
                        <a:t>Educativo  </a:t>
                      </a:r>
                      <a:r>
                        <a:rPr sz="350" spc="50" dirty="0">
                          <a:solidFill>
                            <a:srgbClr val="212121"/>
                          </a:solidFill>
                          <a:latin typeface="Times New Roman"/>
                          <a:cs typeface="Times New Roman"/>
                        </a:rPr>
                        <a:t>en</a:t>
                      </a:r>
                      <a:r>
                        <a:rPr sz="350" spc="35" dirty="0">
                          <a:solidFill>
                            <a:srgbClr val="212121"/>
                          </a:solidFill>
                          <a:latin typeface="Times New Roman"/>
                          <a:cs typeface="Times New Roman"/>
                        </a:rPr>
                        <a:t> </a:t>
                      </a:r>
                      <a:r>
                        <a:rPr sz="350" spc="30" dirty="0">
                          <a:solidFill>
                            <a:srgbClr val="212121"/>
                          </a:solidFill>
                          <a:latin typeface="Times New Roman"/>
                          <a:cs typeface="Times New Roman"/>
                        </a:rPr>
                        <a:t>Colombia</a:t>
                      </a:r>
                      <a:endParaRPr sz="350">
                        <a:latin typeface="Times New Roman"/>
                        <a:cs typeface="Times New Roman"/>
                      </a:endParaRPr>
                    </a:p>
                  </a:txBody>
                  <a:tcPr marL="0" marR="0" marT="254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6510">
                        <a:lnSpc>
                          <a:spcPct val="100000"/>
                        </a:lnSpc>
                        <a:spcBef>
                          <a:spcPts val="20"/>
                        </a:spcBef>
                      </a:pPr>
                      <a:r>
                        <a:rPr sz="350" spc="35" dirty="0">
                          <a:latin typeface="Times New Roman"/>
                          <a:cs typeface="Times New Roman"/>
                        </a:rPr>
                        <a:t>Promover </a:t>
                      </a:r>
                      <a:r>
                        <a:rPr sz="350" spc="50" dirty="0">
                          <a:latin typeface="Times New Roman"/>
                          <a:cs typeface="Times New Roman"/>
                        </a:rPr>
                        <a:t>entre </a:t>
                      </a:r>
                      <a:r>
                        <a:rPr sz="350" spc="25" dirty="0">
                          <a:latin typeface="Times New Roman"/>
                          <a:cs typeface="Times New Roman"/>
                        </a:rPr>
                        <a:t>los </a:t>
                      </a:r>
                      <a:r>
                        <a:rPr sz="350" spc="35" dirty="0">
                          <a:latin typeface="Times New Roman"/>
                          <a:cs typeface="Times New Roman"/>
                        </a:rPr>
                        <a:t>colaboradores </a:t>
                      </a:r>
                      <a:r>
                        <a:rPr sz="350" spc="30" dirty="0">
                          <a:latin typeface="Times New Roman"/>
                          <a:cs typeface="Times New Roman"/>
                        </a:rPr>
                        <a:t>del </a:t>
                      </a:r>
                      <a:r>
                        <a:rPr sz="350" spc="25" dirty="0">
                          <a:latin typeface="Times New Roman"/>
                          <a:cs typeface="Times New Roman"/>
                        </a:rPr>
                        <a:t>Ministerio </a:t>
                      </a:r>
                      <a:r>
                        <a:rPr sz="350" spc="50" dirty="0">
                          <a:latin typeface="Times New Roman"/>
                          <a:cs typeface="Times New Roman"/>
                        </a:rPr>
                        <a:t>de </a:t>
                      </a:r>
                      <a:r>
                        <a:rPr sz="350" spc="30" dirty="0">
                          <a:latin typeface="Times New Roman"/>
                          <a:cs typeface="Times New Roman"/>
                        </a:rPr>
                        <a:t>Educación </a:t>
                      </a:r>
                      <a:r>
                        <a:rPr sz="350" spc="25" dirty="0">
                          <a:latin typeface="Times New Roman"/>
                          <a:cs typeface="Times New Roman"/>
                        </a:rPr>
                        <a:t>Nacional </a:t>
                      </a:r>
                      <a:r>
                        <a:rPr sz="350" spc="15" dirty="0">
                          <a:latin typeface="Times New Roman"/>
                          <a:cs typeface="Times New Roman"/>
                        </a:rPr>
                        <a:t>(MEN) </a:t>
                      </a:r>
                      <a:r>
                        <a:rPr sz="350" spc="50" dirty="0">
                          <a:latin typeface="Times New Roman"/>
                          <a:cs typeface="Times New Roman"/>
                        </a:rPr>
                        <a:t>una </a:t>
                      </a:r>
                      <a:r>
                        <a:rPr sz="350" spc="25" dirty="0">
                          <a:latin typeface="Times New Roman"/>
                          <a:cs typeface="Times New Roman"/>
                        </a:rPr>
                        <a:t>visión global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organización y</a:t>
                      </a:r>
                      <a:r>
                        <a:rPr sz="350" spc="60" dirty="0">
                          <a:latin typeface="Times New Roman"/>
                          <a:cs typeface="Times New Roman"/>
                        </a:rPr>
                        <a:t> </a:t>
                      </a:r>
                      <a:r>
                        <a:rPr sz="350" spc="25" dirty="0">
                          <a:latin typeface="Times New Roman"/>
                          <a:cs typeface="Times New Roman"/>
                        </a:rPr>
                        <a:t>el</a:t>
                      </a:r>
                      <a:endParaRPr sz="350">
                        <a:latin typeface="Times New Roman"/>
                        <a:cs typeface="Times New Roman"/>
                      </a:endParaRPr>
                    </a:p>
                    <a:p>
                      <a:pPr marL="16510" marR="104775">
                        <a:lnSpc>
                          <a:spcPts val="480"/>
                        </a:lnSpc>
                        <a:spcBef>
                          <a:spcPts val="20"/>
                        </a:spcBef>
                      </a:pPr>
                      <a:r>
                        <a:rPr sz="350" spc="35" dirty="0">
                          <a:latin typeface="Times New Roman"/>
                          <a:cs typeface="Times New Roman"/>
                        </a:rPr>
                        <a:t>funcionamiento </a:t>
                      </a:r>
                      <a:r>
                        <a:rPr sz="350" spc="30" dirty="0">
                          <a:latin typeface="Times New Roman"/>
                          <a:cs typeface="Times New Roman"/>
                        </a:rPr>
                        <a:t>del </a:t>
                      </a:r>
                      <a:r>
                        <a:rPr sz="350" spc="35" dirty="0">
                          <a:latin typeface="Times New Roman"/>
                          <a:cs typeface="Times New Roman"/>
                        </a:rPr>
                        <a:t>sector </a:t>
                      </a:r>
                      <a:r>
                        <a:rPr sz="350" spc="30" dirty="0">
                          <a:latin typeface="Times New Roman"/>
                          <a:cs typeface="Times New Roman"/>
                        </a:rPr>
                        <a:t>y </a:t>
                      </a:r>
                      <a:r>
                        <a:rPr sz="350" spc="25" dirty="0">
                          <a:latin typeface="Times New Roman"/>
                          <a:cs typeface="Times New Roman"/>
                        </a:rPr>
                        <a:t>el </a:t>
                      </a:r>
                      <a:r>
                        <a:rPr sz="350" spc="40" dirty="0">
                          <a:latin typeface="Times New Roman"/>
                          <a:cs typeface="Times New Roman"/>
                        </a:rPr>
                        <a:t>sistema </a:t>
                      </a:r>
                      <a:r>
                        <a:rPr sz="350" spc="35" dirty="0">
                          <a:latin typeface="Times New Roman"/>
                          <a:cs typeface="Times New Roman"/>
                        </a:rPr>
                        <a:t>educativo </a:t>
                      </a:r>
                      <a:r>
                        <a:rPr sz="350" spc="50" dirty="0">
                          <a:latin typeface="Times New Roman"/>
                          <a:cs typeface="Times New Roman"/>
                        </a:rPr>
                        <a:t>en </a:t>
                      </a:r>
                      <a:r>
                        <a:rPr sz="350" spc="25" dirty="0">
                          <a:latin typeface="Times New Roman"/>
                          <a:cs typeface="Times New Roman"/>
                        </a:rPr>
                        <a:t>Colombia </a:t>
                      </a:r>
                      <a:r>
                        <a:rPr sz="350" spc="35" dirty="0">
                          <a:latin typeface="Times New Roman"/>
                          <a:cs typeface="Times New Roman"/>
                        </a:rPr>
                        <a:t>, </a:t>
                      </a:r>
                      <a:r>
                        <a:rPr sz="350" spc="50" dirty="0">
                          <a:latin typeface="Times New Roman"/>
                          <a:cs typeface="Times New Roman"/>
                        </a:rPr>
                        <a:t>desde </a:t>
                      </a:r>
                      <a:r>
                        <a:rPr sz="350" spc="25" dirty="0">
                          <a:latin typeface="Times New Roman"/>
                          <a:cs typeface="Times New Roman"/>
                        </a:rPr>
                        <a:t>la </a:t>
                      </a:r>
                      <a:r>
                        <a:rPr sz="350" spc="30" dirty="0">
                          <a:latin typeface="Times New Roman"/>
                          <a:cs typeface="Times New Roman"/>
                        </a:rPr>
                        <a:t>cual </a:t>
                      </a:r>
                      <a:r>
                        <a:rPr sz="350" spc="50" dirty="0">
                          <a:latin typeface="Times New Roman"/>
                          <a:cs typeface="Times New Roman"/>
                        </a:rPr>
                        <a:t>se </a:t>
                      </a:r>
                      <a:r>
                        <a:rPr sz="350" spc="30" dirty="0">
                          <a:latin typeface="Times New Roman"/>
                          <a:cs typeface="Times New Roman"/>
                        </a:rPr>
                        <a:t>analice </a:t>
                      </a:r>
                      <a:r>
                        <a:rPr sz="350" spc="35" dirty="0">
                          <a:latin typeface="Times New Roman"/>
                          <a:cs typeface="Times New Roman"/>
                        </a:rPr>
                        <a:t>críticamente </a:t>
                      </a:r>
                      <a:r>
                        <a:rPr sz="350" spc="25" dirty="0">
                          <a:latin typeface="Times New Roman"/>
                          <a:cs typeface="Times New Roman"/>
                        </a:rPr>
                        <a:t>la </a:t>
                      </a:r>
                      <a:r>
                        <a:rPr sz="350" spc="40" dirty="0">
                          <a:latin typeface="Times New Roman"/>
                          <a:cs typeface="Times New Roman"/>
                        </a:rPr>
                        <a:t>estructura  </a:t>
                      </a:r>
                      <a:r>
                        <a:rPr sz="350" spc="30" dirty="0">
                          <a:latin typeface="Times New Roman"/>
                          <a:cs typeface="Times New Roman"/>
                        </a:rPr>
                        <a:t>organizacional y </a:t>
                      </a:r>
                      <a:r>
                        <a:rPr sz="350" spc="25" dirty="0">
                          <a:latin typeface="Times New Roman"/>
                          <a:cs typeface="Times New Roman"/>
                        </a:rPr>
                        <a:t>funcional </a:t>
                      </a:r>
                      <a:r>
                        <a:rPr sz="350" spc="35" dirty="0">
                          <a:latin typeface="Times New Roman"/>
                          <a:cs typeface="Times New Roman"/>
                        </a:rPr>
                        <a:t>vigente </a:t>
                      </a:r>
                      <a:r>
                        <a:rPr sz="350" spc="50" dirty="0">
                          <a:latin typeface="Times New Roman"/>
                          <a:cs typeface="Times New Roman"/>
                        </a:rPr>
                        <a:t>en </a:t>
                      </a:r>
                      <a:r>
                        <a:rPr sz="350" spc="25" dirty="0">
                          <a:latin typeface="Times New Roman"/>
                          <a:cs typeface="Times New Roman"/>
                        </a:rPr>
                        <a:t>el </a:t>
                      </a:r>
                      <a:r>
                        <a:rPr sz="350" spc="5" dirty="0">
                          <a:latin typeface="Times New Roman"/>
                          <a:cs typeface="Times New Roman"/>
                        </a:rPr>
                        <a:t>MEN, </a:t>
                      </a:r>
                      <a:r>
                        <a:rPr sz="350" spc="30" dirty="0">
                          <a:latin typeface="Times New Roman"/>
                          <a:cs typeface="Times New Roman"/>
                        </a:rPr>
                        <a:t>así </a:t>
                      </a:r>
                      <a:r>
                        <a:rPr sz="350" spc="40" dirty="0">
                          <a:latin typeface="Times New Roman"/>
                          <a:cs typeface="Times New Roman"/>
                        </a:rPr>
                        <a:t>como </a:t>
                      </a:r>
                      <a:r>
                        <a:rPr sz="350" spc="25" dirty="0">
                          <a:latin typeface="Times New Roman"/>
                          <a:cs typeface="Times New Roman"/>
                        </a:rPr>
                        <a:t>los </a:t>
                      </a:r>
                      <a:r>
                        <a:rPr sz="350" spc="40" dirty="0">
                          <a:latin typeface="Times New Roman"/>
                          <a:cs typeface="Times New Roman"/>
                        </a:rPr>
                        <a:t>retos </a:t>
                      </a:r>
                      <a:r>
                        <a:rPr sz="350" spc="50" dirty="0">
                          <a:latin typeface="Times New Roman"/>
                          <a:cs typeface="Times New Roman"/>
                        </a:rPr>
                        <a:t>que se </a:t>
                      </a:r>
                      <a:r>
                        <a:rPr sz="350" spc="40" dirty="0">
                          <a:latin typeface="Times New Roman"/>
                          <a:cs typeface="Times New Roman"/>
                        </a:rPr>
                        <a:t>plantean </a:t>
                      </a:r>
                      <a:r>
                        <a:rPr sz="350" spc="55" dirty="0">
                          <a:latin typeface="Times New Roman"/>
                          <a:cs typeface="Times New Roman"/>
                        </a:rPr>
                        <a:t>a </a:t>
                      </a:r>
                      <a:r>
                        <a:rPr sz="350" spc="50" dirty="0">
                          <a:latin typeface="Times New Roman"/>
                          <a:cs typeface="Times New Roman"/>
                        </a:rPr>
                        <a:t>esta </a:t>
                      </a:r>
                      <a:r>
                        <a:rPr sz="350" spc="40" dirty="0">
                          <a:latin typeface="Times New Roman"/>
                          <a:cs typeface="Times New Roman"/>
                        </a:rPr>
                        <a:t>estructura </a:t>
                      </a:r>
                      <a:r>
                        <a:rPr sz="350" spc="50" dirty="0">
                          <a:latin typeface="Times New Roman"/>
                          <a:cs typeface="Times New Roman"/>
                        </a:rPr>
                        <a:t>en </a:t>
                      </a:r>
                      <a:r>
                        <a:rPr sz="350" spc="25" dirty="0">
                          <a:latin typeface="Times New Roman"/>
                          <a:cs typeface="Times New Roman"/>
                        </a:rPr>
                        <a:t>el </a:t>
                      </a:r>
                      <a:r>
                        <a:rPr sz="350" spc="35" dirty="0">
                          <a:latin typeface="Times New Roman"/>
                          <a:cs typeface="Times New Roman"/>
                        </a:rPr>
                        <a:t>contexto actual </a:t>
                      </a:r>
                      <a:r>
                        <a:rPr sz="350" spc="50" dirty="0">
                          <a:latin typeface="Times New Roman"/>
                          <a:cs typeface="Times New Roman"/>
                        </a:rPr>
                        <a:t>de  </a:t>
                      </a:r>
                      <a:r>
                        <a:rPr sz="350" spc="40" dirty="0">
                          <a:latin typeface="Times New Roman"/>
                          <a:cs typeface="Times New Roman"/>
                        </a:rPr>
                        <a:t>nuestro</a:t>
                      </a:r>
                      <a:r>
                        <a:rPr sz="350" spc="35" dirty="0">
                          <a:latin typeface="Times New Roman"/>
                          <a:cs typeface="Times New Roman"/>
                        </a:rPr>
                        <a:t> país.</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2395">
                        <a:lnSpc>
                          <a:spcPct val="100000"/>
                        </a:lnSpc>
                        <a:spcBef>
                          <a:spcPts val="20"/>
                        </a:spcBef>
                      </a:pPr>
                      <a:r>
                        <a:rPr sz="350" spc="40" dirty="0">
                          <a:latin typeface="Times New Roman"/>
                          <a:cs typeface="Times New Roman"/>
                        </a:rPr>
                        <a:t>*Comprender </a:t>
                      </a:r>
                      <a:r>
                        <a:rPr sz="350" spc="25" dirty="0">
                          <a:latin typeface="Times New Roman"/>
                          <a:cs typeface="Times New Roman"/>
                        </a:rPr>
                        <a:t>la </a:t>
                      </a:r>
                      <a:r>
                        <a:rPr sz="350" spc="30" dirty="0">
                          <a:latin typeface="Times New Roman"/>
                          <a:cs typeface="Times New Roman"/>
                        </a:rPr>
                        <a:t>organización y </a:t>
                      </a:r>
                      <a:r>
                        <a:rPr sz="350" spc="25" dirty="0">
                          <a:latin typeface="Times New Roman"/>
                          <a:cs typeface="Times New Roman"/>
                        </a:rPr>
                        <a:t>el </a:t>
                      </a:r>
                      <a:r>
                        <a:rPr sz="350" spc="35" dirty="0">
                          <a:latin typeface="Times New Roman"/>
                          <a:cs typeface="Times New Roman"/>
                        </a:rPr>
                        <a:t>funcionamiento </a:t>
                      </a:r>
                      <a:r>
                        <a:rPr sz="350" spc="30" dirty="0">
                          <a:latin typeface="Times New Roman"/>
                          <a:cs typeface="Times New Roman"/>
                        </a:rPr>
                        <a:t>del </a:t>
                      </a:r>
                      <a:r>
                        <a:rPr sz="350" spc="35" dirty="0">
                          <a:latin typeface="Times New Roman"/>
                          <a:cs typeface="Times New Roman"/>
                        </a:rPr>
                        <a:t>sector educativo </a:t>
                      </a:r>
                      <a:r>
                        <a:rPr sz="350" spc="30" dirty="0">
                          <a:latin typeface="Times New Roman"/>
                          <a:cs typeface="Times New Roman"/>
                        </a:rPr>
                        <a:t>colombiano </a:t>
                      </a:r>
                      <a:r>
                        <a:rPr sz="350" spc="55" dirty="0">
                          <a:latin typeface="Times New Roman"/>
                          <a:cs typeface="Times New Roman"/>
                        </a:rPr>
                        <a:t>a </a:t>
                      </a:r>
                      <a:r>
                        <a:rPr sz="350" spc="25" dirty="0">
                          <a:latin typeface="Times New Roman"/>
                          <a:cs typeface="Times New Roman"/>
                        </a:rPr>
                        <a:t>la</a:t>
                      </a:r>
                      <a:r>
                        <a:rPr sz="350" spc="100" dirty="0">
                          <a:latin typeface="Times New Roman"/>
                          <a:cs typeface="Times New Roman"/>
                        </a:rPr>
                        <a:t> </a:t>
                      </a:r>
                      <a:r>
                        <a:rPr sz="350" spc="25" dirty="0">
                          <a:latin typeface="Times New Roman"/>
                          <a:cs typeface="Times New Roman"/>
                        </a:rPr>
                        <a:t>luz</a:t>
                      </a:r>
                      <a:endParaRPr sz="350">
                        <a:latin typeface="Times New Roman"/>
                        <a:cs typeface="Times New Roman"/>
                      </a:endParaRPr>
                    </a:p>
                    <a:p>
                      <a:pPr marL="112395">
                        <a:lnSpc>
                          <a:spcPct val="100000"/>
                        </a:lnSpc>
                        <a:spcBef>
                          <a:spcPts val="55"/>
                        </a:spcBef>
                      </a:pPr>
                      <a:r>
                        <a:rPr sz="350" spc="50" dirty="0">
                          <a:latin typeface="Times New Roman"/>
                          <a:cs typeface="Times New Roman"/>
                        </a:rPr>
                        <a:t>de </a:t>
                      </a:r>
                      <a:r>
                        <a:rPr sz="350" spc="30" dirty="0">
                          <a:latin typeface="Times New Roman"/>
                          <a:cs typeface="Times New Roman"/>
                        </a:rPr>
                        <a:t>las implicaciones </a:t>
                      </a:r>
                      <a:r>
                        <a:rPr sz="350" spc="40" dirty="0">
                          <a:latin typeface="Times New Roman"/>
                          <a:cs typeface="Times New Roman"/>
                        </a:rPr>
                        <a:t>derivadas </a:t>
                      </a:r>
                      <a:r>
                        <a:rPr sz="350" spc="30" dirty="0">
                          <a:latin typeface="Times New Roman"/>
                          <a:cs typeface="Times New Roman"/>
                        </a:rPr>
                        <a:t>del </a:t>
                      </a:r>
                      <a:r>
                        <a:rPr sz="350" spc="40" dirty="0">
                          <a:latin typeface="Times New Roman"/>
                          <a:cs typeface="Times New Roman"/>
                        </a:rPr>
                        <a:t>derecho </a:t>
                      </a:r>
                      <a:r>
                        <a:rPr sz="350" spc="35" dirty="0">
                          <a:latin typeface="Times New Roman"/>
                          <a:cs typeface="Times New Roman"/>
                        </a:rPr>
                        <a:t>ciudadano </a:t>
                      </a:r>
                      <a:r>
                        <a:rPr sz="350" spc="55" dirty="0">
                          <a:latin typeface="Times New Roman"/>
                          <a:cs typeface="Times New Roman"/>
                        </a:rPr>
                        <a:t>a </a:t>
                      </a:r>
                      <a:r>
                        <a:rPr sz="350" spc="25" dirty="0">
                          <a:latin typeface="Times New Roman"/>
                          <a:cs typeface="Times New Roman"/>
                        </a:rPr>
                        <a:t>la</a:t>
                      </a:r>
                      <a:r>
                        <a:rPr sz="350" spc="60" dirty="0">
                          <a:latin typeface="Times New Roman"/>
                          <a:cs typeface="Times New Roman"/>
                        </a:rPr>
                        <a:t> </a:t>
                      </a:r>
                      <a:r>
                        <a:rPr sz="350" spc="35" dirty="0">
                          <a:latin typeface="Times New Roman"/>
                          <a:cs typeface="Times New Roman"/>
                        </a:rPr>
                        <a:t>educación.</a:t>
                      </a:r>
                      <a:endParaRPr sz="350">
                        <a:latin typeface="Times New Roman"/>
                        <a:cs typeface="Times New Roman"/>
                      </a:endParaRPr>
                    </a:p>
                    <a:p>
                      <a:pPr marL="112395" marR="309880">
                        <a:lnSpc>
                          <a:spcPts val="480"/>
                        </a:lnSpc>
                        <a:spcBef>
                          <a:spcPts val="20"/>
                        </a:spcBef>
                      </a:pPr>
                      <a:r>
                        <a:rPr sz="350" spc="40" dirty="0">
                          <a:latin typeface="Times New Roman"/>
                          <a:cs typeface="Times New Roman"/>
                        </a:rPr>
                        <a:t>*Responde </a:t>
                      </a:r>
                      <a:r>
                        <a:rPr sz="350" spc="55" dirty="0">
                          <a:latin typeface="Times New Roman"/>
                          <a:cs typeface="Times New Roman"/>
                        </a:rPr>
                        <a:t>a </a:t>
                      </a:r>
                      <a:r>
                        <a:rPr sz="350" spc="50" dirty="0">
                          <a:latin typeface="Times New Roman"/>
                          <a:cs typeface="Times New Roman"/>
                        </a:rPr>
                        <a:t>una </a:t>
                      </a:r>
                      <a:r>
                        <a:rPr sz="350" spc="40" dirty="0">
                          <a:latin typeface="Times New Roman"/>
                          <a:cs typeface="Times New Roman"/>
                        </a:rPr>
                        <a:t>necesidad </a:t>
                      </a:r>
                      <a:r>
                        <a:rPr sz="350" spc="30" dirty="0">
                          <a:latin typeface="Times New Roman"/>
                          <a:cs typeface="Times New Roman"/>
                        </a:rPr>
                        <a:t>específica </a:t>
                      </a:r>
                      <a:r>
                        <a:rPr sz="350" spc="50" dirty="0">
                          <a:latin typeface="Times New Roman"/>
                          <a:cs typeface="Times New Roman"/>
                        </a:rPr>
                        <a:t>de </a:t>
                      </a:r>
                      <a:r>
                        <a:rPr sz="350" spc="25" dirty="0">
                          <a:latin typeface="Times New Roman"/>
                          <a:cs typeface="Times New Roman"/>
                        </a:rPr>
                        <a:t>la </a:t>
                      </a:r>
                      <a:r>
                        <a:rPr sz="350" spc="30" dirty="0">
                          <a:latin typeface="Times New Roman"/>
                          <a:cs typeface="Times New Roman"/>
                        </a:rPr>
                        <a:t>Entidad </a:t>
                      </a:r>
                      <a:r>
                        <a:rPr sz="350" spc="35" dirty="0">
                          <a:latin typeface="Times New Roman"/>
                          <a:cs typeface="Times New Roman"/>
                        </a:rPr>
                        <a:t>orientada </a:t>
                      </a:r>
                      <a:r>
                        <a:rPr sz="350" spc="55" dirty="0">
                          <a:latin typeface="Times New Roman"/>
                          <a:cs typeface="Times New Roman"/>
                        </a:rPr>
                        <a:t>a </a:t>
                      </a:r>
                      <a:r>
                        <a:rPr sz="350" spc="25" dirty="0">
                          <a:latin typeface="Times New Roman"/>
                          <a:cs typeface="Times New Roman"/>
                        </a:rPr>
                        <a:t>la </a:t>
                      </a:r>
                      <a:r>
                        <a:rPr sz="350" spc="35" dirty="0">
                          <a:latin typeface="Times New Roman"/>
                          <a:cs typeface="Times New Roman"/>
                        </a:rPr>
                        <a:t>gestión </a:t>
                      </a:r>
                      <a:r>
                        <a:rPr sz="350" spc="30" dirty="0">
                          <a:latin typeface="Times New Roman"/>
                          <a:cs typeface="Times New Roman"/>
                        </a:rPr>
                        <a:t>del  conocimiento.</a:t>
                      </a:r>
                      <a:endParaRPr sz="35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91CF50"/>
                    </a:solidFill>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400">
                        <a:latin typeface="Times New Roman"/>
                        <a:cs typeface="Times New Roman"/>
                      </a:endParaRPr>
                    </a:p>
                    <a:p>
                      <a:pPr marL="17780" marR="22860">
                        <a:lnSpc>
                          <a:spcPct val="120000"/>
                        </a:lnSpc>
                      </a:pPr>
                      <a:r>
                        <a:rPr sz="300" spc="25" dirty="0">
                          <a:latin typeface="Times New Roman"/>
                          <a:cs typeface="Times New Roman"/>
                        </a:rPr>
                        <a:t>Gestión  </a:t>
                      </a:r>
                      <a:r>
                        <a:rPr sz="300" spc="-5" dirty="0">
                          <a:latin typeface="Times New Roman"/>
                          <a:cs typeface="Times New Roman"/>
                        </a:rPr>
                        <a:t>C</a:t>
                      </a:r>
                      <a:r>
                        <a:rPr sz="300" dirty="0">
                          <a:latin typeface="Times New Roman"/>
                          <a:cs typeface="Times New Roman"/>
                        </a:rPr>
                        <a:t>o</a:t>
                      </a:r>
                      <a:r>
                        <a:rPr sz="300" spc="-10" dirty="0">
                          <a:latin typeface="Times New Roman"/>
                          <a:cs typeface="Times New Roman"/>
                        </a:rPr>
                        <a:t>n</a:t>
                      </a:r>
                      <a:r>
                        <a:rPr sz="300" dirty="0">
                          <a:latin typeface="Times New Roman"/>
                          <a:cs typeface="Times New Roman"/>
                        </a:rPr>
                        <a:t>o</a:t>
                      </a:r>
                      <a:r>
                        <a:rPr sz="300" spc="0" dirty="0">
                          <a:latin typeface="Times New Roman"/>
                          <a:cs typeface="Times New Roman"/>
                        </a:rPr>
                        <a:t>c</a:t>
                      </a:r>
                      <a:r>
                        <a:rPr sz="300" dirty="0">
                          <a:latin typeface="Times New Roman"/>
                          <a:cs typeface="Times New Roman"/>
                        </a:rPr>
                        <a:t>i</a:t>
                      </a:r>
                      <a:r>
                        <a:rPr sz="300" spc="-10" dirty="0">
                          <a:latin typeface="Times New Roman"/>
                          <a:cs typeface="Times New Roman"/>
                        </a:rPr>
                        <a:t>m</a:t>
                      </a:r>
                      <a:r>
                        <a:rPr sz="300" dirty="0">
                          <a:latin typeface="Times New Roman"/>
                          <a:cs typeface="Times New Roman"/>
                        </a:rPr>
                        <a:t>i</a:t>
                      </a:r>
                      <a:r>
                        <a:rPr sz="300" spc="-5" dirty="0">
                          <a:latin typeface="Times New Roman"/>
                          <a:cs typeface="Times New Roman"/>
                        </a:rPr>
                        <a:t>e</a:t>
                      </a:r>
                      <a:r>
                        <a:rPr sz="300" spc="-10" dirty="0">
                          <a:latin typeface="Times New Roman"/>
                          <a:cs typeface="Times New Roman"/>
                        </a:rPr>
                        <a:t>n</a:t>
                      </a:r>
                      <a:r>
                        <a:rPr sz="300" dirty="0">
                          <a:latin typeface="Times New Roman"/>
                          <a:cs typeface="Times New Roman"/>
                        </a:rPr>
                        <a:t>to</a:t>
                      </a:r>
                      <a:endParaRPr sz="300">
                        <a:latin typeface="Times New Roman"/>
                        <a:cs typeface="Times New Roman"/>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300">
                        <a:latin typeface="Times New Roman"/>
                        <a:cs typeface="Times New Roman"/>
                      </a:endParaRPr>
                    </a:p>
                    <a:p>
                      <a:pPr>
                        <a:lnSpc>
                          <a:spcPct val="100000"/>
                        </a:lnSpc>
                        <a:spcBef>
                          <a:spcPts val="20"/>
                        </a:spcBef>
                      </a:pPr>
                      <a:endParaRPr sz="350">
                        <a:latin typeface="Times New Roman"/>
                        <a:cs typeface="Times New Roman"/>
                      </a:endParaRPr>
                    </a:p>
                    <a:p>
                      <a:pPr marL="17780">
                        <a:lnSpc>
                          <a:spcPct val="100000"/>
                        </a:lnSpc>
                      </a:pPr>
                      <a:r>
                        <a:rPr sz="300" spc="25" dirty="0">
                          <a:latin typeface="Times New Roman"/>
                          <a:cs typeface="Times New Roman"/>
                        </a:rPr>
                        <a:t>Gestión</a:t>
                      </a:r>
                      <a:r>
                        <a:rPr sz="300" spc="15" dirty="0">
                          <a:latin typeface="Times New Roman"/>
                          <a:cs typeface="Times New Roman"/>
                        </a:rPr>
                        <a:t> </a:t>
                      </a:r>
                      <a:r>
                        <a:rPr sz="300" spc="25" dirty="0">
                          <a:latin typeface="Times New Roman"/>
                          <a:cs typeface="Times New Roman"/>
                        </a:rPr>
                        <a:t>Conocimiento</a:t>
                      </a:r>
                      <a:endParaRPr sz="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400" dirty="0">
                        <a:latin typeface="Times New Roman"/>
                        <a:cs typeface="Times New Roman"/>
                      </a:endParaRPr>
                    </a:p>
                    <a:p>
                      <a:pPr marL="9525" algn="ctr">
                        <a:lnSpc>
                          <a:spcPct val="100000"/>
                        </a:lnSpc>
                        <a:spcBef>
                          <a:spcPts val="280"/>
                        </a:spcBef>
                      </a:pPr>
                      <a:r>
                        <a:rPr sz="350" spc="35" dirty="0">
                          <a:latin typeface="Times New Roman"/>
                          <a:cs typeface="Times New Roman"/>
                        </a:rPr>
                        <a:t>Planta</a:t>
                      </a:r>
                      <a:r>
                        <a:rPr sz="350" spc="25" dirty="0">
                          <a:latin typeface="Times New Roman"/>
                          <a:cs typeface="Times New Roman"/>
                        </a:rPr>
                        <a:t> Global</a:t>
                      </a:r>
                      <a:endParaRPr sz="3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bl>
          </a:graphicData>
        </a:graphic>
      </p:graphicFrame>
      <p:sp>
        <p:nvSpPr>
          <p:cNvPr id="4" name="object 4"/>
          <p:cNvSpPr txBox="1"/>
          <p:nvPr/>
        </p:nvSpPr>
        <p:spPr>
          <a:xfrm>
            <a:off x="5249671" y="7157722"/>
            <a:ext cx="180975" cy="100965"/>
          </a:xfrm>
          <a:prstGeom prst="rect">
            <a:avLst/>
          </a:prstGeom>
        </p:spPr>
        <p:txBody>
          <a:bodyPr vert="horz" wrap="square" lIns="0" tIns="11430" rIns="0" bIns="0" rtlCol="0">
            <a:spAutoFit/>
          </a:bodyPr>
          <a:lstStyle/>
          <a:p>
            <a:pPr marL="12700">
              <a:lnSpc>
                <a:spcPct val="100000"/>
              </a:lnSpc>
              <a:spcBef>
                <a:spcPts val="90"/>
              </a:spcBef>
            </a:pPr>
            <a:r>
              <a:rPr sz="500" spc="-5" dirty="0">
                <a:latin typeface="Times New Roman"/>
                <a:cs typeface="Times New Roman"/>
              </a:rPr>
              <a:t>2 </a:t>
            </a:r>
            <a:r>
              <a:rPr sz="500" spc="10" dirty="0">
                <a:latin typeface="Times New Roman"/>
                <a:cs typeface="Times New Roman"/>
              </a:rPr>
              <a:t>de</a:t>
            </a:r>
            <a:r>
              <a:rPr sz="500" spc="-100" dirty="0">
                <a:latin typeface="Times New Roman"/>
                <a:cs typeface="Times New Roman"/>
              </a:rPr>
              <a:t> </a:t>
            </a:r>
            <a:r>
              <a:rPr sz="500" spc="-5" dirty="0">
                <a:latin typeface="Times New Roman"/>
                <a:cs typeface="Times New Roman"/>
              </a:rPr>
              <a:t>2</a:t>
            </a:r>
            <a:endParaRPr sz="5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644" y="1748739"/>
            <a:ext cx="10815955" cy="1976120"/>
          </a:xfrm>
          <a:prstGeom prst="rect">
            <a:avLst/>
          </a:prstGeom>
        </p:spPr>
        <p:txBody>
          <a:bodyPr vert="horz" wrap="square" lIns="0" tIns="42544" rIns="0" bIns="0" rtlCol="0">
            <a:spAutoFit/>
          </a:bodyPr>
          <a:lstStyle/>
          <a:p>
            <a:pPr marL="12700" marR="5080" algn="just">
              <a:lnSpc>
                <a:spcPct val="90000"/>
              </a:lnSpc>
              <a:spcBef>
                <a:spcPts val="334"/>
              </a:spcBef>
            </a:pPr>
            <a:r>
              <a:rPr sz="2000" spc="-25" dirty="0">
                <a:solidFill>
                  <a:srgbClr val="404040"/>
                </a:solidFill>
                <a:latin typeface="Calibri"/>
                <a:cs typeface="Calibri"/>
              </a:rPr>
              <a:t>Por </a:t>
            </a:r>
            <a:r>
              <a:rPr sz="2000" spc="-5" dirty="0">
                <a:solidFill>
                  <a:srgbClr val="404040"/>
                </a:solidFill>
                <a:latin typeface="Calibri"/>
                <a:cs typeface="Calibri"/>
              </a:rPr>
              <a:t>lo </a:t>
            </a:r>
            <a:r>
              <a:rPr sz="2000" spc="-25" dirty="0">
                <a:solidFill>
                  <a:srgbClr val="404040"/>
                </a:solidFill>
                <a:latin typeface="Calibri"/>
                <a:cs typeface="Calibri"/>
              </a:rPr>
              <a:t>anterior, </a:t>
            </a:r>
            <a:r>
              <a:rPr sz="2000" dirty="0">
                <a:solidFill>
                  <a:srgbClr val="404040"/>
                </a:solidFill>
                <a:latin typeface="Calibri"/>
                <a:cs typeface="Calibri"/>
              </a:rPr>
              <a:t>es </a:t>
            </a:r>
            <a:r>
              <a:rPr sz="2000" spc="-10" dirty="0">
                <a:solidFill>
                  <a:srgbClr val="404040"/>
                </a:solidFill>
                <a:latin typeface="Calibri"/>
                <a:cs typeface="Calibri"/>
              </a:rPr>
              <a:t>preciso </a:t>
            </a:r>
            <a:r>
              <a:rPr sz="2000" spc="-5" dirty="0">
                <a:solidFill>
                  <a:srgbClr val="404040"/>
                </a:solidFill>
                <a:latin typeface="Calibri"/>
                <a:cs typeface="Calibri"/>
              </a:rPr>
              <a:t>mencionar que la construcción </a:t>
            </a:r>
            <a:r>
              <a:rPr sz="2000" spc="-10" dirty="0">
                <a:solidFill>
                  <a:srgbClr val="404040"/>
                </a:solidFill>
                <a:latin typeface="Calibri"/>
                <a:cs typeface="Calibri"/>
              </a:rPr>
              <a:t>del </a:t>
            </a:r>
            <a:r>
              <a:rPr sz="2000" spc="-5" dirty="0">
                <a:solidFill>
                  <a:srgbClr val="404040"/>
                </a:solidFill>
                <a:latin typeface="Calibri"/>
                <a:cs typeface="Calibri"/>
              </a:rPr>
              <a:t>Plan Institucional </a:t>
            </a:r>
            <a:r>
              <a:rPr sz="2000" spc="0" dirty="0">
                <a:solidFill>
                  <a:srgbClr val="404040"/>
                </a:solidFill>
                <a:latin typeface="Calibri"/>
                <a:cs typeface="Calibri"/>
              </a:rPr>
              <a:t>de </a:t>
            </a:r>
            <a:r>
              <a:rPr sz="2000" spc="-5" dirty="0">
                <a:solidFill>
                  <a:srgbClr val="404040"/>
                </a:solidFill>
                <a:latin typeface="Calibri"/>
                <a:cs typeface="Calibri"/>
              </a:rPr>
              <a:t>Capacitación – </a:t>
            </a:r>
            <a:r>
              <a:rPr sz="2000" dirty="0">
                <a:solidFill>
                  <a:srgbClr val="404040"/>
                </a:solidFill>
                <a:latin typeface="Calibri"/>
                <a:cs typeface="Calibri"/>
              </a:rPr>
              <a:t>PIC  </a:t>
            </a:r>
            <a:r>
              <a:rPr sz="2000" spc="-15" dirty="0">
                <a:solidFill>
                  <a:srgbClr val="404040"/>
                </a:solidFill>
                <a:latin typeface="Calibri"/>
                <a:cs typeface="Calibri"/>
              </a:rPr>
              <a:t>para </a:t>
            </a:r>
            <a:r>
              <a:rPr sz="2000" spc="-10" dirty="0">
                <a:solidFill>
                  <a:srgbClr val="404040"/>
                </a:solidFill>
                <a:latin typeface="Calibri"/>
                <a:cs typeface="Calibri"/>
              </a:rPr>
              <a:t>la vigencia 2018 del Ministerio </a:t>
            </a:r>
            <a:r>
              <a:rPr sz="2000" spc="-5" dirty="0">
                <a:solidFill>
                  <a:srgbClr val="404040"/>
                </a:solidFill>
                <a:latin typeface="Calibri"/>
                <a:cs typeface="Calibri"/>
              </a:rPr>
              <a:t>de </a:t>
            </a:r>
            <a:r>
              <a:rPr sz="2000" spc="-10" dirty="0">
                <a:solidFill>
                  <a:srgbClr val="404040"/>
                </a:solidFill>
                <a:latin typeface="Calibri"/>
                <a:cs typeface="Calibri"/>
              </a:rPr>
              <a:t>Educación Nacional (MEN), </a:t>
            </a:r>
            <a:r>
              <a:rPr sz="2000" spc="-15" dirty="0">
                <a:solidFill>
                  <a:srgbClr val="404040"/>
                </a:solidFill>
                <a:latin typeface="Calibri"/>
                <a:cs typeface="Calibri"/>
              </a:rPr>
              <a:t>se </a:t>
            </a:r>
            <a:r>
              <a:rPr sz="2000" spc="-10" dirty="0">
                <a:solidFill>
                  <a:srgbClr val="404040"/>
                </a:solidFill>
                <a:latin typeface="Calibri"/>
                <a:cs typeface="Calibri"/>
              </a:rPr>
              <a:t>desarrolla </a:t>
            </a:r>
            <a:r>
              <a:rPr sz="2000" spc="-5" dirty="0">
                <a:solidFill>
                  <a:srgbClr val="404040"/>
                </a:solidFill>
                <a:latin typeface="Calibri"/>
                <a:cs typeface="Calibri"/>
              </a:rPr>
              <a:t>según la </a:t>
            </a:r>
            <a:r>
              <a:rPr sz="2000" spc="-10" dirty="0">
                <a:solidFill>
                  <a:srgbClr val="404040"/>
                </a:solidFill>
                <a:latin typeface="Calibri"/>
                <a:cs typeface="Calibri"/>
              </a:rPr>
              <a:t>política  </a:t>
            </a:r>
            <a:r>
              <a:rPr sz="2000" spc="-5" dirty="0">
                <a:solidFill>
                  <a:srgbClr val="404040"/>
                </a:solidFill>
                <a:latin typeface="Calibri"/>
                <a:cs typeface="Calibri"/>
              </a:rPr>
              <a:t>actualizada por la </a:t>
            </a:r>
            <a:r>
              <a:rPr sz="2000" spc="-10" dirty="0">
                <a:solidFill>
                  <a:srgbClr val="404040"/>
                </a:solidFill>
                <a:latin typeface="Calibri"/>
                <a:cs typeface="Calibri"/>
              </a:rPr>
              <a:t>Función Pública. </a:t>
            </a:r>
            <a:r>
              <a:rPr sz="2000" spc="-20" dirty="0">
                <a:solidFill>
                  <a:srgbClr val="404040"/>
                </a:solidFill>
                <a:latin typeface="Calibri"/>
                <a:cs typeface="Calibri"/>
              </a:rPr>
              <a:t>Esta </a:t>
            </a:r>
            <a:r>
              <a:rPr sz="2000" spc="-15" dirty="0">
                <a:solidFill>
                  <a:srgbClr val="404040"/>
                </a:solidFill>
                <a:latin typeface="Calibri"/>
                <a:cs typeface="Calibri"/>
              </a:rPr>
              <a:t>nueva </a:t>
            </a:r>
            <a:r>
              <a:rPr sz="2000" spc="-10" dirty="0">
                <a:solidFill>
                  <a:srgbClr val="404040"/>
                </a:solidFill>
                <a:latin typeface="Calibri"/>
                <a:cs typeface="Calibri"/>
              </a:rPr>
              <a:t>política </a:t>
            </a:r>
            <a:r>
              <a:rPr sz="2000" spc="-5" dirty="0">
                <a:solidFill>
                  <a:srgbClr val="404040"/>
                </a:solidFill>
                <a:latin typeface="Calibri"/>
                <a:cs typeface="Calibri"/>
              </a:rPr>
              <a:t>y </a:t>
            </a:r>
            <a:r>
              <a:rPr sz="2000" spc="-15" dirty="0">
                <a:solidFill>
                  <a:srgbClr val="404040"/>
                </a:solidFill>
                <a:latin typeface="Calibri"/>
                <a:cs typeface="Calibri"/>
              </a:rPr>
              <a:t>apuesta estratégica </a:t>
            </a:r>
            <a:r>
              <a:rPr sz="2000" dirty="0">
                <a:solidFill>
                  <a:srgbClr val="404040"/>
                </a:solidFill>
                <a:latin typeface="Calibri"/>
                <a:cs typeface="Calibri"/>
              </a:rPr>
              <a:t>tiene </a:t>
            </a:r>
            <a:r>
              <a:rPr sz="2000" spc="-10" dirty="0">
                <a:solidFill>
                  <a:srgbClr val="404040"/>
                </a:solidFill>
                <a:latin typeface="Calibri"/>
                <a:cs typeface="Calibri"/>
              </a:rPr>
              <a:t>como fin la  profesionalización </a:t>
            </a:r>
            <a:r>
              <a:rPr sz="2000" spc="-5" dirty="0">
                <a:solidFill>
                  <a:srgbClr val="404040"/>
                </a:solidFill>
                <a:latin typeface="Calibri"/>
                <a:cs typeface="Calibri"/>
              </a:rPr>
              <a:t>y </a:t>
            </a:r>
            <a:r>
              <a:rPr sz="2000" spc="-10" dirty="0">
                <a:solidFill>
                  <a:srgbClr val="404040"/>
                </a:solidFill>
                <a:latin typeface="Calibri"/>
                <a:cs typeface="Calibri"/>
              </a:rPr>
              <a:t>desarrollo del </a:t>
            </a:r>
            <a:r>
              <a:rPr sz="2000" spc="-5" dirty="0">
                <a:solidFill>
                  <a:srgbClr val="404040"/>
                </a:solidFill>
                <a:latin typeface="Calibri"/>
                <a:cs typeface="Calibri"/>
              </a:rPr>
              <a:t>servidor </a:t>
            </a:r>
            <a:r>
              <a:rPr sz="2000" spc="-10" dirty="0">
                <a:solidFill>
                  <a:srgbClr val="404040"/>
                </a:solidFill>
                <a:latin typeface="Calibri"/>
                <a:cs typeface="Calibri"/>
              </a:rPr>
              <a:t>publico </a:t>
            </a:r>
            <a:r>
              <a:rPr sz="2000" spc="-15" dirty="0">
                <a:solidFill>
                  <a:srgbClr val="404040"/>
                </a:solidFill>
                <a:latin typeface="Calibri"/>
                <a:cs typeface="Calibri"/>
              </a:rPr>
              <a:t>como recurso </a:t>
            </a:r>
            <a:r>
              <a:rPr sz="2000" spc="-10" dirty="0">
                <a:solidFill>
                  <a:srgbClr val="404040"/>
                </a:solidFill>
                <a:latin typeface="Calibri"/>
                <a:cs typeface="Calibri"/>
              </a:rPr>
              <a:t>dinamizador </a:t>
            </a:r>
            <a:r>
              <a:rPr sz="2000" spc="-5" dirty="0">
                <a:solidFill>
                  <a:srgbClr val="404040"/>
                </a:solidFill>
                <a:latin typeface="Calibri"/>
                <a:cs typeface="Calibri"/>
              </a:rPr>
              <a:t>de </a:t>
            </a:r>
            <a:r>
              <a:rPr sz="2000" spc="-10" dirty="0">
                <a:solidFill>
                  <a:srgbClr val="404040"/>
                </a:solidFill>
                <a:latin typeface="Calibri"/>
                <a:cs typeface="Calibri"/>
              </a:rPr>
              <a:t>la </a:t>
            </a:r>
            <a:r>
              <a:rPr sz="2000" spc="-15" dirty="0">
                <a:solidFill>
                  <a:srgbClr val="404040"/>
                </a:solidFill>
                <a:latin typeface="Calibri"/>
                <a:cs typeface="Calibri"/>
              </a:rPr>
              <a:t>gestión </a:t>
            </a:r>
            <a:r>
              <a:rPr sz="2000" spc="-5" dirty="0">
                <a:solidFill>
                  <a:srgbClr val="404040"/>
                </a:solidFill>
                <a:latin typeface="Calibri"/>
                <a:cs typeface="Calibri"/>
              </a:rPr>
              <a:t>pública  </a:t>
            </a:r>
            <a:r>
              <a:rPr sz="2000" spc="-10" dirty="0">
                <a:solidFill>
                  <a:srgbClr val="404040"/>
                </a:solidFill>
                <a:latin typeface="Calibri"/>
                <a:cs typeface="Calibri"/>
              </a:rPr>
              <a:t>colombiana. Siendo en </a:t>
            </a:r>
            <a:r>
              <a:rPr sz="2000" spc="-15" dirty="0">
                <a:solidFill>
                  <a:srgbClr val="404040"/>
                </a:solidFill>
                <a:latin typeface="Calibri"/>
                <a:cs typeface="Calibri"/>
              </a:rPr>
              <a:t>este </a:t>
            </a:r>
            <a:r>
              <a:rPr sz="2000" spc="-10" dirty="0">
                <a:solidFill>
                  <a:srgbClr val="404040"/>
                </a:solidFill>
                <a:latin typeface="Calibri"/>
                <a:cs typeface="Calibri"/>
              </a:rPr>
              <a:t>esquema fundamental entender la </a:t>
            </a:r>
            <a:r>
              <a:rPr sz="2000" spc="-5" dirty="0">
                <a:solidFill>
                  <a:srgbClr val="404040"/>
                </a:solidFill>
                <a:latin typeface="Calibri"/>
                <a:cs typeface="Calibri"/>
              </a:rPr>
              <a:t>importancia </a:t>
            </a:r>
            <a:r>
              <a:rPr sz="2000" spc="0" dirty="0">
                <a:solidFill>
                  <a:srgbClr val="404040"/>
                </a:solidFill>
                <a:latin typeface="Calibri"/>
                <a:cs typeface="Calibri"/>
              </a:rPr>
              <a:t>de </a:t>
            </a:r>
            <a:r>
              <a:rPr sz="2000" spc="-10" dirty="0">
                <a:solidFill>
                  <a:srgbClr val="404040"/>
                </a:solidFill>
                <a:latin typeface="Calibri"/>
                <a:cs typeface="Calibri"/>
              </a:rPr>
              <a:t>la </a:t>
            </a:r>
            <a:r>
              <a:rPr sz="2000" spc="-5" dirty="0">
                <a:solidFill>
                  <a:srgbClr val="404040"/>
                </a:solidFill>
                <a:latin typeface="Calibri"/>
                <a:cs typeface="Calibri"/>
              </a:rPr>
              <a:t>capacitación </a:t>
            </a:r>
            <a:r>
              <a:rPr sz="2000" spc="-15" dirty="0">
                <a:solidFill>
                  <a:srgbClr val="404040"/>
                </a:solidFill>
                <a:latin typeface="Calibri"/>
                <a:cs typeface="Calibri"/>
              </a:rPr>
              <a:t>como  movilizadora </a:t>
            </a:r>
            <a:r>
              <a:rPr sz="2000" spc="-5" dirty="0">
                <a:solidFill>
                  <a:srgbClr val="404040"/>
                </a:solidFill>
                <a:latin typeface="Calibri"/>
                <a:cs typeface="Calibri"/>
              </a:rPr>
              <a:t>de cambios institucionales </a:t>
            </a:r>
            <a:r>
              <a:rPr sz="2000" spc="0" dirty="0">
                <a:solidFill>
                  <a:srgbClr val="404040"/>
                </a:solidFill>
                <a:latin typeface="Calibri"/>
                <a:cs typeface="Calibri"/>
              </a:rPr>
              <a:t>de </a:t>
            </a:r>
            <a:r>
              <a:rPr sz="2000" spc="-5" dirty="0">
                <a:solidFill>
                  <a:srgbClr val="404040"/>
                </a:solidFill>
                <a:latin typeface="Calibri"/>
                <a:cs typeface="Calibri"/>
              </a:rPr>
              <a:t>entidades </a:t>
            </a:r>
            <a:r>
              <a:rPr sz="2000" spc="-10" dirty="0">
                <a:solidFill>
                  <a:srgbClr val="404040"/>
                </a:solidFill>
                <a:latin typeface="Calibri"/>
                <a:cs typeface="Calibri"/>
              </a:rPr>
              <a:t>flexibles, </a:t>
            </a:r>
            <a:r>
              <a:rPr sz="2000" spc="-5" dirty="0">
                <a:solidFill>
                  <a:srgbClr val="404040"/>
                </a:solidFill>
                <a:latin typeface="Calibri"/>
                <a:cs typeface="Calibri"/>
              </a:rPr>
              <a:t>donde la capacidad de </a:t>
            </a:r>
            <a:r>
              <a:rPr sz="2000" spc="-10" dirty="0">
                <a:solidFill>
                  <a:srgbClr val="404040"/>
                </a:solidFill>
                <a:latin typeface="Calibri"/>
                <a:cs typeface="Calibri"/>
              </a:rPr>
              <a:t>innovar </a:t>
            </a:r>
            <a:r>
              <a:rPr sz="2000" spc="-20" dirty="0">
                <a:solidFill>
                  <a:srgbClr val="404040"/>
                </a:solidFill>
                <a:latin typeface="Calibri"/>
                <a:cs typeface="Calibri"/>
              </a:rPr>
              <a:t>cobra  mayor </a:t>
            </a:r>
            <a:r>
              <a:rPr sz="2000" spc="-15" dirty="0">
                <a:solidFill>
                  <a:srgbClr val="404040"/>
                </a:solidFill>
                <a:latin typeface="Calibri"/>
                <a:cs typeface="Calibri"/>
              </a:rPr>
              <a:t>relevancia </a:t>
            </a:r>
            <a:r>
              <a:rPr sz="2000" spc="-5" dirty="0">
                <a:solidFill>
                  <a:srgbClr val="404040"/>
                </a:solidFill>
                <a:latin typeface="Calibri"/>
                <a:cs typeface="Calibri"/>
              </a:rPr>
              <a:t>y </a:t>
            </a:r>
            <a:r>
              <a:rPr sz="2000" spc="-10" dirty="0">
                <a:solidFill>
                  <a:srgbClr val="404040"/>
                </a:solidFill>
                <a:latin typeface="Calibri"/>
                <a:cs typeface="Calibri"/>
              </a:rPr>
              <a:t>el </a:t>
            </a:r>
            <a:r>
              <a:rPr sz="2000" spc="-15" dirty="0">
                <a:solidFill>
                  <a:srgbClr val="404040"/>
                </a:solidFill>
                <a:latin typeface="Calibri"/>
                <a:cs typeface="Calibri"/>
              </a:rPr>
              <a:t>conocimiento </a:t>
            </a:r>
            <a:r>
              <a:rPr sz="2000" spc="-10" dirty="0">
                <a:solidFill>
                  <a:srgbClr val="404040"/>
                </a:solidFill>
                <a:latin typeface="Calibri"/>
                <a:cs typeface="Calibri"/>
              </a:rPr>
              <a:t>es </a:t>
            </a:r>
            <a:r>
              <a:rPr sz="2000" spc="-5" dirty="0">
                <a:solidFill>
                  <a:srgbClr val="404040"/>
                </a:solidFill>
                <a:latin typeface="Calibri"/>
                <a:cs typeface="Calibri"/>
              </a:rPr>
              <a:t>un </a:t>
            </a:r>
            <a:r>
              <a:rPr sz="2000" spc="-10" dirty="0">
                <a:solidFill>
                  <a:srgbClr val="404040"/>
                </a:solidFill>
                <a:latin typeface="Calibri"/>
                <a:cs typeface="Calibri"/>
              </a:rPr>
              <a:t>activo </a:t>
            </a:r>
            <a:r>
              <a:rPr sz="2000" spc="-5" dirty="0">
                <a:solidFill>
                  <a:srgbClr val="404040"/>
                </a:solidFill>
                <a:latin typeface="Calibri"/>
                <a:cs typeface="Calibri"/>
              </a:rPr>
              <a:t>de </a:t>
            </a:r>
            <a:r>
              <a:rPr sz="2000" spc="-10" dirty="0">
                <a:solidFill>
                  <a:srgbClr val="404040"/>
                </a:solidFill>
                <a:latin typeface="Calibri"/>
                <a:cs typeface="Calibri"/>
              </a:rPr>
              <a:t>alto</a:t>
            </a:r>
            <a:r>
              <a:rPr sz="2000" spc="285" dirty="0">
                <a:solidFill>
                  <a:srgbClr val="404040"/>
                </a:solidFill>
                <a:latin typeface="Calibri"/>
                <a:cs typeface="Calibri"/>
              </a:rPr>
              <a:t> </a:t>
            </a:r>
            <a:r>
              <a:rPr sz="2000" spc="-45" dirty="0">
                <a:solidFill>
                  <a:srgbClr val="404040"/>
                </a:solidFill>
                <a:latin typeface="Calibri"/>
                <a:cs typeface="Calibri"/>
              </a:rPr>
              <a:t>valor.</a:t>
            </a:r>
            <a:endParaRPr sz="2000" dirty="0">
              <a:latin typeface="Calibri"/>
              <a:cs typeface="Calibri"/>
            </a:endParaRPr>
          </a:p>
        </p:txBody>
      </p:sp>
      <p:sp>
        <p:nvSpPr>
          <p:cNvPr id="3" name="object 3"/>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5" name="object 5"/>
          <p:cNvSpPr txBox="1">
            <a:spLocks noGrp="1"/>
          </p:cNvSpPr>
          <p:nvPr>
            <p:ph type="title"/>
          </p:nvPr>
        </p:nvSpPr>
        <p:spPr>
          <a:xfrm>
            <a:off x="98247" y="432562"/>
            <a:ext cx="15322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INTRODUCCIÓN</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8431" y="2504383"/>
            <a:ext cx="10815955" cy="1581842"/>
          </a:xfrm>
          <a:prstGeom prst="rect">
            <a:avLst/>
          </a:prstGeom>
        </p:spPr>
        <p:txBody>
          <a:bodyPr vert="horz" wrap="square" lIns="0" tIns="42544" rIns="0" bIns="0" rtlCol="0">
            <a:spAutoFit/>
          </a:bodyPr>
          <a:lstStyle/>
          <a:p>
            <a:pPr algn="just"/>
            <a:r>
              <a:rPr lang="es-ES" sz="2000" dirty="0"/>
              <a:t>Promover el desarrollo integral del Talento Humano del Ministerio de Educación Nacional, a través de actividades de capacitación acordes con las necesidades identificadas en las fuentes diagnósticas, para el fortalecimiento de competencias, contribuyendo así a mejorar su desempeño y fortalecer su competitividad laboral, contribuyendo a la entidad para que cuente con servidores competentes y comprometidos, con altos estándares de ejecución.</a:t>
            </a:r>
            <a:endParaRPr lang="es-CO" sz="2000" b="1" dirty="0"/>
          </a:p>
        </p:txBody>
      </p:sp>
      <p:sp>
        <p:nvSpPr>
          <p:cNvPr id="3" name="object 3"/>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5" name="object 5"/>
          <p:cNvSpPr txBox="1">
            <a:spLocks noGrp="1"/>
          </p:cNvSpPr>
          <p:nvPr>
            <p:ph type="title"/>
          </p:nvPr>
        </p:nvSpPr>
        <p:spPr>
          <a:xfrm>
            <a:off x="98247" y="432562"/>
            <a:ext cx="1532255" cy="299720"/>
          </a:xfrm>
          <a:prstGeom prst="rect">
            <a:avLst/>
          </a:prstGeom>
        </p:spPr>
        <p:txBody>
          <a:bodyPr vert="horz" wrap="square" lIns="0" tIns="12700" rIns="0" bIns="0" rtlCol="0">
            <a:spAutoFit/>
          </a:bodyPr>
          <a:lstStyle/>
          <a:p>
            <a:pPr marL="12700">
              <a:lnSpc>
                <a:spcPct val="100000"/>
              </a:lnSpc>
              <a:spcBef>
                <a:spcPts val="100"/>
              </a:spcBef>
            </a:pPr>
            <a:r>
              <a:rPr lang="es-CO" sz="1800" b="1" spc="-10" dirty="0">
                <a:solidFill>
                  <a:srgbClr val="FFFFFF"/>
                </a:solidFill>
                <a:latin typeface="Calibri"/>
                <a:cs typeface="Calibri"/>
              </a:rPr>
              <a:t>OBJETIVOS</a:t>
            </a:r>
            <a:endParaRPr sz="1800" dirty="0">
              <a:latin typeface="Calibri"/>
              <a:cs typeface="Calibri"/>
            </a:endParaRPr>
          </a:p>
        </p:txBody>
      </p:sp>
      <p:sp>
        <p:nvSpPr>
          <p:cNvPr id="6" name="object 6">
            <a:extLst>
              <a:ext uri="{FF2B5EF4-FFF2-40B4-BE49-F238E27FC236}">
                <a16:creationId xmlns:a16="http://schemas.microsoft.com/office/drawing/2014/main" id="{38BB477F-E145-4D45-B455-168E583DBAA3}"/>
              </a:ext>
            </a:extLst>
          </p:cNvPr>
          <p:cNvSpPr txBox="1">
            <a:spLocks/>
          </p:cNvSpPr>
          <p:nvPr/>
        </p:nvSpPr>
        <p:spPr>
          <a:xfrm>
            <a:off x="688797" y="1621790"/>
            <a:ext cx="1883410" cy="330835"/>
          </a:xfrm>
          <a:prstGeom prst="rect">
            <a:avLst/>
          </a:prstGeom>
        </p:spPr>
        <p:txBody>
          <a:bodyPr vert="horz" wrap="square" lIns="0" tIns="13335" rIns="0" bIns="0" rtlCol="0">
            <a:spAutoFit/>
          </a:bodyPr>
          <a:lstStyle>
            <a:lvl1pPr>
              <a:defRPr sz="2000" b="0" i="0">
                <a:solidFill>
                  <a:srgbClr val="404040"/>
                </a:solidFill>
                <a:latin typeface="Calibri"/>
                <a:ea typeface="+mj-ea"/>
                <a:cs typeface="Calibri"/>
              </a:defRPr>
            </a:lvl1pPr>
          </a:lstStyle>
          <a:p>
            <a:pPr marL="12700">
              <a:spcBef>
                <a:spcPts val="105"/>
              </a:spcBef>
            </a:pPr>
            <a:r>
              <a:rPr lang="es-CO" b="1" kern="0" spc="-5" dirty="0"/>
              <a:t>Objetivo</a:t>
            </a:r>
            <a:r>
              <a:rPr lang="es-CO" b="1" kern="0" spc="-85" dirty="0"/>
              <a:t> </a:t>
            </a:r>
            <a:r>
              <a:rPr lang="es-CO" b="1" kern="0" spc="-10" dirty="0"/>
              <a:t>General:</a:t>
            </a:r>
          </a:p>
        </p:txBody>
      </p:sp>
    </p:spTree>
    <p:extLst>
      <p:ext uri="{BB962C8B-B14F-4D97-AF65-F5344CB8AC3E}">
        <p14:creationId xmlns:p14="http://schemas.microsoft.com/office/powerpoint/2010/main" val="68485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5" name="object 5"/>
          <p:cNvSpPr txBox="1">
            <a:spLocks noGrp="1"/>
          </p:cNvSpPr>
          <p:nvPr>
            <p:ph type="title"/>
          </p:nvPr>
        </p:nvSpPr>
        <p:spPr>
          <a:xfrm>
            <a:off x="98247" y="432562"/>
            <a:ext cx="1532255" cy="299720"/>
          </a:xfrm>
          <a:prstGeom prst="rect">
            <a:avLst/>
          </a:prstGeom>
        </p:spPr>
        <p:txBody>
          <a:bodyPr vert="horz" wrap="square" lIns="0" tIns="12700" rIns="0" bIns="0" rtlCol="0">
            <a:spAutoFit/>
          </a:bodyPr>
          <a:lstStyle/>
          <a:p>
            <a:pPr marL="12700">
              <a:lnSpc>
                <a:spcPct val="100000"/>
              </a:lnSpc>
              <a:spcBef>
                <a:spcPts val="100"/>
              </a:spcBef>
            </a:pPr>
            <a:r>
              <a:rPr lang="es-CO" sz="1800" b="1" spc="-10" dirty="0">
                <a:solidFill>
                  <a:srgbClr val="FFFFFF"/>
                </a:solidFill>
                <a:latin typeface="Calibri"/>
                <a:cs typeface="Calibri"/>
              </a:rPr>
              <a:t>OBJETIVOS</a:t>
            </a:r>
            <a:endParaRPr sz="1800" dirty="0">
              <a:latin typeface="Calibri"/>
              <a:cs typeface="Calibri"/>
            </a:endParaRPr>
          </a:p>
        </p:txBody>
      </p:sp>
      <p:sp>
        <p:nvSpPr>
          <p:cNvPr id="6" name="object 6">
            <a:extLst>
              <a:ext uri="{FF2B5EF4-FFF2-40B4-BE49-F238E27FC236}">
                <a16:creationId xmlns:a16="http://schemas.microsoft.com/office/drawing/2014/main" id="{38BB477F-E145-4D45-B455-168E583DBAA3}"/>
              </a:ext>
            </a:extLst>
          </p:cNvPr>
          <p:cNvSpPr txBox="1">
            <a:spLocks/>
          </p:cNvSpPr>
          <p:nvPr/>
        </p:nvSpPr>
        <p:spPr>
          <a:xfrm>
            <a:off x="688796" y="1621790"/>
            <a:ext cx="4340403" cy="321242"/>
          </a:xfrm>
          <a:prstGeom prst="rect">
            <a:avLst/>
          </a:prstGeom>
        </p:spPr>
        <p:txBody>
          <a:bodyPr vert="horz" wrap="square" lIns="0" tIns="13335" rIns="0" bIns="0" rtlCol="0">
            <a:spAutoFit/>
          </a:bodyPr>
          <a:lstStyle>
            <a:lvl1pPr>
              <a:defRPr sz="2000" b="0" i="0">
                <a:solidFill>
                  <a:srgbClr val="404040"/>
                </a:solidFill>
                <a:latin typeface="Calibri"/>
                <a:ea typeface="+mj-ea"/>
                <a:cs typeface="Calibri"/>
              </a:defRPr>
            </a:lvl1pPr>
          </a:lstStyle>
          <a:p>
            <a:pPr marL="12700">
              <a:spcBef>
                <a:spcPts val="105"/>
              </a:spcBef>
            </a:pPr>
            <a:r>
              <a:rPr lang="es-CO" b="1" kern="0" spc="-5" dirty="0"/>
              <a:t>Objetivos Específicos</a:t>
            </a:r>
            <a:r>
              <a:rPr lang="es-CO" b="1" kern="0" spc="-10" dirty="0"/>
              <a:t>:</a:t>
            </a:r>
          </a:p>
        </p:txBody>
      </p:sp>
      <p:sp>
        <p:nvSpPr>
          <p:cNvPr id="7" name="object 7">
            <a:extLst>
              <a:ext uri="{FF2B5EF4-FFF2-40B4-BE49-F238E27FC236}">
                <a16:creationId xmlns:a16="http://schemas.microsoft.com/office/drawing/2014/main" id="{0FF12642-C8AE-4178-9AC8-ABE4C5D6C15B}"/>
              </a:ext>
            </a:extLst>
          </p:cNvPr>
          <p:cNvSpPr txBox="1"/>
          <p:nvPr/>
        </p:nvSpPr>
        <p:spPr>
          <a:xfrm>
            <a:off x="916939" y="2409825"/>
            <a:ext cx="10359390" cy="3322063"/>
          </a:xfrm>
          <a:prstGeom prst="rect">
            <a:avLst/>
          </a:prstGeom>
        </p:spPr>
        <p:txBody>
          <a:bodyPr vert="horz" wrap="square" lIns="0" tIns="13335" rIns="0" bIns="0" rtlCol="0">
            <a:spAutoFit/>
          </a:bodyPr>
          <a:lstStyle/>
          <a:p>
            <a:pPr marL="104139" indent="-91440" algn="just">
              <a:lnSpc>
                <a:spcPts val="2280"/>
              </a:lnSpc>
              <a:spcBef>
                <a:spcPts val="105"/>
              </a:spcBef>
              <a:buClr>
                <a:srgbClr val="800000"/>
              </a:buClr>
              <a:buFont typeface="Wingdings"/>
              <a:buChar char=""/>
              <a:tabLst>
                <a:tab pos="297815" algn="l"/>
              </a:tabLst>
            </a:pPr>
            <a:r>
              <a:rPr lang="es-CO" sz="2000" spc="-5" dirty="0">
                <a:solidFill>
                  <a:srgbClr val="404040"/>
                </a:solidFill>
                <a:latin typeface="Calibri"/>
                <a:cs typeface="Calibri"/>
              </a:rPr>
              <a:t> </a:t>
            </a:r>
            <a:r>
              <a:rPr lang="es-ES" dirty="0"/>
              <a:t>Fortalecer el desarrollo de competencias en los servidores del MEN, de acuerdo a lo establecido en el Decreto 1083 de 2015, Título 4, y aquellas relacionadas en el manual de funciones de la entidad, con el fin de mejorar su desempeño laboral y contribuir al logro de los objetivos estratégicos institucionales.</a:t>
            </a:r>
          </a:p>
          <a:p>
            <a:pPr marL="104139" indent="-91440">
              <a:lnSpc>
                <a:spcPts val="2280"/>
              </a:lnSpc>
              <a:spcBef>
                <a:spcPts val="105"/>
              </a:spcBef>
              <a:buClr>
                <a:srgbClr val="800000"/>
              </a:buClr>
              <a:buFont typeface="Wingdings"/>
              <a:buChar char=""/>
              <a:tabLst>
                <a:tab pos="297815" algn="l"/>
              </a:tabLst>
            </a:pPr>
            <a:endParaRPr lang="es-CO" dirty="0"/>
          </a:p>
          <a:p>
            <a:pPr marL="104139" indent="-91440" algn="just">
              <a:lnSpc>
                <a:spcPts val="2280"/>
              </a:lnSpc>
              <a:spcBef>
                <a:spcPts val="105"/>
              </a:spcBef>
              <a:buClr>
                <a:srgbClr val="800000"/>
              </a:buClr>
              <a:buFont typeface="Wingdings"/>
              <a:buChar char=""/>
              <a:tabLst>
                <a:tab pos="297815" algn="l"/>
              </a:tabLst>
            </a:pPr>
            <a:r>
              <a:rPr lang="es-ES" dirty="0"/>
              <a:t> Integrar a los nuevos servidores a la cultura organizacional y al estado por medio de los procesos de Inducción y Reinducción, en virtud de los cambios y actualizaciones producidas en los procesos y objetivos institucionales.</a:t>
            </a:r>
          </a:p>
          <a:p>
            <a:pPr marL="104139" indent="-91440" algn="just">
              <a:lnSpc>
                <a:spcPts val="2280"/>
              </a:lnSpc>
              <a:spcBef>
                <a:spcPts val="105"/>
              </a:spcBef>
              <a:buClr>
                <a:srgbClr val="800000"/>
              </a:buClr>
              <a:buFont typeface="Wingdings"/>
              <a:buChar char=""/>
              <a:tabLst>
                <a:tab pos="297815" algn="l"/>
              </a:tabLst>
            </a:pPr>
            <a:endParaRPr lang="es-ES" dirty="0"/>
          </a:p>
          <a:p>
            <a:pPr marL="104139" indent="-91440" algn="just">
              <a:lnSpc>
                <a:spcPts val="2280"/>
              </a:lnSpc>
              <a:spcBef>
                <a:spcPts val="105"/>
              </a:spcBef>
              <a:buClr>
                <a:srgbClr val="800000"/>
              </a:buClr>
              <a:buFont typeface="Wingdings"/>
              <a:buChar char=""/>
              <a:tabLst>
                <a:tab pos="297815" algn="l"/>
              </a:tabLst>
            </a:pPr>
            <a:r>
              <a:rPr lang="es-ES" dirty="0"/>
              <a:t> Propender por el desarrollo de habilidades, conocimientos y actitudes en los servidores de la Entidad que les impacten en el ejercicio de sus funciones en el empleo público y su desempeño en el cargo.</a:t>
            </a:r>
            <a:endParaRPr lang="es-CO" dirty="0"/>
          </a:p>
          <a:p>
            <a:pPr marL="12699" algn="just">
              <a:lnSpc>
                <a:spcPts val="2280"/>
              </a:lnSpc>
              <a:spcBef>
                <a:spcPts val="105"/>
              </a:spcBef>
              <a:buClr>
                <a:srgbClr val="800000"/>
              </a:buClr>
              <a:tabLst>
                <a:tab pos="297815" algn="l"/>
              </a:tabLst>
            </a:pPr>
            <a:endParaRPr lang="es-CO" dirty="0"/>
          </a:p>
        </p:txBody>
      </p:sp>
    </p:spTree>
    <p:extLst>
      <p:ext uri="{BB962C8B-B14F-4D97-AF65-F5344CB8AC3E}">
        <p14:creationId xmlns:p14="http://schemas.microsoft.com/office/powerpoint/2010/main" val="344831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1902" y="2208098"/>
            <a:ext cx="6273165" cy="603885"/>
          </a:xfrm>
          <a:prstGeom prst="rect">
            <a:avLst/>
          </a:prstGeom>
        </p:spPr>
        <p:txBody>
          <a:bodyPr vert="horz" wrap="square" lIns="0" tIns="12065" rIns="0" bIns="0" rtlCol="0">
            <a:spAutoFit/>
          </a:bodyPr>
          <a:lstStyle/>
          <a:p>
            <a:pPr marL="12700">
              <a:lnSpc>
                <a:spcPts val="2280"/>
              </a:lnSpc>
              <a:spcBef>
                <a:spcPts val="95"/>
              </a:spcBef>
            </a:pPr>
            <a:r>
              <a:rPr dirty="0"/>
              <a:t>El </a:t>
            </a:r>
            <a:r>
              <a:rPr spc="-5" dirty="0"/>
              <a:t>Ministerio de </a:t>
            </a:r>
            <a:r>
              <a:rPr spc="-10" dirty="0"/>
              <a:t>Educación  </a:t>
            </a:r>
            <a:r>
              <a:rPr spc="-5" dirty="0"/>
              <a:t>Nacional </a:t>
            </a:r>
            <a:r>
              <a:rPr dirty="0"/>
              <a:t>es </a:t>
            </a:r>
            <a:r>
              <a:rPr spc="-5" dirty="0"/>
              <a:t>una </a:t>
            </a:r>
            <a:r>
              <a:rPr spc="-10" dirty="0"/>
              <a:t>entidad </a:t>
            </a:r>
            <a:r>
              <a:rPr spc="225" dirty="0"/>
              <a:t> </a:t>
            </a:r>
            <a:r>
              <a:rPr spc="-5" dirty="0"/>
              <a:t>pública,</a:t>
            </a:r>
          </a:p>
          <a:p>
            <a:pPr marL="12700">
              <a:lnSpc>
                <a:spcPts val="2280"/>
              </a:lnSpc>
            </a:pPr>
            <a:r>
              <a:rPr spc="-10" dirty="0"/>
              <a:t>ente  </a:t>
            </a:r>
            <a:r>
              <a:rPr spc="-15" dirty="0"/>
              <a:t>Rector  </a:t>
            </a:r>
            <a:r>
              <a:rPr dirty="0"/>
              <a:t>del  </a:t>
            </a:r>
            <a:r>
              <a:rPr spc="-10" dirty="0"/>
              <a:t>Sector  Educación  </a:t>
            </a:r>
            <a:r>
              <a:rPr spc="-5" dirty="0"/>
              <a:t>del  </a:t>
            </a:r>
            <a:r>
              <a:rPr spc="-15" dirty="0"/>
              <a:t>Estado</a:t>
            </a:r>
            <a:r>
              <a:rPr spc="340" dirty="0"/>
              <a:t> </a:t>
            </a:r>
            <a:r>
              <a:rPr spc="-10" dirty="0"/>
              <a:t>Colombiano,</a:t>
            </a:r>
          </a:p>
        </p:txBody>
      </p:sp>
      <p:sp>
        <p:nvSpPr>
          <p:cNvPr id="3" name="object 3"/>
          <p:cNvSpPr txBox="1"/>
          <p:nvPr/>
        </p:nvSpPr>
        <p:spPr>
          <a:xfrm>
            <a:off x="5311902" y="2756992"/>
            <a:ext cx="6271895" cy="1998980"/>
          </a:xfrm>
          <a:prstGeom prst="rect">
            <a:avLst/>
          </a:prstGeom>
        </p:spPr>
        <p:txBody>
          <a:bodyPr vert="horz" wrap="square" lIns="0" tIns="42544" rIns="0" bIns="0" rtlCol="0">
            <a:spAutoFit/>
          </a:bodyPr>
          <a:lstStyle/>
          <a:p>
            <a:pPr marL="12700" marR="5080" algn="just">
              <a:lnSpc>
                <a:spcPct val="90000"/>
              </a:lnSpc>
              <a:spcBef>
                <a:spcPts val="334"/>
              </a:spcBef>
            </a:pPr>
            <a:r>
              <a:rPr sz="2000" spc="-10" dirty="0">
                <a:solidFill>
                  <a:srgbClr val="404040"/>
                </a:solidFill>
                <a:latin typeface="Calibri"/>
                <a:cs typeface="Calibri"/>
              </a:rPr>
              <a:t>creado mediante </a:t>
            </a:r>
            <a:r>
              <a:rPr sz="2000" spc="-5" dirty="0">
                <a:solidFill>
                  <a:srgbClr val="404040"/>
                </a:solidFill>
                <a:latin typeface="Calibri"/>
                <a:cs typeface="Calibri"/>
              </a:rPr>
              <a:t>la </a:t>
            </a:r>
            <a:r>
              <a:rPr sz="2000" spc="-15" dirty="0">
                <a:solidFill>
                  <a:srgbClr val="404040"/>
                </a:solidFill>
                <a:latin typeface="Calibri"/>
                <a:cs typeface="Calibri"/>
              </a:rPr>
              <a:t>ley </a:t>
            </a:r>
            <a:r>
              <a:rPr sz="2000" dirty="0">
                <a:solidFill>
                  <a:srgbClr val="404040"/>
                </a:solidFill>
                <a:latin typeface="Calibri"/>
                <a:cs typeface="Calibri"/>
              </a:rPr>
              <a:t>7ª </a:t>
            </a:r>
            <a:r>
              <a:rPr sz="2000" spc="-5" dirty="0">
                <a:solidFill>
                  <a:srgbClr val="404040"/>
                </a:solidFill>
                <a:latin typeface="Calibri"/>
                <a:cs typeface="Calibri"/>
              </a:rPr>
              <a:t>de </a:t>
            </a:r>
            <a:r>
              <a:rPr sz="2000" spc="-20" dirty="0">
                <a:solidFill>
                  <a:srgbClr val="404040"/>
                </a:solidFill>
                <a:latin typeface="Calibri"/>
                <a:cs typeface="Calibri"/>
              </a:rPr>
              <a:t>agosto </a:t>
            </a:r>
            <a:r>
              <a:rPr sz="2000" spc="-10" dirty="0">
                <a:solidFill>
                  <a:srgbClr val="404040"/>
                </a:solidFill>
                <a:latin typeface="Calibri"/>
                <a:cs typeface="Calibri"/>
              </a:rPr>
              <a:t>25 </a:t>
            </a:r>
            <a:r>
              <a:rPr sz="2000" spc="-5" dirty="0">
                <a:solidFill>
                  <a:srgbClr val="404040"/>
                </a:solidFill>
                <a:latin typeface="Calibri"/>
                <a:cs typeface="Calibri"/>
              </a:rPr>
              <a:t>de 1886,  </a:t>
            </a:r>
            <a:r>
              <a:rPr sz="2000" spc="-10" dirty="0">
                <a:solidFill>
                  <a:srgbClr val="404040"/>
                </a:solidFill>
                <a:latin typeface="Calibri"/>
                <a:cs typeface="Calibri"/>
              </a:rPr>
              <a:t>identificado </a:t>
            </a:r>
            <a:r>
              <a:rPr sz="2000" spc="-15" dirty="0">
                <a:solidFill>
                  <a:srgbClr val="404040"/>
                </a:solidFill>
                <a:latin typeface="Calibri"/>
                <a:cs typeface="Calibri"/>
              </a:rPr>
              <a:t>con </a:t>
            </a:r>
            <a:r>
              <a:rPr sz="2000" spc="-10" dirty="0">
                <a:solidFill>
                  <a:srgbClr val="404040"/>
                </a:solidFill>
                <a:latin typeface="Calibri"/>
                <a:cs typeface="Calibri"/>
              </a:rPr>
              <a:t>el </a:t>
            </a:r>
            <a:r>
              <a:rPr sz="2000" spc="-15" dirty="0">
                <a:solidFill>
                  <a:srgbClr val="404040"/>
                </a:solidFill>
                <a:latin typeface="Calibri"/>
                <a:cs typeface="Calibri"/>
              </a:rPr>
              <a:t>nombre </a:t>
            </a:r>
            <a:r>
              <a:rPr sz="2000" spc="-5" dirty="0">
                <a:solidFill>
                  <a:srgbClr val="404040"/>
                </a:solidFill>
                <a:latin typeface="Calibri"/>
                <a:cs typeface="Calibri"/>
              </a:rPr>
              <a:t>de </a:t>
            </a:r>
            <a:r>
              <a:rPr sz="2000" spc="-10" dirty="0">
                <a:solidFill>
                  <a:srgbClr val="404040"/>
                </a:solidFill>
                <a:latin typeface="Calibri"/>
                <a:cs typeface="Calibri"/>
              </a:rPr>
              <a:t>Ministerio </a:t>
            </a:r>
            <a:r>
              <a:rPr sz="2000" spc="-5" dirty="0">
                <a:solidFill>
                  <a:srgbClr val="404040"/>
                </a:solidFill>
                <a:latin typeface="Calibri"/>
                <a:cs typeface="Calibri"/>
              </a:rPr>
              <a:t>de </a:t>
            </a:r>
            <a:r>
              <a:rPr sz="2000" spc="-10" dirty="0">
                <a:solidFill>
                  <a:srgbClr val="404040"/>
                </a:solidFill>
                <a:latin typeface="Calibri"/>
                <a:cs typeface="Calibri"/>
              </a:rPr>
              <a:t>Educación  </a:t>
            </a:r>
            <a:r>
              <a:rPr sz="2000" spc="-5" dirty="0">
                <a:solidFill>
                  <a:srgbClr val="404040"/>
                </a:solidFill>
                <a:latin typeface="Calibri"/>
                <a:cs typeface="Calibri"/>
              </a:rPr>
              <a:t>Nacional, según lo dispuso la </a:t>
            </a:r>
            <a:r>
              <a:rPr sz="2000" spc="-10" dirty="0">
                <a:solidFill>
                  <a:srgbClr val="404040"/>
                </a:solidFill>
                <a:latin typeface="Calibri"/>
                <a:cs typeface="Calibri"/>
              </a:rPr>
              <a:t>Ley 56 </a:t>
            </a:r>
            <a:r>
              <a:rPr sz="2000" spc="-5" dirty="0">
                <a:solidFill>
                  <a:srgbClr val="404040"/>
                </a:solidFill>
                <a:latin typeface="Calibri"/>
                <a:cs typeface="Calibri"/>
              </a:rPr>
              <a:t>de 1927 y cuyas  funciones </a:t>
            </a:r>
            <a:r>
              <a:rPr sz="2000" spc="-15" dirty="0">
                <a:solidFill>
                  <a:srgbClr val="404040"/>
                </a:solidFill>
                <a:latin typeface="Calibri"/>
                <a:cs typeface="Calibri"/>
              </a:rPr>
              <a:t>se </a:t>
            </a:r>
            <a:r>
              <a:rPr sz="2000" spc="-5" dirty="0">
                <a:solidFill>
                  <a:srgbClr val="404040"/>
                </a:solidFill>
                <a:latin typeface="Calibri"/>
                <a:cs typeface="Calibri"/>
              </a:rPr>
              <a:t>señalan </a:t>
            </a:r>
            <a:r>
              <a:rPr sz="2000" spc="-10" dirty="0">
                <a:solidFill>
                  <a:srgbClr val="404040"/>
                </a:solidFill>
                <a:latin typeface="Calibri"/>
                <a:cs typeface="Calibri"/>
              </a:rPr>
              <a:t>en el </a:t>
            </a:r>
            <a:r>
              <a:rPr sz="2000" spc="-15" dirty="0">
                <a:solidFill>
                  <a:srgbClr val="404040"/>
                </a:solidFill>
                <a:latin typeface="Calibri"/>
                <a:cs typeface="Calibri"/>
              </a:rPr>
              <a:t>Decreto </a:t>
            </a:r>
            <a:r>
              <a:rPr sz="2000" spc="-10" dirty="0">
                <a:solidFill>
                  <a:srgbClr val="404040"/>
                </a:solidFill>
                <a:latin typeface="Calibri"/>
                <a:cs typeface="Calibri"/>
              </a:rPr>
              <a:t>5012 </a:t>
            </a:r>
            <a:r>
              <a:rPr sz="2000" spc="-5" dirty="0">
                <a:solidFill>
                  <a:srgbClr val="404040"/>
                </a:solidFill>
                <a:latin typeface="Calibri"/>
                <a:cs typeface="Calibri"/>
              </a:rPr>
              <a:t>del </a:t>
            </a:r>
            <a:r>
              <a:rPr sz="2000" spc="-10" dirty="0">
                <a:solidFill>
                  <a:srgbClr val="404040"/>
                </a:solidFill>
                <a:latin typeface="Calibri"/>
                <a:cs typeface="Calibri"/>
              </a:rPr>
              <a:t>28 </a:t>
            </a:r>
            <a:r>
              <a:rPr sz="2000" spc="-20" dirty="0">
                <a:solidFill>
                  <a:srgbClr val="404040"/>
                </a:solidFill>
                <a:latin typeface="Calibri"/>
                <a:cs typeface="Calibri"/>
              </a:rPr>
              <a:t>de  </a:t>
            </a:r>
            <a:r>
              <a:rPr sz="2000" spc="-5" dirty="0">
                <a:solidFill>
                  <a:srgbClr val="404040"/>
                </a:solidFill>
                <a:latin typeface="Calibri"/>
                <a:cs typeface="Calibri"/>
              </a:rPr>
              <a:t>diciembre de </a:t>
            </a:r>
            <a:r>
              <a:rPr sz="2000" spc="-10" dirty="0">
                <a:solidFill>
                  <a:srgbClr val="404040"/>
                </a:solidFill>
                <a:latin typeface="Calibri"/>
                <a:cs typeface="Calibri"/>
              </a:rPr>
              <a:t>2009 </a:t>
            </a:r>
            <a:r>
              <a:rPr sz="2000" spc="-5" dirty="0">
                <a:solidFill>
                  <a:srgbClr val="404040"/>
                </a:solidFill>
                <a:latin typeface="Calibri"/>
                <a:cs typeface="Calibri"/>
              </a:rPr>
              <a:t>y </a:t>
            </a:r>
            <a:r>
              <a:rPr sz="2000" dirty="0">
                <a:solidFill>
                  <a:srgbClr val="404040"/>
                </a:solidFill>
                <a:latin typeface="Calibri"/>
                <a:cs typeface="Calibri"/>
              </a:rPr>
              <a:t>el </a:t>
            </a:r>
            <a:r>
              <a:rPr sz="2000" spc="-10" dirty="0">
                <a:solidFill>
                  <a:srgbClr val="404040"/>
                </a:solidFill>
                <a:latin typeface="Calibri"/>
                <a:cs typeface="Calibri"/>
              </a:rPr>
              <a:t>decreto 854 </a:t>
            </a:r>
            <a:r>
              <a:rPr sz="2000" spc="-5" dirty="0">
                <a:solidFill>
                  <a:srgbClr val="404040"/>
                </a:solidFill>
                <a:latin typeface="Calibri"/>
                <a:cs typeface="Calibri"/>
              </a:rPr>
              <a:t>de </a:t>
            </a:r>
            <a:r>
              <a:rPr sz="2000" spc="-10" dirty="0">
                <a:solidFill>
                  <a:srgbClr val="404040"/>
                </a:solidFill>
                <a:latin typeface="Calibri"/>
                <a:cs typeface="Calibri"/>
              </a:rPr>
              <a:t>2011, </a:t>
            </a:r>
            <a:r>
              <a:rPr sz="2000" spc="-5" dirty="0">
                <a:solidFill>
                  <a:srgbClr val="404040"/>
                </a:solidFill>
                <a:latin typeface="Calibri"/>
                <a:cs typeface="Calibri"/>
              </a:rPr>
              <a:t>y las señaladas  por la</a:t>
            </a:r>
            <a:r>
              <a:rPr sz="2000" spc="5" dirty="0">
                <a:solidFill>
                  <a:srgbClr val="404040"/>
                </a:solidFill>
                <a:latin typeface="Calibri"/>
                <a:cs typeface="Calibri"/>
              </a:rPr>
              <a:t> </a:t>
            </a:r>
            <a:r>
              <a:rPr sz="2000" spc="-50" dirty="0">
                <a:solidFill>
                  <a:srgbClr val="404040"/>
                </a:solidFill>
                <a:latin typeface="Calibri"/>
                <a:cs typeface="Calibri"/>
              </a:rPr>
              <a:t>Ley.</a:t>
            </a:r>
            <a:endParaRPr sz="2000">
              <a:latin typeface="Calibri"/>
              <a:cs typeface="Calibri"/>
            </a:endParaRPr>
          </a:p>
          <a:p>
            <a:pPr marL="12700" algn="just">
              <a:lnSpc>
                <a:spcPct val="100000"/>
              </a:lnSpc>
              <a:spcBef>
                <a:spcPts val="894"/>
              </a:spcBef>
            </a:pPr>
            <a:r>
              <a:rPr sz="1200" spc="-10" dirty="0">
                <a:solidFill>
                  <a:srgbClr val="404040"/>
                </a:solidFill>
                <a:latin typeface="Calibri"/>
                <a:cs typeface="Calibri"/>
              </a:rPr>
              <a:t>*Página </a:t>
            </a:r>
            <a:r>
              <a:rPr sz="1200" spc="-5" dirty="0">
                <a:solidFill>
                  <a:srgbClr val="404040"/>
                </a:solidFill>
                <a:latin typeface="Calibri"/>
                <a:cs typeface="Calibri"/>
              </a:rPr>
              <a:t>web,</a:t>
            </a:r>
            <a:r>
              <a:rPr sz="1200" spc="5" dirty="0">
                <a:solidFill>
                  <a:srgbClr val="404040"/>
                </a:solidFill>
                <a:latin typeface="Calibri"/>
                <a:cs typeface="Calibri"/>
              </a:rPr>
              <a:t> </a:t>
            </a:r>
            <a:r>
              <a:rPr sz="1200" spc="-10" dirty="0">
                <a:solidFill>
                  <a:srgbClr val="404040"/>
                </a:solidFill>
                <a:latin typeface="Calibri"/>
                <a:cs typeface="Calibri"/>
              </a:rPr>
              <a:t>Mineducación.</a:t>
            </a:r>
            <a:endParaRPr sz="1200">
              <a:latin typeface="Calibri"/>
              <a:cs typeface="Calibri"/>
            </a:endParaRPr>
          </a:p>
        </p:txBody>
      </p:sp>
      <p:sp>
        <p:nvSpPr>
          <p:cNvPr id="4" name="object 4"/>
          <p:cNvSpPr/>
          <p:nvPr/>
        </p:nvSpPr>
        <p:spPr>
          <a:xfrm>
            <a:off x="1271016" y="2279904"/>
            <a:ext cx="3675888" cy="24444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7" name="object 7"/>
          <p:cNvSpPr txBox="1"/>
          <p:nvPr/>
        </p:nvSpPr>
        <p:spPr>
          <a:xfrm>
            <a:off x="98247" y="432562"/>
            <a:ext cx="494538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¿QUÉ </a:t>
            </a:r>
            <a:r>
              <a:rPr sz="1800" b="1" spc="-10" dirty="0">
                <a:solidFill>
                  <a:srgbClr val="FFFFFF"/>
                </a:solidFill>
                <a:latin typeface="Calibri"/>
                <a:cs typeface="Calibri"/>
              </a:rPr>
              <a:t>ES </a:t>
            </a:r>
            <a:r>
              <a:rPr sz="1800" b="1" dirty="0">
                <a:solidFill>
                  <a:srgbClr val="FFFFFF"/>
                </a:solidFill>
                <a:latin typeface="Calibri"/>
                <a:cs typeface="Calibri"/>
              </a:rPr>
              <a:t>EL </a:t>
            </a:r>
            <a:r>
              <a:rPr sz="1800" b="1" spc="-10" dirty="0">
                <a:solidFill>
                  <a:srgbClr val="FFFFFF"/>
                </a:solidFill>
                <a:latin typeface="Calibri"/>
                <a:cs typeface="Calibri"/>
              </a:rPr>
              <a:t>MINISTERIO </a:t>
            </a:r>
            <a:r>
              <a:rPr sz="1800" b="1" spc="-5" dirty="0">
                <a:solidFill>
                  <a:srgbClr val="FFFFFF"/>
                </a:solidFill>
                <a:latin typeface="Calibri"/>
                <a:cs typeface="Calibri"/>
              </a:rPr>
              <a:t>DE EDUCACIÓN </a:t>
            </a:r>
            <a:r>
              <a:rPr sz="1800" b="1" spc="-10" dirty="0">
                <a:solidFill>
                  <a:srgbClr val="FFFFFF"/>
                </a:solidFill>
                <a:latin typeface="Calibri"/>
                <a:cs typeface="Calibri"/>
              </a:rPr>
              <a:t>NACIONAL?</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94688" y="1630616"/>
            <a:ext cx="8267573" cy="501230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780413" y="2027377"/>
            <a:ext cx="8103234" cy="2821940"/>
          </a:xfrm>
          <a:prstGeom prst="rect">
            <a:avLst/>
          </a:prstGeom>
        </p:spPr>
        <p:txBody>
          <a:bodyPr vert="horz" wrap="square" lIns="0" tIns="42544" rIns="0" bIns="0" rtlCol="0">
            <a:spAutoFit/>
          </a:bodyPr>
          <a:lstStyle/>
          <a:p>
            <a:pPr marL="12700" marR="5080" algn="just">
              <a:lnSpc>
                <a:spcPct val="90000"/>
              </a:lnSpc>
              <a:spcBef>
                <a:spcPts val="334"/>
              </a:spcBef>
            </a:pPr>
            <a:r>
              <a:rPr sz="2000" dirty="0">
                <a:solidFill>
                  <a:srgbClr val="404040"/>
                </a:solidFill>
                <a:latin typeface="Calibri"/>
                <a:cs typeface="Calibri"/>
              </a:rPr>
              <a:t>«El </a:t>
            </a:r>
            <a:r>
              <a:rPr sz="2000" spc="-15" dirty="0">
                <a:solidFill>
                  <a:srgbClr val="404040"/>
                </a:solidFill>
                <a:latin typeface="Calibri"/>
                <a:cs typeface="Calibri"/>
              </a:rPr>
              <a:t>marco estratégico </a:t>
            </a:r>
            <a:r>
              <a:rPr sz="2000" spc="-10" dirty="0">
                <a:solidFill>
                  <a:srgbClr val="404040"/>
                </a:solidFill>
                <a:latin typeface="Calibri"/>
                <a:cs typeface="Calibri"/>
              </a:rPr>
              <a:t>del </a:t>
            </a:r>
            <a:r>
              <a:rPr sz="2000" spc="-5" dirty="0">
                <a:solidFill>
                  <a:srgbClr val="404040"/>
                </a:solidFill>
                <a:latin typeface="Calibri"/>
                <a:cs typeface="Calibri"/>
              </a:rPr>
              <a:t>Ministerio de </a:t>
            </a:r>
            <a:r>
              <a:rPr sz="2000" spc="-10" dirty="0">
                <a:solidFill>
                  <a:srgbClr val="404040"/>
                </a:solidFill>
                <a:latin typeface="Calibri"/>
                <a:cs typeface="Calibri"/>
              </a:rPr>
              <a:t>Educación </a:t>
            </a:r>
            <a:r>
              <a:rPr sz="2000" spc="-15" dirty="0">
                <a:solidFill>
                  <a:srgbClr val="404040"/>
                </a:solidFill>
                <a:latin typeface="Calibri"/>
                <a:cs typeface="Calibri"/>
              </a:rPr>
              <a:t>para </a:t>
            </a:r>
            <a:r>
              <a:rPr sz="2000" spc="-10" dirty="0">
                <a:solidFill>
                  <a:srgbClr val="404040"/>
                </a:solidFill>
                <a:latin typeface="Calibri"/>
                <a:cs typeface="Calibri"/>
              </a:rPr>
              <a:t>el </a:t>
            </a:r>
            <a:r>
              <a:rPr sz="2000" spc="-5" dirty="0">
                <a:solidFill>
                  <a:srgbClr val="404040"/>
                </a:solidFill>
                <a:latin typeface="Calibri"/>
                <a:cs typeface="Calibri"/>
              </a:rPr>
              <a:t>período </a:t>
            </a:r>
            <a:r>
              <a:rPr sz="2000" spc="-10" dirty="0">
                <a:solidFill>
                  <a:srgbClr val="404040"/>
                </a:solidFill>
                <a:latin typeface="Calibri"/>
                <a:cs typeface="Calibri"/>
              </a:rPr>
              <a:t>2015-2025  establece la estructura </a:t>
            </a:r>
            <a:r>
              <a:rPr sz="2000" spc="-5" dirty="0">
                <a:solidFill>
                  <a:srgbClr val="404040"/>
                </a:solidFill>
                <a:latin typeface="Calibri"/>
                <a:cs typeface="Calibri"/>
              </a:rPr>
              <a:t>que </a:t>
            </a:r>
            <a:r>
              <a:rPr sz="2000" spc="-10" dirty="0">
                <a:solidFill>
                  <a:srgbClr val="404040"/>
                </a:solidFill>
                <a:latin typeface="Calibri"/>
                <a:cs typeface="Calibri"/>
              </a:rPr>
              <a:t>permitirá </a:t>
            </a:r>
            <a:r>
              <a:rPr sz="2000" spc="-15" dirty="0">
                <a:solidFill>
                  <a:srgbClr val="404040"/>
                </a:solidFill>
                <a:latin typeface="Calibri"/>
                <a:cs typeface="Calibri"/>
              </a:rPr>
              <a:t>avanzar </a:t>
            </a:r>
            <a:r>
              <a:rPr sz="2000" dirty="0">
                <a:solidFill>
                  <a:srgbClr val="404040"/>
                </a:solidFill>
                <a:latin typeface="Calibri"/>
                <a:cs typeface="Calibri"/>
              </a:rPr>
              <a:t>hacia </a:t>
            </a:r>
            <a:r>
              <a:rPr sz="2000" spc="-10" dirty="0">
                <a:solidFill>
                  <a:srgbClr val="404040"/>
                </a:solidFill>
                <a:latin typeface="Calibri"/>
                <a:cs typeface="Calibri"/>
              </a:rPr>
              <a:t>lograr </a:t>
            </a:r>
            <a:r>
              <a:rPr sz="2000" dirty="0">
                <a:solidFill>
                  <a:srgbClr val="404040"/>
                </a:solidFill>
                <a:latin typeface="Calibri"/>
                <a:cs typeface="Calibri"/>
              </a:rPr>
              <a:t>que </a:t>
            </a:r>
            <a:r>
              <a:rPr sz="2000" spc="-10" dirty="0">
                <a:solidFill>
                  <a:srgbClr val="404040"/>
                </a:solidFill>
                <a:latin typeface="Calibri"/>
                <a:cs typeface="Calibri"/>
              </a:rPr>
              <a:t>Colombia sea </a:t>
            </a:r>
            <a:r>
              <a:rPr sz="2000" spc="-15" dirty="0">
                <a:solidFill>
                  <a:srgbClr val="404040"/>
                </a:solidFill>
                <a:latin typeface="Calibri"/>
                <a:cs typeface="Calibri"/>
              </a:rPr>
              <a:t>el  </a:t>
            </a:r>
            <a:r>
              <a:rPr sz="2000" spc="-5" dirty="0">
                <a:solidFill>
                  <a:srgbClr val="404040"/>
                </a:solidFill>
                <a:latin typeface="Calibri"/>
                <a:cs typeface="Calibri"/>
              </a:rPr>
              <a:t>país </a:t>
            </a:r>
            <a:r>
              <a:rPr sz="2000" dirty="0">
                <a:solidFill>
                  <a:srgbClr val="404040"/>
                </a:solidFill>
                <a:latin typeface="Calibri"/>
                <a:cs typeface="Calibri"/>
              </a:rPr>
              <a:t>más </a:t>
            </a:r>
            <a:r>
              <a:rPr sz="2000" spc="-10" dirty="0">
                <a:solidFill>
                  <a:srgbClr val="404040"/>
                </a:solidFill>
                <a:latin typeface="Calibri"/>
                <a:cs typeface="Calibri"/>
              </a:rPr>
              <a:t>educado </a:t>
            </a:r>
            <a:r>
              <a:rPr sz="2000" spc="-5" dirty="0">
                <a:solidFill>
                  <a:srgbClr val="404040"/>
                </a:solidFill>
                <a:latin typeface="Calibri"/>
                <a:cs typeface="Calibri"/>
              </a:rPr>
              <a:t>de América </a:t>
            </a:r>
            <a:r>
              <a:rPr sz="2000" spc="-10" dirty="0">
                <a:solidFill>
                  <a:srgbClr val="404040"/>
                </a:solidFill>
                <a:latin typeface="Calibri"/>
                <a:cs typeface="Calibri"/>
              </a:rPr>
              <a:t>Latina, </a:t>
            </a:r>
            <a:r>
              <a:rPr sz="2000" spc="-5" dirty="0">
                <a:solidFill>
                  <a:srgbClr val="404040"/>
                </a:solidFill>
                <a:latin typeface="Calibri"/>
                <a:cs typeface="Calibri"/>
              </a:rPr>
              <a:t>y </a:t>
            </a:r>
            <a:r>
              <a:rPr sz="2000" spc="-10" dirty="0">
                <a:solidFill>
                  <a:srgbClr val="404040"/>
                </a:solidFill>
                <a:latin typeface="Calibri"/>
                <a:cs typeface="Calibri"/>
              </a:rPr>
              <a:t>alcanzar </a:t>
            </a:r>
            <a:r>
              <a:rPr sz="2000" spc="-5" dirty="0">
                <a:solidFill>
                  <a:srgbClr val="404040"/>
                </a:solidFill>
                <a:latin typeface="Calibri"/>
                <a:cs typeface="Calibri"/>
              </a:rPr>
              <a:t>los </a:t>
            </a:r>
            <a:r>
              <a:rPr sz="2000" spc="-10" dirty="0">
                <a:solidFill>
                  <a:srgbClr val="404040"/>
                </a:solidFill>
                <a:latin typeface="Calibri"/>
                <a:cs typeface="Calibri"/>
              </a:rPr>
              <a:t>objetivos estratégicos del  </a:t>
            </a:r>
            <a:r>
              <a:rPr sz="2000" spc="-5" dirty="0">
                <a:solidFill>
                  <a:srgbClr val="404040"/>
                </a:solidFill>
                <a:latin typeface="Calibri"/>
                <a:cs typeface="Calibri"/>
              </a:rPr>
              <a:t>cuatrienio </a:t>
            </a:r>
            <a:r>
              <a:rPr sz="2000" spc="-10" dirty="0">
                <a:solidFill>
                  <a:srgbClr val="404040"/>
                </a:solidFill>
                <a:latin typeface="Calibri"/>
                <a:cs typeface="Calibri"/>
              </a:rPr>
              <a:t>en materia </a:t>
            </a:r>
            <a:r>
              <a:rPr sz="2000" spc="-15" dirty="0">
                <a:solidFill>
                  <a:srgbClr val="404040"/>
                </a:solidFill>
                <a:latin typeface="Calibri"/>
                <a:cs typeface="Calibri"/>
              </a:rPr>
              <a:t>educativa </a:t>
            </a:r>
            <a:r>
              <a:rPr sz="2000" spc="-5" dirty="0">
                <a:solidFill>
                  <a:srgbClr val="404040"/>
                </a:solidFill>
                <a:latin typeface="Calibri"/>
                <a:cs typeface="Calibri"/>
              </a:rPr>
              <a:t>plasmados </a:t>
            </a:r>
            <a:r>
              <a:rPr sz="2000" spc="-10" dirty="0">
                <a:solidFill>
                  <a:srgbClr val="404040"/>
                </a:solidFill>
                <a:latin typeface="Calibri"/>
                <a:cs typeface="Calibri"/>
              </a:rPr>
              <a:t>en el </a:t>
            </a:r>
            <a:r>
              <a:rPr sz="2000" spc="-5" dirty="0">
                <a:solidFill>
                  <a:srgbClr val="404040"/>
                </a:solidFill>
                <a:latin typeface="Calibri"/>
                <a:cs typeface="Calibri"/>
              </a:rPr>
              <a:t>Plan Nacional de </a:t>
            </a:r>
            <a:r>
              <a:rPr sz="2000" spc="-10" dirty="0">
                <a:solidFill>
                  <a:srgbClr val="404040"/>
                </a:solidFill>
                <a:latin typeface="Calibri"/>
                <a:cs typeface="Calibri"/>
              </a:rPr>
              <a:t>Desarrollo  2014-2018, </a:t>
            </a:r>
            <a:r>
              <a:rPr sz="2000" spc="-40" dirty="0">
                <a:solidFill>
                  <a:srgbClr val="404040"/>
                </a:solidFill>
                <a:latin typeface="Calibri"/>
                <a:cs typeface="Calibri"/>
              </a:rPr>
              <a:t>Todos </a:t>
            </a:r>
            <a:r>
              <a:rPr sz="2000" spc="-5" dirty="0">
                <a:solidFill>
                  <a:srgbClr val="404040"/>
                </a:solidFill>
                <a:latin typeface="Calibri"/>
                <a:cs typeface="Calibri"/>
              </a:rPr>
              <a:t>por un </a:t>
            </a:r>
            <a:r>
              <a:rPr sz="2000" spc="-15" dirty="0">
                <a:solidFill>
                  <a:srgbClr val="404040"/>
                </a:solidFill>
                <a:latin typeface="Calibri"/>
                <a:cs typeface="Calibri"/>
              </a:rPr>
              <a:t>nuevo </a:t>
            </a:r>
            <a:r>
              <a:rPr sz="2000" spc="-10" dirty="0">
                <a:solidFill>
                  <a:srgbClr val="404040"/>
                </a:solidFill>
                <a:latin typeface="Calibri"/>
                <a:cs typeface="Calibri"/>
              </a:rPr>
              <a:t>País, </a:t>
            </a:r>
            <a:r>
              <a:rPr sz="2000" spc="-20" dirty="0">
                <a:solidFill>
                  <a:srgbClr val="404040"/>
                </a:solidFill>
                <a:latin typeface="Calibri"/>
                <a:cs typeface="Calibri"/>
              </a:rPr>
              <a:t>Paz, </a:t>
            </a:r>
            <a:r>
              <a:rPr sz="2000" spc="-10" dirty="0">
                <a:solidFill>
                  <a:srgbClr val="404040"/>
                </a:solidFill>
                <a:latin typeface="Calibri"/>
                <a:cs typeface="Calibri"/>
              </a:rPr>
              <a:t>Equidad </a:t>
            </a:r>
            <a:r>
              <a:rPr sz="2000" spc="-5" dirty="0">
                <a:solidFill>
                  <a:srgbClr val="404040"/>
                </a:solidFill>
                <a:latin typeface="Calibri"/>
                <a:cs typeface="Calibri"/>
              </a:rPr>
              <a:t>y </a:t>
            </a:r>
            <a:r>
              <a:rPr sz="2000" spc="-10" dirty="0">
                <a:solidFill>
                  <a:srgbClr val="404040"/>
                </a:solidFill>
                <a:latin typeface="Calibri"/>
                <a:cs typeface="Calibri"/>
              </a:rPr>
              <a:t>Educación. </a:t>
            </a:r>
            <a:r>
              <a:rPr sz="2000" spc="-5" dirty="0">
                <a:solidFill>
                  <a:srgbClr val="404040"/>
                </a:solidFill>
                <a:latin typeface="Calibri"/>
                <a:cs typeface="Calibri"/>
              </a:rPr>
              <a:t>Bajo </a:t>
            </a:r>
            <a:r>
              <a:rPr sz="2000" spc="-15" dirty="0">
                <a:solidFill>
                  <a:srgbClr val="404040"/>
                </a:solidFill>
                <a:latin typeface="Calibri"/>
                <a:cs typeface="Calibri"/>
              </a:rPr>
              <a:t>este  </a:t>
            </a:r>
            <a:r>
              <a:rPr sz="2000" spc="-20" dirty="0">
                <a:solidFill>
                  <a:srgbClr val="404040"/>
                </a:solidFill>
                <a:latin typeface="Calibri"/>
                <a:cs typeface="Calibri"/>
              </a:rPr>
              <a:t>marco, </a:t>
            </a:r>
            <a:r>
              <a:rPr sz="2000" spc="-10" dirty="0">
                <a:solidFill>
                  <a:srgbClr val="404040"/>
                </a:solidFill>
                <a:latin typeface="Calibri"/>
                <a:cs typeface="Calibri"/>
              </a:rPr>
              <a:t>el presente documento define </a:t>
            </a:r>
            <a:r>
              <a:rPr sz="2000" dirty="0">
                <a:solidFill>
                  <a:srgbClr val="404040"/>
                </a:solidFill>
                <a:latin typeface="Calibri"/>
                <a:cs typeface="Calibri"/>
              </a:rPr>
              <a:t>el </a:t>
            </a:r>
            <a:r>
              <a:rPr sz="2000" spc="-10" dirty="0">
                <a:solidFill>
                  <a:srgbClr val="404040"/>
                </a:solidFill>
                <a:latin typeface="Calibri"/>
                <a:cs typeface="Calibri"/>
              </a:rPr>
              <a:t>propósito </a:t>
            </a:r>
            <a:r>
              <a:rPr sz="2000" spc="-5" dirty="0">
                <a:solidFill>
                  <a:srgbClr val="404040"/>
                </a:solidFill>
                <a:latin typeface="Calibri"/>
                <a:cs typeface="Calibri"/>
              </a:rPr>
              <a:t>superior de la entidad al  </a:t>
            </a:r>
            <a:r>
              <a:rPr sz="2000" spc="-10" dirty="0">
                <a:solidFill>
                  <a:srgbClr val="404040"/>
                </a:solidFill>
                <a:latin typeface="Calibri"/>
                <a:cs typeface="Calibri"/>
              </a:rPr>
              <a:t>2025, </a:t>
            </a:r>
            <a:r>
              <a:rPr sz="2000" spc="-15" dirty="0">
                <a:solidFill>
                  <a:srgbClr val="404040"/>
                </a:solidFill>
                <a:latin typeface="Calibri"/>
                <a:cs typeface="Calibri"/>
              </a:rPr>
              <a:t>su </a:t>
            </a:r>
            <a:r>
              <a:rPr sz="2000" spc="-10" dirty="0">
                <a:solidFill>
                  <a:srgbClr val="404040"/>
                </a:solidFill>
                <a:latin typeface="Calibri"/>
                <a:cs typeface="Calibri"/>
              </a:rPr>
              <a:t>visión </a:t>
            </a:r>
            <a:r>
              <a:rPr sz="2000" spc="-5" dirty="0">
                <a:solidFill>
                  <a:srgbClr val="404040"/>
                </a:solidFill>
                <a:latin typeface="Calibri"/>
                <a:cs typeface="Calibri"/>
              </a:rPr>
              <a:t>y </a:t>
            </a:r>
            <a:r>
              <a:rPr sz="2000" spc="-10" dirty="0">
                <a:solidFill>
                  <a:srgbClr val="404040"/>
                </a:solidFill>
                <a:latin typeface="Calibri"/>
                <a:cs typeface="Calibri"/>
              </a:rPr>
              <a:t>la del sector </a:t>
            </a:r>
            <a:r>
              <a:rPr sz="2000" spc="-15" dirty="0">
                <a:solidFill>
                  <a:srgbClr val="404040"/>
                </a:solidFill>
                <a:latin typeface="Calibri"/>
                <a:cs typeface="Calibri"/>
              </a:rPr>
              <a:t>educativo </a:t>
            </a:r>
            <a:r>
              <a:rPr sz="2000" spc="-5" dirty="0">
                <a:solidFill>
                  <a:srgbClr val="404040"/>
                </a:solidFill>
                <a:latin typeface="Calibri"/>
                <a:cs typeface="Calibri"/>
              </a:rPr>
              <a:t>al </a:t>
            </a:r>
            <a:r>
              <a:rPr sz="2000" spc="-10" dirty="0">
                <a:solidFill>
                  <a:srgbClr val="404040"/>
                </a:solidFill>
                <a:latin typeface="Calibri"/>
                <a:cs typeface="Calibri"/>
              </a:rPr>
              <a:t>2018, la ratificación </a:t>
            </a:r>
            <a:r>
              <a:rPr sz="2000" spc="-5" dirty="0">
                <a:solidFill>
                  <a:srgbClr val="404040"/>
                </a:solidFill>
                <a:latin typeface="Calibri"/>
                <a:cs typeface="Calibri"/>
              </a:rPr>
              <a:t>de </a:t>
            </a:r>
            <a:r>
              <a:rPr sz="2000" spc="-10" dirty="0">
                <a:solidFill>
                  <a:srgbClr val="404040"/>
                </a:solidFill>
                <a:latin typeface="Calibri"/>
                <a:cs typeface="Calibri"/>
              </a:rPr>
              <a:t>la misión </a:t>
            </a:r>
            <a:r>
              <a:rPr sz="2000" spc="-5" dirty="0">
                <a:solidFill>
                  <a:srgbClr val="404040"/>
                </a:solidFill>
                <a:latin typeface="Calibri"/>
                <a:cs typeface="Calibri"/>
              </a:rPr>
              <a:t>y  la definición de </a:t>
            </a:r>
            <a:r>
              <a:rPr sz="2000" dirty="0">
                <a:solidFill>
                  <a:srgbClr val="404040"/>
                </a:solidFill>
                <a:latin typeface="Calibri"/>
                <a:cs typeface="Calibri"/>
              </a:rPr>
              <a:t>principios </a:t>
            </a:r>
            <a:r>
              <a:rPr sz="2000" spc="-5" dirty="0">
                <a:solidFill>
                  <a:srgbClr val="404040"/>
                </a:solidFill>
                <a:latin typeface="Calibri"/>
                <a:cs typeface="Calibri"/>
              </a:rPr>
              <a:t>de acción, </a:t>
            </a:r>
            <a:r>
              <a:rPr sz="2000" spc="-10" dirty="0">
                <a:solidFill>
                  <a:srgbClr val="404040"/>
                </a:solidFill>
                <a:latin typeface="Calibri"/>
                <a:cs typeface="Calibri"/>
              </a:rPr>
              <a:t>objetivos </a:t>
            </a:r>
            <a:r>
              <a:rPr sz="2000" spc="-15" dirty="0">
                <a:solidFill>
                  <a:srgbClr val="404040"/>
                </a:solidFill>
                <a:latin typeface="Calibri"/>
                <a:cs typeface="Calibri"/>
              </a:rPr>
              <a:t>estratégicos, </a:t>
            </a:r>
            <a:r>
              <a:rPr sz="2000" spc="-10" dirty="0">
                <a:solidFill>
                  <a:srgbClr val="404040"/>
                </a:solidFill>
                <a:latin typeface="Calibri"/>
                <a:cs typeface="Calibri"/>
              </a:rPr>
              <a:t>iniciativas,  </a:t>
            </a:r>
            <a:r>
              <a:rPr sz="2000" spc="-15" dirty="0">
                <a:solidFill>
                  <a:srgbClr val="404040"/>
                </a:solidFill>
                <a:latin typeface="Calibri"/>
                <a:cs typeface="Calibri"/>
              </a:rPr>
              <a:t>programas </a:t>
            </a:r>
            <a:r>
              <a:rPr sz="2000" spc="-5" dirty="0">
                <a:solidFill>
                  <a:srgbClr val="404040"/>
                </a:solidFill>
                <a:latin typeface="Calibri"/>
                <a:cs typeface="Calibri"/>
              </a:rPr>
              <a:t>y </a:t>
            </a:r>
            <a:r>
              <a:rPr sz="2000" spc="-15" dirty="0">
                <a:solidFill>
                  <a:srgbClr val="404040"/>
                </a:solidFill>
                <a:latin typeface="Calibri"/>
                <a:cs typeface="Calibri"/>
              </a:rPr>
              <a:t>proyectos </a:t>
            </a:r>
            <a:r>
              <a:rPr sz="2000" spc="-10" dirty="0">
                <a:solidFill>
                  <a:srgbClr val="404040"/>
                </a:solidFill>
                <a:latin typeface="Calibri"/>
                <a:cs typeface="Calibri"/>
              </a:rPr>
              <a:t>del</a:t>
            </a:r>
            <a:r>
              <a:rPr sz="2000" spc="65" dirty="0">
                <a:solidFill>
                  <a:srgbClr val="404040"/>
                </a:solidFill>
                <a:latin typeface="Calibri"/>
                <a:cs typeface="Calibri"/>
              </a:rPr>
              <a:t> </a:t>
            </a:r>
            <a:r>
              <a:rPr sz="2000" spc="-10" dirty="0">
                <a:solidFill>
                  <a:srgbClr val="404040"/>
                </a:solidFill>
                <a:latin typeface="Calibri"/>
                <a:cs typeface="Calibri"/>
              </a:rPr>
              <a:t>Ministerio».</a:t>
            </a:r>
            <a:endParaRPr sz="2000">
              <a:latin typeface="Calibri"/>
              <a:cs typeface="Calibri"/>
            </a:endParaRPr>
          </a:p>
          <a:p>
            <a:pPr marL="12700" algn="just">
              <a:lnSpc>
                <a:spcPct val="100000"/>
              </a:lnSpc>
              <a:spcBef>
                <a:spcPts val="894"/>
              </a:spcBef>
            </a:pPr>
            <a:r>
              <a:rPr sz="1200" spc="-10" dirty="0">
                <a:solidFill>
                  <a:srgbClr val="404040"/>
                </a:solidFill>
                <a:latin typeface="Calibri"/>
                <a:cs typeface="Calibri"/>
              </a:rPr>
              <a:t>*Página </a:t>
            </a:r>
            <a:r>
              <a:rPr sz="1200" spc="-5" dirty="0">
                <a:solidFill>
                  <a:srgbClr val="404040"/>
                </a:solidFill>
                <a:latin typeface="Calibri"/>
                <a:cs typeface="Calibri"/>
              </a:rPr>
              <a:t>web,</a:t>
            </a:r>
            <a:r>
              <a:rPr sz="1200" dirty="0">
                <a:solidFill>
                  <a:srgbClr val="404040"/>
                </a:solidFill>
                <a:latin typeface="Calibri"/>
                <a:cs typeface="Calibri"/>
              </a:rPr>
              <a:t> </a:t>
            </a:r>
            <a:r>
              <a:rPr sz="1200" spc="-10" dirty="0">
                <a:solidFill>
                  <a:srgbClr val="404040"/>
                </a:solidFill>
                <a:latin typeface="Calibri"/>
                <a:cs typeface="Calibri"/>
              </a:rPr>
              <a:t>Mineducación.</a:t>
            </a:r>
            <a:endParaRPr sz="1200">
              <a:latin typeface="Calibri"/>
              <a:cs typeface="Calibri"/>
            </a:endParaRPr>
          </a:p>
        </p:txBody>
      </p:sp>
      <p:sp>
        <p:nvSpPr>
          <p:cNvPr id="4" name="object 4"/>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5" name="object 5"/>
          <p:cNvSpPr txBox="1"/>
          <p:nvPr/>
        </p:nvSpPr>
        <p:spPr>
          <a:xfrm>
            <a:off x="98247" y="432562"/>
            <a:ext cx="6911340"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Calibri"/>
                <a:cs typeface="Calibri"/>
              </a:rPr>
              <a:t>MARCO </a:t>
            </a:r>
            <a:r>
              <a:rPr sz="1800" b="1" spc="-25" dirty="0">
                <a:solidFill>
                  <a:srgbClr val="FFFFFF"/>
                </a:solidFill>
                <a:latin typeface="Calibri"/>
                <a:cs typeface="Calibri"/>
              </a:rPr>
              <a:t>ESTRATÉGICO </a:t>
            </a:r>
            <a:r>
              <a:rPr sz="1800" b="1" spc="-5" dirty="0">
                <a:solidFill>
                  <a:srgbClr val="FFFFFF"/>
                </a:solidFill>
                <a:latin typeface="Calibri"/>
                <a:cs typeface="Calibri"/>
              </a:rPr>
              <a:t>DEL </a:t>
            </a:r>
            <a:r>
              <a:rPr sz="1800" b="1" spc="-10" dirty="0">
                <a:solidFill>
                  <a:srgbClr val="FFFFFF"/>
                </a:solidFill>
                <a:latin typeface="Calibri"/>
                <a:cs typeface="Calibri"/>
              </a:rPr>
              <a:t>MINISTERIO </a:t>
            </a:r>
            <a:r>
              <a:rPr sz="1800" b="1" spc="-5" dirty="0">
                <a:solidFill>
                  <a:srgbClr val="FFFFFF"/>
                </a:solidFill>
                <a:latin typeface="Calibri"/>
                <a:cs typeface="Calibri"/>
              </a:rPr>
              <a:t>DE EDUCACIÓN </a:t>
            </a:r>
            <a:r>
              <a:rPr sz="1800" b="1" spc="-10" dirty="0">
                <a:solidFill>
                  <a:srgbClr val="FFFFFF"/>
                </a:solidFill>
                <a:latin typeface="Calibri"/>
                <a:cs typeface="Calibri"/>
              </a:rPr>
              <a:t>NACIONAL</a:t>
            </a:r>
            <a:r>
              <a:rPr sz="1800" b="1" spc="40" dirty="0">
                <a:solidFill>
                  <a:srgbClr val="FFFFFF"/>
                </a:solidFill>
                <a:latin typeface="Calibri"/>
                <a:cs typeface="Calibri"/>
              </a:rPr>
              <a:t> </a:t>
            </a:r>
            <a:r>
              <a:rPr sz="1800" b="1" spc="-5" dirty="0">
                <a:solidFill>
                  <a:srgbClr val="FFFFFF"/>
                </a:solidFill>
                <a:latin typeface="Calibri"/>
                <a:cs typeface="Calibri"/>
              </a:rPr>
              <a:t>(MEN)</a:t>
            </a:r>
            <a:endParaRPr sz="1800">
              <a:latin typeface="Calibri"/>
              <a:cs typeface="Calibri"/>
            </a:endParaRPr>
          </a:p>
        </p:txBody>
      </p:sp>
      <p:sp>
        <p:nvSpPr>
          <p:cNvPr id="6" name="object 6"/>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12700">
              <a:lnSpc>
                <a:spcPct val="100000"/>
              </a:lnSpc>
              <a:spcBef>
                <a:spcPts val="90"/>
              </a:spcBef>
            </a:pPr>
            <a:r>
              <a:rPr spc="-10" dirty="0"/>
              <a:t>"Colombia</a:t>
            </a:r>
            <a:r>
              <a:rPr spc="180" dirty="0"/>
              <a:t> </a:t>
            </a:r>
            <a:r>
              <a:rPr spc="-20" dirty="0"/>
              <a:t>será</a:t>
            </a:r>
            <a:r>
              <a:rPr spc="155" dirty="0"/>
              <a:t> </a:t>
            </a:r>
            <a:r>
              <a:rPr spc="-10" dirty="0"/>
              <a:t>el</a:t>
            </a:r>
            <a:r>
              <a:rPr spc="150" dirty="0"/>
              <a:t> </a:t>
            </a:r>
            <a:r>
              <a:rPr dirty="0"/>
              <a:t>país</a:t>
            </a:r>
            <a:r>
              <a:rPr spc="140" dirty="0"/>
              <a:t> </a:t>
            </a:r>
            <a:r>
              <a:rPr spc="-10" dirty="0"/>
              <a:t>mejor</a:t>
            </a:r>
            <a:r>
              <a:rPr spc="155" dirty="0"/>
              <a:t> </a:t>
            </a:r>
            <a:r>
              <a:rPr spc="-10" dirty="0"/>
              <a:t>educado</a:t>
            </a:r>
            <a:r>
              <a:rPr spc="160" dirty="0"/>
              <a:t> </a:t>
            </a:r>
            <a:r>
              <a:rPr spc="-5" dirty="0"/>
              <a:t>de</a:t>
            </a:r>
            <a:r>
              <a:rPr spc="140" dirty="0"/>
              <a:t> </a:t>
            </a:r>
            <a:r>
              <a:rPr spc="-10" dirty="0"/>
              <a:t>América</a:t>
            </a:r>
            <a:r>
              <a:rPr spc="155" dirty="0"/>
              <a:t> </a:t>
            </a:r>
            <a:r>
              <a:rPr spc="-10" dirty="0"/>
              <a:t>Latina</a:t>
            </a:r>
            <a:r>
              <a:rPr spc="155" dirty="0"/>
              <a:t> </a:t>
            </a:r>
            <a:r>
              <a:rPr spc="0" dirty="0"/>
              <a:t>en</a:t>
            </a:r>
          </a:p>
        </p:txBody>
      </p:sp>
      <p:sp>
        <p:nvSpPr>
          <p:cNvPr id="3" name="object 3"/>
          <p:cNvSpPr txBox="1">
            <a:spLocks noGrp="1"/>
          </p:cNvSpPr>
          <p:nvPr>
            <p:ph type="body" idx="1"/>
          </p:nvPr>
        </p:nvSpPr>
        <p:spPr>
          <a:prstGeom prst="rect">
            <a:avLst/>
          </a:prstGeom>
        </p:spPr>
        <p:txBody>
          <a:bodyPr vert="horz" wrap="square" lIns="0" tIns="42544" rIns="0" bIns="0" rtlCol="0">
            <a:spAutoFit/>
          </a:bodyPr>
          <a:lstStyle/>
          <a:p>
            <a:pPr marL="12700" marR="5080" algn="just">
              <a:lnSpc>
                <a:spcPct val="90000"/>
              </a:lnSpc>
              <a:spcBef>
                <a:spcPts val="334"/>
              </a:spcBef>
            </a:pPr>
            <a:r>
              <a:rPr spc="-10" dirty="0"/>
              <a:t>el </a:t>
            </a:r>
            <a:r>
              <a:rPr spc="-5" dirty="0"/>
              <a:t>2025": En </a:t>
            </a:r>
            <a:r>
              <a:rPr spc="-10" dirty="0"/>
              <a:t>el </a:t>
            </a:r>
            <a:r>
              <a:rPr spc="-5" dirty="0"/>
              <a:t>2025 Colombia </a:t>
            </a:r>
            <a:r>
              <a:rPr spc="-15" dirty="0"/>
              <a:t>tendrá </a:t>
            </a:r>
            <a:r>
              <a:rPr spc="-5" dirty="0"/>
              <a:t>un </a:t>
            </a:r>
            <a:r>
              <a:rPr spc="-10" dirty="0"/>
              <a:t>sistema </a:t>
            </a:r>
            <a:r>
              <a:rPr spc="15" dirty="0"/>
              <a:t>de  </a:t>
            </a:r>
            <a:r>
              <a:rPr spc="-10" dirty="0"/>
              <a:t>educación </a:t>
            </a:r>
            <a:r>
              <a:rPr spc="-5" dirty="0"/>
              <a:t>de </a:t>
            </a:r>
            <a:r>
              <a:rPr spc="-10" dirty="0"/>
              <a:t>alta calidad </a:t>
            </a:r>
            <a:r>
              <a:rPr spc="-15" dirty="0"/>
              <a:t>para </a:t>
            </a:r>
            <a:r>
              <a:rPr spc="-10" dirty="0"/>
              <a:t>todos. </a:t>
            </a:r>
            <a:r>
              <a:rPr spc="-5" dirty="0"/>
              <a:t>La </a:t>
            </a:r>
            <a:r>
              <a:rPr spc="-10" dirty="0"/>
              <a:t>educación </a:t>
            </a:r>
            <a:r>
              <a:rPr spc="-20" dirty="0"/>
              <a:t>generará  </a:t>
            </a:r>
            <a:r>
              <a:rPr spc="-5" dirty="0"/>
              <a:t>igualdad de oportunidades y </a:t>
            </a:r>
            <a:r>
              <a:rPr spc="-10" dirty="0"/>
              <a:t>desarrollo </a:t>
            </a:r>
            <a:r>
              <a:rPr spc="-15" dirty="0"/>
              <a:t>económico,  </a:t>
            </a:r>
            <a:r>
              <a:rPr spc="-5" dirty="0"/>
              <a:t>permitiendo la </a:t>
            </a:r>
            <a:r>
              <a:rPr spc="-15" dirty="0"/>
              <a:t>transformación </a:t>
            </a:r>
            <a:r>
              <a:rPr spc="-10" dirty="0"/>
              <a:t>social del </a:t>
            </a:r>
            <a:r>
              <a:rPr spc="-5" dirty="0"/>
              <a:t>país, </a:t>
            </a:r>
            <a:r>
              <a:rPr spc="-20" dirty="0"/>
              <a:t>mayor  </a:t>
            </a:r>
            <a:r>
              <a:rPr spc="-10" dirty="0"/>
              <a:t>equidad </a:t>
            </a:r>
            <a:r>
              <a:rPr spc="-5" dirty="0"/>
              <a:t>y </a:t>
            </a:r>
            <a:r>
              <a:rPr spc="-10" dirty="0"/>
              <a:t>la consolidación </a:t>
            </a:r>
            <a:r>
              <a:rPr spc="-15" dirty="0"/>
              <a:t>de </a:t>
            </a:r>
            <a:r>
              <a:rPr spc="-10" dirty="0"/>
              <a:t>la </a:t>
            </a:r>
            <a:r>
              <a:rPr spc="-5" dirty="0"/>
              <a:t>paz. </a:t>
            </a:r>
            <a:r>
              <a:rPr spc="-10" dirty="0"/>
              <a:t>Participarán </a:t>
            </a:r>
            <a:r>
              <a:rPr spc="-5" dirty="0"/>
              <a:t>de </a:t>
            </a:r>
            <a:r>
              <a:rPr spc="-20" dirty="0"/>
              <a:t>este  </a:t>
            </a:r>
            <a:r>
              <a:rPr spc="-15" dirty="0"/>
              <a:t>proceso </a:t>
            </a:r>
            <a:r>
              <a:rPr spc="-10" dirty="0"/>
              <a:t>-en el </a:t>
            </a:r>
            <a:r>
              <a:rPr spc="-5" dirty="0"/>
              <a:t>cual </a:t>
            </a:r>
            <a:r>
              <a:rPr spc="-10" dirty="0"/>
              <a:t>la </a:t>
            </a:r>
            <a:r>
              <a:rPr spc="-15" dirty="0"/>
              <a:t>Educación </a:t>
            </a:r>
            <a:r>
              <a:rPr spc="-20" dirty="0"/>
              <a:t>será </a:t>
            </a:r>
            <a:r>
              <a:rPr spc="-10" dirty="0"/>
              <a:t>la </a:t>
            </a:r>
            <a:r>
              <a:rPr spc="-5" dirty="0"/>
              <a:t>principal prioridad  nacional- </a:t>
            </a:r>
            <a:r>
              <a:rPr spc="0" dirty="0"/>
              <a:t>los </a:t>
            </a:r>
            <a:r>
              <a:rPr spc="-10" dirty="0"/>
              <a:t>padres </a:t>
            </a:r>
            <a:r>
              <a:rPr spc="0" dirty="0"/>
              <a:t>de </a:t>
            </a:r>
            <a:r>
              <a:rPr spc="-10" dirty="0"/>
              <a:t>familia, </a:t>
            </a:r>
            <a:r>
              <a:rPr spc="-5" dirty="0"/>
              <a:t>los niños y </a:t>
            </a:r>
            <a:r>
              <a:rPr spc="-15" dirty="0"/>
              <a:t>jóvenes,  profesores, gobierno, </a:t>
            </a:r>
            <a:r>
              <a:rPr spc="-5" dirty="0"/>
              <a:t>y la </a:t>
            </a:r>
            <a:r>
              <a:rPr spc="-10" dirty="0"/>
              <a:t>sociedad </a:t>
            </a:r>
            <a:r>
              <a:rPr spc="-5" dirty="0"/>
              <a:t>civil. </a:t>
            </a:r>
            <a:r>
              <a:rPr spc="-15" dirty="0"/>
              <a:t>Habrá </a:t>
            </a:r>
            <a:r>
              <a:rPr spc="-5" dirty="0"/>
              <a:t>una  financiación adecuada </a:t>
            </a:r>
            <a:r>
              <a:rPr spc="-15" dirty="0"/>
              <a:t>para tener </a:t>
            </a:r>
            <a:r>
              <a:rPr spc="-10" dirty="0"/>
              <a:t>la mejor educación </a:t>
            </a:r>
            <a:r>
              <a:rPr spc="-5" dirty="0"/>
              <a:t>de  </a:t>
            </a:r>
            <a:r>
              <a:rPr spc="-15" dirty="0"/>
              <a:t>América</a:t>
            </a:r>
            <a:r>
              <a:rPr spc="75" dirty="0"/>
              <a:t> </a:t>
            </a:r>
            <a:r>
              <a:rPr spc="-10" dirty="0"/>
              <a:t>Latina.</a:t>
            </a:r>
          </a:p>
        </p:txBody>
      </p:sp>
      <p:sp>
        <p:nvSpPr>
          <p:cNvPr id="4" name="object 4"/>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5" name="object 5"/>
          <p:cNvSpPr txBox="1"/>
          <p:nvPr/>
        </p:nvSpPr>
        <p:spPr>
          <a:xfrm>
            <a:off x="98247" y="432562"/>
            <a:ext cx="2661285"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Calibri"/>
                <a:cs typeface="Calibri"/>
              </a:rPr>
              <a:t>PROPÓSITO </a:t>
            </a:r>
            <a:r>
              <a:rPr sz="1800" b="1" spc="-5" dirty="0">
                <a:solidFill>
                  <a:srgbClr val="FFFFFF"/>
                </a:solidFill>
                <a:latin typeface="Calibri"/>
                <a:cs typeface="Calibri"/>
              </a:rPr>
              <a:t>SUPERIOR</a:t>
            </a:r>
            <a:r>
              <a:rPr sz="1800" b="1" spc="-50" dirty="0">
                <a:solidFill>
                  <a:srgbClr val="FFFFFF"/>
                </a:solidFill>
                <a:latin typeface="Calibri"/>
                <a:cs typeface="Calibri"/>
              </a:rPr>
              <a:t> </a:t>
            </a:r>
            <a:r>
              <a:rPr sz="1800" b="1" dirty="0">
                <a:solidFill>
                  <a:srgbClr val="FFFFFF"/>
                </a:solidFill>
                <a:latin typeface="Calibri"/>
                <a:cs typeface="Calibri"/>
              </a:rPr>
              <a:t>2025</a:t>
            </a:r>
            <a:endParaRPr sz="1800">
              <a:latin typeface="Calibri"/>
              <a:cs typeface="Calibri"/>
            </a:endParaRPr>
          </a:p>
        </p:txBody>
      </p:sp>
      <p:sp>
        <p:nvSpPr>
          <p:cNvPr id="6" name="object 6"/>
          <p:cNvSpPr/>
          <p:nvPr/>
        </p:nvSpPr>
        <p:spPr>
          <a:xfrm>
            <a:off x="85343" y="1798320"/>
            <a:ext cx="4462272" cy="263956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618978" y="837387"/>
            <a:ext cx="920750"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VISIÓN</a:t>
            </a:r>
            <a:endParaRPr sz="2400">
              <a:latin typeface="Calibri"/>
              <a:cs typeface="Calibri"/>
            </a:endParaRPr>
          </a:p>
        </p:txBody>
      </p:sp>
      <p:sp>
        <p:nvSpPr>
          <p:cNvPr id="4" name="object 4"/>
          <p:cNvSpPr txBox="1"/>
          <p:nvPr/>
        </p:nvSpPr>
        <p:spPr>
          <a:xfrm>
            <a:off x="877925" y="1231772"/>
            <a:ext cx="10666730" cy="4364355"/>
          </a:xfrm>
          <a:prstGeom prst="rect">
            <a:avLst/>
          </a:prstGeom>
        </p:spPr>
        <p:txBody>
          <a:bodyPr vert="horz" wrap="square" lIns="0" tIns="37465" rIns="0" bIns="0" rtlCol="0">
            <a:spAutoFit/>
          </a:bodyPr>
          <a:lstStyle/>
          <a:p>
            <a:pPr marL="1331595" marR="5080" algn="just">
              <a:lnSpc>
                <a:spcPct val="90100"/>
              </a:lnSpc>
              <a:spcBef>
                <a:spcPts val="295"/>
              </a:spcBef>
            </a:pPr>
            <a:r>
              <a:rPr sz="1600" dirty="0">
                <a:solidFill>
                  <a:srgbClr val="404040"/>
                </a:solidFill>
                <a:latin typeface="Calibri"/>
                <a:cs typeface="Calibri"/>
              </a:rPr>
              <a:t>En </a:t>
            </a:r>
            <a:r>
              <a:rPr sz="1600" spc="-5" dirty="0">
                <a:solidFill>
                  <a:srgbClr val="404040"/>
                </a:solidFill>
                <a:latin typeface="Calibri"/>
                <a:cs typeface="Calibri"/>
              </a:rPr>
              <a:t>el </a:t>
            </a:r>
            <a:r>
              <a:rPr sz="1600" dirty="0">
                <a:solidFill>
                  <a:srgbClr val="404040"/>
                </a:solidFill>
                <a:latin typeface="Calibri"/>
                <a:cs typeface="Calibri"/>
              </a:rPr>
              <a:t>2018, </a:t>
            </a:r>
            <a:r>
              <a:rPr sz="1600" spc="-5" dirty="0">
                <a:solidFill>
                  <a:srgbClr val="404040"/>
                </a:solidFill>
                <a:latin typeface="Calibri"/>
                <a:cs typeface="Calibri"/>
              </a:rPr>
              <a:t>el </a:t>
            </a:r>
            <a:r>
              <a:rPr sz="1600" spc="-10" dirty="0">
                <a:solidFill>
                  <a:srgbClr val="404040"/>
                </a:solidFill>
                <a:latin typeface="Calibri"/>
                <a:cs typeface="Calibri"/>
              </a:rPr>
              <a:t>Ministerio </a:t>
            </a:r>
            <a:r>
              <a:rPr sz="1600" dirty="0">
                <a:solidFill>
                  <a:srgbClr val="404040"/>
                </a:solidFill>
                <a:latin typeface="Calibri"/>
                <a:cs typeface="Calibri"/>
              </a:rPr>
              <a:t>de </a:t>
            </a:r>
            <a:r>
              <a:rPr sz="1600" spc="-5" dirty="0">
                <a:solidFill>
                  <a:srgbClr val="404040"/>
                </a:solidFill>
                <a:latin typeface="Calibri"/>
                <a:cs typeface="Calibri"/>
              </a:rPr>
              <a:t>Educación es la </a:t>
            </a:r>
            <a:r>
              <a:rPr sz="1600" spc="-10" dirty="0">
                <a:solidFill>
                  <a:srgbClr val="404040"/>
                </a:solidFill>
                <a:latin typeface="Calibri"/>
                <a:cs typeface="Calibri"/>
              </a:rPr>
              <a:t>entidad </a:t>
            </a:r>
            <a:r>
              <a:rPr sz="1600" spc="-5" dirty="0">
                <a:solidFill>
                  <a:srgbClr val="404040"/>
                </a:solidFill>
                <a:latin typeface="Calibri"/>
                <a:cs typeface="Calibri"/>
              </a:rPr>
              <a:t>líder del Gobierno Nacional, </a:t>
            </a:r>
            <a:r>
              <a:rPr sz="1600" spc="-15" dirty="0">
                <a:solidFill>
                  <a:srgbClr val="404040"/>
                </a:solidFill>
                <a:latin typeface="Calibri"/>
                <a:cs typeface="Calibri"/>
              </a:rPr>
              <a:t>con </a:t>
            </a:r>
            <a:r>
              <a:rPr sz="1600" spc="-10" dirty="0">
                <a:solidFill>
                  <a:srgbClr val="404040"/>
                </a:solidFill>
                <a:latin typeface="Calibri"/>
                <a:cs typeface="Calibri"/>
              </a:rPr>
              <a:t>reconocimiento  internacional, </a:t>
            </a:r>
            <a:r>
              <a:rPr sz="1600" spc="-5" dirty="0">
                <a:solidFill>
                  <a:srgbClr val="404040"/>
                </a:solidFill>
                <a:latin typeface="Calibri"/>
                <a:cs typeface="Calibri"/>
              </a:rPr>
              <a:t>que </a:t>
            </a:r>
            <a:r>
              <a:rPr sz="1600" spc="-15" dirty="0">
                <a:solidFill>
                  <a:srgbClr val="404040"/>
                </a:solidFill>
                <a:latin typeface="Calibri"/>
                <a:cs typeface="Calibri"/>
              </a:rPr>
              <a:t>atrae </a:t>
            </a:r>
            <a:r>
              <a:rPr sz="1600" dirty="0">
                <a:solidFill>
                  <a:srgbClr val="404040"/>
                </a:solidFill>
                <a:latin typeface="Calibri"/>
                <a:cs typeface="Calibri"/>
              </a:rPr>
              <a:t>a los </a:t>
            </a:r>
            <a:r>
              <a:rPr sz="1600" spc="-5" dirty="0">
                <a:solidFill>
                  <a:srgbClr val="404040"/>
                </a:solidFill>
                <a:latin typeface="Calibri"/>
                <a:cs typeface="Calibri"/>
              </a:rPr>
              <a:t>mejores </a:t>
            </a:r>
            <a:r>
              <a:rPr sz="1600" spc="-10" dirty="0">
                <a:solidFill>
                  <a:srgbClr val="404040"/>
                </a:solidFill>
                <a:latin typeface="Calibri"/>
                <a:cs typeface="Calibri"/>
              </a:rPr>
              <a:t>talentos </a:t>
            </a:r>
            <a:r>
              <a:rPr sz="1600" dirty="0">
                <a:solidFill>
                  <a:srgbClr val="404040"/>
                </a:solidFill>
                <a:latin typeface="Calibri"/>
                <a:cs typeface="Calibri"/>
              </a:rPr>
              <a:t>y </a:t>
            </a:r>
            <a:r>
              <a:rPr sz="1600" spc="-10" dirty="0">
                <a:solidFill>
                  <a:srgbClr val="404040"/>
                </a:solidFill>
                <a:latin typeface="Calibri"/>
                <a:cs typeface="Calibri"/>
              </a:rPr>
              <a:t>está </a:t>
            </a:r>
            <a:r>
              <a:rPr sz="1600" dirty="0">
                <a:solidFill>
                  <a:srgbClr val="404040"/>
                </a:solidFill>
                <a:latin typeface="Calibri"/>
                <a:cs typeface="Calibri"/>
              </a:rPr>
              <a:t>100% </a:t>
            </a:r>
            <a:r>
              <a:rPr sz="1600" spc="-10" dirty="0">
                <a:solidFill>
                  <a:srgbClr val="404040"/>
                </a:solidFill>
                <a:latin typeface="Calibri"/>
                <a:cs typeface="Calibri"/>
              </a:rPr>
              <a:t>orientada </a:t>
            </a:r>
            <a:r>
              <a:rPr sz="1600" dirty="0">
                <a:solidFill>
                  <a:srgbClr val="404040"/>
                </a:solidFill>
                <a:latin typeface="Calibri"/>
                <a:cs typeface="Calibri"/>
              </a:rPr>
              <a:t>a </a:t>
            </a:r>
            <a:r>
              <a:rPr sz="1600" spc="-5" dirty="0">
                <a:solidFill>
                  <a:srgbClr val="404040"/>
                </a:solidFill>
                <a:latin typeface="Calibri"/>
                <a:cs typeface="Calibri"/>
              </a:rPr>
              <a:t>hacer </a:t>
            </a:r>
            <a:r>
              <a:rPr sz="1600" dirty="0">
                <a:solidFill>
                  <a:srgbClr val="404040"/>
                </a:solidFill>
                <a:latin typeface="Calibri"/>
                <a:cs typeface="Calibri"/>
              </a:rPr>
              <a:t>de </a:t>
            </a:r>
            <a:r>
              <a:rPr sz="1600" spc="-5" dirty="0">
                <a:solidFill>
                  <a:srgbClr val="404040"/>
                </a:solidFill>
                <a:latin typeface="Calibri"/>
                <a:cs typeface="Calibri"/>
              </a:rPr>
              <a:t>Colombia el país </a:t>
            </a:r>
            <a:r>
              <a:rPr sz="1600" spc="0" dirty="0">
                <a:solidFill>
                  <a:srgbClr val="404040"/>
                </a:solidFill>
                <a:latin typeface="Calibri"/>
                <a:cs typeface="Calibri"/>
              </a:rPr>
              <a:t>más </a:t>
            </a:r>
            <a:r>
              <a:rPr sz="1600" spc="-10" dirty="0">
                <a:solidFill>
                  <a:srgbClr val="404040"/>
                </a:solidFill>
                <a:latin typeface="Calibri"/>
                <a:cs typeface="Calibri"/>
              </a:rPr>
              <a:t>educado  </a:t>
            </a:r>
            <a:r>
              <a:rPr sz="1600" dirty="0">
                <a:solidFill>
                  <a:srgbClr val="404040"/>
                </a:solidFill>
                <a:latin typeface="Calibri"/>
                <a:cs typeface="Calibri"/>
              </a:rPr>
              <a:t>de </a:t>
            </a:r>
            <a:r>
              <a:rPr sz="1600" spc="-5" dirty="0">
                <a:solidFill>
                  <a:srgbClr val="404040"/>
                </a:solidFill>
                <a:latin typeface="Calibri"/>
                <a:cs typeface="Calibri"/>
              </a:rPr>
              <a:t>América </a:t>
            </a:r>
            <a:r>
              <a:rPr sz="1600" spc="-10" dirty="0">
                <a:solidFill>
                  <a:srgbClr val="404040"/>
                </a:solidFill>
                <a:latin typeface="Calibri"/>
                <a:cs typeface="Calibri"/>
              </a:rPr>
              <a:t>Latina </a:t>
            </a:r>
            <a:r>
              <a:rPr sz="1600" spc="-5" dirty="0">
                <a:solidFill>
                  <a:srgbClr val="404040"/>
                </a:solidFill>
                <a:latin typeface="Calibri"/>
                <a:cs typeface="Calibri"/>
              </a:rPr>
              <a:t>en el </a:t>
            </a:r>
            <a:r>
              <a:rPr sz="1600" dirty="0">
                <a:solidFill>
                  <a:srgbClr val="404040"/>
                </a:solidFill>
                <a:latin typeface="Calibri"/>
                <a:cs typeface="Calibri"/>
              </a:rPr>
              <a:t>2025. Es una </a:t>
            </a:r>
            <a:r>
              <a:rPr sz="1600" spc="-10" dirty="0">
                <a:solidFill>
                  <a:srgbClr val="404040"/>
                </a:solidFill>
                <a:latin typeface="Calibri"/>
                <a:cs typeface="Calibri"/>
              </a:rPr>
              <a:t>entidad innovadora, creativa, eficiente, generadora </a:t>
            </a:r>
            <a:r>
              <a:rPr sz="1600" dirty="0">
                <a:solidFill>
                  <a:srgbClr val="404040"/>
                </a:solidFill>
                <a:latin typeface="Calibri"/>
                <a:cs typeface="Calibri"/>
              </a:rPr>
              <a:t>de </a:t>
            </a:r>
            <a:r>
              <a:rPr sz="1600" spc="-10" dirty="0">
                <a:solidFill>
                  <a:srgbClr val="404040"/>
                </a:solidFill>
                <a:latin typeface="Calibri"/>
                <a:cs typeface="Calibri"/>
              </a:rPr>
              <a:t>investigación </a:t>
            </a:r>
            <a:r>
              <a:rPr sz="1600" dirty="0">
                <a:solidFill>
                  <a:srgbClr val="404040"/>
                </a:solidFill>
                <a:latin typeface="Calibri"/>
                <a:cs typeface="Calibri"/>
              </a:rPr>
              <a:t>y  </a:t>
            </a:r>
            <a:r>
              <a:rPr sz="1600" spc="-15" dirty="0">
                <a:solidFill>
                  <a:srgbClr val="404040"/>
                </a:solidFill>
                <a:latin typeface="Calibri"/>
                <a:cs typeface="Calibri"/>
              </a:rPr>
              <a:t>conocimiento </a:t>
            </a:r>
            <a:r>
              <a:rPr sz="1600" spc="-10" dirty="0">
                <a:solidFill>
                  <a:srgbClr val="404040"/>
                </a:solidFill>
                <a:latin typeface="Calibri"/>
                <a:cs typeface="Calibri"/>
              </a:rPr>
              <a:t>para </a:t>
            </a:r>
            <a:r>
              <a:rPr sz="1600" spc="-5" dirty="0">
                <a:solidFill>
                  <a:srgbClr val="404040"/>
                </a:solidFill>
                <a:latin typeface="Calibri"/>
                <a:cs typeface="Calibri"/>
              </a:rPr>
              <a:t>el país </a:t>
            </a:r>
            <a:r>
              <a:rPr sz="1600" dirty="0">
                <a:solidFill>
                  <a:srgbClr val="404040"/>
                </a:solidFill>
                <a:latin typeface="Calibri"/>
                <a:cs typeface="Calibri"/>
              </a:rPr>
              <a:t>y </a:t>
            </a:r>
            <a:r>
              <a:rPr sz="1600" spc="-10" dirty="0">
                <a:solidFill>
                  <a:srgbClr val="404040"/>
                </a:solidFill>
                <a:latin typeface="Calibri"/>
                <a:cs typeface="Calibri"/>
              </a:rPr>
              <a:t>para </a:t>
            </a:r>
            <a:r>
              <a:rPr sz="1600" spc="-5" dirty="0">
                <a:solidFill>
                  <a:srgbClr val="404040"/>
                </a:solidFill>
                <a:latin typeface="Calibri"/>
                <a:cs typeface="Calibri"/>
              </a:rPr>
              <a:t>el mundo. </a:t>
            </a:r>
            <a:r>
              <a:rPr sz="1600" dirty="0">
                <a:solidFill>
                  <a:srgbClr val="404040"/>
                </a:solidFill>
                <a:latin typeface="Calibri"/>
                <a:cs typeface="Calibri"/>
              </a:rPr>
              <a:t>Es una </a:t>
            </a:r>
            <a:r>
              <a:rPr sz="1600" spc="-10" dirty="0">
                <a:solidFill>
                  <a:srgbClr val="404040"/>
                </a:solidFill>
                <a:latin typeface="Calibri"/>
                <a:cs typeface="Calibri"/>
              </a:rPr>
              <a:t>entidad </a:t>
            </a:r>
            <a:r>
              <a:rPr sz="1600" spc="-5" dirty="0">
                <a:solidFill>
                  <a:srgbClr val="404040"/>
                </a:solidFill>
                <a:latin typeface="Calibri"/>
                <a:cs typeface="Calibri"/>
              </a:rPr>
              <a:t>ejemplar por </a:t>
            </a:r>
            <a:r>
              <a:rPr sz="1600" dirty="0">
                <a:solidFill>
                  <a:srgbClr val="404040"/>
                </a:solidFill>
                <a:latin typeface="Calibri"/>
                <a:cs typeface="Calibri"/>
              </a:rPr>
              <a:t>su</a:t>
            </a:r>
            <a:r>
              <a:rPr sz="1600" spc="60" dirty="0">
                <a:solidFill>
                  <a:srgbClr val="404040"/>
                </a:solidFill>
                <a:latin typeface="Calibri"/>
                <a:cs typeface="Calibri"/>
              </a:rPr>
              <a:t> </a:t>
            </a:r>
            <a:r>
              <a:rPr sz="1600" spc="-5" dirty="0">
                <a:solidFill>
                  <a:srgbClr val="404040"/>
                </a:solidFill>
                <a:latin typeface="Calibri"/>
                <a:cs typeface="Calibri"/>
              </a:rPr>
              <a:t>ejecución.</a:t>
            </a:r>
            <a:endParaRPr sz="1600">
              <a:latin typeface="Calibri"/>
              <a:cs typeface="Calibri"/>
            </a:endParaRPr>
          </a:p>
          <a:p>
            <a:pPr marL="1331595" marR="5080" algn="just">
              <a:lnSpc>
                <a:spcPts val="1730"/>
              </a:lnSpc>
              <a:spcBef>
                <a:spcPts val="1030"/>
              </a:spcBef>
            </a:pPr>
            <a:r>
              <a:rPr sz="1600" spc="-15" dirty="0">
                <a:solidFill>
                  <a:srgbClr val="404040"/>
                </a:solidFill>
                <a:latin typeface="Calibri"/>
                <a:cs typeface="Calibri"/>
              </a:rPr>
              <a:t>Este </a:t>
            </a:r>
            <a:r>
              <a:rPr sz="1600" spc="-10" dirty="0">
                <a:solidFill>
                  <a:srgbClr val="404040"/>
                </a:solidFill>
                <a:latin typeface="Calibri"/>
                <a:cs typeface="Calibri"/>
              </a:rPr>
              <a:t>propósito </a:t>
            </a:r>
            <a:r>
              <a:rPr sz="1600" spc="0" dirty="0">
                <a:solidFill>
                  <a:srgbClr val="404040"/>
                </a:solidFill>
                <a:latin typeface="Calibri"/>
                <a:cs typeface="Calibri"/>
              </a:rPr>
              <a:t>se </a:t>
            </a:r>
            <a:r>
              <a:rPr sz="1600" spc="-10" dirty="0">
                <a:solidFill>
                  <a:srgbClr val="404040"/>
                </a:solidFill>
                <a:latin typeface="Calibri"/>
                <a:cs typeface="Calibri"/>
              </a:rPr>
              <a:t>logrará </a:t>
            </a:r>
            <a:r>
              <a:rPr sz="1600" spc="-5" dirty="0">
                <a:solidFill>
                  <a:srgbClr val="404040"/>
                </a:solidFill>
                <a:latin typeface="Calibri"/>
                <a:cs typeface="Calibri"/>
              </a:rPr>
              <a:t>gracias </a:t>
            </a:r>
            <a:r>
              <a:rPr sz="1600" dirty="0">
                <a:solidFill>
                  <a:srgbClr val="404040"/>
                </a:solidFill>
                <a:latin typeface="Calibri"/>
                <a:cs typeface="Calibri"/>
              </a:rPr>
              <a:t>a </a:t>
            </a:r>
            <a:r>
              <a:rPr sz="1600" spc="-5" dirty="0">
                <a:solidFill>
                  <a:srgbClr val="404040"/>
                </a:solidFill>
                <a:latin typeface="Calibri"/>
                <a:cs typeface="Calibri"/>
              </a:rPr>
              <a:t>la </a:t>
            </a:r>
            <a:r>
              <a:rPr sz="1600" spc="-10" dirty="0">
                <a:solidFill>
                  <a:srgbClr val="404040"/>
                </a:solidFill>
                <a:latin typeface="Calibri"/>
                <a:cs typeface="Calibri"/>
              </a:rPr>
              <a:t>renovación </a:t>
            </a:r>
            <a:r>
              <a:rPr sz="1600" dirty="0">
                <a:solidFill>
                  <a:srgbClr val="404040"/>
                </a:solidFill>
                <a:latin typeface="Calibri"/>
                <a:cs typeface="Calibri"/>
              </a:rPr>
              <a:t>de una </a:t>
            </a:r>
            <a:r>
              <a:rPr sz="1600" spc="-15" dirty="0">
                <a:solidFill>
                  <a:srgbClr val="404040"/>
                </a:solidFill>
                <a:latin typeface="Calibri"/>
                <a:cs typeface="Calibri"/>
              </a:rPr>
              <a:t>cultura </a:t>
            </a:r>
            <a:r>
              <a:rPr sz="1600" spc="-10" dirty="0">
                <a:solidFill>
                  <a:srgbClr val="404040"/>
                </a:solidFill>
                <a:latin typeface="Calibri"/>
                <a:cs typeface="Calibri"/>
              </a:rPr>
              <a:t>organizacional </a:t>
            </a:r>
            <a:r>
              <a:rPr sz="1600" dirty="0">
                <a:solidFill>
                  <a:srgbClr val="404040"/>
                </a:solidFill>
                <a:latin typeface="Calibri"/>
                <a:cs typeface="Calibri"/>
              </a:rPr>
              <a:t>que </a:t>
            </a:r>
            <a:r>
              <a:rPr sz="1600" spc="-5" dirty="0">
                <a:solidFill>
                  <a:srgbClr val="404040"/>
                </a:solidFill>
                <a:latin typeface="Calibri"/>
                <a:cs typeface="Calibri"/>
              </a:rPr>
              <a:t>le </a:t>
            </a:r>
            <a:r>
              <a:rPr sz="1600" dirty="0">
                <a:solidFill>
                  <a:srgbClr val="404040"/>
                </a:solidFill>
                <a:latin typeface="Calibri"/>
                <a:cs typeface="Calibri"/>
              </a:rPr>
              <a:t>ha </a:t>
            </a:r>
            <a:r>
              <a:rPr sz="1600" spc="-10" dirty="0">
                <a:solidFill>
                  <a:srgbClr val="404040"/>
                </a:solidFill>
                <a:latin typeface="Calibri"/>
                <a:cs typeface="Calibri"/>
              </a:rPr>
              <a:t>apostado </a:t>
            </a:r>
            <a:r>
              <a:rPr sz="1600" dirty="0">
                <a:solidFill>
                  <a:srgbClr val="404040"/>
                </a:solidFill>
                <a:latin typeface="Calibri"/>
                <a:cs typeface="Calibri"/>
              </a:rPr>
              <a:t>a </a:t>
            </a:r>
            <a:r>
              <a:rPr sz="1600" spc="0" dirty="0">
                <a:solidFill>
                  <a:srgbClr val="404040"/>
                </a:solidFill>
                <a:latin typeface="Calibri"/>
                <a:cs typeface="Calibri"/>
              </a:rPr>
              <a:t>una  </a:t>
            </a:r>
            <a:r>
              <a:rPr sz="1600" spc="-10" dirty="0">
                <a:solidFill>
                  <a:srgbClr val="404040"/>
                </a:solidFill>
                <a:latin typeface="Calibri"/>
                <a:cs typeface="Calibri"/>
              </a:rPr>
              <a:t>estructura </a:t>
            </a:r>
            <a:r>
              <a:rPr sz="1600" dirty="0">
                <a:solidFill>
                  <a:srgbClr val="404040"/>
                </a:solidFill>
                <a:latin typeface="Calibri"/>
                <a:cs typeface="Calibri"/>
              </a:rPr>
              <a:t>de </a:t>
            </a:r>
            <a:r>
              <a:rPr sz="1600" spc="-10" dirty="0">
                <a:solidFill>
                  <a:srgbClr val="404040"/>
                </a:solidFill>
                <a:latin typeface="Calibri"/>
                <a:cs typeface="Calibri"/>
              </a:rPr>
              <a:t>trabajo </a:t>
            </a:r>
            <a:r>
              <a:rPr sz="1600" dirty="0">
                <a:solidFill>
                  <a:srgbClr val="404040"/>
                </a:solidFill>
                <a:latin typeface="Calibri"/>
                <a:cs typeface="Calibri"/>
              </a:rPr>
              <a:t>más </a:t>
            </a:r>
            <a:r>
              <a:rPr sz="1600" spc="-10" dirty="0">
                <a:solidFill>
                  <a:srgbClr val="404040"/>
                </a:solidFill>
                <a:latin typeface="Calibri"/>
                <a:cs typeface="Calibri"/>
              </a:rPr>
              <a:t>flexible </a:t>
            </a:r>
            <a:r>
              <a:rPr sz="1600" dirty="0">
                <a:solidFill>
                  <a:srgbClr val="404040"/>
                </a:solidFill>
                <a:latin typeface="Calibri"/>
                <a:cs typeface="Calibri"/>
              </a:rPr>
              <a:t>y </a:t>
            </a:r>
            <a:r>
              <a:rPr sz="1600" spc="-15" dirty="0">
                <a:solidFill>
                  <a:srgbClr val="404040"/>
                </a:solidFill>
                <a:latin typeface="Calibri"/>
                <a:cs typeface="Calibri"/>
              </a:rPr>
              <a:t>horizontal, </a:t>
            </a:r>
            <a:r>
              <a:rPr sz="1600" spc="-5" dirty="0">
                <a:solidFill>
                  <a:srgbClr val="404040"/>
                </a:solidFill>
                <a:latin typeface="Calibri"/>
                <a:cs typeface="Calibri"/>
              </a:rPr>
              <a:t>donde es </a:t>
            </a:r>
            <a:r>
              <a:rPr sz="1600" spc="-10" dirty="0">
                <a:solidFill>
                  <a:srgbClr val="404040"/>
                </a:solidFill>
                <a:latin typeface="Calibri"/>
                <a:cs typeface="Calibri"/>
              </a:rPr>
              <a:t>posible </a:t>
            </a:r>
            <a:r>
              <a:rPr sz="1600" spc="-5" dirty="0">
                <a:solidFill>
                  <a:srgbClr val="404040"/>
                </a:solidFill>
                <a:latin typeface="Calibri"/>
                <a:cs typeface="Calibri"/>
              </a:rPr>
              <a:t>equilibrar vida </a:t>
            </a:r>
            <a:r>
              <a:rPr sz="1600" dirty="0">
                <a:solidFill>
                  <a:srgbClr val="404040"/>
                </a:solidFill>
                <a:latin typeface="Calibri"/>
                <a:cs typeface="Calibri"/>
              </a:rPr>
              <a:t>y </a:t>
            </a:r>
            <a:r>
              <a:rPr sz="1600" spc="-5" dirty="0">
                <a:solidFill>
                  <a:srgbClr val="404040"/>
                </a:solidFill>
                <a:latin typeface="Calibri"/>
                <a:cs typeface="Calibri"/>
              </a:rPr>
              <a:t>el </a:t>
            </a:r>
            <a:r>
              <a:rPr sz="1600" spc="-10" dirty="0">
                <a:solidFill>
                  <a:srgbClr val="404040"/>
                </a:solidFill>
                <a:latin typeface="Calibri"/>
                <a:cs typeface="Calibri"/>
              </a:rPr>
              <a:t>trabajo </a:t>
            </a:r>
            <a:r>
              <a:rPr sz="1600" dirty="0">
                <a:solidFill>
                  <a:srgbClr val="404040"/>
                </a:solidFill>
                <a:latin typeface="Calibri"/>
                <a:cs typeface="Calibri"/>
              </a:rPr>
              <a:t>y </a:t>
            </a:r>
            <a:r>
              <a:rPr sz="1600" spc="-5" dirty="0">
                <a:solidFill>
                  <a:srgbClr val="404040"/>
                </a:solidFill>
                <a:latin typeface="Calibri"/>
                <a:cs typeface="Calibri"/>
              </a:rPr>
              <a:t>donde prima </a:t>
            </a:r>
            <a:r>
              <a:rPr sz="1600" spc="-35" dirty="0">
                <a:solidFill>
                  <a:srgbClr val="404040"/>
                </a:solidFill>
                <a:latin typeface="Calibri"/>
                <a:cs typeface="Calibri"/>
              </a:rPr>
              <a:t>la  </a:t>
            </a:r>
            <a:r>
              <a:rPr sz="1600" spc="-10" dirty="0">
                <a:solidFill>
                  <a:srgbClr val="404040"/>
                </a:solidFill>
                <a:latin typeface="Calibri"/>
                <a:cs typeface="Calibri"/>
              </a:rPr>
              <a:t>confianza </a:t>
            </a:r>
            <a:r>
              <a:rPr sz="1600" dirty="0">
                <a:solidFill>
                  <a:srgbClr val="404040"/>
                </a:solidFill>
                <a:latin typeface="Calibri"/>
                <a:cs typeface="Calibri"/>
              </a:rPr>
              <a:t>y </a:t>
            </a:r>
            <a:r>
              <a:rPr sz="1600" spc="-5" dirty="0">
                <a:solidFill>
                  <a:srgbClr val="404040"/>
                </a:solidFill>
                <a:latin typeface="Calibri"/>
                <a:cs typeface="Calibri"/>
              </a:rPr>
              <a:t>el</a:t>
            </a:r>
            <a:r>
              <a:rPr sz="1600" spc="10" dirty="0">
                <a:solidFill>
                  <a:srgbClr val="404040"/>
                </a:solidFill>
                <a:latin typeface="Calibri"/>
                <a:cs typeface="Calibri"/>
              </a:rPr>
              <a:t> </a:t>
            </a:r>
            <a:r>
              <a:rPr sz="1600" spc="-5" dirty="0">
                <a:solidFill>
                  <a:srgbClr val="404040"/>
                </a:solidFill>
                <a:latin typeface="Calibri"/>
                <a:cs typeface="Calibri"/>
              </a:rPr>
              <a:t>compañerismo.</a:t>
            </a:r>
            <a:endParaRPr sz="1600">
              <a:latin typeface="Calibri"/>
              <a:cs typeface="Calibri"/>
            </a:endParaRPr>
          </a:p>
          <a:p>
            <a:pPr marL="1331595" marR="7620" algn="just">
              <a:lnSpc>
                <a:spcPct val="90100"/>
              </a:lnSpc>
              <a:spcBef>
                <a:spcPts val="980"/>
              </a:spcBef>
            </a:pPr>
            <a:r>
              <a:rPr sz="1600" dirty="0">
                <a:solidFill>
                  <a:srgbClr val="404040"/>
                </a:solidFill>
                <a:latin typeface="Calibri"/>
                <a:cs typeface="Calibri"/>
              </a:rPr>
              <a:t>Sus </a:t>
            </a:r>
            <a:r>
              <a:rPr sz="1600" spc="-5" dirty="0">
                <a:solidFill>
                  <a:srgbClr val="404040"/>
                </a:solidFill>
                <a:latin typeface="Calibri"/>
                <a:cs typeface="Calibri"/>
              </a:rPr>
              <a:t>funcionarios </a:t>
            </a:r>
            <a:r>
              <a:rPr sz="1600" dirty="0">
                <a:solidFill>
                  <a:srgbClr val="404040"/>
                </a:solidFill>
                <a:latin typeface="Calibri"/>
                <a:cs typeface="Calibri"/>
              </a:rPr>
              <a:t>se </a:t>
            </a:r>
            <a:r>
              <a:rPr sz="1600" spc="-10" dirty="0">
                <a:solidFill>
                  <a:srgbClr val="404040"/>
                </a:solidFill>
                <a:latin typeface="Calibri"/>
                <a:cs typeface="Calibri"/>
              </a:rPr>
              <a:t>sienten orgullosos </a:t>
            </a:r>
            <a:r>
              <a:rPr sz="1600" dirty="0">
                <a:solidFill>
                  <a:srgbClr val="404040"/>
                </a:solidFill>
                <a:latin typeface="Calibri"/>
                <a:cs typeface="Calibri"/>
              </a:rPr>
              <a:t>y </a:t>
            </a:r>
            <a:r>
              <a:rPr sz="1600" spc="-15" dirty="0">
                <a:solidFill>
                  <a:srgbClr val="404040"/>
                </a:solidFill>
                <a:latin typeface="Calibri"/>
                <a:cs typeface="Calibri"/>
              </a:rPr>
              <a:t>felices </a:t>
            </a:r>
            <a:r>
              <a:rPr sz="1600" dirty="0">
                <a:solidFill>
                  <a:srgbClr val="404040"/>
                </a:solidFill>
                <a:latin typeface="Calibri"/>
                <a:cs typeface="Calibri"/>
              </a:rPr>
              <a:t>de </a:t>
            </a:r>
            <a:r>
              <a:rPr sz="1600" spc="-5" dirty="0">
                <a:solidFill>
                  <a:srgbClr val="404040"/>
                </a:solidFill>
                <a:latin typeface="Calibri"/>
                <a:cs typeface="Calibri"/>
              </a:rPr>
              <a:t>trabajar en el </a:t>
            </a:r>
            <a:r>
              <a:rPr sz="1600" dirty="0">
                <a:solidFill>
                  <a:srgbClr val="404040"/>
                </a:solidFill>
                <a:latin typeface="Calibri"/>
                <a:cs typeface="Calibri"/>
              </a:rPr>
              <a:t>MEN </a:t>
            </a:r>
            <a:r>
              <a:rPr sz="1600" spc="-10" dirty="0">
                <a:solidFill>
                  <a:srgbClr val="404040"/>
                </a:solidFill>
                <a:latin typeface="Calibri"/>
                <a:cs typeface="Calibri"/>
              </a:rPr>
              <a:t>para lograr </a:t>
            </a:r>
            <a:r>
              <a:rPr sz="1600" dirty="0">
                <a:solidFill>
                  <a:srgbClr val="404040"/>
                </a:solidFill>
                <a:latin typeface="Calibri"/>
                <a:cs typeface="Calibri"/>
              </a:rPr>
              <a:t>una </a:t>
            </a:r>
            <a:r>
              <a:rPr sz="1600" spc="-15" dirty="0">
                <a:solidFill>
                  <a:srgbClr val="404040"/>
                </a:solidFill>
                <a:latin typeface="Calibri"/>
                <a:cs typeface="Calibri"/>
              </a:rPr>
              <a:t>mayor </a:t>
            </a:r>
            <a:r>
              <a:rPr sz="1600" spc="-10" dirty="0">
                <a:solidFill>
                  <a:srgbClr val="404040"/>
                </a:solidFill>
                <a:latin typeface="Calibri"/>
                <a:cs typeface="Calibri"/>
              </a:rPr>
              <a:t>productividad </a:t>
            </a:r>
            <a:r>
              <a:rPr sz="1600" dirty="0">
                <a:solidFill>
                  <a:srgbClr val="404040"/>
                </a:solidFill>
                <a:latin typeface="Calibri"/>
                <a:cs typeface="Calibri"/>
              </a:rPr>
              <a:t>y  </a:t>
            </a:r>
            <a:r>
              <a:rPr sz="1600" spc="-10" dirty="0">
                <a:solidFill>
                  <a:srgbClr val="404040"/>
                </a:solidFill>
                <a:latin typeface="Calibri"/>
                <a:cs typeface="Calibri"/>
              </a:rPr>
              <a:t>eficiencia. Promueve </a:t>
            </a:r>
            <a:r>
              <a:rPr sz="1600" dirty="0">
                <a:solidFill>
                  <a:srgbClr val="404040"/>
                </a:solidFill>
                <a:latin typeface="Calibri"/>
                <a:cs typeface="Calibri"/>
              </a:rPr>
              <a:t>un </a:t>
            </a:r>
            <a:r>
              <a:rPr sz="1600" spc="-5" dirty="0">
                <a:solidFill>
                  <a:srgbClr val="404040"/>
                </a:solidFill>
                <a:latin typeface="Calibri"/>
                <a:cs typeface="Calibri"/>
              </a:rPr>
              <a:t>balance </a:t>
            </a:r>
            <a:r>
              <a:rPr sz="1600" spc="-15" dirty="0">
                <a:solidFill>
                  <a:srgbClr val="404040"/>
                </a:solidFill>
                <a:latin typeface="Calibri"/>
                <a:cs typeface="Calibri"/>
              </a:rPr>
              <a:t>entre </a:t>
            </a:r>
            <a:r>
              <a:rPr sz="1600" spc="-5" dirty="0">
                <a:solidFill>
                  <a:srgbClr val="404040"/>
                </a:solidFill>
                <a:latin typeface="Calibri"/>
                <a:cs typeface="Calibri"/>
              </a:rPr>
              <a:t>la vida personal </a:t>
            </a:r>
            <a:r>
              <a:rPr sz="1600" dirty="0">
                <a:solidFill>
                  <a:srgbClr val="404040"/>
                </a:solidFill>
                <a:latin typeface="Calibri"/>
                <a:cs typeface="Calibri"/>
              </a:rPr>
              <a:t>y </a:t>
            </a:r>
            <a:r>
              <a:rPr sz="1600" spc="-10" dirty="0">
                <a:solidFill>
                  <a:srgbClr val="404040"/>
                </a:solidFill>
                <a:latin typeface="Calibri"/>
                <a:cs typeface="Calibri"/>
              </a:rPr>
              <a:t>profesional </a:t>
            </a:r>
            <a:r>
              <a:rPr sz="1600" spc="0" dirty="0">
                <a:solidFill>
                  <a:srgbClr val="404040"/>
                </a:solidFill>
                <a:latin typeface="Calibri"/>
                <a:cs typeface="Calibri"/>
              </a:rPr>
              <a:t>de </a:t>
            </a:r>
            <a:r>
              <a:rPr sz="1600" dirty="0">
                <a:solidFill>
                  <a:srgbClr val="404040"/>
                </a:solidFill>
                <a:latin typeface="Calibri"/>
                <a:cs typeface="Calibri"/>
              </a:rPr>
              <a:t>sus </a:t>
            </a:r>
            <a:r>
              <a:rPr sz="1600" spc="-5" dirty="0">
                <a:solidFill>
                  <a:srgbClr val="404040"/>
                </a:solidFill>
                <a:latin typeface="Calibri"/>
                <a:cs typeface="Calibri"/>
              </a:rPr>
              <a:t>funcionarios, </a:t>
            </a:r>
            <a:r>
              <a:rPr sz="1600" spc="-15" dirty="0">
                <a:solidFill>
                  <a:srgbClr val="404040"/>
                </a:solidFill>
                <a:latin typeface="Calibri"/>
                <a:cs typeface="Calibri"/>
              </a:rPr>
              <a:t>con </a:t>
            </a:r>
            <a:r>
              <a:rPr sz="1600" dirty="0">
                <a:solidFill>
                  <a:srgbClr val="404040"/>
                </a:solidFill>
                <a:latin typeface="Calibri"/>
                <a:cs typeface="Calibri"/>
              </a:rPr>
              <a:t>un </a:t>
            </a:r>
            <a:r>
              <a:rPr sz="1600" spc="-10" dirty="0">
                <a:solidFill>
                  <a:srgbClr val="404040"/>
                </a:solidFill>
                <a:latin typeface="Calibri"/>
                <a:cs typeface="Calibri"/>
              </a:rPr>
              <a:t>ambiente  organizacional moderno, incluyente </a:t>
            </a:r>
            <a:r>
              <a:rPr sz="1600" dirty="0">
                <a:solidFill>
                  <a:srgbClr val="404040"/>
                </a:solidFill>
                <a:latin typeface="Calibri"/>
                <a:cs typeface="Calibri"/>
              </a:rPr>
              <a:t>y </a:t>
            </a:r>
            <a:r>
              <a:rPr sz="1600" spc="-10" dirty="0">
                <a:solidFill>
                  <a:srgbClr val="404040"/>
                </a:solidFill>
                <a:latin typeface="Calibri"/>
                <a:cs typeface="Calibri"/>
              </a:rPr>
              <a:t>generador </a:t>
            </a:r>
            <a:r>
              <a:rPr sz="1600" dirty="0">
                <a:solidFill>
                  <a:srgbClr val="404040"/>
                </a:solidFill>
                <a:latin typeface="Calibri"/>
                <a:cs typeface="Calibri"/>
              </a:rPr>
              <a:t>de </a:t>
            </a:r>
            <a:r>
              <a:rPr sz="1600" spc="-5" dirty="0">
                <a:solidFill>
                  <a:srgbClr val="404040"/>
                </a:solidFill>
                <a:latin typeface="Calibri"/>
                <a:cs typeface="Calibri"/>
              </a:rPr>
              <a:t>espacios </a:t>
            </a:r>
            <a:r>
              <a:rPr sz="1600" dirty="0">
                <a:solidFill>
                  <a:srgbClr val="404040"/>
                </a:solidFill>
                <a:latin typeface="Calibri"/>
                <a:cs typeface="Calibri"/>
              </a:rPr>
              <a:t>y </a:t>
            </a:r>
            <a:r>
              <a:rPr sz="1600" spc="-10" dirty="0">
                <a:solidFill>
                  <a:srgbClr val="404040"/>
                </a:solidFill>
                <a:latin typeface="Calibri"/>
                <a:cs typeface="Calibri"/>
              </a:rPr>
              <a:t>sentimientos </a:t>
            </a:r>
            <a:r>
              <a:rPr sz="1600" dirty="0">
                <a:solidFill>
                  <a:srgbClr val="404040"/>
                </a:solidFill>
                <a:latin typeface="Calibri"/>
                <a:cs typeface="Calibri"/>
              </a:rPr>
              <a:t>de </a:t>
            </a:r>
            <a:r>
              <a:rPr sz="1600" spc="-30" dirty="0">
                <a:solidFill>
                  <a:srgbClr val="404040"/>
                </a:solidFill>
                <a:latin typeface="Calibri"/>
                <a:cs typeface="Calibri"/>
              </a:rPr>
              <a:t>bienestar. </a:t>
            </a:r>
            <a:r>
              <a:rPr sz="1600" spc="-35" dirty="0">
                <a:solidFill>
                  <a:srgbClr val="404040"/>
                </a:solidFill>
                <a:latin typeface="Calibri"/>
                <a:cs typeface="Calibri"/>
              </a:rPr>
              <a:t>Todo </a:t>
            </a:r>
            <a:r>
              <a:rPr sz="1600" spc="-15" dirty="0">
                <a:solidFill>
                  <a:srgbClr val="404040"/>
                </a:solidFill>
                <a:latin typeface="Calibri"/>
                <a:cs typeface="Calibri"/>
              </a:rPr>
              <a:t>esto </a:t>
            </a:r>
            <a:r>
              <a:rPr sz="1600" spc="-5" dirty="0">
                <a:solidFill>
                  <a:srgbClr val="404040"/>
                </a:solidFill>
                <a:latin typeface="Calibri"/>
                <a:cs typeface="Calibri"/>
              </a:rPr>
              <a:t>la </a:t>
            </a:r>
            <a:r>
              <a:rPr sz="1600" spc="-15" dirty="0">
                <a:solidFill>
                  <a:srgbClr val="404040"/>
                </a:solidFill>
                <a:latin typeface="Calibri"/>
                <a:cs typeface="Calibri"/>
              </a:rPr>
              <a:t>convierte  </a:t>
            </a:r>
            <a:r>
              <a:rPr sz="1600" spc="-5" dirty="0">
                <a:solidFill>
                  <a:srgbClr val="404040"/>
                </a:solidFill>
                <a:latin typeface="Calibri"/>
                <a:cs typeface="Calibri"/>
              </a:rPr>
              <a:t>en la </a:t>
            </a:r>
            <a:r>
              <a:rPr sz="1600" spc="-10" dirty="0">
                <a:solidFill>
                  <a:srgbClr val="404040"/>
                </a:solidFill>
                <a:latin typeface="Calibri"/>
                <a:cs typeface="Calibri"/>
              </a:rPr>
              <a:t>entidad </a:t>
            </a:r>
            <a:r>
              <a:rPr sz="1600" dirty="0">
                <a:solidFill>
                  <a:srgbClr val="404040"/>
                </a:solidFill>
                <a:latin typeface="Calibri"/>
                <a:cs typeface="Calibri"/>
              </a:rPr>
              <a:t>más </a:t>
            </a:r>
            <a:r>
              <a:rPr sz="1600" spc="-5" dirty="0">
                <a:solidFill>
                  <a:srgbClr val="404040"/>
                </a:solidFill>
                <a:latin typeface="Calibri"/>
                <a:cs typeface="Calibri"/>
              </a:rPr>
              <a:t>deseada </a:t>
            </a:r>
            <a:r>
              <a:rPr sz="1600" spc="-10" dirty="0">
                <a:solidFill>
                  <a:srgbClr val="404040"/>
                </a:solidFill>
                <a:latin typeface="Calibri"/>
                <a:cs typeface="Calibri"/>
              </a:rPr>
              <a:t>para</a:t>
            </a:r>
            <a:r>
              <a:rPr sz="1600" spc="-25" dirty="0">
                <a:solidFill>
                  <a:srgbClr val="404040"/>
                </a:solidFill>
                <a:latin typeface="Calibri"/>
                <a:cs typeface="Calibri"/>
              </a:rPr>
              <a:t> trabajar.</a:t>
            </a:r>
            <a:endParaRPr sz="1600">
              <a:latin typeface="Calibri"/>
              <a:cs typeface="Calibri"/>
            </a:endParaRPr>
          </a:p>
          <a:p>
            <a:pPr marL="12700">
              <a:lnSpc>
                <a:spcPct val="100000"/>
              </a:lnSpc>
              <a:spcBef>
                <a:spcPts val="465"/>
              </a:spcBef>
            </a:pPr>
            <a:r>
              <a:rPr sz="2400" b="1" spc="-5" dirty="0">
                <a:solidFill>
                  <a:srgbClr val="404040"/>
                </a:solidFill>
                <a:latin typeface="Calibri"/>
                <a:cs typeface="Calibri"/>
              </a:rPr>
              <a:t>MISIÓN</a:t>
            </a:r>
            <a:endParaRPr sz="2400">
              <a:latin typeface="Calibri"/>
              <a:cs typeface="Calibri"/>
            </a:endParaRPr>
          </a:p>
          <a:p>
            <a:pPr marL="12700" marR="2148205" algn="just">
              <a:lnSpc>
                <a:spcPct val="90100"/>
              </a:lnSpc>
              <a:spcBef>
                <a:spcPts val="500"/>
              </a:spcBef>
            </a:pPr>
            <a:r>
              <a:rPr sz="1400" spc="-15" dirty="0">
                <a:solidFill>
                  <a:srgbClr val="404040"/>
                </a:solidFill>
                <a:latin typeface="Calibri"/>
                <a:cs typeface="Calibri"/>
              </a:rPr>
              <a:t>Lograr una </a:t>
            </a:r>
            <a:r>
              <a:rPr sz="1400" spc="-5" dirty="0">
                <a:solidFill>
                  <a:srgbClr val="404040"/>
                </a:solidFill>
                <a:latin typeface="Calibri"/>
                <a:cs typeface="Calibri"/>
              </a:rPr>
              <a:t>educación </a:t>
            </a:r>
            <a:r>
              <a:rPr sz="1400" spc="-15" dirty="0">
                <a:solidFill>
                  <a:srgbClr val="404040"/>
                </a:solidFill>
                <a:latin typeface="Calibri"/>
                <a:cs typeface="Calibri"/>
              </a:rPr>
              <a:t>de </a:t>
            </a:r>
            <a:r>
              <a:rPr sz="1400" spc="-5" dirty="0">
                <a:solidFill>
                  <a:srgbClr val="404040"/>
                </a:solidFill>
                <a:latin typeface="Calibri"/>
                <a:cs typeface="Calibri"/>
              </a:rPr>
              <a:t>calidad, </a:t>
            </a:r>
            <a:r>
              <a:rPr sz="1400" spc="-10" dirty="0">
                <a:solidFill>
                  <a:srgbClr val="404040"/>
                </a:solidFill>
                <a:latin typeface="Calibri"/>
                <a:cs typeface="Calibri"/>
              </a:rPr>
              <a:t>que </a:t>
            </a:r>
            <a:r>
              <a:rPr sz="1400" spc="-15" dirty="0">
                <a:solidFill>
                  <a:srgbClr val="404040"/>
                </a:solidFill>
                <a:latin typeface="Calibri"/>
                <a:cs typeface="Calibri"/>
              </a:rPr>
              <a:t>forme </a:t>
            </a:r>
            <a:r>
              <a:rPr sz="1400" spc="-10" dirty="0">
                <a:solidFill>
                  <a:srgbClr val="404040"/>
                </a:solidFill>
                <a:latin typeface="Calibri"/>
                <a:cs typeface="Calibri"/>
              </a:rPr>
              <a:t>mejores seres </a:t>
            </a:r>
            <a:r>
              <a:rPr sz="1400" spc="-5" dirty="0">
                <a:solidFill>
                  <a:srgbClr val="404040"/>
                </a:solidFill>
                <a:latin typeface="Calibri"/>
                <a:cs typeface="Calibri"/>
              </a:rPr>
              <a:t>humanos, ciudadanos con </a:t>
            </a:r>
            <a:r>
              <a:rPr sz="1400" spc="-10" dirty="0">
                <a:solidFill>
                  <a:srgbClr val="404040"/>
                </a:solidFill>
                <a:latin typeface="Calibri"/>
                <a:cs typeface="Calibri"/>
              </a:rPr>
              <a:t>valores </a:t>
            </a:r>
            <a:r>
              <a:rPr sz="1400" spc="-5" dirty="0">
                <a:solidFill>
                  <a:srgbClr val="404040"/>
                </a:solidFill>
                <a:latin typeface="Calibri"/>
                <a:cs typeface="Calibri"/>
              </a:rPr>
              <a:t>éticos, </a:t>
            </a:r>
            <a:r>
              <a:rPr sz="1400" spc="-10" dirty="0">
                <a:solidFill>
                  <a:srgbClr val="404040"/>
                </a:solidFill>
                <a:latin typeface="Calibri"/>
                <a:cs typeface="Calibri"/>
              </a:rPr>
              <a:t>competentes,  respetuosos de lo público, que </a:t>
            </a:r>
            <a:r>
              <a:rPr sz="1400" spc="-5" dirty="0">
                <a:solidFill>
                  <a:srgbClr val="404040"/>
                </a:solidFill>
                <a:latin typeface="Calibri"/>
                <a:cs typeface="Calibri"/>
              </a:rPr>
              <a:t>ejercen </a:t>
            </a:r>
            <a:r>
              <a:rPr sz="1400" dirty="0">
                <a:solidFill>
                  <a:srgbClr val="404040"/>
                </a:solidFill>
                <a:latin typeface="Calibri"/>
                <a:cs typeface="Calibri"/>
              </a:rPr>
              <a:t>los </a:t>
            </a:r>
            <a:r>
              <a:rPr sz="1400" spc="-10" dirty="0">
                <a:solidFill>
                  <a:srgbClr val="404040"/>
                </a:solidFill>
                <a:latin typeface="Calibri"/>
                <a:cs typeface="Calibri"/>
              </a:rPr>
              <a:t>derechos humanos, </a:t>
            </a:r>
            <a:r>
              <a:rPr sz="1400" spc="-5" dirty="0">
                <a:solidFill>
                  <a:srgbClr val="404040"/>
                </a:solidFill>
                <a:latin typeface="Calibri"/>
                <a:cs typeface="Calibri"/>
              </a:rPr>
              <a:t>cumplen con </a:t>
            </a:r>
            <a:r>
              <a:rPr sz="1400" spc="-10" dirty="0">
                <a:solidFill>
                  <a:srgbClr val="404040"/>
                </a:solidFill>
                <a:latin typeface="Calibri"/>
                <a:cs typeface="Calibri"/>
              </a:rPr>
              <a:t>sus deberes </a:t>
            </a:r>
            <a:r>
              <a:rPr sz="1400" spc="-5" dirty="0">
                <a:solidFill>
                  <a:srgbClr val="404040"/>
                </a:solidFill>
                <a:latin typeface="Calibri"/>
                <a:cs typeface="Calibri"/>
              </a:rPr>
              <a:t>y </a:t>
            </a:r>
            <a:r>
              <a:rPr sz="1400" spc="-15" dirty="0">
                <a:solidFill>
                  <a:srgbClr val="404040"/>
                </a:solidFill>
                <a:latin typeface="Calibri"/>
                <a:cs typeface="Calibri"/>
              </a:rPr>
              <a:t>conviven </a:t>
            </a:r>
            <a:r>
              <a:rPr sz="1400" spc="0" dirty="0">
                <a:solidFill>
                  <a:srgbClr val="404040"/>
                </a:solidFill>
                <a:latin typeface="Calibri"/>
                <a:cs typeface="Calibri"/>
              </a:rPr>
              <a:t>en </a:t>
            </a:r>
            <a:r>
              <a:rPr sz="1400" spc="-10" dirty="0">
                <a:solidFill>
                  <a:srgbClr val="404040"/>
                </a:solidFill>
                <a:latin typeface="Calibri"/>
                <a:cs typeface="Calibri"/>
              </a:rPr>
              <a:t>paz. Una  educación    que    genere    </a:t>
            </a:r>
            <a:r>
              <a:rPr sz="1400" spc="-5" dirty="0">
                <a:solidFill>
                  <a:srgbClr val="404040"/>
                </a:solidFill>
                <a:latin typeface="Calibri"/>
                <a:cs typeface="Calibri"/>
              </a:rPr>
              <a:t>oportunidades    </a:t>
            </a:r>
            <a:r>
              <a:rPr sz="1400" spc="-10" dirty="0">
                <a:solidFill>
                  <a:srgbClr val="404040"/>
                </a:solidFill>
                <a:latin typeface="Calibri"/>
                <a:cs typeface="Calibri"/>
              </a:rPr>
              <a:t>legítimas    </a:t>
            </a:r>
            <a:r>
              <a:rPr sz="1400" spc="-15" dirty="0">
                <a:solidFill>
                  <a:srgbClr val="404040"/>
                </a:solidFill>
                <a:latin typeface="Calibri"/>
                <a:cs typeface="Calibri"/>
              </a:rPr>
              <a:t>de    progreso    </a:t>
            </a:r>
            <a:r>
              <a:rPr sz="1400" spc="-5" dirty="0">
                <a:solidFill>
                  <a:srgbClr val="404040"/>
                </a:solidFill>
                <a:latin typeface="Calibri"/>
                <a:cs typeface="Calibri"/>
              </a:rPr>
              <a:t>y   prosperidad    </a:t>
            </a:r>
            <a:r>
              <a:rPr sz="1400" spc="-10" dirty="0">
                <a:solidFill>
                  <a:srgbClr val="404040"/>
                </a:solidFill>
                <a:latin typeface="Calibri"/>
                <a:cs typeface="Calibri"/>
              </a:rPr>
              <a:t>para    </a:t>
            </a:r>
            <a:r>
              <a:rPr sz="1400" spc="-5" dirty="0">
                <a:solidFill>
                  <a:srgbClr val="404040"/>
                </a:solidFill>
                <a:latin typeface="Calibri"/>
                <a:cs typeface="Calibri"/>
              </a:rPr>
              <a:t>ellos    y   </a:t>
            </a:r>
            <a:r>
              <a:rPr sz="1400" spc="-15" dirty="0">
                <a:solidFill>
                  <a:srgbClr val="404040"/>
                </a:solidFill>
                <a:latin typeface="Calibri"/>
                <a:cs typeface="Calibri"/>
              </a:rPr>
              <a:t>para    </a:t>
            </a:r>
            <a:r>
              <a:rPr sz="1400" spc="0" dirty="0">
                <a:solidFill>
                  <a:srgbClr val="404040"/>
                </a:solidFill>
                <a:latin typeface="Calibri"/>
                <a:cs typeface="Calibri"/>
              </a:rPr>
              <a:t>el</a:t>
            </a:r>
            <a:r>
              <a:rPr sz="1400" spc="80" dirty="0">
                <a:solidFill>
                  <a:srgbClr val="404040"/>
                </a:solidFill>
                <a:latin typeface="Calibri"/>
                <a:cs typeface="Calibri"/>
              </a:rPr>
              <a:t> </a:t>
            </a:r>
            <a:r>
              <a:rPr sz="1400" spc="-5" dirty="0">
                <a:solidFill>
                  <a:srgbClr val="404040"/>
                </a:solidFill>
                <a:latin typeface="Calibri"/>
                <a:cs typeface="Calibri"/>
              </a:rPr>
              <a:t>país.</a:t>
            </a:r>
            <a:endParaRPr sz="1400">
              <a:latin typeface="Calibri"/>
              <a:cs typeface="Calibri"/>
            </a:endParaRPr>
          </a:p>
          <a:p>
            <a:pPr>
              <a:lnSpc>
                <a:spcPct val="100000"/>
              </a:lnSpc>
              <a:spcBef>
                <a:spcPts val="15"/>
              </a:spcBef>
            </a:pPr>
            <a:endParaRPr sz="1150">
              <a:latin typeface="Times New Roman"/>
              <a:cs typeface="Times New Roman"/>
            </a:endParaRPr>
          </a:p>
          <a:p>
            <a:pPr marL="12700" algn="just">
              <a:lnSpc>
                <a:spcPts val="1595"/>
              </a:lnSpc>
            </a:pPr>
            <a:r>
              <a:rPr sz="1400" spc="-15" dirty="0">
                <a:solidFill>
                  <a:srgbClr val="404040"/>
                </a:solidFill>
                <a:latin typeface="Calibri"/>
                <a:cs typeface="Calibri"/>
              </a:rPr>
              <a:t>Lograr  </a:t>
            </a:r>
            <a:r>
              <a:rPr sz="1400" spc="-10" dirty="0">
                <a:solidFill>
                  <a:srgbClr val="404040"/>
                </a:solidFill>
                <a:latin typeface="Calibri"/>
                <a:cs typeface="Calibri"/>
              </a:rPr>
              <a:t>una  </a:t>
            </a:r>
            <a:r>
              <a:rPr sz="1400" spc="-5" dirty="0">
                <a:solidFill>
                  <a:srgbClr val="404040"/>
                </a:solidFill>
                <a:latin typeface="Calibri"/>
                <a:cs typeface="Calibri"/>
              </a:rPr>
              <a:t>educación </a:t>
            </a:r>
            <a:r>
              <a:rPr sz="1400" spc="-10" dirty="0">
                <a:solidFill>
                  <a:srgbClr val="404040"/>
                </a:solidFill>
                <a:latin typeface="Calibri"/>
                <a:cs typeface="Calibri"/>
              </a:rPr>
              <a:t>competitiva,  pertinente,  que  </a:t>
            </a:r>
            <a:r>
              <a:rPr sz="1400" spc="-15" dirty="0">
                <a:solidFill>
                  <a:srgbClr val="404040"/>
                </a:solidFill>
                <a:latin typeface="Calibri"/>
                <a:cs typeface="Calibri"/>
              </a:rPr>
              <a:t>contribuya  </a:t>
            </a:r>
            <a:r>
              <a:rPr sz="1400" spc="-5" dirty="0">
                <a:solidFill>
                  <a:srgbClr val="404040"/>
                </a:solidFill>
                <a:latin typeface="Calibri"/>
                <a:cs typeface="Calibri"/>
              </a:rPr>
              <a:t>a  cerrar </a:t>
            </a:r>
            <a:r>
              <a:rPr sz="1400" spc="-10" dirty="0">
                <a:solidFill>
                  <a:srgbClr val="404040"/>
                </a:solidFill>
                <a:latin typeface="Calibri"/>
                <a:cs typeface="Calibri"/>
              </a:rPr>
              <a:t>brechas  </a:t>
            </a:r>
            <a:r>
              <a:rPr sz="1400" spc="-15" dirty="0">
                <a:solidFill>
                  <a:srgbClr val="404040"/>
                </a:solidFill>
                <a:latin typeface="Calibri"/>
                <a:cs typeface="Calibri"/>
              </a:rPr>
              <a:t>de  </a:t>
            </a:r>
            <a:r>
              <a:rPr sz="1400" spc="-5" dirty="0">
                <a:solidFill>
                  <a:srgbClr val="404040"/>
                </a:solidFill>
                <a:latin typeface="Calibri"/>
                <a:cs typeface="Calibri"/>
              </a:rPr>
              <a:t>inequidad y </a:t>
            </a:r>
            <a:r>
              <a:rPr sz="1400" spc="0" dirty="0">
                <a:solidFill>
                  <a:srgbClr val="404040"/>
                </a:solidFill>
                <a:latin typeface="Calibri"/>
                <a:cs typeface="Calibri"/>
              </a:rPr>
              <a:t>en </a:t>
            </a:r>
            <a:r>
              <a:rPr sz="1400" spc="-10" dirty="0">
                <a:solidFill>
                  <a:srgbClr val="404040"/>
                </a:solidFill>
                <a:latin typeface="Calibri"/>
                <a:cs typeface="Calibri"/>
              </a:rPr>
              <a:t>la  que</a:t>
            </a:r>
            <a:r>
              <a:rPr sz="1400" spc="114" dirty="0">
                <a:solidFill>
                  <a:srgbClr val="404040"/>
                </a:solidFill>
                <a:latin typeface="Calibri"/>
                <a:cs typeface="Calibri"/>
              </a:rPr>
              <a:t> </a:t>
            </a:r>
            <a:r>
              <a:rPr sz="1400" spc="-5" dirty="0">
                <a:solidFill>
                  <a:srgbClr val="404040"/>
                </a:solidFill>
                <a:latin typeface="Calibri"/>
                <a:cs typeface="Calibri"/>
              </a:rPr>
              <a:t>participa</a:t>
            </a:r>
            <a:endParaRPr sz="1400">
              <a:latin typeface="Calibri"/>
              <a:cs typeface="Calibri"/>
            </a:endParaRPr>
          </a:p>
          <a:p>
            <a:pPr marL="12700" algn="just">
              <a:lnSpc>
                <a:spcPts val="1595"/>
              </a:lnSpc>
            </a:pPr>
            <a:r>
              <a:rPr sz="1400" spc="-20" dirty="0">
                <a:solidFill>
                  <a:srgbClr val="404040"/>
                </a:solidFill>
                <a:latin typeface="Calibri"/>
                <a:cs typeface="Calibri"/>
              </a:rPr>
              <a:t>toda </a:t>
            </a:r>
            <a:r>
              <a:rPr sz="1400" spc="-10" dirty="0">
                <a:solidFill>
                  <a:srgbClr val="404040"/>
                </a:solidFill>
                <a:latin typeface="Calibri"/>
                <a:cs typeface="Calibri"/>
              </a:rPr>
              <a:t>la</a:t>
            </a:r>
            <a:r>
              <a:rPr sz="1400" spc="80" dirty="0">
                <a:solidFill>
                  <a:srgbClr val="404040"/>
                </a:solidFill>
                <a:latin typeface="Calibri"/>
                <a:cs typeface="Calibri"/>
              </a:rPr>
              <a:t> </a:t>
            </a:r>
            <a:r>
              <a:rPr sz="1400" spc="-10" dirty="0">
                <a:solidFill>
                  <a:srgbClr val="404040"/>
                </a:solidFill>
                <a:latin typeface="Calibri"/>
                <a:cs typeface="Calibri"/>
              </a:rPr>
              <a:t>sociedad.</a:t>
            </a:r>
            <a:endParaRPr sz="1400">
              <a:latin typeface="Calibri"/>
              <a:cs typeface="Calibri"/>
            </a:endParaRPr>
          </a:p>
        </p:txBody>
      </p:sp>
      <p:sp>
        <p:nvSpPr>
          <p:cNvPr id="5" name="object 5"/>
          <p:cNvSpPr/>
          <p:nvPr/>
        </p:nvSpPr>
        <p:spPr>
          <a:xfrm>
            <a:off x="0" y="405384"/>
            <a:ext cx="7919084" cy="387350"/>
          </a:xfrm>
          <a:custGeom>
            <a:avLst/>
            <a:gdLst/>
            <a:ahLst/>
            <a:cxnLst/>
            <a:rect l="l" t="t" r="r" b="b"/>
            <a:pathLst>
              <a:path w="7919084" h="387350">
                <a:moveTo>
                  <a:pt x="0" y="387096"/>
                </a:moveTo>
                <a:lnTo>
                  <a:pt x="7918704" y="387096"/>
                </a:lnTo>
                <a:lnTo>
                  <a:pt x="7918704" y="0"/>
                </a:lnTo>
                <a:lnTo>
                  <a:pt x="0" y="0"/>
                </a:lnTo>
                <a:lnTo>
                  <a:pt x="0" y="387096"/>
                </a:lnTo>
                <a:close/>
              </a:path>
            </a:pathLst>
          </a:custGeom>
          <a:solidFill>
            <a:srgbClr val="800000"/>
          </a:solidFill>
        </p:spPr>
        <p:txBody>
          <a:bodyPr wrap="square" lIns="0" tIns="0" rIns="0" bIns="0" rtlCol="0"/>
          <a:lstStyle/>
          <a:p>
            <a:endParaRPr/>
          </a:p>
        </p:txBody>
      </p:sp>
      <p:sp>
        <p:nvSpPr>
          <p:cNvPr id="6" name="object 6"/>
          <p:cNvSpPr txBox="1"/>
          <p:nvPr/>
        </p:nvSpPr>
        <p:spPr>
          <a:xfrm>
            <a:off x="98247" y="432562"/>
            <a:ext cx="165417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VISIÓN </a:t>
            </a:r>
            <a:r>
              <a:rPr sz="1800" b="1" dirty="0">
                <a:solidFill>
                  <a:srgbClr val="FFFFFF"/>
                </a:solidFill>
                <a:latin typeface="Calibri"/>
                <a:cs typeface="Calibri"/>
              </a:rPr>
              <a:t>Y</a:t>
            </a:r>
            <a:r>
              <a:rPr sz="1800" b="1" spc="-45" dirty="0">
                <a:solidFill>
                  <a:srgbClr val="FFFFFF"/>
                </a:solidFill>
                <a:latin typeface="Calibri"/>
                <a:cs typeface="Calibri"/>
              </a:rPr>
              <a:t> </a:t>
            </a:r>
            <a:r>
              <a:rPr sz="1800" b="1" spc="-5" dirty="0">
                <a:solidFill>
                  <a:srgbClr val="FFFFFF"/>
                </a:solidFill>
                <a:latin typeface="Calibri"/>
                <a:cs typeface="Calibri"/>
              </a:rPr>
              <a:t>MISIÓN</a:t>
            </a:r>
            <a:endParaRPr sz="1800">
              <a:latin typeface="Calibri"/>
              <a:cs typeface="Calibri"/>
            </a:endParaRPr>
          </a:p>
        </p:txBody>
      </p:sp>
      <p:sp>
        <p:nvSpPr>
          <p:cNvPr id="7" name="object 7"/>
          <p:cNvSpPr/>
          <p:nvPr/>
        </p:nvSpPr>
        <p:spPr>
          <a:xfrm>
            <a:off x="798576" y="1088136"/>
            <a:ext cx="1246632" cy="15392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442447" y="4276344"/>
            <a:ext cx="1173479" cy="15179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5908</Words>
  <Application>Microsoft Office PowerPoint</Application>
  <PresentationFormat>Personalizado</PresentationFormat>
  <Paragraphs>669</Paragraphs>
  <Slides>25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Calibri</vt:lpstr>
      <vt:lpstr>Times New Roman</vt:lpstr>
      <vt:lpstr>Wingdings</vt:lpstr>
      <vt:lpstr>Office Theme</vt:lpstr>
      <vt:lpstr>Plan Institucional de Capacitación</vt:lpstr>
      <vt:lpstr>De conformidad con el Decreto 1083 de 2015, cada entidad debe planear, ejecutar y hacer seguimiento  de un Plan Institucional de Capacitación - PIC, por lo cual la Subdirección de Talento Humano del  Ministerio de Educación Nacional (MEN) es responsable en la formulación y gestión de las estrategias  relacionadas con el Fortalecimiento de la Calidad de Vida Laboral, entre la cuales se encuentra el Plan  Institucional de Capacitación (PIC). Este Plan Institucional de Capacitación propone el fortalecimiento de</vt:lpstr>
      <vt:lpstr>INTRODUCCIÓN</vt:lpstr>
      <vt:lpstr>OBJETIVOS</vt:lpstr>
      <vt:lpstr>OBJETIVOS</vt:lpstr>
      <vt:lpstr>El Ministerio de Educación  Nacional es una entidad  pública, ente  Rector  del  Sector  Educación  del  Estado Colombiano,</vt:lpstr>
      <vt:lpstr>Presentación de PowerPoint</vt:lpstr>
      <vt:lpstr>"Colombia será el país mejor educado de América Latina en</vt:lpstr>
      <vt:lpstr>VISIÓN</vt:lpstr>
      <vt:lpstr>Presentación de PowerPoint</vt:lpstr>
      <vt:lpstr>Presentación de PowerPoint</vt:lpstr>
      <vt:lpstr>ESTRUCTURA ORGANIZACIONAL</vt:lpstr>
      <vt:lpstr>VALORES</vt:lpstr>
      <vt:lpstr>SERVIDORES FELICES Y COMPETENTES 2018</vt:lpstr>
      <vt:lpstr>MODELO INTEGRADO DE PLANEACIÓN Y GESTIÓN</vt:lpstr>
      <vt:lpstr>MARCO NORMATIVO</vt:lpstr>
      <vt:lpstr>PLAN NACIONAL DE FORMACIÓN Y CAPACITACIÓN</vt:lpstr>
      <vt:lpstr>MODELO DE GESTIÓN DEL TALENTO HUMANO POR COMPETENCIAS</vt:lpstr>
      <vt:lpstr>EJES TEMÁTICOS DAFP Y MIPG2</vt:lpstr>
      <vt:lpstr>EJES TEMÁTICOS DAFP Y MIPG2 PARA EL MEN</vt:lpstr>
      <vt:lpstr>FUENTES DIAGNÓSTICAS</vt:lpstr>
      <vt:lpstr>MECANISMOS DE EVALUACION Y SEGUIMIENTO</vt:lpstr>
      <vt:lpstr>OFERTA DE LA RED INSTITUCIONAL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Institucional de Capacitación</dc:title>
  <dc:creator>Teresa Carolina Hoyos Davila</dc:creator>
  <cp:lastModifiedBy>Edgar Saul Vargas Soto</cp:lastModifiedBy>
  <cp:revision>30</cp:revision>
  <dcterms:created xsi:type="dcterms:W3CDTF">2018-02-19T20:38:39Z</dcterms:created>
  <dcterms:modified xsi:type="dcterms:W3CDTF">2018-02-21T13:34:39Z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2018-01-29T00:00:00Z</vt:filetime>
  </property>
  <property fmtid="{D5CDD505-2E9C-101B-9397-08002B2CF9AE}" pid="3" name="LastSaved">
    <vt:filetime>2018-02-19T00:00:00Z</vt:filetime>
  </property>
</Properties>
</file>