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85"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Lst>
  <p:sldSz cx="12192000" cy="6858000"/>
  <p:notesSz cx="12192000" cy="6858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8" d="100"/>
          <a:sy n="108" d="100"/>
        </p:scale>
        <p:origin x="678" y="10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2/19/2018</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0" i="0">
                <a:solidFill>
                  <a:srgbClr val="404040"/>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sz="2000" b="0" i="0">
                <a:solidFill>
                  <a:srgbClr val="404040"/>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2/19/2018</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0" i="0">
                <a:solidFill>
                  <a:srgbClr val="404040"/>
                </a:solidFill>
                <a:latin typeface="Calibri"/>
                <a:cs typeface="Calibri"/>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2/19/2018</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0" i="0">
                <a:solidFill>
                  <a:srgbClr val="404040"/>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2/19/2018</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2/19/2018</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4807077" y="1686509"/>
            <a:ext cx="6313170" cy="331469"/>
          </a:xfrm>
          <a:prstGeom prst="rect">
            <a:avLst/>
          </a:prstGeom>
        </p:spPr>
        <p:txBody>
          <a:bodyPr wrap="square" lIns="0" tIns="0" rIns="0" bIns="0">
            <a:spAutoFit/>
          </a:bodyPr>
          <a:lstStyle>
            <a:lvl1pPr>
              <a:defRPr sz="2000" b="0" i="0">
                <a:solidFill>
                  <a:srgbClr val="404040"/>
                </a:solidFill>
                <a:latin typeface="Calibri"/>
                <a:cs typeface="Calibri"/>
              </a:defRPr>
            </a:lvl1pPr>
          </a:lstStyle>
          <a:p>
            <a:endParaRPr/>
          </a:p>
        </p:txBody>
      </p:sp>
      <p:sp>
        <p:nvSpPr>
          <p:cNvPr id="3" name="Holder 3"/>
          <p:cNvSpPr>
            <a:spLocks noGrp="1"/>
          </p:cNvSpPr>
          <p:nvPr>
            <p:ph type="body" idx="1"/>
          </p:nvPr>
        </p:nvSpPr>
        <p:spPr>
          <a:xfrm>
            <a:off x="916939" y="2227554"/>
            <a:ext cx="10358120" cy="3235960"/>
          </a:xfrm>
          <a:prstGeom prst="rect">
            <a:avLst/>
          </a:prstGeom>
        </p:spPr>
        <p:txBody>
          <a:bodyPr wrap="square" lIns="0" tIns="0" rIns="0" bIns="0">
            <a:spAutoFit/>
          </a:bodyPr>
          <a:lstStyle>
            <a:lvl1pPr>
              <a:defRPr sz="2000" b="0" i="0">
                <a:solidFill>
                  <a:srgbClr val="404040"/>
                </a:solidFill>
                <a:latin typeface="Calibri"/>
                <a:cs typeface="Calibri"/>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2/19/2018</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‹Nº›</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image" Target="../media/image15.png"/><Relationship Id="rId7" Type="http://schemas.openxmlformats.org/officeDocument/2006/relationships/image" Target="../media/image4.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pn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9.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5" Type="http://schemas.openxmlformats.org/officeDocument/2006/relationships/image" Target="../media/image2.jp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 Id="rId1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23.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image" Target="../media/image38.png"/><Relationship Id="rId7" Type="http://schemas.openxmlformats.org/officeDocument/2006/relationships/image" Target="../media/image4.png"/><Relationship Id="rId2"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24.xml.rels><?xml version="1.0" encoding="UTF-8" standalone="yes"?>
<Relationships xmlns="http://schemas.openxmlformats.org/package/2006/relationships"><Relationship Id="rId8" Type="http://schemas.openxmlformats.org/officeDocument/2006/relationships/image" Target="../media/image48.png"/><Relationship Id="rId13" Type="http://schemas.openxmlformats.org/officeDocument/2006/relationships/image" Target="../media/image53.png"/><Relationship Id="rId18" Type="http://schemas.openxmlformats.org/officeDocument/2006/relationships/image" Target="../media/image58.png"/><Relationship Id="rId3" Type="http://schemas.openxmlformats.org/officeDocument/2006/relationships/image" Target="../media/image43.png"/><Relationship Id="rId21" Type="http://schemas.openxmlformats.org/officeDocument/2006/relationships/image" Target="../media/image2.jpg"/><Relationship Id="rId7" Type="http://schemas.openxmlformats.org/officeDocument/2006/relationships/image" Target="../media/image47.png"/><Relationship Id="rId12" Type="http://schemas.openxmlformats.org/officeDocument/2006/relationships/image" Target="../media/image52.png"/><Relationship Id="rId17" Type="http://schemas.openxmlformats.org/officeDocument/2006/relationships/image" Target="../media/image57.png"/><Relationship Id="rId2" Type="http://schemas.openxmlformats.org/officeDocument/2006/relationships/image" Target="../media/image42.png"/><Relationship Id="rId16" Type="http://schemas.openxmlformats.org/officeDocument/2006/relationships/image" Target="../media/image56.png"/><Relationship Id="rId20"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46.png"/><Relationship Id="rId11" Type="http://schemas.openxmlformats.org/officeDocument/2006/relationships/image" Target="../media/image51.png"/><Relationship Id="rId5" Type="http://schemas.openxmlformats.org/officeDocument/2006/relationships/image" Target="../media/image45.png"/><Relationship Id="rId15" Type="http://schemas.openxmlformats.org/officeDocument/2006/relationships/image" Target="../media/image55.png"/><Relationship Id="rId10" Type="http://schemas.openxmlformats.org/officeDocument/2006/relationships/image" Target="../media/image50.png"/><Relationship Id="rId19" Type="http://schemas.openxmlformats.org/officeDocument/2006/relationships/image" Target="../media/image59.png"/><Relationship Id="rId4" Type="http://schemas.openxmlformats.org/officeDocument/2006/relationships/image" Target="../media/image44.png"/><Relationship Id="rId9" Type="http://schemas.openxmlformats.org/officeDocument/2006/relationships/image" Target="../media/image49.png"/><Relationship Id="rId14" Type="http://schemas.openxmlformats.org/officeDocument/2006/relationships/image" Target="../media/image54.png"/></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g"/><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g"/><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2173223"/>
            <a:ext cx="12191998" cy="1776983"/>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2219960" y="2308682"/>
            <a:ext cx="8091805" cy="574675"/>
          </a:xfrm>
          <a:prstGeom prst="rect">
            <a:avLst/>
          </a:prstGeom>
        </p:spPr>
        <p:txBody>
          <a:bodyPr vert="horz" wrap="square" lIns="0" tIns="12700" rIns="0" bIns="0" rtlCol="0">
            <a:spAutoFit/>
          </a:bodyPr>
          <a:lstStyle/>
          <a:p>
            <a:pPr marL="12700">
              <a:lnSpc>
                <a:spcPct val="100000"/>
              </a:lnSpc>
              <a:spcBef>
                <a:spcPts val="100"/>
              </a:spcBef>
            </a:pPr>
            <a:r>
              <a:rPr sz="3600" dirty="0">
                <a:solidFill>
                  <a:srgbClr val="FFFFFF"/>
                </a:solidFill>
              </a:rPr>
              <a:t>Plan Anual </a:t>
            </a:r>
            <a:r>
              <a:rPr sz="3600" spc="-5" dirty="0">
                <a:solidFill>
                  <a:srgbClr val="FFFFFF"/>
                </a:solidFill>
              </a:rPr>
              <a:t>de </a:t>
            </a:r>
            <a:r>
              <a:rPr sz="3600" spc="-15" dirty="0">
                <a:solidFill>
                  <a:srgbClr val="FFFFFF"/>
                </a:solidFill>
              </a:rPr>
              <a:t>Bienestar </a:t>
            </a:r>
            <a:r>
              <a:rPr sz="3600" spc="-5" dirty="0">
                <a:solidFill>
                  <a:srgbClr val="FFFFFF"/>
                </a:solidFill>
              </a:rPr>
              <a:t>Social </a:t>
            </a:r>
            <a:r>
              <a:rPr sz="3600" spc="-15" dirty="0">
                <a:solidFill>
                  <a:srgbClr val="FFFFFF"/>
                </a:solidFill>
              </a:rPr>
              <a:t>Laboral</a:t>
            </a:r>
            <a:r>
              <a:rPr sz="3600" spc="-85" dirty="0">
                <a:solidFill>
                  <a:srgbClr val="FFFFFF"/>
                </a:solidFill>
              </a:rPr>
              <a:t> </a:t>
            </a:r>
            <a:r>
              <a:rPr sz="3600" dirty="0">
                <a:solidFill>
                  <a:srgbClr val="FFFFFF"/>
                </a:solidFill>
              </a:rPr>
              <a:t>2018</a:t>
            </a:r>
            <a:endParaRPr sz="3600"/>
          </a:p>
        </p:txBody>
      </p:sp>
      <p:sp>
        <p:nvSpPr>
          <p:cNvPr id="4" name="object 4"/>
          <p:cNvSpPr txBox="1"/>
          <p:nvPr/>
        </p:nvSpPr>
        <p:spPr>
          <a:xfrm>
            <a:off x="2212594" y="2964560"/>
            <a:ext cx="5139690" cy="848994"/>
          </a:xfrm>
          <a:prstGeom prst="rect">
            <a:avLst/>
          </a:prstGeom>
        </p:spPr>
        <p:txBody>
          <a:bodyPr vert="horz" wrap="square" lIns="0" tIns="12700" rIns="0" bIns="0" rtlCol="0">
            <a:spAutoFit/>
          </a:bodyPr>
          <a:lstStyle/>
          <a:p>
            <a:pPr marL="12700" marR="2030095">
              <a:lnSpc>
                <a:spcPct val="100000"/>
              </a:lnSpc>
              <a:spcBef>
                <a:spcPts val="100"/>
              </a:spcBef>
            </a:pPr>
            <a:r>
              <a:rPr sz="1800" spc="-10" dirty="0">
                <a:solidFill>
                  <a:srgbClr val="FFFFFF"/>
                </a:solidFill>
                <a:latin typeface="Calibri"/>
                <a:cs typeface="Calibri"/>
              </a:rPr>
              <a:t>Ministerio </a:t>
            </a:r>
            <a:r>
              <a:rPr sz="1800" spc="-5" dirty="0">
                <a:solidFill>
                  <a:srgbClr val="FFFFFF"/>
                </a:solidFill>
                <a:latin typeface="Calibri"/>
                <a:cs typeface="Calibri"/>
              </a:rPr>
              <a:t>de </a:t>
            </a:r>
            <a:r>
              <a:rPr sz="1800" spc="-10" dirty="0">
                <a:solidFill>
                  <a:srgbClr val="FFFFFF"/>
                </a:solidFill>
                <a:latin typeface="Calibri"/>
                <a:cs typeface="Calibri"/>
              </a:rPr>
              <a:t>Educación </a:t>
            </a:r>
            <a:r>
              <a:rPr sz="1800" spc="-5" dirty="0">
                <a:solidFill>
                  <a:srgbClr val="FFFFFF"/>
                </a:solidFill>
                <a:latin typeface="Calibri"/>
                <a:cs typeface="Calibri"/>
              </a:rPr>
              <a:t>Nacional  </a:t>
            </a:r>
            <a:r>
              <a:rPr sz="1800" spc="-10" dirty="0">
                <a:solidFill>
                  <a:srgbClr val="FFFFFF"/>
                </a:solidFill>
                <a:latin typeface="Calibri"/>
                <a:cs typeface="Calibri"/>
              </a:rPr>
              <a:t>Subdirección </a:t>
            </a:r>
            <a:r>
              <a:rPr sz="1800" spc="-5" dirty="0">
                <a:solidFill>
                  <a:srgbClr val="FFFFFF"/>
                </a:solidFill>
                <a:latin typeface="Calibri"/>
                <a:cs typeface="Calibri"/>
              </a:rPr>
              <a:t>de </a:t>
            </a:r>
            <a:r>
              <a:rPr sz="1800" spc="-25" dirty="0">
                <a:solidFill>
                  <a:srgbClr val="FFFFFF"/>
                </a:solidFill>
                <a:latin typeface="Calibri"/>
                <a:cs typeface="Calibri"/>
              </a:rPr>
              <a:t>Talento</a:t>
            </a:r>
            <a:r>
              <a:rPr sz="1800" spc="10" dirty="0">
                <a:solidFill>
                  <a:srgbClr val="FFFFFF"/>
                </a:solidFill>
                <a:latin typeface="Calibri"/>
                <a:cs typeface="Calibri"/>
              </a:rPr>
              <a:t> </a:t>
            </a:r>
            <a:r>
              <a:rPr sz="1800" spc="-5" dirty="0">
                <a:solidFill>
                  <a:srgbClr val="FFFFFF"/>
                </a:solidFill>
                <a:latin typeface="Calibri"/>
                <a:cs typeface="Calibri"/>
              </a:rPr>
              <a:t>Humano</a:t>
            </a:r>
            <a:endParaRPr sz="1800">
              <a:latin typeface="Calibri"/>
              <a:cs typeface="Calibri"/>
            </a:endParaRPr>
          </a:p>
          <a:p>
            <a:pPr marL="12700">
              <a:lnSpc>
                <a:spcPct val="100000"/>
              </a:lnSpc>
            </a:pPr>
            <a:r>
              <a:rPr sz="1800" dirty="0">
                <a:solidFill>
                  <a:srgbClr val="FFFFFF"/>
                </a:solidFill>
                <a:latin typeface="Calibri"/>
                <a:cs typeface="Calibri"/>
              </a:rPr>
              <a:t>Grupo </a:t>
            </a:r>
            <a:r>
              <a:rPr sz="1800" spc="-5" dirty="0">
                <a:solidFill>
                  <a:srgbClr val="FFFFFF"/>
                </a:solidFill>
                <a:latin typeface="Calibri"/>
                <a:cs typeface="Calibri"/>
              </a:rPr>
              <a:t>de </a:t>
            </a:r>
            <a:r>
              <a:rPr sz="1800" spc="-10" dirty="0">
                <a:solidFill>
                  <a:srgbClr val="FFFFFF"/>
                </a:solidFill>
                <a:latin typeface="Calibri"/>
                <a:cs typeface="Calibri"/>
              </a:rPr>
              <a:t>Fortalecimiento </a:t>
            </a:r>
            <a:r>
              <a:rPr sz="1800" spc="-5" dirty="0">
                <a:solidFill>
                  <a:srgbClr val="FFFFFF"/>
                </a:solidFill>
                <a:latin typeface="Calibri"/>
                <a:cs typeface="Calibri"/>
              </a:rPr>
              <a:t>de </a:t>
            </a:r>
            <a:r>
              <a:rPr sz="1800" dirty="0">
                <a:solidFill>
                  <a:srgbClr val="FFFFFF"/>
                </a:solidFill>
                <a:latin typeface="Calibri"/>
                <a:cs typeface="Calibri"/>
              </a:rPr>
              <a:t>la </a:t>
            </a:r>
            <a:r>
              <a:rPr sz="1800" spc="-5" dirty="0">
                <a:solidFill>
                  <a:srgbClr val="FFFFFF"/>
                </a:solidFill>
                <a:latin typeface="Calibri"/>
                <a:cs typeface="Calibri"/>
              </a:rPr>
              <a:t>Calidad de Vida</a:t>
            </a:r>
            <a:r>
              <a:rPr sz="1800" spc="65" dirty="0">
                <a:solidFill>
                  <a:srgbClr val="FFFFFF"/>
                </a:solidFill>
                <a:latin typeface="Calibri"/>
                <a:cs typeface="Calibri"/>
              </a:rPr>
              <a:t> </a:t>
            </a:r>
            <a:r>
              <a:rPr sz="1800" spc="-10" dirty="0">
                <a:solidFill>
                  <a:srgbClr val="FFFFFF"/>
                </a:solidFill>
                <a:latin typeface="Calibri"/>
                <a:cs typeface="Calibri"/>
              </a:rPr>
              <a:t>Laboral</a:t>
            </a:r>
            <a:endParaRPr sz="1800">
              <a:latin typeface="Calibri"/>
              <a:cs typeface="Calibri"/>
            </a:endParaRPr>
          </a:p>
        </p:txBody>
      </p:sp>
      <p:sp>
        <p:nvSpPr>
          <p:cNvPr id="5" name="object 5"/>
          <p:cNvSpPr/>
          <p:nvPr/>
        </p:nvSpPr>
        <p:spPr>
          <a:xfrm>
            <a:off x="0" y="5352287"/>
            <a:ext cx="2261616" cy="1505711"/>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7086600" y="5783579"/>
            <a:ext cx="5105399" cy="1074419"/>
          </a:xfrm>
          <a:prstGeom prst="rect">
            <a:avLst/>
          </a:prstGeom>
          <a:blipFill>
            <a:blip r:embed="rId4" cstate="print"/>
            <a:stretch>
              <a:fillRect/>
            </a:stretch>
          </a:blipFill>
        </p:spPr>
        <p:txBody>
          <a:bodyPr wrap="square" lIns="0" tIns="0" rIns="0" bIns="0" rtlCol="0"/>
          <a:lstStyle/>
          <a:p>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405384"/>
            <a:ext cx="7920355" cy="388620"/>
          </a:xfrm>
          <a:custGeom>
            <a:avLst/>
            <a:gdLst/>
            <a:ahLst/>
            <a:cxnLst/>
            <a:rect l="l" t="t" r="r" b="b"/>
            <a:pathLst>
              <a:path w="7920355" h="388620">
                <a:moveTo>
                  <a:pt x="0" y="388620"/>
                </a:moveTo>
                <a:lnTo>
                  <a:pt x="7920228" y="388620"/>
                </a:lnTo>
                <a:lnTo>
                  <a:pt x="7920228" y="0"/>
                </a:lnTo>
                <a:lnTo>
                  <a:pt x="0" y="0"/>
                </a:lnTo>
                <a:lnTo>
                  <a:pt x="0" y="388620"/>
                </a:lnTo>
                <a:close/>
              </a:path>
            </a:pathLst>
          </a:custGeom>
          <a:solidFill>
            <a:srgbClr val="800000"/>
          </a:solidFill>
        </p:spPr>
        <p:txBody>
          <a:bodyPr wrap="square" lIns="0" tIns="0" rIns="0" bIns="0" rtlCol="0"/>
          <a:lstStyle/>
          <a:p>
            <a:endParaRPr/>
          </a:p>
        </p:txBody>
      </p:sp>
      <p:sp>
        <p:nvSpPr>
          <p:cNvPr id="3" name="object 3"/>
          <p:cNvSpPr txBox="1">
            <a:spLocks noGrp="1"/>
          </p:cNvSpPr>
          <p:nvPr>
            <p:ph type="title"/>
          </p:nvPr>
        </p:nvSpPr>
        <p:spPr>
          <a:xfrm>
            <a:off x="98247" y="432308"/>
            <a:ext cx="2028825" cy="299720"/>
          </a:xfrm>
          <a:prstGeom prst="rect">
            <a:avLst/>
          </a:prstGeom>
        </p:spPr>
        <p:txBody>
          <a:bodyPr vert="horz" wrap="square" lIns="0" tIns="12700" rIns="0" bIns="0" rtlCol="0">
            <a:spAutoFit/>
          </a:bodyPr>
          <a:lstStyle/>
          <a:p>
            <a:pPr marL="12700">
              <a:lnSpc>
                <a:spcPct val="100000"/>
              </a:lnSpc>
              <a:spcBef>
                <a:spcPts val="100"/>
              </a:spcBef>
            </a:pPr>
            <a:r>
              <a:rPr sz="1800" b="1" spc="-10" dirty="0">
                <a:solidFill>
                  <a:srgbClr val="FFFFFF"/>
                </a:solidFill>
                <a:latin typeface="Calibri"/>
                <a:cs typeface="Calibri"/>
              </a:rPr>
              <a:t>MARCO</a:t>
            </a:r>
            <a:r>
              <a:rPr sz="1800" b="1" spc="-60" dirty="0">
                <a:solidFill>
                  <a:srgbClr val="FFFFFF"/>
                </a:solidFill>
                <a:latin typeface="Calibri"/>
                <a:cs typeface="Calibri"/>
              </a:rPr>
              <a:t> </a:t>
            </a:r>
            <a:r>
              <a:rPr sz="1800" b="1" spc="-25" dirty="0">
                <a:solidFill>
                  <a:srgbClr val="FFFFFF"/>
                </a:solidFill>
                <a:latin typeface="Calibri"/>
                <a:cs typeface="Calibri"/>
              </a:rPr>
              <a:t>NORMATIVO</a:t>
            </a:r>
            <a:endParaRPr sz="1800">
              <a:latin typeface="Calibri"/>
              <a:cs typeface="Calibri"/>
            </a:endParaRPr>
          </a:p>
        </p:txBody>
      </p:sp>
      <p:sp>
        <p:nvSpPr>
          <p:cNvPr id="4" name="object 4"/>
          <p:cNvSpPr/>
          <p:nvPr/>
        </p:nvSpPr>
        <p:spPr>
          <a:xfrm>
            <a:off x="9110471" y="6208775"/>
            <a:ext cx="3081527" cy="649223"/>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0" y="5794247"/>
            <a:ext cx="1597152" cy="1063751"/>
          </a:xfrm>
          <a:prstGeom prst="rect">
            <a:avLst/>
          </a:prstGeom>
          <a:blipFill>
            <a:blip r:embed="rId3" cstate="print"/>
            <a:stretch>
              <a:fillRect/>
            </a:stretch>
          </a:blipFill>
        </p:spPr>
        <p:txBody>
          <a:bodyPr wrap="square" lIns="0" tIns="0" rIns="0" bIns="0" rtlCol="0"/>
          <a:lstStyle/>
          <a:p>
            <a:endParaRPr/>
          </a:p>
        </p:txBody>
      </p:sp>
      <p:sp>
        <p:nvSpPr>
          <p:cNvPr id="6" name="object 6"/>
          <p:cNvSpPr txBox="1"/>
          <p:nvPr/>
        </p:nvSpPr>
        <p:spPr>
          <a:xfrm>
            <a:off x="877620" y="998346"/>
            <a:ext cx="10360660" cy="4296410"/>
          </a:xfrm>
          <a:prstGeom prst="rect">
            <a:avLst/>
          </a:prstGeom>
        </p:spPr>
        <p:txBody>
          <a:bodyPr vert="horz" wrap="square" lIns="0" tIns="163195" rIns="0" bIns="0" rtlCol="0">
            <a:spAutoFit/>
          </a:bodyPr>
          <a:lstStyle/>
          <a:p>
            <a:pPr marL="292735" indent="-280035">
              <a:lnSpc>
                <a:spcPct val="100000"/>
              </a:lnSpc>
              <a:spcBef>
                <a:spcPts val="1285"/>
              </a:spcBef>
              <a:buClr>
                <a:srgbClr val="800000"/>
              </a:buClr>
              <a:buFont typeface="Wingdings"/>
              <a:buChar char=""/>
              <a:tabLst>
                <a:tab pos="293370" algn="l"/>
              </a:tabLst>
            </a:pPr>
            <a:r>
              <a:rPr sz="1800" b="1" spc="-10" dirty="0">
                <a:solidFill>
                  <a:srgbClr val="404040"/>
                </a:solidFill>
                <a:latin typeface="Calibri"/>
                <a:cs typeface="Calibri"/>
              </a:rPr>
              <a:t>Decreto Ley </a:t>
            </a:r>
            <a:r>
              <a:rPr sz="1800" b="1" spc="-5" dirty="0">
                <a:solidFill>
                  <a:srgbClr val="404040"/>
                </a:solidFill>
                <a:latin typeface="Calibri"/>
                <a:cs typeface="Calibri"/>
              </a:rPr>
              <a:t>1227 </a:t>
            </a:r>
            <a:r>
              <a:rPr sz="1800" b="1" dirty="0">
                <a:solidFill>
                  <a:srgbClr val="404040"/>
                </a:solidFill>
                <a:latin typeface="Calibri"/>
                <a:cs typeface="Calibri"/>
              </a:rPr>
              <a:t>de</a:t>
            </a:r>
            <a:r>
              <a:rPr sz="1800" b="1" spc="-20" dirty="0">
                <a:solidFill>
                  <a:srgbClr val="404040"/>
                </a:solidFill>
                <a:latin typeface="Calibri"/>
                <a:cs typeface="Calibri"/>
              </a:rPr>
              <a:t> </a:t>
            </a:r>
            <a:r>
              <a:rPr sz="1800" b="1" spc="-5" dirty="0">
                <a:solidFill>
                  <a:srgbClr val="404040"/>
                </a:solidFill>
                <a:latin typeface="Calibri"/>
                <a:cs typeface="Calibri"/>
              </a:rPr>
              <a:t>2005.</a:t>
            </a:r>
            <a:endParaRPr sz="1800">
              <a:latin typeface="Calibri"/>
              <a:cs typeface="Calibri"/>
            </a:endParaRPr>
          </a:p>
          <a:p>
            <a:pPr marL="12700" marR="8255" algn="just">
              <a:lnSpc>
                <a:spcPts val="1939"/>
              </a:lnSpc>
              <a:spcBef>
                <a:spcPts val="1430"/>
              </a:spcBef>
            </a:pPr>
            <a:r>
              <a:rPr sz="1800" b="1" spc="-10" dirty="0">
                <a:solidFill>
                  <a:srgbClr val="404040"/>
                </a:solidFill>
                <a:latin typeface="Calibri"/>
                <a:cs typeface="Calibri"/>
              </a:rPr>
              <a:t>Por </a:t>
            </a:r>
            <a:r>
              <a:rPr sz="1800" b="1" dirty="0">
                <a:solidFill>
                  <a:srgbClr val="404040"/>
                </a:solidFill>
                <a:latin typeface="Calibri"/>
                <a:cs typeface="Calibri"/>
              </a:rPr>
              <a:t>el </a:t>
            </a:r>
            <a:r>
              <a:rPr sz="1800" b="1" spc="-5" dirty="0">
                <a:solidFill>
                  <a:srgbClr val="404040"/>
                </a:solidFill>
                <a:latin typeface="Calibri"/>
                <a:cs typeface="Calibri"/>
              </a:rPr>
              <a:t>cual </a:t>
            </a:r>
            <a:r>
              <a:rPr sz="1800" b="1" spc="-10" dirty="0">
                <a:solidFill>
                  <a:srgbClr val="404040"/>
                </a:solidFill>
                <a:latin typeface="Calibri"/>
                <a:cs typeface="Calibri"/>
              </a:rPr>
              <a:t>se </a:t>
            </a:r>
            <a:r>
              <a:rPr sz="1800" b="1" spc="-15" dirty="0">
                <a:solidFill>
                  <a:srgbClr val="404040"/>
                </a:solidFill>
                <a:latin typeface="Calibri"/>
                <a:cs typeface="Calibri"/>
              </a:rPr>
              <a:t>reglamenta parcialmente </a:t>
            </a:r>
            <a:r>
              <a:rPr sz="1800" b="1" dirty="0">
                <a:solidFill>
                  <a:srgbClr val="404040"/>
                </a:solidFill>
                <a:latin typeface="Calibri"/>
                <a:cs typeface="Calibri"/>
              </a:rPr>
              <a:t>la </a:t>
            </a:r>
            <a:r>
              <a:rPr sz="1800" b="1" spc="-10" dirty="0">
                <a:solidFill>
                  <a:srgbClr val="404040"/>
                </a:solidFill>
                <a:latin typeface="Calibri"/>
                <a:cs typeface="Calibri"/>
              </a:rPr>
              <a:t>Ley </a:t>
            </a:r>
            <a:r>
              <a:rPr sz="1800" b="1" spc="-5" dirty="0">
                <a:solidFill>
                  <a:srgbClr val="404040"/>
                </a:solidFill>
                <a:latin typeface="Calibri"/>
                <a:cs typeface="Calibri"/>
              </a:rPr>
              <a:t>909 de 2004 </a:t>
            </a:r>
            <a:r>
              <a:rPr sz="1800" b="1" dirty="0">
                <a:solidFill>
                  <a:srgbClr val="404040"/>
                </a:solidFill>
                <a:latin typeface="Calibri"/>
                <a:cs typeface="Calibri"/>
              </a:rPr>
              <a:t>y el </a:t>
            </a:r>
            <a:r>
              <a:rPr sz="1800" b="1" spc="-15" dirty="0">
                <a:solidFill>
                  <a:srgbClr val="404040"/>
                </a:solidFill>
                <a:latin typeface="Calibri"/>
                <a:cs typeface="Calibri"/>
              </a:rPr>
              <a:t>Decreto-ley </a:t>
            </a:r>
            <a:r>
              <a:rPr sz="1800" b="1" spc="-5" dirty="0">
                <a:solidFill>
                  <a:srgbClr val="404040"/>
                </a:solidFill>
                <a:latin typeface="Calibri"/>
                <a:cs typeface="Calibri"/>
              </a:rPr>
              <a:t>1567 de 1998. </a:t>
            </a:r>
            <a:r>
              <a:rPr sz="1800" spc="-5" dirty="0">
                <a:solidFill>
                  <a:srgbClr val="404040"/>
                </a:solidFill>
                <a:latin typeface="Calibri"/>
                <a:cs typeface="Calibri"/>
              </a:rPr>
              <a:t>En </a:t>
            </a:r>
            <a:r>
              <a:rPr sz="1800" dirty="0">
                <a:solidFill>
                  <a:srgbClr val="404040"/>
                </a:solidFill>
                <a:latin typeface="Calibri"/>
                <a:cs typeface="Calibri"/>
              </a:rPr>
              <a:t>el </a:t>
            </a:r>
            <a:r>
              <a:rPr sz="1800" spc="-5" dirty="0">
                <a:solidFill>
                  <a:srgbClr val="404040"/>
                </a:solidFill>
                <a:latin typeface="Calibri"/>
                <a:cs typeface="Calibri"/>
              </a:rPr>
              <a:t>capítulo </a:t>
            </a:r>
            <a:r>
              <a:rPr sz="1800" dirty="0">
                <a:solidFill>
                  <a:srgbClr val="404040"/>
                </a:solidFill>
                <a:latin typeface="Calibri"/>
                <a:cs typeface="Calibri"/>
              </a:rPr>
              <a:t>II del  </a:t>
            </a:r>
            <a:r>
              <a:rPr sz="1800" spc="-5" dirty="0">
                <a:solidFill>
                  <a:srgbClr val="404040"/>
                </a:solidFill>
                <a:latin typeface="Calibri"/>
                <a:cs typeface="Calibri"/>
              </a:rPr>
              <a:t>título </a:t>
            </a:r>
            <a:r>
              <a:rPr sz="1800" spc="-70" dirty="0">
                <a:solidFill>
                  <a:srgbClr val="404040"/>
                </a:solidFill>
                <a:latin typeface="Calibri"/>
                <a:cs typeface="Calibri"/>
              </a:rPr>
              <a:t>V, </a:t>
            </a:r>
            <a:r>
              <a:rPr sz="1800" spc="-5" dirty="0">
                <a:solidFill>
                  <a:srgbClr val="404040"/>
                </a:solidFill>
                <a:latin typeface="Calibri"/>
                <a:cs typeface="Calibri"/>
              </a:rPr>
              <a:t>artículos 69 </a:t>
            </a:r>
            <a:r>
              <a:rPr sz="1800" dirty="0">
                <a:solidFill>
                  <a:srgbClr val="404040"/>
                </a:solidFill>
                <a:latin typeface="Calibri"/>
                <a:cs typeface="Calibri"/>
              </a:rPr>
              <a:t>al </a:t>
            </a:r>
            <a:r>
              <a:rPr sz="1800" spc="-5" dirty="0">
                <a:solidFill>
                  <a:srgbClr val="404040"/>
                </a:solidFill>
                <a:latin typeface="Calibri"/>
                <a:cs typeface="Calibri"/>
              </a:rPr>
              <a:t>85, </a:t>
            </a:r>
            <a:r>
              <a:rPr sz="1800" dirty="0">
                <a:solidFill>
                  <a:srgbClr val="404040"/>
                </a:solidFill>
                <a:latin typeface="Calibri"/>
                <a:cs typeface="Calibri"/>
              </a:rPr>
              <a:t>se </a:t>
            </a:r>
            <a:r>
              <a:rPr sz="1800" spc="-10" dirty="0">
                <a:solidFill>
                  <a:srgbClr val="404040"/>
                </a:solidFill>
                <a:latin typeface="Calibri"/>
                <a:cs typeface="Calibri"/>
              </a:rPr>
              <a:t>refiere </a:t>
            </a:r>
            <a:r>
              <a:rPr sz="1800" dirty="0">
                <a:solidFill>
                  <a:srgbClr val="404040"/>
                </a:solidFill>
                <a:latin typeface="Calibri"/>
                <a:cs typeface="Calibri"/>
              </a:rPr>
              <a:t>al </a:t>
            </a:r>
            <a:r>
              <a:rPr sz="1800" spc="-10" dirty="0">
                <a:solidFill>
                  <a:srgbClr val="404040"/>
                </a:solidFill>
                <a:latin typeface="Calibri"/>
                <a:cs typeface="Calibri"/>
              </a:rPr>
              <a:t>sistema </a:t>
            </a:r>
            <a:r>
              <a:rPr sz="1800" dirty="0">
                <a:solidFill>
                  <a:srgbClr val="404040"/>
                </a:solidFill>
                <a:latin typeface="Calibri"/>
                <a:cs typeface="Calibri"/>
              </a:rPr>
              <a:t>de </a:t>
            </a:r>
            <a:r>
              <a:rPr sz="1800" spc="-5" dirty="0">
                <a:solidFill>
                  <a:srgbClr val="404040"/>
                </a:solidFill>
                <a:latin typeface="Calibri"/>
                <a:cs typeface="Calibri"/>
              </a:rPr>
              <a:t>estímulos, </a:t>
            </a:r>
            <a:r>
              <a:rPr sz="1800" dirty="0">
                <a:solidFill>
                  <a:srgbClr val="404040"/>
                </a:solidFill>
                <a:latin typeface="Calibri"/>
                <a:cs typeface="Calibri"/>
              </a:rPr>
              <a:t>el </a:t>
            </a:r>
            <a:r>
              <a:rPr sz="1800" spc="-5" dirty="0">
                <a:solidFill>
                  <a:srgbClr val="404040"/>
                </a:solidFill>
                <a:latin typeface="Calibri"/>
                <a:cs typeface="Calibri"/>
              </a:rPr>
              <a:t>cual </a:t>
            </a:r>
            <a:r>
              <a:rPr sz="1800" dirty="0">
                <a:solidFill>
                  <a:srgbClr val="404040"/>
                </a:solidFill>
                <a:latin typeface="Calibri"/>
                <a:cs typeface="Calibri"/>
              </a:rPr>
              <a:t>debe </a:t>
            </a:r>
            <a:r>
              <a:rPr sz="1800" spc="-10" dirty="0">
                <a:solidFill>
                  <a:srgbClr val="404040"/>
                </a:solidFill>
                <a:latin typeface="Calibri"/>
                <a:cs typeface="Calibri"/>
              </a:rPr>
              <a:t>implementarse </a:t>
            </a:r>
            <a:r>
              <a:rPr sz="1800" dirty="0">
                <a:solidFill>
                  <a:srgbClr val="404040"/>
                </a:solidFill>
                <a:latin typeface="Calibri"/>
                <a:cs typeface="Calibri"/>
              </a:rPr>
              <a:t>en </a:t>
            </a:r>
            <a:r>
              <a:rPr sz="1800" spc="-5" dirty="0">
                <a:solidFill>
                  <a:srgbClr val="404040"/>
                </a:solidFill>
                <a:latin typeface="Calibri"/>
                <a:cs typeface="Calibri"/>
              </a:rPr>
              <a:t>las entidades </a:t>
            </a:r>
            <a:r>
              <a:rPr sz="1800" dirty="0">
                <a:solidFill>
                  <a:srgbClr val="404040"/>
                </a:solidFill>
                <a:latin typeface="Calibri"/>
                <a:cs typeface="Calibri"/>
              </a:rPr>
              <a:t>a  </a:t>
            </a:r>
            <a:r>
              <a:rPr sz="1800" spc="-15" dirty="0">
                <a:solidFill>
                  <a:srgbClr val="404040"/>
                </a:solidFill>
                <a:latin typeface="Calibri"/>
                <a:cs typeface="Calibri"/>
              </a:rPr>
              <a:t>través </a:t>
            </a:r>
            <a:r>
              <a:rPr sz="1800" dirty="0">
                <a:solidFill>
                  <a:srgbClr val="404040"/>
                </a:solidFill>
                <a:latin typeface="Calibri"/>
                <a:cs typeface="Calibri"/>
              </a:rPr>
              <a:t>de </a:t>
            </a:r>
            <a:r>
              <a:rPr sz="1800" spc="-10" dirty="0">
                <a:solidFill>
                  <a:srgbClr val="404040"/>
                </a:solidFill>
                <a:latin typeface="Calibri"/>
                <a:cs typeface="Calibri"/>
              </a:rPr>
              <a:t>programas </a:t>
            </a:r>
            <a:r>
              <a:rPr sz="1800" dirty="0">
                <a:solidFill>
                  <a:srgbClr val="404040"/>
                </a:solidFill>
                <a:latin typeface="Calibri"/>
                <a:cs typeface="Calibri"/>
              </a:rPr>
              <a:t>de </a:t>
            </a:r>
            <a:r>
              <a:rPr sz="1800" spc="-10" dirty="0">
                <a:solidFill>
                  <a:srgbClr val="404040"/>
                </a:solidFill>
                <a:latin typeface="Calibri"/>
                <a:cs typeface="Calibri"/>
              </a:rPr>
              <a:t>bienestar</a:t>
            </a:r>
            <a:r>
              <a:rPr sz="1800" spc="25" dirty="0">
                <a:solidFill>
                  <a:srgbClr val="404040"/>
                </a:solidFill>
                <a:latin typeface="Calibri"/>
                <a:cs typeface="Calibri"/>
              </a:rPr>
              <a:t> </a:t>
            </a:r>
            <a:r>
              <a:rPr sz="1800" spc="-5" dirty="0">
                <a:solidFill>
                  <a:srgbClr val="404040"/>
                </a:solidFill>
                <a:latin typeface="Calibri"/>
                <a:cs typeface="Calibri"/>
              </a:rPr>
              <a:t>social.</a:t>
            </a:r>
            <a:endParaRPr sz="1800">
              <a:latin typeface="Calibri"/>
              <a:cs typeface="Calibri"/>
            </a:endParaRPr>
          </a:p>
          <a:p>
            <a:pPr>
              <a:lnSpc>
                <a:spcPct val="100000"/>
              </a:lnSpc>
            </a:pPr>
            <a:endParaRPr sz="1800">
              <a:latin typeface="Times New Roman"/>
              <a:cs typeface="Times New Roman"/>
            </a:endParaRPr>
          </a:p>
          <a:p>
            <a:pPr>
              <a:lnSpc>
                <a:spcPct val="100000"/>
              </a:lnSpc>
              <a:spcBef>
                <a:spcPts val="45"/>
              </a:spcBef>
            </a:pPr>
            <a:endParaRPr sz="1900">
              <a:latin typeface="Times New Roman"/>
              <a:cs typeface="Times New Roman"/>
            </a:endParaRPr>
          </a:p>
          <a:p>
            <a:pPr marL="292735" indent="-280035">
              <a:lnSpc>
                <a:spcPct val="100000"/>
              </a:lnSpc>
              <a:buClr>
                <a:srgbClr val="800000"/>
              </a:buClr>
              <a:buFont typeface="Wingdings"/>
              <a:buChar char=""/>
              <a:tabLst>
                <a:tab pos="293370" algn="l"/>
              </a:tabLst>
            </a:pPr>
            <a:r>
              <a:rPr sz="1800" b="1" spc="-10" dirty="0">
                <a:solidFill>
                  <a:srgbClr val="404040"/>
                </a:solidFill>
                <a:latin typeface="Calibri"/>
                <a:cs typeface="Calibri"/>
              </a:rPr>
              <a:t>Decreto Ley </a:t>
            </a:r>
            <a:r>
              <a:rPr sz="1800" b="1" spc="-5" dirty="0">
                <a:solidFill>
                  <a:srgbClr val="404040"/>
                </a:solidFill>
                <a:latin typeface="Calibri"/>
                <a:cs typeface="Calibri"/>
              </a:rPr>
              <a:t>1567 </a:t>
            </a:r>
            <a:r>
              <a:rPr sz="1800" b="1" dirty="0">
                <a:solidFill>
                  <a:srgbClr val="404040"/>
                </a:solidFill>
                <a:latin typeface="Calibri"/>
                <a:cs typeface="Calibri"/>
              </a:rPr>
              <a:t>de</a:t>
            </a:r>
            <a:r>
              <a:rPr sz="1800" b="1" spc="-20" dirty="0">
                <a:solidFill>
                  <a:srgbClr val="404040"/>
                </a:solidFill>
                <a:latin typeface="Calibri"/>
                <a:cs typeface="Calibri"/>
              </a:rPr>
              <a:t> </a:t>
            </a:r>
            <a:r>
              <a:rPr sz="1800" b="1" spc="-5" dirty="0">
                <a:solidFill>
                  <a:srgbClr val="404040"/>
                </a:solidFill>
                <a:latin typeface="Calibri"/>
                <a:cs typeface="Calibri"/>
              </a:rPr>
              <a:t>1998.</a:t>
            </a:r>
            <a:endParaRPr sz="1800">
              <a:latin typeface="Calibri"/>
              <a:cs typeface="Calibri"/>
            </a:endParaRPr>
          </a:p>
          <a:p>
            <a:pPr marL="12700" marR="5080" algn="just">
              <a:lnSpc>
                <a:spcPct val="90000"/>
              </a:lnSpc>
              <a:spcBef>
                <a:spcPts val="990"/>
              </a:spcBef>
            </a:pPr>
            <a:r>
              <a:rPr sz="1800" b="1" spc="-10" dirty="0">
                <a:solidFill>
                  <a:srgbClr val="404040"/>
                </a:solidFill>
                <a:latin typeface="Calibri"/>
                <a:cs typeface="Calibri"/>
              </a:rPr>
              <a:t>Por </a:t>
            </a:r>
            <a:r>
              <a:rPr sz="1800" b="1" spc="-5" dirty="0">
                <a:solidFill>
                  <a:srgbClr val="404040"/>
                </a:solidFill>
                <a:latin typeface="Calibri"/>
                <a:cs typeface="Calibri"/>
              </a:rPr>
              <a:t>el cual </a:t>
            </a:r>
            <a:r>
              <a:rPr sz="1800" b="1" spc="-10" dirty="0">
                <a:solidFill>
                  <a:srgbClr val="404040"/>
                </a:solidFill>
                <a:latin typeface="Calibri"/>
                <a:cs typeface="Calibri"/>
              </a:rPr>
              <a:t>se </a:t>
            </a:r>
            <a:r>
              <a:rPr sz="1800" b="1" spc="-15" dirty="0">
                <a:solidFill>
                  <a:srgbClr val="404040"/>
                </a:solidFill>
                <a:latin typeface="Calibri"/>
                <a:cs typeface="Calibri"/>
              </a:rPr>
              <a:t>crean </a:t>
            </a:r>
            <a:r>
              <a:rPr sz="1800" b="1" spc="-5" dirty="0">
                <a:solidFill>
                  <a:srgbClr val="404040"/>
                </a:solidFill>
                <a:latin typeface="Calibri"/>
                <a:cs typeface="Calibri"/>
              </a:rPr>
              <a:t>el </a:t>
            </a:r>
            <a:r>
              <a:rPr sz="1800" b="1" spc="-10" dirty="0">
                <a:solidFill>
                  <a:srgbClr val="404040"/>
                </a:solidFill>
                <a:latin typeface="Calibri"/>
                <a:cs typeface="Calibri"/>
              </a:rPr>
              <a:t>Sistema </a:t>
            </a:r>
            <a:r>
              <a:rPr sz="1800" b="1" spc="-5" dirty="0">
                <a:solidFill>
                  <a:srgbClr val="404040"/>
                </a:solidFill>
                <a:latin typeface="Calibri"/>
                <a:cs typeface="Calibri"/>
              </a:rPr>
              <a:t>Nacional de </a:t>
            </a:r>
            <a:r>
              <a:rPr sz="1800" b="1" spc="-10" dirty="0">
                <a:solidFill>
                  <a:srgbClr val="404040"/>
                </a:solidFill>
                <a:latin typeface="Calibri"/>
                <a:cs typeface="Calibri"/>
              </a:rPr>
              <a:t>Capacitación </a:t>
            </a:r>
            <a:r>
              <a:rPr sz="1800" b="1" dirty="0">
                <a:solidFill>
                  <a:srgbClr val="404040"/>
                </a:solidFill>
                <a:latin typeface="Calibri"/>
                <a:cs typeface="Calibri"/>
              </a:rPr>
              <a:t>y </a:t>
            </a:r>
            <a:r>
              <a:rPr sz="1800" b="1" spc="-5" dirty="0">
                <a:solidFill>
                  <a:srgbClr val="404040"/>
                </a:solidFill>
                <a:latin typeface="Calibri"/>
                <a:cs typeface="Calibri"/>
              </a:rPr>
              <a:t>el </a:t>
            </a:r>
            <a:r>
              <a:rPr sz="1800" b="1" spc="-10" dirty="0">
                <a:solidFill>
                  <a:srgbClr val="404040"/>
                </a:solidFill>
                <a:latin typeface="Calibri"/>
                <a:cs typeface="Calibri"/>
              </a:rPr>
              <a:t>Sistema </a:t>
            </a:r>
            <a:r>
              <a:rPr sz="1800" b="1" spc="-5" dirty="0">
                <a:solidFill>
                  <a:srgbClr val="404040"/>
                </a:solidFill>
                <a:latin typeface="Calibri"/>
                <a:cs typeface="Calibri"/>
              </a:rPr>
              <a:t>de </a:t>
            </a:r>
            <a:r>
              <a:rPr sz="1800" b="1" spc="-10" dirty="0">
                <a:solidFill>
                  <a:srgbClr val="404040"/>
                </a:solidFill>
                <a:latin typeface="Calibri"/>
                <a:cs typeface="Calibri"/>
              </a:rPr>
              <a:t>Estímulos para los empleados del  Estado. </a:t>
            </a:r>
            <a:r>
              <a:rPr sz="1800" spc="-5" dirty="0">
                <a:solidFill>
                  <a:srgbClr val="404040"/>
                </a:solidFill>
                <a:latin typeface="Calibri"/>
                <a:cs typeface="Calibri"/>
              </a:rPr>
              <a:t>En </a:t>
            </a:r>
            <a:r>
              <a:rPr sz="1800" dirty="0">
                <a:solidFill>
                  <a:srgbClr val="404040"/>
                </a:solidFill>
                <a:latin typeface="Calibri"/>
                <a:cs typeface="Calibri"/>
              </a:rPr>
              <a:t>el </a:t>
            </a:r>
            <a:r>
              <a:rPr sz="1800" b="1" spc="-5" dirty="0">
                <a:solidFill>
                  <a:srgbClr val="404040"/>
                </a:solidFill>
                <a:latin typeface="Calibri"/>
                <a:cs typeface="Calibri"/>
              </a:rPr>
              <a:t>Artículo 13 </a:t>
            </a:r>
            <a:r>
              <a:rPr sz="1800" dirty="0">
                <a:solidFill>
                  <a:srgbClr val="404040"/>
                </a:solidFill>
                <a:latin typeface="Calibri"/>
                <a:cs typeface="Calibri"/>
              </a:rPr>
              <a:t>del </a:t>
            </a:r>
            <a:r>
              <a:rPr sz="1800" spc="-5" dirty="0">
                <a:solidFill>
                  <a:srgbClr val="404040"/>
                </a:solidFill>
                <a:latin typeface="Calibri"/>
                <a:cs typeface="Calibri"/>
              </a:rPr>
              <a:t>Título </a:t>
            </a:r>
            <a:r>
              <a:rPr sz="1800" dirty="0">
                <a:solidFill>
                  <a:srgbClr val="404040"/>
                </a:solidFill>
                <a:latin typeface="Calibri"/>
                <a:cs typeface="Calibri"/>
              </a:rPr>
              <a:t>II, </a:t>
            </a:r>
            <a:r>
              <a:rPr sz="1800" spc="-5" dirty="0">
                <a:solidFill>
                  <a:srgbClr val="404040"/>
                </a:solidFill>
                <a:latin typeface="Calibri"/>
                <a:cs typeface="Calibri"/>
              </a:rPr>
              <a:t>Capítulo </a:t>
            </a:r>
            <a:r>
              <a:rPr sz="1800" dirty="0">
                <a:solidFill>
                  <a:srgbClr val="404040"/>
                </a:solidFill>
                <a:latin typeface="Calibri"/>
                <a:cs typeface="Calibri"/>
              </a:rPr>
              <a:t>I </a:t>
            </a:r>
            <a:r>
              <a:rPr sz="1800" spc="-10" dirty="0">
                <a:solidFill>
                  <a:srgbClr val="404040"/>
                </a:solidFill>
                <a:latin typeface="Calibri"/>
                <a:cs typeface="Calibri"/>
              </a:rPr>
              <a:t>establece </a:t>
            </a:r>
            <a:r>
              <a:rPr sz="1800" spc="-5" dirty="0">
                <a:solidFill>
                  <a:srgbClr val="404040"/>
                </a:solidFill>
                <a:latin typeface="Calibri"/>
                <a:cs typeface="Calibri"/>
              </a:rPr>
              <a:t>disposiciones </a:t>
            </a:r>
            <a:r>
              <a:rPr sz="1800" spc="-10" dirty="0">
                <a:solidFill>
                  <a:srgbClr val="404040"/>
                </a:solidFill>
                <a:latin typeface="Calibri"/>
                <a:cs typeface="Calibri"/>
              </a:rPr>
              <a:t>generales </a:t>
            </a:r>
            <a:r>
              <a:rPr sz="1800" dirty="0">
                <a:solidFill>
                  <a:srgbClr val="404040"/>
                </a:solidFill>
                <a:latin typeface="Calibri"/>
                <a:cs typeface="Calibri"/>
              </a:rPr>
              <a:t>del </a:t>
            </a:r>
            <a:r>
              <a:rPr sz="1800" spc="-10" dirty="0">
                <a:solidFill>
                  <a:srgbClr val="404040"/>
                </a:solidFill>
                <a:latin typeface="Calibri"/>
                <a:cs typeface="Calibri"/>
              </a:rPr>
              <a:t>sistema </a:t>
            </a:r>
            <a:r>
              <a:rPr sz="1800" dirty="0">
                <a:solidFill>
                  <a:srgbClr val="404040"/>
                </a:solidFill>
                <a:latin typeface="Calibri"/>
                <a:cs typeface="Calibri"/>
              </a:rPr>
              <a:t>de </a:t>
            </a:r>
            <a:r>
              <a:rPr sz="1800" spc="-5" dirty="0">
                <a:solidFill>
                  <a:srgbClr val="404040"/>
                </a:solidFill>
                <a:latin typeface="Calibri"/>
                <a:cs typeface="Calibri"/>
              </a:rPr>
              <a:t>estímulos  </a:t>
            </a:r>
            <a:r>
              <a:rPr sz="1800" spc="-15" dirty="0">
                <a:solidFill>
                  <a:srgbClr val="404040"/>
                </a:solidFill>
                <a:latin typeface="Calibri"/>
                <a:cs typeface="Calibri"/>
              </a:rPr>
              <a:t>para </a:t>
            </a:r>
            <a:r>
              <a:rPr sz="1800" spc="-5" dirty="0">
                <a:solidFill>
                  <a:srgbClr val="404040"/>
                </a:solidFill>
                <a:latin typeface="Calibri"/>
                <a:cs typeface="Calibri"/>
              </a:rPr>
              <a:t>los empleados </a:t>
            </a:r>
            <a:r>
              <a:rPr sz="1800" dirty="0">
                <a:solidFill>
                  <a:srgbClr val="404040"/>
                </a:solidFill>
                <a:latin typeface="Calibri"/>
                <a:cs typeface="Calibri"/>
              </a:rPr>
              <a:t>del </a:t>
            </a:r>
            <a:r>
              <a:rPr sz="1800" spc="-15" dirty="0">
                <a:solidFill>
                  <a:srgbClr val="404040"/>
                </a:solidFill>
                <a:latin typeface="Calibri"/>
                <a:cs typeface="Calibri"/>
              </a:rPr>
              <a:t>Estado, </a:t>
            </a:r>
            <a:r>
              <a:rPr sz="1800" dirty="0">
                <a:solidFill>
                  <a:srgbClr val="404040"/>
                </a:solidFill>
                <a:latin typeface="Calibri"/>
                <a:cs typeface="Calibri"/>
              </a:rPr>
              <a:t>“</a:t>
            </a:r>
            <a:r>
              <a:rPr sz="1800" i="1" dirty="0">
                <a:solidFill>
                  <a:srgbClr val="404040"/>
                </a:solidFill>
                <a:latin typeface="Calibri"/>
                <a:cs typeface="Calibri"/>
              </a:rPr>
              <a:t>el </a:t>
            </a:r>
            <a:r>
              <a:rPr sz="1800" i="1" spc="-5" dirty="0">
                <a:solidFill>
                  <a:srgbClr val="404040"/>
                </a:solidFill>
                <a:latin typeface="Calibri"/>
                <a:cs typeface="Calibri"/>
              </a:rPr>
              <a:t>cual </a:t>
            </a:r>
            <a:r>
              <a:rPr sz="1800" i="1" spc="-10" dirty="0">
                <a:solidFill>
                  <a:srgbClr val="404040"/>
                </a:solidFill>
                <a:latin typeface="Calibri"/>
                <a:cs typeface="Calibri"/>
              </a:rPr>
              <a:t>estará conformado </a:t>
            </a:r>
            <a:r>
              <a:rPr sz="1800" i="1" spc="-5" dirty="0">
                <a:solidFill>
                  <a:srgbClr val="404040"/>
                </a:solidFill>
                <a:latin typeface="Calibri"/>
                <a:cs typeface="Calibri"/>
              </a:rPr>
              <a:t>por </a:t>
            </a:r>
            <a:r>
              <a:rPr sz="1800" i="1" dirty="0">
                <a:solidFill>
                  <a:srgbClr val="404040"/>
                </a:solidFill>
                <a:latin typeface="Calibri"/>
                <a:cs typeface="Calibri"/>
              </a:rPr>
              <a:t>el </a:t>
            </a:r>
            <a:r>
              <a:rPr sz="1800" i="1" spc="-15" dirty="0">
                <a:solidFill>
                  <a:srgbClr val="404040"/>
                </a:solidFill>
                <a:latin typeface="Calibri"/>
                <a:cs typeface="Calibri"/>
              </a:rPr>
              <a:t>conjunto </a:t>
            </a:r>
            <a:r>
              <a:rPr sz="1800" i="1" spc="-5" dirty="0">
                <a:solidFill>
                  <a:srgbClr val="404040"/>
                </a:solidFill>
                <a:latin typeface="Calibri"/>
                <a:cs typeface="Calibri"/>
              </a:rPr>
              <a:t>interrelacionado </a:t>
            </a:r>
            <a:r>
              <a:rPr sz="1800" i="1" dirty="0">
                <a:solidFill>
                  <a:srgbClr val="404040"/>
                </a:solidFill>
                <a:latin typeface="Calibri"/>
                <a:cs typeface="Calibri"/>
              </a:rPr>
              <a:t>y </a:t>
            </a:r>
            <a:r>
              <a:rPr sz="1800" i="1" spc="-10" dirty="0">
                <a:solidFill>
                  <a:srgbClr val="404040"/>
                </a:solidFill>
                <a:latin typeface="Calibri"/>
                <a:cs typeface="Calibri"/>
              </a:rPr>
              <a:t>coherente </a:t>
            </a:r>
            <a:r>
              <a:rPr sz="1800" i="1" spc="-5" dirty="0">
                <a:solidFill>
                  <a:srgbClr val="404040"/>
                </a:solidFill>
                <a:latin typeface="Calibri"/>
                <a:cs typeface="Calibri"/>
              </a:rPr>
              <a:t>de  políticas, planes, entidades, disposiciones legales </a:t>
            </a:r>
            <a:r>
              <a:rPr sz="1800" i="1" dirty="0">
                <a:solidFill>
                  <a:srgbClr val="404040"/>
                </a:solidFill>
                <a:latin typeface="Calibri"/>
                <a:cs typeface="Calibri"/>
              </a:rPr>
              <a:t>y </a:t>
            </a:r>
            <a:r>
              <a:rPr sz="1800" i="1" spc="-10" dirty="0">
                <a:solidFill>
                  <a:srgbClr val="404040"/>
                </a:solidFill>
                <a:latin typeface="Calibri"/>
                <a:cs typeface="Calibri"/>
              </a:rPr>
              <a:t>programas </a:t>
            </a:r>
            <a:r>
              <a:rPr sz="1800" i="1" spc="-5" dirty="0">
                <a:solidFill>
                  <a:srgbClr val="404040"/>
                </a:solidFill>
                <a:latin typeface="Calibri"/>
                <a:cs typeface="Calibri"/>
              </a:rPr>
              <a:t>de </a:t>
            </a:r>
            <a:r>
              <a:rPr sz="1800" i="1" spc="-10" dirty="0">
                <a:solidFill>
                  <a:srgbClr val="404040"/>
                </a:solidFill>
                <a:latin typeface="Calibri"/>
                <a:cs typeface="Calibri"/>
              </a:rPr>
              <a:t>bienestar </a:t>
            </a:r>
            <a:r>
              <a:rPr sz="1800" i="1" dirty="0">
                <a:solidFill>
                  <a:srgbClr val="404040"/>
                </a:solidFill>
                <a:latin typeface="Calibri"/>
                <a:cs typeface="Calibri"/>
              </a:rPr>
              <a:t>e </a:t>
            </a:r>
            <a:r>
              <a:rPr sz="1800" i="1" spc="-10" dirty="0">
                <a:solidFill>
                  <a:srgbClr val="404040"/>
                </a:solidFill>
                <a:latin typeface="Calibri"/>
                <a:cs typeface="Calibri"/>
              </a:rPr>
              <a:t>incentivos </a:t>
            </a:r>
            <a:r>
              <a:rPr sz="1800" i="1" dirty="0">
                <a:solidFill>
                  <a:srgbClr val="404040"/>
                </a:solidFill>
                <a:latin typeface="Calibri"/>
                <a:cs typeface="Calibri"/>
              </a:rPr>
              <a:t>que </a:t>
            </a:r>
            <a:r>
              <a:rPr sz="1800" i="1" spc="-10" dirty="0">
                <a:solidFill>
                  <a:srgbClr val="404040"/>
                </a:solidFill>
                <a:latin typeface="Calibri"/>
                <a:cs typeface="Calibri"/>
              </a:rPr>
              <a:t>interactúan con </a:t>
            </a:r>
            <a:r>
              <a:rPr sz="1800" i="1" spc="5" dirty="0">
                <a:solidFill>
                  <a:srgbClr val="404040"/>
                </a:solidFill>
                <a:latin typeface="Calibri"/>
                <a:cs typeface="Calibri"/>
              </a:rPr>
              <a:t>el  </a:t>
            </a:r>
            <a:r>
              <a:rPr sz="1800" i="1" spc="-10" dirty="0">
                <a:solidFill>
                  <a:srgbClr val="404040"/>
                </a:solidFill>
                <a:latin typeface="Calibri"/>
                <a:cs typeface="Calibri"/>
              </a:rPr>
              <a:t>propósito </a:t>
            </a:r>
            <a:r>
              <a:rPr sz="1800" i="1" spc="-5" dirty="0">
                <a:solidFill>
                  <a:srgbClr val="404040"/>
                </a:solidFill>
                <a:latin typeface="Calibri"/>
                <a:cs typeface="Calibri"/>
              </a:rPr>
              <a:t>de </a:t>
            </a:r>
            <a:r>
              <a:rPr sz="1800" i="1" dirty="0">
                <a:solidFill>
                  <a:srgbClr val="404040"/>
                </a:solidFill>
                <a:latin typeface="Calibri"/>
                <a:cs typeface="Calibri"/>
              </a:rPr>
              <a:t>elevar </a:t>
            </a:r>
            <a:r>
              <a:rPr sz="1800" i="1" spc="-5" dirty="0">
                <a:solidFill>
                  <a:srgbClr val="404040"/>
                </a:solidFill>
                <a:latin typeface="Calibri"/>
                <a:cs typeface="Calibri"/>
              </a:rPr>
              <a:t>los niveles </a:t>
            </a:r>
            <a:r>
              <a:rPr sz="1800" i="1" dirty="0">
                <a:solidFill>
                  <a:srgbClr val="404040"/>
                </a:solidFill>
                <a:latin typeface="Calibri"/>
                <a:cs typeface="Calibri"/>
              </a:rPr>
              <a:t>de </a:t>
            </a:r>
            <a:r>
              <a:rPr sz="1800" i="1" spc="-5" dirty="0">
                <a:solidFill>
                  <a:srgbClr val="404040"/>
                </a:solidFill>
                <a:latin typeface="Calibri"/>
                <a:cs typeface="Calibri"/>
              </a:rPr>
              <a:t>eficiencia, </a:t>
            </a:r>
            <a:r>
              <a:rPr sz="1800" i="1" spc="-10" dirty="0">
                <a:solidFill>
                  <a:srgbClr val="404040"/>
                </a:solidFill>
                <a:latin typeface="Calibri"/>
                <a:cs typeface="Calibri"/>
              </a:rPr>
              <a:t>satisfacción, </a:t>
            </a:r>
            <a:r>
              <a:rPr sz="1800" i="1" spc="-5" dirty="0">
                <a:solidFill>
                  <a:srgbClr val="404040"/>
                </a:solidFill>
                <a:latin typeface="Calibri"/>
                <a:cs typeface="Calibri"/>
              </a:rPr>
              <a:t>desarrollo </a:t>
            </a:r>
            <a:r>
              <a:rPr sz="1800" i="1" dirty="0">
                <a:solidFill>
                  <a:srgbClr val="404040"/>
                </a:solidFill>
                <a:latin typeface="Calibri"/>
                <a:cs typeface="Calibri"/>
              </a:rPr>
              <a:t>y </a:t>
            </a:r>
            <a:r>
              <a:rPr sz="1800" i="1" spc="-10" dirty="0">
                <a:solidFill>
                  <a:srgbClr val="404040"/>
                </a:solidFill>
                <a:latin typeface="Calibri"/>
                <a:cs typeface="Calibri"/>
              </a:rPr>
              <a:t>bienestar </a:t>
            </a:r>
            <a:r>
              <a:rPr sz="1800" i="1" spc="-5" dirty="0">
                <a:solidFill>
                  <a:srgbClr val="404040"/>
                </a:solidFill>
                <a:latin typeface="Calibri"/>
                <a:cs typeface="Calibri"/>
              </a:rPr>
              <a:t>de los empleados del </a:t>
            </a:r>
            <a:r>
              <a:rPr sz="1800" i="1" spc="-15" dirty="0">
                <a:solidFill>
                  <a:srgbClr val="404040"/>
                </a:solidFill>
                <a:latin typeface="Calibri"/>
                <a:cs typeface="Calibri"/>
              </a:rPr>
              <a:t>Estado </a:t>
            </a:r>
            <a:r>
              <a:rPr sz="1800" i="1" dirty="0">
                <a:solidFill>
                  <a:srgbClr val="404040"/>
                </a:solidFill>
                <a:latin typeface="Calibri"/>
                <a:cs typeface="Calibri"/>
              </a:rPr>
              <a:t>en  el </a:t>
            </a:r>
            <a:r>
              <a:rPr sz="1800" i="1" spc="-5" dirty="0">
                <a:solidFill>
                  <a:srgbClr val="404040"/>
                </a:solidFill>
                <a:latin typeface="Calibri"/>
                <a:cs typeface="Calibri"/>
              </a:rPr>
              <a:t>desempeño </a:t>
            </a:r>
            <a:r>
              <a:rPr sz="1800" i="1" dirty="0">
                <a:solidFill>
                  <a:srgbClr val="404040"/>
                </a:solidFill>
                <a:latin typeface="Calibri"/>
                <a:cs typeface="Calibri"/>
              </a:rPr>
              <a:t>de </a:t>
            </a:r>
            <a:r>
              <a:rPr sz="1800" i="1" spc="-5" dirty="0">
                <a:solidFill>
                  <a:srgbClr val="404040"/>
                </a:solidFill>
                <a:latin typeface="Calibri"/>
                <a:cs typeface="Calibri"/>
              </a:rPr>
              <a:t>su labor </a:t>
            </a:r>
            <a:r>
              <a:rPr sz="1800" i="1" dirty="0">
                <a:solidFill>
                  <a:srgbClr val="404040"/>
                </a:solidFill>
                <a:latin typeface="Calibri"/>
                <a:cs typeface="Calibri"/>
              </a:rPr>
              <a:t>y </a:t>
            </a:r>
            <a:r>
              <a:rPr sz="1800" i="1" spc="-5" dirty="0">
                <a:solidFill>
                  <a:srgbClr val="404040"/>
                </a:solidFill>
                <a:latin typeface="Calibri"/>
                <a:cs typeface="Calibri"/>
              </a:rPr>
              <a:t>de </a:t>
            </a:r>
            <a:r>
              <a:rPr sz="1800" i="1" spc="-10" dirty="0">
                <a:solidFill>
                  <a:srgbClr val="404040"/>
                </a:solidFill>
                <a:latin typeface="Calibri"/>
                <a:cs typeface="Calibri"/>
              </a:rPr>
              <a:t>contribuir </a:t>
            </a:r>
            <a:r>
              <a:rPr sz="1800" i="1" dirty="0">
                <a:solidFill>
                  <a:srgbClr val="404040"/>
                </a:solidFill>
                <a:latin typeface="Calibri"/>
                <a:cs typeface="Calibri"/>
              </a:rPr>
              <a:t>al </a:t>
            </a:r>
            <a:r>
              <a:rPr sz="1800" i="1" spc="-10" dirty="0">
                <a:solidFill>
                  <a:srgbClr val="404040"/>
                </a:solidFill>
                <a:latin typeface="Calibri"/>
                <a:cs typeface="Calibri"/>
              </a:rPr>
              <a:t>cumplimiento efectivo </a:t>
            </a:r>
            <a:r>
              <a:rPr sz="1800" i="1" spc="-5" dirty="0">
                <a:solidFill>
                  <a:srgbClr val="404040"/>
                </a:solidFill>
                <a:latin typeface="Calibri"/>
                <a:cs typeface="Calibri"/>
              </a:rPr>
              <a:t>de los </a:t>
            </a:r>
            <a:r>
              <a:rPr sz="1800" i="1" spc="-10" dirty="0">
                <a:solidFill>
                  <a:srgbClr val="404040"/>
                </a:solidFill>
                <a:latin typeface="Calibri"/>
                <a:cs typeface="Calibri"/>
              </a:rPr>
              <a:t>resultados </a:t>
            </a:r>
            <a:r>
              <a:rPr sz="1800" i="1" spc="-15" dirty="0">
                <a:solidFill>
                  <a:srgbClr val="404040"/>
                </a:solidFill>
                <a:latin typeface="Calibri"/>
                <a:cs typeface="Calibri"/>
              </a:rPr>
              <a:t>institucionales</a:t>
            </a:r>
            <a:r>
              <a:rPr sz="1800" spc="-15" dirty="0">
                <a:solidFill>
                  <a:srgbClr val="404040"/>
                </a:solidFill>
                <a:latin typeface="Calibri"/>
                <a:cs typeface="Calibri"/>
              </a:rPr>
              <a:t>”. </a:t>
            </a:r>
            <a:r>
              <a:rPr sz="1800" spc="-5" dirty="0">
                <a:solidFill>
                  <a:srgbClr val="404040"/>
                </a:solidFill>
                <a:latin typeface="Calibri"/>
                <a:cs typeface="Calibri"/>
              </a:rPr>
              <a:t>En </a:t>
            </a:r>
            <a:r>
              <a:rPr sz="1800" dirty="0">
                <a:solidFill>
                  <a:srgbClr val="404040"/>
                </a:solidFill>
                <a:latin typeface="Calibri"/>
                <a:cs typeface="Calibri"/>
              </a:rPr>
              <a:t>el  </a:t>
            </a:r>
            <a:r>
              <a:rPr sz="1800" b="1" spc="-5" dirty="0">
                <a:solidFill>
                  <a:srgbClr val="404040"/>
                </a:solidFill>
                <a:latin typeface="Calibri"/>
                <a:cs typeface="Calibri"/>
              </a:rPr>
              <a:t>Artículo 19 </a:t>
            </a:r>
            <a:r>
              <a:rPr sz="1800" spc="-10" dirty="0">
                <a:solidFill>
                  <a:srgbClr val="404040"/>
                </a:solidFill>
                <a:latin typeface="Calibri"/>
                <a:cs typeface="Calibri"/>
              </a:rPr>
              <a:t>establece </a:t>
            </a:r>
            <a:r>
              <a:rPr sz="1800" dirty="0">
                <a:solidFill>
                  <a:srgbClr val="404040"/>
                </a:solidFill>
                <a:latin typeface="Calibri"/>
                <a:cs typeface="Calibri"/>
              </a:rPr>
              <a:t>que </a:t>
            </a:r>
            <a:r>
              <a:rPr sz="1800" spc="-5" dirty="0">
                <a:solidFill>
                  <a:srgbClr val="404040"/>
                </a:solidFill>
                <a:latin typeface="Calibri"/>
                <a:cs typeface="Calibri"/>
              </a:rPr>
              <a:t>las </a:t>
            </a:r>
            <a:r>
              <a:rPr sz="1800" spc="-10" dirty="0">
                <a:solidFill>
                  <a:srgbClr val="404040"/>
                </a:solidFill>
                <a:latin typeface="Calibri"/>
                <a:cs typeface="Calibri"/>
              </a:rPr>
              <a:t>organizaciones </a:t>
            </a:r>
            <a:r>
              <a:rPr sz="1800" spc="-5" dirty="0">
                <a:solidFill>
                  <a:srgbClr val="404040"/>
                </a:solidFill>
                <a:latin typeface="Calibri"/>
                <a:cs typeface="Calibri"/>
              </a:rPr>
              <a:t>regidas por </a:t>
            </a:r>
            <a:r>
              <a:rPr sz="1800" spc="-10" dirty="0">
                <a:solidFill>
                  <a:srgbClr val="404040"/>
                </a:solidFill>
                <a:latin typeface="Calibri"/>
                <a:cs typeface="Calibri"/>
              </a:rPr>
              <a:t>esto </a:t>
            </a:r>
            <a:r>
              <a:rPr sz="1800" dirty="0">
                <a:solidFill>
                  <a:srgbClr val="404040"/>
                </a:solidFill>
                <a:latin typeface="Calibri"/>
                <a:cs typeface="Calibri"/>
              </a:rPr>
              <a:t>deben de </a:t>
            </a:r>
            <a:r>
              <a:rPr sz="1800" spc="-5" dirty="0">
                <a:solidFill>
                  <a:srgbClr val="404040"/>
                </a:solidFill>
                <a:latin typeface="Calibri"/>
                <a:cs typeface="Calibri"/>
              </a:rPr>
              <a:t>elaborar anualmente </a:t>
            </a:r>
            <a:r>
              <a:rPr sz="1800" spc="-10" dirty="0">
                <a:solidFill>
                  <a:srgbClr val="404040"/>
                </a:solidFill>
                <a:latin typeface="Calibri"/>
                <a:cs typeface="Calibri"/>
              </a:rPr>
              <a:t>Programas de  </a:t>
            </a:r>
            <a:r>
              <a:rPr sz="1800" spc="-5" dirty="0">
                <a:solidFill>
                  <a:srgbClr val="404040"/>
                </a:solidFill>
                <a:latin typeface="Calibri"/>
                <a:cs typeface="Calibri"/>
              </a:rPr>
              <a:t>Bienestar Social.</a:t>
            </a:r>
            <a:endParaRPr sz="1800">
              <a:latin typeface="Calibri"/>
              <a:cs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9110471" y="6208775"/>
            <a:ext cx="3081527" cy="649223"/>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0" y="5754622"/>
            <a:ext cx="1597152" cy="1063752"/>
          </a:xfrm>
          <a:prstGeom prst="rect">
            <a:avLst/>
          </a:prstGeom>
          <a:blipFill>
            <a:blip r:embed="rId3" cstate="print"/>
            <a:stretch>
              <a:fillRect/>
            </a:stretch>
          </a:blipFill>
        </p:spPr>
        <p:txBody>
          <a:bodyPr wrap="square" lIns="0" tIns="0" rIns="0" bIns="0" rtlCol="0"/>
          <a:lstStyle/>
          <a:p>
            <a:endParaRPr/>
          </a:p>
        </p:txBody>
      </p:sp>
      <p:sp>
        <p:nvSpPr>
          <p:cNvPr id="4" name="object 4"/>
          <p:cNvSpPr txBox="1"/>
          <p:nvPr/>
        </p:nvSpPr>
        <p:spPr>
          <a:xfrm>
            <a:off x="2480817" y="4907660"/>
            <a:ext cx="1870075" cy="546735"/>
          </a:xfrm>
          <a:prstGeom prst="rect">
            <a:avLst/>
          </a:prstGeom>
        </p:spPr>
        <p:txBody>
          <a:bodyPr vert="horz" wrap="square" lIns="0" tIns="43815" rIns="0" bIns="0" rtlCol="0">
            <a:spAutoFit/>
          </a:bodyPr>
          <a:lstStyle/>
          <a:p>
            <a:pPr marL="12700" marR="5080">
              <a:lnSpc>
                <a:spcPts val="1939"/>
              </a:lnSpc>
              <a:spcBef>
                <a:spcPts val="345"/>
              </a:spcBef>
              <a:tabLst>
                <a:tab pos="364490" algn="l"/>
                <a:tab pos="1079500" algn="l"/>
                <a:tab pos="1553210" algn="l"/>
              </a:tabLst>
            </a:pPr>
            <a:r>
              <a:rPr sz="1800" dirty="0">
                <a:solidFill>
                  <a:srgbClr val="404040"/>
                </a:solidFill>
                <a:latin typeface="Calibri"/>
                <a:cs typeface="Calibri"/>
              </a:rPr>
              <a:t>La	</a:t>
            </a:r>
            <a:r>
              <a:rPr sz="1800" spc="-10" dirty="0">
                <a:solidFill>
                  <a:srgbClr val="404040"/>
                </a:solidFill>
                <a:latin typeface="Calibri"/>
                <a:cs typeface="Calibri"/>
              </a:rPr>
              <a:t>integración	</a:t>
            </a:r>
            <a:r>
              <a:rPr sz="1800" dirty="0">
                <a:solidFill>
                  <a:srgbClr val="404040"/>
                </a:solidFill>
                <a:latin typeface="Calibri"/>
                <a:cs typeface="Calibri"/>
              </a:rPr>
              <a:t>de  de</a:t>
            </a:r>
            <a:r>
              <a:rPr sz="1800" spc="0" dirty="0">
                <a:solidFill>
                  <a:srgbClr val="404040"/>
                </a:solidFill>
                <a:latin typeface="Calibri"/>
                <a:cs typeface="Calibri"/>
              </a:rPr>
              <a:t>s</a:t>
            </a:r>
            <a:r>
              <a:rPr sz="1800" dirty="0">
                <a:solidFill>
                  <a:srgbClr val="404040"/>
                </a:solidFill>
                <a:latin typeface="Calibri"/>
                <a:cs typeface="Calibri"/>
              </a:rPr>
              <a:t>ar</a:t>
            </a:r>
            <a:r>
              <a:rPr sz="1800" spc="-30" dirty="0">
                <a:solidFill>
                  <a:srgbClr val="404040"/>
                </a:solidFill>
                <a:latin typeface="Calibri"/>
                <a:cs typeface="Calibri"/>
              </a:rPr>
              <a:t>r</a:t>
            </a:r>
            <a:r>
              <a:rPr sz="1800" spc="-5" dirty="0">
                <a:solidFill>
                  <a:srgbClr val="404040"/>
                </a:solidFill>
                <a:latin typeface="Calibri"/>
                <a:cs typeface="Calibri"/>
              </a:rPr>
              <a:t>ol</a:t>
            </a:r>
            <a:r>
              <a:rPr sz="1800" spc="-15" dirty="0">
                <a:solidFill>
                  <a:srgbClr val="404040"/>
                </a:solidFill>
                <a:latin typeface="Calibri"/>
                <a:cs typeface="Calibri"/>
              </a:rPr>
              <a:t>l</a:t>
            </a:r>
            <a:r>
              <a:rPr sz="1800" dirty="0">
                <a:solidFill>
                  <a:srgbClr val="404040"/>
                </a:solidFill>
                <a:latin typeface="Calibri"/>
                <a:cs typeface="Calibri"/>
              </a:rPr>
              <a:t>o	</a:t>
            </a:r>
            <a:r>
              <a:rPr sz="1800" spc="-5" dirty="0">
                <a:solidFill>
                  <a:srgbClr val="404040"/>
                </a:solidFill>
                <a:latin typeface="Calibri"/>
                <a:cs typeface="Calibri"/>
              </a:rPr>
              <a:t>h</a:t>
            </a:r>
            <a:r>
              <a:rPr sz="1800" spc="5" dirty="0">
                <a:solidFill>
                  <a:srgbClr val="404040"/>
                </a:solidFill>
                <a:latin typeface="Calibri"/>
                <a:cs typeface="Calibri"/>
              </a:rPr>
              <a:t>o</a:t>
            </a:r>
            <a:r>
              <a:rPr sz="1800" spc="-5" dirty="0">
                <a:solidFill>
                  <a:srgbClr val="404040"/>
                </a:solidFill>
                <a:latin typeface="Calibri"/>
                <a:cs typeface="Calibri"/>
              </a:rPr>
              <a:t>lí</a:t>
            </a:r>
            <a:r>
              <a:rPr sz="1800" spc="-10" dirty="0">
                <a:solidFill>
                  <a:srgbClr val="404040"/>
                </a:solidFill>
                <a:latin typeface="Calibri"/>
                <a:cs typeface="Calibri"/>
              </a:rPr>
              <a:t>s</a:t>
            </a:r>
            <a:r>
              <a:rPr sz="1800" dirty="0">
                <a:solidFill>
                  <a:srgbClr val="404040"/>
                </a:solidFill>
                <a:latin typeface="Calibri"/>
                <a:cs typeface="Calibri"/>
              </a:rPr>
              <a:t>t</a:t>
            </a:r>
            <a:r>
              <a:rPr sz="1800" spc="-10" dirty="0">
                <a:solidFill>
                  <a:srgbClr val="404040"/>
                </a:solidFill>
                <a:latin typeface="Calibri"/>
                <a:cs typeface="Calibri"/>
              </a:rPr>
              <a:t>i</a:t>
            </a:r>
            <a:r>
              <a:rPr sz="1800" spc="-20" dirty="0">
                <a:solidFill>
                  <a:srgbClr val="404040"/>
                </a:solidFill>
                <a:latin typeface="Calibri"/>
                <a:cs typeface="Calibri"/>
              </a:rPr>
              <a:t>c</a:t>
            </a:r>
            <a:r>
              <a:rPr sz="1800" dirty="0">
                <a:solidFill>
                  <a:srgbClr val="404040"/>
                </a:solidFill>
                <a:latin typeface="Calibri"/>
                <a:cs typeface="Calibri"/>
              </a:rPr>
              <a:t>o</a:t>
            </a:r>
            <a:endParaRPr sz="1800">
              <a:latin typeface="Calibri"/>
              <a:cs typeface="Calibri"/>
            </a:endParaRPr>
          </a:p>
        </p:txBody>
      </p:sp>
      <p:sp>
        <p:nvSpPr>
          <p:cNvPr id="5" name="object 5"/>
          <p:cNvSpPr txBox="1"/>
          <p:nvPr/>
        </p:nvSpPr>
        <p:spPr>
          <a:xfrm>
            <a:off x="4402963" y="4907660"/>
            <a:ext cx="5252720" cy="546735"/>
          </a:xfrm>
          <a:prstGeom prst="rect">
            <a:avLst/>
          </a:prstGeom>
        </p:spPr>
        <p:txBody>
          <a:bodyPr vert="horz" wrap="square" lIns="0" tIns="43815" rIns="0" bIns="0" rtlCol="0">
            <a:spAutoFit/>
          </a:bodyPr>
          <a:lstStyle/>
          <a:p>
            <a:pPr marL="68580" marR="5080" indent="-56515">
              <a:lnSpc>
                <a:spcPts val="1939"/>
              </a:lnSpc>
              <a:spcBef>
                <a:spcPts val="345"/>
              </a:spcBef>
              <a:tabLst>
                <a:tab pos="437515" algn="l"/>
                <a:tab pos="593090" algn="l"/>
                <a:tab pos="1103630" algn="l"/>
                <a:tab pos="1374775" algn="l"/>
                <a:tab pos="1484630" algn="l"/>
                <a:tab pos="1892935" algn="l"/>
                <a:tab pos="2527300" algn="l"/>
                <a:tab pos="2863850" algn="l"/>
                <a:tab pos="3157855" algn="l"/>
                <a:tab pos="3310254" algn="l"/>
                <a:tab pos="3812540" algn="l"/>
                <a:tab pos="4097020" algn="l"/>
                <a:tab pos="4709795" algn="l"/>
                <a:tab pos="5077460" algn="l"/>
              </a:tabLst>
            </a:pPr>
            <a:r>
              <a:rPr sz="1800" spc="-20" dirty="0">
                <a:solidFill>
                  <a:srgbClr val="404040"/>
                </a:solidFill>
                <a:latin typeface="Calibri"/>
                <a:cs typeface="Calibri"/>
              </a:rPr>
              <a:t>c</a:t>
            </a:r>
            <a:r>
              <a:rPr sz="1800" dirty="0">
                <a:solidFill>
                  <a:srgbClr val="404040"/>
                </a:solidFill>
                <a:latin typeface="Calibri"/>
                <a:cs typeface="Calibri"/>
              </a:rPr>
              <a:t>ada	uno	de		</a:t>
            </a:r>
            <a:r>
              <a:rPr sz="1800" spc="-5" dirty="0">
                <a:solidFill>
                  <a:srgbClr val="404040"/>
                </a:solidFill>
                <a:latin typeface="Calibri"/>
                <a:cs typeface="Calibri"/>
              </a:rPr>
              <a:t>lo</a:t>
            </a:r>
            <a:r>
              <a:rPr sz="1800" dirty="0">
                <a:solidFill>
                  <a:srgbClr val="404040"/>
                </a:solidFill>
                <a:latin typeface="Calibri"/>
                <a:cs typeface="Calibri"/>
              </a:rPr>
              <a:t>s	</a:t>
            </a:r>
            <a:r>
              <a:rPr sz="1800" spc="-20" dirty="0">
                <a:solidFill>
                  <a:srgbClr val="404040"/>
                </a:solidFill>
                <a:latin typeface="Calibri"/>
                <a:cs typeface="Calibri"/>
              </a:rPr>
              <a:t>c</a:t>
            </a:r>
            <a:r>
              <a:rPr sz="1800" spc="-5" dirty="0">
                <a:solidFill>
                  <a:srgbClr val="404040"/>
                </a:solidFill>
                <a:latin typeface="Calibri"/>
                <a:cs typeface="Calibri"/>
              </a:rPr>
              <a:t>ompo</a:t>
            </a:r>
            <a:r>
              <a:rPr sz="1800" spc="10" dirty="0">
                <a:solidFill>
                  <a:srgbClr val="404040"/>
                </a:solidFill>
                <a:latin typeface="Calibri"/>
                <a:cs typeface="Calibri"/>
              </a:rPr>
              <a:t>n</a:t>
            </a:r>
            <a:r>
              <a:rPr sz="1800" dirty="0">
                <a:solidFill>
                  <a:srgbClr val="404040"/>
                </a:solidFill>
                <a:latin typeface="Calibri"/>
                <a:cs typeface="Calibri"/>
              </a:rPr>
              <a:t>e</a:t>
            </a:r>
            <a:r>
              <a:rPr sz="1800" spc="-5" dirty="0">
                <a:solidFill>
                  <a:srgbClr val="404040"/>
                </a:solidFill>
                <a:latin typeface="Calibri"/>
                <a:cs typeface="Calibri"/>
              </a:rPr>
              <a:t>n</a:t>
            </a:r>
            <a:r>
              <a:rPr sz="1800" spc="-30" dirty="0">
                <a:solidFill>
                  <a:srgbClr val="404040"/>
                </a:solidFill>
                <a:latin typeface="Calibri"/>
                <a:cs typeface="Calibri"/>
              </a:rPr>
              <a:t>t</a:t>
            </a:r>
            <a:r>
              <a:rPr sz="1800" dirty="0">
                <a:solidFill>
                  <a:srgbClr val="404040"/>
                </a:solidFill>
                <a:latin typeface="Calibri"/>
                <a:cs typeface="Calibri"/>
              </a:rPr>
              <a:t>es	que	</a:t>
            </a:r>
            <a:r>
              <a:rPr sz="1800" spc="-20" dirty="0">
                <a:solidFill>
                  <a:srgbClr val="404040"/>
                </a:solidFill>
                <a:latin typeface="Calibri"/>
                <a:cs typeface="Calibri"/>
              </a:rPr>
              <a:t>c</a:t>
            </a:r>
            <a:r>
              <a:rPr sz="1800" spc="-5" dirty="0">
                <a:solidFill>
                  <a:srgbClr val="404040"/>
                </a:solidFill>
                <a:latin typeface="Calibri"/>
                <a:cs typeface="Calibri"/>
              </a:rPr>
              <a:t>ontr</a:t>
            </a:r>
            <a:r>
              <a:rPr sz="1800" spc="-15" dirty="0">
                <a:solidFill>
                  <a:srgbClr val="404040"/>
                </a:solidFill>
                <a:latin typeface="Calibri"/>
                <a:cs typeface="Calibri"/>
              </a:rPr>
              <a:t>i</a:t>
            </a:r>
            <a:r>
              <a:rPr sz="1800" spc="-5" dirty="0">
                <a:solidFill>
                  <a:srgbClr val="404040"/>
                </a:solidFill>
                <a:latin typeface="Calibri"/>
                <a:cs typeface="Calibri"/>
              </a:rPr>
              <a:t>b</a:t>
            </a:r>
            <a:r>
              <a:rPr sz="1800" dirty="0">
                <a:solidFill>
                  <a:srgbClr val="404040"/>
                </a:solidFill>
                <a:latin typeface="Calibri"/>
                <a:cs typeface="Calibri"/>
              </a:rPr>
              <a:t>u</a:t>
            </a:r>
            <a:r>
              <a:rPr sz="1800" spc="-25" dirty="0">
                <a:solidFill>
                  <a:srgbClr val="404040"/>
                </a:solidFill>
                <a:latin typeface="Calibri"/>
                <a:cs typeface="Calibri"/>
              </a:rPr>
              <a:t>y</a:t>
            </a:r>
            <a:r>
              <a:rPr sz="1800" dirty="0">
                <a:solidFill>
                  <a:srgbClr val="404040"/>
                </a:solidFill>
                <a:latin typeface="Calibri"/>
                <a:cs typeface="Calibri"/>
              </a:rPr>
              <a:t>en	al  de	</a:t>
            </a:r>
            <a:r>
              <a:rPr sz="1800" spc="-5" dirty="0">
                <a:solidFill>
                  <a:srgbClr val="404040"/>
                </a:solidFill>
                <a:latin typeface="Calibri"/>
                <a:cs typeface="Calibri"/>
              </a:rPr>
              <a:t>n</a:t>
            </a:r>
            <a:r>
              <a:rPr sz="1800" dirty="0">
                <a:solidFill>
                  <a:srgbClr val="404040"/>
                </a:solidFill>
                <a:latin typeface="Calibri"/>
                <a:cs typeface="Calibri"/>
              </a:rPr>
              <a:t>ue</a:t>
            </a:r>
            <a:r>
              <a:rPr sz="1800" spc="-20" dirty="0">
                <a:solidFill>
                  <a:srgbClr val="404040"/>
                </a:solidFill>
                <a:latin typeface="Calibri"/>
                <a:cs typeface="Calibri"/>
              </a:rPr>
              <a:t>s</a:t>
            </a:r>
            <a:r>
              <a:rPr sz="1800" dirty="0">
                <a:solidFill>
                  <a:srgbClr val="404040"/>
                </a:solidFill>
                <a:latin typeface="Calibri"/>
                <a:cs typeface="Calibri"/>
              </a:rPr>
              <a:t>t</a:t>
            </a:r>
            <a:r>
              <a:rPr sz="1800" spc="-35" dirty="0">
                <a:solidFill>
                  <a:srgbClr val="404040"/>
                </a:solidFill>
                <a:latin typeface="Calibri"/>
                <a:cs typeface="Calibri"/>
              </a:rPr>
              <a:t>r</a:t>
            </a:r>
            <a:r>
              <a:rPr sz="1800" spc="-5" dirty="0">
                <a:solidFill>
                  <a:srgbClr val="404040"/>
                </a:solidFill>
                <a:latin typeface="Calibri"/>
                <a:cs typeface="Calibri"/>
              </a:rPr>
              <a:t>o</a:t>
            </a:r>
            <a:r>
              <a:rPr sz="1800" dirty="0">
                <a:solidFill>
                  <a:srgbClr val="404040"/>
                </a:solidFill>
                <a:latin typeface="Calibri"/>
                <a:cs typeface="Calibri"/>
              </a:rPr>
              <a:t>s	</a:t>
            </a:r>
            <a:r>
              <a:rPr sz="1800" spc="-5" dirty="0">
                <a:solidFill>
                  <a:srgbClr val="404040"/>
                </a:solidFill>
                <a:latin typeface="Calibri"/>
                <a:cs typeface="Calibri"/>
              </a:rPr>
              <a:t>s</a:t>
            </a:r>
            <a:r>
              <a:rPr sz="1800" spc="0" dirty="0">
                <a:solidFill>
                  <a:srgbClr val="404040"/>
                </a:solidFill>
                <a:latin typeface="Calibri"/>
                <a:cs typeface="Calibri"/>
              </a:rPr>
              <a:t>er</a:t>
            </a:r>
            <a:r>
              <a:rPr sz="1800" dirty="0">
                <a:solidFill>
                  <a:srgbClr val="404040"/>
                </a:solidFill>
                <a:latin typeface="Calibri"/>
                <a:cs typeface="Calibri"/>
              </a:rPr>
              <a:t>vido</a:t>
            </a:r>
            <a:r>
              <a:rPr sz="1800" spc="-30" dirty="0">
                <a:solidFill>
                  <a:srgbClr val="404040"/>
                </a:solidFill>
                <a:latin typeface="Calibri"/>
                <a:cs typeface="Calibri"/>
              </a:rPr>
              <a:t>r</a:t>
            </a:r>
            <a:r>
              <a:rPr sz="1800" dirty="0">
                <a:solidFill>
                  <a:srgbClr val="404040"/>
                </a:solidFill>
                <a:latin typeface="Calibri"/>
                <a:cs typeface="Calibri"/>
              </a:rPr>
              <a:t>e</a:t>
            </a:r>
            <a:r>
              <a:rPr sz="1800" spc="0" dirty="0">
                <a:solidFill>
                  <a:srgbClr val="404040"/>
                </a:solidFill>
                <a:latin typeface="Calibri"/>
                <a:cs typeface="Calibri"/>
              </a:rPr>
              <a:t>s</a:t>
            </a:r>
            <a:r>
              <a:rPr sz="1800" dirty="0">
                <a:solidFill>
                  <a:srgbClr val="404040"/>
                </a:solidFill>
                <a:latin typeface="Calibri"/>
                <a:cs typeface="Calibri"/>
              </a:rPr>
              <a:t>,	es	</a:t>
            </a:r>
            <a:r>
              <a:rPr sz="1800" spc="-10" dirty="0">
                <a:solidFill>
                  <a:srgbClr val="404040"/>
                </a:solidFill>
                <a:latin typeface="Calibri"/>
                <a:cs typeface="Calibri"/>
              </a:rPr>
              <a:t>l</a:t>
            </a:r>
            <a:r>
              <a:rPr sz="1800" dirty="0">
                <a:solidFill>
                  <a:srgbClr val="404040"/>
                </a:solidFill>
                <a:latin typeface="Calibri"/>
                <a:cs typeface="Calibri"/>
              </a:rPr>
              <a:t>a	</a:t>
            </a:r>
            <a:r>
              <a:rPr sz="1800" spc="-5" dirty="0">
                <a:solidFill>
                  <a:srgbClr val="404040"/>
                </a:solidFill>
                <a:latin typeface="Calibri"/>
                <a:cs typeface="Calibri"/>
              </a:rPr>
              <a:t>p</a:t>
            </a:r>
            <a:r>
              <a:rPr sz="1800" spc="0" dirty="0">
                <a:solidFill>
                  <a:srgbClr val="404040"/>
                </a:solidFill>
                <a:latin typeface="Calibri"/>
                <a:cs typeface="Calibri"/>
              </a:rPr>
              <a:t>r</a:t>
            </a:r>
            <a:r>
              <a:rPr sz="1800" spc="-5" dirty="0">
                <a:solidFill>
                  <a:srgbClr val="404040"/>
                </a:solidFill>
                <a:latin typeface="Calibri"/>
                <a:cs typeface="Calibri"/>
              </a:rPr>
              <a:t>in</a:t>
            </a:r>
            <a:r>
              <a:rPr sz="1800" spc="0" dirty="0">
                <a:solidFill>
                  <a:srgbClr val="404040"/>
                </a:solidFill>
                <a:latin typeface="Calibri"/>
                <a:cs typeface="Calibri"/>
              </a:rPr>
              <a:t>c</a:t>
            </a:r>
            <a:r>
              <a:rPr sz="1800" spc="-5" dirty="0">
                <a:solidFill>
                  <a:srgbClr val="404040"/>
                </a:solidFill>
                <a:latin typeface="Calibri"/>
                <a:cs typeface="Calibri"/>
              </a:rPr>
              <a:t>ipa</a:t>
            </a:r>
            <a:r>
              <a:rPr sz="1800" dirty="0">
                <a:solidFill>
                  <a:srgbClr val="404040"/>
                </a:solidFill>
                <a:latin typeface="Calibri"/>
                <a:cs typeface="Calibri"/>
              </a:rPr>
              <a:t>l	m</a:t>
            </a:r>
            <a:r>
              <a:rPr sz="1800" spc="-10" dirty="0">
                <a:solidFill>
                  <a:srgbClr val="404040"/>
                </a:solidFill>
                <a:latin typeface="Calibri"/>
                <a:cs typeface="Calibri"/>
              </a:rPr>
              <a:t>e</a:t>
            </a:r>
            <a:r>
              <a:rPr sz="1800" spc="-30" dirty="0">
                <a:solidFill>
                  <a:srgbClr val="404040"/>
                </a:solidFill>
                <a:latin typeface="Calibri"/>
                <a:cs typeface="Calibri"/>
              </a:rPr>
              <a:t>t</a:t>
            </a:r>
            <a:r>
              <a:rPr sz="1800" dirty="0">
                <a:solidFill>
                  <a:srgbClr val="404040"/>
                </a:solidFill>
                <a:latin typeface="Calibri"/>
                <a:cs typeface="Calibri"/>
              </a:rPr>
              <a:t>a	de	</a:t>
            </a:r>
            <a:r>
              <a:rPr sz="1800" spc="-400" dirty="0">
                <a:solidFill>
                  <a:srgbClr val="404040"/>
                </a:solidFill>
                <a:latin typeface="Calibri"/>
                <a:cs typeface="Calibri"/>
              </a:rPr>
              <a:t> </a:t>
            </a:r>
            <a:r>
              <a:rPr sz="1800" spc="-10" dirty="0">
                <a:solidFill>
                  <a:srgbClr val="404040"/>
                </a:solidFill>
                <a:latin typeface="Calibri"/>
                <a:cs typeface="Calibri"/>
              </a:rPr>
              <a:t>la</a:t>
            </a:r>
            <a:endParaRPr sz="1800">
              <a:latin typeface="Calibri"/>
              <a:cs typeface="Calibri"/>
            </a:endParaRPr>
          </a:p>
        </p:txBody>
      </p:sp>
      <p:sp>
        <p:nvSpPr>
          <p:cNvPr id="6" name="object 6"/>
          <p:cNvSpPr txBox="1"/>
          <p:nvPr/>
        </p:nvSpPr>
        <p:spPr>
          <a:xfrm>
            <a:off x="2480817" y="5401462"/>
            <a:ext cx="7174865" cy="793750"/>
          </a:xfrm>
          <a:prstGeom prst="rect">
            <a:avLst/>
          </a:prstGeom>
        </p:spPr>
        <p:txBody>
          <a:bodyPr vert="horz" wrap="square" lIns="0" tIns="43815" rIns="0" bIns="0" rtlCol="0">
            <a:spAutoFit/>
          </a:bodyPr>
          <a:lstStyle/>
          <a:p>
            <a:pPr marL="12700" marR="5080" algn="just">
              <a:lnSpc>
                <a:spcPts val="1939"/>
              </a:lnSpc>
              <a:spcBef>
                <a:spcPts val="345"/>
              </a:spcBef>
            </a:pPr>
            <a:r>
              <a:rPr sz="1800" spc="-5" dirty="0">
                <a:solidFill>
                  <a:srgbClr val="404040"/>
                </a:solidFill>
                <a:latin typeface="Calibri"/>
                <a:cs typeface="Calibri"/>
              </a:rPr>
              <a:t>Subdirección </a:t>
            </a:r>
            <a:r>
              <a:rPr sz="1800" dirty="0">
                <a:solidFill>
                  <a:srgbClr val="404040"/>
                </a:solidFill>
                <a:latin typeface="Calibri"/>
                <a:cs typeface="Calibri"/>
              </a:rPr>
              <a:t>de </a:t>
            </a:r>
            <a:r>
              <a:rPr sz="1800" spc="-25" dirty="0">
                <a:solidFill>
                  <a:srgbClr val="404040"/>
                </a:solidFill>
                <a:latin typeface="Calibri"/>
                <a:cs typeface="Calibri"/>
              </a:rPr>
              <a:t>Talento </a:t>
            </a:r>
            <a:r>
              <a:rPr sz="1800" spc="-5" dirty="0">
                <a:solidFill>
                  <a:srgbClr val="404040"/>
                </a:solidFill>
                <a:latin typeface="Calibri"/>
                <a:cs typeface="Calibri"/>
              </a:rPr>
              <a:t>Humano </a:t>
            </a:r>
            <a:r>
              <a:rPr sz="1800" spc="-15" dirty="0">
                <a:solidFill>
                  <a:srgbClr val="404040"/>
                </a:solidFill>
                <a:latin typeface="Calibri"/>
                <a:cs typeface="Calibri"/>
              </a:rPr>
              <a:t>para este </a:t>
            </a:r>
            <a:r>
              <a:rPr sz="1800" dirty="0">
                <a:solidFill>
                  <a:srgbClr val="404040"/>
                </a:solidFill>
                <a:latin typeface="Calibri"/>
                <a:cs typeface="Calibri"/>
              </a:rPr>
              <a:t>año. </a:t>
            </a:r>
            <a:r>
              <a:rPr sz="1800" spc="-5" dirty="0">
                <a:solidFill>
                  <a:srgbClr val="404040"/>
                </a:solidFill>
                <a:latin typeface="Calibri"/>
                <a:cs typeface="Calibri"/>
              </a:rPr>
              <a:t>Con </a:t>
            </a:r>
            <a:r>
              <a:rPr sz="1800" dirty="0">
                <a:solidFill>
                  <a:srgbClr val="404040"/>
                </a:solidFill>
                <a:latin typeface="Calibri"/>
                <a:cs typeface="Calibri"/>
              </a:rPr>
              <a:t>el </a:t>
            </a:r>
            <a:r>
              <a:rPr sz="1800" spc="-5" dirty="0">
                <a:solidFill>
                  <a:srgbClr val="404040"/>
                </a:solidFill>
                <a:latin typeface="Calibri"/>
                <a:cs typeface="Calibri"/>
              </a:rPr>
              <a:t>fin </a:t>
            </a:r>
            <a:r>
              <a:rPr sz="1800" dirty="0">
                <a:solidFill>
                  <a:srgbClr val="404040"/>
                </a:solidFill>
                <a:latin typeface="Calibri"/>
                <a:cs typeface="Calibri"/>
              </a:rPr>
              <a:t>de </a:t>
            </a:r>
            <a:r>
              <a:rPr sz="1800" spc="-10" dirty="0">
                <a:solidFill>
                  <a:srgbClr val="404040"/>
                </a:solidFill>
                <a:latin typeface="Calibri"/>
                <a:cs typeface="Calibri"/>
              </a:rPr>
              <a:t>incrementar la  </a:t>
            </a:r>
            <a:r>
              <a:rPr sz="1800" spc="-5" dirty="0">
                <a:solidFill>
                  <a:srgbClr val="404040"/>
                </a:solidFill>
                <a:latin typeface="Calibri"/>
                <a:cs typeface="Calibri"/>
              </a:rPr>
              <a:t>eficacia </a:t>
            </a:r>
            <a:r>
              <a:rPr sz="1800" dirty="0">
                <a:solidFill>
                  <a:srgbClr val="404040"/>
                </a:solidFill>
                <a:latin typeface="Calibri"/>
                <a:cs typeface="Calibri"/>
              </a:rPr>
              <a:t>de </a:t>
            </a:r>
            <a:r>
              <a:rPr sz="1800" spc="-10" dirty="0">
                <a:solidFill>
                  <a:srgbClr val="404040"/>
                </a:solidFill>
                <a:latin typeface="Calibri"/>
                <a:cs typeface="Calibri"/>
              </a:rPr>
              <a:t>nuestras </a:t>
            </a:r>
            <a:r>
              <a:rPr sz="1800" spc="-5" dirty="0">
                <a:solidFill>
                  <a:srgbClr val="404040"/>
                </a:solidFill>
                <a:latin typeface="Calibri"/>
                <a:cs typeface="Calibri"/>
              </a:rPr>
              <a:t>labores </a:t>
            </a:r>
            <a:r>
              <a:rPr sz="1800" dirty="0">
                <a:solidFill>
                  <a:srgbClr val="404040"/>
                </a:solidFill>
                <a:latin typeface="Calibri"/>
                <a:cs typeface="Calibri"/>
              </a:rPr>
              <a:t>al </a:t>
            </a:r>
            <a:r>
              <a:rPr sz="1800" spc="-10" dirty="0">
                <a:solidFill>
                  <a:srgbClr val="404040"/>
                </a:solidFill>
                <a:latin typeface="Calibri"/>
                <a:cs typeface="Calibri"/>
              </a:rPr>
              <a:t>maximizar </a:t>
            </a:r>
            <a:r>
              <a:rPr sz="1800" dirty="0">
                <a:solidFill>
                  <a:srgbClr val="404040"/>
                </a:solidFill>
                <a:latin typeface="Calibri"/>
                <a:cs typeface="Calibri"/>
              </a:rPr>
              <a:t>y </a:t>
            </a:r>
            <a:r>
              <a:rPr sz="1800" spc="-15" dirty="0">
                <a:solidFill>
                  <a:srgbClr val="404040"/>
                </a:solidFill>
                <a:latin typeface="Calibri"/>
                <a:cs typeface="Calibri"/>
              </a:rPr>
              <a:t>sintonizar </a:t>
            </a:r>
            <a:r>
              <a:rPr sz="1800" spc="-5" dirty="0">
                <a:solidFill>
                  <a:srgbClr val="404040"/>
                </a:solidFill>
                <a:latin typeface="Calibri"/>
                <a:cs typeface="Calibri"/>
              </a:rPr>
              <a:t>los </a:t>
            </a:r>
            <a:r>
              <a:rPr sz="1800" spc="-10" dirty="0">
                <a:solidFill>
                  <a:srgbClr val="404040"/>
                </a:solidFill>
                <a:latin typeface="Calibri"/>
                <a:cs typeface="Calibri"/>
              </a:rPr>
              <a:t>esfuerzos </a:t>
            </a:r>
            <a:r>
              <a:rPr sz="1800" dirty="0">
                <a:solidFill>
                  <a:srgbClr val="404040"/>
                </a:solidFill>
                <a:latin typeface="Calibri"/>
                <a:cs typeface="Calibri"/>
              </a:rPr>
              <a:t>de </a:t>
            </a:r>
            <a:r>
              <a:rPr sz="1800" spc="-5" dirty="0">
                <a:solidFill>
                  <a:srgbClr val="404040"/>
                </a:solidFill>
                <a:latin typeface="Calibri"/>
                <a:cs typeface="Calibri"/>
              </a:rPr>
              <a:t>cada  </a:t>
            </a:r>
            <a:r>
              <a:rPr sz="1800" dirty="0">
                <a:solidFill>
                  <a:srgbClr val="404040"/>
                </a:solidFill>
                <a:latin typeface="Calibri"/>
                <a:cs typeface="Calibri"/>
              </a:rPr>
              <a:t>uno de </a:t>
            </a:r>
            <a:r>
              <a:rPr sz="1800" spc="-5" dirty="0">
                <a:solidFill>
                  <a:srgbClr val="404040"/>
                </a:solidFill>
                <a:latin typeface="Calibri"/>
                <a:cs typeface="Calibri"/>
              </a:rPr>
              <a:t>los </a:t>
            </a:r>
            <a:r>
              <a:rPr sz="1800" spc="-10" dirty="0">
                <a:solidFill>
                  <a:srgbClr val="404040"/>
                </a:solidFill>
                <a:latin typeface="Calibri"/>
                <a:cs typeface="Calibri"/>
              </a:rPr>
              <a:t>programas </a:t>
            </a:r>
            <a:r>
              <a:rPr sz="1800" dirty="0">
                <a:solidFill>
                  <a:srgbClr val="404040"/>
                </a:solidFill>
                <a:latin typeface="Calibri"/>
                <a:cs typeface="Calibri"/>
              </a:rPr>
              <a:t>y </a:t>
            </a:r>
            <a:r>
              <a:rPr sz="1800" spc="-5" dirty="0">
                <a:solidFill>
                  <a:srgbClr val="404040"/>
                </a:solidFill>
                <a:latin typeface="Calibri"/>
                <a:cs typeface="Calibri"/>
              </a:rPr>
              <a:t>actividades </a:t>
            </a:r>
            <a:r>
              <a:rPr sz="1800" dirty="0">
                <a:solidFill>
                  <a:srgbClr val="404040"/>
                </a:solidFill>
                <a:latin typeface="Calibri"/>
                <a:cs typeface="Calibri"/>
              </a:rPr>
              <a:t>que </a:t>
            </a:r>
            <a:r>
              <a:rPr sz="1800" spc="-5" dirty="0">
                <a:solidFill>
                  <a:srgbClr val="404040"/>
                </a:solidFill>
                <a:latin typeface="Calibri"/>
                <a:cs typeface="Calibri"/>
              </a:rPr>
              <a:t>componen </a:t>
            </a:r>
            <a:r>
              <a:rPr sz="1800" spc="-15" dirty="0">
                <a:solidFill>
                  <a:srgbClr val="404040"/>
                </a:solidFill>
                <a:latin typeface="Calibri"/>
                <a:cs typeface="Calibri"/>
              </a:rPr>
              <a:t>este</a:t>
            </a:r>
            <a:r>
              <a:rPr sz="1800" spc="90" dirty="0">
                <a:solidFill>
                  <a:srgbClr val="404040"/>
                </a:solidFill>
                <a:latin typeface="Calibri"/>
                <a:cs typeface="Calibri"/>
              </a:rPr>
              <a:t> </a:t>
            </a:r>
            <a:r>
              <a:rPr sz="1800" spc="-5" dirty="0">
                <a:solidFill>
                  <a:srgbClr val="404040"/>
                </a:solidFill>
                <a:latin typeface="Calibri"/>
                <a:cs typeface="Calibri"/>
              </a:rPr>
              <a:t>plan.</a:t>
            </a:r>
            <a:endParaRPr sz="1800">
              <a:latin typeface="Calibri"/>
              <a:cs typeface="Calibri"/>
            </a:endParaRPr>
          </a:p>
        </p:txBody>
      </p:sp>
      <p:sp>
        <p:nvSpPr>
          <p:cNvPr id="7" name="object 7"/>
          <p:cNvSpPr/>
          <p:nvPr/>
        </p:nvSpPr>
        <p:spPr>
          <a:xfrm>
            <a:off x="0" y="405384"/>
            <a:ext cx="7920355" cy="388620"/>
          </a:xfrm>
          <a:custGeom>
            <a:avLst/>
            <a:gdLst/>
            <a:ahLst/>
            <a:cxnLst/>
            <a:rect l="l" t="t" r="r" b="b"/>
            <a:pathLst>
              <a:path w="7920355" h="388620">
                <a:moveTo>
                  <a:pt x="0" y="388620"/>
                </a:moveTo>
                <a:lnTo>
                  <a:pt x="7920228" y="388620"/>
                </a:lnTo>
                <a:lnTo>
                  <a:pt x="7920228" y="0"/>
                </a:lnTo>
                <a:lnTo>
                  <a:pt x="0" y="0"/>
                </a:lnTo>
                <a:lnTo>
                  <a:pt x="0" y="388620"/>
                </a:lnTo>
                <a:close/>
              </a:path>
            </a:pathLst>
          </a:custGeom>
          <a:solidFill>
            <a:srgbClr val="800000"/>
          </a:solidFill>
        </p:spPr>
        <p:txBody>
          <a:bodyPr wrap="square" lIns="0" tIns="0" rIns="0" bIns="0" rtlCol="0"/>
          <a:lstStyle/>
          <a:p>
            <a:endParaRPr/>
          </a:p>
        </p:txBody>
      </p:sp>
      <p:sp>
        <p:nvSpPr>
          <p:cNvPr id="8" name="object 8"/>
          <p:cNvSpPr txBox="1">
            <a:spLocks noGrp="1"/>
          </p:cNvSpPr>
          <p:nvPr>
            <p:ph type="title"/>
          </p:nvPr>
        </p:nvSpPr>
        <p:spPr>
          <a:xfrm>
            <a:off x="98247" y="432308"/>
            <a:ext cx="4122420" cy="299720"/>
          </a:xfrm>
          <a:prstGeom prst="rect">
            <a:avLst/>
          </a:prstGeom>
        </p:spPr>
        <p:txBody>
          <a:bodyPr vert="horz" wrap="square" lIns="0" tIns="12700" rIns="0" bIns="0" rtlCol="0">
            <a:spAutoFit/>
          </a:bodyPr>
          <a:lstStyle/>
          <a:p>
            <a:pPr marL="12700">
              <a:lnSpc>
                <a:spcPct val="100000"/>
              </a:lnSpc>
              <a:spcBef>
                <a:spcPts val="100"/>
              </a:spcBef>
            </a:pPr>
            <a:r>
              <a:rPr sz="1800" b="1" spc="-10" dirty="0">
                <a:solidFill>
                  <a:srgbClr val="FFFFFF"/>
                </a:solidFill>
                <a:latin typeface="Calibri"/>
                <a:cs typeface="Calibri"/>
              </a:rPr>
              <a:t>SERVIDORES </a:t>
            </a:r>
            <a:r>
              <a:rPr sz="1800" b="1" spc="-5" dirty="0">
                <a:solidFill>
                  <a:srgbClr val="FFFFFF"/>
                </a:solidFill>
                <a:latin typeface="Calibri"/>
                <a:cs typeface="Calibri"/>
              </a:rPr>
              <a:t>FELICES </a:t>
            </a:r>
            <a:r>
              <a:rPr sz="1800" b="1" dirty="0">
                <a:solidFill>
                  <a:srgbClr val="FFFFFF"/>
                </a:solidFill>
                <a:latin typeface="Calibri"/>
                <a:cs typeface="Calibri"/>
              </a:rPr>
              <a:t>Y </a:t>
            </a:r>
            <a:r>
              <a:rPr sz="1800" b="1" spc="-10" dirty="0">
                <a:solidFill>
                  <a:srgbClr val="FFFFFF"/>
                </a:solidFill>
                <a:latin typeface="Calibri"/>
                <a:cs typeface="Calibri"/>
              </a:rPr>
              <a:t>COMPETENTES</a:t>
            </a:r>
            <a:r>
              <a:rPr sz="1800" b="1" spc="-25" dirty="0">
                <a:solidFill>
                  <a:srgbClr val="FFFFFF"/>
                </a:solidFill>
                <a:latin typeface="Calibri"/>
                <a:cs typeface="Calibri"/>
              </a:rPr>
              <a:t> </a:t>
            </a:r>
            <a:r>
              <a:rPr sz="1800" b="1" dirty="0">
                <a:solidFill>
                  <a:srgbClr val="FFFFFF"/>
                </a:solidFill>
                <a:latin typeface="Calibri"/>
                <a:cs typeface="Calibri"/>
              </a:rPr>
              <a:t>2018</a:t>
            </a:r>
            <a:endParaRPr sz="1800">
              <a:latin typeface="Calibri"/>
              <a:cs typeface="Calibri"/>
            </a:endParaRPr>
          </a:p>
        </p:txBody>
      </p:sp>
      <p:sp>
        <p:nvSpPr>
          <p:cNvPr id="9" name="object 9"/>
          <p:cNvSpPr/>
          <p:nvPr/>
        </p:nvSpPr>
        <p:spPr>
          <a:xfrm>
            <a:off x="3829684" y="952246"/>
            <a:ext cx="4215062" cy="3685411"/>
          </a:xfrm>
          <a:prstGeom prst="rect">
            <a:avLst/>
          </a:prstGeom>
          <a:blipFill>
            <a:blip r:embed="rId4" cstate="print"/>
            <a:stretch>
              <a:fillRect/>
            </a:stretch>
          </a:blipFill>
        </p:spPr>
        <p:txBody>
          <a:bodyPr wrap="square" lIns="0" tIns="0" rIns="0" bIns="0" rtlCol="0"/>
          <a:lstStyle/>
          <a:p>
            <a:endParaRPr/>
          </a:p>
        </p:txBody>
      </p:sp>
      <p:sp>
        <p:nvSpPr>
          <p:cNvPr id="10" name="object 10"/>
          <p:cNvSpPr/>
          <p:nvPr/>
        </p:nvSpPr>
        <p:spPr>
          <a:xfrm>
            <a:off x="4224528" y="3558290"/>
            <a:ext cx="128357" cy="95901"/>
          </a:xfrm>
          <a:prstGeom prst="rect">
            <a:avLst/>
          </a:prstGeom>
          <a:blipFill>
            <a:blip r:embed="rId5" cstate="print"/>
            <a:stretch>
              <a:fillRect/>
            </a:stretch>
          </a:blipFill>
        </p:spPr>
        <p:txBody>
          <a:bodyPr wrap="square" lIns="0" tIns="0" rIns="0" bIns="0" rtlCol="0"/>
          <a:lstStyle/>
          <a:p>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405384"/>
            <a:ext cx="7920355" cy="388620"/>
          </a:xfrm>
          <a:custGeom>
            <a:avLst/>
            <a:gdLst/>
            <a:ahLst/>
            <a:cxnLst/>
            <a:rect l="l" t="t" r="r" b="b"/>
            <a:pathLst>
              <a:path w="7920355" h="388620">
                <a:moveTo>
                  <a:pt x="0" y="388620"/>
                </a:moveTo>
                <a:lnTo>
                  <a:pt x="7920228" y="388620"/>
                </a:lnTo>
                <a:lnTo>
                  <a:pt x="7920228" y="0"/>
                </a:lnTo>
                <a:lnTo>
                  <a:pt x="0" y="0"/>
                </a:lnTo>
                <a:lnTo>
                  <a:pt x="0" y="388620"/>
                </a:lnTo>
                <a:close/>
              </a:path>
            </a:pathLst>
          </a:custGeom>
          <a:solidFill>
            <a:srgbClr val="800000"/>
          </a:solidFill>
        </p:spPr>
        <p:txBody>
          <a:bodyPr wrap="square" lIns="0" tIns="0" rIns="0" bIns="0" rtlCol="0"/>
          <a:lstStyle/>
          <a:p>
            <a:endParaRPr/>
          </a:p>
        </p:txBody>
      </p:sp>
      <p:sp>
        <p:nvSpPr>
          <p:cNvPr id="3" name="object 3"/>
          <p:cNvSpPr txBox="1"/>
          <p:nvPr/>
        </p:nvSpPr>
        <p:spPr>
          <a:xfrm>
            <a:off x="98247" y="432308"/>
            <a:ext cx="4933315" cy="299720"/>
          </a:xfrm>
          <a:prstGeom prst="rect">
            <a:avLst/>
          </a:prstGeom>
        </p:spPr>
        <p:txBody>
          <a:bodyPr vert="horz" wrap="square" lIns="0" tIns="12700" rIns="0" bIns="0" rtlCol="0">
            <a:spAutoFit/>
          </a:bodyPr>
          <a:lstStyle/>
          <a:p>
            <a:pPr marL="12700">
              <a:lnSpc>
                <a:spcPct val="100000"/>
              </a:lnSpc>
              <a:spcBef>
                <a:spcPts val="100"/>
              </a:spcBef>
            </a:pPr>
            <a:r>
              <a:rPr sz="1800" spc="-10" dirty="0">
                <a:solidFill>
                  <a:srgbClr val="FFFFFF"/>
                </a:solidFill>
                <a:latin typeface="Calibri"/>
                <a:cs typeface="Calibri"/>
              </a:rPr>
              <a:t>PROGRAMAS </a:t>
            </a:r>
            <a:r>
              <a:rPr sz="1800" spc="-5" dirty="0">
                <a:solidFill>
                  <a:srgbClr val="FFFFFF"/>
                </a:solidFill>
                <a:latin typeface="Calibri"/>
                <a:cs typeface="Calibri"/>
              </a:rPr>
              <a:t>DE </a:t>
            </a:r>
            <a:r>
              <a:rPr sz="1800" spc="-25" dirty="0">
                <a:solidFill>
                  <a:srgbClr val="FFFFFF"/>
                </a:solidFill>
                <a:latin typeface="Calibri"/>
                <a:cs typeface="Calibri"/>
              </a:rPr>
              <a:t>BIENESTAR </a:t>
            </a:r>
            <a:r>
              <a:rPr sz="1800" spc="-5" dirty="0">
                <a:solidFill>
                  <a:srgbClr val="FFFFFF"/>
                </a:solidFill>
                <a:latin typeface="Calibri"/>
                <a:cs typeface="Calibri"/>
              </a:rPr>
              <a:t>SOCIAL </a:t>
            </a:r>
            <a:r>
              <a:rPr sz="1400" b="0" spc="-50" dirty="0">
                <a:solidFill>
                  <a:srgbClr val="FFFFFF"/>
                </a:solidFill>
                <a:latin typeface="Calibri Light"/>
                <a:cs typeface="Calibri Light"/>
              </a:rPr>
              <a:t>(Decreto </a:t>
            </a:r>
            <a:r>
              <a:rPr sz="1400" b="0" spc="-40" dirty="0">
                <a:solidFill>
                  <a:srgbClr val="FFFFFF"/>
                </a:solidFill>
                <a:latin typeface="Calibri Light"/>
                <a:cs typeface="Calibri Light"/>
              </a:rPr>
              <a:t>1227 </a:t>
            </a:r>
            <a:r>
              <a:rPr sz="1400" b="0" spc="-25" dirty="0">
                <a:solidFill>
                  <a:srgbClr val="FFFFFF"/>
                </a:solidFill>
                <a:latin typeface="Calibri Light"/>
                <a:cs typeface="Calibri Light"/>
              </a:rPr>
              <a:t>de</a:t>
            </a:r>
            <a:r>
              <a:rPr sz="1400" b="0" spc="-245" dirty="0">
                <a:solidFill>
                  <a:srgbClr val="FFFFFF"/>
                </a:solidFill>
                <a:latin typeface="Calibri Light"/>
                <a:cs typeface="Calibri Light"/>
              </a:rPr>
              <a:t> </a:t>
            </a:r>
            <a:r>
              <a:rPr sz="1400" b="0" spc="-45" dirty="0">
                <a:solidFill>
                  <a:srgbClr val="FFFFFF"/>
                </a:solidFill>
                <a:latin typeface="Calibri Light"/>
                <a:cs typeface="Calibri Light"/>
              </a:rPr>
              <a:t>2005)</a:t>
            </a:r>
            <a:endParaRPr sz="1400">
              <a:latin typeface="Calibri Light"/>
              <a:cs typeface="Calibri Light"/>
            </a:endParaRPr>
          </a:p>
        </p:txBody>
      </p:sp>
      <p:sp>
        <p:nvSpPr>
          <p:cNvPr id="4" name="object 4"/>
          <p:cNvSpPr/>
          <p:nvPr/>
        </p:nvSpPr>
        <p:spPr>
          <a:xfrm>
            <a:off x="9110471" y="6208775"/>
            <a:ext cx="3081527" cy="649223"/>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0" y="5794247"/>
            <a:ext cx="1597152" cy="1063751"/>
          </a:xfrm>
          <a:prstGeom prst="rect">
            <a:avLst/>
          </a:prstGeom>
          <a:blipFill>
            <a:blip r:embed="rId3" cstate="print"/>
            <a:stretch>
              <a:fillRect/>
            </a:stretch>
          </a:blipFill>
        </p:spPr>
        <p:txBody>
          <a:bodyPr wrap="square" lIns="0" tIns="0" rIns="0" bIns="0" rtlCol="0"/>
          <a:lstStyle/>
          <a:p>
            <a:endParaRPr/>
          </a:p>
        </p:txBody>
      </p:sp>
      <p:sp>
        <p:nvSpPr>
          <p:cNvPr id="6" name="object 6"/>
          <p:cNvSpPr txBox="1">
            <a:spLocks noGrp="1"/>
          </p:cNvSpPr>
          <p:nvPr>
            <p:ph type="title"/>
          </p:nvPr>
        </p:nvSpPr>
        <p:spPr>
          <a:xfrm>
            <a:off x="916939" y="1743913"/>
            <a:ext cx="3283585" cy="331470"/>
          </a:xfrm>
          <a:prstGeom prst="rect">
            <a:avLst/>
          </a:prstGeom>
        </p:spPr>
        <p:txBody>
          <a:bodyPr vert="horz" wrap="square" lIns="0" tIns="13335" rIns="0" bIns="0" rtlCol="0">
            <a:spAutoFit/>
          </a:bodyPr>
          <a:lstStyle/>
          <a:p>
            <a:pPr marL="12700">
              <a:lnSpc>
                <a:spcPct val="100000"/>
              </a:lnSpc>
              <a:spcBef>
                <a:spcPts val="105"/>
              </a:spcBef>
            </a:pPr>
            <a:r>
              <a:rPr b="1" spc="-10" dirty="0">
                <a:latin typeface="Calibri"/>
                <a:cs typeface="Calibri"/>
              </a:rPr>
              <a:t>Protección </a:t>
            </a:r>
            <a:r>
              <a:rPr b="1" dirty="0">
                <a:latin typeface="Calibri"/>
                <a:cs typeface="Calibri"/>
              </a:rPr>
              <a:t>y Servicios</a:t>
            </a:r>
            <a:r>
              <a:rPr b="1" spc="-45" dirty="0">
                <a:latin typeface="Calibri"/>
                <a:cs typeface="Calibri"/>
              </a:rPr>
              <a:t> </a:t>
            </a:r>
            <a:r>
              <a:rPr b="1" dirty="0">
                <a:latin typeface="Calibri"/>
                <a:cs typeface="Calibri"/>
              </a:rPr>
              <a:t>Sociales:</a:t>
            </a:r>
          </a:p>
        </p:txBody>
      </p:sp>
      <p:sp>
        <p:nvSpPr>
          <p:cNvPr id="7" name="object 7"/>
          <p:cNvSpPr txBox="1"/>
          <p:nvPr/>
        </p:nvSpPr>
        <p:spPr>
          <a:xfrm>
            <a:off x="916939" y="2500985"/>
            <a:ext cx="10358755" cy="2383790"/>
          </a:xfrm>
          <a:prstGeom prst="rect">
            <a:avLst/>
          </a:prstGeom>
        </p:spPr>
        <p:txBody>
          <a:bodyPr vert="horz" wrap="square" lIns="0" tIns="160020" rIns="0" bIns="0" rtlCol="0">
            <a:spAutoFit/>
          </a:bodyPr>
          <a:lstStyle/>
          <a:p>
            <a:pPr marL="241300" indent="-228600">
              <a:lnSpc>
                <a:spcPct val="100000"/>
              </a:lnSpc>
              <a:spcBef>
                <a:spcPts val="1260"/>
              </a:spcBef>
              <a:buClr>
                <a:srgbClr val="800000"/>
              </a:buClr>
              <a:buFont typeface="Wingdings"/>
              <a:buChar char=""/>
              <a:tabLst>
                <a:tab pos="297815" algn="l"/>
              </a:tabLst>
            </a:pPr>
            <a:r>
              <a:rPr sz="2000" spc="-5" dirty="0">
                <a:solidFill>
                  <a:srgbClr val="404040"/>
                </a:solidFill>
                <a:latin typeface="Calibri"/>
                <a:cs typeface="Calibri"/>
              </a:rPr>
              <a:t>Artísticos </a:t>
            </a:r>
            <a:r>
              <a:rPr sz="2000" dirty="0">
                <a:solidFill>
                  <a:srgbClr val="404040"/>
                </a:solidFill>
                <a:latin typeface="Calibri"/>
                <a:cs typeface="Calibri"/>
              </a:rPr>
              <a:t>y</a:t>
            </a:r>
            <a:r>
              <a:rPr sz="2000" spc="0" dirty="0">
                <a:solidFill>
                  <a:srgbClr val="404040"/>
                </a:solidFill>
                <a:latin typeface="Calibri"/>
                <a:cs typeface="Calibri"/>
              </a:rPr>
              <a:t> </a:t>
            </a:r>
            <a:r>
              <a:rPr sz="2000" spc="-5" dirty="0">
                <a:solidFill>
                  <a:srgbClr val="404040"/>
                </a:solidFill>
                <a:latin typeface="Calibri"/>
                <a:cs typeface="Calibri"/>
              </a:rPr>
              <a:t>culturales.</a:t>
            </a:r>
            <a:endParaRPr sz="2000">
              <a:latin typeface="Calibri"/>
              <a:cs typeface="Calibri"/>
            </a:endParaRPr>
          </a:p>
          <a:p>
            <a:pPr marL="241300" indent="-228600">
              <a:lnSpc>
                <a:spcPct val="100000"/>
              </a:lnSpc>
              <a:spcBef>
                <a:spcPts val="1160"/>
              </a:spcBef>
              <a:buClr>
                <a:srgbClr val="800000"/>
              </a:buClr>
              <a:buFont typeface="Wingdings"/>
              <a:buChar char=""/>
              <a:tabLst>
                <a:tab pos="297815" algn="l"/>
              </a:tabLst>
            </a:pPr>
            <a:r>
              <a:rPr sz="2000" spc="-5" dirty="0">
                <a:solidFill>
                  <a:srgbClr val="404040"/>
                </a:solidFill>
                <a:latin typeface="Calibri"/>
                <a:cs typeface="Calibri"/>
              </a:rPr>
              <a:t>Promoción </a:t>
            </a:r>
            <a:r>
              <a:rPr sz="2000" dirty="0">
                <a:solidFill>
                  <a:srgbClr val="404040"/>
                </a:solidFill>
                <a:latin typeface="Calibri"/>
                <a:cs typeface="Calibri"/>
              </a:rPr>
              <a:t>y </a:t>
            </a:r>
            <a:r>
              <a:rPr sz="2000" spc="-10" dirty="0">
                <a:solidFill>
                  <a:srgbClr val="404040"/>
                </a:solidFill>
                <a:latin typeface="Calibri"/>
                <a:cs typeface="Calibri"/>
              </a:rPr>
              <a:t>prevención </a:t>
            </a:r>
            <a:r>
              <a:rPr sz="2000" dirty="0">
                <a:solidFill>
                  <a:srgbClr val="404040"/>
                </a:solidFill>
                <a:latin typeface="Calibri"/>
                <a:cs typeface="Calibri"/>
              </a:rPr>
              <a:t>de </a:t>
            </a:r>
            <a:r>
              <a:rPr sz="2000" spc="-5" dirty="0">
                <a:solidFill>
                  <a:srgbClr val="404040"/>
                </a:solidFill>
                <a:latin typeface="Calibri"/>
                <a:cs typeface="Calibri"/>
              </a:rPr>
              <a:t>la</a:t>
            </a:r>
            <a:r>
              <a:rPr sz="2000" spc="-30" dirty="0">
                <a:solidFill>
                  <a:srgbClr val="404040"/>
                </a:solidFill>
                <a:latin typeface="Calibri"/>
                <a:cs typeface="Calibri"/>
              </a:rPr>
              <a:t> </a:t>
            </a:r>
            <a:r>
              <a:rPr sz="2000" spc="-5" dirty="0">
                <a:solidFill>
                  <a:srgbClr val="404040"/>
                </a:solidFill>
                <a:latin typeface="Calibri"/>
                <a:cs typeface="Calibri"/>
              </a:rPr>
              <a:t>salud.</a:t>
            </a:r>
            <a:endParaRPr sz="2000">
              <a:latin typeface="Calibri"/>
              <a:cs typeface="Calibri"/>
            </a:endParaRPr>
          </a:p>
          <a:p>
            <a:pPr marL="241300" marR="5080" indent="-228600">
              <a:lnSpc>
                <a:spcPts val="2160"/>
              </a:lnSpc>
              <a:spcBef>
                <a:spcPts val="1435"/>
              </a:spcBef>
              <a:buClr>
                <a:srgbClr val="800000"/>
              </a:buClr>
              <a:buFont typeface="Wingdings"/>
              <a:buChar char=""/>
              <a:tabLst>
                <a:tab pos="299720" algn="l"/>
              </a:tabLst>
            </a:pPr>
            <a:r>
              <a:rPr sz="2000" spc="-5" dirty="0">
                <a:solidFill>
                  <a:srgbClr val="404040"/>
                </a:solidFill>
                <a:latin typeface="Calibri"/>
                <a:cs typeface="Calibri"/>
              </a:rPr>
              <a:t>Capacitación </a:t>
            </a:r>
            <a:r>
              <a:rPr sz="2000" spc="-10" dirty="0">
                <a:solidFill>
                  <a:srgbClr val="404040"/>
                </a:solidFill>
                <a:latin typeface="Calibri"/>
                <a:cs typeface="Calibri"/>
              </a:rPr>
              <a:t>informal </a:t>
            </a:r>
            <a:r>
              <a:rPr sz="2000" spc="-5" dirty="0">
                <a:solidFill>
                  <a:srgbClr val="404040"/>
                </a:solidFill>
                <a:latin typeface="Calibri"/>
                <a:cs typeface="Calibri"/>
              </a:rPr>
              <a:t>en artes </a:t>
            </a:r>
            <a:r>
              <a:rPr sz="2000" dirty="0">
                <a:solidFill>
                  <a:srgbClr val="404040"/>
                </a:solidFill>
                <a:latin typeface="Calibri"/>
                <a:cs typeface="Calibri"/>
              </a:rPr>
              <a:t>y </a:t>
            </a:r>
            <a:r>
              <a:rPr sz="2000" spc="-5" dirty="0">
                <a:solidFill>
                  <a:srgbClr val="404040"/>
                </a:solidFill>
                <a:latin typeface="Calibri"/>
                <a:cs typeface="Calibri"/>
              </a:rPr>
              <a:t>artesanías </a:t>
            </a:r>
            <a:r>
              <a:rPr sz="2000" dirty="0">
                <a:solidFill>
                  <a:srgbClr val="404040"/>
                </a:solidFill>
                <a:latin typeface="Calibri"/>
                <a:cs typeface="Calibri"/>
              </a:rPr>
              <a:t>u </a:t>
            </a:r>
            <a:r>
              <a:rPr sz="2000" spc="-10" dirty="0">
                <a:solidFill>
                  <a:srgbClr val="404040"/>
                </a:solidFill>
                <a:latin typeface="Calibri"/>
                <a:cs typeface="Calibri"/>
              </a:rPr>
              <a:t>otras </a:t>
            </a:r>
            <a:r>
              <a:rPr sz="2000" dirty="0">
                <a:solidFill>
                  <a:srgbClr val="404040"/>
                </a:solidFill>
                <a:latin typeface="Calibri"/>
                <a:cs typeface="Calibri"/>
              </a:rPr>
              <a:t>modalidades que </a:t>
            </a:r>
            <a:r>
              <a:rPr sz="2000" spc="-10" dirty="0">
                <a:solidFill>
                  <a:srgbClr val="404040"/>
                </a:solidFill>
                <a:latin typeface="Calibri"/>
                <a:cs typeface="Calibri"/>
              </a:rPr>
              <a:t>conlleven </a:t>
            </a:r>
            <a:r>
              <a:rPr sz="2000" spc="-5" dirty="0">
                <a:solidFill>
                  <a:srgbClr val="404040"/>
                </a:solidFill>
                <a:latin typeface="Calibri"/>
                <a:cs typeface="Calibri"/>
              </a:rPr>
              <a:t>la recreación </a:t>
            </a:r>
            <a:r>
              <a:rPr sz="2000" dirty="0">
                <a:solidFill>
                  <a:srgbClr val="404040"/>
                </a:solidFill>
                <a:latin typeface="Calibri"/>
                <a:cs typeface="Calibri"/>
              </a:rPr>
              <a:t>y </a:t>
            </a:r>
            <a:r>
              <a:rPr sz="2000" spc="-5" dirty="0">
                <a:solidFill>
                  <a:srgbClr val="404040"/>
                </a:solidFill>
                <a:latin typeface="Calibri"/>
                <a:cs typeface="Calibri"/>
              </a:rPr>
              <a:t>el  bienestar del empleado.</a:t>
            </a:r>
            <a:endParaRPr sz="2000">
              <a:latin typeface="Calibri"/>
              <a:cs typeface="Calibri"/>
            </a:endParaRPr>
          </a:p>
          <a:p>
            <a:pPr marL="241300" marR="5080" indent="-228600">
              <a:lnSpc>
                <a:spcPts val="2160"/>
              </a:lnSpc>
              <a:spcBef>
                <a:spcPts val="1390"/>
              </a:spcBef>
              <a:buClr>
                <a:srgbClr val="800000"/>
              </a:buClr>
              <a:buFont typeface="Wingdings"/>
              <a:buChar char=""/>
              <a:tabLst>
                <a:tab pos="299720" algn="l"/>
              </a:tabLst>
            </a:pPr>
            <a:r>
              <a:rPr sz="2000" spc="-5" dirty="0">
                <a:solidFill>
                  <a:srgbClr val="404040"/>
                </a:solidFill>
                <a:latin typeface="Calibri"/>
                <a:cs typeface="Calibri"/>
              </a:rPr>
              <a:t>Promoción </a:t>
            </a:r>
            <a:r>
              <a:rPr sz="2000" dirty="0">
                <a:solidFill>
                  <a:srgbClr val="404040"/>
                </a:solidFill>
                <a:latin typeface="Calibri"/>
                <a:cs typeface="Calibri"/>
              </a:rPr>
              <a:t>de </a:t>
            </a:r>
            <a:r>
              <a:rPr sz="2000" spc="-10" dirty="0">
                <a:solidFill>
                  <a:srgbClr val="404040"/>
                </a:solidFill>
                <a:latin typeface="Calibri"/>
                <a:cs typeface="Calibri"/>
              </a:rPr>
              <a:t>programas </a:t>
            </a:r>
            <a:r>
              <a:rPr sz="2000" dirty="0">
                <a:solidFill>
                  <a:srgbClr val="404040"/>
                </a:solidFill>
                <a:latin typeface="Calibri"/>
                <a:cs typeface="Calibri"/>
              </a:rPr>
              <a:t>de </a:t>
            </a:r>
            <a:r>
              <a:rPr sz="2000" spc="-5" dirty="0">
                <a:solidFill>
                  <a:srgbClr val="404040"/>
                </a:solidFill>
                <a:latin typeface="Calibri"/>
                <a:cs typeface="Calibri"/>
              </a:rPr>
              <a:t>vivienda ofrecidos por el </a:t>
            </a:r>
            <a:r>
              <a:rPr sz="2000" spc="-10" dirty="0">
                <a:solidFill>
                  <a:srgbClr val="404040"/>
                </a:solidFill>
                <a:latin typeface="Calibri"/>
                <a:cs typeface="Calibri"/>
              </a:rPr>
              <a:t>Fondo </a:t>
            </a:r>
            <a:r>
              <a:rPr sz="2000" dirty="0">
                <a:solidFill>
                  <a:srgbClr val="404040"/>
                </a:solidFill>
                <a:latin typeface="Calibri"/>
                <a:cs typeface="Calibri"/>
              </a:rPr>
              <a:t>Nacional </a:t>
            </a:r>
            <a:r>
              <a:rPr sz="2000" spc="-5" dirty="0">
                <a:solidFill>
                  <a:srgbClr val="404040"/>
                </a:solidFill>
                <a:latin typeface="Calibri"/>
                <a:cs typeface="Calibri"/>
              </a:rPr>
              <a:t>del </a:t>
            </a:r>
            <a:r>
              <a:rPr sz="2000" spc="-15" dirty="0">
                <a:solidFill>
                  <a:srgbClr val="404040"/>
                </a:solidFill>
                <a:latin typeface="Calibri"/>
                <a:cs typeface="Calibri"/>
              </a:rPr>
              <a:t>Ahorro, </a:t>
            </a:r>
            <a:r>
              <a:rPr sz="2000" dirty="0">
                <a:solidFill>
                  <a:srgbClr val="404040"/>
                </a:solidFill>
                <a:latin typeface="Calibri"/>
                <a:cs typeface="Calibri"/>
              </a:rPr>
              <a:t>los </a:t>
            </a:r>
            <a:r>
              <a:rPr sz="2000" spc="-10" dirty="0">
                <a:solidFill>
                  <a:srgbClr val="404040"/>
                </a:solidFill>
                <a:latin typeface="Calibri"/>
                <a:cs typeface="Calibri"/>
              </a:rPr>
              <a:t>Fondos </a:t>
            </a:r>
            <a:r>
              <a:rPr sz="2000" dirty="0">
                <a:solidFill>
                  <a:srgbClr val="404040"/>
                </a:solidFill>
                <a:latin typeface="Calibri"/>
                <a:cs typeface="Calibri"/>
              </a:rPr>
              <a:t>de  </a:t>
            </a:r>
            <a:r>
              <a:rPr sz="2000" spc="-5" dirty="0">
                <a:solidFill>
                  <a:srgbClr val="404040"/>
                </a:solidFill>
                <a:latin typeface="Calibri"/>
                <a:cs typeface="Calibri"/>
              </a:rPr>
              <a:t>Cesantías, </a:t>
            </a:r>
            <a:r>
              <a:rPr sz="2000" dirty="0">
                <a:solidFill>
                  <a:srgbClr val="404040"/>
                </a:solidFill>
                <a:latin typeface="Calibri"/>
                <a:cs typeface="Calibri"/>
              </a:rPr>
              <a:t>las </a:t>
            </a:r>
            <a:r>
              <a:rPr sz="2000" spc="-5" dirty="0">
                <a:solidFill>
                  <a:srgbClr val="404040"/>
                </a:solidFill>
                <a:latin typeface="Calibri"/>
                <a:cs typeface="Calibri"/>
              </a:rPr>
              <a:t>Cajas </a:t>
            </a:r>
            <a:r>
              <a:rPr sz="2000" dirty="0">
                <a:solidFill>
                  <a:srgbClr val="404040"/>
                </a:solidFill>
                <a:latin typeface="Calibri"/>
                <a:cs typeface="Calibri"/>
              </a:rPr>
              <a:t>de </a:t>
            </a:r>
            <a:r>
              <a:rPr sz="2000" spc="-5" dirty="0">
                <a:solidFill>
                  <a:srgbClr val="404040"/>
                </a:solidFill>
                <a:latin typeface="Calibri"/>
                <a:cs typeface="Calibri"/>
              </a:rPr>
              <a:t>Compensación </a:t>
            </a:r>
            <a:r>
              <a:rPr sz="2000" spc="-10" dirty="0">
                <a:solidFill>
                  <a:srgbClr val="404040"/>
                </a:solidFill>
                <a:latin typeface="Calibri"/>
                <a:cs typeface="Calibri"/>
              </a:rPr>
              <a:t>Familiar </a:t>
            </a:r>
            <a:r>
              <a:rPr sz="2000" dirty="0">
                <a:solidFill>
                  <a:srgbClr val="404040"/>
                </a:solidFill>
                <a:latin typeface="Calibri"/>
                <a:cs typeface="Calibri"/>
              </a:rPr>
              <a:t>u </a:t>
            </a:r>
            <a:r>
              <a:rPr sz="2000" spc="-10" dirty="0">
                <a:solidFill>
                  <a:srgbClr val="404040"/>
                </a:solidFill>
                <a:latin typeface="Calibri"/>
                <a:cs typeface="Calibri"/>
              </a:rPr>
              <a:t>otras</a:t>
            </a:r>
            <a:r>
              <a:rPr sz="2000" spc="30" dirty="0">
                <a:solidFill>
                  <a:srgbClr val="404040"/>
                </a:solidFill>
                <a:latin typeface="Calibri"/>
                <a:cs typeface="Calibri"/>
              </a:rPr>
              <a:t> </a:t>
            </a:r>
            <a:r>
              <a:rPr sz="2000" spc="-5" dirty="0">
                <a:solidFill>
                  <a:srgbClr val="404040"/>
                </a:solidFill>
                <a:latin typeface="Calibri"/>
                <a:cs typeface="Calibri"/>
              </a:rPr>
              <a:t>entidades.</a:t>
            </a:r>
            <a:endParaRPr sz="2000">
              <a:latin typeface="Calibri"/>
              <a:cs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405384"/>
            <a:ext cx="7920355" cy="388620"/>
          </a:xfrm>
          <a:custGeom>
            <a:avLst/>
            <a:gdLst/>
            <a:ahLst/>
            <a:cxnLst/>
            <a:rect l="l" t="t" r="r" b="b"/>
            <a:pathLst>
              <a:path w="7920355" h="388620">
                <a:moveTo>
                  <a:pt x="0" y="388620"/>
                </a:moveTo>
                <a:lnTo>
                  <a:pt x="7920228" y="388620"/>
                </a:lnTo>
                <a:lnTo>
                  <a:pt x="7920228" y="0"/>
                </a:lnTo>
                <a:lnTo>
                  <a:pt x="0" y="0"/>
                </a:lnTo>
                <a:lnTo>
                  <a:pt x="0" y="388620"/>
                </a:lnTo>
                <a:close/>
              </a:path>
            </a:pathLst>
          </a:custGeom>
          <a:solidFill>
            <a:srgbClr val="800000"/>
          </a:solidFill>
        </p:spPr>
        <p:txBody>
          <a:bodyPr wrap="square" lIns="0" tIns="0" rIns="0" bIns="0" rtlCol="0"/>
          <a:lstStyle/>
          <a:p>
            <a:endParaRPr/>
          </a:p>
        </p:txBody>
      </p:sp>
      <p:sp>
        <p:nvSpPr>
          <p:cNvPr id="3" name="object 3"/>
          <p:cNvSpPr txBox="1"/>
          <p:nvPr/>
        </p:nvSpPr>
        <p:spPr>
          <a:xfrm>
            <a:off x="98247" y="432308"/>
            <a:ext cx="4933315" cy="299720"/>
          </a:xfrm>
          <a:prstGeom prst="rect">
            <a:avLst/>
          </a:prstGeom>
        </p:spPr>
        <p:txBody>
          <a:bodyPr vert="horz" wrap="square" lIns="0" tIns="12700" rIns="0" bIns="0" rtlCol="0">
            <a:spAutoFit/>
          </a:bodyPr>
          <a:lstStyle/>
          <a:p>
            <a:pPr marL="12700">
              <a:lnSpc>
                <a:spcPct val="100000"/>
              </a:lnSpc>
              <a:spcBef>
                <a:spcPts val="100"/>
              </a:spcBef>
            </a:pPr>
            <a:r>
              <a:rPr sz="1800" spc="-10" dirty="0">
                <a:solidFill>
                  <a:srgbClr val="FFFFFF"/>
                </a:solidFill>
                <a:latin typeface="Calibri"/>
                <a:cs typeface="Calibri"/>
              </a:rPr>
              <a:t>PROGRAMAS </a:t>
            </a:r>
            <a:r>
              <a:rPr sz="1800" spc="-5" dirty="0">
                <a:solidFill>
                  <a:srgbClr val="FFFFFF"/>
                </a:solidFill>
                <a:latin typeface="Calibri"/>
                <a:cs typeface="Calibri"/>
              </a:rPr>
              <a:t>DE </a:t>
            </a:r>
            <a:r>
              <a:rPr sz="1800" spc="-25" dirty="0">
                <a:solidFill>
                  <a:srgbClr val="FFFFFF"/>
                </a:solidFill>
                <a:latin typeface="Calibri"/>
                <a:cs typeface="Calibri"/>
              </a:rPr>
              <a:t>BIENESTAR </a:t>
            </a:r>
            <a:r>
              <a:rPr sz="1800" spc="-5" dirty="0">
                <a:solidFill>
                  <a:srgbClr val="FFFFFF"/>
                </a:solidFill>
                <a:latin typeface="Calibri"/>
                <a:cs typeface="Calibri"/>
              </a:rPr>
              <a:t>SOCIAL </a:t>
            </a:r>
            <a:r>
              <a:rPr sz="1400" b="0" spc="-50" dirty="0">
                <a:solidFill>
                  <a:srgbClr val="FFFFFF"/>
                </a:solidFill>
                <a:latin typeface="Calibri Light"/>
                <a:cs typeface="Calibri Light"/>
              </a:rPr>
              <a:t>(Decreto </a:t>
            </a:r>
            <a:r>
              <a:rPr sz="1400" b="0" spc="-40" dirty="0">
                <a:solidFill>
                  <a:srgbClr val="FFFFFF"/>
                </a:solidFill>
                <a:latin typeface="Calibri Light"/>
                <a:cs typeface="Calibri Light"/>
              </a:rPr>
              <a:t>1227 </a:t>
            </a:r>
            <a:r>
              <a:rPr sz="1400" b="0" spc="-25" dirty="0">
                <a:solidFill>
                  <a:srgbClr val="FFFFFF"/>
                </a:solidFill>
                <a:latin typeface="Calibri Light"/>
                <a:cs typeface="Calibri Light"/>
              </a:rPr>
              <a:t>de</a:t>
            </a:r>
            <a:r>
              <a:rPr sz="1400" b="0" spc="-245" dirty="0">
                <a:solidFill>
                  <a:srgbClr val="FFFFFF"/>
                </a:solidFill>
                <a:latin typeface="Calibri Light"/>
                <a:cs typeface="Calibri Light"/>
              </a:rPr>
              <a:t> </a:t>
            </a:r>
            <a:r>
              <a:rPr sz="1400" b="0" spc="-45" dirty="0">
                <a:solidFill>
                  <a:srgbClr val="FFFFFF"/>
                </a:solidFill>
                <a:latin typeface="Calibri Light"/>
                <a:cs typeface="Calibri Light"/>
              </a:rPr>
              <a:t>2005)</a:t>
            </a:r>
            <a:endParaRPr sz="1400">
              <a:latin typeface="Calibri Light"/>
              <a:cs typeface="Calibri Light"/>
            </a:endParaRPr>
          </a:p>
        </p:txBody>
      </p:sp>
      <p:sp>
        <p:nvSpPr>
          <p:cNvPr id="4" name="object 4"/>
          <p:cNvSpPr/>
          <p:nvPr/>
        </p:nvSpPr>
        <p:spPr>
          <a:xfrm>
            <a:off x="9110471" y="6208775"/>
            <a:ext cx="3081527" cy="649223"/>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0" y="5794247"/>
            <a:ext cx="1597152" cy="1063751"/>
          </a:xfrm>
          <a:prstGeom prst="rect">
            <a:avLst/>
          </a:prstGeom>
          <a:blipFill>
            <a:blip r:embed="rId3" cstate="print"/>
            <a:stretch>
              <a:fillRect/>
            </a:stretch>
          </a:blipFill>
        </p:spPr>
        <p:txBody>
          <a:bodyPr wrap="square" lIns="0" tIns="0" rIns="0" bIns="0" rtlCol="0"/>
          <a:lstStyle/>
          <a:p>
            <a:endParaRPr/>
          </a:p>
        </p:txBody>
      </p:sp>
      <p:sp>
        <p:nvSpPr>
          <p:cNvPr id="6" name="object 6"/>
          <p:cNvSpPr txBox="1">
            <a:spLocks noGrp="1"/>
          </p:cNvSpPr>
          <p:nvPr>
            <p:ph type="title"/>
          </p:nvPr>
        </p:nvSpPr>
        <p:spPr>
          <a:xfrm>
            <a:off x="916939" y="1295400"/>
            <a:ext cx="2567940" cy="331470"/>
          </a:xfrm>
          <a:prstGeom prst="rect">
            <a:avLst/>
          </a:prstGeom>
        </p:spPr>
        <p:txBody>
          <a:bodyPr vert="horz" wrap="square" lIns="0" tIns="13335" rIns="0" bIns="0" rtlCol="0">
            <a:spAutoFit/>
          </a:bodyPr>
          <a:lstStyle/>
          <a:p>
            <a:pPr marL="12700">
              <a:lnSpc>
                <a:spcPct val="100000"/>
              </a:lnSpc>
              <a:spcBef>
                <a:spcPts val="105"/>
              </a:spcBef>
            </a:pPr>
            <a:r>
              <a:rPr b="1" spc="-5" dirty="0">
                <a:latin typeface="Calibri"/>
                <a:cs typeface="Calibri"/>
              </a:rPr>
              <a:t>Calidad </a:t>
            </a:r>
            <a:r>
              <a:rPr b="1" dirty="0">
                <a:latin typeface="Calibri"/>
                <a:cs typeface="Calibri"/>
              </a:rPr>
              <a:t>de </a:t>
            </a:r>
            <a:r>
              <a:rPr b="1" spc="-5" dirty="0">
                <a:latin typeface="Calibri"/>
                <a:cs typeface="Calibri"/>
              </a:rPr>
              <a:t>Vida</a:t>
            </a:r>
            <a:r>
              <a:rPr b="1" spc="-45" dirty="0">
                <a:latin typeface="Calibri"/>
                <a:cs typeface="Calibri"/>
              </a:rPr>
              <a:t> </a:t>
            </a:r>
            <a:r>
              <a:rPr b="1" spc="-10" dirty="0">
                <a:latin typeface="Calibri"/>
                <a:cs typeface="Calibri"/>
              </a:rPr>
              <a:t>Laboral:</a:t>
            </a:r>
          </a:p>
        </p:txBody>
      </p:sp>
      <p:sp>
        <p:nvSpPr>
          <p:cNvPr id="7" name="object 7"/>
          <p:cNvSpPr txBox="1"/>
          <p:nvPr/>
        </p:nvSpPr>
        <p:spPr>
          <a:xfrm>
            <a:off x="916939" y="1752600"/>
            <a:ext cx="9293861" cy="4008790"/>
          </a:xfrm>
          <a:prstGeom prst="rect">
            <a:avLst/>
          </a:prstGeom>
        </p:spPr>
        <p:txBody>
          <a:bodyPr vert="horz" wrap="square" lIns="0" tIns="160020" rIns="0" bIns="0" rtlCol="0">
            <a:spAutoFit/>
          </a:bodyPr>
          <a:lstStyle/>
          <a:p>
            <a:pPr marL="295910" indent="-283210">
              <a:lnSpc>
                <a:spcPct val="100000"/>
              </a:lnSpc>
              <a:spcBef>
                <a:spcPts val="1260"/>
              </a:spcBef>
              <a:buClr>
                <a:srgbClr val="800000"/>
              </a:buClr>
              <a:buFont typeface="Wingdings"/>
              <a:buChar char=""/>
              <a:tabLst>
                <a:tab pos="296545" algn="l"/>
              </a:tabLst>
            </a:pPr>
            <a:r>
              <a:rPr sz="2000" dirty="0">
                <a:solidFill>
                  <a:srgbClr val="404040"/>
                </a:solidFill>
                <a:latin typeface="Calibri"/>
                <a:cs typeface="Calibri"/>
              </a:rPr>
              <a:t>Medición </a:t>
            </a:r>
            <a:r>
              <a:rPr sz="2000" spc="-5" dirty="0">
                <a:solidFill>
                  <a:srgbClr val="404040"/>
                </a:solidFill>
                <a:latin typeface="Calibri"/>
                <a:cs typeface="Calibri"/>
              </a:rPr>
              <a:t>del clima laboral.</a:t>
            </a:r>
            <a:endParaRPr sz="2000" dirty="0">
              <a:latin typeface="Calibri"/>
              <a:cs typeface="Calibri"/>
            </a:endParaRPr>
          </a:p>
          <a:p>
            <a:pPr marL="295910" indent="-283210">
              <a:lnSpc>
                <a:spcPct val="100000"/>
              </a:lnSpc>
              <a:spcBef>
                <a:spcPts val="1160"/>
              </a:spcBef>
              <a:buClr>
                <a:srgbClr val="800000"/>
              </a:buClr>
              <a:buFont typeface="Wingdings"/>
              <a:buChar char=""/>
              <a:tabLst>
                <a:tab pos="296545" algn="l"/>
              </a:tabLst>
            </a:pPr>
            <a:r>
              <a:rPr sz="2000" spc="-10" dirty="0">
                <a:solidFill>
                  <a:srgbClr val="404040"/>
                </a:solidFill>
                <a:latin typeface="Calibri"/>
                <a:cs typeface="Calibri"/>
              </a:rPr>
              <a:t>Evaluación </a:t>
            </a:r>
            <a:r>
              <a:rPr sz="2000" dirty="0">
                <a:solidFill>
                  <a:srgbClr val="404040"/>
                </a:solidFill>
                <a:latin typeface="Calibri"/>
                <a:cs typeface="Calibri"/>
              </a:rPr>
              <a:t>de </a:t>
            </a:r>
            <a:r>
              <a:rPr sz="2000" spc="-5" dirty="0">
                <a:solidFill>
                  <a:srgbClr val="404040"/>
                </a:solidFill>
                <a:latin typeface="Calibri"/>
                <a:cs typeface="Calibri"/>
              </a:rPr>
              <a:t>la adaptación </a:t>
            </a:r>
            <a:r>
              <a:rPr sz="2000" dirty="0">
                <a:solidFill>
                  <a:srgbClr val="404040"/>
                </a:solidFill>
                <a:latin typeface="Calibri"/>
                <a:cs typeface="Calibri"/>
              </a:rPr>
              <a:t>al</a:t>
            </a:r>
            <a:r>
              <a:rPr sz="2000" spc="-5" dirty="0">
                <a:solidFill>
                  <a:srgbClr val="404040"/>
                </a:solidFill>
                <a:latin typeface="Calibri"/>
                <a:cs typeface="Calibri"/>
              </a:rPr>
              <a:t> cambio.</a:t>
            </a:r>
            <a:endParaRPr sz="2000" dirty="0">
              <a:latin typeface="Calibri"/>
              <a:cs typeface="Calibri"/>
            </a:endParaRPr>
          </a:p>
          <a:p>
            <a:pPr marL="295910" indent="-283210">
              <a:lnSpc>
                <a:spcPct val="100000"/>
              </a:lnSpc>
              <a:spcBef>
                <a:spcPts val="1165"/>
              </a:spcBef>
              <a:buClr>
                <a:srgbClr val="800000"/>
              </a:buClr>
              <a:buFont typeface="Wingdings"/>
              <a:buChar char=""/>
              <a:tabLst>
                <a:tab pos="296545" algn="l"/>
              </a:tabLst>
            </a:pPr>
            <a:r>
              <a:rPr sz="2000" spc="-5" dirty="0">
                <a:solidFill>
                  <a:srgbClr val="404040"/>
                </a:solidFill>
                <a:latin typeface="Calibri"/>
                <a:cs typeface="Calibri"/>
              </a:rPr>
              <a:t>Preparación </a:t>
            </a:r>
            <a:r>
              <a:rPr sz="2000" dirty="0">
                <a:solidFill>
                  <a:srgbClr val="404040"/>
                </a:solidFill>
                <a:latin typeface="Calibri"/>
                <a:cs typeface="Calibri"/>
              </a:rPr>
              <a:t>de los </a:t>
            </a:r>
            <a:r>
              <a:rPr sz="2000" spc="-5" dirty="0">
                <a:solidFill>
                  <a:srgbClr val="404040"/>
                </a:solidFill>
                <a:latin typeface="Calibri"/>
                <a:cs typeface="Calibri"/>
              </a:rPr>
              <a:t>pre-pensionados </a:t>
            </a:r>
            <a:r>
              <a:rPr sz="2000" spc="-15" dirty="0">
                <a:solidFill>
                  <a:srgbClr val="404040"/>
                </a:solidFill>
                <a:latin typeface="Calibri"/>
                <a:cs typeface="Calibri"/>
              </a:rPr>
              <a:t>para </a:t>
            </a:r>
            <a:r>
              <a:rPr sz="2000" spc="-5" dirty="0">
                <a:solidFill>
                  <a:srgbClr val="404040"/>
                </a:solidFill>
                <a:latin typeface="Calibri"/>
                <a:cs typeface="Calibri"/>
              </a:rPr>
              <a:t>el </a:t>
            </a:r>
            <a:r>
              <a:rPr sz="2000" spc="-15" dirty="0">
                <a:solidFill>
                  <a:srgbClr val="404040"/>
                </a:solidFill>
                <a:latin typeface="Calibri"/>
                <a:cs typeface="Calibri"/>
              </a:rPr>
              <a:t>retiro </a:t>
            </a:r>
            <a:r>
              <a:rPr sz="2000" dirty="0">
                <a:solidFill>
                  <a:srgbClr val="404040"/>
                </a:solidFill>
                <a:latin typeface="Calibri"/>
                <a:cs typeface="Calibri"/>
              </a:rPr>
              <a:t>del</a:t>
            </a:r>
            <a:r>
              <a:rPr sz="2000" spc="40" dirty="0">
                <a:solidFill>
                  <a:srgbClr val="404040"/>
                </a:solidFill>
                <a:latin typeface="Calibri"/>
                <a:cs typeface="Calibri"/>
              </a:rPr>
              <a:t> </a:t>
            </a:r>
            <a:r>
              <a:rPr sz="2000" spc="-5" dirty="0">
                <a:solidFill>
                  <a:srgbClr val="404040"/>
                </a:solidFill>
                <a:latin typeface="Calibri"/>
                <a:cs typeface="Calibri"/>
              </a:rPr>
              <a:t>servicio.</a:t>
            </a:r>
            <a:endParaRPr sz="2000" dirty="0">
              <a:latin typeface="Calibri"/>
              <a:cs typeface="Calibri"/>
            </a:endParaRPr>
          </a:p>
          <a:p>
            <a:pPr marL="295910" indent="-283210">
              <a:lnSpc>
                <a:spcPct val="100000"/>
              </a:lnSpc>
              <a:spcBef>
                <a:spcPts val="1150"/>
              </a:spcBef>
              <a:buClr>
                <a:srgbClr val="800000"/>
              </a:buClr>
              <a:buFont typeface="Wingdings"/>
              <a:buChar char=""/>
              <a:tabLst>
                <a:tab pos="296545" algn="l"/>
              </a:tabLst>
            </a:pPr>
            <a:r>
              <a:rPr sz="2000" spc="-5" dirty="0">
                <a:solidFill>
                  <a:srgbClr val="404040"/>
                </a:solidFill>
                <a:latin typeface="Calibri"/>
                <a:cs typeface="Calibri"/>
              </a:rPr>
              <a:t>Identificación </a:t>
            </a:r>
            <a:r>
              <a:rPr sz="2000" dirty="0">
                <a:solidFill>
                  <a:srgbClr val="404040"/>
                </a:solidFill>
                <a:latin typeface="Calibri"/>
                <a:cs typeface="Calibri"/>
              </a:rPr>
              <a:t>e </a:t>
            </a:r>
            <a:r>
              <a:rPr sz="2000" spc="-5" dirty="0">
                <a:solidFill>
                  <a:srgbClr val="404040"/>
                </a:solidFill>
                <a:latin typeface="Calibri"/>
                <a:cs typeface="Calibri"/>
              </a:rPr>
              <a:t>intervención </a:t>
            </a:r>
            <a:r>
              <a:rPr sz="2000" dirty="0">
                <a:solidFill>
                  <a:srgbClr val="404040"/>
                </a:solidFill>
                <a:latin typeface="Calibri"/>
                <a:cs typeface="Calibri"/>
              </a:rPr>
              <a:t>de </a:t>
            </a:r>
            <a:r>
              <a:rPr sz="2000" spc="-5" dirty="0">
                <a:solidFill>
                  <a:srgbClr val="404040"/>
                </a:solidFill>
                <a:latin typeface="Calibri"/>
                <a:cs typeface="Calibri"/>
              </a:rPr>
              <a:t>la cultura</a:t>
            </a:r>
            <a:r>
              <a:rPr sz="2000" spc="15" dirty="0">
                <a:solidFill>
                  <a:srgbClr val="404040"/>
                </a:solidFill>
                <a:latin typeface="Calibri"/>
                <a:cs typeface="Calibri"/>
              </a:rPr>
              <a:t> </a:t>
            </a:r>
            <a:r>
              <a:rPr sz="2000" spc="-10" dirty="0">
                <a:solidFill>
                  <a:srgbClr val="404040"/>
                </a:solidFill>
                <a:latin typeface="Calibri"/>
                <a:cs typeface="Calibri"/>
              </a:rPr>
              <a:t>organizacional.</a:t>
            </a:r>
            <a:endParaRPr sz="2000" dirty="0">
              <a:latin typeface="Calibri"/>
              <a:cs typeface="Calibri"/>
            </a:endParaRPr>
          </a:p>
          <a:p>
            <a:pPr marL="295910" indent="-283210">
              <a:lnSpc>
                <a:spcPct val="100000"/>
              </a:lnSpc>
              <a:spcBef>
                <a:spcPts val="1160"/>
              </a:spcBef>
              <a:buClr>
                <a:srgbClr val="800000"/>
              </a:buClr>
              <a:buFont typeface="Wingdings"/>
              <a:buChar char=""/>
              <a:tabLst>
                <a:tab pos="296545" algn="l"/>
              </a:tabLst>
            </a:pPr>
            <a:r>
              <a:rPr sz="2000" spc="-10" dirty="0">
                <a:solidFill>
                  <a:srgbClr val="404040"/>
                </a:solidFill>
                <a:latin typeface="Calibri"/>
                <a:cs typeface="Calibri"/>
              </a:rPr>
              <a:t>Fortalecimiento </a:t>
            </a:r>
            <a:r>
              <a:rPr sz="2000" spc="-5" dirty="0">
                <a:solidFill>
                  <a:srgbClr val="404040"/>
                </a:solidFill>
                <a:latin typeface="Calibri"/>
                <a:cs typeface="Calibri"/>
              </a:rPr>
              <a:t>del trabajo en</a:t>
            </a:r>
            <a:r>
              <a:rPr sz="2000" spc="10" dirty="0">
                <a:solidFill>
                  <a:srgbClr val="404040"/>
                </a:solidFill>
                <a:latin typeface="Calibri"/>
                <a:cs typeface="Calibri"/>
              </a:rPr>
              <a:t> </a:t>
            </a:r>
            <a:r>
              <a:rPr sz="2000" dirty="0">
                <a:solidFill>
                  <a:srgbClr val="404040"/>
                </a:solidFill>
                <a:latin typeface="Calibri"/>
                <a:cs typeface="Calibri"/>
              </a:rPr>
              <a:t>equipo.</a:t>
            </a:r>
            <a:endParaRPr sz="2000" dirty="0">
              <a:latin typeface="Calibri"/>
              <a:cs typeface="Calibri"/>
            </a:endParaRPr>
          </a:p>
          <a:p>
            <a:pPr marL="295910" indent="-283210">
              <a:lnSpc>
                <a:spcPct val="100000"/>
              </a:lnSpc>
              <a:spcBef>
                <a:spcPts val="1160"/>
              </a:spcBef>
              <a:buClr>
                <a:srgbClr val="800000"/>
              </a:buClr>
              <a:buFont typeface="Wingdings"/>
              <a:buChar char=""/>
              <a:tabLst>
                <a:tab pos="296545" algn="l"/>
              </a:tabLst>
            </a:pPr>
            <a:r>
              <a:rPr sz="2000" spc="-10" dirty="0">
                <a:solidFill>
                  <a:srgbClr val="404040"/>
                </a:solidFill>
                <a:latin typeface="Calibri"/>
                <a:cs typeface="Calibri"/>
              </a:rPr>
              <a:t>Programas </a:t>
            </a:r>
            <a:r>
              <a:rPr sz="2000" dirty="0">
                <a:solidFill>
                  <a:srgbClr val="404040"/>
                </a:solidFill>
                <a:latin typeface="Calibri"/>
                <a:cs typeface="Calibri"/>
              </a:rPr>
              <a:t>de</a:t>
            </a:r>
            <a:r>
              <a:rPr sz="2000" spc="-15" dirty="0">
                <a:solidFill>
                  <a:srgbClr val="404040"/>
                </a:solidFill>
                <a:latin typeface="Calibri"/>
                <a:cs typeface="Calibri"/>
              </a:rPr>
              <a:t> </a:t>
            </a:r>
            <a:r>
              <a:rPr sz="2000" spc="-5" dirty="0" err="1">
                <a:solidFill>
                  <a:srgbClr val="404040"/>
                </a:solidFill>
                <a:latin typeface="Calibri"/>
                <a:cs typeface="Calibri"/>
              </a:rPr>
              <a:t>incentivos</a:t>
            </a:r>
            <a:r>
              <a:rPr lang="es-ES" sz="2000" spc="-5" dirty="0">
                <a:solidFill>
                  <a:srgbClr val="404040"/>
                </a:solidFill>
                <a:latin typeface="Calibri"/>
                <a:cs typeface="Calibri"/>
              </a:rPr>
              <a:t> -  Proyecto Aprendizaje en Equipo </a:t>
            </a:r>
            <a:endParaRPr lang="es-CO" sz="2000" spc="-5" dirty="0">
              <a:solidFill>
                <a:srgbClr val="404040"/>
              </a:solidFill>
              <a:latin typeface="Calibri"/>
              <a:cs typeface="Calibri"/>
            </a:endParaRPr>
          </a:p>
          <a:p>
            <a:pPr marL="295910" indent="-283210">
              <a:lnSpc>
                <a:spcPct val="100000"/>
              </a:lnSpc>
              <a:spcBef>
                <a:spcPts val="1160"/>
              </a:spcBef>
              <a:buClr>
                <a:srgbClr val="800000"/>
              </a:buClr>
              <a:buFont typeface="Wingdings"/>
              <a:buChar char=""/>
              <a:tabLst>
                <a:tab pos="296545" algn="l"/>
              </a:tabLst>
            </a:pPr>
            <a:r>
              <a:rPr lang="es-CO" sz="2000" spc="-5" dirty="0">
                <a:solidFill>
                  <a:srgbClr val="404040"/>
                </a:solidFill>
                <a:latin typeface="Calibri"/>
                <a:cs typeface="Calibri"/>
              </a:rPr>
              <a:t>Programa de convivencia institucional, en articulación con el SGSST.</a:t>
            </a:r>
          </a:p>
          <a:p>
            <a:pPr marL="295910" indent="-283210">
              <a:lnSpc>
                <a:spcPct val="100000"/>
              </a:lnSpc>
              <a:spcBef>
                <a:spcPts val="1160"/>
              </a:spcBef>
              <a:buClr>
                <a:srgbClr val="800000"/>
              </a:buClr>
              <a:buFont typeface="Wingdings"/>
              <a:buChar char=""/>
              <a:tabLst>
                <a:tab pos="296545" algn="l"/>
              </a:tabLst>
            </a:pPr>
            <a:r>
              <a:rPr lang="es-CO" sz="2000" spc="-5" dirty="0">
                <a:solidFill>
                  <a:srgbClr val="404040"/>
                </a:solidFill>
                <a:latin typeface="Calibri"/>
                <a:cs typeface="Calibri"/>
              </a:rPr>
              <a:t>Programa de educación para el trabajo, en articulación con el PIC fortalecimiento de competencias.</a:t>
            </a:r>
            <a:endParaRPr sz="2000" dirty="0">
              <a:latin typeface="Calibri"/>
              <a:cs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405384"/>
            <a:ext cx="7920355" cy="388620"/>
          </a:xfrm>
          <a:custGeom>
            <a:avLst/>
            <a:gdLst/>
            <a:ahLst/>
            <a:cxnLst/>
            <a:rect l="l" t="t" r="r" b="b"/>
            <a:pathLst>
              <a:path w="7920355" h="388620">
                <a:moveTo>
                  <a:pt x="0" y="388620"/>
                </a:moveTo>
                <a:lnTo>
                  <a:pt x="7920228" y="388620"/>
                </a:lnTo>
                <a:lnTo>
                  <a:pt x="7920228" y="0"/>
                </a:lnTo>
                <a:lnTo>
                  <a:pt x="0" y="0"/>
                </a:lnTo>
                <a:lnTo>
                  <a:pt x="0" y="388620"/>
                </a:lnTo>
                <a:close/>
              </a:path>
            </a:pathLst>
          </a:custGeom>
          <a:solidFill>
            <a:srgbClr val="800000"/>
          </a:solidFill>
        </p:spPr>
        <p:txBody>
          <a:bodyPr wrap="square" lIns="0" tIns="0" rIns="0" bIns="0" rtlCol="0"/>
          <a:lstStyle/>
          <a:p>
            <a:endParaRPr/>
          </a:p>
        </p:txBody>
      </p:sp>
      <p:sp>
        <p:nvSpPr>
          <p:cNvPr id="3" name="object 3"/>
          <p:cNvSpPr txBox="1"/>
          <p:nvPr/>
        </p:nvSpPr>
        <p:spPr>
          <a:xfrm>
            <a:off x="98247" y="432308"/>
            <a:ext cx="1061720" cy="299720"/>
          </a:xfrm>
          <a:prstGeom prst="rect">
            <a:avLst/>
          </a:prstGeom>
        </p:spPr>
        <p:txBody>
          <a:bodyPr vert="horz" wrap="square" lIns="0" tIns="12700" rIns="0" bIns="0" rtlCol="0">
            <a:spAutoFit/>
          </a:bodyPr>
          <a:lstStyle/>
          <a:p>
            <a:pPr marL="12700">
              <a:lnSpc>
                <a:spcPct val="100000"/>
              </a:lnSpc>
              <a:spcBef>
                <a:spcPts val="100"/>
              </a:spcBef>
            </a:pPr>
            <a:r>
              <a:rPr sz="1800" b="1" spc="-10" dirty="0">
                <a:solidFill>
                  <a:srgbClr val="FFFFFF"/>
                </a:solidFill>
                <a:latin typeface="Calibri"/>
                <a:cs typeface="Calibri"/>
              </a:rPr>
              <a:t>OBJETIVOS</a:t>
            </a:r>
            <a:endParaRPr sz="1800">
              <a:latin typeface="Calibri"/>
              <a:cs typeface="Calibri"/>
            </a:endParaRPr>
          </a:p>
        </p:txBody>
      </p:sp>
      <p:sp>
        <p:nvSpPr>
          <p:cNvPr id="4" name="object 4"/>
          <p:cNvSpPr/>
          <p:nvPr/>
        </p:nvSpPr>
        <p:spPr>
          <a:xfrm>
            <a:off x="9110471" y="6208775"/>
            <a:ext cx="3081527" cy="649223"/>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0" y="5794247"/>
            <a:ext cx="1597152" cy="1063751"/>
          </a:xfrm>
          <a:prstGeom prst="rect">
            <a:avLst/>
          </a:prstGeom>
          <a:blipFill>
            <a:blip r:embed="rId3" cstate="print"/>
            <a:stretch>
              <a:fillRect/>
            </a:stretch>
          </a:blipFill>
        </p:spPr>
        <p:txBody>
          <a:bodyPr wrap="square" lIns="0" tIns="0" rIns="0" bIns="0" rtlCol="0"/>
          <a:lstStyle/>
          <a:p>
            <a:endParaRPr/>
          </a:p>
        </p:txBody>
      </p:sp>
      <p:sp>
        <p:nvSpPr>
          <p:cNvPr id="6" name="object 6"/>
          <p:cNvSpPr txBox="1">
            <a:spLocks noGrp="1"/>
          </p:cNvSpPr>
          <p:nvPr>
            <p:ph type="title"/>
          </p:nvPr>
        </p:nvSpPr>
        <p:spPr>
          <a:xfrm>
            <a:off x="916939" y="1811782"/>
            <a:ext cx="1883410" cy="330835"/>
          </a:xfrm>
          <a:prstGeom prst="rect">
            <a:avLst/>
          </a:prstGeom>
        </p:spPr>
        <p:txBody>
          <a:bodyPr vert="horz" wrap="square" lIns="0" tIns="13335" rIns="0" bIns="0" rtlCol="0">
            <a:spAutoFit/>
          </a:bodyPr>
          <a:lstStyle/>
          <a:p>
            <a:pPr marL="12700">
              <a:lnSpc>
                <a:spcPct val="100000"/>
              </a:lnSpc>
              <a:spcBef>
                <a:spcPts val="105"/>
              </a:spcBef>
            </a:pPr>
            <a:r>
              <a:rPr b="1" spc="-5" dirty="0">
                <a:latin typeface="Calibri"/>
                <a:cs typeface="Calibri"/>
              </a:rPr>
              <a:t>Objetivo</a:t>
            </a:r>
            <a:r>
              <a:rPr b="1" spc="-85" dirty="0">
                <a:latin typeface="Calibri"/>
                <a:cs typeface="Calibri"/>
              </a:rPr>
              <a:t> </a:t>
            </a:r>
            <a:r>
              <a:rPr b="1" spc="-10" dirty="0">
                <a:latin typeface="Calibri"/>
                <a:cs typeface="Calibri"/>
              </a:rPr>
              <a:t>General:</a:t>
            </a:r>
          </a:p>
        </p:txBody>
      </p:sp>
      <p:sp>
        <p:nvSpPr>
          <p:cNvPr id="7" name="object 7"/>
          <p:cNvSpPr txBox="1"/>
          <p:nvPr/>
        </p:nvSpPr>
        <p:spPr>
          <a:xfrm>
            <a:off x="916939" y="2538425"/>
            <a:ext cx="10359390" cy="2154555"/>
          </a:xfrm>
          <a:prstGeom prst="rect">
            <a:avLst/>
          </a:prstGeom>
        </p:spPr>
        <p:txBody>
          <a:bodyPr vert="horz" wrap="square" lIns="0" tIns="43815" rIns="0" bIns="0" rtlCol="0">
            <a:spAutoFit/>
          </a:bodyPr>
          <a:lstStyle/>
          <a:p>
            <a:pPr marL="104139" marR="5080" indent="-91440" algn="just">
              <a:lnSpc>
                <a:spcPct val="90000"/>
              </a:lnSpc>
              <a:spcBef>
                <a:spcPts val="345"/>
              </a:spcBef>
              <a:buClr>
                <a:srgbClr val="800000"/>
              </a:buClr>
              <a:buFont typeface="Wingdings"/>
              <a:buChar char=""/>
              <a:tabLst>
                <a:tab pos="297815" algn="l"/>
              </a:tabLst>
            </a:pPr>
            <a:r>
              <a:rPr sz="2000" spc="-5" dirty="0">
                <a:solidFill>
                  <a:srgbClr val="404040"/>
                </a:solidFill>
                <a:latin typeface="Calibri"/>
                <a:cs typeface="Calibri"/>
              </a:rPr>
              <a:t>Propiciar condiciones </a:t>
            </a:r>
            <a:r>
              <a:rPr sz="2000" spc="-10" dirty="0">
                <a:solidFill>
                  <a:srgbClr val="404040"/>
                </a:solidFill>
                <a:latin typeface="Calibri"/>
                <a:cs typeface="Calibri"/>
              </a:rPr>
              <a:t>para </a:t>
            </a:r>
            <a:r>
              <a:rPr sz="2000" spc="-5" dirty="0">
                <a:solidFill>
                  <a:srgbClr val="404040"/>
                </a:solidFill>
                <a:latin typeface="Calibri"/>
                <a:cs typeface="Calibri"/>
              </a:rPr>
              <a:t>el </a:t>
            </a:r>
            <a:r>
              <a:rPr sz="2000" spc="-10" dirty="0">
                <a:solidFill>
                  <a:srgbClr val="404040"/>
                </a:solidFill>
                <a:latin typeface="Calibri"/>
                <a:cs typeface="Calibri"/>
              </a:rPr>
              <a:t>mejoramiento </a:t>
            </a:r>
            <a:r>
              <a:rPr sz="2000" dirty="0">
                <a:solidFill>
                  <a:srgbClr val="404040"/>
                </a:solidFill>
                <a:latin typeface="Calibri"/>
                <a:cs typeface="Calibri"/>
              </a:rPr>
              <a:t>de </a:t>
            </a:r>
            <a:r>
              <a:rPr sz="2000" spc="-5" dirty="0">
                <a:solidFill>
                  <a:srgbClr val="404040"/>
                </a:solidFill>
                <a:latin typeface="Calibri"/>
                <a:cs typeface="Calibri"/>
              </a:rPr>
              <a:t>la calidad </a:t>
            </a:r>
            <a:r>
              <a:rPr sz="2000" dirty="0">
                <a:solidFill>
                  <a:srgbClr val="404040"/>
                </a:solidFill>
                <a:latin typeface="Calibri"/>
                <a:cs typeface="Calibri"/>
              </a:rPr>
              <a:t>de vida de los </a:t>
            </a:r>
            <a:r>
              <a:rPr sz="2000" spc="-5" dirty="0">
                <a:solidFill>
                  <a:srgbClr val="404040"/>
                </a:solidFill>
                <a:latin typeface="Calibri"/>
                <a:cs typeface="Calibri"/>
              </a:rPr>
              <a:t>Servidores públicos </a:t>
            </a:r>
            <a:r>
              <a:rPr sz="2000" dirty="0">
                <a:solidFill>
                  <a:srgbClr val="404040"/>
                </a:solidFill>
                <a:latin typeface="Calibri"/>
                <a:cs typeface="Calibri"/>
              </a:rPr>
              <a:t>de </a:t>
            </a:r>
            <a:r>
              <a:rPr sz="2000" spc="-5" dirty="0">
                <a:solidFill>
                  <a:srgbClr val="404040"/>
                </a:solidFill>
                <a:latin typeface="Calibri"/>
                <a:cs typeface="Calibri"/>
              </a:rPr>
              <a:t>la  Entidad </a:t>
            </a:r>
            <a:r>
              <a:rPr sz="2000" dirty="0">
                <a:solidFill>
                  <a:srgbClr val="404040"/>
                </a:solidFill>
                <a:latin typeface="Calibri"/>
                <a:cs typeface="Calibri"/>
              </a:rPr>
              <a:t>y </a:t>
            </a:r>
            <a:r>
              <a:rPr sz="2000" spc="-5" dirty="0">
                <a:solidFill>
                  <a:srgbClr val="404040"/>
                </a:solidFill>
                <a:latin typeface="Calibri"/>
                <a:cs typeface="Calibri"/>
              </a:rPr>
              <a:t>su </a:t>
            </a:r>
            <a:r>
              <a:rPr sz="2000" dirty="0">
                <a:solidFill>
                  <a:srgbClr val="404040"/>
                </a:solidFill>
                <a:latin typeface="Calibri"/>
                <a:cs typeface="Calibri"/>
              </a:rPr>
              <a:t>desempeño </a:t>
            </a:r>
            <a:r>
              <a:rPr sz="2000" spc="-10" dirty="0">
                <a:solidFill>
                  <a:srgbClr val="404040"/>
                </a:solidFill>
                <a:latin typeface="Calibri"/>
                <a:cs typeface="Calibri"/>
              </a:rPr>
              <a:t>laboral, </a:t>
            </a:r>
            <a:r>
              <a:rPr sz="2000" spc="-5" dirty="0">
                <a:solidFill>
                  <a:srgbClr val="404040"/>
                </a:solidFill>
                <a:latin typeface="Calibri"/>
                <a:cs typeface="Calibri"/>
              </a:rPr>
              <a:t>generando </a:t>
            </a:r>
            <a:r>
              <a:rPr sz="2000" dirty="0">
                <a:solidFill>
                  <a:srgbClr val="404040"/>
                </a:solidFill>
                <a:latin typeface="Calibri"/>
                <a:cs typeface="Calibri"/>
              </a:rPr>
              <a:t>espacios de </a:t>
            </a:r>
            <a:r>
              <a:rPr sz="2000" spc="-10" dirty="0">
                <a:solidFill>
                  <a:srgbClr val="404040"/>
                </a:solidFill>
                <a:latin typeface="Calibri"/>
                <a:cs typeface="Calibri"/>
              </a:rPr>
              <a:t>conocimiento, </a:t>
            </a:r>
            <a:r>
              <a:rPr sz="2000" spc="-5" dirty="0">
                <a:solidFill>
                  <a:srgbClr val="404040"/>
                </a:solidFill>
                <a:latin typeface="Calibri"/>
                <a:cs typeface="Calibri"/>
              </a:rPr>
              <a:t>esparcimiento </a:t>
            </a:r>
            <a:r>
              <a:rPr sz="2000" dirty="0">
                <a:solidFill>
                  <a:srgbClr val="404040"/>
                </a:solidFill>
                <a:latin typeface="Calibri"/>
                <a:cs typeface="Calibri"/>
              </a:rPr>
              <a:t>e </a:t>
            </a:r>
            <a:r>
              <a:rPr sz="2000" spc="-10" dirty="0">
                <a:solidFill>
                  <a:srgbClr val="404040"/>
                </a:solidFill>
                <a:latin typeface="Calibri"/>
                <a:cs typeface="Calibri"/>
              </a:rPr>
              <a:t>integración  </a:t>
            </a:r>
            <a:r>
              <a:rPr sz="2000" spc="-25" dirty="0">
                <a:solidFill>
                  <a:srgbClr val="404040"/>
                </a:solidFill>
                <a:latin typeface="Calibri"/>
                <a:cs typeface="Calibri"/>
              </a:rPr>
              <a:t>familiar, </a:t>
            </a:r>
            <a:r>
              <a:rPr sz="2000" dirty="0">
                <a:solidFill>
                  <a:srgbClr val="404040"/>
                </a:solidFill>
                <a:latin typeface="Calibri"/>
                <a:cs typeface="Calibri"/>
              </a:rPr>
              <a:t>a </a:t>
            </a:r>
            <a:r>
              <a:rPr sz="2000" spc="-15" dirty="0">
                <a:solidFill>
                  <a:srgbClr val="404040"/>
                </a:solidFill>
                <a:latin typeface="Calibri"/>
                <a:cs typeface="Calibri"/>
              </a:rPr>
              <a:t>través </a:t>
            </a:r>
            <a:r>
              <a:rPr sz="2000" dirty="0">
                <a:solidFill>
                  <a:srgbClr val="404040"/>
                </a:solidFill>
                <a:latin typeface="Calibri"/>
                <a:cs typeface="Calibri"/>
              </a:rPr>
              <a:t>de </a:t>
            </a:r>
            <a:r>
              <a:rPr sz="2000" spc="-10" dirty="0">
                <a:solidFill>
                  <a:srgbClr val="404040"/>
                </a:solidFill>
                <a:latin typeface="Calibri"/>
                <a:cs typeface="Calibri"/>
              </a:rPr>
              <a:t>programas </a:t>
            </a:r>
            <a:r>
              <a:rPr sz="2000" dirty="0">
                <a:solidFill>
                  <a:srgbClr val="404040"/>
                </a:solidFill>
                <a:latin typeface="Calibri"/>
                <a:cs typeface="Calibri"/>
              </a:rPr>
              <a:t>que </a:t>
            </a:r>
            <a:r>
              <a:rPr sz="2000" spc="-15" dirty="0">
                <a:solidFill>
                  <a:srgbClr val="404040"/>
                </a:solidFill>
                <a:latin typeface="Calibri"/>
                <a:cs typeface="Calibri"/>
              </a:rPr>
              <a:t>fomenten </a:t>
            </a:r>
            <a:r>
              <a:rPr sz="2000" spc="-5" dirty="0">
                <a:solidFill>
                  <a:srgbClr val="404040"/>
                </a:solidFill>
                <a:latin typeface="Calibri"/>
                <a:cs typeface="Calibri"/>
              </a:rPr>
              <a:t>el </a:t>
            </a:r>
            <a:r>
              <a:rPr sz="2000" spc="-10" dirty="0">
                <a:solidFill>
                  <a:srgbClr val="404040"/>
                </a:solidFill>
                <a:latin typeface="Calibri"/>
                <a:cs typeface="Calibri"/>
              </a:rPr>
              <a:t>desarrollo integral </a:t>
            </a:r>
            <a:r>
              <a:rPr sz="2000" dirty="0">
                <a:solidFill>
                  <a:srgbClr val="404040"/>
                </a:solidFill>
                <a:latin typeface="Calibri"/>
                <a:cs typeface="Calibri"/>
              </a:rPr>
              <a:t>y </a:t>
            </a:r>
            <a:r>
              <a:rPr sz="2000" spc="-5" dirty="0">
                <a:solidFill>
                  <a:srgbClr val="404040"/>
                </a:solidFill>
                <a:latin typeface="Calibri"/>
                <a:cs typeface="Calibri"/>
              </a:rPr>
              <a:t>atendiendo </a:t>
            </a:r>
            <a:r>
              <a:rPr sz="2000" dirty="0">
                <a:solidFill>
                  <a:srgbClr val="404040"/>
                </a:solidFill>
                <a:latin typeface="Calibri"/>
                <a:cs typeface="Calibri"/>
              </a:rPr>
              <a:t>las necesidades  de los</a:t>
            </a:r>
            <a:r>
              <a:rPr sz="2000" spc="-25" dirty="0">
                <a:solidFill>
                  <a:srgbClr val="404040"/>
                </a:solidFill>
                <a:latin typeface="Calibri"/>
                <a:cs typeface="Calibri"/>
              </a:rPr>
              <a:t> </a:t>
            </a:r>
            <a:r>
              <a:rPr sz="2000" spc="-5" dirty="0">
                <a:solidFill>
                  <a:srgbClr val="404040"/>
                </a:solidFill>
                <a:latin typeface="Calibri"/>
                <a:cs typeface="Calibri"/>
              </a:rPr>
              <a:t>servidores.</a:t>
            </a:r>
            <a:endParaRPr sz="2000">
              <a:latin typeface="Calibri"/>
              <a:cs typeface="Calibri"/>
            </a:endParaRPr>
          </a:p>
          <a:p>
            <a:pPr marL="12700" marR="5080" algn="just">
              <a:lnSpc>
                <a:spcPts val="2160"/>
              </a:lnSpc>
              <a:spcBef>
                <a:spcPts val="1420"/>
              </a:spcBef>
            </a:pPr>
            <a:r>
              <a:rPr sz="2000" dirty="0">
                <a:solidFill>
                  <a:srgbClr val="404040"/>
                </a:solidFill>
                <a:latin typeface="Calibri"/>
                <a:cs typeface="Calibri"/>
              </a:rPr>
              <a:t>El </a:t>
            </a:r>
            <a:r>
              <a:rPr sz="2000" spc="-10" dirty="0">
                <a:solidFill>
                  <a:srgbClr val="404040"/>
                </a:solidFill>
                <a:latin typeface="Calibri"/>
                <a:cs typeface="Calibri"/>
              </a:rPr>
              <a:t>Programa </a:t>
            </a:r>
            <a:r>
              <a:rPr sz="2000" spc="-5" dirty="0">
                <a:solidFill>
                  <a:srgbClr val="404040"/>
                </a:solidFill>
                <a:latin typeface="Calibri"/>
                <a:cs typeface="Calibri"/>
              </a:rPr>
              <a:t>de </a:t>
            </a:r>
            <a:r>
              <a:rPr sz="2000" spc="-25" dirty="0">
                <a:solidFill>
                  <a:srgbClr val="404040"/>
                </a:solidFill>
                <a:latin typeface="Calibri"/>
                <a:cs typeface="Calibri"/>
              </a:rPr>
              <a:t>Bienestar, </a:t>
            </a:r>
            <a:r>
              <a:rPr sz="2000" spc="-10" dirty="0">
                <a:solidFill>
                  <a:srgbClr val="404040"/>
                </a:solidFill>
                <a:latin typeface="Calibri"/>
                <a:cs typeface="Calibri"/>
              </a:rPr>
              <a:t>propenderá </a:t>
            </a:r>
            <a:r>
              <a:rPr sz="2000" spc="-5" dirty="0">
                <a:solidFill>
                  <a:srgbClr val="404040"/>
                </a:solidFill>
                <a:latin typeface="Calibri"/>
                <a:cs typeface="Calibri"/>
              </a:rPr>
              <a:t>por </a:t>
            </a:r>
            <a:r>
              <a:rPr sz="2000" spc="-10" dirty="0">
                <a:solidFill>
                  <a:srgbClr val="404040"/>
                </a:solidFill>
                <a:latin typeface="Calibri"/>
                <a:cs typeface="Calibri"/>
              </a:rPr>
              <a:t>generar </a:t>
            </a:r>
            <a:r>
              <a:rPr sz="2000" spc="-5" dirty="0">
                <a:solidFill>
                  <a:srgbClr val="404040"/>
                </a:solidFill>
                <a:latin typeface="Calibri"/>
                <a:cs typeface="Calibri"/>
              </a:rPr>
              <a:t>un </a:t>
            </a:r>
            <a:r>
              <a:rPr sz="2000" dirty="0">
                <a:solidFill>
                  <a:srgbClr val="404040"/>
                </a:solidFill>
                <a:latin typeface="Calibri"/>
                <a:cs typeface="Calibri"/>
              </a:rPr>
              <a:t>clima </a:t>
            </a:r>
            <a:r>
              <a:rPr sz="2000" spc="-10" dirty="0">
                <a:solidFill>
                  <a:srgbClr val="404040"/>
                </a:solidFill>
                <a:latin typeface="Calibri"/>
                <a:cs typeface="Calibri"/>
              </a:rPr>
              <a:t>organizacional </a:t>
            </a:r>
            <a:r>
              <a:rPr sz="2000" dirty="0">
                <a:solidFill>
                  <a:srgbClr val="404040"/>
                </a:solidFill>
                <a:latin typeface="Calibri"/>
                <a:cs typeface="Calibri"/>
              </a:rPr>
              <a:t>que </a:t>
            </a:r>
            <a:r>
              <a:rPr sz="2000" spc="-10" dirty="0">
                <a:solidFill>
                  <a:srgbClr val="404040"/>
                </a:solidFill>
                <a:latin typeface="Calibri"/>
                <a:cs typeface="Calibri"/>
              </a:rPr>
              <a:t>manifieste </a:t>
            </a:r>
            <a:r>
              <a:rPr sz="2000" spc="-5" dirty="0">
                <a:solidFill>
                  <a:srgbClr val="404040"/>
                </a:solidFill>
                <a:latin typeface="Calibri"/>
                <a:cs typeface="Calibri"/>
              </a:rPr>
              <a:t>en sus  servidores motivación </a:t>
            </a:r>
            <a:r>
              <a:rPr sz="2000" dirty="0">
                <a:solidFill>
                  <a:srgbClr val="404040"/>
                </a:solidFill>
                <a:latin typeface="Calibri"/>
                <a:cs typeface="Calibri"/>
              </a:rPr>
              <a:t>y </a:t>
            </a:r>
            <a:r>
              <a:rPr sz="2000" spc="-5" dirty="0">
                <a:solidFill>
                  <a:srgbClr val="404040"/>
                </a:solidFill>
                <a:latin typeface="Calibri"/>
                <a:cs typeface="Calibri"/>
              </a:rPr>
              <a:t>calidez humana </a:t>
            </a:r>
            <a:r>
              <a:rPr sz="2000" dirty="0">
                <a:solidFill>
                  <a:srgbClr val="404040"/>
                </a:solidFill>
                <a:latin typeface="Calibri"/>
                <a:cs typeface="Calibri"/>
              </a:rPr>
              <a:t>en </a:t>
            </a:r>
            <a:r>
              <a:rPr sz="2000" spc="-5" dirty="0">
                <a:solidFill>
                  <a:srgbClr val="404040"/>
                </a:solidFill>
                <a:latin typeface="Calibri"/>
                <a:cs typeface="Calibri"/>
              </a:rPr>
              <a:t>la </a:t>
            </a:r>
            <a:r>
              <a:rPr sz="2000" spc="-10" dirty="0">
                <a:solidFill>
                  <a:srgbClr val="404040"/>
                </a:solidFill>
                <a:latin typeface="Calibri"/>
                <a:cs typeface="Calibri"/>
              </a:rPr>
              <a:t>prestación </a:t>
            </a:r>
            <a:r>
              <a:rPr sz="2000" dirty="0">
                <a:solidFill>
                  <a:srgbClr val="404040"/>
                </a:solidFill>
                <a:latin typeface="Calibri"/>
                <a:cs typeface="Calibri"/>
              </a:rPr>
              <a:t>de los </a:t>
            </a:r>
            <a:r>
              <a:rPr sz="2000" spc="-5" dirty="0">
                <a:solidFill>
                  <a:srgbClr val="404040"/>
                </a:solidFill>
                <a:latin typeface="Calibri"/>
                <a:cs typeface="Calibri"/>
              </a:rPr>
              <a:t>servicios, </a:t>
            </a:r>
            <a:r>
              <a:rPr sz="2000" dirty="0">
                <a:solidFill>
                  <a:srgbClr val="404040"/>
                </a:solidFill>
                <a:latin typeface="Calibri"/>
                <a:cs typeface="Calibri"/>
              </a:rPr>
              <a:t>y se </a:t>
            </a:r>
            <a:r>
              <a:rPr sz="2000" spc="-10" dirty="0">
                <a:solidFill>
                  <a:srgbClr val="404040"/>
                </a:solidFill>
                <a:latin typeface="Calibri"/>
                <a:cs typeface="Calibri"/>
              </a:rPr>
              <a:t>refleje </a:t>
            </a:r>
            <a:r>
              <a:rPr sz="2000" dirty="0">
                <a:solidFill>
                  <a:srgbClr val="404040"/>
                </a:solidFill>
                <a:latin typeface="Calibri"/>
                <a:cs typeface="Calibri"/>
              </a:rPr>
              <a:t>en </a:t>
            </a:r>
            <a:r>
              <a:rPr sz="2000" spc="-5" dirty="0">
                <a:solidFill>
                  <a:srgbClr val="404040"/>
                </a:solidFill>
                <a:latin typeface="Calibri"/>
                <a:cs typeface="Calibri"/>
              </a:rPr>
              <a:t>el  cumplimiento </a:t>
            </a:r>
            <a:r>
              <a:rPr sz="2000" dirty="0">
                <a:solidFill>
                  <a:srgbClr val="404040"/>
                </a:solidFill>
                <a:latin typeface="Calibri"/>
                <a:cs typeface="Calibri"/>
              </a:rPr>
              <a:t>de </a:t>
            </a:r>
            <a:r>
              <a:rPr sz="2000" spc="-5" dirty="0">
                <a:solidFill>
                  <a:srgbClr val="404040"/>
                </a:solidFill>
                <a:latin typeface="Calibri"/>
                <a:cs typeface="Calibri"/>
              </a:rPr>
              <a:t>la Misión </a:t>
            </a:r>
            <a:r>
              <a:rPr sz="2000" dirty="0">
                <a:solidFill>
                  <a:srgbClr val="404040"/>
                </a:solidFill>
                <a:latin typeface="Calibri"/>
                <a:cs typeface="Calibri"/>
              </a:rPr>
              <a:t>Institucional, </a:t>
            </a:r>
            <a:r>
              <a:rPr sz="2000" spc="-5" dirty="0">
                <a:solidFill>
                  <a:srgbClr val="404040"/>
                </a:solidFill>
                <a:latin typeface="Calibri"/>
                <a:cs typeface="Calibri"/>
              </a:rPr>
              <a:t>aumentando </a:t>
            </a:r>
            <a:r>
              <a:rPr sz="2000" dirty="0">
                <a:solidFill>
                  <a:srgbClr val="404040"/>
                </a:solidFill>
                <a:latin typeface="Calibri"/>
                <a:cs typeface="Calibri"/>
              </a:rPr>
              <a:t>los </a:t>
            </a:r>
            <a:r>
              <a:rPr sz="2000" spc="-10" dirty="0">
                <a:solidFill>
                  <a:srgbClr val="404040"/>
                </a:solidFill>
                <a:latin typeface="Calibri"/>
                <a:cs typeface="Calibri"/>
              </a:rPr>
              <a:t>niveles </a:t>
            </a:r>
            <a:r>
              <a:rPr sz="2000" dirty="0">
                <a:solidFill>
                  <a:srgbClr val="404040"/>
                </a:solidFill>
                <a:latin typeface="Calibri"/>
                <a:cs typeface="Calibri"/>
              </a:rPr>
              <a:t>de </a:t>
            </a:r>
            <a:r>
              <a:rPr sz="2000" spc="-10" dirty="0">
                <a:solidFill>
                  <a:srgbClr val="404040"/>
                </a:solidFill>
                <a:latin typeface="Calibri"/>
                <a:cs typeface="Calibri"/>
              </a:rPr>
              <a:t>satisfacción </a:t>
            </a:r>
            <a:r>
              <a:rPr sz="2000" dirty="0">
                <a:solidFill>
                  <a:srgbClr val="404040"/>
                </a:solidFill>
                <a:latin typeface="Calibri"/>
                <a:cs typeface="Calibri"/>
              </a:rPr>
              <a:t>de los</a:t>
            </a:r>
            <a:r>
              <a:rPr sz="2000" spc="114" dirty="0">
                <a:solidFill>
                  <a:srgbClr val="404040"/>
                </a:solidFill>
                <a:latin typeface="Calibri"/>
                <a:cs typeface="Calibri"/>
              </a:rPr>
              <a:t> </a:t>
            </a:r>
            <a:r>
              <a:rPr sz="2000" dirty="0">
                <a:solidFill>
                  <a:srgbClr val="404040"/>
                </a:solidFill>
                <a:latin typeface="Calibri"/>
                <a:cs typeface="Calibri"/>
              </a:rPr>
              <a:t>ciudadanos.</a:t>
            </a:r>
            <a:endParaRPr sz="2000">
              <a:latin typeface="Calibri"/>
              <a:cs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9110471" y="6208775"/>
            <a:ext cx="3081527" cy="649223"/>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0" y="5794247"/>
            <a:ext cx="1597152" cy="1063751"/>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0" y="405384"/>
            <a:ext cx="7920355" cy="388620"/>
          </a:xfrm>
          <a:custGeom>
            <a:avLst/>
            <a:gdLst/>
            <a:ahLst/>
            <a:cxnLst/>
            <a:rect l="l" t="t" r="r" b="b"/>
            <a:pathLst>
              <a:path w="7920355" h="388620">
                <a:moveTo>
                  <a:pt x="0" y="388620"/>
                </a:moveTo>
                <a:lnTo>
                  <a:pt x="7920228" y="388620"/>
                </a:lnTo>
                <a:lnTo>
                  <a:pt x="7920228" y="0"/>
                </a:lnTo>
                <a:lnTo>
                  <a:pt x="0" y="0"/>
                </a:lnTo>
                <a:lnTo>
                  <a:pt x="0" y="388620"/>
                </a:lnTo>
                <a:close/>
              </a:path>
            </a:pathLst>
          </a:custGeom>
          <a:solidFill>
            <a:srgbClr val="800000"/>
          </a:solidFill>
        </p:spPr>
        <p:txBody>
          <a:bodyPr wrap="square" lIns="0" tIns="0" rIns="0" bIns="0" rtlCol="0"/>
          <a:lstStyle/>
          <a:p>
            <a:endParaRPr/>
          </a:p>
        </p:txBody>
      </p:sp>
      <p:sp>
        <p:nvSpPr>
          <p:cNvPr id="5" name="object 5"/>
          <p:cNvSpPr txBox="1"/>
          <p:nvPr/>
        </p:nvSpPr>
        <p:spPr>
          <a:xfrm>
            <a:off x="98247" y="432308"/>
            <a:ext cx="1061720" cy="299720"/>
          </a:xfrm>
          <a:prstGeom prst="rect">
            <a:avLst/>
          </a:prstGeom>
        </p:spPr>
        <p:txBody>
          <a:bodyPr vert="horz" wrap="square" lIns="0" tIns="12700" rIns="0" bIns="0" rtlCol="0">
            <a:spAutoFit/>
          </a:bodyPr>
          <a:lstStyle/>
          <a:p>
            <a:pPr marL="12700">
              <a:lnSpc>
                <a:spcPct val="100000"/>
              </a:lnSpc>
              <a:spcBef>
                <a:spcPts val="100"/>
              </a:spcBef>
            </a:pPr>
            <a:r>
              <a:rPr sz="1800" b="1" spc="-10" dirty="0">
                <a:solidFill>
                  <a:srgbClr val="FFFFFF"/>
                </a:solidFill>
                <a:latin typeface="Calibri"/>
                <a:cs typeface="Calibri"/>
              </a:rPr>
              <a:t>OBJETIVOS</a:t>
            </a:r>
            <a:endParaRPr sz="1800">
              <a:latin typeface="Calibri"/>
              <a:cs typeface="Calibri"/>
            </a:endParaRPr>
          </a:p>
        </p:txBody>
      </p:sp>
      <p:sp>
        <p:nvSpPr>
          <p:cNvPr id="6" name="object 6"/>
          <p:cNvSpPr txBox="1">
            <a:spLocks noGrp="1"/>
          </p:cNvSpPr>
          <p:nvPr>
            <p:ph type="title"/>
          </p:nvPr>
        </p:nvSpPr>
        <p:spPr>
          <a:xfrm>
            <a:off x="916939" y="1811782"/>
            <a:ext cx="2305685" cy="330835"/>
          </a:xfrm>
          <a:prstGeom prst="rect">
            <a:avLst/>
          </a:prstGeom>
        </p:spPr>
        <p:txBody>
          <a:bodyPr vert="horz" wrap="square" lIns="0" tIns="13335" rIns="0" bIns="0" rtlCol="0">
            <a:spAutoFit/>
          </a:bodyPr>
          <a:lstStyle/>
          <a:p>
            <a:pPr marL="12700">
              <a:lnSpc>
                <a:spcPct val="100000"/>
              </a:lnSpc>
              <a:spcBef>
                <a:spcPts val="105"/>
              </a:spcBef>
            </a:pPr>
            <a:r>
              <a:rPr b="1" spc="-5" dirty="0">
                <a:latin typeface="Calibri"/>
                <a:cs typeface="Calibri"/>
              </a:rPr>
              <a:t>Objetivos</a:t>
            </a:r>
            <a:r>
              <a:rPr b="1" spc="-90" dirty="0">
                <a:latin typeface="Calibri"/>
                <a:cs typeface="Calibri"/>
              </a:rPr>
              <a:t> </a:t>
            </a:r>
            <a:r>
              <a:rPr b="1" dirty="0">
                <a:latin typeface="Calibri"/>
                <a:cs typeface="Calibri"/>
              </a:rPr>
              <a:t>Específicos:</a:t>
            </a:r>
          </a:p>
        </p:txBody>
      </p:sp>
      <p:sp>
        <p:nvSpPr>
          <p:cNvPr id="7" name="object 7"/>
          <p:cNvSpPr txBox="1"/>
          <p:nvPr/>
        </p:nvSpPr>
        <p:spPr>
          <a:xfrm>
            <a:off x="916939" y="2538425"/>
            <a:ext cx="10359390" cy="2607310"/>
          </a:xfrm>
          <a:prstGeom prst="rect">
            <a:avLst/>
          </a:prstGeom>
        </p:spPr>
        <p:txBody>
          <a:bodyPr vert="horz" wrap="square" lIns="0" tIns="13335" rIns="0" bIns="0" rtlCol="0">
            <a:spAutoFit/>
          </a:bodyPr>
          <a:lstStyle/>
          <a:p>
            <a:pPr marL="104139" indent="-91440">
              <a:lnSpc>
                <a:spcPts val="2280"/>
              </a:lnSpc>
              <a:spcBef>
                <a:spcPts val="105"/>
              </a:spcBef>
              <a:buClr>
                <a:srgbClr val="800000"/>
              </a:buClr>
              <a:buFont typeface="Wingdings"/>
              <a:buChar char=""/>
              <a:tabLst>
                <a:tab pos="297815" algn="l"/>
              </a:tabLst>
            </a:pPr>
            <a:r>
              <a:rPr sz="2000" spc="-5" dirty="0">
                <a:solidFill>
                  <a:srgbClr val="404040"/>
                </a:solidFill>
                <a:latin typeface="Calibri"/>
                <a:cs typeface="Calibri"/>
              </a:rPr>
              <a:t>Apoyar</a:t>
            </a:r>
            <a:r>
              <a:rPr sz="2000" spc="60" dirty="0">
                <a:solidFill>
                  <a:srgbClr val="404040"/>
                </a:solidFill>
                <a:latin typeface="Calibri"/>
                <a:cs typeface="Calibri"/>
              </a:rPr>
              <a:t> </a:t>
            </a:r>
            <a:r>
              <a:rPr sz="2000" spc="-5" dirty="0">
                <a:solidFill>
                  <a:srgbClr val="404040"/>
                </a:solidFill>
                <a:latin typeface="Calibri"/>
                <a:cs typeface="Calibri"/>
              </a:rPr>
              <a:t>el</a:t>
            </a:r>
            <a:r>
              <a:rPr sz="2000" spc="75" dirty="0">
                <a:solidFill>
                  <a:srgbClr val="404040"/>
                </a:solidFill>
                <a:latin typeface="Calibri"/>
                <a:cs typeface="Calibri"/>
              </a:rPr>
              <a:t> </a:t>
            </a:r>
            <a:r>
              <a:rPr sz="2000" spc="-5" dirty="0">
                <a:solidFill>
                  <a:srgbClr val="404040"/>
                </a:solidFill>
                <a:latin typeface="Calibri"/>
                <a:cs typeface="Calibri"/>
              </a:rPr>
              <a:t>desarrollo</a:t>
            </a:r>
            <a:r>
              <a:rPr sz="2000" spc="80" dirty="0">
                <a:solidFill>
                  <a:srgbClr val="404040"/>
                </a:solidFill>
                <a:latin typeface="Calibri"/>
                <a:cs typeface="Calibri"/>
              </a:rPr>
              <a:t> </a:t>
            </a:r>
            <a:r>
              <a:rPr sz="2000" dirty="0">
                <a:solidFill>
                  <a:srgbClr val="404040"/>
                </a:solidFill>
                <a:latin typeface="Calibri"/>
                <a:cs typeface="Calibri"/>
              </a:rPr>
              <a:t>de</a:t>
            </a:r>
            <a:r>
              <a:rPr sz="2000" spc="75" dirty="0">
                <a:solidFill>
                  <a:srgbClr val="404040"/>
                </a:solidFill>
                <a:latin typeface="Calibri"/>
                <a:cs typeface="Calibri"/>
              </a:rPr>
              <a:t> </a:t>
            </a:r>
            <a:r>
              <a:rPr sz="2000" spc="-5" dirty="0">
                <a:solidFill>
                  <a:srgbClr val="404040"/>
                </a:solidFill>
                <a:latin typeface="Calibri"/>
                <a:cs typeface="Calibri"/>
              </a:rPr>
              <a:t>condiciones</a:t>
            </a:r>
            <a:r>
              <a:rPr sz="2000" spc="60" dirty="0">
                <a:solidFill>
                  <a:srgbClr val="404040"/>
                </a:solidFill>
                <a:latin typeface="Calibri"/>
                <a:cs typeface="Calibri"/>
              </a:rPr>
              <a:t> </a:t>
            </a:r>
            <a:r>
              <a:rPr sz="2000" dirty="0">
                <a:solidFill>
                  <a:srgbClr val="404040"/>
                </a:solidFill>
                <a:latin typeface="Calibri"/>
                <a:cs typeface="Calibri"/>
              </a:rPr>
              <a:t>en</a:t>
            </a:r>
            <a:r>
              <a:rPr sz="2000" spc="75" dirty="0">
                <a:solidFill>
                  <a:srgbClr val="404040"/>
                </a:solidFill>
                <a:latin typeface="Calibri"/>
                <a:cs typeface="Calibri"/>
              </a:rPr>
              <a:t> </a:t>
            </a:r>
            <a:r>
              <a:rPr sz="2000" spc="-5" dirty="0">
                <a:solidFill>
                  <a:srgbClr val="404040"/>
                </a:solidFill>
                <a:latin typeface="Calibri"/>
                <a:cs typeface="Calibri"/>
              </a:rPr>
              <a:t>el</a:t>
            </a:r>
            <a:r>
              <a:rPr sz="2000" spc="80" dirty="0">
                <a:solidFill>
                  <a:srgbClr val="404040"/>
                </a:solidFill>
                <a:latin typeface="Calibri"/>
                <a:cs typeface="Calibri"/>
              </a:rPr>
              <a:t> </a:t>
            </a:r>
            <a:r>
              <a:rPr sz="2000" spc="-10" dirty="0">
                <a:solidFill>
                  <a:srgbClr val="404040"/>
                </a:solidFill>
                <a:latin typeface="Calibri"/>
                <a:cs typeface="Calibri"/>
              </a:rPr>
              <a:t>ambiente</a:t>
            </a:r>
            <a:r>
              <a:rPr sz="2000" spc="75" dirty="0">
                <a:solidFill>
                  <a:srgbClr val="404040"/>
                </a:solidFill>
                <a:latin typeface="Calibri"/>
                <a:cs typeface="Calibri"/>
              </a:rPr>
              <a:t> </a:t>
            </a:r>
            <a:r>
              <a:rPr sz="2000" dirty="0">
                <a:solidFill>
                  <a:srgbClr val="404040"/>
                </a:solidFill>
                <a:latin typeface="Calibri"/>
                <a:cs typeface="Calibri"/>
              </a:rPr>
              <a:t>de</a:t>
            </a:r>
            <a:r>
              <a:rPr sz="2000" spc="75" dirty="0">
                <a:solidFill>
                  <a:srgbClr val="404040"/>
                </a:solidFill>
                <a:latin typeface="Calibri"/>
                <a:cs typeface="Calibri"/>
              </a:rPr>
              <a:t> </a:t>
            </a:r>
            <a:r>
              <a:rPr sz="2000" spc="-5" dirty="0">
                <a:solidFill>
                  <a:srgbClr val="404040"/>
                </a:solidFill>
                <a:latin typeface="Calibri"/>
                <a:cs typeface="Calibri"/>
              </a:rPr>
              <a:t>trabajo</a:t>
            </a:r>
            <a:r>
              <a:rPr sz="2000" spc="60" dirty="0">
                <a:solidFill>
                  <a:srgbClr val="404040"/>
                </a:solidFill>
                <a:latin typeface="Calibri"/>
                <a:cs typeface="Calibri"/>
              </a:rPr>
              <a:t> </a:t>
            </a:r>
            <a:r>
              <a:rPr sz="2000" dirty="0">
                <a:solidFill>
                  <a:srgbClr val="404040"/>
                </a:solidFill>
                <a:latin typeface="Calibri"/>
                <a:cs typeface="Calibri"/>
              </a:rPr>
              <a:t>que</a:t>
            </a:r>
            <a:r>
              <a:rPr sz="2000" spc="75" dirty="0">
                <a:solidFill>
                  <a:srgbClr val="404040"/>
                </a:solidFill>
                <a:latin typeface="Calibri"/>
                <a:cs typeface="Calibri"/>
              </a:rPr>
              <a:t> </a:t>
            </a:r>
            <a:r>
              <a:rPr sz="2000" spc="-25" dirty="0">
                <a:solidFill>
                  <a:srgbClr val="404040"/>
                </a:solidFill>
                <a:latin typeface="Calibri"/>
                <a:cs typeface="Calibri"/>
              </a:rPr>
              <a:t>favorezcan</a:t>
            </a:r>
            <a:r>
              <a:rPr sz="2000" spc="75" dirty="0">
                <a:solidFill>
                  <a:srgbClr val="404040"/>
                </a:solidFill>
                <a:latin typeface="Calibri"/>
                <a:cs typeface="Calibri"/>
              </a:rPr>
              <a:t> </a:t>
            </a:r>
            <a:r>
              <a:rPr sz="2000" spc="-5" dirty="0">
                <a:solidFill>
                  <a:srgbClr val="404040"/>
                </a:solidFill>
                <a:latin typeface="Calibri"/>
                <a:cs typeface="Calibri"/>
              </a:rPr>
              <a:t>el</a:t>
            </a:r>
            <a:r>
              <a:rPr sz="2000" spc="75" dirty="0">
                <a:solidFill>
                  <a:srgbClr val="404040"/>
                </a:solidFill>
                <a:latin typeface="Calibri"/>
                <a:cs typeface="Calibri"/>
              </a:rPr>
              <a:t> </a:t>
            </a:r>
            <a:r>
              <a:rPr sz="2000" spc="-5" dirty="0">
                <a:solidFill>
                  <a:srgbClr val="404040"/>
                </a:solidFill>
                <a:latin typeface="Calibri"/>
                <a:cs typeface="Calibri"/>
              </a:rPr>
              <a:t>desarrollo</a:t>
            </a:r>
            <a:r>
              <a:rPr sz="2000" spc="75" dirty="0">
                <a:solidFill>
                  <a:srgbClr val="404040"/>
                </a:solidFill>
                <a:latin typeface="Calibri"/>
                <a:cs typeface="Calibri"/>
              </a:rPr>
              <a:t> </a:t>
            </a:r>
            <a:r>
              <a:rPr sz="2000" dirty="0">
                <a:solidFill>
                  <a:srgbClr val="404040"/>
                </a:solidFill>
                <a:latin typeface="Calibri"/>
                <a:cs typeface="Calibri"/>
              </a:rPr>
              <a:t>de</a:t>
            </a:r>
            <a:r>
              <a:rPr sz="2000" spc="75" dirty="0">
                <a:solidFill>
                  <a:srgbClr val="404040"/>
                </a:solidFill>
                <a:latin typeface="Calibri"/>
                <a:cs typeface="Calibri"/>
              </a:rPr>
              <a:t> </a:t>
            </a:r>
            <a:r>
              <a:rPr sz="2000" spc="-5" dirty="0">
                <a:solidFill>
                  <a:srgbClr val="404040"/>
                </a:solidFill>
                <a:latin typeface="Calibri"/>
                <a:cs typeface="Calibri"/>
              </a:rPr>
              <a:t>la</a:t>
            </a:r>
            <a:endParaRPr sz="2000">
              <a:latin typeface="Calibri"/>
              <a:cs typeface="Calibri"/>
            </a:endParaRPr>
          </a:p>
          <a:p>
            <a:pPr marL="104139">
              <a:lnSpc>
                <a:spcPts val="2280"/>
              </a:lnSpc>
            </a:pPr>
            <a:r>
              <a:rPr sz="2000" spc="-5" dirty="0">
                <a:solidFill>
                  <a:srgbClr val="404040"/>
                </a:solidFill>
                <a:latin typeface="Calibri"/>
                <a:cs typeface="Calibri"/>
              </a:rPr>
              <a:t>creatividad, la identidad </a:t>
            </a:r>
            <a:r>
              <a:rPr sz="2000" dirty="0">
                <a:solidFill>
                  <a:srgbClr val="404040"/>
                </a:solidFill>
                <a:latin typeface="Calibri"/>
                <a:cs typeface="Calibri"/>
              </a:rPr>
              <a:t>y </a:t>
            </a:r>
            <a:r>
              <a:rPr sz="2000" spc="-5" dirty="0">
                <a:solidFill>
                  <a:srgbClr val="404040"/>
                </a:solidFill>
                <a:latin typeface="Calibri"/>
                <a:cs typeface="Calibri"/>
              </a:rPr>
              <a:t>la participación </a:t>
            </a:r>
            <a:r>
              <a:rPr sz="2000" dirty="0">
                <a:solidFill>
                  <a:srgbClr val="404040"/>
                </a:solidFill>
                <a:latin typeface="Calibri"/>
                <a:cs typeface="Calibri"/>
              </a:rPr>
              <a:t>de los</a:t>
            </a:r>
            <a:r>
              <a:rPr sz="2000" spc="30" dirty="0">
                <a:solidFill>
                  <a:srgbClr val="404040"/>
                </a:solidFill>
                <a:latin typeface="Calibri"/>
                <a:cs typeface="Calibri"/>
              </a:rPr>
              <a:t> </a:t>
            </a:r>
            <a:r>
              <a:rPr sz="2000" spc="-5" dirty="0">
                <a:solidFill>
                  <a:srgbClr val="404040"/>
                </a:solidFill>
                <a:latin typeface="Calibri"/>
                <a:cs typeface="Calibri"/>
              </a:rPr>
              <a:t>servidores.</a:t>
            </a:r>
            <a:endParaRPr sz="2000">
              <a:latin typeface="Calibri"/>
              <a:cs typeface="Calibri"/>
            </a:endParaRPr>
          </a:p>
          <a:p>
            <a:pPr marL="104139" marR="5080" indent="-91440" algn="just">
              <a:lnSpc>
                <a:spcPts val="2160"/>
              </a:lnSpc>
              <a:spcBef>
                <a:spcPts val="1425"/>
              </a:spcBef>
              <a:buClr>
                <a:srgbClr val="800000"/>
              </a:buClr>
              <a:buFont typeface="Wingdings"/>
              <a:buChar char=""/>
              <a:tabLst>
                <a:tab pos="297815" algn="l"/>
              </a:tabLst>
            </a:pPr>
            <a:r>
              <a:rPr sz="2000" spc="-10" dirty="0">
                <a:solidFill>
                  <a:srgbClr val="404040"/>
                </a:solidFill>
                <a:latin typeface="Calibri"/>
                <a:cs typeface="Calibri"/>
              </a:rPr>
              <a:t>Desarrollar valores </a:t>
            </a:r>
            <a:r>
              <a:rPr sz="2000" spc="-5" dirty="0">
                <a:solidFill>
                  <a:srgbClr val="404040"/>
                </a:solidFill>
                <a:latin typeface="Calibri"/>
                <a:cs typeface="Calibri"/>
              </a:rPr>
              <a:t>en función </a:t>
            </a:r>
            <a:r>
              <a:rPr sz="2000" dirty="0">
                <a:solidFill>
                  <a:srgbClr val="404040"/>
                </a:solidFill>
                <a:latin typeface="Calibri"/>
                <a:cs typeface="Calibri"/>
              </a:rPr>
              <a:t>de una </a:t>
            </a:r>
            <a:r>
              <a:rPr sz="2000" spc="-10" dirty="0">
                <a:solidFill>
                  <a:srgbClr val="404040"/>
                </a:solidFill>
                <a:latin typeface="Calibri"/>
                <a:cs typeface="Calibri"/>
              </a:rPr>
              <a:t>cultura </a:t>
            </a:r>
            <a:r>
              <a:rPr sz="2000" dirty="0">
                <a:solidFill>
                  <a:srgbClr val="404040"/>
                </a:solidFill>
                <a:latin typeface="Calibri"/>
                <a:cs typeface="Calibri"/>
              </a:rPr>
              <a:t>de servicio que </a:t>
            </a:r>
            <a:r>
              <a:rPr sz="2000" spc="-15" dirty="0">
                <a:solidFill>
                  <a:srgbClr val="404040"/>
                </a:solidFill>
                <a:latin typeface="Calibri"/>
                <a:cs typeface="Calibri"/>
              </a:rPr>
              <a:t>haga </a:t>
            </a:r>
            <a:r>
              <a:rPr sz="2000" spc="-10" dirty="0">
                <a:solidFill>
                  <a:srgbClr val="404040"/>
                </a:solidFill>
                <a:latin typeface="Calibri"/>
                <a:cs typeface="Calibri"/>
              </a:rPr>
              <a:t>énfasis </a:t>
            </a:r>
            <a:r>
              <a:rPr sz="2000" dirty="0">
                <a:solidFill>
                  <a:srgbClr val="404040"/>
                </a:solidFill>
                <a:latin typeface="Calibri"/>
                <a:cs typeface="Calibri"/>
              </a:rPr>
              <a:t>en </a:t>
            </a:r>
            <a:r>
              <a:rPr sz="2000" spc="-5" dirty="0">
                <a:solidFill>
                  <a:srgbClr val="404040"/>
                </a:solidFill>
                <a:latin typeface="Calibri"/>
                <a:cs typeface="Calibri"/>
              </a:rPr>
              <a:t>la responsabilidad  social </a:t>
            </a:r>
            <a:r>
              <a:rPr sz="2000" dirty="0">
                <a:solidFill>
                  <a:srgbClr val="404040"/>
                </a:solidFill>
                <a:latin typeface="Calibri"/>
                <a:cs typeface="Calibri"/>
              </a:rPr>
              <a:t>y </a:t>
            </a:r>
            <a:r>
              <a:rPr sz="2000" spc="-5" dirty="0">
                <a:solidFill>
                  <a:srgbClr val="404040"/>
                </a:solidFill>
                <a:latin typeface="Calibri"/>
                <a:cs typeface="Calibri"/>
              </a:rPr>
              <a:t>la ética </a:t>
            </a:r>
            <a:r>
              <a:rPr sz="2000" spc="-10" dirty="0">
                <a:solidFill>
                  <a:srgbClr val="404040"/>
                </a:solidFill>
                <a:latin typeface="Calibri"/>
                <a:cs typeface="Calibri"/>
              </a:rPr>
              <a:t>administrativa, </a:t>
            </a:r>
            <a:r>
              <a:rPr sz="2000" dirty="0">
                <a:solidFill>
                  <a:srgbClr val="404040"/>
                </a:solidFill>
                <a:latin typeface="Calibri"/>
                <a:cs typeface="Calibri"/>
              </a:rPr>
              <a:t>de </a:t>
            </a:r>
            <a:r>
              <a:rPr sz="2000" spc="-10" dirty="0">
                <a:solidFill>
                  <a:srgbClr val="404040"/>
                </a:solidFill>
                <a:latin typeface="Calibri"/>
                <a:cs typeface="Calibri"/>
              </a:rPr>
              <a:t>tal </a:t>
            </a:r>
            <a:r>
              <a:rPr sz="2000" spc="-15" dirty="0">
                <a:solidFill>
                  <a:srgbClr val="404040"/>
                </a:solidFill>
                <a:latin typeface="Calibri"/>
                <a:cs typeface="Calibri"/>
              </a:rPr>
              <a:t>forma </a:t>
            </a:r>
            <a:r>
              <a:rPr sz="2000" spc="-5" dirty="0">
                <a:solidFill>
                  <a:srgbClr val="404040"/>
                </a:solidFill>
                <a:latin typeface="Calibri"/>
                <a:cs typeface="Calibri"/>
              </a:rPr>
              <a:t>que se genere el </a:t>
            </a:r>
            <a:r>
              <a:rPr sz="2000" spc="-10" dirty="0">
                <a:solidFill>
                  <a:srgbClr val="404040"/>
                </a:solidFill>
                <a:latin typeface="Calibri"/>
                <a:cs typeface="Calibri"/>
              </a:rPr>
              <a:t>compromiso </a:t>
            </a:r>
            <a:r>
              <a:rPr sz="2000" spc="-5" dirty="0">
                <a:solidFill>
                  <a:srgbClr val="404040"/>
                </a:solidFill>
                <a:latin typeface="Calibri"/>
                <a:cs typeface="Calibri"/>
              </a:rPr>
              <a:t>institucional </a:t>
            </a:r>
            <a:r>
              <a:rPr sz="2000" dirty="0">
                <a:solidFill>
                  <a:srgbClr val="404040"/>
                </a:solidFill>
                <a:latin typeface="Calibri"/>
                <a:cs typeface="Calibri"/>
              </a:rPr>
              <a:t>y </a:t>
            </a:r>
            <a:r>
              <a:rPr sz="2000" spc="-5" dirty="0">
                <a:solidFill>
                  <a:srgbClr val="404040"/>
                </a:solidFill>
                <a:latin typeface="Calibri"/>
                <a:cs typeface="Calibri"/>
              </a:rPr>
              <a:t>el sentido  </a:t>
            </a:r>
            <a:r>
              <a:rPr sz="2000" dirty="0">
                <a:solidFill>
                  <a:srgbClr val="404040"/>
                </a:solidFill>
                <a:latin typeface="Calibri"/>
                <a:cs typeface="Calibri"/>
              </a:rPr>
              <a:t>de </a:t>
            </a:r>
            <a:r>
              <a:rPr sz="2000" spc="-5" dirty="0">
                <a:solidFill>
                  <a:srgbClr val="404040"/>
                </a:solidFill>
                <a:latin typeface="Calibri"/>
                <a:cs typeface="Calibri"/>
              </a:rPr>
              <a:t>pertenencia </a:t>
            </a:r>
            <a:r>
              <a:rPr sz="2000" dirty="0">
                <a:solidFill>
                  <a:srgbClr val="404040"/>
                </a:solidFill>
                <a:latin typeface="Calibri"/>
                <a:cs typeface="Calibri"/>
              </a:rPr>
              <a:t>e </a:t>
            </a:r>
            <a:r>
              <a:rPr sz="2000" spc="-5" dirty="0">
                <a:solidFill>
                  <a:srgbClr val="404040"/>
                </a:solidFill>
                <a:latin typeface="Calibri"/>
                <a:cs typeface="Calibri"/>
              </a:rPr>
              <a:t>identidad.</a:t>
            </a:r>
            <a:endParaRPr sz="2000">
              <a:latin typeface="Calibri"/>
              <a:cs typeface="Calibri"/>
            </a:endParaRPr>
          </a:p>
          <a:p>
            <a:pPr marL="104139" marR="5080" indent="-91440" algn="just">
              <a:lnSpc>
                <a:spcPts val="2160"/>
              </a:lnSpc>
              <a:spcBef>
                <a:spcPts val="1405"/>
              </a:spcBef>
              <a:buClr>
                <a:srgbClr val="800000"/>
              </a:buClr>
              <a:buFont typeface="Wingdings"/>
              <a:buChar char=""/>
              <a:tabLst>
                <a:tab pos="297815" algn="l"/>
              </a:tabLst>
            </a:pPr>
            <a:r>
              <a:rPr sz="2000" spc="-5" dirty="0">
                <a:solidFill>
                  <a:srgbClr val="404040"/>
                </a:solidFill>
                <a:latin typeface="Calibri"/>
                <a:cs typeface="Calibri"/>
              </a:rPr>
              <a:t>Contribuir </a:t>
            </a:r>
            <a:r>
              <a:rPr sz="2000" dirty="0">
                <a:solidFill>
                  <a:srgbClr val="404040"/>
                </a:solidFill>
                <a:latin typeface="Calibri"/>
                <a:cs typeface="Calibri"/>
              </a:rPr>
              <a:t>a </a:t>
            </a:r>
            <a:r>
              <a:rPr sz="2000" spc="-20" dirty="0">
                <a:solidFill>
                  <a:srgbClr val="404040"/>
                </a:solidFill>
                <a:latin typeface="Calibri"/>
                <a:cs typeface="Calibri"/>
              </a:rPr>
              <a:t>través </a:t>
            </a:r>
            <a:r>
              <a:rPr sz="2000" dirty="0">
                <a:solidFill>
                  <a:srgbClr val="404040"/>
                </a:solidFill>
                <a:latin typeface="Calibri"/>
                <a:cs typeface="Calibri"/>
              </a:rPr>
              <a:t>de acciones </a:t>
            </a:r>
            <a:r>
              <a:rPr sz="2000" spc="-5" dirty="0">
                <a:solidFill>
                  <a:srgbClr val="404040"/>
                </a:solidFill>
                <a:latin typeface="Calibri"/>
                <a:cs typeface="Calibri"/>
              </a:rPr>
              <a:t>participativas basadas </a:t>
            </a:r>
            <a:r>
              <a:rPr sz="2000" dirty="0">
                <a:solidFill>
                  <a:srgbClr val="404040"/>
                </a:solidFill>
                <a:latin typeface="Calibri"/>
                <a:cs typeface="Calibri"/>
              </a:rPr>
              <a:t>en </a:t>
            </a:r>
            <a:r>
              <a:rPr sz="2000" spc="-5" dirty="0">
                <a:solidFill>
                  <a:srgbClr val="404040"/>
                </a:solidFill>
                <a:latin typeface="Calibri"/>
                <a:cs typeface="Calibri"/>
              </a:rPr>
              <a:t>la </a:t>
            </a:r>
            <a:r>
              <a:rPr sz="2000" spc="-10" dirty="0">
                <a:solidFill>
                  <a:srgbClr val="404040"/>
                </a:solidFill>
                <a:latin typeface="Calibri"/>
                <a:cs typeface="Calibri"/>
              </a:rPr>
              <a:t>promoción </a:t>
            </a:r>
            <a:r>
              <a:rPr sz="2000" dirty="0">
                <a:solidFill>
                  <a:srgbClr val="404040"/>
                </a:solidFill>
                <a:latin typeface="Calibri"/>
                <a:cs typeface="Calibri"/>
              </a:rPr>
              <a:t>y </a:t>
            </a:r>
            <a:r>
              <a:rPr sz="2000" spc="-5" dirty="0">
                <a:solidFill>
                  <a:srgbClr val="404040"/>
                </a:solidFill>
                <a:latin typeface="Calibri"/>
                <a:cs typeface="Calibri"/>
              </a:rPr>
              <a:t>la </a:t>
            </a:r>
            <a:r>
              <a:rPr sz="2000" spc="-10" dirty="0">
                <a:solidFill>
                  <a:srgbClr val="404040"/>
                </a:solidFill>
                <a:latin typeface="Calibri"/>
                <a:cs typeface="Calibri"/>
              </a:rPr>
              <a:t>prevención, </a:t>
            </a:r>
            <a:r>
              <a:rPr sz="2000" dirty="0">
                <a:solidFill>
                  <a:srgbClr val="404040"/>
                </a:solidFill>
                <a:latin typeface="Calibri"/>
                <a:cs typeface="Calibri"/>
              </a:rPr>
              <a:t>a </a:t>
            </a:r>
            <a:r>
              <a:rPr sz="2000" spc="-5" dirty="0">
                <a:solidFill>
                  <a:srgbClr val="404040"/>
                </a:solidFill>
                <a:latin typeface="Calibri"/>
                <a:cs typeface="Calibri"/>
              </a:rPr>
              <a:t>la  construcción </a:t>
            </a:r>
            <a:r>
              <a:rPr sz="2000" dirty="0">
                <a:solidFill>
                  <a:srgbClr val="404040"/>
                </a:solidFill>
                <a:latin typeface="Calibri"/>
                <a:cs typeface="Calibri"/>
              </a:rPr>
              <a:t>de una </a:t>
            </a:r>
            <a:r>
              <a:rPr sz="2000" spc="-5" dirty="0">
                <a:solidFill>
                  <a:srgbClr val="404040"/>
                </a:solidFill>
                <a:latin typeface="Calibri"/>
                <a:cs typeface="Calibri"/>
              </a:rPr>
              <a:t>mejor calidad </a:t>
            </a:r>
            <a:r>
              <a:rPr sz="2000" dirty="0">
                <a:solidFill>
                  <a:srgbClr val="404040"/>
                </a:solidFill>
                <a:latin typeface="Calibri"/>
                <a:cs typeface="Calibri"/>
              </a:rPr>
              <a:t>de </a:t>
            </a:r>
            <a:r>
              <a:rPr sz="2000" spc="-5" dirty="0">
                <a:solidFill>
                  <a:srgbClr val="404040"/>
                </a:solidFill>
                <a:latin typeface="Calibri"/>
                <a:cs typeface="Calibri"/>
              </a:rPr>
              <a:t>vida, en </a:t>
            </a:r>
            <a:r>
              <a:rPr sz="2000" dirty="0">
                <a:solidFill>
                  <a:srgbClr val="404040"/>
                </a:solidFill>
                <a:latin typeface="Calibri"/>
                <a:cs typeface="Calibri"/>
              </a:rPr>
              <a:t>los </a:t>
            </a:r>
            <a:r>
              <a:rPr sz="2000" spc="-5" dirty="0">
                <a:solidFill>
                  <a:srgbClr val="404040"/>
                </a:solidFill>
                <a:latin typeface="Calibri"/>
                <a:cs typeface="Calibri"/>
              </a:rPr>
              <a:t>aspectos </a:t>
            </a:r>
            <a:r>
              <a:rPr sz="2000" spc="-10" dirty="0">
                <a:solidFill>
                  <a:srgbClr val="404040"/>
                </a:solidFill>
                <a:latin typeface="Calibri"/>
                <a:cs typeface="Calibri"/>
              </a:rPr>
              <a:t>educativo, </a:t>
            </a:r>
            <a:r>
              <a:rPr sz="2000" spc="-15" dirty="0">
                <a:solidFill>
                  <a:srgbClr val="404040"/>
                </a:solidFill>
                <a:latin typeface="Calibri"/>
                <a:cs typeface="Calibri"/>
              </a:rPr>
              <a:t>recreativo, </a:t>
            </a:r>
            <a:r>
              <a:rPr sz="2000" spc="-10" dirty="0">
                <a:solidFill>
                  <a:srgbClr val="404040"/>
                </a:solidFill>
                <a:latin typeface="Calibri"/>
                <a:cs typeface="Calibri"/>
              </a:rPr>
              <a:t>deportivo </a:t>
            </a:r>
            <a:r>
              <a:rPr sz="2000" dirty="0">
                <a:solidFill>
                  <a:srgbClr val="404040"/>
                </a:solidFill>
                <a:latin typeface="Calibri"/>
                <a:cs typeface="Calibri"/>
              </a:rPr>
              <a:t>y  </a:t>
            </a:r>
            <a:r>
              <a:rPr sz="2000" spc="-5" dirty="0">
                <a:solidFill>
                  <a:srgbClr val="404040"/>
                </a:solidFill>
                <a:latin typeface="Calibri"/>
                <a:cs typeface="Calibri"/>
              </a:rPr>
              <a:t>cultural </a:t>
            </a:r>
            <a:r>
              <a:rPr sz="2000" dirty="0">
                <a:solidFill>
                  <a:srgbClr val="404040"/>
                </a:solidFill>
                <a:latin typeface="Calibri"/>
                <a:cs typeface="Calibri"/>
              </a:rPr>
              <a:t>de los funcionarios y </a:t>
            </a:r>
            <a:r>
              <a:rPr sz="2000" spc="-5" dirty="0">
                <a:solidFill>
                  <a:srgbClr val="404040"/>
                </a:solidFill>
                <a:latin typeface="Calibri"/>
                <a:cs typeface="Calibri"/>
              </a:rPr>
              <a:t>sus</a:t>
            </a:r>
            <a:r>
              <a:rPr sz="2000" spc="-45" dirty="0">
                <a:solidFill>
                  <a:srgbClr val="404040"/>
                </a:solidFill>
                <a:latin typeface="Calibri"/>
                <a:cs typeface="Calibri"/>
              </a:rPr>
              <a:t> </a:t>
            </a:r>
            <a:r>
              <a:rPr sz="2000" spc="-10" dirty="0">
                <a:solidFill>
                  <a:srgbClr val="404040"/>
                </a:solidFill>
                <a:latin typeface="Calibri"/>
                <a:cs typeface="Calibri"/>
              </a:rPr>
              <a:t>familias.</a:t>
            </a:r>
            <a:endParaRPr sz="2000">
              <a:latin typeface="Calibri"/>
              <a:cs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986015" y="1281557"/>
          <a:ext cx="10059034" cy="4276725"/>
        </p:xfrm>
        <a:graphic>
          <a:graphicData uri="http://schemas.openxmlformats.org/drawingml/2006/table">
            <a:tbl>
              <a:tblPr firstRow="1" bandRow="1">
                <a:tableStyleId>{2D5ABB26-0587-4C30-8999-92F81FD0307C}</a:tableStyleId>
              </a:tblPr>
              <a:tblGrid>
                <a:gridCol w="3835400">
                  <a:extLst>
                    <a:ext uri="{9D8B030D-6E8A-4147-A177-3AD203B41FA5}">
                      <a16:colId xmlns:a16="http://schemas.microsoft.com/office/drawing/2014/main" val="20000"/>
                    </a:ext>
                  </a:extLst>
                </a:gridCol>
                <a:gridCol w="1223010">
                  <a:extLst>
                    <a:ext uri="{9D8B030D-6E8A-4147-A177-3AD203B41FA5}">
                      <a16:colId xmlns:a16="http://schemas.microsoft.com/office/drawing/2014/main" val="20001"/>
                    </a:ext>
                  </a:extLst>
                </a:gridCol>
                <a:gridCol w="3728720">
                  <a:extLst>
                    <a:ext uri="{9D8B030D-6E8A-4147-A177-3AD203B41FA5}">
                      <a16:colId xmlns:a16="http://schemas.microsoft.com/office/drawing/2014/main" val="20002"/>
                    </a:ext>
                  </a:extLst>
                </a:gridCol>
                <a:gridCol w="1271904">
                  <a:extLst>
                    <a:ext uri="{9D8B030D-6E8A-4147-A177-3AD203B41FA5}">
                      <a16:colId xmlns:a16="http://schemas.microsoft.com/office/drawing/2014/main" val="20003"/>
                    </a:ext>
                  </a:extLst>
                </a:gridCol>
              </a:tblGrid>
              <a:tr h="401320">
                <a:tc>
                  <a:txBody>
                    <a:bodyPr/>
                    <a:lstStyle/>
                    <a:p>
                      <a:pPr marL="13970" algn="ctr">
                        <a:lnSpc>
                          <a:spcPct val="100000"/>
                        </a:lnSpc>
                        <a:spcBef>
                          <a:spcPts val="459"/>
                        </a:spcBef>
                      </a:pPr>
                      <a:r>
                        <a:rPr sz="1800" b="1" spc="-5" dirty="0">
                          <a:solidFill>
                            <a:srgbClr val="FFFFFF"/>
                          </a:solidFill>
                          <a:latin typeface="Calibri"/>
                          <a:cs typeface="Calibri"/>
                        </a:rPr>
                        <a:t>Dependencia</a:t>
                      </a:r>
                      <a:endParaRPr sz="1800">
                        <a:latin typeface="Calibri"/>
                        <a:cs typeface="Calibri"/>
                      </a:endParaRPr>
                    </a:p>
                  </a:txBody>
                  <a:tcPr marL="0" marR="0" marT="58419"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EC7C30"/>
                    </a:solidFill>
                  </a:tcPr>
                </a:tc>
                <a:tc>
                  <a:txBody>
                    <a:bodyPr/>
                    <a:lstStyle/>
                    <a:p>
                      <a:pPr marL="11430" algn="ctr">
                        <a:lnSpc>
                          <a:spcPct val="100000"/>
                        </a:lnSpc>
                        <a:spcBef>
                          <a:spcPts val="459"/>
                        </a:spcBef>
                      </a:pPr>
                      <a:r>
                        <a:rPr sz="1800" b="1" spc="-5" dirty="0">
                          <a:solidFill>
                            <a:srgbClr val="FFFFFF"/>
                          </a:solidFill>
                          <a:latin typeface="Calibri"/>
                          <a:cs typeface="Calibri"/>
                        </a:rPr>
                        <a:t>Servidores</a:t>
                      </a:r>
                      <a:endParaRPr sz="1800">
                        <a:latin typeface="Calibri"/>
                        <a:cs typeface="Calibri"/>
                      </a:endParaRPr>
                    </a:p>
                  </a:txBody>
                  <a:tcPr marL="0" marR="0" marT="58419"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EC7C30"/>
                    </a:solidFill>
                  </a:tcPr>
                </a:tc>
                <a:tc>
                  <a:txBody>
                    <a:bodyPr/>
                    <a:lstStyle/>
                    <a:p>
                      <a:pPr marL="12065" algn="ctr">
                        <a:lnSpc>
                          <a:spcPct val="100000"/>
                        </a:lnSpc>
                        <a:spcBef>
                          <a:spcPts val="459"/>
                        </a:spcBef>
                      </a:pPr>
                      <a:r>
                        <a:rPr sz="1800" b="1" spc="-5" dirty="0">
                          <a:solidFill>
                            <a:srgbClr val="FFFFFF"/>
                          </a:solidFill>
                          <a:latin typeface="Calibri"/>
                          <a:cs typeface="Calibri"/>
                        </a:rPr>
                        <a:t>Dependencia</a:t>
                      </a:r>
                      <a:endParaRPr sz="1800">
                        <a:latin typeface="Calibri"/>
                        <a:cs typeface="Calibri"/>
                      </a:endParaRPr>
                    </a:p>
                  </a:txBody>
                  <a:tcPr marL="0" marR="0" marT="58419"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EC7C30"/>
                    </a:solidFill>
                  </a:tcPr>
                </a:tc>
                <a:tc>
                  <a:txBody>
                    <a:bodyPr/>
                    <a:lstStyle/>
                    <a:p>
                      <a:pPr marL="11430" algn="ctr">
                        <a:lnSpc>
                          <a:spcPct val="100000"/>
                        </a:lnSpc>
                        <a:spcBef>
                          <a:spcPts val="459"/>
                        </a:spcBef>
                      </a:pPr>
                      <a:r>
                        <a:rPr sz="1800" b="1" spc="-5" dirty="0">
                          <a:solidFill>
                            <a:srgbClr val="FFFFFF"/>
                          </a:solidFill>
                          <a:latin typeface="Calibri"/>
                          <a:cs typeface="Calibri"/>
                        </a:rPr>
                        <a:t>Servidores</a:t>
                      </a:r>
                      <a:endParaRPr sz="1800">
                        <a:latin typeface="Calibri"/>
                        <a:cs typeface="Calibri"/>
                      </a:endParaRPr>
                    </a:p>
                  </a:txBody>
                  <a:tcPr marL="0" marR="0" marT="58419"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EC7C30"/>
                    </a:solidFill>
                  </a:tcPr>
                </a:tc>
                <a:extLst>
                  <a:ext uri="{0D108BD9-81ED-4DB2-BD59-A6C34878D82A}">
                    <a16:rowId xmlns:a16="http://schemas.microsoft.com/office/drawing/2014/main" val="10000"/>
                  </a:ext>
                </a:extLst>
              </a:tr>
              <a:tr h="191770">
                <a:tc>
                  <a:txBody>
                    <a:bodyPr/>
                    <a:lstStyle/>
                    <a:p>
                      <a:pPr marL="10160" algn="ctr">
                        <a:lnSpc>
                          <a:spcPts val="1395"/>
                        </a:lnSpc>
                        <a:spcBef>
                          <a:spcPts val="15"/>
                        </a:spcBef>
                      </a:pPr>
                      <a:r>
                        <a:rPr sz="1200" spc="-15" dirty="0">
                          <a:latin typeface="Calibri"/>
                          <a:cs typeface="Calibri"/>
                        </a:rPr>
                        <a:t>DESPACHO </a:t>
                      </a:r>
                      <a:r>
                        <a:rPr sz="1200" spc="-5" dirty="0">
                          <a:latin typeface="Calibri"/>
                          <a:cs typeface="Calibri"/>
                        </a:rPr>
                        <a:t>DEL</a:t>
                      </a:r>
                      <a:r>
                        <a:rPr sz="1200" spc="5" dirty="0">
                          <a:latin typeface="Calibri"/>
                          <a:cs typeface="Calibri"/>
                        </a:rPr>
                        <a:t> </a:t>
                      </a:r>
                      <a:r>
                        <a:rPr sz="1200" spc="-5" dirty="0">
                          <a:latin typeface="Calibri"/>
                          <a:cs typeface="Calibri"/>
                        </a:rPr>
                        <a:t>MINISTRO</a:t>
                      </a:r>
                      <a:endParaRPr sz="1200">
                        <a:latin typeface="Calibri"/>
                        <a:cs typeface="Calibri"/>
                      </a:endParaRPr>
                    </a:p>
                  </a:txBody>
                  <a:tcPr marL="0" marR="0" marT="190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F8D6CD"/>
                    </a:solidFill>
                  </a:tcPr>
                </a:tc>
                <a:tc>
                  <a:txBody>
                    <a:bodyPr/>
                    <a:lstStyle/>
                    <a:p>
                      <a:pPr marL="13970" algn="ctr">
                        <a:lnSpc>
                          <a:spcPts val="1395"/>
                        </a:lnSpc>
                        <a:spcBef>
                          <a:spcPts val="15"/>
                        </a:spcBef>
                      </a:pPr>
                      <a:r>
                        <a:rPr sz="1200" dirty="0">
                          <a:latin typeface="Calibri"/>
                          <a:cs typeface="Calibri"/>
                        </a:rPr>
                        <a:t>41</a:t>
                      </a:r>
                      <a:endParaRPr sz="1200">
                        <a:latin typeface="Calibri"/>
                        <a:cs typeface="Calibri"/>
                      </a:endParaRPr>
                    </a:p>
                  </a:txBody>
                  <a:tcPr marL="0" marR="0" marT="190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F8D6CD"/>
                    </a:solidFill>
                  </a:tcPr>
                </a:tc>
                <a:tc>
                  <a:txBody>
                    <a:bodyPr/>
                    <a:lstStyle/>
                    <a:p>
                      <a:pPr marL="12065" algn="ctr">
                        <a:lnSpc>
                          <a:spcPts val="1395"/>
                        </a:lnSpc>
                        <a:spcBef>
                          <a:spcPts val="15"/>
                        </a:spcBef>
                      </a:pPr>
                      <a:r>
                        <a:rPr sz="1200" spc="-5" dirty="0">
                          <a:latin typeface="Calibri"/>
                          <a:cs typeface="Calibri"/>
                        </a:rPr>
                        <a:t>SUB. </a:t>
                      </a:r>
                      <a:r>
                        <a:rPr sz="1200" dirty="0">
                          <a:latin typeface="Calibri"/>
                          <a:cs typeface="Calibri"/>
                        </a:rPr>
                        <a:t>DE </a:t>
                      </a:r>
                      <a:r>
                        <a:rPr sz="1200" spc="-10" dirty="0">
                          <a:latin typeface="Calibri"/>
                          <a:cs typeface="Calibri"/>
                        </a:rPr>
                        <a:t>DESARROLLO</a:t>
                      </a:r>
                      <a:r>
                        <a:rPr sz="1200" spc="-15" dirty="0">
                          <a:latin typeface="Calibri"/>
                          <a:cs typeface="Calibri"/>
                        </a:rPr>
                        <a:t> </a:t>
                      </a:r>
                      <a:r>
                        <a:rPr sz="1200" spc="-5" dirty="0">
                          <a:latin typeface="Calibri"/>
                          <a:cs typeface="Calibri"/>
                        </a:rPr>
                        <a:t>ORGANIZACIONAL</a:t>
                      </a:r>
                      <a:endParaRPr sz="1200">
                        <a:latin typeface="Calibri"/>
                        <a:cs typeface="Calibri"/>
                      </a:endParaRPr>
                    </a:p>
                  </a:txBody>
                  <a:tcPr marL="0" marR="0" marT="190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F8D6CD"/>
                    </a:solidFill>
                  </a:tcPr>
                </a:tc>
                <a:tc>
                  <a:txBody>
                    <a:bodyPr/>
                    <a:lstStyle/>
                    <a:p>
                      <a:pPr marL="13970" algn="ctr">
                        <a:lnSpc>
                          <a:spcPts val="1395"/>
                        </a:lnSpc>
                        <a:spcBef>
                          <a:spcPts val="15"/>
                        </a:spcBef>
                      </a:pPr>
                      <a:r>
                        <a:rPr sz="1200" dirty="0">
                          <a:latin typeface="Calibri"/>
                          <a:cs typeface="Calibri"/>
                        </a:rPr>
                        <a:t>14</a:t>
                      </a:r>
                      <a:endParaRPr sz="1200">
                        <a:latin typeface="Calibri"/>
                        <a:cs typeface="Calibri"/>
                      </a:endParaRPr>
                    </a:p>
                  </a:txBody>
                  <a:tcPr marL="0" marR="0" marT="190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F8D6CD"/>
                    </a:solidFill>
                  </a:tcPr>
                </a:tc>
                <a:extLst>
                  <a:ext uri="{0D108BD9-81ED-4DB2-BD59-A6C34878D82A}">
                    <a16:rowId xmlns:a16="http://schemas.microsoft.com/office/drawing/2014/main" val="10001"/>
                  </a:ext>
                </a:extLst>
              </a:tr>
              <a:tr h="192405">
                <a:tc>
                  <a:txBody>
                    <a:bodyPr/>
                    <a:lstStyle/>
                    <a:p>
                      <a:pPr marL="9525" algn="ctr">
                        <a:lnSpc>
                          <a:spcPts val="1395"/>
                        </a:lnSpc>
                        <a:spcBef>
                          <a:spcPts val="15"/>
                        </a:spcBef>
                      </a:pPr>
                      <a:r>
                        <a:rPr sz="1200" spc="-5" dirty="0">
                          <a:latin typeface="Calibri"/>
                          <a:cs typeface="Calibri"/>
                        </a:rPr>
                        <a:t>DIR. CALIDAD EDUCACION</a:t>
                      </a:r>
                      <a:r>
                        <a:rPr sz="1200" spc="0" dirty="0">
                          <a:latin typeface="Calibri"/>
                          <a:cs typeface="Calibri"/>
                        </a:rPr>
                        <a:t> </a:t>
                      </a:r>
                      <a:r>
                        <a:rPr sz="1200" dirty="0">
                          <a:latin typeface="Calibri"/>
                          <a:cs typeface="Calibri"/>
                        </a:rPr>
                        <a:t>PBM</a:t>
                      </a:r>
                      <a:endParaRPr sz="1200">
                        <a:latin typeface="Calibri"/>
                        <a:cs typeface="Calibri"/>
                      </a:endParaRPr>
                    </a:p>
                  </a:txBody>
                  <a:tcPr marL="0" marR="0" marT="190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BEBE8"/>
                    </a:solidFill>
                  </a:tcPr>
                </a:tc>
                <a:tc>
                  <a:txBody>
                    <a:bodyPr/>
                    <a:lstStyle/>
                    <a:p>
                      <a:pPr marL="12065" algn="ctr">
                        <a:lnSpc>
                          <a:spcPts val="1395"/>
                        </a:lnSpc>
                        <a:spcBef>
                          <a:spcPts val="15"/>
                        </a:spcBef>
                      </a:pPr>
                      <a:r>
                        <a:rPr sz="1200" dirty="0">
                          <a:latin typeface="Calibri"/>
                          <a:cs typeface="Calibri"/>
                        </a:rPr>
                        <a:t>3</a:t>
                      </a:r>
                      <a:endParaRPr sz="1200">
                        <a:latin typeface="Calibri"/>
                        <a:cs typeface="Calibri"/>
                      </a:endParaRPr>
                    </a:p>
                  </a:txBody>
                  <a:tcPr marL="0" marR="0" marT="190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BEBE8"/>
                    </a:solidFill>
                  </a:tcPr>
                </a:tc>
                <a:tc>
                  <a:txBody>
                    <a:bodyPr/>
                    <a:lstStyle/>
                    <a:p>
                      <a:pPr marL="10160" algn="ctr">
                        <a:lnSpc>
                          <a:spcPts val="1395"/>
                        </a:lnSpc>
                        <a:spcBef>
                          <a:spcPts val="15"/>
                        </a:spcBef>
                      </a:pPr>
                      <a:r>
                        <a:rPr sz="1200" spc="-5" dirty="0">
                          <a:latin typeface="Calibri"/>
                          <a:cs typeface="Calibri"/>
                        </a:rPr>
                        <a:t>SUB. </a:t>
                      </a:r>
                      <a:r>
                        <a:rPr sz="1200" dirty="0">
                          <a:latin typeface="Calibri"/>
                          <a:cs typeface="Calibri"/>
                        </a:rPr>
                        <a:t>DE </a:t>
                      </a:r>
                      <a:r>
                        <a:rPr sz="1200" spc="-10" dirty="0">
                          <a:latin typeface="Calibri"/>
                          <a:cs typeface="Calibri"/>
                        </a:rPr>
                        <a:t>GESTIÓN</a:t>
                      </a:r>
                      <a:r>
                        <a:rPr sz="1200" spc="5" dirty="0">
                          <a:latin typeface="Calibri"/>
                          <a:cs typeface="Calibri"/>
                        </a:rPr>
                        <a:t> </a:t>
                      </a:r>
                      <a:r>
                        <a:rPr sz="1200" spc="-15" dirty="0">
                          <a:latin typeface="Calibri"/>
                          <a:cs typeface="Calibri"/>
                        </a:rPr>
                        <a:t>ADMINISTRATIVA</a:t>
                      </a:r>
                      <a:endParaRPr sz="1200">
                        <a:latin typeface="Calibri"/>
                        <a:cs typeface="Calibri"/>
                      </a:endParaRPr>
                    </a:p>
                  </a:txBody>
                  <a:tcPr marL="0" marR="0" marT="190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BEBE8"/>
                    </a:solidFill>
                  </a:tcPr>
                </a:tc>
                <a:tc>
                  <a:txBody>
                    <a:bodyPr/>
                    <a:lstStyle/>
                    <a:p>
                      <a:pPr marL="13970" algn="ctr">
                        <a:lnSpc>
                          <a:spcPts val="1395"/>
                        </a:lnSpc>
                        <a:spcBef>
                          <a:spcPts val="15"/>
                        </a:spcBef>
                      </a:pPr>
                      <a:r>
                        <a:rPr sz="1200" dirty="0">
                          <a:latin typeface="Calibri"/>
                          <a:cs typeface="Calibri"/>
                        </a:rPr>
                        <a:t>27</a:t>
                      </a:r>
                      <a:endParaRPr sz="1200">
                        <a:latin typeface="Calibri"/>
                        <a:cs typeface="Calibri"/>
                      </a:endParaRPr>
                    </a:p>
                  </a:txBody>
                  <a:tcPr marL="0" marR="0" marT="190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BEBE8"/>
                    </a:solidFill>
                  </a:tcPr>
                </a:tc>
                <a:extLst>
                  <a:ext uri="{0D108BD9-81ED-4DB2-BD59-A6C34878D82A}">
                    <a16:rowId xmlns:a16="http://schemas.microsoft.com/office/drawing/2014/main" val="10002"/>
                  </a:ext>
                </a:extLst>
              </a:tr>
              <a:tr h="191770">
                <a:tc>
                  <a:txBody>
                    <a:bodyPr/>
                    <a:lstStyle/>
                    <a:p>
                      <a:pPr marL="12700" algn="ctr">
                        <a:lnSpc>
                          <a:spcPts val="1395"/>
                        </a:lnSpc>
                        <a:spcBef>
                          <a:spcPts val="15"/>
                        </a:spcBef>
                      </a:pPr>
                      <a:r>
                        <a:rPr sz="1200" spc="-5" dirty="0">
                          <a:latin typeface="Calibri"/>
                          <a:cs typeface="Calibri"/>
                        </a:rPr>
                        <a:t>DIR. </a:t>
                      </a:r>
                      <a:r>
                        <a:rPr sz="1200" dirty="0">
                          <a:latin typeface="Calibri"/>
                          <a:cs typeface="Calibri"/>
                        </a:rPr>
                        <a:t>DE </a:t>
                      </a:r>
                      <a:r>
                        <a:rPr sz="1200" spc="-5" dirty="0">
                          <a:latin typeface="Calibri"/>
                          <a:cs typeface="Calibri"/>
                        </a:rPr>
                        <a:t>CALIDAD </a:t>
                      </a:r>
                      <a:r>
                        <a:rPr sz="1200" dirty="0">
                          <a:latin typeface="Calibri"/>
                          <a:cs typeface="Calibri"/>
                        </a:rPr>
                        <a:t>DE </a:t>
                      </a:r>
                      <a:r>
                        <a:rPr sz="1200" spc="-5" dirty="0">
                          <a:latin typeface="Calibri"/>
                          <a:cs typeface="Calibri"/>
                        </a:rPr>
                        <a:t>LA EDUCACION</a:t>
                      </a:r>
                      <a:r>
                        <a:rPr sz="1200" spc="-10" dirty="0">
                          <a:latin typeface="Calibri"/>
                          <a:cs typeface="Calibri"/>
                        </a:rPr>
                        <a:t> </a:t>
                      </a:r>
                      <a:r>
                        <a:rPr sz="1200" spc="-5" dirty="0">
                          <a:latin typeface="Calibri"/>
                          <a:cs typeface="Calibri"/>
                        </a:rPr>
                        <a:t>SUPERIOR</a:t>
                      </a:r>
                      <a:endParaRPr sz="1200">
                        <a:latin typeface="Calibri"/>
                        <a:cs typeface="Calibri"/>
                      </a:endParaRPr>
                    </a:p>
                  </a:txBody>
                  <a:tcPr marL="0" marR="0" marT="190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8D6CD"/>
                    </a:solidFill>
                  </a:tcPr>
                </a:tc>
                <a:tc>
                  <a:txBody>
                    <a:bodyPr/>
                    <a:lstStyle/>
                    <a:p>
                      <a:pPr marL="12065" algn="ctr">
                        <a:lnSpc>
                          <a:spcPts val="1395"/>
                        </a:lnSpc>
                        <a:spcBef>
                          <a:spcPts val="15"/>
                        </a:spcBef>
                      </a:pPr>
                      <a:r>
                        <a:rPr sz="1200" dirty="0">
                          <a:latin typeface="Calibri"/>
                          <a:cs typeface="Calibri"/>
                        </a:rPr>
                        <a:t>3</a:t>
                      </a:r>
                      <a:endParaRPr sz="1200">
                        <a:latin typeface="Calibri"/>
                        <a:cs typeface="Calibri"/>
                      </a:endParaRPr>
                    </a:p>
                  </a:txBody>
                  <a:tcPr marL="0" marR="0" marT="190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8D6CD"/>
                    </a:solidFill>
                  </a:tcPr>
                </a:tc>
                <a:tc>
                  <a:txBody>
                    <a:bodyPr/>
                    <a:lstStyle/>
                    <a:p>
                      <a:pPr marL="11430" algn="ctr">
                        <a:lnSpc>
                          <a:spcPts val="1395"/>
                        </a:lnSpc>
                        <a:spcBef>
                          <a:spcPts val="15"/>
                        </a:spcBef>
                      </a:pPr>
                      <a:r>
                        <a:rPr sz="1200" spc="-5" dirty="0">
                          <a:latin typeface="Calibri"/>
                          <a:cs typeface="Calibri"/>
                        </a:rPr>
                        <a:t>SUB. </a:t>
                      </a:r>
                      <a:r>
                        <a:rPr sz="1200" dirty="0">
                          <a:latin typeface="Calibri"/>
                          <a:cs typeface="Calibri"/>
                        </a:rPr>
                        <a:t>DE</a:t>
                      </a:r>
                      <a:r>
                        <a:rPr sz="1200" spc="-5" dirty="0">
                          <a:latin typeface="Calibri"/>
                          <a:cs typeface="Calibri"/>
                        </a:rPr>
                        <a:t> PERMANENCIA</a:t>
                      </a:r>
                      <a:endParaRPr sz="1200">
                        <a:latin typeface="Calibri"/>
                        <a:cs typeface="Calibri"/>
                      </a:endParaRPr>
                    </a:p>
                  </a:txBody>
                  <a:tcPr marL="0" marR="0" marT="190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8D6CD"/>
                    </a:solidFill>
                  </a:tcPr>
                </a:tc>
                <a:tc>
                  <a:txBody>
                    <a:bodyPr/>
                    <a:lstStyle/>
                    <a:p>
                      <a:pPr marL="13970" algn="ctr">
                        <a:lnSpc>
                          <a:spcPts val="1395"/>
                        </a:lnSpc>
                        <a:spcBef>
                          <a:spcPts val="15"/>
                        </a:spcBef>
                      </a:pPr>
                      <a:r>
                        <a:rPr sz="1200" dirty="0">
                          <a:latin typeface="Calibri"/>
                          <a:cs typeface="Calibri"/>
                        </a:rPr>
                        <a:t>16</a:t>
                      </a:r>
                      <a:endParaRPr sz="1200">
                        <a:latin typeface="Calibri"/>
                        <a:cs typeface="Calibri"/>
                      </a:endParaRPr>
                    </a:p>
                  </a:txBody>
                  <a:tcPr marL="0" marR="0" marT="190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8D6CD"/>
                    </a:solidFill>
                  </a:tcPr>
                </a:tc>
                <a:extLst>
                  <a:ext uri="{0D108BD9-81ED-4DB2-BD59-A6C34878D82A}">
                    <a16:rowId xmlns:a16="http://schemas.microsoft.com/office/drawing/2014/main" val="10003"/>
                  </a:ext>
                </a:extLst>
              </a:tr>
              <a:tr h="192405">
                <a:tc>
                  <a:txBody>
                    <a:bodyPr/>
                    <a:lstStyle/>
                    <a:p>
                      <a:pPr marL="12700" algn="ctr">
                        <a:lnSpc>
                          <a:spcPts val="1395"/>
                        </a:lnSpc>
                        <a:spcBef>
                          <a:spcPts val="20"/>
                        </a:spcBef>
                      </a:pPr>
                      <a:r>
                        <a:rPr sz="1200" dirty="0">
                          <a:latin typeface="Calibri"/>
                          <a:cs typeface="Calibri"/>
                        </a:rPr>
                        <a:t>DIR. DE </a:t>
                      </a:r>
                      <a:r>
                        <a:rPr sz="1200" spc="-10" dirty="0">
                          <a:latin typeface="Calibri"/>
                          <a:cs typeface="Calibri"/>
                        </a:rPr>
                        <a:t>COBERTURA </a:t>
                      </a:r>
                      <a:r>
                        <a:rPr sz="1200" dirty="0">
                          <a:latin typeface="Calibri"/>
                          <a:cs typeface="Calibri"/>
                        </a:rPr>
                        <a:t>Y</a:t>
                      </a:r>
                      <a:r>
                        <a:rPr sz="1200" spc="15" dirty="0">
                          <a:latin typeface="Calibri"/>
                          <a:cs typeface="Calibri"/>
                        </a:rPr>
                        <a:t> </a:t>
                      </a:r>
                      <a:r>
                        <a:rPr sz="1200" spc="-5" dirty="0">
                          <a:latin typeface="Calibri"/>
                          <a:cs typeface="Calibri"/>
                        </a:rPr>
                        <a:t>EQUIDAD</a:t>
                      </a:r>
                      <a:endParaRPr sz="1200">
                        <a:latin typeface="Calibri"/>
                        <a:cs typeface="Calibri"/>
                      </a:endParaRPr>
                    </a:p>
                  </a:txBody>
                  <a:tcPr marL="0" marR="0" marT="254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BEBE8"/>
                    </a:solidFill>
                  </a:tcPr>
                </a:tc>
                <a:tc>
                  <a:txBody>
                    <a:bodyPr/>
                    <a:lstStyle/>
                    <a:p>
                      <a:pPr marL="12065" algn="ctr">
                        <a:lnSpc>
                          <a:spcPts val="1395"/>
                        </a:lnSpc>
                        <a:spcBef>
                          <a:spcPts val="20"/>
                        </a:spcBef>
                      </a:pPr>
                      <a:r>
                        <a:rPr sz="1200" dirty="0">
                          <a:latin typeface="Calibri"/>
                          <a:cs typeface="Calibri"/>
                        </a:rPr>
                        <a:t>2</a:t>
                      </a:r>
                      <a:endParaRPr sz="1200">
                        <a:latin typeface="Calibri"/>
                        <a:cs typeface="Calibri"/>
                      </a:endParaRPr>
                    </a:p>
                  </a:txBody>
                  <a:tcPr marL="0" marR="0" marT="254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BEBE8"/>
                    </a:solidFill>
                  </a:tcPr>
                </a:tc>
                <a:tc>
                  <a:txBody>
                    <a:bodyPr/>
                    <a:lstStyle/>
                    <a:p>
                      <a:pPr marL="12065" algn="ctr">
                        <a:lnSpc>
                          <a:spcPts val="1395"/>
                        </a:lnSpc>
                        <a:spcBef>
                          <a:spcPts val="20"/>
                        </a:spcBef>
                      </a:pPr>
                      <a:r>
                        <a:rPr sz="1200" spc="-5" dirty="0">
                          <a:latin typeface="Calibri"/>
                          <a:cs typeface="Calibri"/>
                        </a:rPr>
                        <a:t>SUB. </a:t>
                      </a:r>
                      <a:r>
                        <a:rPr sz="1200" dirty="0">
                          <a:latin typeface="Calibri"/>
                          <a:cs typeface="Calibri"/>
                        </a:rPr>
                        <a:t>DE </a:t>
                      </a:r>
                      <a:r>
                        <a:rPr sz="1200" spc="-20" dirty="0">
                          <a:latin typeface="Calibri"/>
                          <a:cs typeface="Calibri"/>
                        </a:rPr>
                        <a:t>TALENTO</a:t>
                      </a:r>
                      <a:r>
                        <a:rPr sz="1200" spc="-10" dirty="0">
                          <a:latin typeface="Calibri"/>
                          <a:cs typeface="Calibri"/>
                        </a:rPr>
                        <a:t> </a:t>
                      </a:r>
                      <a:r>
                        <a:rPr sz="1200" spc="-5" dirty="0">
                          <a:latin typeface="Calibri"/>
                          <a:cs typeface="Calibri"/>
                        </a:rPr>
                        <a:t>HUMANO</a:t>
                      </a:r>
                      <a:endParaRPr sz="1200">
                        <a:latin typeface="Calibri"/>
                        <a:cs typeface="Calibri"/>
                      </a:endParaRPr>
                    </a:p>
                  </a:txBody>
                  <a:tcPr marL="0" marR="0" marT="254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BEBE8"/>
                    </a:solidFill>
                  </a:tcPr>
                </a:tc>
                <a:tc>
                  <a:txBody>
                    <a:bodyPr/>
                    <a:lstStyle/>
                    <a:p>
                      <a:pPr marL="13970" algn="ctr">
                        <a:lnSpc>
                          <a:spcPts val="1395"/>
                        </a:lnSpc>
                        <a:spcBef>
                          <a:spcPts val="20"/>
                        </a:spcBef>
                      </a:pPr>
                      <a:r>
                        <a:rPr sz="1200" dirty="0">
                          <a:latin typeface="Calibri"/>
                          <a:cs typeface="Calibri"/>
                        </a:rPr>
                        <a:t>24</a:t>
                      </a:r>
                      <a:endParaRPr sz="1200">
                        <a:latin typeface="Calibri"/>
                        <a:cs typeface="Calibri"/>
                      </a:endParaRPr>
                    </a:p>
                  </a:txBody>
                  <a:tcPr marL="0" marR="0" marT="254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BEBE8"/>
                    </a:solidFill>
                  </a:tcPr>
                </a:tc>
                <a:extLst>
                  <a:ext uri="{0D108BD9-81ED-4DB2-BD59-A6C34878D82A}">
                    <a16:rowId xmlns:a16="http://schemas.microsoft.com/office/drawing/2014/main" val="10004"/>
                  </a:ext>
                </a:extLst>
              </a:tr>
              <a:tr h="191770">
                <a:tc>
                  <a:txBody>
                    <a:bodyPr/>
                    <a:lstStyle/>
                    <a:p>
                      <a:pPr marL="10795" algn="ctr">
                        <a:lnSpc>
                          <a:spcPts val="1395"/>
                        </a:lnSpc>
                        <a:spcBef>
                          <a:spcPts val="20"/>
                        </a:spcBef>
                      </a:pPr>
                      <a:r>
                        <a:rPr sz="1200" spc="-5" dirty="0">
                          <a:latin typeface="Calibri"/>
                          <a:cs typeface="Calibri"/>
                        </a:rPr>
                        <a:t>DIR. </a:t>
                      </a:r>
                      <a:r>
                        <a:rPr sz="1200" dirty="0">
                          <a:latin typeface="Calibri"/>
                          <a:cs typeface="Calibri"/>
                        </a:rPr>
                        <a:t>DE </a:t>
                      </a:r>
                      <a:r>
                        <a:rPr sz="1200" spc="-10" dirty="0">
                          <a:latin typeface="Calibri"/>
                          <a:cs typeface="Calibri"/>
                        </a:rPr>
                        <a:t>FOMENTO </a:t>
                      </a:r>
                      <a:r>
                        <a:rPr sz="1200" dirty="0">
                          <a:latin typeface="Calibri"/>
                          <a:cs typeface="Calibri"/>
                        </a:rPr>
                        <a:t>DE </a:t>
                      </a:r>
                      <a:r>
                        <a:rPr sz="1200" spc="-5" dirty="0">
                          <a:latin typeface="Calibri"/>
                          <a:cs typeface="Calibri"/>
                        </a:rPr>
                        <a:t>LA EDUCACION</a:t>
                      </a:r>
                      <a:r>
                        <a:rPr sz="1200" dirty="0">
                          <a:latin typeface="Calibri"/>
                          <a:cs typeface="Calibri"/>
                        </a:rPr>
                        <a:t> </a:t>
                      </a:r>
                      <a:r>
                        <a:rPr sz="1200" spc="-5" dirty="0">
                          <a:latin typeface="Calibri"/>
                          <a:cs typeface="Calibri"/>
                        </a:rPr>
                        <a:t>SUPERIOR</a:t>
                      </a:r>
                      <a:endParaRPr sz="1200">
                        <a:latin typeface="Calibri"/>
                        <a:cs typeface="Calibri"/>
                      </a:endParaRPr>
                    </a:p>
                  </a:txBody>
                  <a:tcPr marL="0" marR="0" marT="254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8D6CD"/>
                    </a:solidFill>
                  </a:tcPr>
                </a:tc>
                <a:tc>
                  <a:txBody>
                    <a:bodyPr/>
                    <a:lstStyle/>
                    <a:p>
                      <a:pPr marL="12065" algn="ctr">
                        <a:lnSpc>
                          <a:spcPts val="1395"/>
                        </a:lnSpc>
                        <a:spcBef>
                          <a:spcPts val="20"/>
                        </a:spcBef>
                      </a:pPr>
                      <a:r>
                        <a:rPr sz="1200" dirty="0">
                          <a:latin typeface="Calibri"/>
                          <a:cs typeface="Calibri"/>
                        </a:rPr>
                        <a:t>3</a:t>
                      </a:r>
                      <a:endParaRPr sz="1200">
                        <a:latin typeface="Calibri"/>
                        <a:cs typeface="Calibri"/>
                      </a:endParaRPr>
                    </a:p>
                  </a:txBody>
                  <a:tcPr marL="0" marR="0" marT="254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8D6CD"/>
                    </a:solidFill>
                  </a:tcPr>
                </a:tc>
                <a:tc>
                  <a:txBody>
                    <a:bodyPr/>
                    <a:lstStyle/>
                    <a:p>
                      <a:pPr marL="10795" algn="ctr">
                        <a:lnSpc>
                          <a:spcPts val="1395"/>
                        </a:lnSpc>
                        <a:spcBef>
                          <a:spcPts val="20"/>
                        </a:spcBef>
                      </a:pPr>
                      <a:r>
                        <a:rPr sz="1200" spc="-5" dirty="0">
                          <a:latin typeface="Calibri"/>
                          <a:cs typeface="Calibri"/>
                        </a:rPr>
                        <a:t>SUB.</a:t>
                      </a:r>
                      <a:r>
                        <a:rPr sz="1200" spc="-10" dirty="0">
                          <a:latin typeface="Calibri"/>
                          <a:cs typeface="Calibri"/>
                        </a:rPr>
                        <a:t> </a:t>
                      </a:r>
                      <a:r>
                        <a:rPr sz="1200" spc="-5" dirty="0">
                          <a:latin typeface="Calibri"/>
                          <a:cs typeface="Calibri"/>
                        </a:rPr>
                        <a:t>FINANCIERA</a:t>
                      </a:r>
                      <a:endParaRPr sz="1200">
                        <a:latin typeface="Calibri"/>
                        <a:cs typeface="Calibri"/>
                      </a:endParaRPr>
                    </a:p>
                  </a:txBody>
                  <a:tcPr marL="0" marR="0" marT="254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8D6CD"/>
                    </a:solidFill>
                  </a:tcPr>
                </a:tc>
                <a:tc>
                  <a:txBody>
                    <a:bodyPr/>
                    <a:lstStyle/>
                    <a:p>
                      <a:pPr marL="13970" algn="ctr">
                        <a:lnSpc>
                          <a:spcPts val="1395"/>
                        </a:lnSpc>
                        <a:spcBef>
                          <a:spcPts val="20"/>
                        </a:spcBef>
                      </a:pPr>
                      <a:r>
                        <a:rPr sz="1200" dirty="0">
                          <a:latin typeface="Calibri"/>
                          <a:cs typeface="Calibri"/>
                        </a:rPr>
                        <a:t>30</a:t>
                      </a:r>
                      <a:endParaRPr sz="1200">
                        <a:latin typeface="Calibri"/>
                        <a:cs typeface="Calibri"/>
                      </a:endParaRPr>
                    </a:p>
                  </a:txBody>
                  <a:tcPr marL="0" marR="0" marT="254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8D6CD"/>
                    </a:solidFill>
                  </a:tcPr>
                </a:tc>
                <a:extLst>
                  <a:ext uri="{0D108BD9-81ED-4DB2-BD59-A6C34878D82A}">
                    <a16:rowId xmlns:a16="http://schemas.microsoft.com/office/drawing/2014/main" val="10005"/>
                  </a:ext>
                </a:extLst>
              </a:tr>
              <a:tr h="191770">
                <a:tc>
                  <a:txBody>
                    <a:bodyPr/>
                    <a:lstStyle/>
                    <a:p>
                      <a:pPr marL="12700" algn="ctr">
                        <a:lnSpc>
                          <a:spcPts val="1395"/>
                        </a:lnSpc>
                        <a:spcBef>
                          <a:spcPts val="20"/>
                        </a:spcBef>
                      </a:pPr>
                      <a:r>
                        <a:rPr sz="1200" dirty="0">
                          <a:latin typeface="Calibri"/>
                          <a:cs typeface="Calibri"/>
                        </a:rPr>
                        <a:t>DIR. DE </a:t>
                      </a:r>
                      <a:r>
                        <a:rPr sz="1200" spc="-5" dirty="0">
                          <a:latin typeface="Calibri"/>
                          <a:cs typeface="Calibri"/>
                        </a:rPr>
                        <a:t>PRIMERA</a:t>
                      </a:r>
                      <a:r>
                        <a:rPr sz="1200" spc="-15" dirty="0">
                          <a:latin typeface="Calibri"/>
                          <a:cs typeface="Calibri"/>
                        </a:rPr>
                        <a:t> </a:t>
                      </a:r>
                      <a:r>
                        <a:rPr sz="1200" spc="-10" dirty="0">
                          <a:latin typeface="Calibri"/>
                          <a:cs typeface="Calibri"/>
                        </a:rPr>
                        <a:t>INFANCIA</a:t>
                      </a:r>
                      <a:endParaRPr sz="1200">
                        <a:latin typeface="Calibri"/>
                        <a:cs typeface="Calibri"/>
                      </a:endParaRPr>
                    </a:p>
                  </a:txBody>
                  <a:tcPr marL="0" marR="0" marT="254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BEBE8"/>
                    </a:solidFill>
                  </a:tcPr>
                </a:tc>
                <a:tc>
                  <a:txBody>
                    <a:bodyPr/>
                    <a:lstStyle/>
                    <a:p>
                      <a:pPr marL="12065" algn="ctr">
                        <a:lnSpc>
                          <a:spcPts val="1395"/>
                        </a:lnSpc>
                        <a:spcBef>
                          <a:spcPts val="20"/>
                        </a:spcBef>
                      </a:pPr>
                      <a:r>
                        <a:rPr sz="1200" dirty="0">
                          <a:latin typeface="Calibri"/>
                          <a:cs typeface="Calibri"/>
                        </a:rPr>
                        <a:t>3</a:t>
                      </a:r>
                      <a:endParaRPr sz="1200">
                        <a:latin typeface="Calibri"/>
                        <a:cs typeface="Calibri"/>
                      </a:endParaRPr>
                    </a:p>
                  </a:txBody>
                  <a:tcPr marL="0" marR="0" marT="254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BEBE8"/>
                    </a:solidFill>
                  </a:tcPr>
                </a:tc>
                <a:tc>
                  <a:txBody>
                    <a:bodyPr/>
                    <a:lstStyle/>
                    <a:p>
                      <a:pPr marL="12065" algn="ctr">
                        <a:lnSpc>
                          <a:spcPts val="1395"/>
                        </a:lnSpc>
                        <a:spcBef>
                          <a:spcPts val="20"/>
                        </a:spcBef>
                      </a:pPr>
                      <a:r>
                        <a:rPr sz="1200" spc="-5" dirty="0">
                          <a:latin typeface="Calibri"/>
                          <a:cs typeface="Calibri"/>
                        </a:rPr>
                        <a:t>SUB. ASEGUR. CALIDAD </a:t>
                      </a:r>
                      <a:r>
                        <a:rPr sz="1200" dirty="0">
                          <a:latin typeface="Calibri"/>
                          <a:cs typeface="Calibri"/>
                        </a:rPr>
                        <a:t>DE </a:t>
                      </a:r>
                      <a:r>
                        <a:rPr sz="1200" spc="-5" dirty="0">
                          <a:latin typeface="Calibri"/>
                          <a:cs typeface="Calibri"/>
                        </a:rPr>
                        <a:t>LA EDUC</a:t>
                      </a:r>
                      <a:r>
                        <a:rPr sz="1200" spc="0" dirty="0">
                          <a:latin typeface="Calibri"/>
                          <a:cs typeface="Calibri"/>
                        </a:rPr>
                        <a:t> </a:t>
                      </a:r>
                      <a:r>
                        <a:rPr sz="1200" spc="-45" dirty="0">
                          <a:latin typeface="Calibri"/>
                          <a:cs typeface="Calibri"/>
                        </a:rPr>
                        <a:t>SUP.</a:t>
                      </a:r>
                      <a:endParaRPr sz="1200">
                        <a:latin typeface="Calibri"/>
                        <a:cs typeface="Calibri"/>
                      </a:endParaRPr>
                    </a:p>
                  </a:txBody>
                  <a:tcPr marL="0" marR="0" marT="254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BEBE8"/>
                    </a:solidFill>
                  </a:tcPr>
                </a:tc>
                <a:tc>
                  <a:txBody>
                    <a:bodyPr/>
                    <a:lstStyle/>
                    <a:p>
                      <a:pPr marL="13970" algn="ctr">
                        <a:lnSpc>
                          <a:spcPts val="1395"/>
                        </a:lnSpc>
                        <a:spcBef>
                          <a:spcPts val="20"/>
                        </a:spcBef>
                      </a:pPr>
                      <a:r>
                        <a:rPr sz="1200" dirty="0">
                          <a:latin typeface="Calibri"/>
                          <a:cs typeface="Calibri"/>
                        </a:rPr>
                        <a:t>32</a:t>
                      </a:r>
                      <a:endParaRPr sz="1200">
                        <a:latin typeface="Calibri"/>
                        <a:cs typeface="Calibri"/>
                      </a:endParaRPr>
                    </a:p>
                  </a:txBody>
                  <a:tcPr marL="0" marR="0" marT="254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BEBE8"/>
                    </a:solidFill>
                  </a:tcPr>
                </a:tc>
                <a:extLst>
                  <a:ext uri="{0D108BD9-81ED-4DB2-BD59-A6C34878D82A}">
                    <a16:rowId xmlns:a16="http://schemas.microsoft.com/office/drawing/2014/main" val="10006"/>
                  </a:ext>
                </a:extLst>
              </a:tr>
              <a:tr h="192405">
                <a:tc>
                  <a:txBody>
                    <a:bodyPr/>
                    <a:lstStyle/>
                    <a:p>
                      <a:pPr marL="10795" algn="ctr">
                        <a:lnSpc>
                          <a:spcPts val="1395"/>
                        </a:lnSpc>
                        <a:spcBef>
                          <a:spcPts val="20"/>
                        </a:spcBef>
                      </a:pPr>
                      <a:r>
                        <a:rPr sz="1200" spc="-5" dirty="0">
                          <a:latin typeface="Calibri"/>
                          <a:cs typeface="Calibri"/>
                        </a:rPr>
                        <a:t>DIR. </a:t>
                      </a:r>
                      <a:r>
                        <a:rPr sz="1200" spc="-20" dirty="0">
                          <a:latin typeface="Calibri"/>
                          <a:cs typeface="Calibri"/>
                        </a:rPr>
                        <a:t>FORTAL. </a:t>
                      </a:r>
                      <a:r>
                        <a:rPr sz="1200" spc="-10" dirty="0">
                          <a:latin typeface="Calibri"/>
                          <a:cs typeface="Calibri"/>
                        </a:rPr>
                        <a:t>GESTION</a:t>
                      </a:r>
                      <a:r>
                        <a:rPr sz="1200" spc="40" dirty="0">
                          <a:latin typeface="Calibri"/>
                          <a:cs typeface="Calibri"/>
                        </a:rPr>
                        <a:t> </a:t>
                      </a:r>
                      <a:r>
                        <a:rPr sz="1200" spc="-10" dirty="0">
                          <a:latin typeface="Calibri"/>
                          <a:cs typeface="Calibri"/>
                        </a:rPr>
                        <a:t>TERRITORIAL</a:t>
                      </a:r>
                      <a:endParaRPr sz="1200">
                        <a:latin typeface="Calibri"/>
                        <a:cs typeface="Calibri"/>
                      </a:endParaRPr>
                    </a:p>
                  </a:txBody>
                  <a:tcPr marL="0" marR="0" marT="254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8D6CD"/>
                    </a:solidFill>
                  </a:tcPr>
                </a:tc>
                <a:tc>
                  <a:txBody>
                    <a:bodyPr/>
                    <a:lstStyle/>
                    <a:p>
                      <a:pPr marL="12065" algn="ctr">
                        <a:lnSpc>
                          <a:spcPts val="1395"/>
                        </a:lnSpc>
                        <a:spcBef>
                          <a:spcPts val="20"/>
                        </a:spcBef>
                      </a:pPr>
                      <a:r>
                        <a:rPr sz="1200" dirty="0">
                          <a:latin typeface="Calibri"/>
                          <a:cs typeface="Calibri"/>
                        </a:rPr>
                        <a:t>2</a:t>
                      </a:r>
                      <a:endParaRPr sz="1200">
                        <a:latin typeface="Calibri"/>
                        <a:cs typeface="Calibri"/>
                      </a:endParaRPr>
                    </a:p>
                  </a:txBody>
                  <a:tcPr marL="0" marR="0" marT="254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8D6CD"/>
                    </a:solidFill>
                  </a:tcPr>
                </a:tc>
                <a:tc>
                  <a:txBody>
                    <a:bodyPr/>
                    <a:lstStyle/>
                    <a:p>
                      <a:pPr marL="12065" algn="ctr">
                        <a:lnSpc>
                          <a:spcPts val="1395"/>
                        </a:lnSpc>
                        <a:spcBef>
                          <a:spcPts val="20"/>
                        </a:spcBef>
                      </a:pPr>
                      <a:r>
                        <a:rPr sz="1200" spc="-5" dirty="0">
                          <a:latin typeface="Calibri"/>
                          <a:cs typeface="Calibri"/>
                        </a:rPr>
                        <a:t>SUB. </a:t>
                      </a:r>
                      <a:r>
                        <a:rPr sz="1200" dirty="0">
                          <a:latin typeface="Calibri"/>
                          <a:cs typeface="Calibri"/>
                        </a:rPr>
                        <a:t>DE </a:t>
                      </a:r>
                      <a:r>
                        <a:rPr sz="1200" spc="-15" dirty="0">
                          <a:latin typeface="Calibri"/>
                          <a:cs typeface="Calibri"/>
                        </a:rPr>
                        <a:t>APOYO </a:t>
                      </a:r>
                      <a:r>
                        <a:rPr sz="1200" dirty="0">
                          <a:latin typeface="Calibri"/>
                          <a:cs typeface="Calibri"/>
                        </a:rPr>
                        <a:t>A </a:t>
                      </a:r>
                      <a:r>
                        <a:rPr sz="1200" spc="-5" dirty="0">
                          <a:latin typeface="Calibri"/>
                          <a:cs typeface="Calibri"/>
                        </a:rPr>
                        <a:t>LA </a:t>
                      </a:r>
                      <a:r>
                        <a:rPr sz="1200" spc="-10" dirty="0">
                          <a:latin typeface="Calibri"/>
                          <a:cs typeface="Calibri"/>
                        </a:rPr>
                        <a:t>GESTIÓN </a:t>
                      </a:r>
                      <a:r>
                        <a:rPr sz="1200" dirty="0">
                          <a:latin typeface="Calibri"/>
                          <a:cs typeface="Calibri"/>
                        </a:rPr>
                        <a:t>DE </a:t>
                      </a:r>
                      <a:r>
                        <a:rPr sz="1200" spc="-5" dirty="0">
                          <a:latin typeface="Calibri"/>
                          <a:cs typeface="Calibri"/>
                        </a:rPr>
                        <a:t>LAS</a:t>
                      </a:r>
                      <a:r>
                        <a:rPr sz="1200" spc="60" dirty="0">
                          <a:latin typeface="Calibri"/>
                          <a:cs typeface="Calibri"/>
                        </a:rPr>
                        <a:t> </a:t>
                      </a:r>
                      <a:r>
                        <a:rPr sz="1200" spc="-5" dirty="0">
                          <a:latin typeface="Calibri"/>
                          <a:cs typeface="Calibri"/>
                        </a:rPr>
                        <a:t>IES</a:t>
                      </a:r>
                      <a:endParaRPr sz="1200">
                        <a:latin typeface="Calibri"/>
                        <a:cs typeface="Calibri"/>
                      </a:endParaRPr>
                    </a:p>
                  </a:txBody>
                  <a:tcPr marL="0" marR="0" marT="254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8D6CD"/>
                    </a:solidFill>
                  </a:tcPr>
                </a:tc>
                <a:tc>
                  <a:txBody>
                    <a:bodyPr/>
                    <a:lstStyle/>
                    <a:p>
                      <a:pPr marL="13970" algn="ctr">
                        <a:lnSpc>
                          <a:spcPts val="1395"/>
                        </a:lnSpc>
                        <a:spcBef>
                          <a:spcPts val="20"/>
                        </a:spcBef>
                      </a:pPr>
                      <a:r>
                        <a:rPr sz="1200" dirty="0">
                          <a:latin typeface="Calibri"/>
                          <a:cs typeface="Calibri"/>
                        </a:rPr>
                        <a:t>22</a:t>
                      </a:r>
                      <a:endParaRPr sz="1200">
                        <a:latin typeface="Calibri"/>
                        <a:cs typeface="Calibri"/>
                      </a:endParaRPr>
                    </a:p>
                  </a:txBody>
                  <a:tcPr marL="0" marR="0" marT="254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8D6CD"/>
                    </a:solidFill>
                  </a:tcPr>
                </a:tc>
                <a:extLst>
                  <a:ext uri="{0D108BD9-81ED-4DB2-BD59-A6C34878D82A}">
                    <a16:rowId xmlns:a16="http://schemas.microsoft.com/office/drawing/2014/main" val="10007"/>
                  </a:ext>
                </a:extLst>
              </a:tr>
              <a:tr h="191770">
                <a:tc>
                  <a:txBody>
                    <a:bodyPr/>
                    <a:lstStyle/>
                    <a:p>
                      <a:pPr marL="10160" algn="ctr">
                        <a:lnSpc>
                          <a:spcPts val="1395"/>
                        </a:lnSpc>
                        <a:spcBef>
                          <a:spcPts val="15"/>
                        </a:spcBef>
                      </a:pPr>
                      <a:r>
                        <a:rPr sz="1200" spc="-5" dirty="0">
                          <a:latin typeface="Calibri"/>
                          <a:cs typeface="Calibri"/>
                        </a:rPr>
                        <a:t>OFICINA ASESORA </a:t>
                      </a:r>
                      <a:r>
                        <a:rPr sz="1200" dirty="0">
                          <a:latin typeface="Calibri"/>
                          <a:cs typeface="Calibri"/>
                        </a:rPr>
                        <a:t>DE</a:t>
                      </a:r>
                      <a:r>
                        <a:rPr sz="1200" spc="15" dirty="0">
                          <a:latin typeface="Calibri"/>
                          <a:cs typeface="Calibri"/>
                        </a:rPr>
                        <a:t> </a:t>
                      </a:r>
                      <a:r>
                        <a:rPr sz="1200" spc="-5" dirty="0">
                          <a:latin typeface="Calibri"/>
                          <a:cs typeface="Calibri"/>
                        </a:rPr>
                        <a:t>COMUNICACIONES</a:t>
                      </a:r>
                      <a:endParaRPr sz="1200">
                        <a:latin typeface="Calibri"/>
                        <a:cs typeface="Calibri"/>
                      </a:endParaRPr>
                    </a:p>
                  </a:txBody>
                  <a:tcPr marL="0" marR="0" marT="190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BEBE8"/>
                    </a:solidFill>
                  </a:tcPr>
                </a:tc>
                <a:tc>
                  <a:txBody>
                    <a:bodyPr/>
                    <a:lstStyle/>
                    <a:p>
                      <a:pPr marL="13970" algn="ctr">
                        <a:lnSpc>
                          <a:spcPts val="1395"/>
                        </a:lnSpc>
                        <a:spcBef>
                          <a:spcPts val="15"/>
                        </a:spcBef>
                      </a:pPr>
                      <a:r>
                        <a:rPr sz="1200" dirty="0">
                          <a:latin typeface="Calibri"/>
                          <a:cs typeface="Calibri"/>
                        </a:rPr>
                        <a:t>13</a:t>
                      </a:r>
                      <a:endParaRPr sz="1200">
                        <a:latin typeface="Calibri"/>
                        <a:cs typeface="Calibri"/>
                      </a:endParaRPr>
                    </a:p>
                  </a:txBody>
                  <a:tcPr marL="0" marR="0" marT="190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BEBE8"/>
                    </a:solidFill>
                  </a:tcPr>
                </a:tc>
                <a:tc>
                  <a:txBody>
                    <a:bodyPr/>
                    <a:lstStyle/>
                    <a:p>
                      <a:pPr marL="12065" algn="ctr">
                        <a:lnSpc>
                          <a:spcPts val="1395"/>
                        </a:lnSpc>
                        <a:spcBef>
                          <a:spcPts val="15"/>
                        </a:spcBef>
                      </a:pPr>
                      <a:r>
                        <a:rPr sz="1200" spc="-5" dirty="0">
                          <a:latin typeface="Calibri"/>
                          <a:cs typeface="Calibri"/>
                        </a:rPr>
                        <a:t>SUB. </a:t>
                      </a:r>
                      <a:r>
                        <a:rPr sz="1200" dirty="0">
                          <a:latin typeface="Calibri"/>
                          <a:cs typeface="Calibri"/>
                        </a:rPr>
                        <a:t>DE </a:t>
                      </a:r>
                      <a:r>
                        <a:rPr sz="1200" spc="-5" dirty="0">
                          <a:latin typeface="Calibri"/>
                          <a:cs typeface="Calibri"/>
                        </a:rPr>
                        <a:t>CALIDAD PRIMERA </a:t>
                      </a:r>
                      <a:r>
                        <a:rPr sz="1200" spc="-10" dirty="0">
                          <a:latin typeface="Calibri"/>
                          <a:cs typeface="Calibri"/>
                        </a:rPr>
                        <a:t>INFANCIA</a:t>
                      </a:r>
                      <a:endParaRPr sz="1200">
                        <a:latin typeface="Calibri"/>
                        <a:cs typeface="Calibri"/>
                      </a:endParaRPr>
                    </a:p>
                  </a:txBody>
                  <a:tcPr marL="0" marR="0" marT="190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BEBE8"/>
                    </a:solidFill>
                  </a:tcPr>
                </a:tc>
                <a:tc>
                  <a:txBody>
                    <a:bodyPr/>
                    <a:lstStyle/>
                    <a:p>
                      <a:pPr marL="12065" algn="ctr">
                        <a:lnSpc>
                          <a:spcPts val="1395"/>
                        </a:lnSpc>
                        <a:spcBef>
                          <a:spcPts val="15"/>
                        </a:spcBef>
                      </a:pPr>
                      <a:r>
                        <a:rPr sz="1200" dirty="0">
                          <a:latin typeface="Calibri"/>
                          <a:cs typeface="Calibri"/>
                        </a:rPr>
                        <a:t>8</a:t>
                      </a:r>
                      <a:endParaRPr sz="1200">
                        <a:latin typeface="Calibri"/>
                        <a:cs typeface="Calibri"/>
                      </a:endParaRPr>
                    </a:p>
                  </a:txBody>
                  <a:tcPr marL="0" marR="0" marT="190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BEBE8"/>
                    </a:solidFill>
                  </a:tcPr>
                </a:tc>
                <a:extLst>
                  <a:ext uri="{0D108BD9-81ED-4DB2-BD59-A6C34878D82A}">
                    <a16:rowId xmlns:a16="http://schemas.microsoft.com/office/drawing/2014/main" val="10008"/>
                  </a:ext>
                </a:extLst>
              </a:tr>
              <a:tr h="192405">
                <a:tc>
                  <a:txBody>
                    <a:bodyPr/>
                    <a:lstStyle/>
                    <a:p>
                      <a:pPr marL="11430" algn="ctr">
                        <a:lnSpc>
                          <a:spcPts val="1395"/>
                        </a:lnSpc>
                        <a:spcBef>
                          <a:spcPts val="20"/>
                        </a:spcBef>
                      </a:pPr>
                      <a:r>
                        <a:rPr sz="1200" spc="-5" dirty="0">
                          <a:latin typeface="Calibri"/>
                          <a:cs typeface="Calibri"/>
                        </a:rPr>
                        <a:t>OFICINA ASESORA </a:t>
                      </a:r>
                      <a:r>
                        <a:rPr sz="1200" dirty="0">
                          <a:latin typeface="Calibri"/>
                          <a:cs typeface="Calibri"/>
                        </a:rPr>
                        <a:t>DE </a:t>
                      </a:r>
                      <a:r>
                        <a:rPr sz="1200" spc="-10" dirty="0">
                          <a:latin typeface="Calibri"/>
                          <a:cs typeface="Calibri"/>
                        </a:rPr>
                        <a:t>CONTROL</a:t>
                      </a:r>
                      <a:r>
                        <a:rPr sz="1200" spc="25" dirty="0">
                          <a:latin typeface="Calibri"/>
                          <a:cs typeface="Calibri"/>
                        </a:rPr>
                        <a:t> </a:t>
                      </a:r>
                      <a:r>
                        <a:rPr sz="1200" spc="-5" dirty="0">
                          <a:latin typeface="Calibri"/>
                          <a:cs typeface="Calibri"/>
                        </a:rPr>
                        <a:t>INTERNO</a:t>
                      </a:r>
                      <a:endParaRPr sz="1200">
                        <a:latin typeface="Calibri"/>
                        <a:cs typeface="Calibri"/>
                      </a:endParaRPr>
                    </a:p>
                  </a:txBody>
                  <a:tcPr marL="0" marR="0" marT="254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8D6CD"/>
                    </a:solidFill>
                  </a:tcPr>
                </a:tc>
                <a:tc>
                  <a:txBody>
                    <a:bodyPr/>
                    <a:lstStyle/>
                    <a:p>
                      <a:pPr marL="12065" algn="ctr">
                        <a:lnSpc>
                          <a:spcPts val="1395"/>
                        </a:lnSpc>
                        <a:spcBef>
                          <a:spcPts val="20"/>
                        </a:spcBef>
                      </a:pPr>
                      <a:r>
                        <a:rPr sz="1200" dirty="0">
                          <a:latin typeface="Calibri"/>
                          <a:cs typeface="Calibri"/>
                        </a:rPr>
                        <a:t>2</a:t>
                      </a:r>
                      <a:endParaRPr sz="1200">
                        <a:latin typeface="Calibri"/>
                        <a:cs typeface="Calibri"/>
                      </a:endParaRPr>
                    </a:p>
                  </a:txBody>
                  <a:tcPr marL="0" marR="0" marT="254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8D6CD"/>
                    </a:solidFill>
                  </a:tcPr>
                </a:tc>
                <a:tc>
                  <a:txBody>
                    <a:bodyPr/>
                    <a:lstStyle/>
                    <a:p>
                      <a:pPr marL="13335" algn="ctr">
                        <a:lnSpc>
                          <a:spcPts val="1395"/>
                        </a:lnSpc>
                        <a:spcBef>
                          <a:spcPts val="20"/>
                        </a:spcBef>
                      </a:pPr>
                      <a:r>
                        <a:rPr sz="1200" spc="-5" dirty="0">
                          <a:latin typeface="Calibri"/>
                          <a:cs typeface="Calibri"/>
                        </a:rPr>
                        <a:t>SUB. </a:t>
                      </a:r>
                      <a:r>
                        <a:rPr sz="1200" dirty="0">
                          <a:latin typeface="Calibri"/>
                          <a:cs typeface="Calibri"/>
                        </a:rPr>
                        <a:t>DE </a:t>
                      </a:r>
                      <a:r>
                        <a:rPr sz="1200" spc="-10" dirty="0">
                          <a:latin typeface="Calibri"/>
                          <a:cs typeface="Calibri"/>
                        </a:rPr>
                        <a:t>COBERTURA </a:t>
                      </a:r>
                      <a:r>
                        <a:rPr sz="1200" spc="-5" dirty="0">
                          <a:latin typeface="Calibri"/>
                          <a:cs typeface="Calibri"/>
                        </a:rPr>
                        <a:t>PRIMERA</a:t>
                      </a:r>
                      <a:r>
                        <a:rPr sz="1200" spc="35" dirty="0">
                          <a:latin typeface="Calibri"/>
                          <a:cs typeface="Calibri"/>
                        </a:rPr>
                        <a:t> </a:t>
                      </a:r>
                      <a:r>
                        <a:rPr sz="1200" spc="-10" dirty="0">
                          <a:latin typeface="Calibri"/>
                          <a:cs typeface="Calibri"/>
                        </a:rPr>
                        <a:t>INFANCIA</a:t>
                      </a:r>
                      <a:endParaRPr sz="1200">
                        <a:latin typeface="Calibri"/>
                        <a:cs typeface="Calibri"/>
                      </a:endParaRPr>
                    </a:p>
                  </a:txBody>
                  <a:tcPr marL="0" marR="0" marT="254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8D6CD"/>
                    </a:solidFill>
                  </a:tcPr>
                </a:tc>
                <a:tc>
                  <a:txBody>
                    <a:bodyPr/>
                    <a:lstStyle/>
                    <a:p>
                      <a:pPr marL="12065" algn="ctr">
                        <a:lnSpc>
                          <a:spcPts val="1395"/>
                        </a:lnSpc>
                        <a:spcBef>
                          <a:spcPts val="20"/>
                        </a:spcBef>
                      </a:pPr>
                      <a:r>
                        <a:rPr sz="1200" dirty="0">
                          <a:latin typeface="Calibri"/>
                          <a:cs typeface="Calibri"/>
                        </a:rPr>
                        <a:t>5</a:t>
                      </a:r>
                      <a:endParaRPr sz="1200">
                        <a:latin typeface="Calibri"/>
                        <a:cs typeface="Calibri"/>
                      </a:endParaRPr>
                    </a:p>
                  </a:txBody>
                  <a:tcPr marL="0" marR="0" marT="254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8D6CD"/>
                    </a:solidFill>
                  </a:tcPr>
                </a:tc>
                <a:extLst>
                  <a:ext uri="{0D108BD9-81ED-4DB2-BD59-A6C34878D82A}">
                    <a16:rowId xmlns:a16="http://schemas.microsoft.com/office/drawing/2014/main" val="10009"/>
                  </a:ext>
                </a:extLst>
              </a:tr>
              <a:tr h="191770">
                <a:tc>
                  <a:txBody>
                    <a:bodyPr/>
                    <a:lstStyle/>
                    <a:p>
                      <a:pPr marL="8890" algn="ctr">
                        <a:lnSpc>
                          <a:spcPts val="1395"/>
                        </a:lnSpc>
                        <a:spcBef>
                          <a:spcPts val="20"/>
                        </a:spcBef>
                      </a:pPr>
                      <a:r>
                        <a:rPr sz="1200" spc="-5" dirty="0">
                          <a:latin typeface="Calibri"/>
                          <a:cs typeface="Calibri"/>
                        </a:rPr>
                        <a:t>OFICINA ASESORA </a:t>
                      </a:r>
                      <a:r>
                        <a:rPr sz="1200" dirty="0">
                          <a:latin typeface="Calibri"/>
                          <a:cs typeface="Calibri"/>
                        </a:rPr>
                        <a:t>DE INN. Y USO DE</a:t>
                      </a:r>
                      <a:r>
                        <a:rPr sz="1200" spc="-5" dirty="0">
                          <a:latin typeface="Calibri"/>
                          <a:cs typeface="Calibri"/>
                        </a:rPr>
                        <a:t> </a:t>
                      </a:r>
                      <a:r>
                        <a:rPr sz="1200" spc="-20" dirty="0">
                          <a:latin typeface="Calibri"/>
                          <a:cs typeface="Calibri"/>
                        </a:rPr>
                        <a:t>NU.TECN</a:t>
                      </a:r>
                      <a:endParaRPr sz="1200">
                        <a:latin typeface="Calibri"/>
                        <a:cs typeface="Calibri"/>
                      </a:endParaRPr>
                    </a:p>
                  </a:txBody>
                  <a:tcPr marL="0" marR="0" marT="254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BEBE8"/>
                    </a:solidFill>
                  </a:tcPr>
                </a:tc>
                <a:tc>
                  <a:txBody>
                    <a:bodyPr/>
                    <a:lstStyle/>
                    <a:p>
                      <a:pPr marL="13970" algn="ctr">
                        <a:lnSpc>
                          <a:spcPts val="1395"/>
                        </a:lnSpc>
                        <a:spcBef>
                          <a:spcPts val="20"/>
                        </a:spcBef>
                      </a:pPr>
                      <a:r>
                        <a:rPr sz="1200" dirty="0">
                          <a:latin typeface="Calibri"/>
                          <a:cs typeface="Calibri"/>
                        </a:rPr>
                        <a:t>14</a:t>
                      </a:r>
                      <a:endParaRPr sz="1200">
                        <a:latin typeface="Calibri"/>
                        <a:cs typeface="Calibri"/>
                      </a:endParaRPr>
                    </a:p>
                  </a:txBody>
                  <a:tcPr marL="0" marR="0" marT="254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BEBE8"/>
                    </a:solidFill>
                  </a:tcPr>
                </a:tc>
                <a:tc>
                  <a:txBody>
                    <a:bodyPr/>
                    <a:lstStyle/>
                    <a:p>
                      <a:pPr marL="12700" algn="ctr">
                        <a:lnSpc>
                          <a:spcPts val="1395"/>
                        </a:lnSpc>
                        <a:spcBef>
                          <a:spcPts val="20"/>
                        </a:spcBef>
                      </a:pPr>
                      <a:r>
                        <a:rPr sz="1200" spc="-5" dirty="0">
                          <a:latin typeface="Calibri"/>
                          <a:cs typeface="Calibri"/>
                        </a:rPr>
                        <a:t>SUB. </a:t>
                      </a:r>
                      <a:r>
                        <a:rPr sz="1200" dirty="0">
                          <a:latin typeface="Calibri"/>
                          <a:cs typeface="Calibri"/>
                        </a:rPr>
                        <a:t>DE </a:t>
                      </a:r>
                      <a:r>
                        <a:rPr sz="1200" spc="-10" dirty="0">
                          <a:latin typeface="Calibri"/>
                          <a:cs typeface="Calibri"/>
                        </a:rPr>
                        <a:t>DESARROLLO SECTORIAL</a:t>
                      </a:r>
                      <a:endParaRPr sz="1200">
                        <a:latin typeface="Calibri"/>
                        <a:cs typeface="Calibri"/>
                      </a:endParaRPr>
                    </a:p>
                  </a:txBody>
                  <a:tcPr marL="0" marR="0" marT="254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BEBE8"/>
                    </a:solidFill>
                  </a:tcPr>
                </a:tc>
                <a:tc>
                  <a:txBody>
                    <a:bodyPr/>
                    <a:lstStyle/>
                    <a:p>
                      <a:pPr marL="13970" algn="ctr">
                        <a:lnSpc>
                          <a:spcPts val="1395"/>
                        </a:lnSpc>
                        <a:spcBef>
                          <a:spcPts val="20"/>
                        </a:spcBef>
                      </a:pPr>
                      <a:r>
                        <a:rPr sz="1200" dirty="0">
                          <a:latin typeface="Calibri"/>
                          <a:cs typeface="Calibri"/>
                        </a:rPr>
                        <a:t>17</a:t>
                      </a:r>
                      <a:endParaRPr sz="1200">
                        <a:latin typeface="Calibri"/>
                        <a:cs typeface="Calibri"/>
                      </a:endParaRPr>
                    </a:p>
                  </a:txBody>
                  <a:tcPr marL="0" marR="0" marT="254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BEBE8"/>
                    </a:solidFill>
                  </a:tcPr>
                </a:tc>
                <a:extLst>
                  <a:ext uri="{0D108BD9-81ED-4DB2-BD59-A6C34878D82A}">
                    <a16:rowId xmlns:a16="http://schemas.microsoft.com/office/drawing/2014/main" val="10010"/>
                  </a:ext>
                </a:extLst>
              </a:tr>
              <a:tr h="192405">
                <a:tc>
                  <a:txBody>
                    <a:bodyPr/>
                    <a:lstStyle/>
                    <a:p>
                      <a:pPr marL="10160" algn="ctr">
                        <a:lnSpc>
                          <a:spcPts val="1395"/>
                        </a:lnSpc>
                        <a:spcBef>
                          <a:spcPts val="20"/>
                        </a:spcBef>
                      </a:pPr>
                      <a:r>
                        <a:rPr sz="1200" spc="-5" dirty="0">
                          <a:latin typeface="Calibri"/>
                          <a:cs typeface="Calibri"/>
                        </a:rPr>
                        <a:t>OFICINA ASESORA </a:t>
                      </a:r>
                      <a:r>
                        <a:rPr sz="1200" dirty="0">
                          <a:latin typeface="Calibri"/>
                          <a:cs typeface="Calibri"/>
                        </a:rPr>
                        <a:t>DE </a:t>
                      </a:r>
                      <a:r>
                        <a:rPr sz="1200" spc="-5" dirty="0">
                          <a:latin typeface="Calibri"/>
                          <a:cs typeface="Calibri"/>
                        </a:rPr>
                        <a:t>PLANEACION </a:t>
                      </a:r>
                      <a:r>
                        <a:rPr sz="1200" dirty="0">
                          <a:latin typeface="Calibri"/>
                          <a:cs typeface="Calibri"/>
                        </a:rPr>
                        <a:t>Y</a:t>
                      </a:r>
                      <a:r>
                        <a:rPr sz="1200" spc="25" dirty="0">
                          <a:latin typeface="Calibri"/>
                          <a:cs typeface="Calibri"/>
                        </a:rPr>
                        <a:t> </a:t>
                      </a:r>
                      <a:r>
                        <a:rPr sz="1200" spc="-5" dirty="0">
                          <a:latin typeface="Calibri"/>
                          <a:cs typeface="Calibri"/>
                        </a:rPr>
                        <a:t>FINANZAS</a:t>
                      </a:r>
                      <a:endParaRPr sz="1200">
                        <a:latin typeface="Calibri"/>
                        <a:cs typeface="Calibri"/>
                      </a:endParaRPr>
                    </a:p>
                  </a:txBody>
                  <a:tcPr marL="0" marR="0" marT="254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8D6CD"/>
                    </a:solidFill>
                  </a:tcPr>
                </a:tc>
                <a:tc>
                  <a:txBody>
                    <a:bodyPr/>
                    <a:lstStyle/>
                    <a:p>
                      <a:pPr marL="13970" algn="ctr">
                        <a:lnSpc>
                          <a:spcPts val="1395"/>
                        </a:lnSpc>
                        <a:spcBef>
                          <a:spcPts val="20"/>
                        </a:spcBef>
                      </a:pPr>
                      <a:r>
                        <a:rPr sz="1200" dirty="0">
                          <a:latin typeface="Calibri"/>
                          <a:cs typeface="Calibri"/>
                        </a:rPr>
                        <a:t>11</a:t>
                      </a:r>
                      <a:endParaRPr sz="1200">
                        <a:latin typeface="Calibri"/>
                        <a:cs typeface="Calibri"/>
                      </a:endParaRPr>
                    </a:p>
                  </a:txBody>
                  <a:tcPr marL="0" marR="0" marT="254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8D6CD"/>
                    </a:solidFill>
                  </a:tcPr>
                </a:tc>
                <a:tc>
                  <a:txBody>
                    <a:bodyPr/>
                    <a:lstStyle/>
                    <a:p>
                      <a:pPr marL="12065" algn="ctr">
                        <a:lnSpc>
                          <a:spcPts val="1395"/>
                        </a:lnSpc>
                        <a:spcBef>
                          <a:spcPts val="20"/>
                        </a:spcBef>
                      </a:pPr>
                      <a:r>
                        <a:rPr sz="1200" spc="-5" dirty="0">
                          <a:latin typeface="Calibri"/>
                          <a:cs typeface="Calibri"/>
                        </a:rPr>
                        <a:t>SUB. </a:t>
                      </a:r>
                      <a:r>
                        <a:rPr sz="1200" dirty="0">
                          <a:latin typeface="Calibri"/>
                          <a:cs typeface="Calibri"/>
                        </a:rPr>
                        <a:t>DE </a:t>
                      </a:r>
                      <a:r>
                        <a:rPr sz="1200" spc="-10" dirty="0">
                          <a:latin typeface="Calibri"/>
                          <a:cs typeface="Calibri"/>
                        </a:rPr>
                        <a:t>FOMENTO </a:t>
                      </a:r>
                      <a:r>
                        <a:rPr sz="1200" dirty="0">
                          <a:latin typeface="Calibri"/>
                          <a:cs typeface="Calibri"/>
                        </a:rPr>
                        <a:t>DE</a:t>
                      </a:r>
                      <a:r>
                        <a:rPr sz="1200" spc="-5" dirty="0">
                          <a:latin typeface="Calibri"/>
                          <a:cs typeface="Calibri"/>
                        </a:rPr>
                        <a:t> COMPETENCIAS</a:t>
                      </a:r>
                      <a:endParaRPr sz="1200">
                        <a:latin typeface="Calibri"/>
                        <a:cs typeface="Calibri"/>
                      </a:endParaRPr>
                    </a:p>
                  </a:txBody>
                  <a:tcPr marL="0" marR="0" marT="254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8D6CD"/>
                    </a:solidFill>
                  </a:tcPr>
                </a:tc>
                <a:tc>
                  <a:txBody>
                    <a:bodyPr/>
                    <a:lstStyle/>
                    <a:p>
                      <a:pPr marL="13970" algn="ctr">
                        <a:lnSpc>
                          <a:spcPts val="1395"/>
                        </a:lnSpc>
                        <a:spcBef>
                          <a:spcPts val="20"/>
                        </a:spcBef>
                      </a:pPr>
                      <a:r>
                        <a:rPr sz="1200" dirty="0">
                          <a:latin typeface="Calibri"/>
                          <a:cs typeface="Calibri"/>
                        </a:rPr>
                        <a:t>32</a:t>
                      </a:r>
                      <a:endParaRPr sz="1200">
                        <a:latin typeface="Calibri"/>
                        <a:cs typeface="Calibri"/>
                      </a:endParaRPr>
                    </a:p>
                  </a:txBody>
                  <a:tcPr marL="0" marR="0" marT="254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8D6CD"/>
                    </a:solidFill>
                  </a:tcPr>
                </a:tc>
                <a:extLst>
                  <a:ext uri="{0D108BD9-81ED-4DB2-BD59-A6C34878D82A}">
                    <a16:rowId xmlns:a16="http://schemas.microsoft.com/office/drawing/2014/main" val="10011"/>
                  </a:ext>
                </a:extLst>
              </a:tr>
              <a:tr h="192405">
                <a:tc>
                  <a:txBody>
                    <a:bodyPr/>
                    <a:lstStyle/>
                    <a:p>
                      <a:pPr marL="13970" algn="ctr">
                        <a:lnSpc>
                          <a:spcPts val="1395"/>
                        </a:lnSpc>
                        <a:spcBef>
                          <a:spcPts val="20"/>
                        </a:spcBef>
                      </a:pPr>
                      <a:r>
                        <a:rPr sz="1200" spc="-5" dirty="0">
                          <a:latin typeface="Calibri"/>
                          <a:cs typeface="Calibri"/>
                        </a:rPr>
                        <a:t>OFICINA ASESORA</a:t>
                      </a:r>
                      <a:r>
                        <a:rPr sz="1200" spc="25" dirty="0">
                          <a:latin typeface="Calibri"/>
                          <a:cs typeface="Calibri"/>
                        </a:rPr>
                        <a:t> </a:t>
                      </a:r>
                      <a:r>
                        <a:rPr sz="1200" spc="-5" dirty="0">
                          <a:latin typeface="Calibri"/>
                          <a:cs typeface="Calibri"/>
                        </a:rPr>
                        <a:t>JURIDICA</a:t>
                      </a:r>
                      <a:endParaRPr sz="1200">
                        <a:latin typeface="Calibri"/>
                        <a:cs typeface="Calibri"/>
                      </a:endParaRPr>
                    </a:p>
                  </a:txBody>
                  <a:tcPr marL="0" marR="0" marT="254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BEBE8"/>
                    </a:solidFill>
                  </a:tcPr>
                </a:tc>
                <a:tc>
                  <a:txBody>
                    <a:bodyPr/>
                    <a:lstStyle/>
                    <a:p>
                      <a:pPr marL="13970" algn="ctr">
                        <a:lnSpc>
                          <a:spcPts val="1395"/>
                        </a:lnSpc>
                        <a:spcBef>
                          <a:spcPts val="20"/>
                        </a:spcBef>
                      </a:pPr>
                      <a:r>
                        <a:rPr sz="1200" dirty="0">
                          <a:latin typeface="Calibri"/>
                          <a:cs typeface="Calibri"/>
                        </a:rPr>
                        <a:t>12</a:t>
                      </a:r>
                      <a:endParaRPr sz="1200">
                        <a:latin typeface="Calibri"/>
                        <a:cs typeface="Calibri"/>
                      </a:endParaRPr>
                    </a:p>
                  </a:txBody>
                  <a:tcPr marL="0" marR="0" marT="254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BEBE8"/>
                    </a:solidFill>
                  </a:tcPr>
                </a:tc>
                <a:tc>
                  <a:txBody>
                    <a:bodyPr/>
                    <a:lstStyle/>
                    <a:p>
                      <a:pPr marL="9525" algn="ctr">
                        <a:lnSpc>
                          <a:spcPts val="1395"/>
                        </a:lnSpc>
                        <a:spcBef>
                          <a:spcPts val="20"/>
                        </a:spcBef>
                      </a:pPr>
                      <a:r>
                        <a:rPr sz="1200" spc="-5" dirty="0">
                          <a:latin typeface="Calibri"/>
                          <a:cs typeface="Calibri"/>
                        </a:rPr>
                        <a:t>SUB. </a:t>
                      </a:r>
                      <a:r>
                        <a:rPr sz="1200" dirty="0">
                          <a:latin typeface="Calibri"/>
                          <a:cs typeface="Calibri"/>
                        </a:rPr>
                        <a:t>DE </a:t>
                      </a:r>
                      <a:r>
                        <a:rPr sz="1200" spc="-15" dirty="0">
                          <a:latin typeface="Calibri"/>
                          <a:cs typeface="Calibri"/>
                        </a:rPr>
                        <a:t>FORTALECIMIENTO</a:t>
                      </a:r>
                      <a:r>
                        <a:rPr sz="1200" spc="-5" dirty="0">
                          <a:latin typeface="Calibri"/>
                          <a:cs typeface="Calibri"/>
                        </a:rPr>
                        <a:t> INSTITUCIONAL</a:t>
                      </a:r>
                      <a:endParaRPr sz="1200">
                        <a:latin typeface="Calibri"/>
                        <a:cs typeface="Calibri"/>
                      </a:endParaRPr>
                    </a:p>
                  </a:txBody>
                  <a:tcPr marL="0" marR="0" marT="254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BEBE8"/>
                    </a:solidFill>
                  </a:tcPr>
                </a:tc>
                <a:tc>
                  <a:txBody>
                    <a:bodyPr/>
                    <a:lstStyle/>
                    <a:p>
                      <a:pPr marL="12065" algn="ctr">
                        <a:lnSpc>
                          <a:spcPts val="1395"/>
                        </a:lnSpc>
                        <a:spcBef>
                          <a:spcPts val="20"/>
                        </a:spcBef>
                      </a:pPr>
                      <a:r>
                        <a:rPr sz="1200" dirty="0">
                          <a:latin typeface="Calibri"/>
                          <a:cs typeface="Calibri"/>
                        </a:rPr>
                        <a:t>7</a:t>
                      </a:r>
                      <a:endParaRPr sz="1200">
                        <a:latin typeface="Calibri"/>
                        <a:cs typeface="Calibri"/>
                      </a:endParaRPr>
                    </a:p>
                  </a:txBody>
                  <a:tcPr marL="0" marR="0" marT="254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BEBE8"/>
                    </a:solidFill>
                  </a:tcPr>
                </a:tc>
                <a:extLst>
                  <a:ext uri="{0D108BD9-81ED-4DB2-BD59-A6C34878D82A}">
                    <a16:rowId xmlns:a16="http://schemas.microsoft.com/office/drawing/2014/main" val="10012"/>
                  </a:ext>
                </a:extLst>
              </a:tr>
              <a:tr h="191770">
                <a:tc>
                  <a:txBody>
                    <a:bodyPr/>
                    <a:lstStyle/>
                    <a:p>
                      <a:pPr marL="9525" algn="ctr">
                        <a:lnSpc>
                          <a:spcPts val="1395"/>
                        </a:lnSpc>
                        <a:spcBef>
                          <a:spcPts val="20"/>
                        </a:spcBef>
                      </a:pPr>
                      <a:r>
                        <a:rPr sz="1200" spc="-5" dirty="0">
                          <a:latin typeface="Calibri"/>
                          <a:cs typeface="Calibri"/>
                        </a:rPr>
                        <a:t>OFICINA </a:t>
                      </a:r>
                      <a:r>
                        <a:rPr sz="1200" dirty="0">
                          <a:latin typeface="Calibri"/>
                          <a:cs typeface="Calibri"/>
                        </a:rPr>
                        <a:t>DE </a:t>
                      </a:r>
                      <a:r>
                        <a:rPr sz="1200" spc="-5" dirty="0">
                          <a:latin typeface="Calibri"/>
                          <a:cs typeface="Calibri"/>
                        </a:rPr>
                        <a:t>COOPERACION </a:t>
                      </a:r>
                      <a:r>
                        <a:rPr sz="1200" dirty="0">
                          <a:latin typeface="Calibri"/>
                          <a:cs typeface="Calibri"/>
                        </a:rPr>
                        <a:t>Y </a:t>
                      </a:r>
                      <a:r>
                        <a:rPr sz="1200" spc="-10" dirty="0">
                          <a:latin typeface="Calibri"/>
                          <a:cs typeface="Calibri"/>
                        </a:rPr>
                        <a:t>ASUNTOS</a:t>
                      </a:r>
                      <a:r>
                        <a:rPr sz="1200" spc="50" dirty="0">
                          <a:latin typeface="Calibri"/>
                          <a:cs typeface="Calibri"/>
                        </a:rPr>
                        <a:t> </a:t>
                      </a:r>
                      <a:r>
                        <a:rPr sz="1200" spc="-30" dirty="0">
                          <a:latin typeface="Calibri"/>
                          <a:cs typeface="Calibri"/>
                        </a:rPr>
                        <a:t>INT.</a:t>
                      </a:r>
                      <a:endParaRPr sz="1200">
                        <a:latin typeface="Calibri"/>
                        <a:cs typeface="Calibri"/>
                      </a:endParaRPr>
                    </a:p>
                  </a:txBody>
                  <a:tcPr marL="0" marR="0" marT="254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8D6CD"/>
                    </a:solidFill>
                  </a:tcPr>
                </a:tc>
                <a:tc>
                  <a:txBody>
                    <a:bodyPr/>
                    <a:lstStyle/>
                    <a:p>
                      <a:pPr marL="13970" algn="ctr">
                        <a:lnSpc>
                          <a:spcPts val="1395"/>
                        </a:lnSpc>
                        <a:spcBef>
                          <a:spcPts val="20"/>
                        </a:spcBef>
                      </a:pPr>
                      <a:r>
                        <a:rPr sz="1200" dirty="0">
                          <a:latin typeface="Calibri"/>
                          <a:cs typeface="Calibri"/>
                        </a:rPr>
                        <a:t>10</a:t>
                      </a:r>
                      <a:endParaRPr sz="1200">
                        <a:latin typeface="Calibri"/>
                        <a:cs typeface="Calibri"/>
                      </a:endParaRPr>
                    </a:p>
                  </a:txBody>
                  <a:tcPr marL="0" marR="0" marT="254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8D6CD"/>
                    </a:solidFill>
                  </a:tcPr>
                </a:tc>
                <a:tc>
                  <a:txBody>
                    <a:bodyPr/>
                    <a:lstStyle/>
                    <a:p>
                      <a:pPr marL="12065" algn="ctr">
                        <a:lnSpc>
                          <a:spcPts val="1395"/>
                        </a:lnSpc>
                        <a:spcBef>
                          <a:spcPts val="20"/>
                        </a:spcBef>
                      </a:pPr>
                      <a:r>
                        <a:rPr sz="1200" spc="-5" dirty="0">
                          <a:latin typeface="Calibri"/>
                          <a:cs typeface="Calibri"/>
                        </a:rPr>
                        <a:t>SUB. </a:t>
                      </a:r>
                      <a:r>
                        <a:rPr sz="1200" dirty="0">
                          <a:latin typeface="Calibri"/>
                          <a:cs typeface="Calibri"/>
                        </a:rPr>
                        <a:t>DE </a:t>
                      </a:r>
                      <a:r>
                        <a:rPr sz="1200" spc="-5" dirty="0">
                          <a:latin typeface="Calibri"/>
                          <a:cs typeface="Calibri"/>
                        </a:rPr>
                        <a:t>INSPECCIÓN </a:t>
                      </a:r>
                      <a:r>
                        <a:rPr sz="1200" dirty="0">
                          <a:latin typeface="Calibri"/>
                          <a:cs typeface="Calibri"/>
                        </a:rPr>
                        <a:t>Y</a:t>
                      </a:r>
                      <a:r>
                        <a:rPr sz="1200" spc="0" dirty="0">
                          <a:latin typeface="Calibri"/>
                          <a:cs typeface="Calibri"/>
                        </a:rPr>
                        <a:t> </a:t>
                      </a:r>
                      <a:r>
                        <a:rPr sz="1200" spc="-5" dirty="0">
                          <a:latin typeface="Calibri"/>
                          <a:cs typeface="Calibri"/>
                        </a:rPr>
                        <a:t>VIGILANCIA</a:t>
                      </a:r>
                      <a:endParaRPr sz="1200">
                        <a:latin typeface="Calibri"/>
                        <a:cs typeface="Calibri"/>
                      </a:endParaRPr>
                    </a:p>
                  </a:txBody>
                  <a:tcPr marL="0" marR="0" marT="254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8D6CD"/>
                    </a:solidFill>
                  </a:tcPr>
                </a:tc>
                <a:tc>
                  <a:txBody>
                    <a:bodyPr/>
                    <a:lstStyle/>
                    <a:p>
                      <a:pPr marL="13970" algn="ctr">
                        <a:lnSpc>
                          <a:spcPts val="1395"/>
                        </a:lnSpc>
                        <a:spcBef>
                          <a:spcPts val="20"/>
                        </a:spcBef>
                      </a:pPr>
                      <a:r>
                        <a:rPr sz="1200" dirty="0">
                          <a:latin typeface="Calibri"/>
                          <a:cs typeface="Calibri"/>
                        </a:rPr>
                        <a:t>16</a:t>
                      </a:r>
                      <a:endParaRPr sz="1200">
                        <a:latin typeface="Calibri"/>
                        <a:cs typeface="Calibri"/>
                      </a:endParaRPr>
                    </a:p>
                  </a:txBody>
                  <a:tcPr marL="0" marR="0" marT="254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8D6CD"/>
                    </a:solidFill>
                  </a:tcPr>
                </a:tc>
                <a:extLst>
                  <a:ext uri="{0D108BD9-81ED-4DB2-BD59-A6C34878D82A}">
                    <a16:rowId xmlns:a16="http://schemas.microsoft.com/office/drawing/2014/main" val="10013"/>
                  </a:ext>
                </a:extLst>
              </a:tr>
              <a:tr h="192405">
                <a:tc>
                  <a:txBody>
                    <a:bodyPr/>
                    <a:lstStyle/>
                    <a:p>
                      <a:pPr marL="9525" algn="ctr">
                        <a:lnSpc>
                          <a:spcPts val="1390"/>
                        </a:lnSpc>
                        <a:spcBef>
                          <a:spcPts val="20"/>
                        </a:spcBef>
                      </a:pPr>
                      <a:r>
                        <a:rPr sz="1200" spc="-5" dirty="0">
                          <a:latin typeface="Calibri"/>
                          <a:cs typeface="Calibri"/>
                        </a:rPr>
                        <a:t>OFICINA </a:t>
                      </a:r>
                      <a:r>
                        <a:rPr sz="1200" dirty="0">
                          <a:latin typeface="Calibri"/>
                          <a:cs typeface="Calibri"/>
                        </a:rPr>
                        <a:t>DE </a:t>
                      </a:r>
                      <a:r>
                        <a:rPr sz="1200" spc="-10" dirty="0">
                          <a:latin typeface="Calibri"/>
                          <a:cs typeface="Calibri"/>
                        </a:rPr>
                        <a:t>TECNOLOGÍA </a:t>
                      </a:r>
                      <a:r>
                        <a:rPr sz="1200" dirty="0">
                          <a:latin typeface="Calibri"/>
                          <a:cs typeface="Calibri"/>
                        </a:rPr>
                        <a:t>Y </a:t>
                      </a:r>
                      <a:r>
                        <a:rPr sz="1200" spc="-30" dirty="0">
                          <a:latin typeface="Calibri"/>
                          <a:cs typeface="Calibri"/>
                        </a:rPr>
                        <a:t>SIST. </a:t>
                      </a:r>
                      <a:r>
                        <a:rPr sz="1200" dirty="0">
                          <a:latin typeface="Calibri"/>
                          <a:cs typeface="Calibri"/>
                        </a:rPr>
                        <a:t>DE</a:t>
                      </a:r>
                      <a:r>
                        <a:rPr sz="1200" spc="35" dirty="0">
                          <a:latin typeface="Calibri"/>
                          <a:cs typeface="Calibri"/>
                        </a:rPr>
                        <a:t> </a:t>
                      </a:r>
                      <a:r>
                        <a:rPr sz="1200" spc="-5" dirty="0">
                          <a:latin typeface="Calibri"/>
                          <a:cs typeface="Calibri"/>
                        </a:rPr>
                        <a:t>INFORMAC.</a:t>
                      </a:r>
                      <a:endParaRPr sz="1200">
                        <a:latin typeface="Calibri"/>
                        <a:cs typeface="Calibri"/>
                      </a:endParaRPr>
                    </a:p>
                  </a:txBody>
                  <a:tcPr marL="0" marR="0" marT="254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BEBE8"/>
                    </a:solidFill>
                  </a:tcPr>
                </a:tc>
                <a:tc>
                  <a:txBody>
                    <a:bodyPr/>
                    <a:lstStyle/>
                    <a:p>
                      <a:pPr marL="13970" algn="ctr">
                        <a:lnSpc>
                          <a:spcPts val="1390"/>
                        </a:lnSpc>
                        <a:spcBef>
                          <a:spcPts val="20"/>
                        </a:spcBef>
                      </a:pPr>
                      <a:r>
                        <a:rPr sz="1200" dirty="0">
                          <a:latin typeface="Calibri"/>
                          <a:cs typeface="Calibri"/>
                        </a:rPr>
                        <a:t>16</a:t>
                      </a:r>
                      <a:endParaRPr sz="1200">
                        <a:latin typeface="Calibri"/>
                        <a:cs typeface="Calibri"/>
                      </a:endParaRPr>
                    </a:p>
                  </a:txBody>
                  <a:tcPr marL="0" marR="0" marT="254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BEBE8"/>
                    </a:solidFill>
                  </a:tcPr>
                </a:tc>
                <a:tc>
                  <a:txBody>
                    <a:bodyPr/>
                    <a:lstStyle/>
                    <a:p>
                      <a:pPr marL="10795" algn="ctr">
                        <a:lnSpc>
                          <a:spcPts val="1390"/>
                        </a:lnSpc>
                        <a:spcBef>
                          <a:spcPts val="20"/>
                        </a:spcBef>
                      </a:pPr>
                      <a:r>
                        <a:rPr sz="1200" spc="-5" dirty="0">
                          <a:latin typeface="Calibri"/>
                          <a:cs typeface="Calibri"/>
                        </a:rPr>
                        <a:t>SUB. </a:t>
                      </a:r>
                      <a:r>
                        <a:rPr sz="1200" dirty="0">
                          <a:latin typeface="Calibri"/>
                          <a:cs typeface="Calibri"/>
                        </a:rPr>
                        <a:t>DE </a:t>
                      </a:r>
                      <a:r>
                        <a:rPr sz="1200" spc="-10" dirty="0">
                          <a:latin typeface="Calibri"/>
                          <a:cs typeface="Calibri"/>
                        </a:rPr>
                        <a:t>MONITOREO </a:t>
                      </a:r>
                      <a:r>
                        <a:rPr sz="1200" dirty="0">
                          <a:latin typeface="Calibri"/>
                          <a:cs typeface="Calibri"/>
                        </a:rPr>
                        <a:t>Y</a:t>
                      </a:r>
                      <a:r>
                        <a:rPr sz="1200" spc="10" dirty="0">
                          <a:latin typeface="Calibri"/>
                          <a:cs typeface="Calibri"/>
                        </a:rPr>
                        <a:t> </a:t>
                      </a:r>
                      <a:r>
                        <a:rPr sz="1200" spc="-10" dirty="0">
                          <a:latin typeface="Calibri"/>
                          <a:cs typeface="Calibri"/>
                        </a:rPr>
                        <a:t>CONTROL</a:t>
                      </a:r>
                      <a:endParaRPr sz="1200">
                        <a:latin typeface="Calibri"/>
                        <a:cs typeface="Calibri"/>
                      </a:endParaRPr>
                    </a:p>
                  </a:txBody>
                  <a:tcPr marL="0" marR="0" marT="254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BEBE8"/>
                    </a:solidFill>
                  </a:tcPr>
                </a:tc>
                <a:tc>
                  <a:txBody>
                    <a:bodyPr/>
                    <a:lstStyle/>
                    <a:p>
                      <a:pPr marL="13970" algn="ctr">
                        <a:lnSpc>
                          <a:spcPts val="1390"/>
                        </a:lnSpc>
                        <a:spcBef>
                          <a:spcPts val="20"/>
                        </a:spcBef>
                      </a:pPr>
                      <a:r>
                        <a:rPr sz="1200" dirty="0">
                          <a:latin typeface="Calibri"/>
                          <a:cs typeface="Calibri"/>
                        </a:rPr>
                        <a:t>16</a:t>
                      </a:r>
                      <a:endParaRPr sz="1200">
                        <a:latin typeface="Calibri"/>
                        <a:cs typeface="Calibri"/>
                      </a:endParaRPr>
                    </a:p>
                  </a:txBody>
                  <a:tcPr marL="0" marR="0" marT="254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BEBE8"/>
                    </a:solidFill>
                  </a:tcPr>
                </a:tc>
                <a:extLst>
                  <a:ext uri="{0D108BD9-81ED-4DB2-BD59-A6C34878D82A}">
                    <a16:rowId xmlns:a16="http://schemas.microsoft.com/office/drawing/2014/main" val="10014"/>
                  </a:ext>
                </a:extLst>
              </a:tr>
              <a:tr h="192405">
                <a:tc>
                  <a:txBody>
                    <a:bodyPr/>
                    <a:lstStyle/>
                    <a:p>
                      <a:pPr marL="11430" algn="ctr">
                        <a:lnSpc>
                          <a:spcPts val="1395"/>
                        </a:lnSpc>
                        <a:spcBef>
                          <a:spcPts val="20"/>
                        </a:spcBef>
                      </a:pPr>
                      <a:r>
                        <a:rPr sz="1200" spc="-5" dirty="0">
                          <a:latin typeface="Calibri"/>
                          <a:cs typeface="Calibri"/>
                        </a:rPr>
                        <a:t>PROGRAMA </a:t>
                      </a:r>
                      <a:r>
                        <a:rPr sz="1200" spc="-10" dirty="0">
                          <a:latin typeface="Calibri"/>
                          <a:cs typeface="Calibri"/>
                        </a:rPr>
                        <a:t>TODOS </a:t>
                      </a:r>
                      <a:r>
                        <a:rPr sz="1200" dirty="0">
                          <a:latin typeface="Calibri"/>
                          <a:cs typeface="Calibri"/>
                        </a:rPr>
                        <a:t>A</a:t>
                      </a:r>
                      <a:r>
                        <a:rPr sz="1200" spc="40" dirty="0">
                          <a:latin typeface="Calibri"/>
                          <a:cs typeface="Calibri"/>
                        </a:rPr>
                        <a:t> </a:t>
                      </a:r>
                      <a:r>
                        <a:rPr sz="1200" spc="-5" dirty="0">
                          <a:latin typeface="Calibri"/>
                          <a:cs typeface="Calibri"/>
                        </a:rPr>
                        <a:t>APRENDER</a:t>
                      </a:r>
                      <a:endParaRPr sz="1200">
                        <a:latin typeface="Calibri"/>
                        <a:cs typeface="Calibri"/>
                      </a:endParaRPr>
                    </a:p>
                  </a:txBody>
                  <a:tcPr marL="0" marR="0" marT="254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8D6CD"/>
                    </a:solidFill>
                  </a:tcPr>
                </a:tc>
                <a:tc>
                  <a:txBody>
                    <a:bodyPr/>
                    <a:lstStyle/>
                    <a:p>
                      <a:pPr marL="12700" algn="ctr">
                        <a:lnSpc>
                          <a:spcPts val="1395"/>
                        </a:lnSpc>
                        <a:spcBef>
                          <a:spcPts val="20"/>
                        </a:spcBef>
                      </a:pPr>
                      <a:r>
                        <a:rPr sz="1200" dirty="0">
                          <a:latin typeface="Calibri"/>
                          <a:cs typeface="Calibri"/>
                        </a:rPr>
                        <a:t>115</a:t>
                      </a:r>
                      <a:endParaRPr sz="1200">
                        <a:latin typeface="Calibri"/>
                        <a:cs typeface="Calibri"/>
                      </a:endParaRPr>
                    </a:p>
                  </a:txBody>
                  <a:tcPr marL="0" marR="0" marT="254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8D6CD"/>
                    </a:solidFill>
                  </a:tcPr>
                </a:tc>
                <a:tc>
                  <a:txBody>
                    <a:bodyPr/>
                    <a:lstStyle/>
                    <a:p>
                      <a:pPr marL="13970" algn="ctr">
                        <a:lnSpc>
                          <a:spcPts val="1395"/>
                        </a:lnSpc>
                        <a:spcBef>
                          <a:spcPts val="20"/>
                        </a:spcBef>
                      </a:pPr>
                      <a:r>
                        <a:rPr sz="1200" spc="-5" dirty="0">
                          <a:latin typeface="Calibri"/>
                          <a:cs typeface="Calibri"/>
                        </a:rPr>
                        <a:t>SUB. </a:t>
                      </a:r>
                      <a:r>
                        <a:rPr sz="1200" dirty="0">
                          <a:latin typeface="Calibri"/>
                          <a:cs typeface="Calibri"/>
                        </a:rPr>
                        <a:t>DE </a:t>
                      </a:r>
                      <a:r>
                        <a:rPr sz="1200" spc="-5" dirty="0">
                          <a:latin typeface="Calibri"/>
                          <a:cs typeface="Calibri"/>
                        </a:rPr>
                        <a:t>REFERENTES </a:t>
                      </a:r>
                      <a:r>
                        <a:rPr sz="1200" dirty="0">
                          <a:latin typeface="Calibri"/>
                          <a:cs typeface="Calibri"/>
                        </a:rPr>
                        <a:t>Y </a:t>
                      </a:r>
                      <a:r>
                        <a:rPr sz="1200" spc="-15" dirty="0">
                          <a:latin typeface="Calibri"/>
                          <a:cs typeface="Calibri"/>
                        </a:rPr>
                        <a:t>EVAL. </a:t>
                      </a:r>
                      <a:r>
                        <a:rPr sz="1200" dirty="0">
                          <a:latin typeface="Calibri"/>
                          <a:cs typeface="Calibri"/>
                        </a:rPr>
                        <a:t>DE </a:t>
                      </a:r>
                      <a:r>
                        <a:rPr sz="1200" spc="-5" dirty="0">
                          <a:latin typeface="Calibri"/>
                          <a:cs typeface="Calibri"/>
                        </a:rPr>
                        <a:t>LA CAL.</a:t>
                      </a:r>
                      <a:r>
                        <a:rPr sz="1200" spc="0" dirty="0">
                          <a:latin typeface="Calibri"/>
                          <a:cs typeface="Calibri"/>
                        </a:rPr>
                        <a:t> </a:t>
                      </a:r>
                      <a:r>
                        <a:rPr sz="1200" dirty="0">
                          <a:latin typeface="Calibri"/>
                          <a:cs typeface="Calibri"/>
                        </a:rPr>
                        <a:t>EDUC</a:t>
                      </a:r>
                      <a:endParaRPr sz="1200">
                        <a:latin typeface="Calibri"/>
                        <a:cs typeface="Calibri"/>
                      </a:endParaRPr>
                    </a:p>
                  </a:txBody>
                  <a:tcPr marL="0" marR="0" marT="254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8D6CD"/>
                    </a:solidFill>
                  </a:tcPr>
                </a:tc>
                <a:tc>
                  <a:txBody>
                    <a:bodyPr/>
                    <a:lstStyle/>
                    <a:p>
                      <a:pPr marL="13970" algn="ctr">
                        <a:lnSpc>
                          <a:spcPts val="1395"/>
                        </a:lnSpc>
                        <a:spcBef>
                          <a:spcPts val="20"/>
                        </a:spcBef>
                      </a:pPr>
                      <a:r>
                        <a:rPr sz="1200" dirty="0">
                          <a:latin typeface="Calibri"/>
                          <a:cs typeface="Calibri"/>
                        </a:rPr>
                        <a:t>15</a:t>
                      </a:r>
                      <a:endParaRPr sz="1200">
                        <a:latin typeface="Calibri"/>
                        <a:cs typeface="Calibri"/>
                      </a:endParaRPr>
                    </a:p>
                  </a:txBody>
                  <a:tcPr marL="0" marR="0" marT="254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8D6CD"/>
                    </a:solidFill>
                  </a:tcPr>
                </a:tc>
                <a:extLst>
                  <a:ext uri="{0D108BD9-81ED-4DB2-BD59-A6C34878D82A}">
                    <a16:rowId xmlns:a16="http://schemas.microsoft.com/office/drawing/2014/main" val="10015"/>
                  </a:ext>
                </a:extLst>
              </a:tr>
              <a:tr h="192405">
                <a:tc>
                  <a:txBody>
                    <a:bodyPr/>
                    <a:lstStyle/>
                    <a:p>
                      <a:pPr marL="12700" algn="ctr">
                        <a:lnSpc>
                          <a:spcPts val="1395"/>
                        </a:lnSpc>
                        <a:spcBef>
                          <a:spcPts val="20"/>
                        </a:spcBef>
                      </a:pPr>
                      <a:r>
                        <a:rPr sz="1200" spc="-15" dirty="0">
                          <a:latin typeface="Calibri"/>
                          <a:cs typeface="Calibri"/>
                        </a:rPr>
                        <a:t>SECRETARIA</a:t>
                      </a:r>
                      <a:r>
                        <a:rPr sz="1200" spc="5" dirty="0">
                          <a:latin typeface="Calibri"/>
                          <a:cs typeface="Calibri"/>
                        </a:rPr>
                        <a:t> </a:t>
                      </a:r>
                      <a:r>
                        <a:rPr sz="1200" spc="-5" dirty="0">
                          <a:latin typeface="Calibri"/>
                          <a:cs typeface="Calibri"/>
                        </a:rPr>
                        <a:t>GENERAL</a:t>
                      </a:r>
                      <a:endParaRPr sz="1200">
                        <a:latin typeface="Calibri"/>
                        <a:cs typeface="Calibri"/>
                      </a:endParaRPr>
                    </a:p>
                  </a:txBody>
                  <a:tcPr marL="0" marR="0" marT="254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BEBE8"/>
                    </a:solidFill>
                  </a:tcPr>
                </a:tc>
                <a:tc>
                  <a:txBody>
                    <a:bodyPr/>
                    <a:lstStyle/>
                    <a:p>
                      <a:pPr marL="13970" algn="ctr">
                        <a:lnSpc>
                          <a:spcPts val="1395"/>
                        </a:lnSpc>
                        <a:spcBef>
                          <a:spcPts val="20"/>
                        </a:spcBef>
                      </a:pPr>
                      <a:r>
                        <a:rPr sz="1200" dirty="0">
                          <a:latin typeface="Calibri"/>
                          <a:cs typeface="Calibri"/>
                        </a:rPr>
                        <a:t>12</a:t>
                      </a:r>
                      <a:endParaRPr sz="1200">
                        <a:latin typeface="Calibri"/>
                        <a:cs typeface="Calibri"/>
                      </a:endParaRPr>
                    </a:p>
                  </a:txBody>
                  <a:tcPr marL="0" marR="0" marT="254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BEBE8"/>
                    </a:solidFill>
                  </a:tcPr>
                </a:tc>
                <a:tc>
                  <a:txBody>
                    <a:bodyPr/>
                    <a:lstStyle/>
                    <a:p>
                      <a:pPr marL="10795" algn="ctr">
                        <a:lnSpc>
                          <a:spcPts val="1395"/>
                        </a:lnSpc>
                        <a:spcBef>
                          <a:spcPts val="20"/>
                        </a:spcBef>
                      </a:pPr>
                      <a:r>
                        <a:rPr sz="1200" spc="-5" dirty="0">
                          <a:latin typeface="Calibri"/>
                          <a:cs typeface="Calibri"/>
                        </a:rPr>
                        <a:t>SUB. </a:t>
                      </a:r>
                      <a:r>
                        <a:rPr sz="1200" dirty="0">
                          <a:latin typeface="Calibri"/>
                          <a:cs typeface="Calibri"/>
                        </a:rPr>
                        <a:t>DE </a:t>
                      </a:r>
                      <a:r>
                        <a:rPr sz="1200" spc="-5" dirty="0">
                          <a:latin typeface="Calibri"/>
                          <a:cs typeface="Calibri"/>
                        </a:rPr>
                        <a:t>RRHH DEL </a:t>
                      </a:r>
                      <a:r>
                        <a:rPr sz="1200" spc="-10" dirty="0">
                          <a:latin typeface="Calibri"/>
                          <a:cs typeface="Calibri"/>
                        </a:rPr>
                        <a:t>SECTOR</a:t>
                      </a:r>
                      <a:r>
                        <a:rPr sz="1200" spc="0" dirty="0">
                          <a:latin typeface="Calibri"/>
                          <a:cs typeface="Calibri"/>
                        </a:rPr>
                        <a:t> </a:t>
                      </a:r>
                      <a:r>
                        <a:rPr sz="1200" spc="-15" dirty="0">
                          <a:latin typeface="Calibri"/>
                          <a:cs typeface="Calibri"/>
                        </a:rPr>
                        <a:t>EDUCATIVO</a:t>
                      </a:r>
                      <a:endParaRPr sz="1200">
                        <a:latin typeface="Calibri"/>
                        <a:cs typeface="Calibri"/>
                      </a:endParaRPr>
                    </a:p>
                  </a:txBody>
                  <a:tcPr marL="0" marR="0" marT="254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BEBE8"/>
                    </a:solidFill>
                  </a:tcPr>
                </a:tc>
                <a:tc>
                  <a:txBody>
                    <a:bodyPr/>
                    <a:lstStyle/>
                    <a:p>
                      <a:pPr marL="13970" algn="ctr">
                        <a:lnSpc>
                          <a:spcPts val="1395"/>
                        </a:lnSpc>
                        <a:spcBef>
                          <a:spcPts val="20"/>
                        </a:spcBef>
                      </a:pPr>
                      <a:r>
                        <a:rPr sz="1200" dirty="0">
                          <a:latin typeface="Calibri"/>
                          <a:cs typeface="Calibri"/>
                        </a:rPr>
                        <a:t>15</a:t>
                      </a:r>
                      <a:endParaRPr sz="1200">
                        <a:latin typeface="Calibri"/>
                        <a:cs typeface="Calibri"/>
                      </a:endParaRPr>
                    </a:p>
                  </a:txBody>
                  <a:tcPr marL="0" marR="0" marT="254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BEBE8"/>
                    </a:solidFill>
                  </a:tcPr>
                </a:tc>
                <a:extLst>
                  <a:ext uri="{0D108BD9-81ED-4DB2-BD59-A6C34878D82A}">
                    <a16:rowId xmlns:a16="http://schemas.microsoft.com/office/drawing/2014/main" val="10016"/>
                  </a:ext>
                </a:extLst>
              </a:tr>
              <a:tr h="192405">
                <a:tc>
                  <a:txBody>
                    <a:bodyPr/>
                    <a:lstStyle/>
                    <a:p>
                      <a:pPr marL="12700" algn="ctr">
                        <a:lnSpc>
                          <a:spcPts val="1390"/>
                        </a:lnSpc>
                        <a:spcBef>
                          <a:spcPts val="20"/>
                        </a:spcBef>
                      </a:pPr>
                      <a:r>
                        <a:rPr sz="1200" spc="-5" dirty="0">
                          <a:latin typeface="Calibri"/>
                          <a:cs typeface="Calibri"/>
                        </a:rPr>
                        <a:t>SUB. </a:t>
                      </a:r>
                      <a:r>
                        <a:rPr sz="1200" dirty="0">
                          <a:latin typeface="Calibri"/>
                          <a:cs typeface="Calibri"/>
                        </a:rPr>
                        <a:t>DE </a:t>
                      </a:r>
                      <a:r>
                        <a:rPr sz="1200" spc="-10" dirty="0">
                          <a:latin typeface="Calibri"/>
                          <a:cs typeface="Calibri"/>
                        </a:rPr>
                        <a:t>ACCESO</a:t>
                      </a:r>
                      <a:endParaRPr sz="1200">
                        <a:latin typeface="Calibri"/>
                        <a:cs typeface="Calibri"/>
                      </a:endParaRPr>
                    </a:p>
                  </a:txBody>
                  <a:tcPr marL="0" marR="0" marT="254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8D6CD"/>
                    </a:solidFill>
                  </a:tcPr>
                </a:tc>
                <a:tc>
                  <a:txBody>
                    <a:bodyPr/>
                    <a:lstStyle/>
                    <a:p>
                      <a:pPr marL="13970" algn="ctr">
                        <a:lnSpc>
                          <a:spcPts val="1390"/>
                        </a:lnSpc>
                        <a:spcBef>
                          <a:spcPts val="20"/>
                        </a:spcBef>
                      </a:pPr>
                      <a:r>
                        <a:rPr sz="1200" dirty="0">
                          <a:latin typeface="Calibri"/>
                          <a:cs typeface="Calibri"/>
                        </a:rPr>
                        <a:t>16</a:t>
                      </a:r>
                      <a:endParaRPr sz="1200">
                        <a:latin typeface="Calibri"/>
                        <a:cs typeface="Calibri"/>
                      </a:endParaRPr>
                    </a:p>
                  </a:txBody>
                  <a:tcPr marL="0" marR="0" marT="254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8D6CD"/>
                    </a:solidFill>
                  </a:tcPr>
                </a:tc>
                <a:tc>
                  <a:txBody>
                    <a:bodyPr/>
                    <a:lstStyle/>
                    <a:p>
                      <a:pPr marL="13335" algn="ctr">
                        <a:lnSpc>
                          <a:spcPts val="1390"/>
                        </a:lnSpc>
                        <a:spcBef>
                          <a:spcPts val="20"/>
                        </a:spcBef>
                      </a:pPr>
                      <a:r>
                        <a:rPr sz="1200" spc="-5" dirty="0">
                          <a:latin typeface="Calibri"/>
                          <a:cs typeface="Calibri"/>
                        </a:rPr>
                        <a:t>VIC. EDUCACIÓN PREESCOLAR </a:t>
                      </a:r>
                      <a:r>
                        <a:rPr sz="1200" spc="-10" dirty="0">
                          <a:latin typeface="Calibri"/>
                          <a:cs typeface="Calibri"/>
                        </a:rPr>
                        <a:t>BÁSICA </a:t>
                      </a:r>
                      <a:r>
                        <a:rPr sz="1200" dirty="0">
                          <a:latin typeface="Calibri"/>
                          <a:cs typeface="Calibri"/>
                        </a:rPr>
                        <a:t>Y</a:t>
                      </a:r>
                      <a:r>
                        <a:rPr sz="1200" spc="50" dirty="0">
                          <a:latin typeface="Calibri"/>
                          <a:cs typeface="Calibri"/>
                        </a:rPr>
                        <a:t> </a:t>
                      </a:r>
                      <a:r>
                        <a:rPr sz="1200" spc="-5" dirty="0">
                          <a:latin typeface="Calibri"/>
                          <a:cs typeface="Calibri"/>
                        </a:rPr>
                        <a:t>MEDIA</a:t>
                      </a:r>
                      <a:endParaRPr sz="1200">
                        <a:latin typeface="Calibri"/>
                        <a:cs typeface="Calibri"/>
                      </a:endParaRPr>
                    </a:p>
                  </a:txBody>
                  <a:tcPr marL="0" marR="0" marT="254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8D6CD"/>
                    </a:solidFill>
                  </a:tcPr>
                </a:tc>
                <a:tc>
                  <a:txBody>
                    <a:bodyPr/>
                    <a:lstStyle/>
                    <a:p>
                      <a:pPr marL="12065" algn="ctr">
                        <a:lnSpc>
                          <a:spcPts val="1390"/>
                        </a:lnSpc>
                        <a:spcBef>
                          <a:spcPts val="20"/>
                        </a:spcBef>
                      </a:pPr>
                      <a:r>
                        <a:rPr sz="1200" dirty="0">
                          <a:latin typeface="Calibri"/>
                          <a:cs typeface="Calibri"/>
                        </a:rPr>
                        <a:t>3</a:t>
                      </a:r>
                      <a:endParaRPr sz="1200">
                        <a:latin typeface="Calibri"/>
                        <a:cs typeface="Calibri"/>
                      </a:endParaRPr>
                    </a:p>
                  </a:txBody>
                  <a:tcPr marL="0" marR="0" marT="254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8D6CD"/>
                    </a:solidFill>
                  </a:tcPr>
                </a:tc>
                <a:extLst>
                  <a:ext uri="{0D108BD9-81ED-4DB2-BD59-A6C34878D82A}">
                    <a16:rowId xmlns:a16="http://schemas.microsoft.com/office/drawing/2014/main" val="10017"/>
                  </a:ext>
                </a:extLst>
              </a:tr>
              <a:tr h="207010">
                <a:tc>
                  <a:txBody>
                    <a:bodyPr/>
                    <a:lstStyle/>
                    <a:p>
                      <a:pPr marL="10795" algn="ctr">
                        <a:lnSpc>
                          <a:spcPct val="100000"/>
                        </a:lnSpc>
                        <a:spcBef>
                          <a:spcPts val="20"/>
                        </a:spcBef>
                      </a:pPr>
                      <a:r>
                        <a:rPr sz="1200" spc="-5" dirty="0">
                          <a:latin typeface="Calibri"/>
                          <a:cs typeface="Calibri"/>
                        </a:rPr>
                        <a:t>SUB. </a:t>
                      </a:r>
                      <a:r>
                        <a:rPr sz="1200" dirty="0">
                          <a:latin typeface="Calibri"/>
                          <a:cs typeface="Calibri"/>
                        </a:rPr>
                        <a:t>DE </a:t>
                      </a:r>
                      <a:r>
                        <a:rPr sz="1200" spc="-25" dirty="0">
                          <a:latin typeface="Calibri"/>
                          <a:cs typeface="Calibri"/>
                        </a:rPr>
                        <a:t>CONTRATACION</a:t>
                      </a:r>
                      <a:endParaRPr sz="1200">
                        <a:latin typeface="Calibri"/>
                        <a:cs typeface="Calibri"/>
                      </a:endParaRPr>
                    </a:p>
                  </a:txBody>
                  <a:tcPr marL="0" marR="0" marT="254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BEBE8"/>
                    </a:solidFill>
                  </a:tcPr>
                </a:tc>
                <a:tc>
                  <a:txBody>
                    <a:bodyPr/>
                    <a:lstStyle/>
                    <a:p>
                      <a:pPr marL="13970" algn="ctr">
                        <a:lnSpc>
                          <a:spcPct val="100000"/>
                        </a:lnSpc>
                        <a:spcBef>
                          <a:spcPts val="20"/>
                        </a:spcBef>
                      </a:pPr>
                      <a:r>
                        <a:rPr sz="1200" dirty="0">
                          <a:latin typeface="Calibri"/>
                          <a:cs typeface="Calibri"/>
                        </a:rPr>
                        <a:t>19</a:t>
                      </a:r>
                      <a:endParaRPr sz="1200">
                        <a:latin typeface="Calibri"/>
                        <a:cs typeface="Calibri"/>
                      </a:endParaRPr>
                    </a:p>
                  </a:txBody>
                  <a:tcPr marL="0" marR="0" marT="254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BEBE8"/>
                    </a:solidFill>
                  </a:tcPr>
                </a:tc>
                <a:tc>
                  <a:txBody>
                    <a:bodyPr/>
                    <a:lstStyle/>
                    <a:p>
                      <a:pPr marL="11430" algn="ctr">
                        <a:lnSpc>
                          <a:spcPct val="100000"/>
                        </a:lnSpc>
                        <a:spcBef>
                          <a:spcPts val="20"/>
                        </a:spcBef>
                      </a:pPr>
                      <a:r>
                        <a:rPr sz="1200" spc="-5" dirty="0">
                          <a:latin typeface="Calibri"/>
                          <a:cs typeface="Calibri"/>
                        </a:rPr>
                        <a:t>VIC. EDUCACIÓN</a:t>
                      </a:r>
                      <a:r>
                        <a:rPr sz="1200" dirty="0">
                          <a:latin typeface="Calibri"/>
                          <a:cs typeface="Calibri"/>
                        </a:rPr>
                        <a:t> </a:t>
                      </a:r>
                      <a:r>
                        <a:rPr sz="1200" spc="-5" dirty="0">
                          <a:latin typeface="Calibri"/>
                          <a:cs typeface="Calibri"/>
                        </a:rPr>
                        <a:t>SUPERIOR</a:t>
                      </a:r>
                      <a:endParaRPr sz="1200">
                        <a:latin typeface="Calibri"/>
                        <a:cs typeface="Calibri"/>
                      </a:endParaRPr>
                    </a:p>
                  </a:txBody>
                  <a:tcPr marL="0" marR="0" marT="254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BEBE8"/>
                    </a:solidFill>
                  </a:tcPr>
                </a:tc>
                <a:tc>
                  <a:txBody>
                    <a:bodyPr/>
                    <a:lstStyle/>
                    <a:p>
                      <a:pPr marL="13970" algn="ctr">
                        <a:lnSpc>
                          <a:spcPct val="100000"/>
                        </a:lnSpc>
                        <a:spcBef>
                          <a:spcPts val="20"/>
                        </a:spcBef>
                      </a:pPr>
                      <a:r>
                        <a:rPr sz="1200" dirty="0">
                          <a:latin typeface="Calibri"/>
                          <a:cs typeface="Calibri"/>
                        </a:rPr>
                        <a:t>16</a:t>
                      </a:r>
                      <a:endParaRPr sz="1200">
                        <a:latin typeface="Calibri"/>
                        <a:cs typeface="Calibri"/>
                      </a:endParaRPr>
                    </a:p>
                  </a:txBody>
                  <a:tcPr marL="0" marR="0" marT="254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BEBE8"/>
                    </a:solidFill>
                  </a:tcPr>
                </a:tc>
                <a:extLst>
                  <a:ext uri="{0D108BD9-81ED-4DB2-BD59-A6C34878D82A}">
                    <a16:rowId xmlns:a16="http://schemas.microsoft.com/office/drawing/2014/main" val="10018"/>
                  </a:ext>
                </a:extLst>
              </a:tr>
              <a:tr h="401955">
                <a:tc gridSpan="4">
                  <a:txBody>
                    <a:bodyPr/>
                    <a:lstStyle/>
                    <a:p>
                      <a:pPr marL="12700" algn="ctr">
                        <a:lnSpc>
                          <a:spcPct val="100000"/>
                        </a:lnSpc>
                        <a:spcBef>
                          <a:spcPts val="464"/>
                        </a:spcBef>
                        <a:tabLst>
                          <a:tab pos="1669414" algn="l"/>
                        </a:tabLst>
                      </a:pPr>
                      <a:r>
                        <a:rPr sz="1800" spc="-50" dirty="0">
                          <a:latin typeface="Calibri"/>
                          <a:cs typeface="Calibri"/>
                        </a:rPr>
                        <a:t>TOTAL</a:t>
                      </a:r>
                      <a:r>
                        <a:rPr sz="1800" dirty="0">
                          <a:latin typeface="Calibri"/>
                          <a:cs typeface="Calibri"/>
                        </a:rPr>
                        <a:t> </a:t>
                      </a:r>
                      <a:r>
                        <a:rPr sz="1800" spc="-25" dirty="0">
                          <a:latin typeface="Calibri"/>
                          <a:cs typeface="Calibri"/>
                        </a:rPr>
                        <a:t>PLANTA	</a:t>
                      </a:r>
                      <a:r>
                        <a:rPr sz="1800" dirty="0">
                          <a:latin typeface="Calibri"/>
                          <a:cs typeface="Calibri"/>
                        </a:rPr>
                        <a:t>612</a:t>
                      </a:r>
                      <a:endParaRPr sz="1800">
                        <a:latin typeface="Calibri"/>
                        <a:cs typeface="Calibri"/>
                      </a:endParaRPr>
                    </a:p>
                  </a:txBody>
                  <a:tcPr marL="0" marR="0" marT="59054"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8D6CD"/>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19"/>
                  </a:ext>
                </a:extLst>
              </a:tr>
            </a:tbl>
          </a:graphicData>
        </a:graphic>
      </p:graphicFrame>
      <p:sp>
        <p:nvSpPr>
          <p:cNvPr id="3" name="object 3"/>
          <p:cNvSpPr/>
          <p:nvPr/>
        </p:nvSpPr>
        <p:spPr>
          <a:xfrm>
            <a:off x="0" y="405384"/>
            <a:ext cx="7920355" cy="388620"/>
          </a:xfrm>
          <a:custGeom>
            <a:avLst/>
            <a:gdLst/>
            <a:ahLst/>
            <a:cxnLst/>
            <a:rect l="l" t="t" r="r" b="b"/>
            <a:pathLst>
              <a:path w="7920355" h="388620">
                <a:moveTo>
                  <a:pt x="0" y="388620"/>
                </a:moveTo>
                <a:lnTo>
                  <a:pt x="7920228" y="388620"/>
                </a:lnTo>
                <a:lnTo>
                  <a:pt x="7920228" y="0"/>
                </a:lnTo>
                <a:lnTo>
                  <a:pt x="0" y="0"/>
                </a:lnTo>
                <a:lnTo>
                  <a:pt x="0" y="388620"/>
                </a:lnTo>
                <a:close/>
              </a:path>
            </a:pathLst>
          </a:custGeom>
          <a:solidFill>
            <a:srgbClr val="800000"/>
          </a:solidFill>
        </p:spPr>
        <p:txBody>
          <a:bodyPr wrap="square" lIns="0" tIns="0" rIns="0" bIns="0" rtlCol="0"/>
          <a:lstStyle/>
          <a:p>
            <a:endParaRPr/>
          </a:p>
        </p:txBody>
      </p:sp>
      <p:sp>
        <p:nvSpPr>
          <p:cNvPr id="4" name="object 4"/>
          <p:cNvSpPr txBox="1">
            <a:spLocks noGrp="1"/>
          </p:cNvSpPr>
          <p:nvPr>
            <p:ph type="title"/>
          </p:nvPr>
        </p:nvSpPr>
        <p:spPr>
          <a:xfrm>
            <a:off x="98247" y="432308"/>
            <a:ext cx="3014345" cy="299720"/>
          </a:xfrm>
          <a:prstGeom prst="rect">
            <a:avLst/>
          </a:prstGeom>
        </p:spPr>
        <p:txBody>
          <a:bodyPr vert="horz" wrap="square" lIns="0" tIns="12700" rIns="0" bIns="0" rtlCol="0">
            <a:spAutoFit/>
          </a:bodyPr>
          <a:lstStyle/>
          <a:p>
            <a:pPr marL="12700">
              <a:lnSpc>
                <a:spcPct val="100000"/>
              </a:lnSpc>
              <a:spcBef>
                <a:spcPts val="100"/>
              </a:spcBef>
            </a:pPr>
            <a:r>
              <a:rPr sz="1800" spc="-10" dirty="0">
                <a:solidFill>
                  <a:srgbClr val="FFFFFF"/>
                </a:solidFill>
              </a:rPr>
              <a:t>SERVIDORES </a:t>
            </a:r>
            <a:r>
              <a:rPr sz="1800" spc="-5" dirty="0">
                <a:solidFill>
                  <a:srgbClr val="FFFFFF"/>
                </a:solidFill>
              </a:rPr>
              <a:t>POR</a:t>
            </a:r>
            <a:r>
              <a:rPr sz="1800" spc="-60" dirty="0">
                <a:solidFill>
                  <a:srgbClr val="FFFFFF"/>
                </a:solidFill>
              </a:rPr>
              <a:t> </a:t>
            </a:r>
            <a:r>
              <a:rPr sz="1800" spc="-5" dirty="0">
                <a:solidFill>
                  <a:srgbClr val="FFFFFF"/>
                </a:solidFill>
              </a:rPr>
              <a:t>DEPENDENCIA</a:t>
            </a:r>
            <a:endParaRPr sz="1800"/>
          </a:p>
        </p:txBody>
      </p:sp>
      <p:sp>
        <p:nvSpPr>
          <p:cNvPr id="5" name="object 5"/>
          <p:cNvSpPr/>
          <p:nvPr/>
        </p:nvSpPr>
        <p:spPr>
          <a:xfrm>
            <a:off x="9110471" y="6208775"/>
            <a:ext cx="3081527" cy="649223"/>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0" y="5794247"/>
            <a:ext cx="1597152" cy="1063751"/>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9314688" y="5721096"/>
            <a:ext cx="1736089" cy="338455"/>
          </a:xfrm>
          <a:custGeom>
            <a:avLst/>
            <a:gdLst/>
            <a:ahLst/>
            <a:cxnLst/>
            <a:rect l="l" t="t" r="r" b="b"/>
            <a:pathLst>
              <a:path w="1736090" h="338454">
                <a:moveTo>
                  <a:pt x="1679447" y="0"/>
                </a:moveTo>
                <a:lnTo>
                  <a:pt x="56387" y="0"/>
                </a:lnTo>
                <a:lnTo>
                  <a:pt x="34450" y="4431"/>
                </a:lnTo>
                <a:lnTo>
                  <a:pt x="16525" y="16516"/>
                </a:lnTo>
                <a:lnTo>
                  <a:pt x="4435" y="34440"/>
                </a:lnTo>
                <a:lnTo>
                  <a:pt x="0" y="56387"/>
                </a:lnTo>
                <a:lnTo>
                  <a:pt x="0" y="281939"/>
                </a:lnTo>
                <a:lnTo>
                  <a:pt x="4435" y="303887"/>
                </a:lnTo>
                <a:lnTo>
                  <a:pt x="16525" y="321811"/>
                </a:lnTo>
                <a:lnTo>
                  <a:pt x="34450" y="333896"/>
                </a:lnTo>
                <a:lnTo>
                  <a:pt x="56387" y="338327"/>
                </a:lnTo>
                <a:lnTo>
                  <a:pt x="1679447" y="338327"/>
                </a:lnTo>
                <a:lnTo>
                  <a:pt x="1701385" y="333896"/>
                </a:lnTo>
                <a:lnTo>
                  <a:pt x="1719310" y="321811"/>
                </a:lnTo>
                <a:lnTo>
                  <a:pt x="1731400" y="303887"/>
                </a:lnTo>
                <a:lnTo>
                  <a:pt x="1735835" y="281939"/>
                </a:lnTo>
                <a:lnTo>
                  <a:pt x="1735835" y="56387"/>
                </a:lnTo>
                <a:lnTo>
                  <a:pt x="1731400" y="34440"/>
                </a:lnTo>
                <a:lnTo>
                  <a:pt x="1719310" y="16516"/>
                </a:lnTo>
                <a:lnTo>
                  <a:pt x="1701385" y="4431"/>
                </a:lnTo>
                <a:lnTo>
                  <a:pt x="1679447" y="0"/>
                </a:lnTo>
                <a:close/>
              </a:path>
            </a:pathLst>
          </a:custGeom>
          <a:solidFill>
            <a:srgbClr val="800000"/>
          </a:solidFill>
        </p:spPr>
        <p:txBody>
          <a:bodyPr wrap="square" lIns="0" tIns="0" rIns="0" bIns="0" rtlCol="0"/>
          <a:lstStyle/>
          <a:p>
            <a:endParaRPr/>
          </a:p>
        </p:txBody>
      </p:sp>
      <p:sp>
        <p:nvSpPr>
          <p:cNvPr id="8" name="object 8"/>
          <p:cNvSpPr txBox="1"/>
          <p:nvPr/>
        </p:nvSpPr>
        <p:spPr>
          <a:xfrm>
            <a:off x="9416542" y="5718149"/>
            <a:ext cx="1538605" cy="330200"/>
          </a:xfrm>
          <a:prstGeom prst="rect">
            <a:avLst/>
          </a:prstGeom>
        </p:spPr>
        <p:txBody>
          <a:bodyPr vert="horz" wrap="square" lIns="0" tIns="12065" rIns="0" bIns="0" rtlCol="0">
            <a:spAutoFit/>
          </a:bodyPr>
          <a:lstStyle/>
          <a:p>
            <a:pPr marL="481965">
              <a:lnSpc>
                <a:spcPct val="100000"/>
              </a:lnSpc>
              <a:spcBef>
                <a:spcPts val="95"/>
              </a:spcBef>
            </a:pPr>
            <a:r>
              <a:rPr sz="1000" spc="-10" dirty="0">
                <a:solidFill>
                  <a:srgbClr val="FFFFFF"/>
                </a:solidFill>
                <a:latin typeface="Calibri"/>
                <a:cs typeface="Calibri"/>
              </a:rPr>
              <a:t>Corte </a:t>
            </a:r>
            <a:r>
              <a:rPr sz="1000" spc="-5" dirty="0">
                <a:solidFill>
                  <a:srgbClr val="FFFFFF"/>
                </a:solidFill>
                <a:latin typeface="Calibri"/>
                <a:cs typeface="Calibri"/>
              </a:rPr>
              <a:t>al</a:t>
            </a:r>
            <a:r>
              <a:rPr sz="1000" spc="-25" dirty="0">
                <a:solidFill>
                  <a:srgbClr val="FFFFFF"/>
                </a:solidFill>
                <a:latin typeface="Calibri"/>
                <a:cs typeface="Calibri"/>
              </a:rPr>
              <a:t> </a:t>
            </a:r>
            <a:r>
              <a:rPr sz="1000" spc="-5" dirty="0">
                <a:solidFill>
                  <a:srgbClr val="FFFFFF"/>
                </a:solidFill>
                <a:latin typeface="Calibri"/>
                <a:cs typeface="Calibri"/>
              </a:rPr>
              <a:t>22/01/2017</a:t>
            </a:r>
            <a:endParaRPr sz="1000">
              <a:latin typeface="Calibri"/>
              <a:cs typeface="Calibri"/>
            </a:endParaRPr>
          </a:p>
          <a:p>
            <a:pPr marL="12700">
              <a:lnSpc>
                <a:spcPct val="100000"/>
              </a:lnSpc>
            </a:pPr>
            <a:r>
              <a:rPr sz="1000" spc="-5" dirty="0">
                <a:solidFill>
                  <a:srgbClr val="FFFFFF"/>
                </a:solidFill>
                <a:latin typeface="Calibri"/>
                <a:cs typeface="Calibri"/>
              </a:rPr>
              <a:t>*Incluye empleos</a:t>
            </a:r>
            <a:r>
              <a:rPr sz="1000" spc="-35" dirty="0">
                <a:solidFill>
                  <a:srgbClr val="FFFFFF"/>
                </a:solidFill>
                <a:latin typeface="Calibri"/>
                <a:cs typeface="Calibri"/>
              </a:rPr>
              <a:t> </a:t>
            </a:r>
            <a:r>
              <a:rPr sz="1000" spc="-5" dirty="0">
                <a:solidFill>
                  <a:srgbClr val="FFFFFF"/>
                </a:solidFill>
                <a:latin typeface="Calibri"/>
                <a:cs typeface="Calibri"/>
              </a:rPr>
              <a:t>temporales</a:t>
            </a:r>
            <a:endParaRPr sz="1000">
              <a:latin typeface="Calibri"/>
              <a:cs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1060450" y="1984120"/>
          <a:ext cx="10058400" cy="2874645"/>
        </p:xfrm>
        <a:graphic>
          <a:graphicData uri="http://schemas.openxmlformats.org/drawingml/2006/table">
            <a:tbl>
              <a:tblPr firstRow="1" bandRow="1">
                <a:tableStyleId>{2D5ABB26-0587-4C30-8999-92F81FD0307C}</a:tableStyleId>
              </a:tblPr>
              <a:tblGrid>
                <a:gridCol w="16764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676400">
                  <a:extLst>
                    <a:ext uri="{9D8B030D-6E8A-4147-A177-3AD203B41FA5}">
                      <a16:colId xmlns:a16="http://schemas.microsoft.com/office/drawing/2014/main" val="20003"/>
                    </a:ext>
                  </a:extLst>
                </a:gridCol>
                <a:gridCol w="1676400">
                  <a:extLst>
                    <a:ext uri="{9D8B030D-6E8A-4147-A177-3AD203B41FA5}">
                      <a16:colId xmlns:a16="http://schemas.microsoft.com/office/drawing/2014/main" val="20004"/>
                    </a:ext>
                  </a:extLst>
                </a:gridCol>
                <a:gridCol w="1676400">
                  <a:extLst>
                    <a:ext uri="{9D8B030D-6E8A-4147-A177-3AD203B41FA5}">
                      <a16:colId xmlns:a16="http://schemas.microsoft.com/office/drawing/2014/main" val="20005"/>
                    </a:ext>
                  </a:extLst>
                </a:gridCol>
              </a:tblGrid>
              <a:tr h="644525">
                <a:tc>
                  <a:txBody>
                    <a:bodyPr/>
                    <a:lstStyle/>
                    <a:p>
                      <a:pPr>
                        <a:lnSpc>
                          <a:spcPct val="100000"/>
                        </a:lnSpc>
                      </a:pPr>
                      <a:endParaRPr sz="16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EC7C30"/>
                    </a:solidFill>
                  </a:tcPr>
                </a:tc>
                <a:tc>
                  <a:txBody>
                    <a:bodyPr/>
                    <a:lstStyle/>
                    <a:p>
                      <a:pPr marL="355600" marR="334010" indent="155575">
                        <a:lnSpc>
                          <a:spcPct val="100000"/>
                        </a:lnSpc>
                        <a:spcBef>
                          <a:spcPts val="334"/>
                        </a:spcBef>
                      </a:pPr>
                      <a:r>
                        <a:rPr sz="1800" b="1" spc="-5" dirty="0">
                          <a:solidFill>
                            <a:srgbClr val="FFFFFF"/>
                          </a:solidFill>
                          <a:latin typeface="Calibri"/>
                          <a:cs typeface="Calibri"/>
                        </a:rPr>
                        <a:t>LNR </a:t>
                      </a:r>
                      <a:r>
                        <a:rPr sz="1800" b="1" dirty="0">
                          <a:solidFill>
                            <a:srgbClr val="FFFFFF"/>
                          </a:solidFill>
                          <a:latin typeface="Calibri"/>
                          <a:cs typeface="Calibri"/>
                        </a:rPr>
                        <a:t>en  </a:t>
                      </a:r>
                      <a:r>
                        <a:rPr sz="1800" b="1" spc="-5" dirty="0">
                          <a:solidFill>
                            <a:srgbClr val="FFFFFF"/>
                          </a:solidFill>
                          <a:latin typeface="Calibri"/>
                          <a:cs typeface="Calibri"/>
                        </a:rPr>
                        <a:t>P</a:t>
                      </a:r>
                      <a:r>
                        <a:rPr sz="1800" b="1" spc="-25" dirty="0">
                          <a:solidFill>
                            <a:srgbClr val="FFFFFF"/>
                          </a:solidFill>
                          <a:latin typeface="Calibri"/>
                          <a:cs typeface="Calibri"/>
                        </a:rPr>
                        <a:t>r</a:t>
                      </a:r>
                      <a:r>
                        <a:rPr sz="1800" b="1" dirty="0">
                          <a:solidFill>
                            <a:srgbClr val="FFFFFF"/>
                          </a:solidFill>
                          <a:latin typeface="Calibri"/>
                          <a:cs typeface="Calibri"/>
                        </a:rPr>
                        <a:t>o</a:t>
                      </a:r>
                      <a:r>
                        <a:rPr sz="1800" b="1" spc="0" dirty="0">
                          <a:solidFill>
                            <a:srgbClr val="FFFFFF"/>
                          </a:solidFill>
                          <a:latin typeface="Calibri"/>
                          <a:cs typeface="Calibri"/>
                        </a:rPr>
                        <a:t>p</a:t>
                      </a:r>
                      <a:r>
                        <a:rPr sz="1800" b="1" dirty="0">
                          <a:solidFill>
                            <a:srgbClr val="FFFFFF"/>
                          </a:solidFill>
                          <a:latin typeface="Calibri"/>
                          <a:cs typeface="Calibri"/>
                        </a:rPr>
                        <a:t>i</a:t>
                      </a:r>
                      <a:r>
                        <a:rPr sz="1800" b="1" spc="0" dirty="0">
                          <a:solidFill>
                            <a:srgbClr val="FFFFFF"/>
                          </a:solidFill>
                          <a:latin typeface="Calibri"/>
                          <a:cs typeface="Calibri"/>
                        </a:rPr>
                        <a:t>ed</a:t>
                      </a:r>
                      <a:r>
                        <a:rPr sz="1800" b="1" dirty="0">
                          <a:solidFill>
                            <a:srgbClr val="FFFFFF"/>
                          </a:solidFill>
                          <a:latin typeface="Calibri"/>
                          <a:cs typeface="Calibri"/>
                        </a:rPr>
                        <a:t>ad</a:t>
                      </a:r>
                      <a:endParaRPr sz="1800">
                        <a:latin typeface="Calibri"/>
                        <a:cs typeface="Calibri"/>
                      </a:endParaRPr>
                    </a:p>
                  </a:txBody>
                  <a:tcPr marL="0" marR="0" marT="42544"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EC7C30"/>
                    </a:solidFill>
                  </a:tcPr>
                </a:tc>
                <a:tc>
                  <a:txBody>
                    <a:bodyPr/>
                    <a:lstStyle/>
                    <a:p>
                      <a:pPr marL="150495" marR="128270" indent="345440">
                        <a:lnSpc>
                          <a:spcPct val="100000"/>
                        </a:lnSpc>
                        <a:spcBef>
                          <a:spcPts val="334"/>
                        </a:spcBef>
                      </a:pPr>
                      <a:r>
                        <a:rPr sz="1800" b="1" spc="-15" dirty="0">
                          <a:solidFill>
                            <a:srgbClr val="FFFFFF"/>
                          </a:solidFill>
                          <a:latin typeface="Calibri"/>
                          <a:cs typeface="Calibri"/>
                        </a:rPr>
                        <a:t>Carrera  </a:t>
                      </a:r>
                      <a:r>
                        <a:rPr sz="1800" b="1" dirty="0">
                          <a:solidFill>
                            <a:srgbClr val="FFFFFF"/>
                          </a:solidFill>
                          <a:latin typeface="Calibri"/>
                          <a:cs typeface="Calibri"/>
                        </a:rPr>
                        <a:t>A</a:t>
                      </a:r>
                      <a:r>
                        <a:rPr sz="1800" b="1" spc="0" dirty="0">
                          <a:solidFill>
                            <a:srgbClr val="FFFFFF"/>
                          </a:solidFill>
                          <a:latin typeface="Calibri"/>
                          <a:cs typeface="Calibri"/>
                        </a:rPr>
                        <a:t>d</a:t>
                      </a:r>
                      <a:r>
                        <a:rPr sz="1800" b="1" spc="-5" dirty="0">
                          <a:solidFill>
                            <a:srgbClr val="FFFFFF"/>
                          </a:solidFill>
                          <a:latin typeface="Calibri"/>
                          <a:cs typeface="Calibri"/>
                        </a:rPr>
                        <a:t>mi</a:t>
                      </a:r>
                      <a:r>
                        <a:rPr sz="1800" b="1" dirty="0">
                          <a:solidFill>
                            <a:srgbClr val="FFFFFF"/>
                          </a:solidFill>
                          <a:latin typeface="Calibri"/>
                          <a:cs typeface="Calibri"/>
                        </a:rPr>
                        <a:t>ni</a:t>
                      </a:r>
                      <a:r>
                        <a:rPr sz="1800" b="1" spc="-25" dirty="0">
                          <a:solidFill>
                            <a:srgbClr val="FFFFFF"/>
                          </a:solidFill>
                          <a:latin typeface="Calibri"/>
                          <a:cs typeface="Calibri"/>
                        </a:rPr>
                        <a:t>s</a:t>
                      </a:r>
                      <a:r>
                        <a:rPr sz="1800" b="1" dirty="0">
                          <a:solidFill>
                            <a:srgbClr val="FFFFFF"/>
                          </a:solidFill>
                          <a:latin typeface="Calibri"/>
                          <a:cs typeface="Calibri"/>
                        </a:rPr>
                        <a:t>t</a:t>
                      </a:r>
                      <a:r>
                        <a:rPr sz="1800" b="1" spc="-55" dirty="0">
                          <a:solidFill>
                            <a:srgbClr val="FFFFFF"/>
                          </a:solidFill>
                          <a:latin typeface="Calibri"/>
                          <a:cs typeface="Calibri"/>
                        </a:rPr>
                        <a:t>r</a:t>
                      </a:r>
                      <a:r>
                        <a:rPr sz="1800" b="1" spc="-15" dirty="0">
                          <a:solidFill>
                            <a:srgbClr val="FFFFFF"/>
                          </a:solidFill>
                          <a:latin typeface="Calibri"/>
                          <a:cs typeface="Calibri"/>
                        </a:rPr>
                        <a:t>a</a:t>
                      </a:r>
                      <a:r>
                        <a:rPr sz="1800" b="1" dirty="0">
                          <a:solidFill>
                            <a:srgbClr val="FFFFFF"/>
                          </a:solidFill>
                          <a:latin typeface="Calibri"/>
                          <a:cs typeface="Calibri"/>
                        </a:rPr>
                        <a:t>ti</a:t>
                      </a:r>
                      <a:r>
                        <a:rPr sz="1800" b="1" spc="-35" dirty="0">
                          <a:solidFill>
                            <a:srgbClr val="FFFFFF"/>
                          </a:solidFill>
                          <a:latin typeface="Calibri"/>
                          <a:cs typeface="Calibri"/>
                        </a:rPr>
                        <a:t>v</a:t>
                      </a:r>
                      <a:r>
                        <a:rPr sz="1800" b="1" dirty="0">
                          <a:solidFill>
                            <a:srgbClr val="FFFFFF"/>
                          </a:solidFill>
                          <a:latin typeface="Calibri"/>
                          <a:cs typeface="Calibri"/>
                        </a:rPr>
                        <a:t>a</a:t>
                      </a:r>
                      <a:endParaRPr sz="1800">
                        <a:latin typeface="Calibri"/>
                        <a:cs typeface="Calibri"/>
                      </a:endParaRPr>
                    </a:p>
                  </a:txBody>
                  <a:tcPr marL="0" marR="0" marT="42544"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EC7C30"/>
                    </a:solidFill>
                  </a:tcPr>
                </a:tc>
                <a:tc>
                  <a:txBody>
                    <a:bodyPr/>
                    <a:lstStyle/>
                    <a:p>
                      <a:pPr marL="13335" algn="ctr">
                        <a:lnSpc>
                          <a:spcPct val="100000"/>
                        </a:lnSpc>
                        <a:spcBef>
                          <a:spcPts val="1415"/>
                        </a:spcBef>
                      </a:pPr>
                      <a:r>
                        <a:rPr sz="1800" b="1" spc="-5" dirty="0">
                          <a:solidFill>
                            <a:srgbClr val="FFFFFF"/>
                          </a:solidFill>
                          <a:latin typeface="Calibri"/>
                          <a:cs typeface="Calibri"/>
                        </a:rPr>
                        <a:t>Provisionalidad</a:t>
                      </a:r>
                      <a:endParaRPr sz="1800">
                        <a:latin typeface="Calibri"/>
                        <a:cs typeface="Calibri"/>
                      </a:endParaRPr>
                    </a:p>
                  </a:txBody>
                  <a:tcPr marL="0" marR="0" marT="17970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EC7C30"/>
                    </a:solidFill>
                  </a:tcPr>
                </a:tc>
                <a:tc>
                  <a:txBody>
                    <a:bodyPr/>
                    <a:lstStyle/>
                    <a:p>
                      <a:pPr marL="12700" algn="ctr">
                        <a:lnSpc>
                          <a:spcPct val="100000"/>
                        </a:lnSpc>
                        <a:spcBef>
                          <a:spcPts val="1415"/>
                        </a:spcBef>
                      </a:pPr>
                      <a:r>
                        <a:rPr sz="1800" b="1" dirty="0">
                          <a:solidFill>
                            <a:srgbClr val="FFFFFF"/>
                          </a:solidFill>
                          <a:latin typeface="Calibri"/>
                          <a:cs typeface="Calibri"/>
                        </a:rPr>
                        <a:t>Empleo</a:t>
                      </a:r>
                      <a:r>
                        <a:rPr sz="1800" b="1" spc="-85" dirty="0">
                          <a:solidFill>
                            <a:srgbClr val="FFFFFF"/>
                          </a:solidFill>
                          <a:latin typeface="Calibri"/>
                          <a:cs typeface="Calibri"/>
                        </a:rPr>
                        <a:t> </a:t>
                      </a:r>
                      <a:r>
                        <a:rPr sz="1800" b="1" spc="-30" dirty="0">
                          <a:solidFill>
                            <a:srgbClr val="FFFFFF"/>
                          </a:solidFill>
                          <a:latin typeface="Calibri"/>
                          <a:cs typeface="Calibri"/>
                        </a:rPr>
                        <a:t>Temporal</a:t>
                      </a:r>
                      <a:endParaRPr sz="1800">
                        <a:latin typeface="Calibri"/>
                        <a:cs typeface="Calibri"/>
                      </a:endParaRPr>
                    </a:p>
                  </a:txBody>
                  <a:tcPr marL="0" marR="0" marT="17970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EC7C30"/>
                    </a:solidFill>
                  </a:tcPr>
                </a:tc>
                <a:tc>
                  <a:txBody>
                    <a:bodyPr/>
                    <a:lstStyle/>
                    <a:p>
                      <a:pPr marL="13335" algn="ctr">
                        <a:lnSpc>
                          <a:spcPct val="100000"/>
                        </a:lnSpc>
                        <a:spcBef>
                          <a:spcPts val="1285"/>
                        </a:spcBef>
                      </a:pPr>
                      <a:r>
                        <a:rPr sz="2000" b="1" spc="-30" dirty="0">
                          <a:solidFill>
                            <a:srgbClr val="FFFFFF"/>
                          </a:solidFill>
                          <a:latin typeface="Calibri"/>
                          <a:cs typeface="Calibri"/>
                        </a:rPr>
                        <a:t>Totales</a:t>
                      </a:r>
                      <a:endParaRPr sz="2000">
                        <a:latin typeface="Calibri"/>
                        <a:cs typeface="Calibri"/>
                      </a:endParaRPr>
                    </a:p>
                  </a:txBody>
                  <a:tcPr marL="0" marR="0" marT="16319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EC7C30"/>
                    </a:solidFill>
                  </a:tcPr>
                </a:tc>
                <a:extLst>
                  <a:ext uri="{0D108BD9-81ED-4DB2-BD59-A6C34878D82A}">
                    <a16:rowId xmlns:a16="http://schemas.microsoft.com/office/drawing/2014/main" val="10000"/>
                  </a:ext>
                </a:extLst>
              </a:tr>
              <a:tr h="375285">
                <a:tc>
                  <a:txBody>
                    <a:bodyPr/>
                    <a:lstStyle/>
                    <a:p>
                      <a:pPr marL="13970" algn="ctr">
                        <a:lnSpc>
                          <a:spcPct val="100000"/>
                        </a:lnSpc>
                        <a:spcBef>
                          <a:spcPts val="355"/>
                        </a:spcBef>
                      </a:pPr>
                      <a:r>
                        <a:rPr sz="1800" spc="-10" dirty="0">
                          <a:latin typeface="Calibri"/>
                          <a:cs typeface="Calibri"/>
                        </a:rPr>
                        <a:t>Directivo</a:t>
                      </a:r>
                      <a:endParaRPr sz="1800">
                        <a:latin typeface="Calibri"/>
                        <a:cs typeface="Calibri"/>
                      </a:endParaRPr>
                    </a:p>
                  </a:txBody>
                  <a:tcPr marL="0" marR="0" marT="4508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F8D6CD"/>
                    </a:solidFill>
                  </a:tcPr>
                </a:tc>
                <a:tc>
                  <a:txBody>
                    <a:bodyPr/>
                    <a:lstStyle/>
                    <a:p>
                      <a:pPr marL="13970" algn="ctr">
                        <a:lnSpc>
                          <a:spcPct val="100000"/>
                        </a:lnSpc>
                        <a:spcBef>
                          <a:spcPts val="355"/>
                        </a:spcBef>
                      </a:pPr>
                      <a:r>
                        <a:rPr sz="1800" spc="-5" dirty="0">
                          <a:latin typeface="Calibri"/>
                          <a:cs typeface="Calibri"/>
                        </a:rPr>
                        <a:t>25</a:t>
                      </a:r>
                      <a:endParaRPr sz="1800">
                        <a:latin typeface="Calibri"/>
                        <a:cs typeface="Calibri"/>
                      </a:endParaRPr>
                    </a:p>
                  </a:txBody>
                  <a:tcPr marL="0" marR="0" marT="4508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F8D6CD"/>
                    </a:solidFill>
                  </a:tcPr>
                </a:tc>
                <a:tc>
                  <a:txBody>
                    <a:bodyPr/>
                    <a:lstStyle/>
                    <a:p>
                      <a:pPr marL="14604" algn="ctr">
                        <a:lnSpc>
                          <a:spcPct val="100000"/>
                        </a:lnSpc>
                        <a:spcBef>
                          <a:spcPts val="355"/>
                        </a:spcBef>
                      </a:pPr>
                      <a:r>
                        <a:rPr sz="1800" dirty="0">
                          <a:latin typeface="Calibri"/>
                          <a:cs typeface="Calibri"/>
                        </a:rPr>
                        <a:t>4</a:t>
                      </a:r>
                      <a:endParaRPr sz="1800">
                        <a:latin typeface="Calibri"/>
                        <a:cs typeface="Calibri"/>
                      </a:endParaRPr>
                    </a:p>
                  </a:txBody>
                  <a:tcPr marL="0" marR="0" marT="4508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F8D6CD"/>
                    </a:solidFill>
                  </a:tcPr>
                </a:tc>
                <a:tc>
                  <a:txBody>
                    <a:bodyPr/>
                    <a:lstStyle/>
                    <a:p>
                      <a:pPr>
                        <a:lnSpc>
                          <a:spcPct val="100000"/>
                        </a:lnSpc>
                      </a:pPr>
                      <a:endParaRPr sz="1600">
                        <a:latin typeface="Times New Roman"/>
                        <a:cs typeface="Times New Roman"/>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F8D6CD"/>
                    </a:solidFill>
                  </a:tcPr>
                </a:tc>
                <a:tc>
                  <a:txBody>
                    <a:bodyPr/>
                    <a:lstStyle/>
                    <a:p>
                      <a:pPr>
                        <a:lnSpc>
                          <a:spcPct val="100000"/>
                        </a:lnSpc>
                      </a:pPr>
                      <a:endParaRPr sz="1600">
                        <a:latin typeface="Times New Roman"/>
                        <a:cs typeface="Times New Roman"/>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F8D6CD"/>
                    </a:solidFill>
                  </a:tcPr>
                </a:tc>
                <a:tc>
                  <a:txBody>
                    <a:bodyPr/>
                    <a:lstStyle/>
                    <a:p>
                      <a:pPr marL="15240" algn="ctr">
                        <a:lnSpc>
                          <a:spcPct val="100000"/>
                        </a:lnSpc>
                        <a:spcBef>
                          <a:spcPts val="355"/>
                        </a:spcBef>
                      </a:pPr>
                      <a:r>
                        <a:rPr sz="1800" spc="-5" dirty="0">
                          <a:latin typeface="Calibri"/>
                          <a:cs typeface="Calibri"/>
                        </a:rPr>
                        <a:t>29</a:t>
                      </a:r>
                      <a:endParaRPr sz="1800">
                        <a:latin typeface="Calibri"/>
                        <a:cs typeface="Calibri"/>
                      </a:endParaRPr>
                    </a:p>
                  </a:txBody>
                  <a:tcPr marL="0" marR="0" marT="4508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F8D6CD"/>
                    </a:solidFill>
                  </a:tcPr>
                </a:tc>
                <a:extLst>
                  <a:ext uri="{0D108BD9-81ED-4DB2-BD59-A6C34878D82A}">
                    <a16:rowId xmlns:a16="http://schemas.microsoft.com/office/drawing/2014/main" val="10001"/>
                  </a:ext>
                </a:extLst>
              </a:tr>
              <a:tr h="375285">
                <a:tc>
                  <a:txBody>
                    <a:bodyPr/>
                    <a:lstStyle/>
                    <a:p>
                      <a:pPr marL="12065" algn="ctr">
                        <a:lnSpc>
                          <a:spcPct val="100000"/>
                        </a:lnSpc>
                        <a:spcBef>
                          <a:spcPts val="355"/>
                        </a:spcBef>
                      </a:pPr>
                      <a:r>
                        <a:rPr sz="1800" spc="-5" dirty="0">
                          <a:latin typeface="Calibri"/>
                          <a:cs typeface="Calibri"/>
                        </a:rPr>
                        <a:t>Asesor</a:t>
                      </a:r>
                      <a:endParaRPr sz="1800">
                        <a:latin typeface="Calibri"/>
                        <a:cs typeface="Calibri"/>
                      </a:endParaRPr>
                    </a:p>
                  </a:txBody>
                  <a:tcPr marL="0" marR="0" marT="4508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BEBE8"/>
                    </a:solidFill>
                  </a:tcPr>
                </a:tc>
                <a:tc>
                  <a:txBody>
                    <a:bodyPr/>
                    <a:lstStyle/>
                    <a:p>
                      <a:pPr marL="13970" algn="ctr">
                        <a:lnSpc>
                          <a:spcPct val="100000"/>
                        </a:lnSpc>
                        <a:spcBef>
                          <a:spcPts val="355"/>
                        </a:spcBef>
                      </a:pPr>
                      <a:r>
                        <a:rPr sz="1800" spc="-5" dirty="0">
                          <a:latin typeface="Calibri"/>
                          <a:cs typeface="Calibri"/>
                        </a:rPr>
                        <a:t>29</a:t>
                      </a:r>
                      <a:endParaRPr sz="1800">
                        <a:latin typeface="Calibri"/>
                        <a:cs typeface="Calibri"/>
                      </a:endParaRPr>
                    </a:p>
                  </a:txBody>
                  <a:tcPr marL="0" marR="0" marT="4508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BEBE8"/>
                    </a:solidFill>
                  </a:tcPr>
                </a:tc>
                <a:tc>
                  <a:txBody>
                    <a:bodyPr/>
                    <a:lstStyle/>
                    <a:p>
                      <a:pPr marL="13970" algn="ctr">
                        <a:lnSpc>
                          <a:spcPct val="100000"/>
                        </a:lnSpc>
                        <a:spcBef>
                          <a:spcPts val="355"/>
                        </a:spcBef>
                      </a:pPr>
                      <a:r>
                        <a:rPr sz="1800" spc="-5" dirty="0">
                          <a:latin typeface="Calibri"/>
                          <a:cs typeface="Calibri"/>
                        </a:rPr>
                        <a:t>10</a:t>
                      </a:r>
                      <a:endParaRPr sz="1800">
                        <a:latin typeface="Calibri"/>
                        <a:cs typeface="Calibri"/>
                      </a:endParaRPr>
                    </a:p>
                  </a:txBody>
                  <a:tcPr marL="0" marR="0" marT="4508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BEBE8"/>
                    </a:solidFill>
                  </a:tcPr>
                </a:tc>
                <a:tc>
                  <a:txBody>
                    <a:bodyPr/>
                    <a:lstStyle/>
                    <a:p>
                      <a:pPr>
                        <a:lnSpc>
                          <a:spcPct val="100000"/>
                        </a:lnSpc>
                      </a:pPr>
                      <a:endParaRPr sz="16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BEBE8"/>
                    </a:solidFill>
                  </a:tcPr>
                </a:tc>
                <a:tc>
                  <a:txBody>
                    <a:bodyPr/>
                    <a:lstStyle/>
                    <a:p>
                      <a:pPr>
                        <a:lnSpc>
                          <a:spcPct val="100000"/>
                        </a:lnSpc>
                      </a:pPr>
                      <a:endParaRPr sz="16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BEBE8"/>
                    </a:solidFill>
                  </a:tcPr>
                </a:tc>
                <a:tc>
                  <a:txBody>
                    <a:bodyPr/>
                    <a:lstStyle/>
                    <a:p>
                      <a:pPr marL="15240" algn="ctr">
                        <a:lnSpc>
                          <a:spcPct val="100000"/>
                        </a:lnSpc>
                        <a:spcBef>
                          <a:spcPts val="355"/>
                        </a:spcBef>
                      </a:pPr>
                      <a:r>
                        <a:rPr sz="1800" spc="-5" dirty="0">
                          <a:latin typeface="Calibri"/>
                          <a:cs typeface="Calibri"/>
                        </a:rPr>
                        <a:t>39</a:t>
                      </a:r>
                      <a:endParaRPr sz="1800">
                        <a:latin typeface="Calibri"/>
                        <a:cs typeface="Calibri"/>
                      </a:endParaRPr>
                    </a:p>
                  </a:txBody>
                  <a:tcPr marL="0" marR="0" marT="4508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BEBE8"/>
                    </a:solidFill>
                  </a:tcPr>
                </a:tc>
                <a:extLst>
                  <a:ext uri="{0D108BD9-81ED-4DB2-BD59-A6C34878D82A}">
                    <a16:rowId xmlns:a16="http://schemas.microsoft.com/office/drawing/2014/main" val="10002"/>
                  </a:ext>
                </a:extLst>
              </a:tr>
              <a:tr h="375285">
                <a:tc>
                  <a:txBody>
                    <a:bodyPr/>
                    <a:lstStyle/>
                    <a:p>
                      <a:pPr marL="13335" algn="ctr">
                        <a:lnSpc>
                          <a:spcPct val="100000"/>
                        </a:lnSpc>
                        <a:spcBef>
                          <a:spcPts val="355"/>
                        </a:spcBef>
                      </a:pPr>
                      <a:r>
                        <a:rPr sz="1800" spc="-15" dirty="0">
                          <a:latin typeface="Calibri"/>
                          <a:cs typeface="Calibri"/>
                        </a:rPr>
                        <a:t>Profesional</a:t>
                      </a:r>
                      <a:endParaRPr sz="1800">
                        <a:latin typeface="Calibri"/>
                        <a:cs typeface="Calibri"/>
                      </a:endParaRPr>
                    </a:p>
                  </a:txBody>
                  <a:tcPr marL="0" marR="0" marT="4508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8D6CD"/>
                    </a:solidFill>
                  </a:tcPr>
                </a:tc>
                <a:tc>
                  <a:txBody>
                    <a:bodyPr/>
                    <a:lstStyle/>
                    <a:p>
                      <a:pPr marL="13970" algn="ctr">
                        <a:lnSpc>
                          <a:spcPct val="100000"/>
                        </a:lnSpc>
                        <a:spcBef>
                          <a:spcPts val="355"/>
                        </a:spcBef>
                      </a:pPr>
                      <a:r>
                        <a:rPr sz="1800" dirty="0">
                          <a:latin typeface="Calibri"/>
                          <a:cs typeface="Calibri"/>
                        </a:rPr>
                        <a:t>8</a:t>
                      </a:r>
                      <a:endParaRPr sz="1800">
                        <a:latin typeface="Calibri"/>
                        <a:cs typeface="Calibri"/>
                      </a:endParaRPr>
                    </a:p>
                  </a:txBody>
                  <a:tcPr marL="0" marR="0" marT="4508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8D6CD"/>
                    </a:solidFill>
                  </a:tcPr>
                </a:tc>
                <a:tc>
                  <a:txBody>
                    <a:bodyPr/>
                    <a:lstStyle/>
                    <a:p>
                      <a:pPr marL="13970" algn="ctr">
                        <a:lnSpc>
                          <a:spcPct val="100000"/>
                        </a:lnSpc>
                        <a:spcBef>
                          <a:spcPts val="355"/>
                        </a:spcBef>
                      </a:pPr>
                      <a:r>
                        <a:rPr sz="1800" spc="-5" dirty="0">
                          <a:latin typeface="Calibri"/>
                          <a:cs typeface="Calibri"/>
                        </a:rPr>
                        <a:t>219</a:t>
                      </a:r>
                      <a:endParaRPr sz="1800">
                        <a:latin typeface="Calibri"/>
                        <a:cs typeface="Calibri"/>
                      </a:endParaRPr>
                    </a:p>
                  </a:txBody>
                  <a:tcPr marL="0" marR="0" marT="4508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8D6CD"/>
                    </a:solidFill>
                  </a:tcPr>
                </a:tc>
                <a:tc>
                  <a:txBody>
                    <a:bodyPr/>
                    <a:lstStyle/>
                    <a:p>
                      <a:pPr marL="15240" algn="ctr">
                        <a:lnSpc>
                          <a:spcPct val="100000"/>
                        </a:lnSpc>
                        <a:spcBef>
                          <a:spcPts val="355"/>
                        </a:spcBef>
                      </a:pPr>
                      <a:r>
                        <a:rPr sz="1800" spc="-5" dirty="0">
                          <a:latin typeface="Calibri"/>
                          <a:cs typeface="Calibri"/>
                        </a:rPr>
                        <a:t>85</a:t>
                      </a:r>
                      <a:endParaRPr sz="1800">
                        <a:latin typeface="Calibri"/>
                        <a:cs typeface="Calibri"/>
                      </a:endParaRPr>
                    </a:p>
                  </a:txBody>
                  <a:tcPr marL="0" marR="0" marT="4508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8D6CD"/>
                    </a:solidFill>
                  </a:tcPr>
                </a:tc>
                <a:tc>
                  <a:txBody>
                    <a:bodyPr/>
                    <a:lstStyle/>
                    <a:p>
                      <a:pPr marL="15240" algn="ctr">
                        <a:lnSpc>
                          <a:spcPct val="100000"/>
                        </a:lnSpc>
                        <a:spcBef>
                          <a:spcPts val="355"/>
                        </a:spcBef>
                      </a:pPr>
                      <a:r>
                        <a:rPr sz="1800" spc="-5" dirty="0">
                          <a:latin typeface="Calibri"/>
                          <a:cs typeface="Calibri"/>
                        </a:rPr>
                        <a:t>99</a:t>
                      </a:r>
                      <a:endParaRPr sz="1800">
                        <a:latin typeface="Calibri"/>
                        <a:cs typeface="Calibri"/>
                      </a:endParaRPr>
                    </a:p>
                  </a:txBody>
                  <a:tcPr marL="0" marR="0" marT="4508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8D6CD"/>
                    </a:solidFill>
                  </a:tcPr>
                </a:tc>
                <a:tc>
                  <a:txBody>
                    <a:bodyPr/>
                    <a:lstStyle/>
                    <a:p>
                      <a:pPr marL="15240" algn="ctr">
                        <a:lnSpc>
                          <a:spcPct val="100000"/>
                        </a:lnSpc>
                        <a:spcBef>
                          <a:spcPts val="355"/>
                        </a:spcBef>
                      </a:pPr>
                      <a:r>
                        <a:rPr sz="1800" spc="-5" dirty="0">
                          <a:latin typeface="Calibri"/>
                          <a:cs typeface="Calibri"/>
                        </a:rPr>
                        <a:t>411</a:t>
                      </a:r>
                      <a:endParaRPr sz="1800">
                        <a:latin typeface="Calibri"/>
                        <a:cs typeface="Calibri"/>
                      </a:endParaRPr>
                    </a:p>
                  </a:txBody>
                  <a:tcPr marL="0" marR="0" marT="4508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8D6CD"/>
                    </a:solidFill>
                  </a:tcPr>
                </a:tc>
                <a:extLst>
                  <a:ext uri="{0D108BD9-81ED-4DB2-BD59-A6C34878D82A}">
                    <a16:rowId xmlns:a16="http://schemas.microsoft.com/office/drawing/2014/main" val="10003"/>
                  </a:ext>
                </a:extLst>
              </a:tr>
              <a:tr h="375285">
                <a:tc>
                  <a:txBody>
                    <a:bodyPr/>
                    <a:lstStyle/>
                    <a:p>
                      <a:pPr marL="13970" algn="ctr">
                        <a:lnSpc>
                          <a:spcPct val="100000"/>
                        </a:lnSpc>
                        <a:spcBef>
                          <a:spcPts val="359"/>
                        </a:spcBef>
                      </a:pPr>
                      <a:r>
                        <a:rPr sz="1800" spc="-30" dirty="0">
                          <a:latin typeface="Calibri"/>
                          <a:cs typeface="Calibri"/>
                        </a:rPr>
                        <a:t>Técnico</a:t>
                      </a:r>
                      <a:endParaRPr sz="1800">
                        <a:latin typeface="Calibri"/>
                        <a:cs typeface="Calibri"/>
                      </a:endParaRPr>
                    </a:p>
                  </a:txBody>
                  <a:tcPr marL="0" marR="0" marT="45719"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BEBE8"/>
                    </a:solidFill>
                  </a:tcPr>
                </a:tc>
                <a:tc>
                  <a:txBody>
                    <a:bodyPr/>
                    <a:lstStyle/>
                    <a:p>
                      <a:pPr marL="13970" algn="ctr">
                        <a:lnSpc>
                          <a:spcPct val="100000"/>
                        </a:lnSpc>
                        <a:spcBef>
                          <a:spcPts val="359"/>
                        </a:spcBef>
                      </a:pPr>
                      <a:r>
                        <a:rPr sz="1800" dirty="0">
                          <a:latin typeface="Calibri"/>
                          <a:cs typeface="Calibri"/>
                        </a:rPr>
                        <a:t>1</a:t>
                      </a:r>
                      <a:endParaRPr sz="1800">
                        <a:latin typeface="Calibri"/>
                        <a:cs typeface="Calibri"/>
                      </a:endParaRPr>
                    </a:p>
                  </a:txBody>
                  <a:tcPr marL="0" marR="0" marT="45719"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BEBE8"/>
                    </a:solidFill>
                  </a:tcPr>
                </a:tc>
                <a:tc>
                  <a:txBody>
                    <a:bodyPr/>
                    <a:lstStyle/>
                    <a:p>
                      <a:pPr marL="13970" algn="ctr">
                        <a:lnSpc>
                          <a:spcPct val="100000"/>
                        </a:lnSpc>
                        <a:spcBef>
                          <a:spcPts val="359"/>
                        </a:spcBef>
                      </a:pPr>
                      <a:r>
                        <a:rPr sz="1800" spc="-5" dirty="0">
                          <a:latin typeface="Calibri"/>
                          <a:cs typeface="Calibri"/>
                        </a:rPr>
                        <a:t>35</a:t>
                      </a:r>
                      <a:endParaRPr sz="1800">
                        <a:latin typeface="Calibri"/>
                        <a:cs typeface="Calibri"/>
                      </a:endParaRPr>
                    </a:p>
                  </a:txBody>
                  <a:tcPr marL="0" marR="0" marT="45719"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BEBE8"/>
                    </a:solidFill>
                  </a:tcPr>
                </a:tc>
                <a:tc>
                  <a:txBody>
                    <a:bodyPr/>
                    <a:lstStyle/>
                    <a:p>
                      <a:pPr marL="15240" algn="ctr">
                        <a:lnSpc>
                          <a:spcPct val="100000"/>
                        </a:lnSpc>
                        <a:spcBef>
                          <a:spcPts val="359"/>
                        </a:spcBef>
                      </a:pPr>
                      <a:r>
                        <a:rPr sz="1800" spc="-5" dirty="0">
                          <a:latin typeface="Calibri"/>
                          <a:cs typeface="Calibri"/>
                        </a:rPr>
                        <a:t>14</a:t>
                      </a:r>
                      <a:endParaRPr sz="1800">
                        <a:latin typeface="Calibri"/>
                        <a:cs typeface="Calibri"/>
                      </a:endParaRPr>
                    </a:p>
                  </a:txBody>
                  <a:tcPr marL="0" marR="0" marT="45719"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BEBE8"/>
                    </a:solidFill>
                  </a:tcPr>
                </a:tc>
                <a:tc>
                  <a:txBody>
                    <a:bodyPr/>
                    <a:lstStyle/>
                    <a:p>
                      <a:pPr>
                        <a:lnSpc>
                          <a:spcPct val="100000"/>
                        </a:lnSpc>
                      </a:pPr>
                      <a:endParaRPr sz="16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BEBE8"/>
                    </a:solidFill>
                  </a:tcPr>
                </a:tc>
                <a:tc>
                  <a:txBody>
                    <a:bodyPr/>
                    <a:lstStyle/>
                    <a:p>
                      <a:pPr marL="15240" algn="ctr">
                        <a:lnSpc>
                          <a:spcPct val="100000"/>
                        </a:lnSpc>
                        <a:spcBef>
                          <a:spcPts val="359"/>
                        </a:spcBef>
                      </a:pPr>
                      <a:r>
                        <a:rPr sz="1800" spc="-5" dirty="0">
                          <a:latin typeface="Calibri"/>
                          <a:cs typeface="Calibri"/>
                        </a:rPr>
                        <a:t>50</a:t>
                      </a:r>
                      <a:endParaRPr sz="1800">
                        <a:latin typeface="Calibri"/>
                        <a:cs typeface="Calibri"/>
                      </a:endParaRPr>
                    </a:p>
                  </a:txBody>
                  <a:tcPr marL="0" marR="0" marT="45719"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BEBE8"/>
                    </a:solidFill>
                  </a:tcPr>
                </a:tc>
                <a:extLst>
                  <a:ext uri="{0D108BD9-81ED-4DB2-BD59-A6C34878D82A}">
                    <a16:rowId xmlns:a16="http://schemas.microsoft.com/office/drawing/2014/main" val="10004"/>
                  </a:ext>
                </a:extLst>
              </a:tr>
              <a:tr h="353695">
                <a:tc>
                  <a:txBody>
                    <a:bodyPr/>
                    <a:lstStyle/>
                    <a:p>
                      <a:pPr marL="13970" algn="ctr">
                        <a:lnSpc>
                          <a:spcPct val="100000"/>
                        </a:lnSpc>
                        <a:spcBef>
                          <a:spcPts val="270"/>
                        </a:spcBef>
                      </a:pPr>
                      <a:r>
                        <a:rPr sz="1800" spc="-10" dirty="0">
                          <a:latin typeface="Calibri"/>
                          <a:cs typeface="Calibri"/>
                        </a:rPr>
                        <a:t>Asistencial</a:t>
                      </a:r>
                      <a:endParaRPr sz="1800">
                        <a:latin typeface="Calibri"/>
                        <a:cs typeface="Calibri"/>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8D6CD"/>
                    </a:solidFill>
                  </a:tcPr>
                </a:tc>
                <a:tc>
                  <a:txBody>
                    <a:bodyPr/>
                    <a:lstStyle/>
                    <a:p>
                      <a:pPr marL="13970" algn="ctr">
                        <a:lnSpc>
                          <a:spcPct val="100000"/>
                        </a:lnSpc>
                        <a:spcBef>
                          <a:spcPts val="270"/>
                        </a:spcBef>
                      </a:pPr>
                      <a:r>
                        <a:rPr sz="1800" dirty="0">
                          <a:latin typeface="Calibri"/>
                          <a:cs typeface="Calibri"/>
                        </a:rPr>
                        <a:t>9</a:t>
                      </a:r>
                      <a:endParaRPr sz="1800">
                        <a:latin typeface="Calibri"/>
                        <a:cs typeface="Calibri"/>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8D6CD"/>
                    </a:solidFill>
                  </a:tcPr>
                </a:tc>
                <a:tc>
                  <a:txBody>
                    <a:bodyPr/>
                    <a:lstStyle/>
                    <a:p>
                      <a:pPr marL="13970" algn="ctr">
                        <a:lnSpc>
                          <a:spcPct val="100000"/>
                        </a:lnSpc>
                        <a:spcBef>
                          <a:spcPts val="270"/>
                        </a:spcBef>
                      </a:pPr>
                      <a:r>
                        <a:rPr sz="1800" spc="-5" dirty="0">
                          <a:latin typeface="Calibri"/>
                          <a:cs typeface="Calibri"/>
                        </a:rPr>
                        <a:t>26</a:t>
                      </a:r>
                      <a:endParaRPr sz="1800">
                        <a:latin typeface="Calibri"/>
                        <a:cs typeface="Calibri"/>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8D6CD"/>
                    </a:solidFill>
                  </a:tcPr>
                </a:tc>
                <a:tc>
                  <a:txBody>
                    <a:bodyPr/>
                    <a:lstStyle/>
                    <a:p>
                      <a:pPr marL="15240" algn="ctr">
                        <a:lnSpc>
                          <a:spcPct val="100000"/>
                        </a:lnSpc>
                        <a:spcBef>
                          <a:spcPts val="270"/>
                        </a:spcBef>
                      </a:pPr>
                      <a:r>
                        <a:rPr sz="1800" spc="-5" dirty="0">
                          <a:latin typeface="Calibri"/>
                          <a:cs typeface="Calibri"/>
                        </a:rPr>
                        <a:t>48</a:t>
                      </a:r>
                      <a:endParaRPr sz="1800">
                        <a:latin typeface="Calibri"/>
                        <a:cs typeface="Calibri"/>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8D6CD"/>
                    </a:solidFill>
                  </a:tcPr>
                </a:tc>
                <a:tc>
                  <a:txBody>
                    <a:bodyPr/>
                    <a:lstStyle/>
                    <a:p>
                      <a:pPr>
                        <a:lnSpc>
                          <a:spcPct val="100000"/>
                        </a:lnSpc>
                      </a:pPr>
                      <a:endParaRPr sz="16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8D6CD"/>
                    </a:solidFill>
                  </a:tcPr>
                </a:tc>
                <a:tc>
                  <a:txBody>
                    <a:bodyPr/>
                    <a:lstStyle/>
                    <a:p>
                      <a:pPr marL="15240" algn="ctr">
                        <a:lnSpc>
                          <a:spcPct val="100000"/>
                        </a:lnSpc>
                        <a:spcBef>
                          <a:spcPts val="270"/>
                        </a:spcBef>
                      </a:pPr>
                      <a:r>
                        <a:rPr sz="1800" spc="-5" dirty="0">
                          <a:latin typeface="Calibri"/>
                          <a:cs typeface="Calibri"/>
                        </a:rPr>
                        <a:t>83</a:t>
                      </a:r>
                      <a:endParaRPr sz="1800">
                        <a:latin typeface="Calibri"/>
                        <a:cs typeface="Calibri"/>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8D6CD"/>
                    </a:solidFill>
                  </a:tcPr>
                </a:tc>
                <a:extLst>
                  <a:ext uri="{0D108BD9-81ED-4DB2-BD59-A6C34878D82A}">
                    <a16:rowId xmlns:a16="http://schemas.microsoft.com/office/drawing/2014/main" val="10005"/>
                  </a:ext>
                </a:extLst>
              </a:tr>
              <a:tr h="375285">
                <a:tc>
                  <a:txBody>
                    <a:bodyPr/>
                    <a:lstStyle/>
                    <a:p>
                      <a:pPr marL="13970" algn="ctr">
                        <a:lnSpc>
                          <a:spcPct val="100000"/>
                        </a:lnSpc>
                        <a:spcBef>
                          <a:spcPts val="229"/>
                        </a:spcBef>
                      </a:pPr>
                      <a:r>
                        <a:rPr sz="2000" spc="-35" dirty="0">
                          <a:latin typeface="Calibri"/>
                          <a:cs typeface="Calibri"/>
                        </a:rPr>
                        <a:t>Totales</a:t>
                      </a:r>
                      <a:endParaRPr sz="2000">
                        <a:latin typeface="Calibri"/>
                        <a:cs typeface="Calibri"/>
                      </a:endParaRPr>
                    </a:p>
                  </a:txBody>
                  <a:tcPr marL="0" marR="0" marT="29209"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BEBE8"/>
                    </a:solidFill>
                  </a:tcPr>
                </a:tc>
                <a:tc>
                  <a:txBody>
                    <a:bodyPr/>
                    <a:lstStyle/>
                    <a:p>
                      <a:pPr marL="13970" algn="ctr">
                        <a:lnSpc>
                          <a:spcPct val="100000"/>
                        </a:lnSpc>
                        <a:spcBef>
                          <a:spcPts val="359"/>
                        </a:spcBef>
                      </a:pPr>
                      <a:r>
                        <a:rPr sz="1800" spc="-5" dirty="0">
                          <a:latin typeface="Calibri"/>
                          <a:cs typeface="Calibri"/>
                        </a:rPr>
                        <a:t>72</a:t>
                      </a:r>
                      <a:endParaRPr sz="1800">
                        <a:latin typeface="Calibri"/>
                        <a:cs typeface="Calibri"/>
                      </a:endParaRPr>
                    </a:p>
                  </a:txBody>
                  <a:tcPr marL="0" marR="0" marT="45719"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BEBE8"/>
                    </a:solidFill>
                  </a:tcPr>
                </a:tc>
                <a:tc>
                  <a:txBody>
                    <a:bodyPr/>
                    <a:lstStyle/>
                    <a:p>
                      <a:pPr marL="13970" algn="ctr">
                        <a:lnSpc>
                          <a:spcPct val="100000"/>
                        </a:lnSpc>
                        <a:spcBef>
                          <a:spcPts val="359"/>
                        </a:spcBef>
                      </a:pPr>
                      <a:r>
                        <a:rPr sz="1800" spc="-5" dirty="0">
                          <a:latin typeface="Calibri"/>
                          <a:cs typeface="Calibri"/>
                        </a:rPr>
                        <a:t>294</a:t>
                      </a:r>
                      <a:endParaRPr sz="1800">
                        <a:latin typeface="Calibri"/>
                        <a:cs typeface="Calibri"/>
                      </a:endParaRPr>
                    </a:p>
                  </a:txBody>
                  <a:tcPr marL="0" marR="0" marT="45719"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BEBE8"/>
                    </a:solidFill>
                  </a:tcPr>
                </a:tc>
                <a:tc>
                  <a:txBody>
                    <a:bodyPr/>
                    <a:lstStyle/>
                    <a:p>
                      <a:pPr marL="15240" algn="ctr">
                        <a:lnSpc>
                          <a:spcPct val="100000"/>
                        </a:lnSpc>
                        <a:spcBef>
                          <a:spcPts val="359"/>
                        </a:spcBef>
                      </a:pPr>
                      <a:r>
                        <a:rPr sz="1800" spc="-5" dirty="0">
                          <a:latin typeface="Calibri"/>
                          <a:cs typeface="Calibri"/>
                        </a:rPr>
                        <a:t>147</a:t>
                      </a:r>
                      <a:endParaRPr sz="1800">
                        <a:latin typeface="Calibri"/>
                        <a:cs typeface="Calibri"/>
                      </a:endParaRPr>
                    </a:p>
                  </a:txBody>
                  <a:tcPr marL="0" marR="0" marT="45719"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BEBE8"/>
                    </a:solidFill>
                  </a:tcPr>
                </a:tc>
                <a:tc>
                  <a:txBody>
                    <a:bodyPr/>
                    <a:lstStyle/>
                    <a:p>
                      <a:pPr marL="15240" algn="ctr">
                        <a:lnSpc>
                          <a:spcPct val="100000"/>
                        </a:lnSpc>
                        <a:spcBef>
                          <a:spcPts val="359"/>
                        </a:spcBef>
                      </a:pPr>
                      <a:r>
                        <a:rPr sz="1800" spc="-5" dirty="0">
                          <a:latin typeface="Calibri"/>
                          <a:cs typeface="Calibri"/>
                        </a:rPr>
                        <a:t>99</a:t>
                      </a:r>
                      <a:endParaRPr sz="1800">
                        <a:latin typeface="Calibri"/>
                        <a:cs typeface="Calibri"/>
                      </a:endParaRPr>
                    </a:p>
                  </a:txBody>
                  <a:tcPr marL="0" marR="0" marT="45719"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BEBE8"/>
                    </a:solidFill>
                  </a:tcPr>
                </a:tc>
                <a:tc>
                  <a:txBody>
                    <a:bodyPr/>
                    <a:lstStyle/>
                    <a:p>
                      <a:pPr marL="13970" algn="ctr">
                        <a:lnSpc>
                          <a:spcPct val="100000"/>
                        </a:lnSpc>
                        <a:spcBef>
                          <a:spcPts val="229"/>
                        </a:spcBef>
                      </a:pPr>
                      <a:r>
                        <a:rPr sz="2000" dirty="0">
                          <a:latin typeface="Calibri"/>
                          <a:cs typeface="Calibri"/>
                        </a:rPr>
                        <a:t>612</a:t>
                      </a:r>
                      <a:endParaRPr sz="2000">
                        <a:latin typeface="Calibri"/>
                        <a:cs typeface="Calibri"/>
                      </a:endParaRPr>
                    </a:p>
                  </a:txBody>
                  <a:tcPr marL="0" marR="0" marT="29209"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BEBE8"/>
                    </a:solidFill>
                  </a:tcPr>
                </a:tc>
                <a:extLst>
                  <a:ext uri="{0D108BD9-81ED-4DB2-BD59-A6C34878D82A}">
                    <a16:rowId xmlns:a16="http://schemas.microsoft.com/office/drawing/2014/main" val="10006"/>
                  </a:ext>
                </a:extLst>
              </a:tr>
            </a:tbl>
          </a:graphicData>
        </a:graphic>
      </p:graphicFrame>
      <p:sp>
        <p:nvSpPr>
          <p:cNvPr id="3" name="object 3"/>
          <p:cNvSpPr/>
          <p:nvPr/>
        </p:nvSpPr>
        <p:spPr>
          <a:xfrm>
            <a:off x="0" y="405384"/>
            <a:ext cx="7920355" cy="388620"/>
          </a:xfrm>
          <a:custGeom>
            <a:avLst/>
            <a:gdLst/>
            <a:ahLst/>
            <a:cxnLst/>
            <a:rect l="l" t="t" r="r" b="b"/>
            <a:pathLst>
              <a:path w="7920355" h="388620">
                <a:moveTo>
                  <a:pt x="0" y="388620"/>
                </a:moveTo>
                <a:lnTo>
                  <a:pt x="7920228" y="388620"/>
                </a:lnTo>
                <a:lnTo>
                  <a:pt x="7920228" y="0"/>
                </a:lnTo>
                <a:lnTo>
                  <a:pt x="0" y="0"/>
                </a:lnTo>
                <a:lnTo>
                  <a:pt x="0" y="388620"/>
                </a:lnTo>
                <a:close/>
              </a:path>
            </a:pathLst>
          </a:custGeom>
          <a:solidFill>
            <a:srgbClr val="800000"/>
          </a:solidFill>
        </p:spPr>
        <p:txBody>
          <a:bodyPr wrap="square" lIns="0" tIns="0" rIns="0" bIns="0" rtlCol="0"/>
          <a:lstStyle/>
          <a:p>
            <a:endParaRPr/>
          </a:p>
        </p:txBody>
      </p:sp>
      <p:sp>
        <p:nvSpPr>
          <p:cNvPr id="4" name="object 4"/>
          <p:cNvSpPr txBox="1">
            <a:spLocks noGrp="1"/>
          </p:cNvSpPr>
          <p:nvPr>
            <p:ph type="title"/>
          </p:nvPr>
        </p:nvSpPr>
        <p:spPr>
          <a:xfrm>
            <a:off x="98247" y="432308"/>
            <a:ext cx="3743325" cy="299720"/>
          </a:xfrm>
          <a:prstGeom prst="rect">
            <a:avLst/>
          </a:prstGeom>
        </p:spPr>
        <p:txBody>
          <a:bodyPr vert="horz" wrap="square" lIns="0" tIns="12700" rIns="0" bIns="0" rtlCol="0">
            <a:spAutoFit/>
          </a:bodyPr>
          <a:lstStyle/>
          <a:p>
            <a:pPr marL="12700">
              <a:lnSpc>
                <a:spcPct val="100000"/>
              </a:lnSpc>
              <a:spcBef>
                <a:spcPts val="100"/>
              </a:spcBef>
            </a:pPr>
            <a:r>
              <a:rPr sz="1800" spc="-10" dirty="0">
                <a:solidFill>
                  <a:srgbClr val="FFFFFF"/>
                </a:solidFill>
              </a:rPr>
              <a:t>SERVIDORES </a:t>
            </a:r>
            <a:r>
              <a:rPr sz="1800" spc="-5" dirty="0">
                <a:solidFill>
                  <a:srgbClr val="FFFFFF"/>
                </a:solidFill>
              </a:rPr>
              <a:t>POR </a:t>
            </a:r>
            <a:r>
              <a:rPr sz="1800" dirty="0">
                <a:solidFill>
                  <a:srgbClr val="FFFFFF"/>
                </a:solidFill>
              </a:rPr>
              <a:t>NIVEL Y</a:t>
            </a:r>
            <a:r>
              <a:rPr sz="1800" spc="-20" dirty="0">
                <a:solidFill>
                  <a:srgbClr val="FFFFFF"/>
                </a:solidFill>
              </a:rPr>
              <a:t> </a:t>
            </a:r>
            <a:r>
              <a:rPr sz="1800" spc="-10" dirty="0">
                <a:solidFill>
                  <a:srgbClr val="FFFFFF"/>
                </a:solidFill>
              </a:rPr>
              <a:t>VINCULACIÓN</a:t>
            </a:r>
            <a:endParaRPr sz="1800"/>
          </a:p>
        </p:txBody>
      </p:sp>
      <p:sp>
        <p:nvSpPr>
          <p:cNvPr id="5" name="object 5"/>
          <p:cNvSpPr/>
          <p:nvPr/>
        </p:nvSpPr>
        <p:spPr>
          <a:xfrm>
            <a:off x="9110471" y="6208775"/>
            <a:ext cx="3081527" cy="649223"/>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0" y="5794247"/>
            <a:ext cx="1597152" cy="1063751"/>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9387840" y="5369052"/>
            <a:ext cx="1737360" cy="338455"/>
          </a:xfrm>
          <a:custGeom>
            <a:avLst/>
            <a:gdLst/>
            <a:ahLst/>
            <a:cxnLst/>
            <a:rect l="l" t="t" r="r" b="b"/>
            <a:pathLst>
              <a:path w="1737359" h="338454">
                <a:moveTo>
                  <a:pt x="1680971" y="0"/>
                </a:moveTo>
                <a:lnTo>
                  <a:pt x="56387" y="0"/>
                </a:lnTo>
                <a:lnTo>
                  <a:pt x="34450" y="4435"/>
                </a:lnTo>
                <a:lnTo>
                  <a:pt x="16525" y="16525"/>
                </a:lnTo>
                <a:lnTo>
                  <a:pt x="4435" y="34450"/>
                </a:lnTo>
                <a:lnTo>
                  <a:pt x="0" y="56388"/>
                </a:lnTo>
                <a:lnTo>
                  <a:pt x="0" y="281940"/>
                </a:lnTo>
                <a:lnTo>
                  <a:pt x="4435" y="303887"/>
                </a:lnTo>
                <a:lnTo>
                  <a:pt x="16525" y="321811"/>
                </a:lnTo>
                <a:lnTo>
                  <a:pt x="34450" y="333896"/>
                </a:lnTo>
                <a:lnTo>
                  <a:pt x="56387" y="338328"/>
                </a:lnTo>
                <a:lnTo>
                  <a:pt x="1680971" y="338328"/>
                </a:lnTo>
                <a:lnTo>
                  <a:pt x="1702909" y="333896"/>
                </a:lnTo>
                <a:lnTo>
                  <a:pt x="1720834" y="321811"/>
                </a:lnTo>
                <a:lnTo>
                  <a:pt x="1732924" y="303887"/>
                </a:lnTo>
                <a:lnTo>
                  <a:pt x="1737359" y="281940"/>
                </a:lnTo>
                <a:lnTo>
                  <a:pt x="1737359" y="56388"/>
                </a:lnTo>
                <a:lnTo>
                  <a:pt x="1732924" y="34450"/>
                </a:lnTo>
                <a:lnTo>
                  <a:pt x="1720834" y="16525"/>
                </a:lnTo>
                <a:lnTo>
                  <a:pt x="1702909" y="4435"/>
                </a:lnTo>
                <a:lnTo>
                  <a:pt x="1680971" y="0"/>
                </a:lnTo>
                <a:close/>
              </a:path>
            </a:pathLst>
          </a:custGeom>
          <a:solidFill>
            <a:srgbClr val="800000"/>
          </a:solidFill>
        </p:spPr>
        <p:txBody>
          <a:bodyPr wrap="square" lIns="0" tIns="0" rIns="0" bIns="0" rtlCol="0"/>
          <a:lstStyle/>
          <a:p>
            <a:endParaRPr/>
          </a:p>
        </p:txBody>
      </p:sp>
      <p:sp>
        <p:nvSpPr>
          <p:cNvPr id="8" name="object 8"/>
          <p:cNvSpPr txBox="1"/>
          <p:nvPr/>
        </p:nvSpPr>
        <p:spPr>
          <a:xfrm>
            <a:off x="9490964" y="5367020"/>
            <a:ext cx="1538605" cy="330200"/>
          </a:xfrm>
          <a:prstGeom prst="rect">
            <a:avLst/>
          </a:prstGeom>
        </p:spPr>
        <p:txBody>
          <a:bodyPr vert="horz" wrap="square" lIns="0" tIns="12065" rIns="0" bIns="0" rtlCol="0">
            <a:spAutoFit/>
          </a:bodyPr>
          <a:lstStyle/>
          <a:p>
            <a:pPr marL="481965">
              <a:lnSpc>
                <a:spcPct val="100000"/>
              </a:lnSpc>
              <a:spcBef>
                <a:spcPts val="95"/>
              </a:spcBef>
            </a:pPr>
            <a:r>
              <a:rPr sz="1000" spc="-10" dirty="0">
                <a:solidFill>
                  <a:srgbClr val="FFFFFF"/>
                </a:solidFill>
                <a:latin typeface="Calibri"/>
                <a:cs typeface="Calibri"/>
              </a:rPr>
              <a:t>Corte </a:t>
            </a:r>
            <a:r>
              <a:rPr sz="1000" spc="-5" dirty="0">
                <a:solidFill>
                  <a:srgbClr val="FFFFFF"/>
                </a:solidFill>
                <a:latin typeface="Calibri"/>
                <a:cs typeface="Calibri"/>
              </a:rPr>
              <a:t>al</a:t>
            </a:r>
            <a:r>
              <a:rPr sz="1000" spc="-25" dirty="0">
                <a:solidFill>
                  <a:srgbClr val="FFFFFF"/>
                </a:solidFill>
                <a:latin typeface="Calibri"/>
                <a:cs typeface="Calibri"/>
              </a:rPr>
              <a:t> </a:t>
            </a:r>
            <a:r>
              <a:rPr sz="1000" spc="-5" dirty="0">
                <a:solidFill>
                  <a:srgbClr val="FFFFFF"/>
                </a:solidFill>
                <a:latin typeface="Calibri"/>
                <a:cs typeface="Calibri"/>
              </a:rPr>
              <a:t>22/01/2017</a:t>
            </a:r>
            <a:endParaRPr sz="1000">
              <a:latin typeface="Calibri"/>
              <a:cs typeface="Calibri"/>
            </a:endParaRPr>
          </a:p>
          <a:p>
            <a:pPr marL="12700">
              <a:lnSpc>
                <a:spcPct val="100000"/>
              </a:lnSpc>
            </a:pPr>
            <a:r>
              <a:rPr sz="1000" spc="-5" dirty="0">
                <a:solidFill>
                  <a:srgbClr val="FFFFFF"/>
                </a:solidFill>
                <a:latin typeface="Calibri"/>
                <a:cs typeface="Calibri"/>
              </a:rPr>
              <a:t>*Incluye empleos</a:t>
            </a:r>
            <a:r>
              <a:rPr sz="1000" spc="-35" dirty="0">
                <a:solidFill>
                  <a:srgbClr val="FFFFFF"/>
                </a:solidFill>
                <a:latin typeface="Calibri"/>
                <a:cs typeface="Calibri"/>
              </a:rPr>
              <a:t> </a:t>
            </a:r>
            <a:r>
              <a:rPr sz="1000" spc="-5" dirty="0">
                <a:solidFill>
                  <a:srgbClr val="FFFFFF"/>
                </a:solidFill>
                <a:latin typeface="Calibri"/>
                <a:cs typeface="Calibri"/>
              </a:rPr>
              <a:t>temporales</a:t>
            </a:r>
            <a:endParaRPr sz="1000">
              <a:latin typeface="Calibri"/>
              <a:cs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062227" y="1937004"/>
            <a:ext cx="10065258" cy="3906774"/>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2060575" y="5808065"/>
            <a:ext cx="582295" cy="208279"/>
          </a:xfrm>
          <a:prstGeom prst="rect">
            <a:avLst/>
          </a:prstGeom>
        </p:spPr>
        <p:txBody>
          <a:bodyPr vert="horz" wrap="square" lIns="0" tIns="12700" rIns="0" bIns="0" rtlCol="0">
            <a:spAutoFit/>
          </a:bodyPr>
          <a:lstStyle/>
          <a:p>
            <a:pPr marL="12700">
              <a:lnSpc>
                <a:spcPct val="100000"/>
              </a:lnSpc>
              <a:spcBef>
                <a:spcPts val="100"/>
              </a:spcBef>
            </a:pPr>
            <a:r>
              <a:rPr sz="1200" spc="-5" dirty="0">
                <a:solidFill>
                  <a:srgbClr val="585858"/>
                </a:solidFill>
                <a:latin typeface="Calibri"/>
                <a:cs typeface="Calibri"/>
              </a:rPr>
              <a:t>Directivo</a:t>
            </a:r>
            <a:endParaRPr sz="1200">
              <a:latin typeface="Calibri"/>
              <a:cs typeface="Calibri"/>
            </a:endParaRPr>
          </a:p>
        </p:txBody>
      </p:sp>
      <p:sp>
        <p:nvSpPr>
          <p:cNvPr id="4" name="object 4"/>
          <p:cNvSpPr txBox="1"/>
          <p:nvPr/>
        </p:nvSpPr>
        <p:spPr>
          <a:xfrm>
            <a:off x="4003675" y="5808065"/>
            <a:ext cx="441325" cy="208279"/>
          </a:xfrm>
          <a:prstGeom prst="rect">
            <a:avLst/>
          </a:prstGeom>
        </p:spPr>
        <p:txBody>
          <a:bodyPr vert="horz" wrap="square" lIns="0" tIns="12700" rIns="0" bIns="0" rtlCol="0">
            <a:spAutoFit/>
          </a:bodyPr>
          <a:lstStyle/>
          <a:p>
            <a:pPr marL="12700">
              <a:lnSpc>
                <a:spcPct val="100000"/>
              </a:lnSpc>
              <a:spcBef>
                <a:spcPts val="100"/>
              </a:spcBef>
            </a:pPr>
            <a:r>
              <a:rPr sz="1200" spc="-10" dirty="0">
                <a:solidFill>
                  <a:srgbClr val="585858"/>
                </a:solidFill>
                <a:latin typeface="Calibri"/>
                <a:cs typeface="Calibri"/>
              </a:rPr>
              <a:t>Asesor</a:t>
            </a:r>
            <a:endParaRPr sz="1200">
              <a:latin typeface="Calibri"/>
              <a:cs typeface="Calibri"/>
            </a:endParaRPr>
          </a:p>
        </p:txBody>
      </p:sp>
      <p:sp>
        <p:nvSpPr>
          <p:cNvPr id="5" name="object 5"/>
          <p:cNvSpPr txBox="1"/>
          <p:nvPr/>
        </p:nvSpPr>
        <p:spPr>
          <a:xfrm>
            <a:off x="5736716" y="5808065"/>
            <a:ext cx="721360"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585858"/>
                </a:solidFill>
                <a:latin typeface="Calibri"/>
                <a:cs typeface="Calibri"/>
              </a:rPr>
              <a:t>P</a:t>
            </a:r>
            <a:r>
              <a:rPr sz="1200" spc="-10" dirty="0">
                <a:solidFill>
                  <a:srgbClr val="585858"/>
                </a:solidFill>
                <a:latin typeface="Calibri"/>
                <a:cs typeface="Calibri"/>
              </a:rPr>
              <a:t>r</a:t>
            </a:r>
            <a:r>
              <a:rPr sz="1200" spc="-5" dirty="0">
                <a:solidFill>
                  <a:srgbClr val="585858"/>
                </a:solidFill>
                <a:latin typeface="Calibri"/>
                <a:cs typeface="Calibri"/>
              </a:rPr>
              <a:t>ofesi</a:t>
            </a:r>
            <a:r>
              <a:rPr sz="1200" spc="-15" dirty="0">
                <a:solidFill>
                  <a:srgbClr val="585858"/>
                </a:solidFill>
                <a:latin typeface="Calibri"/>
                <a:cs typeface="Calibri"/>
              </a:rPr>
              <a:t>o</a:t>
            </a:r>
            <a:r>
              <a:rPr sz="1200" dirty="0">
                <a:solidFill>
                  <a:srgbClr val="585858"/>
                </a:solidFill>
                <a:latin typeface="Calibri"/>
                <a:cs typeface="Calibri"/>
              </a:rPr>
              <a:t>nal</a:t>
            </a:r>
            <a:endParaRPr sz="1200">
              <a:latin typeface="Calibri"/>
              <a:cs typeface="Calibri"/>
            </a:endParaRPr>
          </a:p>
        </p:txBody>
      </p:sp>
      <p:sp>
        <p:nvSpPr>
          <p:cNvPr id="6" name="object 6"/>
          <p:cNvSpPr txBox="1"/>
          <p:nvPr/>
        </p:nvSpPr>
        <p:spPr>
          <a:xfrm>
            <a:off x="7720965" y="5808065"/>
            <a:ext cx="499109" cy="208279"/>
          </a:xfrm>
          <a:prstGeom prst="rect">
            <a:avLst/>
          </a:prstGeom>
        </p:spPr>
        <p:txBody>
          <a:bodyPr vert="horz" wrap="square" lIns="0" tIns="12700" rIns="0" bIns="0" rtlCol="0">
            <a:spAutoFit/>
          </a:bodyPr>
          <a:lstStyle/>
          <a:p>
            <a:pPr marL="12700">
              <a:lnSpc>
                <a:spcPct val="100000"/>
              </a:lnSpc>
              <a:spcBef>
                <a:spcPts val="100"/>
              </a:spcBef>
            </a:pPr>
            <a:r>
              <a:rPr sz="1200" spc="-5" dirty="0">
                <a:solidFill>
                  <a:srgbClr val="585858"/>
                </a:solidFill>
                <a:latin typeface="Calibri"/>
                <a:cs typeface="Calibri"/>
              </a:rPr>
              <a:t>T</a:t>
            </a:r>
            <a:r>
              <a:rPr sz="1200" spc="-10" dirty="0">
                <a:solidFill>
                  <a:srgbClr val="585858"/>
                </a:solidFill>
                <a:latin typeface="Calibri"/>
                <a:cs typeface="Calibri"/>
              </a:rPr>
              <a:t>é</a:t>
            </a:r>
            <a:r>
              <a:rPr sz="1200" spc="-5" dirty="0">
                <a:solidFill>
                  <a:srgbClr val="585858"/>
                </a:solidFill>
                <a:latin typeface="Calibri"/>
                <a:cs typeface="Calibri"/>
              </a:rPr>
              <a:t>c</a:t>
            </a:r>
            <a:r>
              <a:rPr sz="1200" dirty="0">
                <a:solidFill>
                  <a:srgbClr val="585858"/>
                </a:solidFill>
                <a:latin typeface="Calibri"/>
                <a:cs typeface="Calibri"/>
              </a:rPr>
              <a:t>ni</a:t>
            </a:r>
            <a:r>
              <a:rPr sz="1200" spc="-5" dirty="0">
                <a:solidFill>
                  <a:srgbClr val="585858"/>
                </a:solidFill>
                <a:latin typeface="Calibri"/>
                <a:cs typeface="Calibri"/>
              </a:rPr>
              <a:t>c</a:t>
            </a:r>
            <a:r>
              <a:rPr sz="1200" dirty="0">
                <a:solidFill>
                  <a:srgbClr val="585858"/>
                </a:solidFill>
                <a:latin typeface="Calibri"/>
                <a:cs typeface="Calibri"/>
              </a:rPr>
              <a:t>o</a:t>
            </a:r>
            <a:endParaRPr sz="1200">
              <a:latin typeface="Calibri"/>
              <a:cs typeface="Calibri"/>
            </a:endParaRPr>
          </a:p>
        </p:txBody>
      </p:sp>
      <p:sp>
        <p:nvSpPr>
          <p:cNvPr id="7" name="object 7"/>
          <p:cNvSpPr txBox="1"/>
          <p:nvPr/>
        </p:nvSpPr>
        <p:spPr>
          <a:xfrm>
            <a:off x="9503156" y="5808065"/>
            <a:ext cx="681355" cy="208279"/>
          </a:xfrm>
          <a:prstGeom prst="rect">
            <a:avLst/>
          </a:prstGeom>
        </p:spPr>
        <p:txBody>
          <a:bodyPr vert="horz" wrap="square" lIns="0" tIns="12700" rIns="0" bIns="0" rtlCol="0">
            <a:spAutoFit/>
          </a:bodyPr>
          <a:lstStyle/>
          <a:p>
            <a:pPr marL="12700">
              <a:lnSpc>
                <a:spcPct val="100000"/>
              </a:lnSpc>
              <a:spcBef>
                <a:spcPts val="100"/>
              </a:spcBef>
            </a:pPr>
            <a:r>
              <a:rPr sz="1200" spc="-5" dirty="0">
                <a:solidFill>
                  <a:srgbClr val="585858"/>
                </a:solidFill>
                <a:latin typeface="Calibri"/>
                <a:cs typeface="Calibri"/>
              </a:rPr>
              <a:t>Asistencial</a:t>
            </a:r>
            <a:endParaRPr sz="1200">
              <a:latin typeface="Calibri"/>
              <a:cs typeface="Calibri"/>
            </a:endParaRPr>
          </a:p>
        </p:txBody>
      </p:sp>
      <p:sp>
        <p:nvSpPr>
          <p:cNvPr id="8" name="object 8"/>
          <p:cNvSpPr/>
          <p:nvPr/>
        </p:nvSpPr>
        <p:spPr>
          <a:xfrm>
            <a:off x="3515867" y="1626107"/>
            <a:ext cx="83820" cy="83820"/>
          </a:xfrm>
          <a:prstGeom prst="rect">
            <a:avLst/>
          </a:prstGeom>
          <a:blipFill>
            <a:blip r:embed="rId3" cstate="print"/>
            <a:stretch>
              <a:fillRect/>
            </a:stretch>
          </a:blipFill>
        </p:spPr>
        <p:txBody>
          <a:bodyPr wrap="square" lIns="0" tIns="0" rIns="0" bIns="0" rtlCol="0"/>
          <a:lstStyle/>
          <a:p>
            <a:endParaRPr/>
          </a:p>
        </p:txBody>
      </p:sp>
      <p:sp>
        <p:nvSpPr>
          <p:cNvPr id="9" name="object 9"/>
          <p:cNvSpPr/>
          <p:nvPr/>
        </p:nvSpPr>
        <p:spPr>
          <a:xfrm>
            <a:off x="3515867" y="1626107"/>
            <a:ext cx="83820" cy="83820"/>
          </a:xfrm>
          <a:custGeom>
            <a:avLst/>
            <a:gdLst/>
            <a:ahLst/>
            <a:cxnLst/>
            <a:rect l="l" t="t" r="r" b="b"/>
            <a:pathLst>
              <a:path w="83820" h="83819">
                <a:moveTo>
                  <a:pt x="0" y="83820"/>
                </a:moveTo>
                <a:lnTo>
                  <a:pt x="83820" y="83820"/>
                </a:lnTo>
                <a:lnTo>
                  <a:pt x="83820" y="0"/>
                </a:lnTo>
                <a:lnTo>
                  <a:pt x="0" y="0"/>
                </a:lnTo>
                <a:lnTo>
                  <a:pt x="0" y="83820"/>
                </a:lnTo>
                <a:close/>
              </a:path>
            </a:pathLst>
          </a:custGeom>
          <a:ln w="9144">
            <a:solidFill>
              <a:srgbClr val="4471C4"/>
            </a:solidFill>
          </a:ln>
        </p:spPr>
        <p:txBody>
          <a:bodyPr wrap="square" lIns="0" tIns="0" rIns="0" bIns="0" rtlCol="0"/>
          <a:lstStyle/>
          <a:p>
            <a:endParaRPr/>
          </a:p>
        </p:txBody>
      </p:sp>
      <p:sp>
        <p:nvSpPr>
          <p:cNvPr id="10" name="object 10"/>
          <p:cNvSpPr txBox="1"/>
          <p:nvPr/>
        </p:nvSpPr>
        <p:spPr>
          <a:xfrm>
            <a:off x="3623817" y="1546986"/>
            <a:ext cx="1129030" cy="208279"/>
          </a:xfrm>
          <a:prstGeom prst="rect">
            <a:avLst/>
          </a:prstGeom>
        </p:spPr>
        <p:txBody>
          <a:bodyPr vert="horz" wrap="square" lIns="0" tIns="12700" rIns="0" bIns="0" rtlCol="0">
            <a:spAutoFit/>
          </a:bodyPr>
          <a:lstStyle/>
          <a:p>
            <a:pPr marL="12700">
              <a:lnSpc>
                <a:spcPct val="100000"/>
              </a:lnSpc>
              <a:spcBef>
                <a:spcPts val="100"/>
              </a:spcBef>
            </a:pPr>
            <a:r>
              <a:rPr sz="1200" spc="-5" dirty="0">
                <a:solidFill>
                  <a:srgbClr val="585858"/>
                </a:solidFill>
                <a:latin typeface="Calibri"/>
                <a:cs typeface="Calibri"/>
              </a:rPr>
              <a:t>LNR </a:t>
            </a:r>
            <a:r>
              <a:rPr sz="1200" dirty="0">
                <a:solidFill>
                  <a:srgbClr val="585858"/>
                </a:solidFill>
                <a:latin typeface="Calibri"/>
                <a:cs typeface="Calibri"/>
              </a:rPr>
              <a:t>en</a:t>
            </a:r>
            <a:r>
              <a:rPr sz="1200" spc="-70" dirty="0">
                <a:solidFill>
                  <a:srgbClr val="585858"/>
                </a:solidFill>
                <a:latin typeface="Calibri"/>
                <a:cs typeface="Calibri"/>
              </a:rPr>
              <a:t> </a:t>
            </a:r>
            <a:r>
              <a:rPr sz="1200" spc="-5" dirty="0">
                <a:solidFill>
                  <a:srgbClr val="585858"/>
                </a:solidFill>
                <a:latin typeface="Calibri"/>
                <a:cs typeface="Calibri"/>
              </a:rPr>
              <a:t>Propiedad</a:t>
            </a:r>
            <a:endParaRPr sz="1200">
              <a:latin typeface="Calibri"/>
              <a:cs typeface="Calibri"/>
            </a:endParaRPr>
          </a:p>
        </p:txBody>
      </p:sp>
      <p:sp>
        <p:nvSpPr>
          <p:cNvPr id="11" name="object 11"/>
          <p:cNvSpPr/>
          <p:nvPr/>
        </p:nvSpPr>
        <p:spPr>
          <a:xfrm>
            <a:off x="4974335" y="1626107"/>
            <a:ext cx="83820" cy="83820"/>
          </a:xfrm>
          <a:prstGeom prst="rect">
            <a:avLst/>
          </a:prstGeom>
          <a:blipFill>
            <a:blip r:embed="rId4" cstate="print"/>
            <a:stretch>
              <a:fillRect/>
            </a:stretch>
          </a:blipFill>
        </p:spPr>
        <p:txBody>
          <a:bodyPr wrap="square" lIns="0" tIns="0" rIns="0" bIns="0" rtlCol="0"/>
          <a:lstStyle/>
          <a:p>
            <a:endParaRPr/>
          </a:p>
        </p:txBody>
      </p:sp>
      <p:sp>
        <p:nvSpPr>
          <p:cNvPr id="12" name="object 12"/>
          <p:cNvSpPr/>
          <p:nvPr/>
        </p:nvSpPr>
        <p:spPr>
          <a:xfrm>
            <a:off x="4974335" y="1626107"/>
            <a:ext cx="83820" cy="83820"/>
          </a:xfrm>
          <a:custGeom>
            <a:avLst/>
            <a:gdLst/>
            <a:ahLst/>
            <a:cxnLst/>
            <a:rect l="l" t="t" r="r" b="b"/>
            <a:pathLst>
              <a:path w="83820" h="83819">
                <a:moveTo>
                  <a:pt x="0" y="83820"/>
                </a:moveTo>
                <a:lnTo>
                  <a:pt x="83820" y="83820"/>
                </a:lnTo>
                <a:lnTo>
                  <a:pt x="83820" y="0"/>
                </a:lnTo>
                <a:lnTo>
                  <a:pt x="0" y="0"/>
                </a:lnTo>
                <a:lnTo>
                  <a:pt x="0" y="83820"/>
                </a:lnTo>
                <a:close/>
              </a:path>
            </a:pathLst>
          </a:custGeom>
          <a:ln w="9144">
            <a:solidFill>
              <a:srgbClr val="EC7C30"/>
            </a:solidFill>
          </a:ln>
        </p:spPr>
        <p:txBody>
          <a:bodyPr wrap="square" lIns="0" tIns="0" rIns="0" bIns="0" rtlCol="0"/>
          <a:lstStyle/>
          <a:p>
            <a:endParaRPr/>
          </a:p>
        </p:txBody>
      </p:sp>
      <p:sp>
        <p:nvSpPr>
          <p:cNvPr id="13" name="object 13"/>
          <p:cNvSpPr txBox="1"/>
          <p:nvPr/>
        </p:nvSpPr>
        <p:spPr>
          <a:xfrm>
            <a:off x="5082285" y="1546986"/>
            <a:ext cx="917575" cy="208279"/>
          </a:xfrm>
          <a:prstGeom prst="rect">
            <a:avLst/>
          </a:prstGeom>
        </p:spPr>
        <p:txBody>
          <a:bodyPr vert="horz" wrap="square" lIns="0" tIns="12700" rIns="0" bIns="0" rtlCol="0">
            <a:spAutoFit/>
          </a:bodyPr>
          <a:lstStyle/>
          <a:p>
            <a:pPr marL="12700">
              <a:lnSpc>
                <a:spcPct val="100000"/>
              </a:lnSpc>
              <a:spcBef>
                <a:spcPts val="100"/>
              </a:spcBef>
            </a:pPr>
            <a:r>
              <a:rPr sz="1200" spc="-5" dirty="0">
                <a:solidFill>
                  <a:srgbClr val="585858"/>
                </a:solidFill>
                <a:latin typeface="Calibri"/>
                <a:cs typeface="Calibri"/>
              </a:rPr>
              <a:t>Carrera</a:t>
            </a:r>
            <a:r>
              <a:rPr sz="1200" spc="-45" dirty="0">
                <a:solidFill>
                  <a:srgbClr val="585858"/>
                </a:solidFill>
                <a:latin typeface="Calibri"/>
                <a:cs typeface="Calibri"/>
              </a:rPr>
              <a:t> </a:t>
            </a:r>
            <a:r>
              <a:rPr sz="1200" spc="-5" dirty="0">
                <a:solidFill>
                  <a:srgbClr val="585858"/>
                </a:solidFill>
                <a:latin typeface="Calibri"/>
                <a:cs typeface="Calibri"/>
              </a:rPr>
              <a:t>Adtiva</a:t>
            </a:r>
            <a:endParaRPr sz="1200">
              <a:latin typeface="Calibri"/>
              <a:cs typeface="Calibri"/>
            </a:endParaRPr>
          </a:p>
        </p:txBody>
      </p:sp>
      <p:sp>
        <p:nvSpPr>
          <p:cNvPr id="14" name="object 14"/>
          <p:cNvSpPr/>
          <p:nvPr/>
        </p:nvSpPr>
        <p:spPr>
          <a:xfrm>
            <a:off x="6219444" y="1626107"/>
            <a:ext cx="83820" cy="83820"/>
          </a:xfrm>
          <a:prstGeom prst="rect">
            <a:avLst/>
          </a:prstGeom>
          <a:blipFill>
            <a:blip r:embed="rId5" cstate="print"/>
            <a:stretch>
              <a:fillRect/>
            </a:stretch>
          </a:blipFill>
        </p:spPr>
        <p:txBody>
          <a:bodyPr wrap="square" lIns="0" tIns="0" rIns="0" bIns="0" rtlCol="0"/>
          <a:lstStyle/>
          <a:p>
            <a:endParaRPr/>
          </a:p>
        </p:txBody>
      </p:sp>
      <p:sp>
        <p:nvSpPr>
          <p:cNvPr id="15" name="object 15"/>
          <p:cNvSpPr/>
          <p:nvPr/>
        </p:nvSpPr>
        <p:spPr>
          <a:xfrm>
            <a:off x="6219444" y="1626107"/>
            <a:ext cx="83820" cy="83820"/>
          </a:xfrm>
          <a:custGeom>
            <a:avLst/>
            <a:gdLst/>
            <a:ahLst/>
            <a:cxnLst/>
            <a:rect l="l" t="t" r="r" b="b"/>
            <a:pathLst>
              <a:path w="83820" h="83819">
                <a:moveTo>
                  <a:pt x="0" y="83820"/>
                </a:moveTo>
                <a:lnTo>
                  <a:pt x="83820" y="83820"/>
                </a:lnTo>
                <a:lnTo>
                  <a:pt x="83820" y="0"/>
                </a:lnTo>
                <a:lnTo>
                  <a:pt x="0" y="0"/>
                </a:lnTo>
                <a:lnTo>
                  <a:pt x="0" y="83820"/>
                </a:lnTo>
                <a:close/>
              </a:path>
            </a:pathLst>
          </a:custGeom>
          <a:ln w="9144">
            <a:solidFill>
              <a:srgbClr val="A4A4A4"/>
            </a:solidFill>
          </a:ln>
        </p:spPr>
        <p:txBody>
          <a:bodyPr wrap="square" lIns="0" tIns="0" rIns="0" bIns="0" rtlCol="0"/>
          <a:lstStyle/>
          <a:p>
            <a:endParaRPr/>
          </a:p>
        </p:txBody>
      </p:sp>
      <p:sp>
        <p:nvSpPr>
          <p:cNvPr id="16" name="object 16"/>
          <p:cNvSpPr txBox="1"/>
          <p:nvPr/>
        </p:nvSpPr>
        <p:spPr>
          <a:xfrm>
            <a:off x="6328409" y="1546986"/>
            <a:ext cx="969010"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585858"/>
                </a:solidFill>
                <a:latin typeface="Calibri"/>
                <a:cs typeface="Calibri"/>
              </a:rPr>
              <a:t>P</a:t>
            </a:r>
            <a:r>
              <a:rPr sz="1200" spc="-10" dirty="0">
                <a:solidFill>
                  <a:srgbClr val="585858"/>
                </a:solidFill>
                <a:latin typeface="Calibri"/>
                <a:cs typeface="Calibri"/>
              </a:rPr>
              <a:t>r</a:t>
            </a:r>
            <a:r>
              <a:rPr sz="1200" spc="-5" dirty="0">
                <a:solidFill>
                  <a:srgbClr val="585858"/>
                </a:solidFill>
                <a:latin typeface="Calibri"/>
                <a:cs typeface="Calibri"/>
              </a:rPr>
              <a:t>ovisi</a:t>
            </a:r>
            <a:r>
              <a:rPr sz="1200" spc="-10" dirty="0">
                <a:solidFill>
                  <a:srgbClr val="585858"/>
                </a:solidFill>
                <a:latin typeface="Calibri"/>
                <a:cs typeface="Calibri"/>
              </a:rPr>
              <a:t>o</a:t>
            </a:r>
            <a:r>
              <a:rPr sz="1200" dirty="0">
                <a:solidFill>
                  <a:srgbClr val="585858"/>
                </a:solidFill>
                <a:latin typeface="Calibri"/>
                <a:cs typeface="Calibri"/>
              </a:rPr>
              <a:t>na</a:t>
            </a:r>
            <a:r>
              <a:rPr sz="1200" spc="-15" dirty="0">
                <a:solidFill>
                  <a:srgbClr val="585858"/>
                </a:solidFill>
                <a:latin typeface="Calibri"/>
                <a:cs typeface="Calibri"/>
              </a:rPr>
              <a:t>l</a:t>
            </a:r>
            <a:r>
              <a:rPr sz="1200" dirty="0">
                <a:solidFill>
                  <a:srgbClr val="585858"/>
                </a:solidFill>
                <a:latin typeface="Calibri"/>
                <a:cs typeface="Calibri"/>
              </a:rPr>
              <a:t>i</a:t>
            </a:r>
            <a:r>
              <a:rPr sz="1200" spc="0" dirty="0">
                <a:solidFill>
                  <a:srgbClr val="585858"/>
                </a:solidFill>
                <a:latin typeface="Calibri"/>
                <a:cs typeface="Calibri"/>
              </a:rPr>
              <a:t>d</a:t>
            </a:r>
            <a:r>
              <a:rPr sz="1200" spc="-15" dirty="0">
                <a:solidFill>
                  <a:srgbClr val="585858"/>
                </a:solidFill>
                <a:latin typeface="Calibri"/>
                <a:cs typeface="Calibri"/>
              </a:rPr>
              <a:t>a</a:t>
            </a:r>
            <a:r>
              <a:rPr sz="1200" dirty="0">
                <a:solidFill>
                  <a:srgbClr val="585858"/>
                </a:solidFill>
                <a:latin typeface="Calibri"/>
                <a:cs typeface="Calibri"/>
              </a:rPr>
              <a:t>d</a:t>
            </a:r>
            <a:endParaRPr sz="1200">
              <a:latin typeface="Calibri"/>
              <a:cs typeface="Calibri"/>
            </a:endParaRPr>
          </a:p>
        </p:txBody>
      </p:sp>
      <p:sp>
        <p:nvSpPr>
          <p:cNvPr id="17" name="object 17"/>
          <p:cNvSpPr/>
          <p:nvPr/>
        </p:nvSpPr>
        <p:spPr>
          <a:xfrm>
            <a:off x="7519416" y="1626107"/>
            <a:ext cx="83820" cy="83820"/>
          </a:xfrm>
          <a:prstGeom prst="rect">
            <a:avLst/>
          </a:prstGeom>
          <a:blipFill>
            <a:blip r:embed="rId6" cstate="print"/>
            <a:stretch>
              <a:fillRect/>
            </a:stretch>
          </a:blipFill>
        </p:spPr>
        <p:txBody>
          <a:bodyPr wrap="square" lIns="0" tIns="0" rIns="0" bIns="0" rtlCol="0"/>
          <a:lstStyle/>
          <a:p>
            <a:endParaRPr/>
          </a:p>
        </p:txBody>
      </p:sp>
      <p:sp>
        <p:nvSpPr>
          <p:cNvPr id="18" name="object 18"/>
          <p:cNvSpPr/>
          <p:nvPr/>
        </p:nvSpPr>
        <p:spPr>
          <a:xfrm>
            <a:off x="7519416" y="1626107"/>
            <a:ext cx="83820" cy="83820"/>
          </a:xfrm>
          <a:custGeom>
            <a:avLst/>
            <a:gdLst/>
            <a:ahLst/>
            <a:cxnLst/>
            <a:rect l="l" t="t" r="r" b="b"/>
            <a:pathLst>
              <a:path w="83820" h="83819">
                <a:moveTo>
                  <a:pt x="0" y="83820"/>
                </a:moveTo>
                <a:lnTo>
                  <a:pt x="83820" y="83820"/>
                </a:lnTo>
                <a:lnTo>
                  <a:pt x="83820" y="0"/>
                </a:lnTo>
                <a:lnTo>
                  <a:pt x="0" y="0"/>
                </a:lnTo>
                <a:lnTo>
                  <a:pt x="0" y="83820"/>
                </a:lnTo>
                <a:close/>
              </a:path>
            </a:pathLst>
          </a:custGeom>
          <a:ln w="9144">
            <a:solidFill>
              <a:srgbClr val="FFC000"/>
            </a:solidFill>
          </a:ln>
        </p:spPr>
        <p:txBody>
          <a:bodyPr wrap="square" lIns="0" tIns="0" rIns="0" bIns="0" rtlCol="0"/>
          <a:lstStyle/>
          <a:p>
            <a:endParaRPr/>
          </a:p>
        </p:txBody>
      </p:sp>
      <p:sp>
        <p:nvSpPr>
          <p:cNvPr id="19" name="object 19"/>
          <p:cNvSpPr txBox="1"/>
          <p:nvPr/>
        </p:nvSpPr>
        <p:spPr>
          <a:xfrm>
            <a:off x="7628381" y="1546986"/>
            <a:ext cx="1117600" cy="208279"/>
          </a:xfrm>
          <a:prstGeom prst="rect">
            <a:avLst/>
          </a:prstGeom>
        </p:spPr>
        <p:txBody>
          <a:bodyPr vert="horz" wrap="square" lIns="0" tIns="12700" rIns="0" bIns="0" rtlCol="0">
            <a:spAutoFit/>
          </a:bodyPr>
          <a:lstStyle/>
          <a:p>
            <a:pPr marL="12700">
              <a:lnSpc>
                <a:spcPct val="100000"/>
              </a:lnSpc>
              <a:spcBef>
                <a:spcPts val="100"/>
              </a:spcBef>
            </a:pPr>
            <a:r>
              <a:rPr sz="1200" spc="-5" dirty="0">
                <a:solidFill>
                  <a:srgbClr val="585858"/>
                </a:solidFill>
                <a:latin typeface="Calibri"/>
                <a:cs typeface="Calibri"/>
              </a:rPr>
              <a:t>Empleo</a:t>
            </a:r>
            <a:r>
              <a:rPr sz="1200" spc="-65" dirty="0">
                <a:solidFill>
                  <a:srgbClr val="585858"/>
                </a:solidFill>
                <a:latin typeface="Calibri"/>
                <a:cs typeface="Calibri"/>
              </a:rPr>
              <a:t> </a:t>
            </a:r>
            <a:r>
              <a:rPr sz="1200" spc="-5" dirty="0">
                <a:solidFill>
                  <a:srgbClr val="585858"/>
                </a:solidFill>
                <a:latin typeface="Calibri"/>
                <a:cs typeface="Calibri"/>
              </a:rPr>
              <a:t>Temporal</a:t>
            </a:r>
            <a:endParaRPr sz="1200">
              <a:latin typeface="Calibri"/>
              <a:cs typeface="Calibri"/>
            </a:endParaRPr>
          </a:p>
        </p:txBody>
      </p:sp>
      <p:sp>
        <p:nvSpPr>
          <p:cNvPr id="20" name="object 20"/>
          <p:cNvSpPr/>
          <p:nvPr/>
        </p:nvSpPr>
        <p:spPr>
          <a:xfrm>
            <a:off x="0" y="405384"/>
            <a:ext cx="7920355" cy="388620"/>
          </a:xfrm>
          <a:custGeom>
            <a:avLst/>
            <a:gdLst/>
            <a:ahLst/>
            <a:cxnLst/>
            <a:rect l="l" t="t" r="r" b="b"/>
            <a:pathLst>
              <a:path w="7920355" h="388620">
                <a:moveTo>
                  <a:pt x="0" y="388620"/>
                </a:moveTo>
                <a:lnTo>
                  <a:pt x="7920228" y="388620"/>
                </a:lnTo>
                <a:lnTo>
                  <a:pt x="7920228" y="0"/>
                </a:lnTo>
                <a:lnTo>
                  <a:pt x="0" y="0"/>
                </a:lnTo>
                <a:lnTo>
                  <a:pt x="0" y="388620"/>
                </a:lnTo>
                <a:close/>
              </a:path>
            </a:pathLst>
          </a:custGeom>
          <a:solidFill>
            <a:srgbClr val="800000"/>
          </a:solidFill>
        </p:spPr>
        <p:txBody>
          <a:bodyPr wrap="square" lIns="0" tIns="0" rIns="0" bIns="0" rtlCol="0"/>
          <a:lstStyle/>
          <a:p>
            <a:endParaRPr/>
          </a:p>
        </p:txBody>
      </p:sp>
      <p:sp>
        <p:nvSpPr>
          <p:cNvPr id="21" name="object 21"/>
          <p:cNvSpPr txBox="1">
            <a:spLocks noGrp="1"/>
          </p:cNvSpPr>
          <p:nvPr>
            <p:ph type="title"/>
          </p:nvPr>
        </p:nvSpPr>
        <p:spPr>
          <a:xfrm>
            <a:off x="98247" y="432308"/>
            <a:ext cx="3743325" cy="299720"/>
          </a:xfrm>
          <a:prstGeom prst="rect">
            <a:avLst/>
          </a:prstGeom>
        </p:spPr>
        <p:txBody>
          <a:bodyPr vert="horz" wrap="square" lIns="0" tIns="12700" rIns="0" bIns="0" rtlCol="0">
            <a:spAutoFit/>
          </a:bodyPr>
          <a:lstStyle/>
          <a:p>
            <a:pPr marL="12700">
              <a:lnSpc>
                <a:spcPct val="100000"/>
              </a:lnSpc>
              <a:spcBef>
                <a:spcPts val="100"/>
              </a:spcBef>
            </a:pPr>
            <a:r>
              <a:rPr sz="1800" spc="-10" dirty="0">
                <a:solidFill>
                  <a:srgbClr val="FFFFFF"/>
                </a:solidFill>
              </a:rPr>
              <a:t>SERVIDORES </a:t>
            </a:r>
            <a:r>
              <a:rPr sz="1800" spc="-5" dirty="0">
                <a:solidFill>
                  <a:srgbClr val="FFFFFF"/>
                </a:solidFill>
              </a:rPr>
              <a:t>POR </a:t>
            </a:r>
            <a:r>
              <a:rPr sz="1800" dirty="0">
                <a:solidFill>
                  <a:srgbClr val="FFFFFF"/>
                </a:solidFill>
              </a:rPr>
              <a:t>NIVEL Y</a:t>
            </a:r>
            <a:r>
              <a:rPr sz="1800" spc="-20" dirty="0">
                <a:solidFill>
                  <a:srgbClr val="FFFFFF"/>
                </a:solidFill>
              </a:rPr>
              <a:t> </a:t>
            </a:r>
            <a:r>
              <a:rPr sz="1800" spc="-10" dirty="0">
                <a:solidFill>
                  <a:srgbClr val="FFFFFF"/>
                </a:solidFill>
              </a:rPr>
              <a:t>VINCULACIÓN</a:t>
            </a:r>
            <a:endParaRPr sz="1800"/>
          </a:p>
        </p:txBody>
      </p:sp>
      <p:sp>
        <p:nvSpPr>
          <p:cNvPr id="22" name="object 22"/>
          <p:cNvSpPr/>
          <p:nvPr/>
        </p:nvSpPr>
        <p:spPr>
          <a:xfrm>
            <a:off x="9110471" y="6208775"/>
            <a:ext cx="3081527" cy="649223"/>
          </a:xfrm>
          <a:prstGeom prst="rect">
            <a:avLst/>
          </a:prstGeom>
          <a:blipFill>
            <a:blip r:embed="rId7" cstate="print"/>
            <a:stretch>
              <a:fillRect/>
            </a:stretch>
          </a:blipFill>
        </p:spPr>
        <p:txBody>
          <a:bodyPr wrap="square" lIns="0" tIns="0" rIns="0" bIns="0" rtlCol="0"/>
          <a:lstStyle/>
          <a:p>
            <a:endParaRPr/>
          </a:p>
        </p:txBody>
      </p:sp>
      <p:sp>
        <p:nvSpPr>
          <p:cNvPr id="23" name="object 23"/>
          <p:cNvSpPr/>
          <p:nvPr/>
        </p:nvSpPr>
        <p:spPr>
          <a:xfrm>
            <a:off x="0" y="5794247"/>
            <a:ext cx="1597152" cy="1063751"/>
          </a:xfrm>
          <a:prstGeom prst="rect">
            <a:avLst/>
          </a:prstGeom>
          <a:blipFill>
            <a:blip r:embed="rId8" cstate="print"/>
            <a:stretch>
              <a:fillRect/>
            </a:stretch>
          </a:blipFill>
        </p:spPr>
        <p:txBody>
          <a:bodyPr wrap="square" lIns="0" tIns="0" rIns="0" bIns="0" rtlCol="0"/>
          <a:lstStyle/>
          <a:p>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916939" y="1716379"/>
            <a:ext cx="10359390" cy="2854960"/>
          </a:xfrm>
          <a:prstGeom prst="rect">
            <a:avLst/>
          </a:prstGeom>
        </p:spPr>
        <p:txBody>
          <a:bodyPr vert="horz" wrap="square" lIns="0" tIns="108585" rIns="0" bIns="0" rtlCol="0">
            <a:spAutoFit/>
          </a:bodyPr>
          <a:lstStyle/>
          <a:p>
            <a:pPr marL="297180" indent="-284480">
              <a:lnSpc>
                <a:spcPct val="100000"/>
              </a:lnSpc>
              <a:spcBef>
                <a:spcPts val="855"/>
              </a:spcBef>
              <a:buClr>
                <a:srgbClr val="800000"/>
              </a:buClr>
              <a:buFont typeface="Wingdings"/>
              <a:buChar char=""/>
              <a:tabLst>
                <a:tab pos="297815" algn="l"/>
              </a:tabLst>
            </a:pPr>
            <a:r>
              <a:rPr sz="2000" b="1" spc="-10" dirty="0">
                <a:latin typeface="Calibri"/>
                <a:cs typeface="Calibri"/>
              </a:rPr>
              <a:t>Evaluación </a:t>
            </a:r>
            <a:r>
              <a:rPr sz="2000" b="1" dirty="0">
                <a:latin typeface="Calibri"/>
                <a:cs typeface="Calibri"/>
              </a:rPr>
              <a:t>de</a:t>
            </a:r>
            <a:r>
              <a:rPr sz="2000" b="1" spc="-35" dirty="0">
                <a:latin typeface="Calibri"/>
                <a:cs typeface="Calibri"/>
              </a:rPr>
              <a:t> </a:t>
            </a:r>
            <a:r>
              <a:rPr sz="2000" b="1" spc="-5" dirty="0">
                <a:latin typeface="Calibri"/>
                <a:cs typeface="Calibri"/>
              </a:rPr>
              <a:t>Satisfacción:</a:t>
            </a:r>
            <a:endParaRPr sz="2000">
              <a:latin typeface="Calibri"/>
              <a:cs typeface="Calibri"/>
            </a:endParaRPr>
          </a:p>
          <a:p>
            <a:pPr marL="12700">
              <a:lnSpc>
                <a:spcPts val="2280"/>
              </a:lnSpc>
              <a:spcBef>
                <a:spcPts val="755"/>
              </a:spcBef>
              <a:tabLst>
                <a:tab pos="402590" algn="l"/>
                <a:tab pos="1257935" algn="l"/>
                <a:tab pos="2599055" algn="l"/>
                <a:tab pos="2929255" algn="l"/>
                <a:tab pos="4081779" algn="l"/>
                <a:tab pos="4488815" algn="l"/>
                <a:tab pos="4914265" algn="l"/>
                <a:tab pos="6430645" algn="l"/>
                <a:tab pos="6837680" algn="l"/>
                <a:tab pos="7263130" algn="l"/>
                <a:tab pos="8741410" algn="l"/>
                <a:tab pos="9148445" algn="l"/>
              </a:tabLst>
            </a:pPr>
            <a:r>
              <a:rPr sz="2000" dirty="0">
                <a:latin typeface="Calibri"/>
                <a:cs typeface="Calibri"/>
              </a:rPr>
              <a:t>Se	calcula	</a:t>
            </a:r>
            <a:r>
              <a:rPr sz="2000" spc="-5" dirty="0">
                <a:latin typeface="Calibri"/>
                <a:cs typeface="Calibri"/>
              </a:rPr>
              <a:t>obteniendo	el	</a:t>
            </a:r>
            <a:r>
              <a:rPr sz="2000" spc="-10" dirty="0">
                <a:latin typeface="Calibri"/>
                <a:cs typeface="Calibri"/>
              </a:rPr>
              <a:t>promedio	</a:t>
            </a:r>
            <a:r>
              <a:rPr sz="2000" dirty="0">
                <a:latin typeface="Calibri"/>
                <a:cs typeface="Calibri"/>
              </a:rPr>
              <a:t>de	las	</a:t>
            </a:r>
            <a:r>
              <a:rPr sz="2000" spc="-5" dirty="0">
                <a:latin typeface="Calibri"/>
                <a:cs typeface="Calibri"/>
              </a:rPr>
              <a:t>calificaciones	</a:t>
            </a:r>
            <a:r>
              <a:rPr sz="2000" dirty="0">
                <a:latin typeface="Calibri"/>
                <a:cs typeface="Calibri"/>
              </a:rPr>
              <a:t>de	las	</a:t>
            </a:r>
            <a:r>
              <a:rPr sz="2000" spc="-5" dirty="0">
                <a:latin typeface="Calibri"/>
                <a:cs typeface="Calibri"/>
              </a:rPr>
              <a:t>evaluaciones	</a:t>
            </a:r>
            <a:r>
              <a:rPr sz="2000" dirty="0">
                <a:latin typeface="Calibri"/>
                <a:cs typeface="Calibri"/>
              </a:rPr>
              <a:t>de	</a:t>
            </a:r>
            <a:r>
              <a:rPr sz="2000" spc="-10" dirty="0">
                <a:latin typeface="Calibri"/>
                <a:cs typeface="Calibri"/>
              </a:rPr>
              <a:t>satisfacción</a:t>
            </a:r>
            <a:endParaRPr sz="2000">
              <a:latin typeface="Calibri"/>
              <a:cs typeface="Calibri"/>
            </a:endParaRPr>
          </a:p>
          <a:p>
            <a:pPr marL="12700">
              <a:lnSpc>
                <a:spcPts val="2160"/>
              </a:lnSpc>
            </a:pPr>
            <a:r>
              <a:rPr sz="2000" spc="-5" dirty="0">
                <a:latin typeface="Calibri"/>
                <a:cs typeface="Calibri"/>
              </a:rPr>
              <a:t>realizadas</a:t>
            </a:r>
            <a:r>
              <a:rPr sz="2000" spc="55" dirty="0">
                <a:latin typeface="Calibri"/>
                <a:cs typeface="Calibri"/>
              </a:rPr>
              <a:t> </a:t>
            </a:r>
            <a:r>
              <a:rPr sz="2000" spc="-5" dirty="0">
                <a:latin typeface="Calibri"/>
                <a:cs typeface="Calibri"/>
              </a:rPr>
              <a:t>por</a:t>
            </a:r>
            <a:r>
              <a:rPr sz="2000" spc="50" dirty="0">
                <a:latin typeface="Calibri"/>
                <a:cs typeface="Calibri"/>
              </a:rPr>
              <a:t> </a:t>
            </a:r>
            <a:r>
              <a:rPr sz="2000" dirty="0">
                <a:latin typeface="Calibri"/>
                <a:cs typeface="Calibri"/>
              </a:rPr>
              <a:t>los</a:t>
            </a:r>
            <a:r>
              <a:rPr sz="2000" spc="55" dirty="0">
                <a:latin typeface="Calibri"/>
                <a:cs typeface="Calibri"/>
              </a:rPr>
              <a:t> </a:t>
            </a:r>
            <a:r>
              <a:rPr sz="2000" spc="-5" dirty="0">
                <a:latin typeface="Calibri"/>
                <a:cs typeface="Calibri"/>
              </a:rPr>
              <a:t>servidores</a:t>
            </a:r>
            <a:r>
              <a:rPr sz="2000" spc="60" dirty="0">
                <a:latin typeface="Calibri"/>
                <a:cs typeface="Calibri"/>
              </a:rPr>
              <a:t> </a:t>
            </a:r>
            <a:r>
              <a:rPr sz="2000" spc="-5" dirty="0">
                <a:latin typeface="Calibri"/>
                <a:cs typeface="Calibri"/>
              </a:rPr>
              <a:t>participantes.</a:t>
            </a:r>
            <a:r>
              <a:rPr sz="2000" spc="60" dirty="0">
                <a:latin typeface="Calibri"/>
                <a:cs typeface="Calibri"/>
              </a:rPr>
              <a:t> </a:t>
            </a:r>
            <a:r>
              <a:rPr sz="2000" dirty="0">
                <a:latin typeface="Calibri"/>
                <a:cs typeface="Calibri"/>
              </a:rPr>
              <a:t>En</a:t>
            </a:r>
            <a:r>
              <a:rPr sz="2000" spc="50" dirty="0">
                <a:latin typeface="Calibri"/>
                <a:cs typeface="Calibri"/>
              </a:rPr>
              <a:t> </a:t>
            </a:r>
            <a:r>
              <a:rPr sz="2000" spc="-5" dirty="0">
                <a:latin typeface="Calibri"/>
                <a:cs typeface="Calibri"/>
              </a:rPr>
              <a:t>2017</a:t>
            </a:r>
            <a:r>
              <a:rPr sz="2000" spc="55" dirty="0">
                <a:latin typeface="Calibri"/>
                <a:cs typeface="Calibri"/>
              </a:rPr>
              <a:t> </a:t>
            </a:r>
            <a:r>
              <a:rPr sz="2000" dirty="0">
                <a:latin typeface="Calibri"/>
                <a:cs typeface="Calibri"/>
              </a:rPr>
              <a:t>se</a:t>
            </a:r>
            <a:r>
              <a:rPr sz="2000" spc="60" dirty="0">
                <a:latin typeface="Calibri"/>
                <a:cs typeface="Calibri"/>
              </a:rPr>
              <a:t> </a:t>
            </a:r>
            <a:r>
              <a:rPr sz="2000" spc="-10" dirty="0">
                <a:latin typeface="Calibri"/>
                <a:cs typeface="Calibri"/>
              </a:rPr>
              <a:t>obtuvo</a:t>
            </a:r>
            <a:r>
              <a:rPr sz="2000" spc="50" dirty="0">
                <a:latin typeface="Calibri"/>
                <a:cs typeface="Calibri"/>
              </a:rPr>
              <a:t> </a:t>
            </a:r>
            <a:r>
              <a:rPr sz="2000" dirty="0">
                <a:latin typeface="Calibri"/>
                <a:cs typeface="Calibri"/>
              </a:rPr>
              <a:t>una</a:t>
            </a:r>
            <a:r>
              <a:rPr sz="2000" spc="50" dirty="0">
                <a:latin typeface="Calibri"/>
                <a:cs typeface="Calibri"/>
              </a:rPr>
              <a:t> </a:t>
            </a:r>
            <a:r>
              <a:rPr sz="2000" spc="-5" dirty="0">
                <a:latin typeface="Calibri"/>
                <a:cs typeface="Calibri"/>
              </a:rPr>
              <a:t>calificación</a:t>
            </a:r>
            <a:r>
              <a:rPr sz="2000" spc="55" dirty="0">
                <a:latin typeface="Calibri"/>
                <a:cs typeface="Calibri"/>
              </a:rPr>
              <a:t> </a:t>
            </a:r>
            <a:r>
              <a:rPr sz="2000" dirty="0">
                <a:latin typeface="Calibri"/>
                <a:cs typeface="Calibri"/>
              </a:rPr>
              <a:t>de</a:t>
            </a:r>
            <a:r>
              <a:rPr sz="2000" spc="50" dirty="0">
                <a:latin typeface="Calibri"/>
                <a:cs typeface="Calibri"/>
              </a:rPr>
              <a:t> </a:t>
            </a:r>
            <a:r>
              <a:rPr sz="2000" b="1" spc="-5" dirty="0">
                <a:solidFill>
                  <a:srgbClr val="C00000"/>
                </a:solidFill>
                <a:latin typeface="Calibri"/>
                <a:cs typeface="Calibri"/>
              </a:rPr>
              <a:t>4,43</a:t>
            </a:r>
            <a:r>
              <a:rPr sz="2000" b="1" spc="50" dirty="0">
                <a:solidFill>
                  <a:srgbClr val="C00000"/>
                </a:solidFill>
                <a:latin typeface="Calibri"/>
                <a:cs typeface="Calibri"/>
              </a:rPr>
              <a:t> </a:t>
            </a:r>
            <a:r>
              <a:rPr sz="2000" spc="-10" dirty="0">
                <a:latin typeface="Calibri"/>
                <a:cs typeface="Calibri"/>
              </a:rPr>
              <a:t>puntos</a:t>
            </a:r>
            <a:r>
              <a:rPr sz="2000" spc="55" dirty="0">
                <a:latin typeface="Calibri"/>
                <a:cs typeface="Calibri"/>
              </a:rPr>
              <a:t> </a:t>
            </a:r>
            <a:r>
              <a:rPr sz="2000" spc="-10" dirty="0">
                <a:latin typeface="Calibri"/>
                <a:cs typeface="Calibri"/>
              </a:rPr>
              <a:t>sobre</a:t>
            </a:r>
            <a:endParaRPr sz="2000">
              <a:latin typeface="Calibri"/>
              <a:cs typeface="Calibri"/>
            </a:endParaRPr>
          </a:p>
          <a:p>
            <a:pPr marL="12700">
              <a:lnSpc>
                <a:spcPts val="2280"/>
              </a:lnSpc>
            </a:pPr>
            <a:r>
              <a:rPr sz="2000" b="1" dirty="0">
                <a:solidFill>
                  <a:srgbClr val="C00000"/>
                </a:solidFill>
                <a:latin typeface="Calibri"/>
                <a:cs typeface="Calibri"/>
              </a:rPr>
              <a:t>5.0</a:t>
            </a:r>
            <a:r>
              <a:rPr sz="2000" b="1" spc="-20" dirty="0">
                <a:solidFill>
                  <a:srgbClr val="C00000"/>
                </a:solidFill>
                <a:latin typeface="Calibri"/>
                <a:cs typeface="Calibri"/>
              </a:rPr>
              <a:t> </a:t>
            </a:r>
            <a:r>
              <a:rPr sz="2000" spc="-5" dirty="0">
                <a:latin typeface="Calibri"/>
                <a:cs typeface="Calibri"/>
              </a:rPr>
              <a:t>posibles.</a:t>
            </a:r>
            <a:endParaRPr sz="2000">
              <a:latin typeface="Calibri"/>
              <a:cs typeface="Calibri"/>
            </a:endParaRPr>
          </a:p>
          <a:p>
            <a:pPr>
              <a:lnSpc>
                <a:spcPct val="100000"/>
              </a:lnSpc>
            </a:pPr>
            <a:endParaRPr sz="2000">
              <a:latin typeface="Times New Roman"/>
              <a:cs typeface="Times New Roman"/>
            </a:endParaRPr>
          </a:p>
          <a:p>
            <a:pPr marL="297180" indent="-284480">
              <a:lnSpc>
                <a:spcPct val="100000"/>
              </a:lnSpc>
              <a:spcBef>
                <a:spcPts val="1620"/>
              </a:spcBef>
              <a:buClr>
                <a:srgbClr val="800000"/>
              </a:buClr>
              <a:buFont typeface="Wingdings"/>
              <a:buChar char=""/>
              <a:tabLst>
                <a:tab pos="297815" algn="l"/>
              </a:tabLst>
            </a:pPr>
            <a:r>
              <a:rPr sz="2000" b="1" dirty="0">
                <a:latin typeface="Calibri"/>
                <a:cs typeface="Calibri"/>
              </a:rPr>
              <a:t>Índice de </a:t>
            </a:r>
            <a:r>
              <a:rPr sz="2000" b="1" spc="-5" dirty="0">
                <a:latin typeface="Calibri"/>
                <a:cs typeface="Calibri"/>
              </a:rPr>
              <a:t>participación</a:t>
            </a:r>
            <a:r>
              <a:rPr sz="2000" b="1" spc="-55" dirty="0">
                <a:latin typeface="Calibri"/>
                <a:cs typeface="Calibri"/>
              </a:rPr>
              <a:t> </a:t>
            </a:r>
            <a:r>
              <a:rPr sz="2000" b="1" dirty="0">
                <a:latin typeface="Calibri"/>
                <a:cs typeface="Calibri"/>
              </a:rPr>
              <a:t>media:</a:t>
            </a:r>
            <a:endParaRPr sz="2000">
              <a:latin typeface="Calibri"/>
              <a:cs typeface="Calibri"/>
            </a:endParaRPr>
          </a:p>
          <a:p>
            <a:pPr marL="12700">
              <a:lnSpc>
                <a:spcPts val="2280"/>
              </a:lnSpc>
              <a:spcBef>
                <a:spcPts val="750"/>
              </a:spcBef>
            </a:pPr>
            <a:r>
              <a:rPr sz="2000" dirty="0">
                <a:latin typeface="Calibri"/>
                <a:cs typeface="Calibri"/>
              </a:rPr>
              <a:t>En </a:t>
            </a:r>
            <a:r>
              <a:rPr sz="2000" spc="-5" dirty="0">
                <a:latin typeface="Calibri"/>
                <a:cs typeface="Calibri"/>
              </a:rPr>
              <a:t>2017 </a:t>
            </a:r>
            <a:r>
              <a:rPr sz="2000" dirty="0">
                <a:latin typeface="Calibri"/>
                <a:cs typeface="Calibri"/>
              </a:rPr>
              <a:t>se </a:t>
            </a:r>
            <a:r>
              <a:rPr sz="2000" spc="-10" dirty="0">
                <a:latin typeface="Calibri"/>
                <a:cs typeface="Calibri"/>
              </a:rPr>
              <a:t>obtuvo </a:t>
            </a:r>
            <a:r>
              <a:rPr sz="2000" spc="-5" dirty="0">
                <a:latin typeface="Calibri"/>
                <a:cs typeface="Calibri"/>
              </a:rPr>
              <a:t>una </a:t>
            </a:r>
            <a:r>
              <a:rPr sz="2000" dirty="0">
                <a:latin typeface="Calibri"/>
                <a:cs typeface="Calibri"/>
              </a:rPr>
              <a:t>participación </a:t>
            </a:r>
            <a:r>
              <a:rPr sz="2000" spc="-5" dirty="0">
                <a:latin typeface="Calibri"/>
                <a:cs typeface="Calibri"/>
              </a:rPr>
              <a:t>del </a:t>
            </a:r>
            <a:r>
              <a:rPr sz="2000" b="1" dirty="0">
                <a:solidFill>
                  <a:srgbClr val="C00000"/>
                </a:solidFill>
                <a:latin typeface="Calibri"/>
                <a:cs typeface="Calibri"/>
              </a:rPr>
              <a:t>96% </a:t>
            </a:r>
            <a:r>
              <a:rPr sz="2000" spc="-5" dirty="0">
                <a:latin typeface="Calibri"/>
                <a:cs typeface="Calibri"/>
              </a:rPr>
              <a:t>del </a:t>
            </a:r>
            <a:r>
              <a:rPr sz="2000" spc="-10" dirty="0">
                <a:latin typeface="Calibri"/>
                <a:cs typeface="Calibri"/>
              </a:rPr>
              <a:t>total </a:t>
            </a:r>
            <a:r>
              <a:rPr sz="2000" dirty="0">
                <a:latin typeface="Calibri"/>
                <a:cs typeface="Calibri"/>
              </a:rPr>
              <a:t>de los </a:t>
            </a:r>
            <a:r>
              <a:rPr sz="2000" spc="-5" dirty="0">
                <a:latin typeface="Calibri"/>
                <a:cs typeface="Calibri"/>
              </a:rPr>
              <a:t>servidores </a:t>
            </a:r>
            <a:r>
              <a:rPr sz="2000" spc="0" dirty="0">
                <a:latin typeface="Calibri"/>
                <a:cs typeface="Calibri"/>
              </a:rPr>
              <a:t>de </a:t>
            </a:r>
            <a:r>
              <a:rPr sz="2000" spc="-10" dirty="0">
                <a:latin typeface="Calibri"/>
                <a:cs typeface="Calibri"/>
              </a:rPr>
              <a:t>planta, </a:t>
            </a:r>
            <a:r>
              <a:rPr sz="2000" spc="-5" dirty="0">
                <a:latin typeface="Calibri"/>
                <a:cs typeface="Calibri"/>
              </a:rPr>
              <a:t>lo que</a:t>
            </a:r>
            <a:r>
              <a:rPr sz="2000" spc="300" dirty="0">
                <a:latin typeface="Calibri"/>
                <a:cs typeface="Calibri"/>
              </a:rPr>
              <a:t> </a:t>
            </a:r>
            <a:r>
              <a:rPr sz="2000" spc="-10" dirty="0">
                <a:latin typeface="Calibri"/>
                <a:cs typeface="Calibri"/>
              </a:rPr>
              <a:t>representa</a:t>
            </a:r>
            <a:endParaRPr sz="2000">
              <a:latin typeface="Calibri"/>
              <a:cs typeface="Calibri"/>
            </a:endParaRPr>
          </a:p>
          <a:p>
            <a:pPr marL="12700">
              <a:lnSpc>
                <a:spcPts val="2280"/>
              </a:lnSpc>
            </a:pPr>
            <a:r>
              <a:rPr sz="2000" dirty="0">
                <a:latin typeface="Calibri"/>
                <a:cs typeface="Calibri"/>
              </a:rPr>
              <a:t>un </a:t>
            </a:r>
            <a:r>
              <a:rPr sz="2000" spc="-10" dirty="0">
                <a:latin typeface="Calibri"/>
                <a:cs typeface="Calibri"/>
              </a:rPr>
              <a:t>incremento </a:t>
            </a:r>
            <a:r>
              <a:rPr sz="2000" spc="-5" dirty="0">
                <a:latin typeface="Calibri"/>
                <a:cs typeface="Calibri"/>
              </a:rPr>
              <a:t>del </a:t>
            </a:r>
            <a:r>
              <a:rPr sz="2000" b="1" dirty="0">
                <a:solidFill>
                  <a:srgbClr val="C00000"/>
                </a:solidFill>
                <a:latin typeface="Calibri"/>
                <a:cs typeface="Calibri"/>
              </a:rPr>
              <a:t>16% </a:t>
            </a:r>
            <a:r>
              <a:rPr sz="2000" spc="-10" dirty="0">
                <a:latin typeface="Calibri"/>
                <a:cs typeface="Calibri"/>
              </a:rPr>
              <a:t>respecto </a:t>
            </a:r>
            <a:r>
              <a:rPr sz="2000" dirty="0">
                <a:latin typeface="Calibri"/>
                <a:cs typeface="Calibri"/>
              </a:rPr>
              <a:t>al año</a:t>
            </a:r>
            <a:r>
              <a:rPr sz="2000" spc="-10" dirty="0">
                <a:latin typeface="Calibri"/>
                <a:cs typeface="Calibri"/>
              </a:rPr>
              <a:t> </a:t>
            </a:r>
            <a:r>
              <a:rPr sz="2000" spc="-30" dirty="0">
                <a:latin typeface="Calibri"/>
                <a:cs typeface="Calibri"/>
              </a:rPr>
              <a:t>anterior.</a:t>
            </a:r>
            <a:endParaRPr sz="2000">
              <a:latin typeface="Calibri"/>
              <a:cs typeface="Calibri"/>
            </a:endParaRPr>
          </a:p>
        </p:txBody>
      </p:sp>
      <p:sp>
        <p:nvSpPr>
          <p:cNvPr id="3" name="object 3"/>
          <p:cNvSpPr/>
          <p:nvPr/>
        </p:nvSpPr>
        <p:spPr>
          <a:xfrm>
            <a:off x="0" y="405384"/>
            <a:ext cx="7920355" cy="388620"/>
          </a:xfrm>
          <a:custGeom>
            <a:avLst/>
            <a:gdLst/>
            <a:ahLst/>
            <a:cxnLst/>
            <a:rect l="l" t="t" r="r" b="b"/>
            <a:pathLst>
              <a:path w="7920355" h="388620">
                <a:moveTo>
                  <a:pt x="0" y="388620"/>
                </a:moveTo>
                <a:lnTo>
                  <a:pt x="7920228" y="388620"/>
                </a:lnTo>
                <a:lnTo>
                  <a:pt x="7920228" y="0"/>
                </a:lnTo>
                <a:lnTo>
                  <a:pt x="0" y="0"/>
                </a:lnTo>
                <a:lnTo>
                  <a:pt x="0" y="388620"/>
                </a:lnTo>
                <a:close/>
              </a:path>
            </a:pathLst>
          </a:custGeom>
          <a:solidFill>
            <a:srgbClr val="800000"/>
          </a:solidFill>
        </p:spPr>
        <p:txBody>
          <a:bodyPr wrap="square" lIns="0" tIns="0" rIns="0" bIns="0" rtlCol="0"/>
          <a:lstStyle/>
          <a:p>
            <a:endParaRPr/>
          </a:p>
        </p:txBody>
      </p:sp>
      <p:sp>
        <p:nvSpPr>
          <p:cNvPr id="4" name="object 4"/>
          <p:cNvSpPr txBox="1"/>
          <p:nvPr/>
        </p:nvSpPr>
        <p:spPr>
          <a:xfrm>
            <a:off x="98247" y="432308"/>
            <a:ext cx="5165090" cy="299720"/>
          </a:xfrm>
          <a:prstGeom prst="rect">
            <a:avLst/>
          </a:prstGeom>
        </p:spPr>
        <p:txBody>
          <a:bodyPr vert="horz" wrap="square" lIns="0" tIns="12700" rIns="0" bIns="0" rtlCol="0">
            <a:spAutoFit/>
          </a:bodyPr>
          <a:lstStyle/>
          <a:p>
            <a:pPr marL="12700">
              <a:lnSpc>
                <a:spcPct val="100000"/>
              </a:lnSpc>
              <a:spcBef>
                <a:spcPts val="100"/>
              </a:spcBef>
            </a:pPr>
            <a:r>
              <a:rPr sz="1800" b="1" spc="-35" dirty="0">
                <a:solidFill>
                  <a:srgbClr val="FFFFFF"/>
                </a:solidFill>
                <a:latin typeface="Calibri"/>
                <a:cs typeface="Calibri"/>
              </a:rPr>
              <a:t>RESULTADOS </a:t>
            </a:r>
            <a:r>
              <a:rPr sz="1800" b="1" spc="-5" dirty="0">
                <a:solidFill>
                  <a:srgbClr val="FFFFFF"/>
                </a:solidFill>
                <a:latin typeface="Calibri"/>
                <a:cs typeface="Calibri"/>
              </a:rPr>
              <a:t>DE </a:t>
            </a:r>
            <a:r>
              <a:rPr sz="1800" b="1" spc="-25" dirty="0">
                <a:solidFill>
                  <a:srgbClr val="FFFFFF"/>
                </a:solidFill>
                <a:latin typeface="Calibri"/>
                <a:cs typeface="Calibri"/>
              </a:rPr>
              <a:t>EVALUACIÓN </a:t>
            </a:r>
            <a:r>
              <a:rPr sz="1800" b="1" dirty="0">
                <a:solidFill>
                  <a:srgbClr val="FFFFFF"/>
                </a:solidFill>
                <a:latin typeface="Calibri"/>
                <a:cs typeface="Calibri"/>
              </a:rPr>
              <a:t>VIGENCIAS</a:t>
            </a:r>
            <a:r>
              <a:rPr sz="1800" b="1" spc="-10" dirty="0">
                <a:solidFill>
                  <a:srgbClr val="FFFFFF"/>
                </a:solidFill>
                <a:latin typeface="Calibri"/>
                <a:cs typeface="Calibri"/>
              </a:rPr>
              <a:t> </a:t>
            </a:r>
            <a:r>
              <a:rPr sz="1800" b="1" spc="-5" dirty="0">
                <a:solidFill>
                  <a:srgbClr val="FFFFFF"/>
                </a:solidFill>
                <a:latin typeface="Calibri"/>
                <a:cs typeface="Calibri"/>
              </a:rPr>
              <a:t>ANTERIORES</a:t>
            </a:r>
            <a:endParaRPr sz="1800">
              <a:latin typeface="Calibri"/>
              <a:cs typeface="Calibri"/>
            </a:endParaRPr>
          </a:p>
        </p:txBody>
      </p:sp>
      <p:sp>
        <p:nvSpPr>
          <p:cNvPr id="5" name="object 5"/>
          <p:cNvSpPr/>
          <p:nvPr/>
        </p:nvSpPr>
        <p:spPr>
          <a:xfrm>
            <a:off x="9110471" y="6208775"/>
            <a:ext cx="3081527" cy="649223"/>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0" y="5794247"/>
            <a:ext cx="1597152" cy="1063751"/>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p:nvPr/>
        </p:nvSpPr>
        <p:spPr>
          <a:xfrm>
            <a:off x="381000" y="1066800"/>
            <a:ext cx="11353800" cy="4475584"/>
          </a:xfrm>
          <a:prstGeom prst="rect">
            <a:avLst/>
          </a:prstGeom>
        </p:spPr>
        <p:txBody>
          <a:bodyPr vert="horz" wrap="square" lIns="0" tIns="43180" rIns="0" bIns="0" rtlCol="0">
            <a:spAutoFit/>
          </a:bodyPr>
          <a:lstStyle/>
          <a:p>
            <a:pPr algn="just"/>
            <a:r>
              <a:rPr lang="es-ES" sz="1600" dirty="0"/>
              <a:t>La Subdirección de Talento Humano del Ministerio de Educación Nacional (MEN) es responsable en la formulación y gestión de las estrategias relacionadas con el Fortalecimiento de la Calidad de Vida Laboral, entre la cuales se encuentra el Sistema de Estímulos, compuesto por el Plan de Bienestar Social Laboral y el Plan de Incentivos, los cuales se enmarcan en el Modelo de Integración Institucional, lo que quiere decir que el talento humano es eje central en el desarrollo organizacional para la prestación del servicio público, e impacta en el plan estratégico a través del fortalecimiento de su calidad de vida laboral. </a:t>
            </a:r>
          </a:p>
          <a:p>
            <a:pPr algn="just"/>
            <a:endParaRPr lang="es-ES" sz="1600" dirty="0"/>
          </a:p>
          <a:p>
            <a:pPr algn="just"/>
            <a:r>
              <a:rPr lang="es-ES" sz="1600" dirty="0"/>
              <a:t>La Gestión del Talento Humano se convierte en un factor estratégico debido a que aporta al logro de los objetivos organizacionales desde una perspectiva estratégica a largo plazo, considerando tanto las necesidades propias de la entidad, como el actuar responsablemente en el entorno laboral, legal y cultural, buscando encontrar un justo y sano equilibrio entre diversos intereses. Este modelo constituye el fundamento conceptual de la gestión del talento humano al servicio del MEN e implica un cambio de paradigma en el que el proceso “Desarrollo integral del Talento Humano” garantiza el cumplimiento de la misión, visión y objetivos del Ministerio.</a:t>
            </a:r>
          </a:p>
          <a:p>
            <a:pPr algn="just"/>
            <a:r>
              <a:rPr lang="es-ES" sz="1600" dirty="0"/>
              <a:t> </a:t>
            </a:r>
          </a:p>
          <a:p>
            <a:pPr algn="just"/>
            <a:r>
              <a:rPr lang="es-ES" sz="1600" dirty="0"/>
              <a:t>De acuerdo con el Departamento Administrativo de la Función Pública (2007) la política de bienestar para el sector público debe ser libre de todo paternalismo y su objetivo fundamental ha de ser la búsqueda de la autenticidad en la satisfacción genuina de las necesidades humanas fundamentales de los servidores públicos. En este sentido, es también responsabilidad de cada servidor público trabajar por y responsabilizarse de su propio bienestar. El Ministerio de Educación Nacional ha venido trabajando para fortalecer el Plan Anual de Bienestar Social Laboral, de tal forma que se desarrollen actividades acordes a las necesidades y expectativas de los servidores de la entidad. </a:t>
            </a:r>
            <a:endParaRPr sz="1600" dirty="0">
              <a:latin typeface="Calibri"/>
              <a:cs typeface="Calibri"/>
            </a:endParaRPr>
          </a:p>
        </p:txBody>
      </p:sp>
      <p:sp>
        <p:nvSpPr>
          <p:cNvPr id="4" name="object 4"/>
          <p:cNvSpPr/>
          <p:nvPr/>
        </p:nvSpPr>
        <p:spPr>
          <a:xfrm>
            <a:off x="0" y="405384"/>
            <a:ext cx="7920355" cy="388620"/>
          </a:xfrm>
          <a:custGeom>
            <a:avLst/>
            <a:gdLst/>
            <a:ahLst/>
            <a:cxnLst/>
            <a:rect l="l" t="t" r="r" b="b"/>
            <a:pathLst>
              <a:path w="7920355" h="388620">
                <a:moveTo>
                  <a:pt x="0" y="388620"/>
                </a:moveTo>
                <a:lnTo>
                  <a:pt x="7920228" y="388620"/>
                </a:lnTo>
                <a:lnTo>
                  <a:pt x="7920228" y="0"/>
                </a:lnTo>
                <a:lnTo>
                  <a:pt x="0" y="0"/>
                </a:lnTo>
                <a:lnTo>
                  <a:pt x="0" y="388620"/>
                </a:lnTo>
                <a:close/>
              </a:path>
            </a:pathLst>
          </a:custGeom>
          <a:solidFill>
            <a:srgbClr val="800000"/>
          </a:solidFill>
        </p:spPr>
        <p:txBody>
          <a:bodyPr wrap="square" lIns="0" tIns="0" rIns="0" bIns="0" rtlCol="0"/>
          <a:lstStyle/>
          <a:p>
            <a:endParaRPr/>
          </a:p>
        </p:txBody>
      </p:sp>
      <p:sp>
        <p:nvSpPr>
          <p:cNvPr id="5" name="object 5"/>
          <p:cNvSpPr txBox="1"/>
          <p:nvPr/>
        </p:nvSpPr>
        <p:spPr>
          <a:xfrm>
            <a:off x="98247" y="432308"/>
            <a:ext cx="2664460" cy="299720"/>
          </a:xfrm>
          <a:prstGeom prst="rect">
            <a:avLst/>
          </a:prstGeom>
        </p:spPr>
        <p:txBody>
          <a:bodyPr vert="horz" wrap="square" lIns="0" tIns="12700" rIns="0" bIns="0" rtlCol="0">
            <a:spAutoFit/>
          </a:bodyPr>
          <a:lstStyle/>
          <a:p>
            <a:pPr marL="12700">
              <a:lnSpc>
                <a:spcPct val="100000"/>
              </a:lnSpc>
              <a:spcBef>
                <a:spcPts val="100"/>
              </a:spcBef>
            </a:pPr>
            <a:r>
              <a:rPr lang="es-CO" sz="1800" b="1" spc="-10" dirty="0">
                <a:solidFill>
                  <a:srgbClr val="FFFFFF"/>
                </a:solidFill>
                <a:latin typeface="Calibri"/>
                <a:cs typeface="Calibri"/>
              </a:rPr>
              <a:t>INTRODUCCIÓN</a:t>
            </a:r>
            <a:endParaRPr sz="1800" dirty="0">
              <a:latin typeface="Calibri"/>
              <a:cs typeface="Calibri"/>
            </a:endParaRPr>
          </a:p>
        </p:txBody>
      </p:sp>
      <p:sp>
        <p:nvSpPr>
          <p:cNvPr id="7" name="object 7"/>
          <p:cNvSpPr/>
          <p:nvPr/>
        </p:nvSpPr>
        <p:spPr>
          <a:xfrm>
            <a:off x="9110471" y="6208775"/>
            <a:ext cx="3081527" cy="649223"/>
          </a:xfrm>
          <a:prstGeom prst="rect">
            <a:avLst/>
          </a:prstGeom>
          <a:blipFill>
            <a:blip r:embed="rId2" cstate="print"/>
            <a:stretch>
              <a:fillRect/>
            </a:stretch>
          </a:blipFill>
        </p:spPr>
        <p:txBody>
          <a:bodyPr wrap="square" lIns="0" tIns="0" rIns="0" bIns="0" rtlCol="0"/>
          <a:lstStyle/>
          <a:p>
            <a:endParaRPr/>
          </a:p>
        </p:txBody>
      </p:sp>
      <p:sp>
        <p:nvSpPr>
          <p:cNvPr id="8" name="object 8"/>
          <p:cNvSpPr/>
          <p:nvPr/>
        </p:nvSpPr>
        <p:spPr>
          <a:xfrm>
            <a:off x="0" y="5794247"/>
            <a:ext cx="1597152" cy="1063751"/>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916939" y="1781301"/>
            <a:ext cx="9803765" cy="1688464"/>
          </a:xfrm>
          <a:prstGeom prst="rect">
            <a:avLst/>
          </a:prstGeom>
        </p:spPr>
        <p:txBody>
          <a:bodyPr vert="horz" wrap="square" lIns="0" tIns="79375" rIns="0" bIns="0" rtlCol="0">
            <a:spAutoFit/>
          </a:bodyPr>
          <a:lstStyle/>
          <a:p>
            <a:pPr marL="241300" marR="5080" indent="-228600">
              <a:lnSpc>
                <a:spcPct val="80000"/>
              </a:lnSpc>
              <a:spcBef>
                <a:spcPts val="625"/>
              </a:spcBef>
              <a:buFont typeface="Arial"/>
              <a:buChar char="•"/>
              <a:tabLst>
                <a:tab pos="240665" algn="l"/>
                <a:tab pos="241300" algn="l"/>
              </a:tabLst>
            </a:pPr>
            <a:r>
              <a:rPr sz="2200" spc="-15" dirty="0">
                <a:latin typeface="Calibri"/>
                <a:cs typeface="Calibri"/>
              </a:rPr>
              <a:t>Entre </a:t>
            </a:r>
            <a:r>
              <a:rPr sz="2200" spc="-5" dirty="0">
                <a:latin typeface="Calibri"/>
                <a:cs typeface="Calibri"/>
              </a:rPr>
              <a:t>el 20 de diciembre y el 19 de </a:t>
            </a:r>
            <a:r>
              <a:rPr sz="2200" spc="-10" dirty="0">
                <a:latin typeface="Calibri"/>
                <a:cs typeface="Calibri"/>
              </a:rPr>
              <a:t>enero </a:t>
            </a:r>
            <a:r>
              <a:rPr sz="2200" spc="-5" dirty="0">
                <a:latin typeface="Calibri"/>
                <a:cs typeface="Calibri"/>
              </a:rPr>
              <a:t>se </a:t>
            </a:r>
            <a:r>
              <a:rPr sz="2200" spc="-10" dirty="0">
                <a:latin typeface="Calibri"/>
                <a:cs typeface="Calibri"/>
              </a:rPr>
              <a:t>llevó </a:t>
            </a:r>
            <a:r>
              <a:rPr sz="2200" spc="-5" dirty="0">
                <a:latin typeface="Calibri"/>
                <a:cs typeface="Calibri"/>
              </a:rPr>
              <a:t>a </a:t>
            </a:r>
            <a:r>
              <a:rPr sz="2200" spc="-10" dirty="0">
                <a:latin typeface="Calibri"/>
                <a:cs typeface="Calibri"/>
              </a:rPr>
              <a:t>cabo </a:t>
            </a:r>
            <a:r>
              <a:rPr sz="2200" spc="-5" dirty="0">
                <a:latin typeface="Calibri"/>
                <a:cs typeface="Calibri"/>
              </a:rPr>
              <a:t>el </a:t>
            </a:r>
            <a:r>
              <a:rPr sz="2200" spc="-10" dirty="0">
                <a:latin typeface="Calibri"/>
                <a:cs typeface="Calibri"/>
              </a:rPr>
              <a:t>diligenciamiento </a:t>
            </a:r>
            <a:r>
              <a:rPr sz="2200" spc="-5" dirty="0">
                <a:latin typeface="Calibri"/>
                <a:cs typeface="Calibri"/>
              </a:rPr>
              <a:t>de </a:t>
            </a:r>
            <a:r>
              <a:rPr sz="2200" spc="-10" dirty="0">
                <a:latin typeface="Calibri"/>
                <a:cs typeface="Calibri"/>
              </a:rPr>
              <a:t>una  encuesta </a:t>
            </a:r>
            <a:r>
              <a:rPr sz="2200" spc="-5" dirty="0">
                <a:latin typeface="Calibri"/>
                <a:cs typeface="Calibri"/>
              </a:rPr>
              <a:t>a </a:t>
            </a:r>
            <a:r>
              <a:rPr sz="2200" spc="-20" dirty="0">
                <a:latin typeface="Calibri"/>
                <a:cs typeface="Calibri"/>
              </a:rPr>
              <a:t>través </a:t>
            </a:r>
            <a:r>
              <a:rPr sz="2200" spc="-5" dirty="0">
                <a:latin typeface="Calibri"/>
                <a:cs typeface="Calibri"/>
              </a:rPr>
              <a:t>de la </a:t>
            </a:r>
            <a:r>
              <a:rPr sz="2200" spc="-15" dirty="0">
                <a:latin typeface="Calibri"/>
                <a:cs typeface="Calibri"/>
              </a:rPr>
              <a:t>plataforma con </a:t>
            </a:r>
            <a:r>
              <a:rPr sz="2200" spc="-5" dirty="0">
                <a:latin typeface="Calibri"/>
                <a:cs typeface="Calibri"/>
              </a:rPr>
              <a:t>el fin de </a:t>
            </a:r>
            <a:r>
              <a:rPr sz="2200" spc="-10" dirty="0">
                <a:latin typeface="Calibri"/>
                <a:cs typeface="Calibri"/>
              </a:rPr>
              <a:t>desarrollar una </a:t>
            </a:r>
            <a:r>
              <a:rPr sz="2200" spc="-15" dirty="0">
                <a:latin typeface="Calibri"/>
                <a:cs typeface="Calibri"/>
              </a:rPr>
              <a:t>caracterización </a:t>
            </a:r>
            <a:r>
              <a:rPr sz="2200" spc="-5" dirty="0">
                <a:latin typeface="Calibri"/>
                <a:cs typeface="Calibri"/>
              </a:rPr>
              <a:t>de la  población de funcionarios del</a:t>
            </a:r>
            <a:r>
              <a:rPr sz="2200" spc="-30" dirty="0">
                <a:latin typeface="Calibri"/>
                <a:cs typeface="Calibri"/>
              </a:rPr>
              <a:t> </a:t>
            </a:r>
            <a:r>
              <a:rPr sz="2200" spc="-10" dirty="0">
                <a:latin typeface="Calibri"/>
                <a:cs typeface="Calibri"/>
              </a:rPr>
              <a:t>Ministerio.</a:t>
            </a:r>
            <a:endParaRPr sz="2200">
              <a:latin typeface="Calibri"/>
              <a:cs typeface="Calibri"/>
            </a:endParaRPr>
          </a:p>
          <a:p>
            <a:pPr>
              <a:lnSpc>
                <a:spcPct val="100000"/>
              </a:lnSpc>
              <a:spcBef>
                <a:spcPts val="25"/>
              </a:spcBef>
              <a:buFont typeface="Arial"/>
              <a:buChar char="•"/>
            </a:pPr>
            <a:endParaRPr sz="3100">
              <a:latin typeface="Times New Roman"/>
              <a:cs typeface="Times New Roman"/>
            </a:endParaRPr>
          </a:p>
          <a:p>
            <a:pPr marL="241300" indent="-228600">
              <a:lnSpc>
                <a:spcPct val="100000"/>
              </a:lnSpc>
              <a:buFont typeface="Arial"/>
              <a:buChar char="•"/>
              <a:tabLst>
                <a:tab pos="240665" algn="l"/>
                <a:tab pos="241300" algn="l"/>
              </a:tabLst>
            </a:pPr>
            <a:r>
              <a:rPr sz="2200" spc="-5" dirty="0">
                <a:latin typeface="Calibri"/>
                <a:cs typeface="Calibri"/>
              </a:rPr>
              <a:t>La </a:t>
            </a:r>
            <a:r>
              <a:rPr sz="2200" spc="-15" dirty="0">
                <a:latin typeface="Calibri"/>
                <a:cs typeface="Calibri"/>
              </a:rPr>
              <a:t>muestra </a:t>
            </a:r>
            <a:r>
              <a:rPr sz="2200" spc="-10" dirty="0">
                <a:latin typeface="Calibri"/>
                <a:cs typeface="Calibri"/>
              </a:rPr>
              <a:t>encuestada </a:t>
            </a:r>
            <a:r>
              <a:rPr sz="2200" spc="-5" dirty="0">
                <a:latin typeface="Calibri"/>
                <a:cs typeface="Calibri"/>
              </a:rPr>
              <a:t>tiene las </a:t>
            </a:r>
            <a:r>
              <a:rPr sz="2200" spc="-15" dirty="0">
                <a:latin typeface="Calibri"/>
                <a:cs typeface="Calibri"/>
              </a:rPr>
              <a:t>siguientes</a:t>
            </a:r>
            <a:r>
              <a:rPr sz="2200" spc="100" dirty="0">
                <a:latin typeface="Calibri"/>
                <a:cs typeface="Calibri"/>
              </a:rPr>
              <a:t> </a:t>
            </a:r>
            <a:r>
              <a:rPr sz="2200" spc="-10" dirty="0">
                <a:latin typeface="Calibri"/>
                <a:cs typeface="Calibri"/>
              </a:rPr>
              <a:t>características:</a:t>
            </a:r>
            <a:endParaRPr sz="2200">
              <a:latin typeface="Calibri"/>
              <a:cs typeface="Calibri"/>
            </a:endParaRPr>
          </a:p>
        </p:txBody>
      </p:sp>
      <p:sp>
        <p:nvSpPr>
          <p:cNvPr id="3" name="object 3"/>
          <p:cNvSpPr txBox="1"/>
          <p:nvPr/>
        </p:nvSpPr>
        <p:spPr>
          <a:xfrm>
            <a:off x="916939" y="3444127"/>
            <a:ext cx="2389505" cy="1605915"/>
          </a:xfrm>
          <a:prstGeom prst="rect">
            <a:avLst/>
          </a:prstGeom>
        </p:spPr>
        <p:txBody>
          <a:bodyPr vert="horz" wrap="square" lIns="0" tIns="71755" rIns="0" bIns="0" rtlCol="0">
            <a:spAutoFit/>
          </a:bodyPr>
          <a:lstStyle/>
          <a:p>
            <a:pPr marL="241300" indent="-228600">
              <a:lnSpc>
                <a:spcPct val="100000"/>
              </a:lnSpc>
              <a:spcBef>
                <a:spcPts val="565"/>
              </a:spcBef>
              <a:buFont typeface="Arial"/>
              <a:buChar char="•"/>
              <a:tabLst>
                <a:tab pos="240665" algn="l"/>
                <a:tab pos="241300" algn="l"/>
              </a:tabLst>
            </a:pPr>
            <a:r>
              <a:rPr sz="2200" spc="-10" dirty="0">
                <a:latin typeface="Calibri"/>
                <a:cs typeface="Calibri"/>
              </a:rPr>
              <a:t>Población:</a:t>
            </a:r>
            <a:endParaRPr sz="2200">
              <a:latin typeface="Calibri"/>
              <a:cs typeface="Calibri"/>
            </a:endParaRPr>
          </a:p>
          <a:p>
            <a:pPr marL="241300" indent="-228600">
              <a:lnSpc>
                <a:spcPct val="100000"/>
              </a:lnSpc>
              <a:spcBef>
                <a:spcPts val="465"/>
              </a:spcBef>
              <a:buFont typeface="Arial"/>
              <a:buChar char="•"/>
              <a:tabLst>
                <a:tab pos="240665" algn="l"/>
                <a:tab pos="241300" algn="l"/>
              </a:tabLst>
            </a:pPr>
            <a:r>
              <a:rPr sz="2200" spc="-15" dirty="0">
                <a:latin typeface="Calibri"/>
                <a:cs typeface="Calibri"/>
              </a:rPr>
              <a:t>Muestra:</a:t>
            </a:r>
            <a:endParaRPr sz="2200">
              <a:latin typeface="Calibri"/>
              <a:cs typeface="Calibri"/>
            </a:endParaRPr>
          </a:p>
          <a:p>
            <a:pPr marL="241300" indent="-228600">
              <a:lnSpc>
                <a:spcPct val="100000"/>
              </a:lnSpc>
              <a:spcBef>
                <a:spcPts val="480"/>
              </a:spcBef>
              <a:buFont typeface="Arial"/>
              <a:buChar char="•"/>
              <a:tabLst>
                <a:tab pos="240665" algn="l"/>
                <a:tab pos="241300" algn="l"/>
              </a:tabLst>
            </a:pPr>
            <a:r>
              <a:rPr sz="2200" spc="-10" dirty="0">
                <a:latin typeface="Calibri"/>
                <a:cs typeface="Calibri"/>
              </a:rPr>
              <a:t>Nivel </a:t>
            </a:r>
            <a:r>
              <a:rPr sz="2200" spc="-5" dirty="0">
                <a:latin typeface="Calibri"/>
                <a:cs typeface="Calibri"/>
              </a:rPr>
              <a:t>de</a:t>
            </a:r>
            <a:r>
              <a:rPr sz="2200" spc="-10" dirty="0">
                <a:latin typeface="Calibri"/>
                <a:cs typeface="Calibri"/>
              </a:rPr>
              <a:t> </a:t>
            </a:r>
            <a:r>
              <a:rPr sz="2200" spc="-15" dirty="0">
                <a:latin typeface="Calibri"/>
                <a:cs typeface="Calibri"/>
              </a:rPr>
              <a:t>confianza:</a:t>
            </a:r>
            <a:endParaRPr sz="2200">
              <a:latin typeface="Calibri"/>
              <a:cs typeface="Calibri"/>
            </a:endParaRPr>
          </a:p>
          <a:p>
            <a:pPr marL="241300" indent="-228600">
              <a:lnSpc>
                <a:spcPct val="100000"/>
              </a:lnSpc>
              <a:spcBef>
                <a:spcPts val="465"/>
              </a:spcBef>
              <a:buFont typeface="Arial"/>
              <a:buChar char="•"/>
              <a:tabLst>
                <a:tab pos="240665" algn="l"/>
                <a:tab pos="241300" algn="l"/>
              </a:tabLst>
            </a:pPr>
            <a:r>
              <a:rPr sz="2200" spc="-10" dirty="0">
                <a:latin typeface="Calibri"/>
                <a:cs typeface="Calibri"/>
              </a:rPr>
              <a:t>Error</a:t>
            </a:r>
            <a:r>
              <a:rPr sz="2200" spc="-15" dirty="0">
                <a:latin typeface="Calibri"/>
                <a:cs typeface="Calibri"/>
              </a:rPr>
              <a:t> </a:t>
            </a:r>
            <a:r>
              <a:rPr sz="2200" spc="-10" dirty="0">
                <a:latin typeface="Calibri"/>
                <a:cs typeface="Calibri"/>
              </a:rPr>
              <a:t>Muestral:</a:t>
            </a:r>
            <a:endParaRPr sz="2200">
              <a:latin typeface="Calibri"/>
              <a:cs typeface="Calibri"/>
            </a:endParaRPr>
          </a:p>
        </p:txBody>
      </p:sp>
      <p:sp>
        <p:nvSpPr>
          <p:cNvPr id="4" name="object 4"/>
          <p:cNvSpPr txBox="1"/>
          <p:nvPr/>
        </p:nvSpPr>
        <p:spPr>
          <a:xfrm>
            <a:off x="3660394" y="3444127"/>
            <a:ext cx="1608455" cy="1605915"/>
          </a:xfrm>
          <a:prstGeom prst="rect">
            <a:avLst/>
          </a:prstGeom>
        </p:spPr>
        <p:txBody>
          <a:bodyPr vert="horz" wrap="square" lIns="0" tIns="71755" rIns="0" bIns="0" rtlCol="0">
            <a:spAutoFit/>
          </a:bodyPr>
          <a:lstStyle/>
          <a:p>
            <a:pPr marL="12700">
              <a:lnSpc>
                <a:spcPct val="100000"/>
              </a:lnSpc>
              <a:spcBef>
                <a:spcPts val="565"/>
              </a:spcBef>
            </a:pPr>
            <a:r>
              <a:rPr sz="2200" b="1" spc="-5" dirty="0">
                <a:solidFill>
                  <a:srgbClr val="C00000"/>
                </a:solidFill>
                <a:latin typeface="Calibri"/>
                <a:cs typeface="Calibri"/>
              </a:rPr>
              <a:t>612</a:t>
            </a:r>
            <a:r>
              <a:rPr sz="2200" b="1" spc="-75" dirty="0">
                <a:solidFill>
                  <a:srgbClr val="C00000"/>
                </a:solidFill>
                <a:latin typeface="Calibri"/>
                <a:cs typeface="Calibri"/>
              </a:rPr>
              <a:t> </a:t>
            </a:r>
            <a:r>
              <a:rPr sz="2200" spc="-10" dirty="0">
                <a:latin typeface="Calibri"/>
                <a:cs typeface="Calibri"/>
              </a:rPr>
              <a:t>personas.</a:t>
            </a:r>
            <a:endParaRPr sz="2200">
              <a:latin typeface="Calibri"/>
              <a:cs typeface="Calibri"/>
            </a:endParaRPr>
          </a:p>
          <a:p>
            <a:pPr marL="12700">
              <a:lnSpc>
                <a:spcPct val="100000"/>
              </a:lnSpc>
              <a:spcBef>
                <a:spcPts val="465"/>
              </a:spcBef>
            </a:pPr>
            <a:r>
              <a:rPr sz="2200" b="1" spc="-5" dirty="0">
                <a:solidFill>
                  <a:srgbClr val="C00000"/>
                </a:solidFill>
                <a:latin typeface="Calibri"/>
                <a:cs typeface="Calibri"/>
              </a:rPr>
              <a:t>290</a:t>
            </a:r>
            <a:r>
              <a:rPr sz="2200" b="1" spc="-85" dirty="0">
                <a:solidFill>
                  <a:srgbClr val="C00000"/>
                </a:solidFill>
                <a:latin typeface="Calibri"/>
                <a:cs typeface="Calibri"/>
              </a:rPr>
              <a:t> </a:t>
            </a:r>
            <a:r>
              <a:rPr sz="2200" spc="-10" dirty="0">
                <a:latin typeface="Calibri"/>
                <a:cs typeface="Calibri"/>
              </a:rPr>
              <a:t>personas.</a:t>
            </a:r>
            <a:endParaRPr sz="2200">
              <a:latin typeface="Calibri"/>
              <a:cs typeface="Calibri"/>
            </a:endParaRPr>
          </a:p>
          <a:p>
            <a:pPr marL="12700">
              <a:lnSpc>
                <a:spcPct val="100000"/>
              </a:lnSpc>
              <a:spcBef>
                <a:spcPts val="480"/>
              </a:spcBef>
            </a:pPr>
            <a:r>
              <a:rPr sz="2200" b="1" spc="-5" dirty="0">
                <a:solidFill>
                  <a:srgbClr val="C00000"/>
                </a:solidFill>
                <a:latin typeface="Calibri"/>
                <a:cs typeface="Calibri"/>
              </a:rPr>
              <a:t>98%</a:t>
            </a:r>
            <a:endParaRPr sz="2200">
              <a:latin typeface="Calibri"/>
              <a:cs typeface="Calibri"/>
            </a:endParaRPr>
          </a:p>
          <a:p>
            <a:pPr marL="12700">
              <a:lnSpc>
                <a:spcPct val="100000"/>
              </a:lnSpc>
              <a:spcBef>
                <a:spcPts val="465"/>
              </a:spcBef>
            </a:pPr>
            <a:r>
              <a:rPr sz="2200" b="1" spc="-5" dirty="0">
                <a:solidFill>
                  <a:srgbClr val="C00000"/>
                </a:solidFill>
                <a:latin typeface="Calibri"/>
                <a:cs typeface="Calibri"/>
              </a:rPr>
              <a:t>5%</a:t>
            </a:r>
            <a:endParaRPr sz="2200">
              <a:latin typeface="Calibri"/>
              <a:cs typeface="Calibri"/>
            </a:endParaRPr>
          </a:p>
        </p:txBody>
      </p:sp>
      <p:sp>
        <p:nvSpPr>
          <p:cNvPr id="5" name="object 5"/>
          <p:cNvSpPr/>
          <p:nvPr/>
        </p:nvSpPr>
        <p:spPr>
          <a:xfrm>
            <a:off x="0" y="405384"/>
            <a:ext cx="7920355" cy="388620"/>
          </a:xfrm>
          <a:custGeom>
            <a:avLst/>
            <a:gdLst/>
            <a:ahLst/>
            <a:cxnLst/>
            <a:rect l="l" t="t" r="r" b="b"/>
            <a:pathLst>
              <a:path w="7920355" h="388620">
                <a:moveTo>
                  <a:pt x="0" y="388620"/>
                </a:moveTo>
                <a:lnTo>
                  <a:pt x="7920228" y="388620"/>
                </a:lnTo>
                <a:lnTo>
                  <a:pt x="7920228" y="0"/>
                </a:lnTo>
                <a:lnTo>
                  <a:pt x="0" y="0"/>
                </a:lnTo>
                <a:lnTo>
                  <a:pt x="0" y="388620"/>
                </a:lnTo>
                <a:close/>
              </a:path>
            </a:pathLst>
          </a:custGeom>
          <a:solidFill>
            <a:srgbClr val="800000"/>
          </a:solidFill>
        </p:spPr>
        <p:txBody>
          <a:bodyPr wrap="square" lIns="0" tIns="0" rIns="0" bIns="0" rtlCol="0"/>
          <a:lstStyle/>
          <a:p>
            <a:endParaRPr/>
          </a:p>
        </p:txBody>
      </p:sp>
      <p:sp>
        <p:nvSpPr>
          <p:cNvPr id="6" name="object 6"/>
          <p:cNvSpPr txBox="1"/>
          <p:nvPr/>
        </p:nvSpPr>
        <p:spPr>
          <a:xfrm>
            <a:off x="98247" y="432308"/>
            <a:ext cx="2863215" cy="299720"/>
          </a:xfrm>
          <a:prstGeom prst="rect">
            <a:avLst/>
          </a:prstGeom>
        </p:spPr>
        <p:txBody>
          <a:bodyPr vert="horz" wrap="square" lIns="0" tIns="12700" rIns="0" bIns="0" rtlCol="0">
            <a:spAutoFit/>
          </a:bodyPr>
          <a:lstStyle/>
          <a:p>
            <a:pPr marL="12700">
              <a:lnSpc>
                <a:spcPct val="100000"/>
              </a:lnSpc>
              <a:spcBef>
                <a:spcPts val="100"/>
              </a:spcBef>
            </a:pPr>
            <a:r>
              <a:rPr sz="1800" spc="-25" dirty="0">
                <a:solidFill>
                  <a:srgbClr val="FFFFFF"/>
                </a:solidFill>
                <a:latin typeface="Calibri"/>
                <a:cs typeface="Calibri"/>
              </a:rPr>
              <a:t>ENCUESTA </a:t>
            </a:r>
            <a:r>
              <a:rPr sz="1800" spc="-5" dirty="0">
                <a:solidFill>
                  <a:srgbClr val="FFFFFF"/>
                </a:solidFill>
                <a:latin typeface="Calibri"/>
                <a:cs typeface="Calibri"/>
              </a:rPr>
              <a:t>DE </a:t>
            </a:r>
            <a:r>
              <a:rPr sz="1800" spc="-25" dirty="0">
                <a:solidFill>
                  <a:srgbClr val="FFFFFF"/>
                </a:solidFill>
                <a:latin typeface="Calibri"/>
                <a:cs typeface="Calibri"/>
              </a:rPr>
              <a:t>BIENESTAR</a:t>
            </a:r>
            <a:r>
              <a:rPr sz="1800" spc="-60" dirty="0">
                <a:solidFill>
                  <a:srgbClr val="FFFFFF"/>
                </a:solidFill>
                <a:latin typeface="Calibri"/>
                <a:cs typeface="Calibri"/>
              </a:rPr>
              <a:t> </a:t>
            </a:r>
            <a:r>
              <a:rPr sz="1800" dirty="0">
                <a:solidFill>
                  <a:srgbClr val="FFFFFF"/>
                </a:solidFill>
                <a:latin typeface="Calibri"/>
                <a:cs typeface="Calibri"/>
              </a:rPr>
              <a:t>2017</a:t>
            </a:r>
            <a:endParaRPr sz="1800">
              <a:latin typeface="Calibri"/>
              <a:cs typeface="Calibri"/>
            </a:endParaRPr>
          </a:p>
        </p:txBody>
      </p:sp>
      <p:sp>
        <p:nvSpPr>
          <p:cNvPr id="7" name="object 7"/>
          <p:cNvSpPr/>
          <p:nvPr/>
        </p:nvSpPr>
        <p:spPr>
          <a:xfrm>
            <a:off x="9110471" y="6208775"/>
            <a:ext cx="3081527" cy="649223"/>
          </a:xfrm>
          <a:prstGeom prst="rect">
            <a:avLst/>
          </a:prstGeom>
          <a:blipFill>
            <a:blip r:embed="rId2" cstate="print"/>
            <a:stretch>
              <a:fillRect/>
            </a:stretch>
          </a:blipFill>
        </p:spPr>
        <p:txBody>
          <a:bodyPr wrap="square" lIns="0" tIns="0" rIns="0" bIns="0" rtlCol="0"/>
          <a:lstStyle/>
          <a:p>
            <a:endParaRPr/>
          </a:p>
        </p:txBody>
      </p:sp>
      <p:sp>
        <p:nvSpPr>
          <p:cNvPr id="8" name="object 8"/>
          <p:cNvSpPr/>
          <p:nvPr/>
        </p:nvSpPr>
        <p:spPr>
          <a:xfrm>
            <a:off x="0" y="5794247"/>
            <a:ext cx="1597152" cy="1063751"/>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551432" y="2787395"/>
            <a:ext cx="4404359" cy="2670047"/>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1551432" y="4315967"/>
            <a:ext cx="4404359" cy="9143"/>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1551432" y="3938015"/>
            <a:ext cx="4404359" cy="9143"/>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1551432" y="3558540"/>
            <a:ext cx="4404359" cy="9144"/>
          </a:xfrm>
          <a:prstGeom prst="rect">
            <a:avLst/>
          </a:prstGeom>
          <a:blipFill>
            <a:blip r:embed="rId5" cstate="print"/>
            <a:stretch>
              <a:fillRect/>
            </a:stretch>
          </a:blipFill>
        </p:spPr>
        <p:txBody>
          <a:bodyPr wrap="square" lIns="0" tIns="0" rIns="0" bIns="0" rtlCol="0"/>
          <a:lstStyle/>
          <a:p>
            <a:endParaRPr/>
          </a:p>
        </p:txBody>
      </p:sp>
      <p:sp>
        <p:nvSpPr>
          <p:cNvPr id="6" name="object 6"/>
          <p:cNvSpPr/>
          <p:nvPr/>
        </p:nvSpPr>
        <p:spPr>
          <a:xfrm>
            <a:off x="1551432" y="3180588"/>
            <a:ext cx="4404359" cy="9144"/>
          </a:xfrm>
          <a:prstGeom prst="rect">
            <a:avLst/>
          </a:prstGeom>
          <a:blipFill>
            <a:blip r:embed="rId6" cstate="print"/>
            <a:stretch>
              <a:fillRect/>
            </a:stretch>
          </a:blipFill>
        </p:spPr>
        <p:txBody>
          <a:bodyPr wrap="square" lIns="0" tIns="0" rIns="0" bIns="0" rtlCol="0"/>
          <a:lstStyle/>
          <a:p>
            <a:endParaRPr/>
          </a:p>
        </p:txBody>
      </p:sp>
      <p:sp>
        <p:nvSpPr>
          <p:cNvPr id="7" name="object 7"/>
          <p:cNvSpPr/>
          <p:nvPr/>
        </p:nvSpPr>
        <p:spPr>
          <a:xfrm>
            <a:off x="1551432" y="2421635"/>
            <a:ext cx="4404359" cy="9143"/>
          </a:xfrm>
          <a:prstGeom prst="rect">
            <a:avLst/>
          </a:prstGeom>
          <a:blipFill>
            <a:blip r:embed="rId7" cstate="print"/>
            <a:stretch>
              <a:fillRect/>
            </a:stretch>
          </a:blipFill>
        </p:spPr>
        <p:txBody>
          <a:bodyPr wrap="square" lIns="0" tIns="0" rIns="0" bIns="0" rtlCol="0"/>
          <a:lstStyle/>
          <a:p>
            <a:endParaRPr/>
          </a:p>
        </p:txBody>
      </p:sp>
      <p:sp>
        <p:nvSpPr>
          <p:cNvPr id="8" name="object 8"/>
          <p:cNvSpPr/>
          <p:nvPr/>
        </p:nvSpPr>
        <p:spPr>
          <a:xfrm>
            <a:off x="1551432" y="5457444"/>
            <a:ext cx="4404360" cy="0"/>
          </a:xfrm>
          <a:custGeom>
            <a:avLst/>
            <a:gdLst/>
            <a:ahLst/>
            <a:cxnLst/>
            <a:rect l="l" t="t" r="r" b="b"/>
            <a:pathLst>
              <a:path w="4404360">
                <a:moveTo>
                  <a:pt x="0" y="0"/>
                </a:moveTo>
                <a:lnTo>
                  <a:pt x="4404359" y="0"/>
                </a:lnTo>
              </a:path>
            </a:pathLst>
          </a:custGeom>
          <a:ln w="9144">
            <a:solidFill>
              <a:srgbClr val="D9D9D9"/>
            </a:solidFill>
          </a:ln>
        </p:spPr>
        <p:txBody>
          <a:bodyPr wrap="square" lIns="0" tIns="0" rIns="0" bIns="0" rtlCol="0"/>
          <a:lstStyle/>
          <a:p>
            <a:endParaRPr/>
          </a:p>
        </p:txBody>
      </p:sp>
      <p:sp>
        <p:nvSpPr>
          <p:cNvPr id="9" name="object 9"/>
          <p:cNvSpPr txBox="1"/>
          <p:nvPr/>
        </p:nvSpPr>
        <p:spPr>
          <a:xfrm>
            <a:off x="1828545" y="4267327"/>
            <a:ext cx="180975"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404040"/>
                </a:solidFill>
                <a:latin typeface="Calibri"/>
                <a:cs typeface="Calibri"/>
              </a:rPr>
              <a:t>49</a:t>
            </a:r>
            <a:endParaRPr sz="1200">
              <a:latin typeface="Calibri"/>
              <a:cs typeface="Calibri"/>
            </a:endParaRPr>
          </a:p>
        </p:txBody>
      </p:sp>
      <p:sp>
        <p:nvSpPr>
          <p:cNvPr id="10" name="object 10"/>
          <p:cNvSpPr txBox="1"/>
          <p:nvPr/>
        </p:nvSpPr>
        <p:spPr>
          <a:xfrm>
            <a:off x="2522982" y="2524505"/>
            <a:ext cx="259079"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404040"/>
                </a:solidFill>
                <a:latin typeface="Calibri"/>
                <a:cs typeface="Calibri"/>
              </a:rPr>
              <a:t>141</a:t>
            </a:r>
            <a:endParaRPr sz="1200">
              <a:latin typeface="Calibri"/>
              <a:cs typeface="Calibri"/>
            </a:endParaRPr>
          </a:p>
        </p:txBody>
      </p:sp>
      <p:sp>
        <p:nvSpPr>
          <p:cNvPr id="11" name="object 11"/>
          <p:cNvSpPr txBox="1"/>
          <p:nvPr/>
        </p:nvSpPr>
        <p:spPr>
          <a:xfrm>
            <a:off x="3296792" y="4343146"/>
            <a:ext cx="180975"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404040"/>
                </a:solidFill>
                <a:latin typeface="Calibri"/>
                <a:cs typeface="Calibri"/>
              </a:rPr>
              <a:t>45</a:t>
            </a:r>
            <a:endParaRPr sz="1200">
              <a:latin typeface="Calibri"/>
              <a:cs typeface="Calibri"/>
            </a:endParaRPr>
          </a:p>
        </p:txBody>
      </p:sp>
      <p:sp>
        <p:nvSpPr>
          <p:cNvPr id="12" name="object 12"/>
          <p:cNvSpPr txBox="1"/>
          <p:nvPr/>
        </p:nvSpPr>
        <p:spPr>
          <a:xfrm>
            <a:off x="4031107" y="4911039"/>
            <a:ext cx="180975" cy="208915"/>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404040"/>
                </a:solidFill>
                <a:latin typeface="Calibri"/>
                <a:cs typeface="Calibri"/>
              </a:rPr>
              <a:t>15</a:t>
            </a:r>
            <a:endParaRPr sz="1200">
              <a:latin typeface="Calibri"/>
              <a:cs typeface="Calibri"/>
            </a:endParaRPr>
          </a:p>
        </p:txBody>
      </p:sp>
      <p:sp>
        <p:nvSpPr>
          <p:cNvPr id="13" name="object 13"/>
          <p:cNvSpPr txBox="1"/>
          <p:nvPr/>
        </p:nvSpPr>
        <p:spPr>
          <a:xfrm>
            <a:off x="4765294" y="4570603"/>
            <a:ext cx="180975"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404040"/>
                </a:solidFill>
                <a:latin typeface="Calibri"/>
                <a:cs typeface="Calibri"/>
              </a:rPr>
              <a:t>33</a:t>
            </a:r>
            <a:endParaRPr sz="1200">
              <a:latin typeface="Calibri"/>
              <a:cs typeface="Calibri"/>
            </a:endParaRPr>
          </a:p>
        </p:txBody>
      </p:sp>
      <p:sp>
        <p:nvSpPr>
          <p:cNvPr id="14" name="object 14"/>
          <p:cNvSpPr txBox="1"/>
          <p:nvPr/>
        </p:nvSpPr>
        <p:spPr>
          <a:xfrm>
            <a:off x="5537453" y="5082032"/>
            <a:ext cx="102870"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404040"/>
                </a:solidFill>
                <a:latin typeface="Calibri"/>
                <a:cs typeface="Calibri"/>
              </a:rPr>
              <a:t>6</a:t>
            </a:r>
            <a:endParaRPr sz="1200">
              <a:latin typeface="Calibri"/>
              <a:cs typeface="Calibri"/>
            </a:endParaRPr>
          </a:p>
        </p:txBody>
      </p:sp>
      <p:sp>
        <p:nvSpPr>
          <p:cNvPr id="15" name="object 15"/>
          <p:cNvSpPr txBox="1"/>
          <p:nvPr/>
        </p:nvSpPr>
        <p:spPr>
          <a:xfrm>
            <a:off x="1321053" y="5337175"/>
            <a:ext cx="102870"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585858"/>
                </a:solidFill>
                <a:latin typeface="Calibri"/>
                <a:cs typeface="Calibri"/>
              </a:rPr>
              <a:t>0</a:t>
            </a:r>
            <a:endParaRPr sz="1200">
              <a:latin typeface="Calibri"/>
              <a:cs typeface="Calibri"/>
            </a:endParaRPr>
          </a:p>
        </p:txBody>
      </p:sp>
      <p:sp>
        <p:nvSpPr>
          <p:cNvPr id="16" name="object 16"/>
          <p:cNvSpPr txBox="1"/>
          <p:nvPr/>
        </p:nvSpPr>
        <p:spPr>
          <a:xfrm>
            <a:off x="1243990" y="4958334"/>
            <a:ext cx="180975"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585858"/>
                </a:solidFill>
                <a:latin typeface="Calibri"/>
                <a:cs typeface="Calibri"/>
              </a:rPr>
              <a:t>20</a:t>
            </a:r>
            <a:endParaRPr sz="1200">
              <a:latin typeface="Calibri"/>
              <a:cs typeface="Calibri"/>
            </a:endParaRPr>
          </a:p>
        </p:txBody>
      </p:sp>
      <p:sp>
        <p:nvSpPr>
          <p:cNvPr id="17" name="object 17"/>
          <p:cNvSpPr txBox="1"/>
          <p:nvPr/>
        </p:nvSpPr>
        <p:spPr>
          <a:xfrm>
            <a:off x="1243990" y="4579365"/>
            <a:ext cx="180975"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585858"/>
                </a:solidFill>
                <a:latin typeface="Calibri"/>
                <a:cs typeface="Calibri"/>
              </a:rPr>
              <a:t>40</a:t>
            </a:r>
            <a:endParaRPr sz="1200">
              <a:latin typeface="Calibri"/>
              <a:cs typeface="Calibri"/>
            </a:endParaRPr>
          </a:p>
        </p:txBody>
      </p:sp>
      <p:sp>
        <p:nvSpPr>
          <p:cNvPr id="18" name="object 18"/>
          <p:cNvSpPr txBox="1"/>
          <p:nvPr/>
        </p:nvSpPr>
        <p:spPr>
          <a:xfrm>
            <a:off x="1243990" y="4200525"/>
            <a:ext cx="180975"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585858"/>
                </a:solidFill>
                <a:latin typeface="Calibri"/>
                <a:cs typeface="Calibri"/>
              </a:rPr>
              <a:t>60</a:t>
            </a:r>
            <a:endParaRPr sz="1200">
              <a:latin typeface="Calibri"/>
              <a:cs typeface="Calibri"/>
            </a:endParaRPr>
          </a:p>
        </p:txBody>
      </p:sp>
      <p:sp>
        <p:nvSpPr>
          <p:cNvPr id="19" name="object 19"/>
          <p:cNvSpPr txBox="1"/>
          <p:nvPr/>
        </p:nvSpPr>
        <p:spPr>
          <a:xfrm>
            <a:off x="1166875" y="3442842"/>
            <a:ext cx="258445" cy="587375"/>
          </a:xfrm>
          <a:prstGeom prst="rect">
            <a:avLst/>
          </a:prstGeom>
        </p:spPr>
        <p:txBody>
          <a:bodyPr vert="horz" wrap="square" lIns="0" tIns="12700" rIns="0" bIns="0" rtlCol="0">
            <a:spAutoFit/>
          </a:bodyPr>
          <a:lstStyle/>
          <a:p>
            <a:pPr algn="ctr">
              <a:lnSpc>
                <a:spcPct val="100000"/>
              </a:lnSpc>
              <a:spcBef>
                <a:spcPts val="100"/>
              </a:spcBef>
            </a:pPr>
            <a:r>
              <a:rPr sz="1200" dirty="0">
                <a:solidFill>
                  <a:srgbClr val="585858"/>
                </a:solidFill>
                <a:latin typeface="Calibri"/>
                <a:cs typeface="Calibri"/>
              </a:rPr>
              <a:t>1</a:t>
            </a:r>
            <a:r>
              <a:rPr sz="1200" spc="-5" dirty="0">
                <a:solidFill>
                  <a:srgbClr val="585858"/>
                </a:solidFill>
                <a:latin typeface="Calibri"/>
                <a:cs typeface="Calibri"/>
              </a:rPr>
              <a:t>0</a:t>
            </a:r>
            <a:r>
              <a:rPr sz="1200" dirty="0">
                <a:solidFill>
                  <a:srgbClr val="585858"/>
                </a:solidFill>
                <a:latin typeface="Calibri"/>
                <a:cs typeface="Calibri"/>
              </a:rPr>
              <a:t>0</a:t>
            </a:r>
            <a:endParaRPr sz="1200">
              <a:latin typeface="Calibri"/>
              <a:cs typeface="Calibri"/>
            </a:endParaRPr>
          </a:p>
          <a:p>
            <a:pPr>
              <a:lnSpc>
                <a:spcPct val="100000"/>
              </a:lnSpc>
              <a:spcBef>
                <a:spcPts val="45"/>
              </a:spcBef>
            </a:pPr>
            <a:endParaRPr sz="1300">
              <a:latin typeface="Times New Roman"/>
              <a:cs typeface="Times New Roman"/>
            </a:endParaRPr>
          </a:p>
          <a:p>
            <a:pPr marL="76835" algn="ctr">
              <a:lnSpc>
                <a:spcPct val="100000"/>
              </a:lnSpc>
            </a:pPr>
            <a:r>
              <a:rPr sz="1200" dirty="0">
                <a:solidFill>
                  <a:srgbClr val="585858"/>
                </a:solidFill>
                <a:latin typeface="Calibri"/>
                <a:cs typeface="Calibri"/>
              </a:rPr>
              <a:t>80</a:t>
            </a:r>
            <a:endParaRPr sz="1200">
              <a:latin typeface="Calibri"/>
              <a:cs typeface="Calibri"/>
            </a:endParaRPr>
          </a:p>
        </p:txBody>
      </p:sp>
      <p:sp>
        <p:nvSpPr>
          <p:cNvPr id="20" name="object 20"/>
          <p:cNvSpPr txBox="1"/>
          <p:nvPr/>
        </p:nvSpPr>
        <p:spPr>
          <a:xfrm>
            <a:off x="1166875" y="3063620"/>
            <a:ext cx="257175"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585858"/>
                </a:solidFill>
                <a:latin typeface="Calibri"/>
                <a:cs typeface="Calibri"/>
              </a:rPr>
              <a:t>1</a:t>
            </a:r>
            <a:r>
              <a:rPr sz="1200" spc="-5" dirty="0">
                <a:solidFill>
                  <a:srgbClr val="585858"/>
                </a:solidFill>
                <a:latin typeface="Calibri"/>
                <a:cs typeface="Calibri"/>
              </a:rPr>
              <a:t>2</a:t>
            </a:r>
            <a:r>
              <a:rPr sz="1200" dirty="0">
                <a:solidFill>
                  <a:srgbClr val="585858"/>
                </a:solidFill>
                <a:latin typeface="Calibri"/>
                <a:cs typeface="Calibri"/>
              </a:rPr>
              <a:t>0</a:t>
            </a:r>
            <a:endParaRPr sz="1200">
              <a:latin typeface="Calibri"/>
              <a:cs typeface="Calibri"/>
            </a:endParaRPr>
          </a:p>
        </p:txBody>
      </p:sp>
      <p:sp>
        <p:nvSpPr>
          <p:cNvPr id="21" name="object 21"/>
          <p:cNvSpPr txBox="1"/>
          <p:nvPr/>
        </p:nvSpPr>
        <p:spPr>
          <a:xfrm>
            <a:off x="1166875" y="2684779"/>
            <a:ext cx="257175"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585858"/>
                </a:solidFill>
                <a:latin typeface="Calibri"/>
                <a:cs typeface="Calibri"/>
              </a:rPr>
              <a:t>1</a:t>
            </a:r>
            <a:r>
              <a:rPr sz="1200" spc="-5" dirty="0">
                <a:solidFill>
                  <a:srgbClr val="585858"/>
                </a:solidFill>
                <a:latin typeface="Calibri"/>
                <a:cs typeface="Calibri"/>
              </a:rPr>
              <a:t>4</a:t>
            </a:r>
            <a:r>
              <a:rPr sz="1200" dirty="0">
                <a:solidFill>
                  <a:srgbClr val="585858"/>
                </a:solidFill>
                <a:latin typeface="Calibri"/>
                <a:cs typeface="Calibri"/>
              </a:rPr>
              <a:t>0</a:t>
            </a:r>
            <a:endParaRPr sz="1200">
              <a:latin typeface="Calibri"/>
              <a:cs typeface="Calibri"/>
            </a:endParaRPr>
          </a:p>
        </p:txBody>
      </p:sp>
      <p:sp>
        <p:nvSpPr>
          <p:cNvPr id="22" name="object 22"/>
          <p:cNvSpPr txBox="1"/>
          <p:nvPr/>
        </p:nvSpPr>
        <p:spPr>
          <a:xfrm>
            <a:off x="1166875" y="2305939"/>
            <a:ext cx="257175"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585858"/>
                </a:solidFill>
                <a:latin typeface="Calibri"/>
                <a:cs typeface="Calibri"/>
              </a:rPr>
              <a:t>1</a:t>
            </a:r>
            <a:r>
              <a:rPr sz="1200" spc="-5" dirty="0">
                <a:solidFill>
                  <a:srgbClr val="585858"/>
                </a:solidFill>
                <a:latin typeface="Calibri"/>
                <a:cs typeface="Calibri"/>
              </a:rPr>
              <a:t>6</a:t>
            </a:r>
            <a:r>
              <a:rPr sz="1200" dirty="0">
                <a:solidFill>
                  <a:srgbClr val="585858"/>
                </a:solidFill>
                <a:latin typeface="Calibri"/>
                <a:cs typeface="Calibri"/>
              </a:rPr>
              <a:t>0</a:t>
            </a:r>
            <a:endParaRPr sz="1200">
              <a:latin typeface="Calibri"/>
              <a:cs typeface="Calibri"/>
            </a:endParaRPr>
          </a:p>
        </p:txBody>
      </p:sp>
      <p:sp>
        <p:nvSpPr>
          <p:cNvPr id="23" name="object 23"/>
          <p:cNvSpPr txBox="1"/>
          <p:nvPr/>
        </p:nvSpPr>
        <p:spPr>
          <a:xfrm>
            <a:off x="1758442" y="5534964"/>
            <a:ext cx="320675"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585858"/>
                </a:solidFill>
                <a:latin typeface="Calibri"/>
                <a:cs typeface="Calibri"/>
              </a:rPr>
              <a:t>0 a</a:t>
            </a:r>
            <a:r>
              <a:rPr sz="1200" spc="-100" dirty="0">
                <a:solidFill>
                  <a:srgbClr val="585858"/>
                </a:solidFill>
                <a:latin typeface="Calibri"/>
                <a:cs typeface="Calibri"/>
              </a:rPr>
              <a:t> </a:t>
            </a:r>
            <a:r>
              <a:rPr sz="1200" dirty="0">
                <a:solidFill>
                  <a:srgbClr val="585858"/>
                </a:solidFill>
                <a:latin typeface="Calibri"/>
                <a:cs typeface="Calibri"/>
              </a:rPr>
              <a:t>1</a:t>
            </a:r>
            <a:endParaRPr sz="1200">
              <a:latin typeface="Calibri"/>
              <a:cs typeface="Calibri"/>
            </a:endParaRPr>
          </a:p>
        </p:txBody>
      </p:sp>
      <p:sp>
        <p:nvSpPr>
          <p:cNvPr id="24" name="object 24"/>
          <p:cNvSpPr txBox="1"/>
          <p:nvPr/>
        </p:nvSpPr>
        <p:spPr>
          <a:xfrm>
            <a:off x="2492501" y="5534964"/>
            <a:ext cx="320675"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585858"/>
                </a:solidFill>
                <a:latin typeface="Calibri"/>
                <a:cs typeface="Calibri"/>
              </a:rPr>
              <a:t>2 a</a:t>
            </a:r>
            <a:r>
              <a:rPr sz="1200" spc="-100" dirty="0">
                <a:solidFill>
                  <a:srgbClr val="585858"/>
                </a:solidFill>
                <a:latin typeface="Calibri"/>
                <a:cs typeface="Calibri"/>
              </a:rPr>
              <a:t> </a:t>
            </a:r>
            <a:r>
              <a:rPr sz="1200" dirty="0">
                <a:solidFill>
                  <a:srgbClr val="585858"/>
                </a:solidFill>
                <a:latin typeface="Calibri"/>
                <a:cs typeface="Calibri"/>
              </a:rPr>
              <a:t>5</a:t>
            </a:r>
            <a:endParaRPr sz="1200">
              <a:latin typeface="Calibri"/>
              <a:cs typeface="Calibri"/>
            </a:endParaRPr>
          </a:p>
        </p:txBody>
      </p:sp>
      <p:sp>
        <p:nvSpPr>
          <p:cNvPr id="25" name="object 25"/>
          <p:cNvSpPr txBox="1"/>
          <p:nvPr/>
        </p:nvSpPr>
        <p:spPr>
          <a:xfrm>
            <a:off x="3188335" y="5534964"/>
            <a:ext cx="398145"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585858"/>
                </a:solidFill>
                <a:latin typeface="Calibri"/>
                <a:cs typeface="Calibri"/>
              </a:rPr>
              <a:t>6 a</a:t>
            </a:r>
            <a:r>
              <a:rPr sz="1200" spc="-100" dirty="0">
                <a:solidFill>
                  <a:srgbClr val="585858"/>
                </a:solidFill>
                <a:latin typeface="Calibri"/>
                <a:cs typeface="Calibri"/>
              </a:rPr>
              <a:t> </a:t>
            </a:r>
            <a:r>
              <a:rPr sz="1200" dirty="0">
                <a:solidFill>
                  <a:srgbClr val="585858"/>
                </a:solidFill>
                <a:latin typeface="Calibri"/>
                <a:cs typeface="Calibri"/>
              </a:rPr>
              <a:t>10</a:t>
            </a:r>
            <a:endParaRPr sz="1200">
              <a:latin typeface="Calibri"/>
              <a:cs typeface="Calibri"/>
            </a:endParaRPr>
          </a:p>
        </p:txBody>
      </p:sp>
      <p:sp>
        <p:nvSpPr>
          <p:cNvPr id="26" name="object 26"/>
          <p:cNvSpPr txBox="1"/>
          <p:nvPr/>
        </p:nvSpPr>
        <p:spPr>
          <a:xfrm>
            <a:off x="3883914" y="5534964"/>
            <a:ext cx="475615"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585858"/>
                </a:solidFill>
                <a:latin typeface="Calibri"/>
                <a:cs typeface="Calibri"/>
              </a:rPr>
              <a:t>11 a</a:t>
            </a:r>
            <a:r>
              <a:rPr sz="1200" spc="-100" dirty="0">
                <a:solidFill>
                  <a:srgbClr val="585858"/>
                </a:solidFill>
                <a:latin typeface="Calibri"/>
                <a:cs typeface="Calibri"/>
              </a:rPr>
              <a:t> </a:t>
            </a:r>
            <a:r>
              <a:rPr sz="1200" dirty="0">
                <a:solidFill>
                  <a:srgbClr val="585858"/>
                </a:solidFill>
                <a:latin typeface="Calibri"/>
                <a:cs typeface="Calibri"/>
              </a:rPr>
              <a:t>20</a:t>
            </a:r>
            <a:endParaRPr sz="1200">
              <a:latin typeface="Calibri"/>
              <a:cs typeface="Calibri"/>
            </a:endParaRPr>
          </a:p>
        </p:txBody>
      </p:sp>
      <p:sp>
        <p:nvSpPr>
          <p:cNvPr id="27" name="object 27"/>
          <p:cNvSpPr txBox="1"/>
          <p:nvPr/>
        </p:nvSpPr>
        <p:spPr>
          <a:xfrm>
            <a:off x="4618101" y="5534964"/>
            <a:ext cx="475615"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585858"/>
                </a:solidFill>
                <a:latin typeface="Calibri"/>
                <a:cs typeface="Calibri"/>
              </a:rPr>
              <a:t>21 a</a:t>
            </a:r>
            <a:r>
              <a:rPr sz="1200" spc="-100" dirty="0">
                <a:solidFill>
                  <a:srgbClr val="585858"/>
                </a:solidFill>
                <a:latin typeface="Calibri"/>
                <a:cs typeface="Calibri"/>
              </a:rPr>
              <a:t> </a:t>
            </a:r>
            <a:r>
              <a:rPr sz="1200" dirty="0">
                <a:solidFill>
                  <a:srgbClr val="585858"/>
                </a:solidFill>
                <a:latin typeface="Calibri"/>
                <a:cs typeface="Calibri"/>
              </a:rPr>
              <a:t>30</a:t>
            </a:r>
            <a:endParaRPr sz="1200">
              <a:latin typeface="Calibri"/>
              <a:cs typeface="Calibri"/>
            </a:endParaRPr>
          </a:p>
        </p:txBody>
      </p:sp>
      <p:sp>
        <p:nvSpPr>
          <p:cNvPr id="28" name="object 28"/>
          <p:cNvSpPr txBox="1"/>
          <p:nvPr/>
        </p:nvSpPr>
        <p:spPr>
          <a:xfrm>
            <a:off x="5352415" y="5534964"/>
            <a:ext cx="475615"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585858"/>
                </a:solidFill>
                <a:latin typeface="Calibri"/>
                <a:cs typeface="Calibri"/>
              </a:rPr>
              <a:t>31 a</a:t>
            </a:r>
            <a:r>
              <a:rPr sz="1200" spc="-100" dirty="0">
                <a:solidFill>
                  <a:srgbClr val="585858"/>
                </a:solidFill>
                <a:latin typeface="Calibri"/>
                <a:cs typeface="Calibri"/>
              </a:rPr>
              <a:t> </a:t>
            </a:r>
            <a:r>
              <a:rPr sz="1200" dirty="0">
                <a:solidFill>
                  <a:srgbClr val="585858"/>
                </a:solidFill>
                <a:latin typeface="Calibri"/>
                <a:cs typeface="Calibri"/>
              </a:rPr>
              <a:t>40</a:t>
            </a:r>
            <a:endParaRPr sz="1200">
              <a:latin typeface="Calibri"/>
              <a:cs typeface="Calibri"/>
            </a:endParaRPr>
          </a:p>
        </p:txBody>
      </p:sp>
      <p:sp>
        <p:nvSpPr>
          <p:cNvPr id="29" name="object 29"/>
          <p:cNvSpPr txBox="1"/>
          <p:nvPr/>
        </p:nvSpPr>
        <p:spPr>
          <a:xfrm>
            <a:off x="2043429" y="1878838"/>
            <a:ext cx="3688715" cy="330835"/>
          </a:xfrm>
          <a:prstGeom prst="rect">
            <a:avLst/>
          </a:prstGeom>
        </p:spPr>
        <p:txBody>
          <a:bodyPr vert="horz" wrap="square" lIns="0" tIns="13335" rIns="0" bIns="0" rtlCol="0">
            <a:spAutoFit/>
          </a:bodyPr>
          <a:lstStyle/>
          <a:p>
            <a:pPr marL="12700">
              <a:lnSpc>
                <a:spcPct val="100000"/>
              </a:lnSpc>
              <a:spcBef>
                <a:spcPts val="105"/>
              </a:spcBef>
            </a:pPr>
            <a:r>
              <a:rPr sz="2000" spc="30" dirty="0">
                <a:solidFill>
                  <a:srgbClr val="585858"/>
                </a:solidFill>
                <a:latin typeface="Calibri"/>
                <a:cs typeface="Calibri"/>
              </a:rPr>
              <a:t>RANGOS </a:t>
            </a:r>
            <a:r>
              <a:rPr sz="2000" spc="15" dirty="0">
                <a:solidFill>
                  <a:srgbClr val="585858"/>
                </a:solidFill>
                <a:latin typeface="Calibri"/>
                <a:cs typeface="Calibri"/>
              </a:rPr>
              <a:t>DE </a:t>
            </a:r>
            <a:r>
              <a:rPr sz="2000" spc="30" dirty="0">
                <a:solidFill>
                  <a:srgbClr val="585858"/>
                </a:solidFill>
                <a:latin typeface="Calibri"/>
                <a:cs typeface="Calibri"/>
              </a:rPr>
              <a:t>ANTIGÜEDAD</a:t>
            </a:r>
            <a:r>
              <a:rPr sz="2000" spc="229" dirty="0">
                <a:solidFill>
                  <a:srgbClr val="585858"/>
                </a:solidFill>
                <a:latin typeface="Calibri"/>
                <a:cs typeface="Calibri"/>
              </a:rPr>
              <a:t> </a:t>
            </a:r>
            <a:r>
              <a:rPr sz="2000" spc="30" dirty="0">
                <a:solidFill>
                  <a:srgbClr val="585858"/>
                </a:solidFill>
                <a:latin typeface="Calibri"/>
                <a:cs typeface="Calibri"/>
              </a:rPr>
              <a:t>(AÑOS)</a:t>
            </a:r>
            <a:endParaRPr sz="2000">
              <a:latin typeface="Calibri"/>
              <a:cs typeface="Calibri"/>
            </a:endParaRPr>
          </a:p>
        </p:txBody>
      </p:sp>
      <p:sp>
        <p:nvSpPr>
          <p:cNvPr id="30" name="object 30"/>
          <p:cNvSpPr/>
          <p:nvPr/>
        </p:nvSpPr>
        <p:spPr>
          <a:xfrm>
            <a:off x="8602980" y="2442972"/>
            <a:ext cx="1618487" cy="2301240"/>
          </a:xfrm>
          <a:prstGeom prst="rect">
            <a:avLst/>
          </a:prstGeom>
          <a:blipFill>
            <a:blip r:embed="rId8" cstate="print"/>
            <a:stretch>
              <a:fillRect/>
            </a:stretch>
          </a:blipFill>
        </p:spPr>
        <p:txBody>
          <a:bodyPr wrap="square" lIns="0" tIns="0" rIns="0" bIns="0" rtlCol="0"/>
          <a:lstStyle/>
          <a:p>
            <a:endParaRPr/>
          </a:p>
        </p:txBody>
      </p:sp>
      <p:sp>
        <p:nvSpPr>
          <p:cNvPr id="31" name="object 31"/>
          <p:cNvSpPr/>
          <p:nvPr/>
        </p:nvSpPr>
        <p:spPr>
          <a:xfrm>
            <a:off x="8604504" y="3918203"/>
            <a:ext cx="1452372" cy="992124"/>
          </a:xfrm>
          <a:prstGeom prst="rect">
            <a:avLst/>
          </a:prstGeom>
          <a:blipFill>
            <a:blip r:embed="rId9" cstate="print"/>
            <a:stretch>
              <a:fillRect/>
            </a:stretch>
          </a:blipFill>
        </p:spPr>
        <p:txBody>
          <a:bodyPr wrap="square" lIns="0" tIns="0" rIns="0" bIns="0" rtlCol="0"/>
          <a:lstStyle/>
          <a:p>
            <a:endParaRPr/>
          </a:p>
        </p:txBody>
      </p:sp>
      <p:sp>
        <p:nvSpPr>
          <p:cNvPr id="32" name="object 32"/>
          <p:cNvSpPr/>
          <p:nvPr/>
        </p:nvSpPr>
        <p:spPr>
          <a:xfrm>
            <a:off x="8606028" y="3913632"/>
            <a:ext cx="1341120" cy="1458468"/>
          </a:xfrm>
          <a:prstGeom prst="rect">
            <a:avLst/>
          </a:prstGeom>
          <a:blipFill>
            <a:blip r:embed="rId10" cstate="print"/>
            <a:stretch>
              <a:fillRect/>
            </a:stretch>
          </a:blipFill>
        </p:spPr>
        <p:txBody>
          <a:bodyPr wrap="square" lIns="0" tIns="0" rIns="0" bIns="0" rtlCol="0"/>
          <a:lstStyle/>
          <a:p>
            <a:endParaRPr/>
          </a:p>
        </p:txBody>
      </p:sp>
      <p:sp>
        <p:nvSpPr>
          <p:cNvPr id="33" name="object 33"/>
          <p:cNvSpPr/>
          <p:nvPr/>
        </p:nvSpPr>
        <p:spPr>
          <a:xfrm>
            <a:off x="7135368" y="3506723"/>
            <a:ext cx="2287524" cy="2026920"/>
          </a:xfrm>
          <a:prstGeom prst="rect">
            <a:avLst/>
          </a:prstGeom>
          <a:blipFill>
            <a:blip r:embed="rId11" cstate="print"/>
            <a:stretch>
              <a:fillRect/>
            </a:stretch>
          </a:blipFill>
        </p:spPr>
        <p:txBody>
          <a:bodyPr wrap="square" lIns="0" tIns="0" rIns="0" bIns="0" rtlCol="0"/>
          <a:lstStyle/>
          <a:p>
            <a:endParaRPr/>
          </a:p>
        </p:txBody>
      </p:sp>
      <p:sp>
        <p:nvSpPr>
          <p:cNvPr id="34" name="object 34"/>
          <p:cNvSpPr/>
          <p:nvPr/>
        </p:nvSpPr>
        <p:spPr>
          <a:xfrm>
            <a:off x="7197852" y="2458211"/>
            <a:ext cx="1560576" cy="1609344"/>
          </a:xfrm>
          <a:prstGeom prst="rect">
            <a:avLst/>
          </a:prstGeom>
          <a:blipFill>
            <a:blip r:embed="rId12" cstate="print"/>
            <a:stretch>
              <a:fillRect/>
            </a:stretch>
          </a:blipFill>
        </p:spPr>
        <p:txBody>
          <a:bodyPr wrap="square" lIns="0" tIns="0" rIns="0" bIns="0" rtlCol="0"/>
          <a:lstStyle/>
          <a:p>
            <a:endParaRPr/>
          </a:p>
        </p:txBody>
      </p:sp>
      <p:sp>
        <p:nvSpPr>
          <p:cNvPr id="35" name="object 35"/>
          <p:cNvSpPr/>
          <p:nvPr/>
        </p:nvSpPr>
        <p:spPr>
          <a:xfrm>
            <a:off x="8459723" y="2450592"/>
            <a:ext cx="286537" cy="1616963"/>
          </a:xfrm>
          <a:prstGeom prst="rect">
            <a:avLst/>
          </a:prstGeom>
          <a:blipFill>
            <a:blip r:embed="rId13" cstate="print"/>
            <a:stretch>
              <a:fillRect/>
            </a:stretch>
          </a:blipFill>
        </p:spPr>
        <p:txBody>
          <a:bodyPr wrap="square" lIns="0" tIns="0" rIns="0" bIns="0" rtlCol="0"/>
          <a:lstStyle/>
          <a:p>
            <a:endParaRPr/>
          </a:p>
        </p:txBody>
      </p:sp>
      <p:sp>
        <p:nvSpPr>
          <p:cNvPr id="36" name="object 36"/>
          <p:cNvSpPr/>
          <p:nvPr/>
        </p:nvSpPr>
        <p:spPr>
          <a:xfrm>
            <a:off x="8683625" y="2530220"/>
            <a:ext cx="1461770" cy="2131695"/>
          </a:xfrm>
          <a:custGeom>
            <a:avLst/>
            <a:gdLst/>
            <a:ahLst/>
            <a:cxnLst/>
            <a:rect l="l" t="t" r="r" b="b"/>
            <a:pathLst>
              <a:path w="1461770" h="2131695">
                <a:moveTo>
                  <a:pt x="0" y="0"/>
                </a:moveTo>
                <a:lnTo>
                  <a:pt x="0" y="1461770"/>
                </a:lnTo>
                <a:lnTo>
                  <a:pt x="1299464" y="2131186"/>
                </a:lnTo>
                <a:lnTo>
                  <a:pt x="1321540" y="2086488"/>
                </a:lnTo>
                <a:lnTo>
                  <a:pt x="1342044" y="2041141"/>
                </a:lnTo>
                <a:lnTo>
                  <a:pt x="1360966" y="1995186"/>
                </a:lnTo>
                <a:lnTo>
                  <a:pt x="1378294" y="1948666"/>
                </a:lnTo>
                <a:lnTo>
                  <a:pt x="1394019" y="1901625"/>
                </a:lnTo>
                <a:lnTo>
                  <a:pt x="1408132" y="1854104"/>
                </a:lnTo>
                <a:lnTo>
                  <a:pt x="1420621" y="1806146"/>
                </a:lnTo>
                <a:lnTo>
                  <a:pt x="1431478" y="1757793"/>
                </a:lnTo>
                <a:lnTo>
                  <a:pt x="1440692" y="1709088"/>
                </a:lnTo>
                <a:lnTo>
                  <a:pt x="1448253" y="1660074"/>
                </a:lnTo>
                <a:lnTo>
                  <a:pt x="1454152" y="1610792"/>
                </a:lnTo>
                <a:lnTo>
                  <a:pt x="1458377" y="1561286"/>
                </a:lnTo>
                <a:lnTo>
                  <a:pt x="1460920" y="1511598"/>
                </a:lnTo>
                <a:lnTo>
                  <a:pt x="1461770" y="1461770"/>
                </a:lnTo>
                <a:lnTo>
                  <a:pt x="1460988" y="1413517"/>
                </a:lnTo>
                <a:lnTo>
                  <a:pt x="1458660" y="1365655"/>
                </a:lnTo>
                <a:lnTo>
                  <a:pt x="1454810" y="1318208"/>
                </a:lnTo>
                <a:lnTo>
                  <a:pt x="1449461" y="1271201"/>
                </a:lnTo>
                <a:lnTo>
                  <a:pt x="1442638" y="1224657"/>
                </a:lnTo>
                <a:lnTo>
                  <a:pt x="1434365" y="1178600"/>
                </a:lnTo>
                <a:lnTo>
                  <a:pt x="1424665" y="1133054"/>
                </a:lnTo>
                <a:lnTo>
                  <a:pt x="1413563" y="1088044"/>
                </a:lnTo>
                <a:lnTo>
                  <a:pt x="1401084" y="1043594"/>
                </a:lnTo>
                <a:lnTo>
                  <a:pt x="1387250" y="999727"/>
                </a:lnTo>
                <a:lnTo>
                  <a:pt x="1372086" y="956468"/>
                </a:lnTo>
                <a:lnTo>
                  <a:pt x="1355617" y="913841"/>
                </a:lnTo>
                <a:lnTo>
                  <a:pt x="1337866" y="871870"/>
                </a:lnTo>
                <a:lnTo>
                  <a:pt x="1318857" y="830578"/>
                </a:lnTo>
                <a:lnTo>
                  <a:pt x="1298614" y="789991"/>
                </a:lnTo>
                <a:lnTo>
                  <a:pt x="1277162" y="750131"/>
                </a:lnTo>
                <a:lnTo>
                  <a:pt x="1254525" y="711024"/>
                </a:lnTo>
                <a:lnTo>
                  <a:pt x="1230726" y="672693"/>
                </a:lnTo>
                <a:lnTo>
                  <a:pt x="1205790" y="635162"/>
                </a:lnTo>
                <a:lnTo>
                  <a:pt x="1179740" y="598456"/>
                </a:lnTo>
                <a:lnTo>
                  <a:pt x="1152601" y="562598"/>
                </a:lnTo>
                <a:lnTo>
                  <a:pt x="1124398" y="527613"/>
                </a:lnTo>
                <a:lnTo>
                  <a:pt x="1095153" y="493524"/>
                </a:lnTo>
                <a:lnTo>
                  <a:pt x="1064891" y="460356"/>
                </a:lnTo>
                <a:lnTo>
                  <a:pt x="1033637" y="428132"/>
                </a:lnTo>
                <a:lnTo>
                  <a:pt x="1001413" y="396878"/>
                </a:lnTo>
                <a:lnTo>
                  <a:pt x="968245" y="366616"/>
                </a:lnTo>
                <a:lnTo>
                  <a:pt x="934156" y="337371"/>
                </a:lnTo>
                <a:lnTo>
                  <a:pt x="899171" y="309168"/>
                </a:lnTo>
                <a:lnTo>
                  <a:pt x="863313" y="282029"/>
                </a:lnTo>
                <a:lnTo>
                  <a:pt x="826607" y="255979"/>
                </a:lnTo>
                <a:lnTo>
                  <a:pt x="789076" y="231043"/>
                </a:lnTo>
                <a:lnTo>
                  <a:pt x="750745" y="207244"/>
                </a:lnTo>
                <a:lnTo>
                  <a:pt x="711638" y="184607"/>
                </a:lnTo>
                <a:lnTo>
                  <a:pt x="671778" y="163155"/>
                </a:lnTo>
                <a:lnTo>
                  <a:pt x="631191" y="142912"/>
                </a:lnTo>
                <a:lnTo>
                  <a:pt x="589899" y="123903"/>
                </a:lnTo>
                <a:lnTo>
                  <a:pt x="547928" y="106152"/>
                </a:lnTo>
                <a:lnTo>
                  <a:pt x="505301" y="89683"/>
                </a:lnTo>
                <a:lnTo>
                  <a:pt x="462042" y="74519"/>
                </a:lnTo>
                <a:lnTo>
                  <a:pt x="418175" y="60685"/>
                </a:lnTo>
                <a:lnTo>
                  <a:pt x="373725" y="48206"/>
                </a:lnTo>
                <a:lnTo>
                  <a:pt x="328715" y="37104"/>
                </a:lnTo>
                <a:lnTo>
                  <a:pt x="283169" y="27404"/>
                </a:lnTo>
                <a:lnTo>
                  <a:pt x="237112" y="19131"/>
                </a:lnTo>
                <a:lnTo>
                  <a:pt x="190568" y="12308"/>
                </a:lnTo>
                <a:lnTo>
                  <a:pt x="143561" y="6959"/>
                </a:lnTo>
                <a:lnTo>
                  <a:pt x="96114" y="3109"/>
                </a:lnTo>
                <a:lnTo>
                  <a:pt x="48252" y="781"/>
                </a:lnTo>
                <a:lnTo>
                  <a:pt x="0" y="0"/>
                </a:lnTo>
                <a:close/>
              </a:path>
            </a:pathLst>
          </a:custGeom>
          <a:solidFill>
            <a:srgbClr val="4471C4"/>
          </a:solidFill>
        </p:spPr>
        <p:txBody>
          <a:bodyPr wrap="square" lIns="0" tIns="0" rIns="0" bIns="0" rtlCol="0"/>
          <a:lstStyle/>
          <a:p>
            <a:endParaRPr/>
          </a:p>
        </p:txBody>
      </p:sp>
      <p:sp>
        <p:nvSpPr>
          <p:cNvPr id="37" name="object 37"/>
          <p:cNvSpPr/>
          <p:nvPr/>
        </p:nvSpPr>
        <p:spPr>
          <a:xfrm>
            <a:off x="8683625" y="3991990"/>
            <a:ext cx="1299845" cy="848994"/>
          </a:xfrm>
          <a:custGeom>
            <a:avLst/>
            <a:gdLst/>
            <a:ahLst/>
            <a:cxnLst/>
            <a:rect l="l" t="t" r="r" b="b"/>
            <a:pathLst>
              <a:path w="1299845" h="848995">
                <a:moveTo>
                  <a:pt x="0" y="0"/>
                </a:moveTo>
                <a:lnTo>
                  <a:pt x="1190244" y="848486"/>
                </a:lnTo>
                <a:lnTo>
                  <a:pt x="1219936" y="805201"/>
                </a:lnTo>
                <a:lnTo>
                  <a:pt x="1248044" y="760904"/>
                </a:lnTo>
                <a:lnTo>
                  <a:pt x="1274558" y="715631"/>
                </a:lnTo>
                <a:lnTo>
                  <a:pt x="1299464" y="669416"/>
                </a:lnTo>
                <a:lnTo>
                  <a:pt x="0" y="0"/>
                </a:lnTo>
                <a:close/>
              </a:path>
            </a:pathLst>
          </a:custGeom>
          <a:solidFill>
            <a:srgbClr val="EC7C30"/>
          </a:solidFill>
        </p:spPr>
        <p:txBody>
          <a:bodyPr wrap="square" lIns="0" tIns="0" rIns="0" bIns="0" rtlCol="0"/>
          <a:lstStyle/>
          <a:p>
            <a:endParaRPr/>
          </a:p>
        </p:txBody>
      </p:sp>
      <p:sp>
        <p:nvSpPr>
          <p:cNvPr id="38" name="object 38"/>
          <p:cNvSpPr/>
          <p:nvPr/>
        </p:nvSpPr>
        <p:spPr>
          <a:xfrm>
            <a:off x="8683625" y="3991990"/>
            <a:ext cx="1190625" cy="1305560"/>
          </a:xfrm>
          <a:custGeom>
            <a:avLst/>
            <a:gdLst/>
            <a:ahLst/>
            <a:cxnLst/>
            <a:rect l="l" t="t" r="r" b="b"/>
            <a:pathLst>
              <a:path w="1190625" h="1305560">
                <a:moveTo>
                  <a:pt x="0" y="0"/>
                </a:moveTo>
                <a:lnTo>
                  <a:pt x="657732" y="1305305"/>
                </a:lnTo>
                <a:lnTo>
                  <a:pt x="702700" y="1281659"/>
                </a:lnTo>
                <a:lnTo>
                  <a:pt x="746740" y="1256514"/>
                </a:lnTo>
                <a:lnTo>
                  <a:pt x="789816" y="1229900"/>
                </a:lnTo>
                <a:lnTo>
                  <a:pt x="831894" y="1201845"/>
                </a:lnTo>
                <a:lnTo>
                  <a:pt x="872941" y="1172378"/>
                </a:lnTo>
                <a:lnTo>
                  <a:pt x="912921" y="1141530"/>
                </a:lnTo>
                <a:lnTo>
                  <a:pt x="951801" y="1109329"/>
                </a:lnTo>
                <a:lnTo>
                  <a:pt x="989545" y="1075804"/>
                </a:lnTo>
                <a:lnTo>
                  <a:pt x="1026120" y="1040984"/>
                </a:lnTo>
                <a:lnTo>
                  <a:pt x="1061491" y="1004899"/>
                </a:lnTo>
                <a:lnTo>
                  <a:pt x="1095623" y="967577"/>
                </a:lnTo>
                <a:lnTo>
                  <a:pt x="1128482" y="929049"/>
                </a:lnTo>
                <a:lnTo>
                  <a:pt x="1160034" y="889342"/>
                </a:lnTo>
                <a:lnTo>
                  <a:pt x="1190244" y="848486"/>
                </a:lnTo>
                <a:lnTo>
                  <a:pt x="0" y="0"/>
                </a:lnTo>
                <a:close/>
              </a:path>
            </a:pathLst>
          </a:custGeom>
          <a:solidFill>
            <a:srgbClr val="A4A4A4"/>
          </a:solidFill>
        </p:spPr>
        <p:txBody>
          <a:bodyPr wrap="square" lIns="0" tIns="0" rIns="0" bIns="0" rtlCol="0"/>
          <a:lstStyle/>
          <a:p>
            <a:endParaRPr/>
          </a:p>
        </p:txBody>
      </p:sp>
      <p:sp>
        <p:nvSpPr>
          <p:cNvPr id="39" name="object 39"/>
          <p:cNvSpPr/>
          <p:nvPr/>
        </p:nvSpPr>
        <p:spPr>
          <a:xfrm>
            <a:off x="7221933" y="3590416"/>
            <a:ext cx="2119630" cy="1863725"/>
          </a:xfrm>
          <a:custGeom>
            <a:avLst/>
            <a:gdLst/>
            <a:ahLst/>
            <a:cxnLst/>
            <a:rect l="l" t="t" r="r" b="b"/>
            <a:pathLst>
              <a:path w="2119629" h="1863725">
                <a:moveTo>
                  <a:pt x="56182" y="0"/>
                </a:moveTo>
                <a:lnTo>
                  <a:pt x="43277" y="48309"/>
                </a:lnTo>
                <a:lnTo>
                  <a:pt x="32060" y="96884"/>
                </a:lnTo>
                <a:lnTo>
                  <a:pt x="22528" y="145684"/>
                </a:lnTo>
                <a:lnTo>
                  <a:pt x="14677" y="194665"/>
                </a:lnTo>
                <a:lnTo>
                  <a:pt x="8502" y="243786"/>
                </a:lnTo>
                <a:lnTo>
                  <a:pt x="4001" y="293005"/>
                </a:lnTo>
                <a:lnTo>
                  <a:pt x="1168" y="342279"/>
                </a:lnTo>
                <a:lnTo>
                  <a:pt x="0" y="391566"/>
                </a:lnTo>
                <a:lnTo>
                  <a:pt x="492" y="440824"/>
                </a:lnTo>
                <a:lnTo>
                  <a:pt x="2642" y="490010"/>
                </a:lnTo>
                <a:lnTo>
                  <a:pt x="6445" y="539083"/>
                </a:lnTo>
                <a:lnTo>
                  <a:pt x="11898" y="588000"/>
                </a:lnTo>
                <a:lnTo>
                  <a:pt x="18995" y="636718"/>
                </a:lnTo>
                <a:lnTo>
                  <a:pt x="27734" y="685197"/>
                </a:lnTo>
                <a:lnTo>
                  <a:pt x="38110" y="733393"/>
                </a:lnTo>
                <a:lnTo>
                  <a:pt x="50119" y="781264"/>
                </a:lnTo>
                <a:lnTo>
                  <a:pt x="63758" y="828768"/>
                </a:lnTo>
                <a:lnTo>
                  <a:pt x="79023" y="875863"/>
                </a:lnTo>
                <a:lnTo>
                  <a:pt x="95909" y="922507"/>
                </a:lnTo>
                <a:lnTo>
                  <a:pt x="114413" y="968656"/>
                </a:lnTo>
                <a:lnTo>
                  <a:pt x="134530" y="1014271"/>
                </a:lnTo>
                <a:lnTo>
                  <a:pt x="156258" y="1059307"/>
                </a:lnTo>
                <a:lnTo>
                  <a:pt x="178672" y="1102046"/>
                </a:lnTo>
                <a:lnTo>
                  <a:pt x="202291" y="1143741"/>
                </a:lnTo>
                <a:lnTo>
                  <a:pt x="227082" y="1184379"/>
                </a:lnTo>
                <a:lnTo>
                  <a:pt x="253014" y="1223951"/>
                </a:lnTo>
                <a:lnTo>
                  <a:pt x="280053" y="1262446"/>
                </a:lnTo>
                <a:lnTo>
                  <a:pt x="308168" y="1299853"/>
                </a:lnTo>
                <a:lnTo>
                  <a:pt x="337327" y="1336161"/>
                </a:lnTo>
                <a:lnTo>
                  <a:pt x="367496" y="1371360"/>
                </a:lnTo>
                <a:lnTo>
                  <a:pt x="398644" y="1405439"/>
                </a:lnTo>
                <a:lnTo>
                  <a:pt x="430738" y="1438388"/>
                </a:lnTo>
                <a:lnTo>
                  <a:pt x="463747" y="1470195"/>
                </a:lnTo>
                <a:lnTo>
                  <a:pt x="497636" y="1500851"/>
                </a:lnTo>
                <a:lnTo>
                  <a:pt x="532376" y="1530344"/>
                </a:lnTo>
                <a:lnTo>
                  <a:pt x="567932" y="1558663"/>
                </a:lnTo>
                <a:lnTo>
                  <a:pt x="604273" y="1585799"/>
                </a:lnTo>
                <a:lnTo>
                  <a:pt x="641366" y="1611741"/>
                </a:lnTo>
                <a:lnTo>
                  <a:pt x="679179" y="1636477"/>
                </a:lnTo>
                <a:lnTo>
                  <a:pt x="717680" y="1659997"/>
                </a:lnTo>
                <a:lnTo>
                  <a:pt x="756837" y="1682291"/>
                </a:lnTo>
                <a:lnTo>
                  <a:pt x="796616" y="1703348"/>
                </a:lnTo>
                <a:lnTo>
                  <a:pt x="836986" y="1723157"/>
                </a:lnTo>
                <a:lnTo>
                  <a:pt x="877915" y="1741707"/>
                </a:lnTo>
                <a:lnTo>
                  <a:pt x="919370" y="1758989"/>
                </a:lnTo>
                <a:lnTo>
                  <a:pt x="961319" y="1774990"/>
                </a:lnTo>
                <a:lnTo>
                  <a:pt x="1003729" y="1789701"/>
                </a:lnTo>
                <a:lnTo>
                  <a:pt x="1046568" y="1803111"/>
                </a:lnTo>
                <a:lnTo>
                  <a:pt x="1089804" y="1815209"/>
                </a:lnTo>
                <a:lnTo>
                  <a:pt x="1133405" y="1825984"/>
                </a:lnTo>
                <a:lnTo>
                  <a:pt x="1177338" y="1835427"/>
                </a:lnTo>
                <a:lnTo>
                  <a:pt x="1221570" y="1843525"/>
                </a:lnTo>
                <a:lnTo>
                  <a:pt x="1266071" y="1850269"/>
                </a:lnTo>
                <a:lnTo>
                  <a:pt x="1310806" y="1855648"/>
                </a:lnTo>
                <a:lnTo>
                  <a:pt x="1355745" y="1859652"/>
                </a:lnTo>
                <a:lnTo>
                  <a:pt x="1400854" y="1862268"/>
                </a:lnTo>
                <a:lnTo>
                  <a:pt x="1446101" y="1863488"/>
                </a:lnTo>
                <a:lnTo>
                  <a:pt x="1491454" y="1863300"/>
                </a:lnTo>
                <a:lnTo>
                  <a:pt x="1536881" y="1861693"/>
                </a:lnTo>
                <a:lnTo>
                  <a:pt x="1582349" y="1858658"/>
                </a:lnTo>
                <a:lnTo>
                  <a:pt x="1627826" y="1854182"/>
                </a:lnTo>
                <a:lnTo>
                  <a:pt x="1673280" y="1848257"/>
                </a:lnTo>
                <a:lnTo>
                  <a:pt x="1718678" y="1840870"/>
                </a:lnTo>
                <a:lnTo>
                  <a:pt x="1763988" y="1832011"/>
                </a:lnTo>
                <a:lnTo>
                  <a:pt x="1809178" y="1821670"/>
                </a:lnTo>
                <a:lnTo>
                  <a:pt x="1854215" y="1809836"/>
                </a:lnTo>
                <a:lnTo>
                  <a:pt x="1899068" y="1796498"/>
                </a:lnTo>
                <a:lnTo>
                  <a:pt x="1943703" y="1781646"/>
                </a:lnTo>
                <a:lnTo>
                  <a:pt x="1988088" y="1765268"/>
                </a:lnTo>
                <a:lnTo>
                  <a:pt x="2032192" y="1747355"/>
                </a:lnTo>
                <a:lnTo>
                  <a:pt x="2075981" y="1727896"/>
                </a:lnTo>
                <a:lnTo>
                  <a:pt x="2119424" y="1706880"/>
                </a:lnTo>
                <a:lnTo>
                  <a:pt x="1461691" y="401574"/>
                </a:lnTo>
                <a:lnTo>
                  <a:pt x="56182" y="0"/>
                </a:lnTo>
                <a:close/>
              </a:path>
            </a:pathLst>
          </a:custGeom>
          <a:solidFill>
            <a:srgbClr val="FFC000"/>
          </a:solidFill>
        </p:spPr>
        <p:txBody>
          <a:bodyPr wrap="square" lIns="0" tIns="0" rIns="0" bIns="0" rtlCol="0"/>
          <a:lstStyle/>
          <a:p>
            <a:endParaRPr/>
          </a:p>
        </p:txBody>
      </p:sp>
      <p:sp>
        <p:nvSpPr>
          <p:cNvPr id="40" name="object 40"/>
          <p:cNvSpPr/>
          <p:nvPr/>
        </p:nvSpPr>
        <p:spPr>
          <a:xfrm>
            <a:off x="7278116" y="2538729"/>
            <a:ext cx="1405890" cy="1453515"/>
          </a:xfrm>
          <a:custGeom>
            <a:avLst/>
            <a:gdLst/>
            <a:ahLst/>
            <a:cxnLst/>
            <a:rect l="l" t="t" r="r" b="b"/>
            <a:pathLst>
              <a:path w="1405890" h="1453514">
                <a:moveTo>
                  <a:pt x="1248409" y="0"/>
                </a:moveTo>
                <a:lnTo>
                  <a:pt x="1199354" y="6134"/>
                </a:lnTo>
                <a:lnTo>
                  <a:pt x="1150782" y="13872"/>
                </a:lnTo>
                <a:lnTo>
                  <a:pt x="1102722" y="23191"/>
                </a:lnTo>
                <a:lnTo>
                  <a:pt x="1055204" y="34063"/>
                </a:lnTo>
                <a:lnTo>
                  <a:pt x="1008259" y="46464"/>
                </a:lnTo>
                <a:lnTo>
                  <a:pt x="961916" y="60369"/>
                </a:lnTo>
                <a:lnTo>
                  <a:pt x="916205" y="75753"/>
                </a:lnTo>
                <a:lnTo>
                  <a:pt x="871156" y="92590"/>
                </a:lnTo>
                <a:lnTo>
                  <a:pt x="826799" y="110855"/>
                </a:lnTo>
                <a:lnTo>
                  <a:pt x="783164" y="130522"/>
                </a:lnTo>
                <a:lnTo>
                  <a:pt x="740281" y="151568"/>
                </a:lnTo>
                <a:lnTo>
                  <a:pt x="698180" y="173966"/>
                </a:lnTo>
                <a:lnTo>
                  <a:pt x="656890" y="197691"/>
                </a:lnTo>
                <a:lnTo>
                  <a:pt x="616441" y="222718"/>
                </a:lnTo>
                <a:lnTo>
                  <a:pt x="576864" y="249022"/>
                </a:lnTo>
                <a:lnTo>
                  <a:pt x="538189" y="276578"/>
                </a:lnTo>
                <a:lnTo>
                  <a:pt x="500444" y="305360"/>
                </a:lnTo>
                <a:lnTo>
                  <a:pt x="463661" y="335343"/>
                </a:lnTo>
                <a:lnTo>
                  <a:pt x="427868" y="366502"/>
                </a:lnTo>
                <a:lnTo>
                  <a:pt x="393097" y="398812"/>
                </a:lnTo>
                <a:lnTo>
                  <a:pt x="359376" y="432247"/>
                </a:lnTo>
                <a:lnTo>
                  <a:pt x="326736" y="466782"/>
                </a:lnTo>
                <a:lnTo>
                  <a:pt x="295207" y="502393"/>
                </a:lnTo>
                <a:lnTo>
                  <a:pt x="264818" y="539053"/>
                </a:lnTo>
                <a:lnTo>
                  <a:pt x="235600" y="576738"/>
                </a:lnTo>
                <a:lnTo>
                  <a:pt x="207582" y="615423"/>
                </a:lnTo>
                <a:lnTo>
                  <a:pt x="180794" y="655081"/>
                </a:lnTo>
                <a:lnTo>
                  <a:pt x="155266" y="695689"/>
                </a:lnTo>
                <a:lnTo>
                  <a:pt x="131029" y="737220"/>
                </a:lnTo>
                <a:lnTo>
                  <a:pt x="108111" y="779650"/>
                </a:lnTo>
                <a:lnTo>
                  <a:pt x="86543" y="822953"/>
                </a:lnTo>
                <a:lnTo>
                  <a:pt x="66356" y="867105"/>
                </a:lnTo>
                <a:lnTo>
                  <a:pt x="47577" y="912079"/>
                </a:lnTo>
                <a:lnTo>
                  <a:pt x="30239" y="957851"/>
                </a:lnTo>
                <a:lnTo>
                  <a:pt x="14369" y="1004395"/>
                </a:lnTo>
                <a:lnTo>
                  <a:pt x="0" y="1051687"/>
                </a:lnTo>
                <a:lnTo>
                  <a:pt x="1405508" y="1453261"/>
                </a:lnTo>
                <a:lnTo>
                  <a:pt x="1248409" y="0"/>
                </a:lnTo>
                <a:close/>
              </a:path>
            </a:pathLst>
          </a:custGeom>
          <a:solidFill>
            <a:srgbClr val="5B9BD4"/>
          </a:solidFill>
        </p:spPr>
        <p:txBody>
          <a:bodyPr wrap="square" lIns="0" tIns="0" rIns="0" bIns="0" rtlCol="0"/>
          <a:lstStyle/>
          <a:p>
            <a:endParaRPr/>
          </a:p>
        </p:txBody>
      </p:sp>
      <p:sp>
        <p:nvSpPr>
          <p:cNvPr id="41" name="object 41"/>
          <p:cNvSpPr/>
          <p:nvPr/>
        </p:nvSpPr>
        <p:spPr>
          <a:xfrm>
            <a:off x="8526526" y="2530220"/>
            <a:ext cx="157480" cy="1461770"/>
          </a:xfrm>
          <a:custGeom>
            <a:avLst/>
            <a:gdLst/>
            <a:ahLst/>
            <a:cxnLst/>
            <a:rect l="l" t="t" r="r" b="b"/>
            <a:pathLst>
              <a:path w="157479" h="1461770">
                <a:moveTo>
                  <a:pt x="157099" y="0"/>
                </a:moveTo>
                <a:lnTo>
                  <a:pt x="117764" y="525"/>
                </a:lnTo>
                <a:lnTo>
                  <a:pt x="78454" y="2111"/>
                </a:lnTo>
                <a:lnTo>
                  <a:pt x="39191" y="4768"/>
                </a:lnTo>
                <a:lnTo>
                  <a:pt x="0" y="8508"/>
                </a:lnTo>
                <a:lnTo>
                  <a:pt x="157099" y="1461770"/>
                </a:lnTo>
                <a:lnTo>
                  <a:pt x="157099" y="0"/>
                </a:lnTo>
                <a:close/>
              </a:path>
            </a:pathLst>
          </a:custGeom>
          <a:solidFill>
            <a:srgbClr val="6FAC46"/>
          </a:solidFill>
        </p:spPr>
        <p:txBody>
          <a:bodyPr wrap="square" lIns="0" tIns="0" rIns="0" bIns="0" rtlCol="0"/>
          <a:lstStyle/>
          <a:p>
            <a:endParaRPr/>
          </a:p>
        </p:txBody>
      </p:sp>
      <p:sp>
        <p:nvSpPr>
          <p:cNvPr id="42" name="object 42"/>
          <p:cNvSpPr/>
          <p:nvPr/>
        </p:nvSpPr>
        <p:spPr>
          <a:xfrm>
            <a:off x="9931907" y="4753355"/>
            <a:ext cx="0" cy="271780"/>
          </a:xfrm>
          <a:custGeom>
            <a:avLst/>
            <a:gdLst/>
            <a:ahLst/>
            <a:cxnLst/>
            <a:rect l="l" t="t" r="r" b="b"/>
            <a:pathLst>
              <a:path h="271779">
                <a:moveTo>
                  <a:pt x="0" y="0"/>
                </a:moveTo>
                <a:lnTo>
                  <a:pt x="0" y="213360"/>
                </a:lnTo>
                <a:lnTo>
                  <a:pt x="0" y="271272"/>
                </a:lnTo>
              </a:path>
            </a:pathLst>
          </a:custGeom>
          <a:ln w="9144">
            <a:solidFill>
              <a:srgbClr val="A6A6A6"/>
            </a:solidFill>
          </a:ln>
        </p:spPr>
        <p:txBody>
          <a:bodyPr wrap="square" lIns="0" tIns="0" rIns="0" bIns="0" rtlCol="0"/>
          <a:lstStyle/>
          <a:p>
            <a:endParaRPr/>
          </a:p>
        </p:txBody>
      </p:sp>
      <p:sp>
        <p:nvSpPr>
          <p:cNvPr id="43" name="object 43"/>
          <p:cNvSpPr/>
          <p:nvPr/>
        </p:nvSpPr>
        <p:spPr>
          <a:xfrm>
            <a:off x="9634728" y="5100828"/>
            <a:ext cx="0" cy="178435"/>
          </a:xfrm>
          <a:custGeom>
            <a:avLst/>
            <a:gdLst/>
            <a:ahLst/>
            <a:cxnLst/>
            <a:rect l="l" t="t" r="r" b="b"/>
            <a:pathLst>
              <a:path h="178435">
                <a:moveTo>
                  <a:pt x="0" y="0"/>
                </a:moveTo>
                <a:lnTo>
                  <a:pt x="0" y="120396"/>
                </a:lnTo>
                <a:lnTo>
                  <a:pt x="0" y="178308"/>
                </a:lnTo>
              </a:path>
            </a:pathLst>
          </a:custGeom>
          <a:ln w="9144">
            <a:solidFill>
              <a:srgbClr val="A6A6A6"/>
            </a:solidFill>
          </a:ln>
        </p:spPr>
        <p:txBody>
          <a:bodyPr wrap="square" lIns="0" tIns="0" rIns="0" bIns="0" rtlCol="0"/>
          <a:lstStyle/>
          <a:p>
            <a:endParaRPr/>
          </a:p>
        </p:txBody>
      </p:sp>
      <p:sp>
        <p:nvSpPr>
          <p:cNvPr id="44" name="object 44"/>
          <p:cNvSpPr txBox="1"/>
          <p:nvPr/>
        </p:nvSpPr>
        <p:spPr>
          <a:xfrm>
            <a:off x="10025888" y="3003295"/>
            <a:ext cx="532130" cy="228600"/>
          </a:xfrm>
          <a:prstGeom prst="rect">
            <a:avLst/>
          </a:prstGeom>
        </p:spPr>
        <p:txBody>
          <a:bodyPr vert="horz" wrap="square" lIns="0" tIns="16510" rIns="0" bIns="0" rtlCol="0">
            <a:spAutoFit/>
          </a:bodyPr>
          <a:lstStyle/>
          <a:p>
            <a:pPr marL="12700">
              <a:lnSpc>
                <a:spcPct val="100000"/>
              </a:lnSpc>
              <a:spcBef>
                <a:spcPts val="130"/>
              </a:spcBef>
            </a:pPr>
            <a:r>
              <a:rPr sz="1300" b="1" spc="5" dirty="0">
                <a:solidFill>
                  <a:srgbClr val="4471C4"/>
                </a:solidFill>
                <a:latin typeface="Calibri"/>
                <a:cs typeface="Calibri"/>
              </a:rPr>
              <a:t>C</a:t>
            </a:r>
            <a:r>
              <a:rPr sz="1300" b="1" spc="10" dirty="0">
                <a:solidFill>
                  <a:srgbClr val="4471C4"/>
                </a:solidFill>
                <a:latin typeface="Calibri"/>
                <a:cs typeface="Calibri"/>
              </a:rPr>
              <a:t>asado</a:t>
            </a:r>
            <a:endParaRPr sz="1300">
              <a:latin typeface="Calibri"/>
              <a:cs typeface="Calibri"/>
            </a:endParaRPr>
          </a:p>
        </p:txBody>
      </p:sp>
      <p:sp>
        <p:nvSpPr>
          <p:cNvPr id="45" name="object 45"/>
          <p:cNvSpPr txBox="1"/>
          <p:nvPr/>
        </p:nvSpPr>
        <p:spPr>
          <a:xfrm>
            <a:off x="9971658" y="4940300"/>
            <a:ext cx="1087120" cy="228600"/>
          </a:xfrm>
          <a:prstGeom prst="rect">
            <a:avLst/>
          </a:prstGeom>
        </p:spPr>
        <p:txBody>
          <a:bodyPr vert="horz" wrap="square" lIns="0" tIns="16510" rIns="0" bIns="0" rtlCol="0">
            <a:spAutoFit/>
          </a:bodyPr>
          <a:lstStyle/>
          <a:p>
            <a:pPr marL="12700">
              <a:lnSpc>
                <a:spcPct val="100000"/>
              </a:lnSpc>
              <a:spcBef>
                <a:spcPts val="130"/>
              </a:spcBef>
            </a:pPr>
            <a:r>
              <a:rPr sz="1300" b="1" spc="5" dirty="0">
                <a:solidFill>
                  <a:srgbClr val="EC7C30"/>
                </a:solidFill>
                <a:latin typeface="Calibri"/>
                <a:cs typeface="Calibri"/>
              </a:rPr>
              <a:t>Comprometido</a:t>
            </a:r>
            <a:endParaRPr sz="1300">
              <a:latin typeface="Calibri"/>
              <a:cs typeface="Calibri"/>
            </a:endParaRPr>
          </a:p>
        </p:txBody>
      </p:sp>
      <p:sp>
        <p:nvSpPr>
          <p:cNvPr id="46" name="object 46"/>
          <p:cNvSpPr txBox="1"/>
          <p:nvPr/>
        </p:nvSpPr>
        <p:spPr>
          <a:xfrm>
            <a:off x="9486645" y="5259704"/>
            <a:ext cx="688340" cy="228600"/>
          </a:xfrm>
          <a:prstGeom prst="rect">
            <a:avLst/>
          </a:prstGeom>
        </p:spPr>
        <p:txBody>
          <a:bodyPr vert="horz" wrap="square" lIns="0" tIns="16510" rIns="0" bIns="0" rtlCol="0">
            <a:spAutoFit/>
          </a:bodyPr>
          <a:lstStyle/>
          <a:p>
            <a:pPr marL="12700">
              <a:lnSpc>
                <a:spcPct val="100000"/>
              </a:lnSpc>
              <a:spcBef>
                <a:spcPts val="130"/>
              </a:spcBef>
            </a:pPr>
            <a:r>
              <a:rPr sz="1300" b="1" spc="0" dirty="0">
                <a:solidFill>
                  <a:srgbClr val="A4A4A4"/>
                </a:solidFill>
                <a:latin typeface="Calibri"/>
                <a:cs typeface="Calibri"/>
              </a:rPr>
              <a:t>S</a:t>
            </a:r>
            <a:r>
              <a:rPr sz="1300" b="1" spc="10" dirty="0">
                <a:solidFill>
                  <a:srgbClr val="A4A4A4"/>
                </a:solidFill>
                <a:latin typeface="Calibri"/>
                <a:cs typeface="Calibri"/>
              </a:rPr>
              <a:t>e</a:t>
            </a:r>
            <a:r>
              <a:rPr sz="1300" b="1" spc="15" dirty="0">
                <a:solidFill>
                  <a:srgbClr val="A4A4A4"/>
                </a:solidFill>
                <a:latin typeface="Calibri"/>
                <a:cs typeface="Calibri"/>
              </a:rPr>
              <a:t>p</a:t>
            </a:r>
            <a:r>
              <a:rPr sz="1300" b="1" spc="10" dirty="0">
                <a:solidFill>
                  <a:srgbClr val="A4A4A4"/>
                </a:solidFill>
                <a:latin typeface="Calibri"/>
                <a:cs typeface="Calibri"/>
              </a:rPr>
              <a:t>a</a:t>
            </a:r>
            <a:r>
              <a:rPr sz="1300" b="1" spc="-20" dirty="0">
                <a:solidFill>
                  <a:srgbClr val="A4A4A4"/>
                </a:solidFill>
                <a:latin typeface="Calibri"/>
                <a:cs typeface="Calibri"/>
              </a:rPr>
              <a:t>r</a:t>
            </a:r>
            <a:r>
              <a:rPr sz="1300" b="1" spc="10" dirty="0">
                <a:solidFill>
                  <a:srgbClr val="A4A4A4"/>
                </a:solidFill>
                <a:latin typeface="Calibri"/>
                <a:cs typeface="Calibri"/>
              </a:rPr>
              <a:t>a</a:t>
            </a:r>
            <a:r>
              <a:rPr sz="1300" b="1" spc="15" dirty="0">
                <a:solidFill>
                  <a:srgbClr val="A4A4A4"/>
                </a:solidFill>
                <a:latin typeface="Calibri"/>
                <a:cs typeface="Calibri"/>
              </a:rPr>
              <a:t>d</a:t>
            </a:r>
            <a:r>
              <a:rPr sz="1300" b="1" spc="10" dirty="0">
                <a:solidFill>
                  <a:srgbClr val="A4A4A4"/>
                </a:solidFill>
                <a:latin typeface="Calibri"/>
                <a:cs typeface="Calibri"/>
              </a:rPr>
              <a:t>o</a:t>
            </a:r>
            <a:endParaRPr sz="1300">
              <a:latin typeface="Calibri"/>
              <a:cs typeface="Calibri"/>
            </a:endParaRPr>
          </a:p>
        </p:txBody>
      </p:sp>
      <p:sp>
        <p:nvSpPr>
          <p:cNvPr id="47" name="object 47"/>
          <p:cNvSpPr txBox="1"/>
          <p:nvPr/>
        </p:nvSpPr>
        <p:spPr>
          <a:xfrm>
            <a:off x="7145273" y="5163058"/>
            <a:ext cx="528320" cy="228600"/>
          </a:xfrm>
          <a:prstGeom prst="rect">
            <a:avLst/>
          </a:prstGeom>
        </p:spPr>
        <p:txBody>
          <a:bodyPr vert="horz" wrap="square" lIns="0" tIns="16510" rIns="0" bIns="0" rtlCol="0">
            <a:spAutoFit/>
          </a:bodyPr>
          <a:lstStyle/>
          <a:p>
            <a:pPr marL="12700">
              <a:lnSpc>
                <a:spcPct val="100000"/>
              </a:lnSpc>
              <a:spcBef>
                <a:spcPts val="130"/>
              </a:spcBef>
            </a:pPr>
            <a:r>
              <a:rPr sz="1300" b="1" spc="0" dirty="0">
                <a:solidFill>
                  <a:srgbClr val="FFC000"/>
                </a:solidFill>
                <a:latin typeface="Calibri"/>
                <a:cs typeface="Calibri"/>
              </a:rPr>
              <a:t>S</a:t>
            </a:r>
            <a:r>
              <a:rPr sz="1300" b="1" spc="5" dirty="0">
                <a:solidFill>
                  <a:srgbClr val="FFC000"/>
                </a:solidFill>
                <a:latin typeface="Calibri"/>
                <a:cs typeface="Calibri"/>
              </a:rPr>
              <a:t>ol</a:t>
            </a:r>
            <a:r>
              <a:rPr sz="1300" b="1" spc="-15" dirty="0">
                <a:solidFill>
                  <a:srgbClr val="FFC000"/>
                </a:solidFill>
                <a:latin typeface="Calibri"/>
                <a:cs typeface="Calibri"/>
              </a:rPr>
              <a:t>t</a:t>
            </a:r>
            <a:r>
              <a:rPr sz="1300" b="1" spc="10" dirty="0">
                <a:solidFill>
                  <a:srgbClr val="FFC000"/>
                </a:solidFill>
                <a:latin typeface="Calibri"/>
                <a:cs typeface="Calibri"/>
              </a:rPr>
              <a:t>e</a:t>
            </a:r>
            <a:r>
              <a:rPr sz="1300" b="1" spc="-10" dirty="0">
                <a:solidFill>
                  <a:srgbClr val="FFC000"/>
                </a:solidFill>
                <a:latin typeface="Calibri"/>
                <a:cs typeface="Calibri"/>
              </a:rPr>
              <a:t>r</a:t>
            </a:r>
            <a:r>
              <a:rPr sz="1300" b="1" spc="10" dirty="0">
                <a:solidFill>
                  <a:srgbClr val="FFC000"/>
                </a:solidFill>
                <a:latin typeface="Calibri"/>
                <a:cs typeface="Calibri"/>
              </a:rPr>
              <a:t>o</a:t>
            </a:r>
            <a:endParaRPr sz="1300">
              <a:latin typeface="Calibri"/>
              <a:cs typeface="Calibri"/>
            </a:endParaRPr>
          </a:p>
        </p:txBody>
      </p:sp>
      <p:sp>
        <p:nvSpPr>
          <p:cNvPr id="48" name="object 48"/>
          <p:cNvSpPr txBox="1"/>
          <p:nvPr/>
        </p:nvSpPr>
        <p:spPr>
          <a:xfrm>
            <a:off x="6983094" y="2378201"/>
            <a:ext cx="678815" cy="434340"/>
          </a:xfrm>
          <a:prstGeom prst="rect">
            <a:avLst/>
          </a:prstGeom>
        </p:spPr>
        <p:txBody>
          <a:bodyPr vert="horz" wrap="square" lIns="0" tIns="8890" rIns="0" bIns="0" rtlCol="0">
            <a:spAutoFit/>
          </a:bodyPr>
          <a:lstStyle/>
          <a:p>
            <a:pPr marL="116205" marR="5080" indent="-104139">
              <a:lnSpc>
                <a:spcPct val="103800"/>
              </a:lnSpc>
              <a:spcBef>
                <a:spcPts val="70"/>
              </a:spcBef>
            </a:pPr>
            <a:r>
              <a:rPr sz="1300" b="1" spc="5" dirty="0">
                <a:solidFill>
                  <a:srgbClr val="5B9BD4"/>
                </a:solidFill>
                <a:latin typeface="Calibri"/>
                <a:cs typeface="Calibri"/>
              </a:rPr>
              <a:t>Union</a:t>
            </a:r>
            <a:r>
              <a:rPr sz="1300" b="1" spc="-70" dirty="0">
                <a:solidFill>
                  <a:srgbClr val="5B9BD4"/>
                </a:solidFill>
                <a:latin typeface="Calibri"/>
                <a:cs typeface="Calibri"/>
              </a:rPr>
              <a:t> </a:t>
            </a:r>
            <a:r>
              <a:rPr sz="1300" b="1" spc="5" dirty="0">
                <a:solidFill>
                  <a:srgbClr val="5B9BD4"/>
                </a:solidFill>
                <a:latin typeface="Calibri"/>
                <a:cs typeface="Calibri"/>
              </a:rPr>
              <a:t>De  </a:t>
            </a:r>
            <a:r>
              <a:rPr sz="1300" b="1" spc="10" dirty="0">
                <a:solidFill>
                  <a:srgbClr val="5B9BD4"/>
                </a:solidFill>
                <a:latin typeface="Calibri"/>
                <a:cs typeface="Calibri"/>
              </a:rPr>
              <a:t>Hecho</a:t>
            </a:r>
            <a:endParaRPr sz="1300">
              <a:latin typeface="Calibri"/>
              <a:cs typeface="Calibri"/>
            </a:endParaRPr>
          </a:p>
        </p:txBody>
      </p:sp>
      <p:sp>
        <p:nvSpPr>
          <p:cNvPr id="49" name="object 49"/>
          <p:cNvSpPr txBox="1"/>
          <p:nvPr/>
        </p:nvSpPr>
        <p:spPr>
          <a:xfrm>
            <a:off x="7979791" y="1634885"/>
            <a:ext cx="1409065" cy="822960"/>
          </a:xfrm>
          <a:prstGeom prst="rect">
            <a:avLst/>
          </a:prstGeom>
        </p:spPr>
        <p:txBody>
          <a:bodyPr vert="horz" wrap="square" lIns="0" tIns="186055" rIns="0" bIns="0" rtlCol="0">
            <a:spAutoFit/>
          </a:bodyPr>
          <a:lstStyle/>
          <a:p>
            <a:pPr marL="12700">
              <a:lnSpc>
                <a:spcPct val="100000"/>
              </a:lnSpc>
              <a:spcBef>
                <a:spcPts val="1465"/>
              </a:spcBef>
            </a:pPr>
            <a:r>
              <a:rPr sz="2000" spc="-35" dirty="0">
                <a:solidFill>
                  <a:srgbClr val="585858"/>
                </a:solidFill>
                <a:latin typeface="Calibri"/>
                <a:cs typeface="Calibri"/>
              </a:rPr>
              <a:t>ESTADO</a:t>
            </a:r>
            <a:r>
              <a:rPr sz="2000" spc="-75" dirty="0">
                <a:solidFill>
                  <a:srgbClr val="585858"/>
                </a:solidFill>
                <a:latin typeface="Calibri"/>
                <a:cs typeface="Calibri"/>
              </a:rPr>
              <a:t> </a:t>
            </a:r>
            <a:r>
              <a:rPr sz="2000" spc="-5" dirty="0">
                <a:solidFill>
                  <a:srgbClr val="585858"/>
                </a:solidFill>
                <a:latin typeface="Calibri"/>
                <a:cs typeface="Calibri"/>
              </a:rPr>
              <a:t>CIVIL</a:t>
            </a:r>
            <a:endParaRPr sz="2000">
              <a:latin typeface="Calibri"/>
              <a:cs typeface="Calibri"/>
            </a:endParaRPr>
          </a:p>
          <a:p>
            <a:pPr marL="373380">
              <a:lnSpc>
                <a:spcPct val="100000"/>
              </a:lnSpc>
              <a:spcBef>
                <a:spcPts val="935"/>
              </a:spcBef>
            </a:pPr>
            <a:r>
              <a:rPr sz="1300" b="1" spc="10" dirty="0">
                <a:solidFill>
                  <a:srgbClr val="6FAC46"/>
                </a:solidFill>
                <a:latin typeface="Calibri"/>
                <a:cs typeface="Calibri"/>
              </a:rPr>
              <a:t>Viudo</a:t>
            </a:r>
            <a:endParaRPr sz="1300">
              <a:latin typeface="Calibri"/>
              <a:cs typeface="Calibri"/>
            </a:endParaRPr>
          </a:p>
        </p:txBody>
      </p:sp>
      <p:sp>
        <p:nvSpPr>
          <p:cNvPr id="50" name="object 50"/>
          <p:cNvSpPr/>
          <p:nvPr/>
        </p:nvSpPr>
        <p:spPr>
          <a:xfrm>
            <a:off x="0" y="405384"/>
            <a:ext cx="7920355" cy="388620"/>
          </a:xfrm>
          <a:custGeom>
            <a:avLst/>
            <a:gdLst/>
            <a:ahLst/>
            <a:cxnLst/>
            <a:rect l="l" t="t" r="r" b="b"/>
            <a:pathLst>
              <a:path w="7920355" h="388620">
                <a:moveTo>
                  <a:pt x="0" y="388620"/>
                </a:moveTo>
                <a:lnTo>
                  <a:pt x="7920228" y="388620"/>
                </a:lnTo>
                <a:lnTo>
                  <a:pt x="7920228" y="0"/>
                </a:lnTo>
                <a:lnTo>
                  <a:pt x="0" y="0"/>
                </a:lnTo>
                <a:lnTo>
                  <a:pt x="0" y="388620"/>
                </a:lnTo>
                <a:close/>
              </a:path>
            </a:pathLst>
          </a:custGeom>
          <a:solidFill>
            <a:srgbClr val="800000"/>
          </a:solidFill>
        </p:spPr>
        <p:txBody>
          <a:bodyPr wrap="square" lIns="0" tIns="0" rIns="0" bIns="0" rtlCol="0"/>
          <a:lstStyle/>
          <a:p>
            <a:endParaRPr/>
          </a:p>
        </p:txBody>
      </p:sp>
      <p:sp>
        <p:nvSpPr>
          <p:cNvPr id="51" name="object 51"/>
          <p:cNvSpPr txBox="1">
            <a:spLocks noGrp="1"/>
          </p:cNvSpPr>
          <p:nvPr>
            <p:ph type="title"/>
          </p:nvPr>
        </p:nvSpPr>
        <p:spPr>
          <a:xfrm>
            <a:off x="98247" y="432308"/>
            <a:ext cx="2863215" cy="299720"/>
          </a:xfrm>
          <a:prstGeom prst="rect">
            <a:avLst/>
          </a:prstGeom>
        </p:spPr>
        <p:txBody>
          <a:bodyPr vert="horz" wrap="square" lIns="0" tIns="12700" rIns="0" bIns="0" rtlCol="0">
            <a:spAutoFit/>
          </a:bodyPr>
          <a:lstStyle/>
          <a:p>
            <a:pPr marL="12700">
              <a:lnSpc>
                <a:spcPct val="100000"/>
              </a:lnSpc>
              <a:spcBef>
                <a:spcPts val="100"/>
              </a:spcBef>
            </a:pPr>
            <a:r>
              <a:rPr sz="1800" spc="-25" dirty="0">
                <a:solidFill>
                  <a:srgbClr val="FFFFFF"/>
                </a:solidFill>
              </a:rPr>
              <a:t>ENCUESTA </a:t>
            </a:r>
            <a:r>
              <a:rPr sz="1800" spc="-5" dirty="0">
                <a:solidFill>
                  <a:srgbClr val="FFFFFF"/>
                </a:solidFill>
              </a:rPr>
              <a:t>DE </a:t>
            </a:r>
            <a:r>
              <a:rPr sz="1800" spc="-25" dirty="0">
                <a:solidFill>
                  <a:srgbClr val="FFFFFF"/>
                </a:solidFill>
              </a:rPr>
              <a:t>BIENESTAR</a:t>
            </a:r>
            <a:r>
              <a:rPr sz="1800" spc="-60" dirty="0">
                <a:solidFill>
                  <a:srgbClr val="FFFFFF"/>
                </a:solidFill>
              </a:rPr>
              <a:t> </a:t>
            </a:r>
            <a:r>
              <a:rPr sz="1800" dirty="0">
                <a:solidFill>
                  <a:srgbClr val="FFFFFF"/>
                </a:solidFill>
              </a:rPr>
              <a:t>2017</a:t>
            </a:r>
            <a:endParaRPr sz="1800"/>
          </a:p>
        </p:txBody>
      </p:sp>
      <p:sp>
        <p:nvSpPr>
          <p:cNvPr id="52" name="object 52"/>
          <p:cNvSpPr/>
          <p:nvPr/>
        </p:nvSpPr>
        <p:spPr>
          <a:xfrm>
            <a:off x="9110471" y="6208775"/>
            <a:ext cx="3081527" cy="649223"/>
          </a:xfrm>
          <a:prstGeom prst="rect">
            <a:avLst/>
          </a:prstGeom>
          <a:blipFill>
            <a:blip r:embed="rId14" cstate="print"/>
            <a:stretch>
              <a:fillRect/>
            </a:stretch>
          </a:blipFill>
        </p:spPr>
        <p:txBody>
          <a:bodyPr wrap="square" lIns="0" tIns="0" rIns="0" bIns="0" rtlCol="0"/>
          <a:lstStyle/>
          <a:p>
            <a:endParaRPr/>
          </a:p>
        </p:txBody>
      </p:sp>
      <p:sp>
        <p:nvSpPr>
          <p:cNvPr id="53" name="object 53"/>
          <p:cNvSpPr/>
          <p:nvPr/>
        </p:nvSpPr>
        <p:spPr>
          <a:xfrm>
            <a:off x="0" y="5794247"/>
            <a:ext cx="1597152" cy="1063751"/>
          </a:xfrm>
          <a:prstGeom prst="rect">
            <a:avLst/>
          </a:prstGeom>
          <a:blipFill>
            <a:blip r:embed="rId15" cstate="print"/>
            <a:stretch>
              <a:fillRect/>
            </a:stretch>
          </a:blipFill>
        </p:spPr>
        <p:txBody>
          <a:bodyPr wrap="square" lIns="0" tIns="0" rIns="0" bIns="0" rtlCol="0"/>
          <a:lstStyle/>
          <a:p>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097280" y="1737360"/>
            <a:ext cx="4998720" cy="4582668"/>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3340608" y="1996478"/>
            <a:ext cx="2338451" cy="3676650"/>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1687067" y="3803929"/>
            <a:ext cx="3268217" cy="2336927"/>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1491996" y="2247900"/>
            <a:ext cx="2338451" cy="2780538"/>
          </a:xfrm>
          <a:prstGeom prst="rect">
            <a:avLst/>
          </a:prstGeom>
          <a:blipFill>
            <a:blip r:embed="rId5" cstate="print"/>
            <a:stretch>
              <a:fillRect/>
            </a:stretch>
          </a:blipFill>
        </p:spPr>
        <p:txBody>
          <a:bodyPr wrap="square" lIns="0" tIns="0" rIns="0" bIns="0" rtlCol="0"/>
          <a:lstStyle/>
          <a:p>
            <a:endParaRPr/>
          </a:p>
        </p:txBody>
      </p:sp>
      <p:sp>
        <p:nvSpPr>
          <p:cNvPr id="6" name="object 6"/>
          <p:cNvSpPr/>
          <p:nvPr/>
        </p:nvSpPr>
        <p:spPr>
          <a:xfrm>
            <a:off x="2363723" y="1964435"/>
            <a:ext cx="1509395" cy="2327910"/>
          </a:xfrm>
          <a:prstGeom prst="rect">
            <a:avLst/>
          </a:prstGeom>
          <a:blipFill>
            <a:blip r:embed="rId6" cstate="print"/>
            <a:stretch>
              <a:fillRect/>
            </a:stretch>
          </a:blipFill>
        </p:spPr>
        <p:txBody>
          <a:bodyPr wrap="square" lIns="0" tIns="0" rIns="0" bIns="0" rtlCol="0"/>
          <a:lstStyle/>
          <a:p>
            <a:endParaRPr/>
          </a:p>
        </p:txBody>
      </p:sp>
      <p:sp>
        <p:nvSpPr>
          <p:cNvPr id="7" name="object 7"/>
          <p:cNvSpPr/>
          <p:nvPr/>
        </p:nvSpPr>
        <p:spPr>
          <a:xfrm>
            <a:off x="3086100" y="1950720"/>
            <a:ext cx="805357" cy="2336927"/>
          </a:xfrm>
          <a:prstGeom prst="rect">
            <a:avLst/>
          </a:prstGeom>
          <a:blipFill>
            <a:blip r:embed="rId7" cstate="print"/>
            <a:stretch>
              <a:fillRect/>
            </a:stretch>
          </a:blipFill>
        </p:spPr>
        <p:txBody>
          <a:bodyPr wrap="square" lIns="0" tIns="0" rIns="0" bIns="0" rtlCol="0"/>
          <a:lstStyle/>
          <a:p>
            <a:endParaRPr/>
          </a:p>
        </p:txBody>
      </p:sp>
      <p:sp>
        <p:nvSpPr>
          <p:cNvPr id="8" name="object 8"/>
          <p:cNvSpPr/>
          <p:nvPr/>
        </p:nvSpPr>
        <p:spPr>
          <a:xfrm>
            <a:off x="3661283" y="2316352"/>
            <a:ext cx="1718310" cy="3058160"/>
          </a:xfrm>
          <a:custGeom>
            <a:avLst/>
            <a:gdLst/>
            <a:ahLst/>
            <a:cxnLst/>
            <a:rect l="l" t="t" r="r" b="b"/>
            <a:pathLst>
              <a:path w="1718310" h="3058160">
                <a:moveTo>
                  <a:pt x="0" y="0"/>
                </a:moveTo>
                <a:lnTo>
                  <a:pt x="0" y="1718056"/>
                </a:lnTo>
                <a:lnTo>
                  <a:pt x="1075436" y="3057906"/>
                </a:lnTo>
                <a:lnTo>
                  <a:pt x="1114220" y="3025840"/>
                </a:lnTo>
                <a:lnTo>
                  <a:pt x="1151929" y="2992760"/>
                </a:lnTo>
                <a:lnTo>
                  <a:pt x="1188551" y="2958695"/>
                </a:lnTo>
                <a:lnTo>
                  <a:pt x="1224072" y="2923671"/>
                </a:lnTo>
                <a:lnTo>
                  <a:pt x="1258479" y="2887718"/>
                </a:lnTo>
                <a:lnTo>
                  <a:pt x="1291758" y="2850862"/>
                </a:lnTo>
                <a:lnTo>
                  <a:pt x="1323895" y="2813132"/>
                </a:lnTo>
                <a:lnTo>
                  <a:pt x="1354878" y="2774556"/>
                </a:lnTo>
                <a:lnTo>
                  <a:pt x="1384693" y="2735162"/>
                </a:lnTo>
                <a:lnTo>
                  <a:pt x="1413327" y="2694977"/>
                </a:lnTo>
                <a:lnTo>
                  <a:pt x="1440766" y="2654030"/>
                </a:lnTo>
                <a:lnTo>
                  <a:pt x="1466997" y="2612349"/>
                </a:lnTo>
                <a:lnTo>
                  <a:pt x="1492006" y="2569961"/>
                </a:lnTo>
                <a:lnTo>
                  <a:pt x="1515781" y="2526895"/>
                </a:lnTo>
                <a:lnTo>
                  <a:pt x="1538307" y="2483178"/>
                </a:lnTo>
                <a:lnTo>
                  <a:pt x="1559572" y="2438839"/>
                </a:lnTo>
                <a:lnTo>
                  <a:pt x="1579562" y="2393905"/>
                </a:lnTo>
                <a:lnTo>
                  <a:pt x="1598263" y="2348405"/>
                </a:lnTo>
                <a:lnTo>
                  <a:pt x="1615663" y="2302366"/>
                </a:lnTo>
                <a:lnTo>
                  <a:pt x="1631747" y="2255816"/>
                </a:lnTo>
                <a:lnTo>
                  <a:pt x="1646503" y="2208783"/>
                </a:lnTo>
                <a:lnTo>
                  <a:pt x="1659918" y="2161296"/>
                </a:lnTo>
                <a:lnTo>
                  <a:pt x="1671977" y="2113382"/>
                </a:lnTo>
                <a:lnTo>
                  <a:pt x="1682667" y="2065068"/>
                </a:lnTo>
                <a:lnTo>
                  <a:pt x="1691976" y="2016384"/>
                </a:lnTo>
                <a:lnTo>
                  <a:pt x="1699889" y="1967357"/>
                </a:lnTo>
                <a:lnTo>
                  <a:pt x="1706393" y="1918015"/>
                </a:lnTo>
                <a:lnTo>
                  <a:pt x="1711475" y="1868386"/>
                </a:lnTo>
                <a:lnTo>
                  <a:pt x="1715122" y="1818498"/>
                </a:lnTo>
                <a:lnTo>
                  <a:pt x="1717320" y="1768378"/>
                </a:lnTo>
                <a:lnTo>
                  <a:pt x="1718055" y="1718056"/>
                </a:lnTo>
                <a:lnTo>
                  <a:pt x="1717395" y="1669968"/>
                </a:lnTo>
                <a:lnTo>
                  <a:pt x="1715427" y="1622208"/>
                </a:lnTo>
                <a:lnTo>
                  <a:pt x="1712167" y="1574791"/>
                </a:lnTo>
                <a:lnTo>
                  <a:pt x="1707632" y="1527736"/>
                </a:lnTo>
                <a:lnTo>
                  <a:pt x="1701841" y="1481059"/>
                </a:lnTo>
                <a:lnTo>
                  <a:pt x="1694810" y="1434778"/>
                </a:lnTo>
                <a:lnTo>
                  <a:pt x="1686556" y="1388909"/>
                </a:lnTo>
                <a:lnTo>
                  <a:pt x="1677097" y="1343471"/>
                </a:lnTo>
                <a:lnTo>
                  <a:pt x="1666450" y="1298480"/>
                </a:lnTo>
                <a:lnTo>
                  <a:pt x="1654632" y="1253954"/>
                </a:lnTo>
                <a:lnTo>
                  <a:pt x="1641660" y="1209909"/>
                </a:lnTo>
                <a:lnTo>
                  <a:pt x="1627552" y="1166364"/>
                </a:lnTo>
                <a:lnTo>
                  <a:pt x="1612325" y="1123334"/>
                </a:lnTo>
                <a:lnTo>
                  <a:pt x="1595996" y="1080838"/>
                </a:lnTo>
                <a:lnTo>
                  <a:pt x="1578582" y="1038893"/>
                </a:lnTo>
                <a:lnTo>
                  <a:pt x="1560101" y="997516"/>
                </a:lnTo>
                <a:lnTo>
                  <a:pt x="1540570" y="956724"/>
                </a:lnTo>
                <a:lnTo>
                  <a:pt x="1520005" y="916534"/>
                </a:lnTo>
                <a:lnTo>
                  <a:pt x="1498425" y="876964"/>
                </a:lnTo>
                <a:lnTo>
                  <a:pt x="1475846" y="838031"/>
                </a:lnTo>
                <a:lnTo>
                  <a:pt x="1452285" y="799752"/>
                </a:lnTo>
                <a:lnTo>
                  <a:pt x="1427761" y="762144"/>
                </a:lnTo>
                <a:lnTo>
                  <a:pt x="1402289" y="725225"/>
                </a:lnTo>
                <a:lnTo>
                  <a:pt x="1375888" y="689011"/>
                </a:lnTo>
                <a:lnTo>
                  <a:pt x="1348575" y="653521"/>
                </a:lnTo>
                <a:lnTo>
                  <a:pt x="1320366" y="618770"/>
                </a:lnTo>
                <a:lnTo>
                  <a:pt x="1291279" y="584777"/>
                </a:lnTo>
                <a:lnTo>
                  <a:pt x="1261331" y="551559"/>
                </a:lnTo>
                <a:lnTo>
                  <a:pt x="1230540" y="519132"/>
                </a:lnTo>
                <a:lnTo>
                  <a:pt x="1198923" y="487515"/>
                </a:lnTo>
                <a:lnTo>
                  <a:pt x="1166496" y="456724"/>
                </a:lnTo>
                <a:lnTo>
                  <a:pt x="1133278" y="426776"/>
                </a:lnTo>
                <a:lnTo>
                  <a:pt x="1099285" y="397689"/>
                </a:lnTo>
                <a:lnTo>
                  <a:pt x="1064534" y="369480"/>
                </a:lnTo>
                <a:lnTo>
                  <a:pt x="1029044" y="342167"/>
                </a:lnTo>
                <a:lnTo>
                  <a:pt x="992830" y="315766"/>
                </a:lnTo>
                <a:lnTo>
                  <a:pt x="955911" y="290294"/>
                </a:lnTo>
                <a:lnTo>
                  <a:pt x="918303" y="265770"/>
                </a:lnTo>
                <a:lnTo>
                  <a:pt x="880024" y="242209"/>
                </a:lnTo>
                <a:lnTo>
                  <a:pt x="841091" y="219630"/>
                </a:lnTo>
                <a:lnTo>
                  <a:pt x="801521" y="198050"/>
                </a:lnTo>
                <a:lnTo>
                  <a:pt x="761331" y="177485"/>
                </a:lnTo>
                <a:lnTo>
                  <a:pt x="720539" y="157954"/>
                </a:lnTo>
                <a:lnTo>
                  <a:pt x="679162" y="139473"/>
                </a:lnTo>
                <a:lnTo>
                  <a:pt x="637217" y="122059"/>
                </a:lnTo>
                <a:lnTo>
                  <a:pt x="594721" y="105730"/>
                </a:lnTo>
                <a:lnTo>
                  <a:pt x="551691" y="90503"/>
                </a:lnTo>
                <a:lnTo>
                  <a:pt x="508146" y="76395"/>
                </a:lnTo>
                <a:lnTo>
                  <a:pt x="464101" y="63423"/>
                </a:lnTo>
                <a:lnTo>
                  <a:pt x="419575" y="51605"/>
                </a:lnTo>
                <a:lnTo>
                  <a:pt x="374584" y="40958"/>
                </a:lnTo>
                <a:lnTo>
                  <a:pt x="329146" y="31499"/>
                </a:lnTo>
                <a:lnTo>
                  <a:pt x="283277" y="23245"/>
                </a:lnTo>
                <a:lnTo>
                  <a:pt x="236996" y="16214"/>
                </a:lnTo>
                <a:lnTo>
                  <a:pt x="190319" y="10423"/>
                </a:lnTo>
                <a:lnTo>
                  <a:pt x="143264" y="5888"/>
                </a:lnTo>
                <a:lnTo>
                  <a:pt x="95847" y="2628"/>
                </a:lnTo>
                <a:lnTo>
                  <a:pt x="48087" y="660"/>
                </a:lnTo>
                <a:lnTo>
                  <a:pt x="0" y="0"/>
                </a:lnTo>
                <a:close/>
              </a:path>
            </a:pathLst>
          </a:custGeom>
          <a:solidFill>
            <a:srgbClr val="4471C4"/>
          </a:solidFill>
        </p:spPr>
        <p:txBody>
          <a:bodyPr wrap="square" lIns="0" tIns="0" rIns="0" bIns="0" rtlCol="0"/>
          <a:lstStyle/>
          <a:p>
            <a:endParaRPr/>
          </a:p>
        </p:txBody>
      </p:sp>
      <p:sp>
        <p:nvSpPr>
          <p:cNvPr id="9" name="object 9"/>
          <p:cNvSpPr/>
          <p:nvPr/>
        </p:nvSpPr>
        <p:spPr>
          <a:xfrm>
            <a:off x="2007616" y="4123944"/>
            <a:ext cx="2647950" cy="1718310"/>
          </a:xfrm>
          <a:custGeom>
            <a:avLst/>
            <a:gdLst/>
            <a:ahLst/>
            <a:cxnLst/>
            <a:rect l="l" t="t" r="r" b="b"/>
            <a:pathLst>
              <a:path w="2647950" h="1718310">
                <a:moveTo>
                  <a:pt x="1572513" y="0"/>
                </a:moveTo>
                <a:lnTo>
                  <a:pt x="0" y="691895"/>
                </a:lnTo>
                <a:lnTo>
                  <a:pt x="20806" y="737418"/>
                </a:lnTo>
                <a:lnTo>
                  <a:pt x="42913" y="782275"/>
                </a:lnTo>
                <a:lnTo>
                  <a:pt x="66303" y="826440"/>
                </a:lnTo>
                <a:lnTo>
                  <a:pt x="90960" y="869887"/>
                </a:lnTo>
                <a:lnTo>
                  <a:pt x="116867" y="912590"/>
                </a:lnTo>
                <a:lnTo>
                  <a:pt x="144008" y="954522"/>
                </a:lnTo>
                <a:lnTo>
                  <a:pt x="172366" y="995658"/>
                </a:lnTo>
                <a:lnTo>
                  <a:pt x="201923" y="1035971"/>
                </a:lnTo>
                <a:lnTo>
                  <a:pt x="232663" y="1075435"/>
                </a:lnTo>
                <a:lnTo>
                  <a:pt x="263276" y="1112523"/>
                </a:lnTo>
                <a:lnTo>
                  <a:pt x="294704" y="1148538"/>
                </a:lnTo>
                <a:lnTo>
                  <a:pt x="326924" y="1183475"/>
                </a:lnTo>
                <a:lnTo>
                  <a:pt x="359912" y="1217333"/>
                </a:lnTo>
                <a:lnTo>
                  <a:pt x="393643" y="1250110"/>
                </a:lnTo>
                <a:lnTo>
                  <a:pt x="428093" y="1281802"/>
                </a:lnTo>
                <a:lnTo>
                  <a:pt x="463239" y="1312406"/>
                </a:lnTo>
                <a:lnTo>
                  <a:pt x="499056" y="1341921"/>
                </a:lnTo>
                <a:lnTo>
                  <a:pt x="535519" y="1370343"/>
                </a:lnTo>
                <a:lnTo>
                  <a:pt x="572604" y="1397671"/>
                </a:lnTo>
                <a:lnTo>
                  <a:pt x="610288" y="1423900"/>
                </a:lnTo>
                <a:lnTo>
                  <a:pt x="648546" y="1449029"/>
                </a:lnTo>
                <a:lnTo>
                  <a:pt x="687353" y="1473054"/>
                </a:lnTo>
                <a:lnTo>
                  <a:pt x="726687" y="1495974"/>
                </a:lnTo>
                <a:lnTo>
                  <a:pt x="766521" y="1517786"/>
                </a:lnTo>
                <a:lnTo>
                  <a:pt x="806832" y="1538486"/>
                </a:lnTo>
                <a:lnTo>
                  <a:pt x="847597" y="1558073"/>
                </a:lnTo>
                <a:lnTo>
                  <a:pt x="888790" y="1576543"/>
                </a:lnTo>
                <a:lnTo>
                  <a:pt x="930388" y="1593895"/>
                </a:lnTo>
                <a:lnTo>
                  <a:pt x="972365" y="1610124"/>
                </a:lnTo>
                <a:lnTo>
                  <a:pt x="1014699" y="1625229"/>
                </a:lnTo>
                <a:lnTo>
                  <a:pt x="1057365" y="1639208"/>
                </a:lnTo>
                <a:lnTo>
                  <a:pt x="1100338" y="1652056"/>
                </a:lnTo>
                <a:lnTo>
                  <a:pt x="1143595" y="1663772"/>
                </a:lnTo>
                <a:lnTo>
                  <a:pt x="1187111" y="1674354"/>
                </a:lnTo>
                <a:lnTo>
                  <a:pt x="1230862" y="1683797"/>
                </a:lnTo>
                <a:lnTo>
                  <a:pt x="1274823" y="1692101"/>
                </a:lnTo>
                <a:lnTo>
                  <a:pt x="1318971" y="1699261"/>
                </a:lnTo>
                <a:lnTo>
                  <a:pt x="1363282" y="1705276"/>
                </a:lnTo>
                <a:lnTo>
                  <a:pt x="1407730" y="1710142"/>
                </a:lnTo>
                <a:lnTo>
                  <a:pt x="1452292" y="1713858"/>
                </a:lnTo>
                <a:lnTo>
                  <a:pt x="1496944" y="1716420"/>
                </a:lnTo>
                <a:lnTo>
                  <a:pt x="1541662" y="1717826"/>
                </a:lnTo>
                <a:lnTo>
                  <a:pt x="1586420" y="1718073"/>
                </a:lnTo>
                <a:lnTo>
                  <a:pt x="1631196" y="1717158"/>
                </a:lnTo>
                <a:lnTo>
                  <a:pt x="1675965" y="1715079"/>
                </a:lnTo>
                <a:lnTo>
                  <a:pt x="1720702" y="1711834"/>
                </a:lnTo>
                <a:lnTo>
                  <a:pt x="1765383" y="1707419"/>
                </a:lnTo>
                <a:lnTo>
                  <a:pt x="1809984" y="1701832"/>
                </a:lnTo>
                <a:lnTo>
                  <a:pt x="1854482" y="1695070"/>
                </a:lnTo>
                <a:lnTo>
                  <a:pt x="1898851" y="1687130"/>
                </a:lnTo>
                <a:lnTo>
                  <a:pt x="1943067" y="1678011"/>
                </a:lnTo>
                <a:lnTo>
                  <a:pt x="1987107" y="1667708"/>
                </a:lnTo>
                <a:lnTo>
                  <a:pt x="2030946" y="1656221"/>
                </a:lnTo>
                <a:lnTo>
                  <a:pt x="2074560" y="1643545"/>
                </a:lnTo>
                <a:lnTo>
                  <a:pt x="2117924" y="1629678"/>
                </a:lnTo>
                <a:lnTo>
                  <a:pt x="2161015" y="1614618"/>
                </a:lnTo>
                <a:lnTo>
                  <a:pt x="2203808" y="1598362"/>
                </a:lnTo>
                <a:lnTo>
                  <a:pt x="2246279" y="1580908"/>
                </a:lnTo>
                <a:lnTo>
                  <a:pt x="2288404" y="1562252"/>
                </a:lnTo>
                <a:lnTo>
                  <a:pt x="2330158" y="1542392"/>
                </a:lnTo>
                <a:lnTo>
                  <a:pt x="2371518" y="1521325"/>
                </a:lnTo>
                <a:lnTo>
                  <a:pt x="2412458" y="1499049"/>
                </a:lnTo>
                <a:lnTo>
                  <a:pt x="2452956" y="1475561"/>
                </a:lnTo>
                <a:lnTo>
                  <a:pt x="2492986" y="1450859"/>
                </a:lnTo>
                <a:lnTo>
                  <a:pt x="2532525" y="1424939"/>
                </a:lnTo>
                <a:lnTo>
                  <a:pt x="2571548" y="1397799"/>
                </a:lnTo>
                <a:lnTo>
                  <a:pt x="2610031" y="1369437"/>
                </a:lnTo>
                <a:lnTo>
                  <a:pt x="2647949" y="1339849"/>
                </a:lnTo>
                <a:lnTo>
                  <a:pt x="1572513" y="0"/>
                </a:lnTo>
                <a:close/>
              </a:path>
            </a:pathLst>
          </a:custGeom>
          <a:solidFill>
            <a:srgbClr val="EC7C30"/>
          </a:solidFill>
        </p:spPr>
        <p:txBody>
          <a:bodyPr wrap="square" lIns="0" tIns="0" rIns="0" bIns="0" rtlCol="0"/>
          <a:lstStyle/>
          <a:p>
            <a:endParaRPr/>
          </a:p>
        </p:txBody>
      </p:sp>
      <p:sp>
        <p:nvSpPr>
          <p:cNvPr id="10" name="object 10"/>
          <p:cNvSpPr/>
          <p:nvPr/>
        </p:nvSpPr>
        <p:spPr>
          <a:xfrm>
            <a:off x="1812631" y="2567813"/>
            <a:ext cx="1718945" cy="2160905"/>
          </a:xfrm>
          <a:custGeom>
            <a:avLst/>
            <a:gdLst/>
            <a:ahLst/>
            <a:cxnLst/>
            <a:rect l="l" t="t" r="r" b="b"/>
            <a:pathLst>
              <a:path w="1718945" h="2160904">
                <a:moveTo>
                  <a:pt x="827063" y="0"/>
                </a:moveTo>
                <a:lnTo>
                  <a:pt x="785818" y="25816"/>
                </a:lnTo>
                <a:lnTo>
                  <a:pt x="745531" y="52628"/>
                </a:lnTo>
                <a:lnTo>
                  <a:pt x="706213" y="80409"/>
                </a:lnTo>
                <a:lnTo>
                  <a:pt x="667869" y="109135"/>
                </a:lnTo>
                <a:lnTo>
                  <a:pt x="630509" y="138782"/>
                </a:lnTo>
                <a:lnTo>
                  <a:pt x="594139" y="169324"/>
                </a:lnTo>
                <a:lnTo>
                  <a:pt x="558768" y="200738"/>
                </a:lnTo>
                <a:lnTo>
                  <a:pt x="524403" y="232998"/>
                </a:lnTo>
                <a:lnTo>
                  <a:pt x="491052" y="266080"/>
                </a:lnTo>
                <a:lnTo>
                  <a:pt x="458724" y="299959"/>
                </a:lnTo>
                <a:lnTo>
                  <a:pt x="427425" y="334610"/>
                </a:lnTo>
                <a:lnTo>
                  <a:pt x="397163" y="370009"/>
                </a:lnTo>
                <a:lnTo>
                  <a:pt x="367947" y="406131"/>
                </a:lnTo>
                <a:lnTo>
                  <a:pt x="339783" y="442952"/>
                </a:lnTo>
                <a:lnTo>
                  <a:pt x="312681" y="480446"/>
                </a:lnTo>
                <a:lnTo>
                  <a:pt x="286647" y="518589"/>
                </a:lnTo>
                <a:lnTo>
                  <a:pt x="261689" y="557357"/>
                </a:lnTo>
                <a:lnTo>
                  <a:pt x="237816" y="596724"/>
                </a:lnTo>
                <a:lnTo>
                  <a:pt x="215034" y="636666"/>
                </a:lnTo>
                <a:lnTo>
                  <a:pt x="193353" y="677159"/>
                </a:lnTo>
                <a:lnTo>
                  <a:pt x="172778" y="718177"/>
                </a:lnTo>
                <a:lnTo>
                  <a:pt x="153319" y="759696"/>
                </a:lnTo>
                <a:lnTo>
                  <a:pt x="134983" y="801692"/>
                </a:lnTo>
                <a:lnTo>
                  <a:pt x="117778" y="844139"/>
                </a:lnTo>
                <a:lnTo>
                  <a:pt x="101712" y="887013"/>
                </a:lnTo>
                <a:lnTo>
                  <a:pt x="86791" y="930290"/>
                </a:lnTo>
                <a:lnTo>
                  <a:pt x="73025" y="973944"/>
                </a:lnTo>
                <a:lnTo>
                  <a:pt x="60421" y="1017950"/>
                </a:lnTo>
                <a:lnTo>
                  <a:pt x="48987" y="1062286"/>
                </a:lnTo>
                <a:lnTo>
                  <a:pt x="38730" y="1106924"/>
                </a:lnTo>
                <a:lnTo>
                  <a:pt x="29659" y="1151842"/>
                </a:lnTo>
                <a:lnTo>
                  <a:pt x="21780" y="1197014"/>
                </a:lnTo>
                <a:lnTo>
                  <a:pt x="15103" y="1242416"/>
                </a:lnTo>
                <a:lnTo>
                  <a:pt x="9634" y="1288022"/>
                </a:lnTo>
                <a:lnTo>
                  <a:pt x="5381" y="1333808"/>
                </a:lnTo>
                <a:lnTo>
                  <a:pt x="2353" y="1379750"/>
                </a:lnTo>
                <a:lnTo>
                  <a:pt x="556" y="1425823"/>
                </a:lnTo>
                <a:lnTo>
                  <a:pt x="0" y="1472003"/>
                </a:lnTo>
                <a:lnTo>
                  <a:pt x="690" y="1518263"/>
                </a:lnTo>
                <a:lnTo>
                  <a:pt x="2636" y="1564581"/>
                </a:lnTo>
                <a:lnTo>
                  <a:pt x="5846" y="1610930"/>
                </a:lnTo>
                <a:lnTo>
                  <a:pt x="10326" y="1657287"/>
                </a:lnTo>
                <a:lnTo>
                  <a:pt x="16084" y="1703627"/>
                </a:lnTo>
                <a:lnTo>
                  <a:pt x="23130" y="1749925"/>
                </a:lnTo>
                <a:lnTo>
                  <a:pt x="31469" y="1796156"/>
                </a:lnTo>
                <a:lnTo>
                  <a:pt x="41110" y="1842296"/>
                </a:lnTo>
                <a:lnTo>
                  <a:pt x="52061" y="1888321"/>
                </a:lnTo>
                <a:lnTo>
                  <a:pt x="64330" y="1934204"/>
                </a:lnTo>
                <a:lnTo>
                  <a:pt x="77924" y="1979923"/>
                </a:lnTo>
                <a:lnTo>
                  <a:pt x="92851" y="2025451"/>
                </a:lnTo>
                <a:lnTo>
                  <a:pt x="109119" y="2070765"/>
                </a:lnTo>
                <a:lnTo>
                  <a:pt x="126735" y="2115840"/>
                </a:lnTo>
                <a:lnTo>
                  <a:pt x="145708" y="2160651"/>
                </a:lnTo>
                <a:lnTo>
                  <a:pt x="1718349" y="1468755"/>
                </a:lnTo>
                <a:lnTo>
                  <a:pt x="827063" y="0"/>
                </a:lnTo>
                <a:close/>
              </a:path>
            </a:pathLst>
          </a:custGeom>
          <a:solidFill>
            <a:srgbClr val="A4A4A4"/>
          </a:solidFill>
        </p:spPr>
        <p:txBody>
          <a:bodyPr wrap="square" lIns="0" tIns="0" rIns="0" bIns="0" rtlCol="0"/>
          <a:lstStyle/>
          <a:p>
            <a:endParaRPr/>
          </a:p>
        </p:txBody>
      </p:sp>
      <p:sp>
        <p:nvSpPr>
          <p:cNvPr id="11" name="object 11"/>
          <p:cNvSpPr/>
          <p:nvPr/>
        </p:nvSpPr>
        <p:spPr>
          <a:xfrm>
            <a:off x="2683129" y="2284348"/>
            <a:ext cx="891540" cy="1708150"/>
          </a:xfrm>
          <a:custGeom>
            <a:avLst/>
            <a:gdLst/>
            <a:ahLst/>
            <a:cxnLst/>
            <a:rect l="l" t="t" r="r" b="b"/>
            <a:pathLst>
              <a:path w="891539" h="1708150">
                <a:moveTo>
                  <a:pt x="704215" y="0"/>
                </a:moveTo>
                <a:lnTo>
                  <a:pt x="654456" y="6182"/>
                </a:lnTo>
                <a:lnTo>
                  <a:pt x="604970" y="13800"/>
                </a:lnTo>
                <a:lnTo>
                  <a:pt x="555788" y="22845"/>
                </a:lnTo>
                <a:lnTo>
                  <a:pt x="506938" y="33306"/>
                </a:lnTo>
                <a:lnTo>
                  <a:pt x="458451" y="45174"/>
                </a:lnTo>
                <a:lnTo>
                  <a:pt x="410355" y="58438"/>
                </a:lnTo>
                <a:lnTo>
                  <a:pt x="362680" y="73088"/>
                </a:lnTo>
                <a:lnTo>
                  <a:pt x="315456" y="89115"/>
                </a:lnTo>
                <a:lnTo>
                  <a:pt x="268713" y="106509"/>
                </a:lnTo>
                <a:lnTo>
                  <a:pt x="222480" y="125259"/>
                </a:lnTo>
                <a:lnTo>
                  <a:pt x="176786" y="145356"/>
                </a:lnTo>
                <a:lnTo>
                  <a:pt x="131662" y="166790"/>
                </a:lnTo>
                <a:lnTo>
                  <a:pt x="87136" y="189551"/>
                </a:lnTo>
                <a:lnTo>
                  <a:pt x="43239" y="213629"/>
                </a:lnTo>
                <a:lnTo>
                  <a:pt x="0" y="239013"/>
                </a:lnTo>
                <a:lnTo>
                  <a:pt x="891285" y="1707769"/>
                </a:lnTo>
                <a:lnTo>
                  <a:pt x="704215" y="0"/>
                </a:lnTo>
                <a:close/>
              </a:path>
            </a:pathLst>
          </a:custGeom>
          <a:solidFill>
            <a:srgbClr val="FFC000"/>
          </a:solidFill>
        </p:spPr>
        <p:txBody>
          <a:bodyPr wrap="square" lIns="0" tIns="0" rIns="0" bIns="0" rtlCol="0"/>
          <a:lstStyle/>
          <a:p>
            <a:endParaRPr/>
          </a:p>
        </p:txBody>
      </p:sp>
      <p:sp>
        <p:nvSpPr>
          <p:cNvPr id="12" name="object 12"/>
          <p:cNvSpPr/>
          <p:nvPr/>
        </p:nvSpPr>
        <p:spPr>
          <a:xfrm>
            <a:off x="3405759" y="2270505"/>
            <a:ext cx="187325" cy="1718310"/>
          </a:xfrm>
          <a:custGeom>
            <a:avLst/>
            <a:gdLst/>
            <a:ahLst/>
            <a:cxnLst/>
            <a:rect l="l" t="t" r="r" b="b"/>
            <a:pathLst>
              <a:path w="187325" h="1718310">
                <a:moveTo>
                  <a:pt x="186943" y="0"/>
                </a:moveTo>
                <a:lnTo>
                  <a:pt x="140106" y="642"/>
                </a:lnTo>
                <a:lnTo>
                  <a:pt x="93329" y="2571"/>
                </a:lnTo>
                <a:lnTo>
                  <a:pt x="46622" y="5786"/>
                </a:lnTo>
                <a:lnTo>
                  <a:pt x="0" y="10287"/>
                </a:lnTo>
                <a:lnTo>
                  <a:pt x="186943" y="1718056"/>
                </a:lnTo>
                <a:lnTo>
                  <a:pt x="186943" y="0"/>
                </a:lnTo>
                <a:close/>
              </a:path>
            </a:pathLst>
          </a:custGeom>
          <a:solidFill>
            <a:srgbClr val="5B9BD4"/>
          </a:solidFill>
        </p:spPr>
        <p:txBody>
          <a:bodyPr wrap="square" lIns="0" tIns="0" rIns="0" bIns="0" rtlCol="0"/>
          <a:lstStyle/>
          <a:p>
            <a:endParaRPr/>
          </a:p>
        </p:txBody>
      </p:sp>
      <p:sp>
        <p:nvSpPr>
          <p:cNvPr id="13" name="object 13"/>
          <p:cNvSpPr txBox="1"/>
          <p:nvPr/>
        </p:nvSpPr>
        <p:spPr>
          <a:xfrm>
            <a:off x="4646676" y="3387674"/>
            <a:ext cx="551815" cy="394970"/>
          </a:xfrm>
          <a:prstGeom prst="rect">
            <a:avLst/>
          </a:prstGeom>
        </p:spPr>
        <p:txBody>
          <a:bodyPr vert="horz" wrap="square" lIns="0" tIns="12700" rIns="0" bIns="0" rtlCol="0">
            <a:spAutoFit/>
          </a:bodyPr>
          <a:lstStyle/>
          <a:p>
            <a:pPr marR="5080" algn="ctr">
              <a:lnSpc>
                <a:spcPct val="100000"/>
              </a:lnSpc>
              <a:spcBef>
                <a:spcPts val="100"/>
              </a:spcBef>
            </a:pPr>
            <a:r>
              <a:rPr sz="1200" b="1" dirty="0">
                <a:solidFill>
                  <a:srgbClr val="FFFFFF"/>
                </a:solidFill>
                <a:latin typeface="Calibri"/>
                <a:cs typeface="Calibri"/>
              </a:rPr>
              <a:t>Nin</a:t>
            </a:r>
            <a:r>
              <a:rPr sz="1200" b="1" spc="-5" dirty="0">
                <a:solidFill>
                  <a:srgbClr val="FFFFFF"/>
                </a:solidFill>
                <a:latin typeface="Calibri"/>
                <a:cs typeface="Calibri"/>
              </a:rPr>
              <a:t>g</a:t>
            </a:r>
            <a:r>
              <a:rPr sz="1200" b="1" dirty="0">
                <a:solidFill>
                  <a:srgbClr val="FFFFFF"/>
                </a:solidFill>
                <a:latin typeface="Calibri"/>
                <a:cs typeface="Calibri"/>
              </a:rPr>
              <a:t>uno</a:t>
            </a:r>
            <a:endParaRPr sz="1200">
              <a:latin typeface="Calibri"/>
              <a:cs typeface="Calibri"/>
            </a:endParaRPr>
          </a:p>
          <a:p>
            <a:pPr marR="5715" algn="ctr">
              <a:lnSpc>
                <a:spcPct val="100000"/>
              </a:lnSpc>
              <a:spcBef>
                <a:spcPts val="20"/>
              </a:spcBef>
            </a:pPr>
            <a:r>
              <a:rPr sz="1200" b="1" dirty="0">
                <a:solidFill>
                  <a:srgbClr val="FFFFFF"/>
                </a:solidFill>
                <a:latin typeface="Calibri"/>
                <a:cs typeface="Calibri"/>
              </a:rPr>
              <a:t>39%</a:t>
            </a:r>
            <a:endParaRPr sz="1200">
              <a:latin typeface="Calibri"/>
              <a:cs typeface="Calibri"/>
            </a:endParaRPr>
          </a:p>
        </p:txBody>
      </p:sp>
      <p:sp>
        <p:nvSpPr>
          <p:cNvPr id="14" name="object 14"/>
          <p:cNvSpPr txBox="1"/>
          <p:nvPr/>
        </p:nvSpPr>
        <p:spPr>
          <a:xfrm>
            <a:off x="3103117" y="5321553"/>
            <a:ext cx="280035" cy="394335"/>
          </a:xfrm>
          <a:prstGeom prst="rect">
            <a:avLst/>
          </a:prstGeom>
        </p:spPr>
        <p:txBody>
          <a:bodyPr vert="horz" wrap="square" lIns="0" tIns="12700" rIns="0" bIns="0" rtlCol="0">
            <a:spAutoFit/>
          </a:bodyPr>
          <a:lstStyle/>
          <a:p>
            <a:pPr marR="5715" algn="ctr">
              <a:lnSpc>
                <a:spcPct val="100000"/>
              </a:lnSpc>
              <a:spcBef>
                <a:spcPts val="100"/>
              </a:spcBef>
            </a:pPr>
            <a:r>
              <a:rPr sz="1200" b="1" dirty="0">
                <a:solidFill>
                  <a:srgbClr val="FFFFFF"/>
                </a:solidFill>
                <a:latin typeface="Calibri"/>
                <a:cs typeface="Calibri"/>
              </a:rPr>
              <a:t>1</a:t>
            </a:r>
            <a:endParaRPr sz="1200">
              <a:latin typeface="Calibri"/>
              <a:cs typeface="Calibri"/>
            </a:endParaRPr>
          </a:p>
          <a:p>
            <a:pPr marR="5080" algn="ctr">
              <a:lnSpc>
                <a:spcPct val="100000"/>
              </a:lnSpc>
              <a:spcBef>
                <a:spcPts val="25"/>
              </a:spcBef>
            </a:pPr>
            <a:r>
              <a:rPr sz="1200" b="1" dirty="0">
                <a:solidFill>
                  <a:srgbClr val="FFFFFF"/>
                </a:solidFill>
                <a:latin typeface="Calibri"/>
                <a:cs typeface="Calibri"/>
              </a:rPr>
              <a:t>29%</a:t>
            </a:r>
            <a:endParaRPr sz="1200">
              <a:latin typeface="Calibri"/>
              <a:cs typeface="Calibri"/>
            </a:endParaRPr>
          </a:p>
        </p:txBody>
      </p:sp>
      <p:sp>
        <p:nvSpPr>
          <p:cNvPr id="15" name="object 15"/>
          <p:cNvSpPr txBox="1"/>
          <p:nvPr/>
        </p:nvSpPr>
        <p:spPr>
          <a:xfrm>
            <a:off x="1989708" y="3387597"/>
            <a:ext cx="280035" cy="394335"/>
          </a:xfrm>
          <a:prstGeom prst="rect">
            <a:avLst/>
          </a:prstGeom>
        </p:spPr>
        <p:txBody>
          <a:bodyPr vert="horz" wrap="square" lIns="0" tIns="12700" rIns="0" bIns="0" rtlCol="0">
            <a:spAutoFit/>
          </a:bodyPr>
          <a:lstStyle/>
          <a:p>
            <a:pPr marR="5715" algn="ctr">
              <a:lnSpc>
                <a:spcPct val="100000"/>
              </a:lnSpc>
              <a:spcBef>
                <a:spcPts val="100"/>
              </a:spcBef>
            </a:pPr>
            <a:r>
              <a:rPr sz="1200" b="1" dirty="0">
                <a:solidFill>
                  <a:srgbClr val="FFFFFF"/>
                </a:solidFill>
                <a:latin typeface="Calibri"/>
                <a:cs typeface="Calibri"/>
              </a:rPr>
              <a:t>2</a:t>
            </a:r>
            <a:endParaRPr sz="1200">
              <a:latin typeface="Calibri"/>
              <a:cs typeface="Calibri"/>
            </a:endParaRPr>
          </a:p>
          <a:p>
            <a:pPr marR="5080" algn="ctr">
              <a:lnSpc>
                <a:spcPct val="100000"/>
              </a:lnSpc>
              <a:spcBef>
                <a:spcPts val="25"/>
              </a:spcBef>
            </a:pPr>
            <a:r>
              <a:rPr sz="1200" b="1" dirty="0">
                <a:solidFill>
                  <a:srgbClr val="FFFFFF"/>
                </a:solidFill>
                <a:latin typeface="Calibri"/>
                <a:cs typeface="Calibri"/>
              </a:rPr>
              <a:t>23%</a:t>
            </a:r>
            <a:endParaRPr sz="1200">
              <a:latin typeface="Calibri"/>
              <a:cs typeface="Calibri"/>
            </a:endParaRPr>
          </a:p>
        </p:txBody>
      </p:sp>
      <p:sp>
        <p:nvSpPr>
          <p:cNvPr id="16" name="object 16"/>
          <p:cNvSpPr txBox="1"/>
          <p:nvPr/>
        </p:nvSpPr>
        <p:spPr>
          <a:xfrm>
            <a:off x="3017773" y="2335783"/>
            <a:ext cx="604520" cy="394335"/>
          </a:xfrm>
          <a:prstGeom prst="rect">
            <a:avLst/>
          </a:prstGeom>
        </p:spPr>
        <p:txBody>
          <a:bodyPr vert="horz" wrap="square" lIns="0" tIns="12700" rIns="0" bIns="0" rtlCol="0">
            <a:spAutoFit/>
          </a:bodyPr>
          <a:lstStyle/>
          <a:p>
            <a:pPr marL="54610">
              <a:lnSpc>
                <a:spcPct val="100000"/>
              </a:lnSpc>
              <a:spcBef>
                <a:spcPts val="100"/>
              </a:spcBef>
              <a:tabLst>
                <a:tab pos="456565" algn="l"/>
              </a:tabLst>
            </a:pPr>
            <a:r>
              <a:rPr sz="1800" b="1" baseline="-32407" dirty="0">
                <a:solidFill>
                  <a:srgbClr val="FFFFFF"/>
                </a:solidFill>
                <a:latin typeface="Calibri"/>
                <a:cs typeface="Calibri"/>
              </a:rPr>
              <a:t>3	</a:t>
            </a:r>
            <a:r>
              <a:rPr sz="1200" b="1" dirty="0">
                <a:solidFill>
                  <a:srgbClr val="FFFFFF"/>
                </a:solidFill>
                <a:latin typeface="Calibri"/>
                <a:cs typeface="Calibri"/>
              </a:rPr>
              <a:t>4</a:t>
            </a:r>
            <a:endParaRPr sz="1200">
              <a:latin typeface="Calibri"/>
              <a:cs typeface="Calibri"/>
            </a:endParaRPr>
          </a:p>
          <a:p>
            <a:pPr>
              <a:lnSpc>
                <a:spcPct val="100000"/>
              </a:lnSpc>
              <a:spcBef>
                <a:spcPts val="20"/>
              </a:spcBef>
              <a:tabLst>
                <a:tab pos="401320" algn="l"/>
              </a:tabLst>
            </a:pPr>
            <a:r>
              <a:rPr sz="1800" b="1" baseline="-32407" dirty="0">
                <a:solidFill>
                  <a:srgbClr val="FFFFFF"/>
                </a:solidFill>
                <a:latin typeface="Calibri"/>
                <a:cs typeface="Calibri"/>
              </a:rPr>
              <a:t>7%	</a:t>
            </a:r>
            <a:r>
              <a:rPr sz="1200" b="1" dirty="0">
                <a:solidFill>
                  <a:srgbClr val="FFFFFF"/>
                </a:solidFill>
                <a:latin typeface="Calibri"/>
                <a:cs typeface="Calibri"/>
              </a:rPr>
              <a:t>2%</a:t>
            </a:r>
            <a:endParaRPr sz="1200">
              <a:latin typeface="Calibri"/>
              <a:cs typeface="Calibri"/>
            </a:endParaRPr>
          </a:p>
        </p:txBody>
      </p:sp>
      <p:sp>
        <p:nvSpPr>
          <p:cNvPr id="17" name="object 17"/>
          <p:cNvSpPr txBox="1"/>
          <p:nvPr/>
        </p:nvSpPr>
        <p:spPr>
          <a:xfrm>
            <a:off x="2699004" y="1809750"/>
            <a:ext cx="1808480" cy="299720"/>
          </a:xfrm>
          <a:prstGeom prst="rect">
            <a:avLst/>
          </a:prstGeom>
        </p:spPr>
        <p:txBody>
          <a:bodyPr vert="horz" wrap="square" lIns="0" tIns="12700" rIns="0" bIns="0" rtlCol="0">
            <a:spAutoFit/>
          </a:bodyPr>
          <a:lstStyle/>
          <a:p>
            <a:pPr>
              <a:lnSpc>
                <a:spcPct val="100000"/>
              </a:lnSpc>
              <a:spcBef>
                <a:spcPts val="100"/>
              </a:spcBef>
            </a:pPr>
            <a:r>
              <a:rPr sz="1800" b="1" spc="-5" dirty="0">
                <a:solidFill>
                  <a:srgbClr val="585858"/>
                </a:solidFill>
                <a:latin typeface="Calibri"/>
                <a:cs typeface="Calibri"/>
              </a:rPr>
              <a:t>NÚMERO </a:t>
            </a:r>
            <a:r>
              <a:rPr sz="1800" b="1" dirty="0">
                <a:solidFill>
                  <a:srgbClr val="585858"/>
                </a:solidFill>
                <a:latin typeface="Calibri"/>
                <a:cs typeface="Calibri"/>
              </a:rPr>
              <a:t>DE</a:t>
            </a:r>
            <a:r>
              <a:rPr sz="1800" b="1" spc="-65" dirty="0">
                <a:solidFill>
                  <a:srgbClr val="585858"/>
                </a:solidFill>
                <a:latin typeface="Calibri"/>
                <a:cs typeface="Calibri"/>
              </a:rPr>
              <a:t> </a:t>
            </a:r>
            <a:r>
              <a:rPr sz="1800" b="1" spc="-5" dirty="0">
                <a:solidFill>
                  <a:srgbClr val="585858"/>
                </a:solidFill>
                <a:latin typeface="Calibri"/>
                <a:cs typeface="Calibri"/>
              </a:rPr>
              <a:t>HIJOS</a:t>
            </a:r>
            <a:endParaRPr sz="1800">
              <a:latin typeface="Calibri"/>
              <a:cs typeface="Calibri"/>
            </a:endParaRPr>
          </a:p>
        </p:txBody>
      </p:sp>
      <p:sp>
        <p:nvSpPr>
          <p:cNvPr id="18" name="object 18"/>
          <p:cNvSpPr/>
          <p:nvPr/>
        </p:nvSpPr>
        <p:spPr>
          <a:xfrm>
            <a:off x="2595372" y="5983223"/>
            <a:ext cx="2001520" cy="260985"/>
          </a:xfrm>
          <a:custGeom>
            <a:avLst/>
            <a:gdLst/>
            <a:ahLst/>
            <a:cxnLst/>
            <a:rect l="l" t="t" r="r" b="b"/>
            <a:pathLst>
              <a:path w="2001520" h="260985">
                <a:moveTo>
                  <a:pt x="0" y="260603"/>
                </a:moveTo>
                <a:lnTo>
                  <a:pt x="2001012" y="260603"/>
                </a:lnTo>
                <a:lnTo>
                  <a:pt x="2001012" y="0"/>
                </a:lnTo>
                <a:lnTo>
                  <a:pt x="0" y="0"/>
                </a:lnTo>
                <a:lnTo>
                  <a:pt x="0" y="260603"/>
                </a:lnTo>
                <a:close/>
              </a:path>
            </a:pathLst>
          </a:custGeom>
          <a:solidFill>
            <a:srgbClr val="FFFFFF">
              <a:alpha val="78038"/>
            </a:srgbClr>
          </a:solidFill>
        </p:spPr>
        <p:txBody>
          <a:bodyPr wrap="square" lIns="0" tIns="0" rIns="0" bIns="0" rtlCol="0"/>
          <a:lstStyle/>
          <a:p>
            <a:endParaRPr/>
          </a:p>
        </p:txBody>
      </p:sp>
      <p:sp>
        <p:nvSpPr>
          <p:cNvPr id="19" name="object 19"/>
          <p:cNvSpPr/>
          <p:nvPr/>
        </p:nvSpPr>
        <p:spPr>
          <a:xfrm>
            <a:off x="2703576" y="6071615"/>
            <a:ext cx="82550" cy="83820"/>
          </a:xfrm>
          <a:custGeom>
            <a:avLst/>
            <a:gdLst/>
            <a:ahLst/>
            <a:cxnLst/>
            <a:rect l="l" t="t" r="r" b="b"/>
            <a:pathLst>
              <a:path w="82550" h="83820">
                <a:moveTo>
                  <a:pt x="0" y="83820"/>
                </a:moveTo>
                <a:lnTo>
                  <a:pt x="82295" y="83820"/>
                </a:lnTo>
                <a:lnTo>
                  <a:pt x="82295" y="0"/>
                </a:lnTo>
                <a:lnTo>
                  <a:pt x="0" y="0"/>
                </a:lnTo>
                <a:lnTo>
                  <a:pt x="0" y="83820"/>
                </a:lnTo>
                <a:close/>
              </a:path>
            </a:pathLst>
          </a:custGeom>
          <a:solidFill>
            <a:srgbClr val="4471C4"/>
          </a:solidFill>
        </p:spPr>
        <p:txBody>
          <a:bodyPr wrap="square" lIns="0" tIns="0" rIns="0" bIns="0" rtlCol="0"/>
          <a:lstStyle/>
          <a:p>
            <a:endParaRPr/>
          </a:p>
        </p:txBody>
      </p:sp>
      <p:sp>
        <p:nvSpPr>
          <p:cNvPr id="20" name="object 20"/>
          <p:cNvSpPr/>
          <p:nvPr/>
        </p:nvSpPr>
        <p:spPr>
          <a:xfrm>
            <a:off x="3450335" y="6071615"/>
            <a:ext cx="82550" cy="83820"/>
          </a:xfrm>
          <a:custGeom>
            <a:avLst/>
            <a:gdLst/>
            <a:ahLst/>
            <a:cxnLst/>
            <a:rect l="l" t="t" r="r" b="b"/>
            <a:pathLst>
              <a:path w="82550" h="83820">
                <a:moveTo>
                  <a:pt x="0" y="83820"/>
                </a:moveTo>
                <a:lnTo>
                  <a:pt x="82296" y="83820"/>
                </a:lnTo>
                <a:lnTo>
                  <a:pt x="82296" y="0"/>
                </a:lnTo>
                <a:lnTo>
                  <a:pt x="0" y="0"/>
                </a:lnTo>
                <a:lnTo>
                  <a:pt x="0" y="83820"/>
                </a:lnTo>
                <a:close/>
              </a:path>
            </a:pathLst>
          </a:custGeom>
          <a:solidFill>
            <a:srgbClr val="EC7C30"/>
          </a:solidFill>
        </p:spPr>
        <p:txBody>
          <a:bodyPr wrap="square" lIns="0" tIns="0" rIns="0" bIns="0" rtlCol="0"/>
          <a:lstStyle/>
          <a:p>
            <a:endParaRPr/>
          </a:p>
        </p:txBody>
      </p:sp>
      <p:sp>
        <p:nvSpPr>
          <p:cNvPr id="21" name="object 21"/>
          <p:cNvSpPr/>
          <p:nvPr/>
        </p:nvSpPr>
        <p:spPr>
          <a:xfrm>
            <a:off x="3749040" y="6071615"/>
            <a:ext cx="83820" cy="83820"/>
          </a:xfrm>
          <a:custGeom>
            <a:avLst/>
            <a:gdLst/>
            <a:ahLst/>
            <a:cxnLst/>
            <a:rect l="l" t="t" r="r" b="b"/>
            <a:pathLst>
              <a:path w="83820" h="83820">
                <a:moveTo>
                  <a:pt x="0" y="83820"/>
                </a:moveTo>
                <a:lnTo>
                  <a:pt x="83820" y="83820"/>
                </a:lnTo>
                <a:lnTo>
                  <a:pt x="83820" y="0"/>
                </a:lnTo>
                <a:lnTo>
                  <a:pt x="0" y="0"/>
                </a:lnTo>
                <a:lnTo>
                  <a:pt x="0" y="83820"/>
                </a:lnTo>
                <a:close/>
              </a:path>
            </a:pathLst>
          </a:custGeom>
          <a:solidFill>
            <a:srgbClr val="A4A4A4"/>
          </a:solidFill>
        </p:spPr>
        <p:txBody>
          <a:bodyPr wrap="square" lIns="0" tIns="0" rIns="0" bIns="0" rtlCol="0"/>
          <a:lstStyle/>
          <a:p>
            <a:endParaRPr/>
          </a:p>
        </p:txBody>
      </p:sp>
      <p:sp>
        <p:nvSpPr>
          <p:cNvPr id="22" name="object 22"/>
          <p:cNvSpPr/>
          <p:nvPr/>
        </p:nvSpPr>
        <p:spPr>
          <a:xfrm>
            <a:off x="4049267" y="6071615"/>
            <a:ext cx="83820" cy="83820"/>
          </a:xfrm>
          <a:custGeom>
            <a:avLst/>
            <a:gdLst/>
            <a:ahLst/>
            <a:cxnLst/>
            <a:rect l="l" t="t" r="r" b="b"/>
            <a:pathLst>
              <a:path w="83820" h="83820">
                <a:moveTo>
                  <a:pt x="0" y="83820"/>
                </a:moveTo>
                <a:lnTo>
                  <a:pt x="83820" y="83820"/>
                </a:lnTo>
                <a:lnTo>
                  <a:pt x="83820" y="0"/>
                </a:lnTo>
                <a:lnTo>
                  <a:pt x="0" y="0"/>
                </a:lnTo>
                <a:lnTo>
                  <a:pt x="0" y="83820"/>
                </a:lnTo>
                <a:close/>
              </a:path>
            </a:pathLst>
          </a:custGeom>
          <a:solidFill>
            <a:srgbClr val="FFC000"/>
          </a:solidFill>
        </p:spPr>
        <p:txBody>
          <a:bodyPr wrap="square" lIns="0" tIns="0" rIns="0" bIns="0" rtlCol="0"/>
          <a:lstStyle/>
          <a:p>
            <a:endParaRPr/>
          </a:p>
        </p:txBody>
      </p:sp>
      <p:sp>
        <p:nvSpPr>
          <p:cNvPr id="23" name="object 23"/>
          <p:cNvSpPr/>
          <p:nvPr/>
        </p:nvSpPr>
        <p:spPr>
          <a:xfrm>
            <a:off x="4347971" y="6071615"/>
            <a:ext cx="83820" cy="83820"/>
          </a:xfrm>
          <a:custGeom>
            <a:avLst/>
            <a:gdLst/>
            <a:ahLst/>
            <a:cxnLst/>
            <a:rect l="l" t="t" r="r" b="b"/>
            <a:pathLst>
              <a:path w="83820" h="83820">
                <a:moveTo>
                  <a:pt x="0" y="83820"/>
                </a:moveTo>
                <a:lnTo>
                  <a:pt x="83820" y="83820"/>
                </a:lnTo>
                <a:lnTo>
                  <a:pt x="83820" y="0"/>
                </a:lnTo>
                <a:lnTo>
                  <a:pt x="0" y="0"/>
                </a:lnTo>
                <a:lnTo>
                  <a:pt x="0" y="83820"/>
                </a:lnTo>
                <a:close/>
              </a:path>
            </a:pathLst>
          </a:custGeom>
          <a:solidFill>
            <a:srgbClr val="5B9BD4"/>
          </a:solidFill>
        </p:spPr>
        <p:txBody>
          <a:bodyPr wrap="square" lIns="0" tIns="0" rIns="0" bIns="0" rtlCol="0"/>
          <a:lstStyle/>
          <a:p>
            <a:endParaRPr/>
          </a:p>
        </p:txBody>
      </p:sp>
      <p:sp>
        <p:nvSpPr>
          <p:cNvPr id="24" name="object 24"/>
          <p:cNvSpPr txBox="1"/>
          <p:nvPr/>
        </p:nvSpPr>
        <p:spPr>
          <a:xfrm>
            <a:off x="2595372" y="5993384"/>
            <a:ext cx="2001520" cy="208279"/>
          </a:xfrm>
          <a:prstGeom prst="rect">
            <a:avLst/>
          </a:prstGeom>
        </p:spPr>
        <p:txBody>
          <a:bodyPr vert="horz" wrap="square" lIns="0" tIns="12700" rIns="0" bIns="0" rtlCol="0">
            <a:spAutoFit/>
          </a:bodyPr>
          <a:lstStyle/>
          <a:p>
            <a:pPr marL="227965">
              <a:lnSpc>
                <a:spcPct val="100000"/>
              </a:lnSpc>
              <a:spcBef>
                <a:spcPts val="100"/>
              </a:spcBef>
              <a:tabLst>
                <a:tab pos="974725" algn="l"/>
                <a:tab pos="1274445" algn="l"/>
                <a:tab pos="1574165" algn="l"/>
                <a:tab pos="1873885" algn="l"/>
              </a:tabLst>
            </a:pPr>
            <a:r>
              <a:rPr sz="1200" spc="-5" dirty="0">
                <a:solidFill>
                  <a:srgbClr val="585858"/>
                </a:solidFill>
                <a:latin typeface="Calibri"/>
                <a:cs typeface="Calibri"/>
              </a:rPr>
              <a:t>Ninguno	</a:t>
            </a:r>
            <a:r>
              <a:rPr sz="1200" dirty="0">
                <a:solidFill>
                  <a:srgbClr val="585858"/>
                </a:solidFill>
                <a:latin typeface="Calibri"/>
                <a:cs typeface="Calibri"/>
              </a:rPr>
              <a:t>1	2	3	4</a:t>
            </a:r>
            <a:endParaRPr sz="1200">
              <a:latin typeface="Calibri"/>
              <a:cs typeface="Calibri"/>
            </a:endParaRPr>
          </a:p>
        </p:txBody>
      </p:sp>
      <p:sp>
        <p:nvSpPr>
          <p:cNvPr id="25" name="object 25"/>
          <p:cNvSpPr/>
          <p:nvPr/>
        </p:nvSpPr>
        <p:spPr>
          <a:xfrm>
            <a:off x="1097280" y="1737360"/>
            <a:ext cx="4998720" cy="4582795"/>
          </a:xfrm>
          <a:custGeom>
            <a:avLst/>
            <a:gdLst/>
            <a:ahLst/>
            <a:cxnLst/>
            <a:rect l="l" t="t" r="r" b="b"/>
            <a:pathLst>
              <a:path w="4998720" h="4582795">
                <a:moveTo>
                  <a:pt x="0" y="4582668"/>
                </a:moveTo>
                <a:lnTo>
                  <a:pt x="4998720" y="4582668"/>
                </a:lnTo>
                <a:lnTo>
                  <a:pt x="4998720" y="0"/>
                </a:lnTo>
                <a:lnTo>
                  <a:pt x="0" y="0"/>
                </a:lnTo>
                <a:lnTo>
                  <a:pt x="0" y="4582668"/>
                </a:lnTo>
                <a:close/>
              </a:path>
            </a:pathLst>
          </a:custGeom>
          <a:ln w="9144">
            <a:solidFill>
              <a:srgbClr val="D9D9D9"/>
            </a:solidFill>
          </a:ln>
        </p:spPr>
        <p:txBody>
          <a:bodyPr wrap="square" lIns="0" tIns="0" rIns="0" bIns="0" rtlCol="0"/>
          <a:lstStyle/>
          <a:p>
            <a:endParaRPr/>
          </a:p>
        </p:txBody>
      </p:sp>
      <p:sp>
        <p:nvSpPr>
          <p:cNvPr id="26" name="object 26"/>
          <p:cNvSpPr/>
          <p:nvPr/>
        </p:nvSpPr>
        <p:spPr>
          <a:xfrm>
            <a:off x="6352032" y="2308860"/>
            <a:ext cx="0" cy="3653154"/>
          </a:xfrm>
          <a:custGeom>
            <a:avLst/>
            <a:gdLst/>
            <a:ahLst/>
            <a:cxnLst/>
            <a:rect l="l" t="t" r="r" b="b"/>
            <a:pathLst>
              <a:path h="3653154">
                <a:moveTo>
                  <a:pt x="0" y="0"/>
                </a:moveTo>
                <a:lnTo>
                  <a:pt x="0" y="3653028"/>
                </a:lnTo>
              </a:path>
            </a:pathLst>
          </a:custGeom>
          <a:ln w="9144">
            <a:solidFill>
              <a:srgbClr val="D9D9D9"/>
            </a:solidFill>
          </a:ln>
        </p:spPr>
        <p:txBody>
          <a:bodyPr wrap="square" lIns="0" tIns="0" rIns="0" bIns="0" rtlCol="0"/>
          <a:lstStyle/>
          <a:p>
            <a:endParaRPr/>
          </a:p>
        </p:txBody>
      </p:sp>
      <p:sp>
        <p:nvSpPr>
          <p:cNvPr id="27" name="object 27"/>
          <p:cNvSpPr/>
          <p:nvPr/>
        </p:nvSpPr>
        <p:spPr>
          <a:xfrm>
            <a:off x="7295388" y="2308860"/>
            <a:ext cx="0" cy="3653154"/>
          </a:xfrm>
          <a:custGeom>
            <a:avLst/>
            <a:gdLst/>
            <a:ahLst/>
            <a:cxnLst/>
            <a:rect l="l" t="t" r="r" b="b"/>
            <a:pathLst>
              <a:path h="3653154">
                <a:moveTo>
                  <a:pt x="0" y="0"/>
                </a:moveTo>
                <a:lnTo>
                  <a:pt x="0" y="3653028"/>
                </a:lnTo>
              </a:path>
            </a:pathLst>
          </a:custGeom>
          <a:ln w="9144">
            <a:solidFill>
              <a:srgbClr val="D9D9D9"/>
            </a:solidFill>
          </a:ln>
        </p:spPr>
        <p:txBody>
          <a:bodyPr wrap="square" lIns="0" tIns="0" rIns="0" bIns="0" rtlCol="0"/>
          <a:lstStyle/>
          <a:p>
            <a:endParaRPr/>
          </a:p>
        </p:txBody>
      </p:sp>
      <p:sp>
        <p:nvSpPr>
          <p:cNvPr id="28" name="object 28"/>
          <p:cNvSpPr/>
          <p:nvPr/>
        </p:nvSpPr>
        <p:spPr>
          <a:xfrm>
            <a:off x="8240268" y="2308860"/>
            <a:ext cx="0" cy="3653154"/>
          </a:xfrm>
          <a:custGeom>
            <a:avLst/>
            <a:gdLst/>
            <a:ahLst/>
            <a:cxnLst/>
            <a:rect l="l" t="t" r="r" b="b"/>
            <a:pathLst>
              <a:path h="3653154">
                <a:moveTo>
                  <a:pt x="0" y="0"/>
                </a:moveTo>
                <a:lnTo>
                  <a:pt x="0" y="3653028"/>
                </a:lnTo>
              </a:path>
            </a:pathLst>
          </a:custGeom>
          <a:ln w="9144">
            <a:solidFill>
              <a:srgbClr val="D9D9D9"/>
            </a:solidFill>
          </a:ln>
        </p:spPr>
        <p:txBody>
          <a:bodyPr wrap="square" lIns="0" tIns="0" rIns="0" bIns="0" rtlCol="0"/>
          <a:lstStyle/>
          <a:p>
            <a:endParaRPr/>
          </a:p>
        </p:txBody>
      </p:sp>
      <p:sp>
        <p:nvSpPr>
          <p:cNvPr id="29" name="object 29"/>
          <p:cNvSpPr/>
          <p:nvPr/>
        </p:nvSpPr>
        <p:spPr>
          <a:xfrm>
            <a:off x="9183623" y="2308860"/>
            <a:ext cx="0" cy="3653154"/>
          </a:xfrm>
          <a:custGeom>
            <a:avLst/>
            <a:gdLst/>
            <a:ahLst/>
            <a:cxnLst/>
            <a:rect l="l" t="t" r="r" b="b"/>
            <a:pathLst>
              <a:path h="3653154">
                <a:moveTo>
                  <a:pt x="0" y="0"/>
                </a:moveTo>
                <a:lnTo>
                  <a:pt x="0" y="3653028"/>
                </a:lnTo>
              </a:path>
            </a:pathLst>
          </a:custGeom>
          <a:ln w="9144">
            <a:solidFill>
              <a:srgbClr val="D9D9D9"/>
            </a:solidFill>
          </a:ln>
        </p:spPr>
        <p:txBody>
          <a:bodyPr wrap="square" lIns="0" tIns="0" rIns="0" bIns="0" rtlCol="0"/>
          <a:lstStyle/>
          <a:p>
            <a:endParaRPr/>
          </a:p>
        </p:txBody>
      </p:sp>
      <p:sp>
        <p:nvSpPr>
          <p:cNvPr id="30" name="object 30"/>
          <p:cNvSpPr/>
          <p:nvPr/>
        </p:nvSpPr>
        <p:spPr>
          <a:xfrm>
            <a:off x="10126980" y="2308860"/>
            <a:ext cx="0" cy="3653154"/>
          </a:xfrm>
          <a:custGeom>
            <a:avLst/>
            <a:gdLst/>
            <a:ahLst/>
            <a:cxnLst/>
            <a:rect l="l" t="t" r="r" b="b"/>
            <a:pathLst>
              <a:path h="3653154">
                <a:moveTo>
                  <a:pt x="0" y="0"/>
                </a:moveTo>
                <a:lnTo>
                  <a:pt x="0" y="3653028"/>
                </a:lnTo>
              </a:path>
            </a:pathLst>
          </a:custGeom>
          <a:ln w="9144">
            <a:solidFill>
              <a:srgbClr val="D9D9D9"/>
            </a:solidFill>
          </a:ln>
        </p:spPr>
        <p:txBody>
          <a:bodyPr wrap="square" lIns="0" tIns="0" rIns="0" bIns="0" rtlCol="0"/>
          <a:lstStyle/>
          <a:p>
            <a:endParaRPr/>
          </a:p>
        </p:txBody>
      </p:sp>
      <p:sp>
        <p:nvSpPr>
          <p:cNvPr id="31" name="object 31"/>
          <p:cNvSpPr/>
          <p:nvPr/>
        </p:nvSpPr>
        <p:spPr>
          <a:xfrm>
            <a:off x="11071859" y="2308860"/>
            <a:ext cx="0" cy="3653154"/>
          </a:xfrm>
          <a:custGeom>
            <a:avLst/>
            <a:gdLst/>
            <a:ahLst/>
            <a:cxnLst/>
            <a:rect l="l" t="t" r="r" b="b"/>
            <a:pathLst>
              <a:path h="3653154">
                <a:moveTo>
                  <a:pt x="0" y="0"/>
                </a:moveTo>
                <a:lnTo>
                  <a:pt x="0" y="3653028"/>
                </a:lnTo>
              </a:path>
            </a:pathLst>
          </a:custGeom>
          <a:ln w="9144">
            <a:solidFill>
              <a:srgbClr val="D9D9D9"/>
            </a:solidFill>
          </a:ln>
        </p:spPr>
        <p:txBody>
          <a:bodyPr wrap="square" lIns="0" tIns="0" rIns="0" bIns="0" rtlCol="0"/>
          <a:lstStyle/>
          <a:p>
            <a:endParaRPr/>
          </a:p>
        </p:txBody>
      </p:sp>
      <p:sp>
        <p:nvSpPr>
          <p:cNvPr id="32" name="object 32"/>
          <p:cNvSpPr/>
          <p:nvPr/>
        </p:nvSpPr>
        <p:spPr>
          <a:xfrm>
            <a:off x="6737604" y="3038855"/>
            <a:ext cx="172720" cy="2923540"/>
          </a:xfrm>
          <a:custGeom>
            <a:avLst/>
            <a:gdLst/>
            <a:ahLst/>
            <a:cxnLst/>
            <a:rect l="l" t="t" r="r" b="b"/>
            <a:pathLst>
              <a:path w="172720" h="2923540">
                <a:moveTo>
                  <a:pt x="172212" y="0"/>
                </a:moveTo>
                <a:lnTo>
                  <a:pt x="0" y="0"/>
                </a:lnTo>
                <a:lnTo>
                  <a:pt x="0" y="2923032"/>
                </a:lnTo>
                <a:lnTo>
                  <a:pt x="172212" y="2923032"/>
                </a:lnTo>
                <a:lnTo>
                  <a:pt x="172212" y="0"/>
                </a:lnTo>
                <a:close/>
              </a:path>
            </a:pathLst>
          </a:custGeom>
          <a:solidFill>
            <a:srgbClr val="EC7C30"/>
          </a:solidFill>
        </p:spPr>
        <p:txBody>
          <a:bodyPr wrap="square" lIns="0" tIns="0" rIns="0" bIns="0" rtlCol="0"/>
          <a:lstStyle/>
          <a:p>
            <a:endParaRPr/>
          </a:p>
        </p:txBody>
      </p:sp>
      <p:sp>
        <p:nvSpPr>
          <p:cNvPr id="33" name="object 33"/>
          <p:cNvSpPr/>
          <p:nvPr/>
        </p:nvSpPr>
        <p:spPr>
          <a:xfrm>
            <a:off x="7680959" y="5231891"/>
            <a:ext cx="173990" cy="730250"/>
          </a:xfrm>
          <a:custGeom>
            <a:avLst/>
            <a:gdLst/>
            <a:ahLst/>
            <a:cxnLst/>
            <a:rect l="l" t="t" r="r" b="b"/>
            <a:pathLst>
              <a:path w="173990" h="730250">
                <a:moveTo>
                  <a:pt x="173736" y="0"/>
                </a:moveTo>
                <a:lnTo>
                  <a:pt x="0" y="0"/>
                </a:lnTo>
                <a:lnTo>
                  <a:pt x="0" y="729995"/>
                </a:lnTo>
                <a:lnTo>
                  <a:pt x="173736" y="729995"/>
                </a:lnTo>
                <a:lnTo>
                  <a:pt x="173736" y="0"/>
                </a:lnTo>
                <a:close/>
              </a:path>
            </a:pathLst>
          </a:custGeom>
          <a:solidFill>
            <a:srgbClr val="EC7C30"/>
          </a:solidFill>
        </p:spPr>
        <p:txBody>
          <a:bodyPr wrap="square" lIns="0" tIns="0" rIns="0" bIns="0" rtlCol="0"/>
          <a:lstStyle/>
          <a:p>
            <a:endParaRPr/>
          </a:p>
        </p:txBody>
      </p:sp>
      <p:sp>
        <p:nvSpPr>
          <p:cNvPr id="34" name="object 34"/>
          <p:cNvSpPr/>
          <p:nvPr/>
        </p:nvSpPr>
        <p:spPr>
          <a:xfrm>
            <a:off x="8624316" y="5757671"/>
            <a:ext cx="173990" cy="204470"/>
          </a:xfrm>
          <a:custGeom>
            <a:avLst/>
            <a:gdLst/>
            <a:ahLst/>
            <a:cxnLst/>
            <a:rect l="l" t="t" r="r" b="b"/>
            <a:pathLst>
              <a:path w="173990" h="204470">
                <a:moveTo>
                  <a:pt x="173735" y="0"/>
                </a:moveTo>
                <a:lnTo>
                  <a:pt x="0" y="0"/>
                </a:lnTo>
                <a:lnTo>
                  <a:pt x="0" y="204215"/>
                </a:lnTo>
                <a:lnTo>
                  <a:pt x="173735" y="204215"/>
                </a:lnTo>
                <a:lnTo>
                  <a:pt x="173735" y="0"/>
                </a:lnTo>
                <a:close/>
              </a:path>
            </a:pathLst>
          </a:custGeom>
          <a:solidFill>
            <a:srgbClr val="EC7C30"/>
          </a:solidFill>
        </p:spPr>
        <p:txBody>
          <a:bodyPr wrap="square" lIns="0" tIns="0" rIns="0" bIns="0" rtlCol="0"/>
          <a:lstStyle/>
          <a:p>
            <a:endParaRPr/>
          </a:p>
        </p:txBody>
      </p:sp>
      <p:sp>
        <p:nvSpPr>
          <p:cNvPr id="35" name="object 35"/>
          <p:cNvSpPr/>
          <p:nvPr/>
        </p:nvSpPr>
        <p:spPr>
          <a:xfrm>
            <a:off x="9569195" y="5757671"/>
            <a:ext cx="173990" cy="204470"/>
          </a:xfrm>
          <a:custGeom>
            <a:avLst/>
            <a:gdLst/>
            <a:ahLst/>
            <a:cxnLst/>
            <a:rect l="l" t="t" r="r" b="b"/>
            <a:pathLst>
              <a:path w="173990" h="204470">
                <a:moveTo>
                  <a:pt x="173735" y="0"/>
                </a:moveTo>
                <a:lnTo>
                  <a:pt x="0" y="0"/>
                </a:lnTo>
                <a:lnTo>
                  <a:pt x="0" y="204215"/>
                </a:lnTo>
                <a:lnTo>
                  <a:pt x="173735" y="204215"/>
                </a:lnTo>
                <a:lnTo>
                  <a:pt x="173735" y="0"/>
                </a:lnTo>
                <a:close/>
              </a:path>
            </a:pathLst>
          </a:custGeom>
          <a:solidFill>
            <a:srgbClr val="EC7C30"/>
          </a:solidFill>
        </p:spPr>
        <p:txBody>
          <a:bodyPr wrap="square" lIns="0" tIns="0" rIns="0" bIns="0" rtlCol="0"/>
          <a:lstStyle/>
          <a:p>
            <a:endParaRPr/>
          </a:p>
        </p:txBody>
      </p:sp>
      <p:sp>
        <p:nvSpPr>
          <p:cNvPr id="36" name="object 36"/>
          <p:cNvSpPr/>
          <p:nvPr/>
        </p:nvSpPr>
        <p:spPr>
          <a:xfrm>
            <a:off x="10512552" y="5801867"/>
            <a:ext cx="173990" cy="160020"/>
          </a:xfrm>
          <a:custGeom>
            <a:avLst/>
            <a:gdLst/>
            <a:ahLst/>
            <a:cxnLst/>
            <a:rect l="l" t="t" r="r" b="b"/>
            <a:pathLst>
              <a:path w="173990" h="160020">
                <a:moveTo>
                  <a:pt x="173736" y="0"/>
                </a:moveTo>
                <a:lnTo>
                  <a:pt x="0" y="0"/>
                </a:lnTo>
                <a:lnTo>
                  <a:pt x="0" y="160019"/>
                </a:lnTo>
                <a:lnTo>
                  <a:pt x="173736" y="160019"/>
                </a:lnTo>
                <a:lnTo>
                  <a:pt x="173736" y="0"/>
                </a:lnTo>
                <a:close/>
              </a:path>
            </a:pathLst>
          </a:custGeom>
          <a:solidFill>
            <a:srgbClr val="EC7C30"/>
          </a:solidFill>
        </p:spPr>
        <p:txBody>
          <a:bodyPr wrap="square" lIns="0" tIns="0" rIns="0" bIns="0" rtlCol="0"/>
          <a:lstStyle/>
          <a:p>
            <a:endParaRPr/>
          </a:p>
        </p:txBody>
      </p:sp>
      <p:sp>
        <p:nvSpPr>
          <p:cNvPr id="37" name="object 37"/>
          <p:cNvSpPr/>
          <p:nvPr/>
        </p:nvSpPr>
        <p:spPr>
          <a:xfrm>
            <a:off x="6352032" y="5961888"/>
            <a:ext cx="4719955" cy="0"/>
          </a:xfrm>
          <a:custGeom>
            <a:avLst/>
            <a:gdLst/>
            <a:ahLst/>
            <a:cxnLst/>
            <a:rect l="l" t="t" r="r" b="b"/>
            <a:pathLst>
              <a:path w="4719955">
                <a:moveTo>
                  <a:pt x="0" y="0"/>
                </a:moveTo>
                <a:lnTo>
                  <a:pt x="4719827" y="0"/>
                </a:lnTo>
              </a:path>
            </a:pathLst>
          </a:custGeom>
          <a:ln w="9144">
            <a:solidFill>
              <a:srgbClr val="D9D9D9"/>
            </a:solidFill>
          </a:ln>
        </p:spPr>
        <p:txBody>
          <a:bodyPr wrap="square" lIns="0" tIns="0" rIns="0" bIns="0" rtlCol="0"/>
          <a:lstStyle/>
          <a:p>
            <a:endParaRPr/>
          </a:p>
        </p:txBody>
      </p:sp>
      <p:sp>
        <p:nvSpPr>
          <p:cNvPr id="38" name="object 38"/>
          <p:cNvSpPr txBox="1"/>
          <p:nvPr/>
        </p:nvSpPr>
        <p:spPr>
          <a:xfrm>
            <a:off x="6755765" y="2745741"/>
            <a:ext cx="161290" cy="231140"/>
          </a:xfrm>
          <a:prstGeom prst="rect">
            <a:avLst/>
          </a:prstGeom>
        </p:spPr>
        <p:txBody>
          <a:bodyPr vert="vert270" wrap="square" lIns="0" tIns="0" rIns="0" bIns="0" rtlCol="0">
            <a:spAutoFit/>
          </a:bodyPr>
          <a:lstStyle/>
          <a:p>
            <a:pPr marL="12700">
              <a:lnSpc>
                <a:spcPts val="1110"/>
              </a:lnSpc>
            </a:pPr>
            <a:r>
              <a:rPr sz="1050" spc="-5" dirty="0">
                <a:solidFill>
                  <a:srgbClr val="7E7E7E"/>
                </a:solidFill>
                <a:latin typeface="Calibri"/>
                <a:cs typeface="Calibri"/>
              </a:rPr>
              <a:t>200</a:t>
            </a:r>
            <a:endParaRPr sz="1050">
              <a:latin typeface="Calibri"/>
              <a:cs typeface="Calibri"/>
            </a:endParaRPr>
          </a:p>
        </p:txBody>
      </p:sp>
      <p:sp>
        <p:nvSpPr>
          <p:cNvPr id="39" name="object 39"/>
          <p:cNvSpPr txBox="1"/>
          <p:nvPr/>
        </p:nvSpPr>
        <p:spPr>
          <a:xfrm>
            <a:off x="7699756" y="5006087"/>
            <a:ext cx="161290" cy="162560"/>
          </a:xfrm>
          <a:prstGeom prst="rect">
            <a:avLst/>
          </a:prstGeom>
        </p:spPr>
        <p:txBody>
          <a:bodyPr vert="vert270" wrap="square" lIns="0" tIns="0" rIns="0" bIns="0" rtlCol="0">
            <a:spAutoFit/>
          </a:bodyPr>
          <a:lstStyle/>
          <a:p>
            <a:pPr marL="12700">
              <a:lnSpc>
                <a:spcPts val="1110"/>
              </a:lnSpc>
            </a:pPr>
            <a:r>
              <a:rPr sz="1050" spc="-5" dirty="0">
                <a:solidFill>
                  <a:srgbClr val="7E7E7E"/>
                </a:solidFill>
                <a:latin typeface="Calibri"/>
                <a:cs typeface="Calibri"/>
              </a:rPr>
              <a:t>50</a:t>
            </a:r>
            <a:endParaRPr sz="1050">
              <a:latin typeface="Calibri"/>
              <a:cs typeface="Calibri"/>
            </a:endParaRPr>
          </a:p>
        </p:txBody>
      </p:sp>
      <p:sp>
        <p:nvSpPr>
          <p:cNvPr id="40" name="object 40"/>
          <p:cNvSpPr txBox="1"/>
          <p:nvPr/>
        </p:nvSpPr>
        <p:spPr>
          <a:xfrm>
            <a:off x="8643746" y="5532527"/>
            <a:ext cx="161290" cy="162560"/>
          </a:xfrm>
          <a:prstGeom prst="rect">
            <a:avLst/>
          </a:prstGeom>
        </p:spPr>
        <p:txBody>
          <a:bodyPr vert="vert270" wrap="square" lIns="0" tIns="0" rIns="0" bIns="0" rtlCol="0">
            <a:spAutoFit/>
          </a:bodyPr>
          <a:lstStyle/>
          <a:p>
            <a:pPr marL="12700">
              <a:lnSpc>
                <a:spcPts val="1110"/>
              </a:lnSpc>
            </a:pPr>
            <a:r>
              <a:rPr sz="1050" spc="-5" dirty="0">
                <a:solidFill>
                  <a:srgbClr val="7E7E7E"/>
                </a:solidFill>
                <a:latin typeface="Calibri"/>
                <a:cs typeface="Calibri"/>
              </a:rPr>
              <a:t>14</a:t>
            </a:r>
            <a:endParaRPr sz="1050">
              <a:latin typeface="Calibri"/>
              <a:cs typeface="Calibri"/>
            </a:endParaRPr>
          </a:p>
        </p:txBody>
      </p:sp>
      <p:sp>
        <p:nvSpPr>
          <p:cNvPr id="41" name="object 41"/>
          <p:cNvSpPr txBox="1"/>
          <p:nvPr/>
        </p:nvSpPr>
        <p:spPr>
          <a:xfrm>
            <a:off x="9587610" y="5532527"/>
            <a:ext cx="161290" cy="162560"/>
          </a:xfrm>
          <a:prstGeom prst="rect">
            <a:avLst/>
          </a:prstGeom>
        </p:spPr>
        <p:txBody>
          <a:bodyPr vert="vert270" wrap="square" lIns="0" tIns="0" rIns="0" bIns="0" rtlCol="0">
            <a:spAutoFit/>
          </a:bodyPr>
          <a:lstStyle/>
          <a:p>
            <a:pPr marL="12700">
              <a:lnSpc>
                <a:spcPts val="1110"/>
              </a:lnSpc>
            </a:pPr>
            <a:r>
              <a:rPr sz="1050" spc="-5" dirty="0">
                <a:solidFill>
                  <a:srgbClr val="7E7E7E"/>
                </a:solidFill>
                <a:latin typeface="Calibri"/>
                <a:cs typeface="Calibri"/>
              </a:rPr>
              <a:t>14</a:t>
            </a:r>
            <a:endParaRPr sz="1050">
              <a:latin typeface="Calibri"/>
              <a:cs typeface="Calibri"/>
            </a:endParaRPr>
          </a:p>
        </p:txBody>
      </p:sp>
      <p:sp>
        <p:nvSpPr>
          <p:cNvPr id="42" name="object 42"/>
          <p:cNvSpPr txBox="1"/>
          <p:nvPr/>
        </p:nvSpPr>
        <p:spPr>
          <a:xfrm>
            <a:off x="10531982" y="5576418"/>
            <a:ext cx="161290" cy="162560"/>
          </a:xfrm>
          <a:prstGeom prst="rect">
            <a:avLst/>
          </a:prstGeom>
        </p:spPr>
        <p:txBody>
          <a:bodyPr vert="vert270" wrap="square" lIns="0" tIns="0" rIns="0" bIns="0" rtlCol="0">
            <a:spAutoFit/>
          </a:bodyPr>
          <a:lstStyle/>
          <a:p>
            <a:pPr marL="12700">
              <a:lnSpc>
                <a:spcPts val="1110"/>
              </a:lnSpc>
            </a:pPr>
            <a:r>
              <a:rPr sz="1050" spc="-5" dirty="0">
                <a:solidFill>
                  <a:srgbClr val="7E7E7E"/>
                </a:solidFill>
                <a:latin typeface="Calibri"/>
                <a:cs typeface="Calibri"/>
              </a:rPr>
              <a:t>11</a:t>
            </a:r>
            <a:endParaRPr sz="1050">
              <a:latin typeface="Calibri"/>
              <a:cs typeface="Calibri"/>
            </a:endParaRPr>
          </a:p>
        </p:txBody>
      </p:sp>
      <p:sp>
        <p:nvSpPr>
          <p:cNvPr id="43" name="object 43"/>
          <p:cNvSpPr txBox="1"/>
          <p:nvPr/>
        </p:nvSpPr>
        <p:spPr>
          <a:xfrm>
            <a:off x="6393307" y="6029045"/>
            <a:ext cx="2751455" cy="188595"/>
          </a:xfrm>
          <a:prstGeom prst="rect">
            <a:avLst/>
          </a:prstGeom>
        </p:spPr>
        <p:txBody>
          <a:bodyPr vert="horz" wrap="square" lIns="0" tIns="14604" rIns="0" bIns="0" rtlCol="0">
            <a:spAutoFit/>
          </a:bodyPr>
          <a:lstStyle/>
          <a:p>
            <a:pPr marL="12700">
              <a:lnSpc>
                <a:spcPct val="100000"/>
              </a:lnSpc>
              <a:spcBef>
                <a:spcPts val="114"/>
              </a:spcBef>
            </a:pPr>
            <a:r>
              <a:rPr sz="1050" spc="0" dirty="0">
                <a:solidFill>
                  <a:srgbClr val="585858"/>
                </a:solidFill>
                <a:latin typeface="Calibri"/>
                <a:cs typeface="Calibri"/>
              </a:rPr>
              <a:t>P</a:t>
            </a:r>
            <a:r>
              <a:rPr sz="1050" spc="-125" dirty="0">
                <a:solidFill>
                  <a:srgbClr val="585858"/>
                </a:solidFill>
                <a:latin typeface="Calibri"/>
                <a:cs typeface="Calibri"/>
              </a:rPr>
              <a:t> </a:t>
            </a:r>
            <a:r>
              <a:rPr sz="1050" spc="5" dirty="0">
                <a:solidFill>
                  <a:srgbClr val="585858"/>
                </a:solidFill>
                <a:latin typeface="Calibri"/>
                <a:cs typeface="Calibri"/>
              </a:rPr>
              <a:t>O</a:t>
            </a:r>
            <a:r>
              <a:rPr sz="1050" spc="-125" dirty="0">
                <a:solidFill>
                  <a:srgbClr val="585858"/>
                </a:solidFill>
                <a:latin typeface="Calibri"/>
                <a:cs typeface="Calibri"/>
              </a:rPr>
              <a:t> </a:t>
            </a:r>
            <a:r>
              <a:rPr sz="1050" spc="0" dirty="0">
                <a:solidFill>
                  <a:srgbClr val="585858"/>
                </a:solidFill>
                <a:latin typeface="Calibri"/>
                <a:cs typeface="Calibri"/>
              </a:rPr>
              <a:t>S</a:t>
            </a:r>
            <a:r>
              <a:rPr sz="1050" spc="-125" dirty="0">
                <a:solidFill>
                  <a:srgbClr val="585858"/>
                </a:solidFill>
                <a:latin typeface="Calibri"/>
                <a:cs typeface="Calibri"/>
              </a:rPr>
              <a:t> </a:t>
            </a:r>
            <a:r>
              <a:rPr sz="1050" spc="0" dirty="0">
                <a:solidFill>
                  <a:srgbClr val="585858"/>
                </a:solidFill>
                <a:latin typeface="Calibri"/>
                <a:cs typeface="Calibri"/>
              </a:rPr>
              <a:t>T</a:t>
            </a:r>
            <a:r>
              <a:rPr sz="1050" spc="-130" dirty="0">
                <a:solidFill>
                  <a:srgbClr val="585858"/>
                </a:solidFill>
                <a:latin typeface="Calibri"/>
                <a:cs typeface="Calibri"/>
              </a:rPr>
              <a:t> </a:t>
            </a:r>
            <a:r>
              <a:rPr sz="1050" spc="5" dirty="0">
                <a:solidFill>
                  <a:srgbClr val="585858"/>
                </a:solidFill>
                <a:latin typeface="Calibri"/>
                <a:cs typeface="Calibri"/>
              </a:rPr>
              <a:t>G</a:t>
            </a:r>
            <a:r>
              <a:rPr sz="1050" spc="-125" dirty="0">
                <a:solidFill>
                  <a:srgbClr val="585858"/>
                </a:solidFill>
                <a:latin typeface="Calibri"/>
                <a:cs typeface="Calibri"/>
              </a:rPr>
              <a:t> </a:t>
            </a:r>
            <a:r>
              <a:rPr sz="1050" spc="0" dirty="0">
                <a:solidFill>
                  <a:srgbClr val="585858"/>
                </a:solidFill>
                <a:latin typeface="Calibri"/>
                <a:cs typeface="Calibri"/>
              </a:rPr>
              <a:t>R</a:t>
            </a:r>
            <a:r>
              <a:rPr sz="1050" spc="-130" dirty="0">
                <a:solidFill>
                  <a:srgbClr val="585858"/>
                </a:solidFill>
                <a:latin typeface="Calibri"/>
                <a:cs typeface="Calibri"/>
              </a:rPr>
              <a:t> </a:t>
            </a:r>
            <a:r>
              <a:rPr sz="1050" spc="5" dirty="0">
                <a:solidFill>
                  <a:srgbClr val="585858"/>
                </a:solidFill>
                <a:latin typeface="Calibri"/>
                <a:cs typeface="Calibri"/>
              </a:rPr>
              <a:t>A</a:t>
            </a:r>
            <a:r>
              <a:rPr sz="1050" spc="-120" dirty="0">
                <a:solidFill>
                  <a:srgbClr val="585858"/>
                </a:solidFill>
                <a:latin typeface="Calibri"/>
                <a:cs typeface="Calibri"/>
              </a:rPr>
              <a:t> </a:t>
            </a:r>
            <a:r>
              <a:rPr sz="1050" spc="5" dirty="0">
                <a:solidFill>
                  <a:srgbClr val="585858"/>
                </a:solidFill>
                <a:latin typeface="Calibri"/>
                <a:cs typeface="Calibri"/>
              </a:rPr>
              <a:t>D</a:t>
            </a:r>
            <a:r>
              <a:rPr sz="1050" spc="-125" dirty="0">
                <a:solidFill>
                  <a:srgbClr val="585858"/>
                </a:solidFill>
                <a:latin typeface="Calibri"/>
                <a:cs typeface="Calibri"/>
              </a:rPr>
              <a:t> </a:t>
            </a:r>
            <a:r>
              <a:rPr sz="1050" spc="5" dirty="0">
                <a:solidFill>
                  <a:srgbClr val="585858"/>
                </a:solidFill>
                <a:latin typeface="Calibri"/>
                <a:cs typeface="Calibri"/>
              </a:rPr>
              <a:t>O</a:t>
            </a:r>
            <a:r>
              <a:rPr sz="1050" spc="80" dirty="0">
                <a:solidFill>
                  <a:srgbClr val="585858"/>
                </a:solidFill>
                <a:latin typeface="Calibri"/>
                <a:cs typeface="Calibri"/>
              </a:rPr>
              <a:t> </a:t>
            </a:r>
            <a:r>
              <a:rPr sz="1050" spc="0" dirty="0">
                <a:solidFill>
                  <a:srgbClr val="585858"/>
                </a:solidFill>
                <a:latin typeface="Calibri"/>
                <a:cs typeface="Calibri"/>
              </a:rPr>
              <a:t>P</a:t>
            </a:r>
            <a:r>
              <a:rPr sz="1050" spc="-125" dirty="0">
                <a:solidFill>
                  <a:srgbClr val="585858"/>
                </a:solidFill>
                <a:latin typeface="Calibri"/>
                <a:cs typeface="Calibri"/>
              </a:rPr>
              <a:t> </a:t>
            </a:r>
            <a:r>
              <a:rPr sz="1050" spc="0" dirty="0">
                <a:solidFill>
                  <a:srgbClr val="585858"/>
                </a:solidFill>
                <a:latin typeface="Calibri"/>
                <a:cs typeface="Calibri"/>
              </a:rPr>
              <a:t>R</a:t>
            </a:r>
            <a:r>
              <a:rPr sz="1050" spc="-130" dirty="0">
                <a:solidFill>
                  <a:srgbClr val="585858"/>
                </a:solidFill>
                <a:latin typeface="Calibri"/>
                <a:cs typeface="Calibri"/>
              </a:rPr>
              <a:t> </a:t>
            </a:r>
            <a:r>
              <a:rPr sz="1050" spc="5" dirty="0">
                <a:solidFill>
                  <a:srgbClr val="585858"/>
                </a:solidFill>
                <a:latin typeface="Calibri"/>
                <a:cs typeface="Calibri"/>
              </a:rPr>
              <a:t>O</a:t>
            </a:r>
            <a:r>
              <a:rPr sz="1050" spc="-125" dirty="0">
                <a:solidFill>
                  <a:srgbClr val="585858"/>
                </a:solidFill>
                <a:latin typeface="Calibri"/>
                <a:cs typeface="Calibri"/>
              </a:rPr>
              <a:t> </a:t>
            </a:r>
            <a:r>
              <a:rPr sz="1050" spc="0" dirty="0">
                <a:solidFill>
                  <a:srgbClr val="585858"/>
                </a:solidFill>
                <a:latin typeface="Calibri"/>
                <a:cs typeface="Calibri"/>
              </a:rPr>
              <a:t>F</a:t>
            </a:r>
            <a:r>
              <a:rPr sz="1050" spc="-125" dirty="0">
                <a:solidFill>
                  <a:srgbClr val="585858"/>
                </a:solidFill>
                <a:latin typeface="Calibri"/>
                <a:cs typeface="Calibri"/>
              </a:rPr>
              <a:t> </a:t>
            </a:r>
            <a:r>
              <a:rPr sz="1050" spc="0" dirty="0">
                <a:solidFill>
                  <a:srgbClr val="585858"/>
                </a:solidFill>
                <a:latin typeface="Calibri"/>
                <a:cs typeface="Calibri"/>
              </a:rPr>
              <a:t>E</a:t>
            </a:r>
            <a:r>
              <a:rPr sz="1050" spc="-130" dirty="0">
                <a:solidFill>
                  <a:srgbClr val="585858"/>
                </a:solidFill>
                <a:latin typeface="Calibri"/>
                <a:cs typeface="Calibri"/>
              </a:rPr>
              <a:t> </a:t>
            </a:r>
            <a:r>
              <a:rPr sz="1050" spc="0" dirty="0">
                <a:solidFill>
                  <a:srgbClr val="585858"/>
                </a:solidFill>
                <a:latin typeface="Calibri"/>
                <a:cs typeface="Calibri"/>
              </a:rPr>
              <a:t>S</a:t>
            </a:r>
            <a:r>
              <a:rPr sz="1050" spc="-125" dirty="0">
                <a:solidFill>
                  <a:srgbClr val="585858"/>
                </a:solidFill>
                <a:latin typeface="Calibri"/>
                <a:cs typeface="Calibri"/>
              </a:rPr>
              <a:t> </a:t>
            </a:r>
            <a:r>
              <a:rPr sz="1050" dirty="0">
                <a:solidFill>
                  <a:srgbClr val="585858"/>
                </a:solidFill>
                <a:latin typeface="Calibri"/>
                <a:cs typeface="Calibri"/>
              </a:rPr>
              <a:t>I</a:t>
            </a:r>
            <a:r>
              <a:rPr sz="1050" spc="-130" dirty="0">
                <a:solidFill>
                  <a:srgbClr val="585858"/>
                </a:solidFill>
                <a:latin typeface="Calibri"/>
                <a:cs typeface="Calibri"/>
              </a:rPr>
              <a:t> </a:t>
            </a:r>
            <a:r>
              <a:rPr sz="1050" spc="5" dirty="0">
                <a:solidFill>
                  <a:srgbClr val="585858"/>
                </a:solidFill>
                <a:latin typeface="Calibri"/>
                <a:cs typeface="Calibri"/>
              </a:rPr>
              <a:t>O</a:t>
            </a:r>
            <a:r>
              <a:rPr sz="1050" spc="-125" dirty="0">
                <a:solidFill>
                  <a:srgbClr val="585858"/>
                </a:solidFill>
                <a:latin typeface="Calibri"/>
                <a:cs typeface="Calibri"/>
              </a:rPr>
              <a:t> </a:t>
            </a:r>
            <a:r>
              <a:rPr sz="1050" spc="5" dirty="0">
                <a:solidFill>
                  <a:srgbClr val="585858"/>
                </a:solidFill>
                <a:latin typeface="Calibri"/>
                <a:cs typeface="Calibri"/>
              </a:rPr>
              <a:t>N</a:t>
            </a:r>
            <a:r>
              <a:rPr sz="1050" spc="-130" dirty="0">
                <a:solidFill>
                  <a:srgbClr val="585858"/>
                </a:solidFill>
                <a:latin typeface="Calibri"/>
                <a:cs typeface="Calibri"/>
              </a:rPr>
              <a:t> </a:t>
            </a:r>
            <a:r>
              <a:rPr sz="1050" spc="5" dirty="0">
                <a:solidFill>
                  <a:srgbClr val="585858"/>
                </a:solidFill>
                <a:latin typeface="Calibri"/>
                <a:cs typeface="Calibri"/>
              </a:rPr>
              <a:t>A</a:t>
            </a:r>
            <a:r>
              <a:rPr sz="1050" spc="-120" dirty="0">
                <a:solidFill>
                  <a:srgbClr val="585858"/>
                </a:solidFill>
                <a:latin typeface="Calibri"/>
                <a:cs typeface="Calibri"/>
              </a:rPr>
              <a:t> </a:t>
            </a:r>
            <a:r>
              <a:rPr sz="1050" spc="0" dirty="0">
                <a:solidFill>
                  <a:srgbClr val="585858"/>
                </a:solidFill>
                <a:latin typeface="Calibri"/>
                <a:cs typeface="Calibri"/>
              </a:rPr>
              <a:t>L</a:t>
            </a:r>
            <a:r>
              <a:rPr sz="1050" spc="175" dirty="0">
                <a:solidFill>
                  <a:srgbClr val="585858"/>
                </a:solidFill>
                <a:latin typeface="Calibri"/>
                <a:cs typeface="Calibri"/>
              </a:rPr>
              <a:t> </a:t>
            </a:r>
            <a:r>
              <a:rPr sz="1050" spc="0" dirty="0">
                <a:solidFill>
                  <a:srgbClr val="585858"/>
                </a:solidFill>
                <a:latin typeface="Calibri"/>
                <a:cs typeface="Calibri"/>
              </a:rPr>
              <a:t>S</a:t>
            </a:r>
            <a:r>
              <a:rPr sz="1050" spc="-125" dirty="0">
                <a:solidFill>
                  <a:srgbClr val="585858"/>
                </a:solidFill>
                <a:latin typeface="Calibri"/>
                <a:cs typeface="Calibri"/>
              </a:rPr>
              <a:t> </a:t>
            </a:r>
            <a:r>
              <a:rPr sz="1050" spc="0" dirty="0">
                <a:solidFill>
                  <a:srgbClr val="585858"/>
                </a:solidFill>
                <a:latin typeface="Calibri"/>
                <a:cs typeface="Calibri"/>
              </a:rPr>
              <a:t>E</a:t>
            </a:r>
            <a:r>
              <a:rPr sz="1050" spc="-130" dirty="0">
                <a:solidFill>
                  <a:srgbClr val="585858"/>
                </a:solidFill>
                <a:latin typeface="Calibri"/>
                <a:cs typeface="Calibri"/>
              </a:rPr>
              <a:t> </a:t>
            </a:r>
            <a:r>
              <a:rPr sz="1050" spc="0" dirty="0">
                <a:solidFill>
                  <a:srgbClr val="585858"/>
                </a:solidFill>
                <a:latin typeface="Calibri"/>
                <a:cs typeface="Calibri"/>
              </a:rPr>
              <a:t>C</a:t>
            </a:r>
            <a:r>
              <a:rPr sz="1050" spc="-130" dirty="0">
                <a:solidFill>
                  <a:srgbClr val="585858"/>
                </a:solidFill>
                <a:latin typeface="Calibri"/>
                <a:cs typeface="Calibri"/>
              </a:rPr>
              <a:t> </a:t>
            </a:r>
            <a:r>
              <a:rPr sz="1050" spc="5" dirty="0">
                <a:solidFill>
                  <a:srgbClr val="585858"/>
                </a:solidFill>
                <a:latin typeface="Calibri"/>
                <a:cs typeface="Calibri"/>
              </a:rPr>
              <a:t>U</a:t>
            </a:r>
            <a:r>
              <a:rPr sz="1050" spc="-125" dirty="0">
                <a:solidFill>
                  <a:srgbClr val="585858"/>
                </a:solidFill>
                <a:latin typeface="Calibri"/>
                <a:cs typeface="Calibri"/>
              </a:rPr>
              <a:t> </a:t>
            </a:r>
            <a:r>
              <a:rPr sz="1050" spc="5" dirty="0">
                <a:solidFill>
                  <a:srgbClr val="585858"/>
                </a:solidFill>
                <a:latin typeface="Calibri"/>
                <a:cs typeface="Calibri"/>
              </a:rPr>
              <a:t>N</a:t>
            </a:r>
            <a:r>
              <a:rPr sz="1050" spc="-130" dirty="0">
                <a:solidFill>
                  <a:srgbClr val="585858"/>
                </a:solidFill>
                <a:latin typeface="Calibri"/>
                <a:cs typeface="Calibri"/>
              </a:rPr>
              <a:t> </a:t>
            </a:r>
            <a:r>
              <a:rPr sz="1050" spc="5" dirty="0">
                <a:solidFill>
                  <a:srgbClr val="585858"/>
                </a:solidFill>
                <a:latin typeface="Calibri"/>
                <a:cs typeface="Calibri"/>
              </a:rPr>
              <a:t>D</a:t>
            </a:r>
            <a:r>
              <a:rPr sz="1050" spc="-125" dirty="0">
                <a:solidFill>
                  <a:srgbClr val="585858"/>
                </a:solidFill>
                <a:latin typeface="Calibri"/>
                <a:cs typeface="Calibri"/>
              </a:rPr>
              <a:t> </a:t>
            </a:r>
            <a:r>
              <a:rPr sz="1050" spc="5" dirty="0">
                <a:solidFill>
                  <a:srgbClr val="585858"/>
                </a:solidFill>
                <a:latin typeface="Calibri"/>
                <a:cs typeface="Calibri"/>
              </a:rPr>
              <a:t>A</a:t>
            </a:r>
            <a:r>
              <a:rPr sz="1050" spc="-120" dirty="0">
                <a:solidFill>
                  <a:srgbClr val="585858"/>
                </a:solidFill>
                <a:latin typeface="Calibri"/>
                <a:cs typeface="Calibri"/>
              </a:rPr>
              <a:t> </a:t>
            </a:r>
            <a:r>
              <a:rPr sz="1050" spc="0" dirty="0">
                <a:solidFill>
                  <a:srgbClr val="585858"/>
                </a:solidFill>
                <a:latin typeface="Calibri"/>
                <a:cs typeface="Calibri"/>
              </a:rPr>
              <a:t>R</a:t>
            </a:r>
            <a:r>
              <a:rPr sz="1050" spc="-130" dirty="0">
                <a:solidFill>
                  <a:srgbClr val="585858"/>
                </a:solidFill>
                <a:latin typeface="Calibri"/>
                <a:cs typeface="Calibri"/>
              </a:rPr>
              <a:t> </a:t>
            </a:r>
            <a:r>
              <a:rPr sz="1050" dirty="0">
                <a:solidFill>
                  <a:srgbClr val="585858"/>
                </a:solidFill>
                <a:latin typeface="Calibri"/>
                <a:cs typeface="Calibri"/>
              </a:rPr>
              <a:t>I</a:t>
            </a:r>
            <a:r>
              <a:rPr sz="1050" spc="-130" dirty="0">
                <a:solidFill>
                  <a:srgbClr val="585858"/>
                </a:solidFill>
                <a:latin typeface="Calibri"/>
                <a:cs typeface="Calibri"/>
              </a:rPr>
              <a:t> </a:t>
            </a:r>
            <a:r>
              <a:rPr sz="1050" spc="5" dirty="0">
                <a:solidFill>
                  <a:srgbClr val="585858"/>
                </a:solidFill>
                <a:latin typeface="Calibri"/>
                <a:cs typeface="Calibri"/>
              </a:rPr>
              <a:t>A</a:t>
            </a:r>
            <a:endParaRPr sz="1050">
              <a:latin typeface="Calibri"/>
              <a:cs typeface="Calibri"/>
            </a:endParaRPr>
          </a:p>
        </p:txBody>
      </p:sp>
      <p:sp>
        <p:nvSpPr>
          <p:cNvPr id="44" name="object 44"/>
          <p:cNvSpPr txBox="1"/>
          <p:nvPr/>
        </p:nvSpPr>
        <p:spPr>
          <a:xfrm>
            <a:off x="9347072" y="6029045"/>
            <a:ext cx="600710" cy="188595"/>
          </a:xfrm>
          <a:prstGeom prst="rect">
            <a:avLst/>
          </a:prstGeom>
        </p:spPr>
        <p:txBody>
          <a:bodyPr vert="horz" wrap="square" lIns="0" tIns="14604" rIns="0" bIns="0" rtlCol="0">
            <a:spAutoFit/>
          </a:bodyPr>
          <a:lstStyle/>
          <a:p>
            <a:pPr marL="12700">
              <a:lnSpc>
                <a:spcPct val="100000"/>
              </a:lnSpc>
              <a:spcBef>
                <a:spcPts val="114"/>
              </a:spcBef>
            </a:pPr>
            <a:r>
              <a:rPr sz="1050" spc="0" dirty="0">
                <a:solidFill>
                  <a:srgbClr val="585858"/>
                </a:solidFill>
                <a:latin typeface="Calibri"/>
                <a:cs typeface="Calibri"/>
              </a:rPr>
              <a:t>T</a:t>
            </a:r>
            <a:r>
              <a:rPr sz="1050" spc="-140" dirty="0">
                <a:solidFill>
                  <a:srgbClr val="585858"/>
                </a:solidFill>
                <a:latin typeface="Calibri"/>
                <a:cs typeface="Calibri"/>
              </a:rPr>
              <a:t> </a:t>
            </a:r>
            <a:r>
              <a:rPr sz="1050" spc="0" dirty="0">
                <a:solidFill>
                  <a:srgbClr val="585858"/>
                </a:solidFill>
                <a:latin typeface="Calibri"/>
                <a:cs typeface="Calibri"/>
              </a:rPr>
              <a:t>É</a:t>
            </a:r>
            <a:r>
              <a:rPr sz="1050" spc="-140" dirty="0">
                <a:solidFill>
                  <a:srgbClr val="585858"/>
                </a:solidFill>
                <a:latin typeface="Calibri"/>
                <a:cs typeface="Calibri"/>
              </a:rPr>
              <a:t> </a:t>
            </a:r>
            <a:r>
              <a:rPr sz="1050" spc="0" dirty="0">
                <a:solidFill>
                  <a:srgbClr val="585858"/>
                </a:solidFill>
                <a:latin typeface="Calibri"/>
                <a:cs typeface="Calibri"/>
              </a:rPr>
              <a:t>C</a:t>
            </a:r>
            <a:r>
              <a:rPr sz="1050" spc="-140" dirty="0">
                <a:solidFill>
                  <a:srgbClr val="585858"/>
                </a:solidFill>
                <a:latin typeface="Calibri"/>
                <a:cs typeface="Calibri"/>
              </a:rPr>
              <a:t> </a:t>
            </a:r>
            <a:r>
              <a:rPr sz="1050" spc="5" dirty="0">
                <a:solidFill>
                  <a:srgbClr val="585858"/>
                </a:solidFill>
                <a:latin typeface="Calibri"/>
                <a:cs typeface="Calibri"/>
              </a:rPr>
              <a:t>N</a:t>
            </a:r>
            <a:r>
              <a:rPr sz="1050" spc="-140" dirty="0">
                <a:solidFill>
                  <a:srgbClr val="585858"/>
                </a:solidFill>
                <a:latin typeface="Calibri"/>
                <a:cs typeface="Calibri"/>
              </a:rPr>
              <a:t> </a:t>
            </a:r>
            <a:r>
              <a:rPr sz="1050" dirty="0">
                <a:solidFill>
                  <a:srgbClr val="585858"/>
                </a:solidFill>
                <a:latin typeface="Calibri"/>
                <a:cs typeface="Calibri"/>
              </a:rPr>
              <a:t>I</a:t>
            </a:r>
            <a:r>
              <a:rPr sz="1050" spc="-140" dirty="0">
                <a:solidFill>
                  <a:srgbClr val="585858"/>
                </a:solidFill>
                <a:latin typeface="Calibri"/>
                <a:cs typeface="Calibri"/>
              </a:rPr>
              <a:t> </a:t>
            </a:r>
            <a:r>
              <a:rPr sz="1050" spc="0" dirty="0">
                <a:solidFill>
                  <a:srgbClr val="585858"/>
                </a:solidFill>
                <a:latin typeface="Calibri"/>
                <a:cs typeface="Calibri"/>
              </a:rPr>
              <a:t>C</a:t>
            </a:r>
            <a:r>
              <a:rPr sz="1050" spc="-140" dirty="0">
                <a:solidFill>
                  <a:srgbClr val="585858"/>
                </a:solidFill>
                <a:latin typeface="Calibri"/>
                <a:cs typeface="Calibri"/>
              </a:rPr>
              <a:t> </a:t>
            </a:r>
            <a:r>
              <a:rPr sz="1050" spc="5" dirty="0">
                <a:solidFill>
                  <a:srgbClr val="585858"/>
                </a:solidFill>
                <a:latin typeface="Calibri"/>
                <a:cs typeface="Calibri"/>
              </a:rPr>
              <a:t>O</a:t>
            </a:r>
            <a:endParaRPr sz="1050">
              <a:latin typeface="Calibri"/>
              <a:cs typeface="Calibri"/>
            </a:endParaRPr>
          </a:p>
        </p:txBody>
      </p:sp>
      <p:sp>
        <p:nvSpPr>
          <p:cNvPr id="45" name="object 45"/>
          <p:cNvSpPr txBox="1"/>
          <p:nvPr/>
        </p:nvSpPr>
        <p:spPr>
          <a:xfrm>
            <a:off x="10167873" y="6029045"/>
            <a:ext cx="847725" cy="188595"/>
          </a:xfrm>
          <a:prstGeom prst="rect">
            <a:avLst/>
          </a:prstGeom>
        </p:spPr>
        <p:txBody>
          <a:bodyPr vert="horz" wrap="square" lIns="0" tIns="14604" rIns="0" bIns="0" rtlCol="0">
            <a:spAutoFit/>
          </a:bodyPr>
          <a:lstStyle/>
          <a:p>
            <a:pPr marL="12700">
              <a:lnSpc>
                <a:spcPct val="100000"/>
              </a:lnSpc>
              <a:spcBef>
                <a:spcPts val="114"/>
              </a:spcBef>
            </a:pPr>
            <a:r>
              <a:rPr sz="1050" spc="0" dirty="0">
                <a:solidFill>
                  <a:srgbClr val="585858"/>
                </a:solidFill>
                <a:latin typeface="Calibri"/>
                <a:cs typeface="Calibri"/>
              </a:rPr>
              <a:t>T</a:t>
            </a:r>
            <a:r>
              <a:rPr sz="1050" spc="-135" dirty="0">
                <a:solidFill>
                  <a:srgbClr val="585858"/>
                </a:solidFill>
                <a:latin typeface="Calibri"/>
                <a:cs typeface="Calibri"/>
              </a:rPr>
              <a:t> </a:t>
            </a:r>
            <a:r>
              <a:rPr sz="1050" spc="0" dirty="0">
                <a:solidFill>
                  <a:srgbClr val="585858"/>
                </a:solidFill>
                <a:latin typeface="Calibri"/>
                <a:cs typeface="Calibri"/>
              </a:rPr>
              <a:t>E</a:t>
            </a:r>
            <a:r>
              <a:rPr sz="1050" spc="-135" dirty="0">
                <a:solidFill>
                  <a:srgbClr val="585858"/>
                </a:solidFill>
                <a:latin typeface="Calibri"/>
                <a:cs typeface="Calibri"/>
              </a:rPr>
              <a:t> </a:t>
            </a:r>
            <a:r>
              <a:rPr sz="1050" spc="0" dirty="0">
                <a:solidFill>
                  <a:srgbClr val="585858"/>
                </a:solidFill>
                <a:latin typeface="Calibri"/>
                <a:cs typeface="Calibri"/>
              </a:rPr>
              <a:t>C</a:t>
            </a:r>
            <a:r>
              <a:rPr sz="1050" spc="-135" dirty="0">
                <a:solidFill>
                  <a:srgbClr val="585858"/>
                </a:solidFill>
                <a:latin typeface="Calibri"/>
                <a:cs typeface="Calibri"/>
              </a:rPr>
              <a:t> </a:t>
            </a:r>
            <a:r>
              <a:rPr sz="1050" spc="5" dirty="0">
                <a:solidFill>
                  <a:srgbClr val="585858"/>
                </a:solidFill>
                <a:latin typeface="Calibri"/>
                <a:cs typeface="Calibri"/>
              </a:rPr>
              <a:t>N</a:t>
            </a:r>
            <a:r>
              <a:rPr sz="1050" spc="-135" dirty="0">
                <a:solidFill>
                  <a:srgbClr val="585858"/>
                </a:solidFill>
                <a:latin typeface="Calibri"/>
                <a:cs typeface="Calibri"/>
              </a:rPr>
              <a:t> </a:t>
            </a:r>
            <a:r>
              <a:rPr sz="1050" spc="5" dirty="0">
                <a:solidFill>
                  <a:srgbClr val="585858"/>
                </a:solidFill>
                <a:latin typeface="Calibri"/>
                <a:cs typeface="Calibri"/>
              </a:rPr>
              <a:t>Ó</a:t>
            </a:r>
            <a:r>
              <a:rPr sz="1050" spc="-130" dirty="0">
                <a:solidFill>
                  <a:srgbClr val="585858"/>
                </a:solidFill>
                <a:latin typeface="Calibri"/>
                <a:cs typeface="Calibri"/>
              </a:rPr>
              <a:t> </a:t>
            </a:r>
            <a:r>
              <a:rPr sz="1050" spc="0" dirty="0">
                <a:solidFill>
                  <a:srgbClr val="585858"/>
                </a:solidFill>
                <a:latin typeface="Calibri"/>
                <a:cs typeface="Calibri"/>
              </a:rPr>
              <a:t>L</a:t>
            </a:r>
            <a:r>
              <a:rPr sz="1050" spc="-135" dirty="0">
                <a:solidFill>
                  <a:srgbClr val="585858"/>
                </a:solidFill>
                <a:latin typeface="Calibri"/>
                <a:cs typeface="Calibri"/>
              </a:rPr>
              <a:t> </a:t>
            </a:r>
            <a:r>
              <a:rPr sz="1050" spc="5" dirty="0">
                <a:solidFill>
                  <a:srgbClr val="585858"/>
                </a:solidFill>
                <a:latin typeface="Calibri"/>
                <a:cs typeface="Calibri"/>
              </a:rPr>
              <a:t>O</a:t>
            </a:r>
            <a:r>
              <a:rPr sz="1050" spc="-130" dirty="0">
                <a:solidFill>
                  <a:srgbClr val="585858"/>
                </a:solidFill>
                <a:latin typeface="Calibri"/>
                <a:cs typeface="Calibri"/>
              </a:rPr>
              <a:t> </a:t>
            </a:r>
            <a:r>
              <a:rPr sz="1050" spc="5" dirty="0">
                <a:solidFill>
                  <a:srgbClr val="585858"/>
                </a:solidFill>
                <a:latin typeface="Calibri"/>
                <a:cs typeface="Calibri"/>
              </a:rPr>
              <a:t>G</a:t>
            </a:r>
            <a:r>
              <a:rPr sz="1050" spc="-130" dirty="0">
                <a:solidFill>
                  <a:srgbClr val="585858"/>
                </a:solidFill>
                <a:latin typeface="Calibri"/>
                <a:cs typeface="Calibri"/>
              </a:rPr>
              <a:t> </a:t>
            </a:r>
            <a:r>
              <a:rPr sz="1050" spc="5" dirty="0">
                <a:solidFill>
                  <a:srgbClr val="585858"/>
                </a:solidFill>
                <a:latin typeface="Calibri"/>
                <a:cs typeface="Calibri"/>
              </a:rPr>
              <a:t>O</a:t>
            </a:r>
            <a:endParaRPr sz="1050">
              <a:latin typeface="Calibri"/>
              <a:cs typeface="Calibri"/>
            </a:endParaRPr>
          </a:p>
        </p:txBody>
      </p:sp>
      <p:sp>
        <p:nvSpPr>
          <p:cNvPr id="46" name="object 46"/>
          <p:cNvSpPr txBox="1"/>
          <p:nvPr/>
        </p:nvSpPr>
        <p:spPr>
          <a:xfrm>
            <a:off x="7100696" y="1808226"/>
            <a:ext cx="2969895" cy="349250"/>
          </a:xfrm>
          <a:prstGeom prst="rect">
            <a:avLst/>
          </a:prstGeom>
        </p:spPr>
        <p:txBody>
          <a:bodyPr vert="horz" wrap="square" lIns="0" tIns="15240" rIns="0" bIns="0" rtlCol="0">
            <a:spAutoFit/>
          </a:bodyPr>
          <a:lstStyle/>
          <a:p>
            <a:pPr marL="12700">
              <a:lnSpc>
                <a:spcPct val="100000"/>
              </a:lnSpc>
              <a:spcBef>
                <a:spcPts val="120"/>
              </a:spcBef>
            </a:pPr>
            <a:r>
              <a:rPr sz="2100" b="1" spc="100" dirty="0">
                <a:solidFill>
                  <a:srgbClr val="585858"/>
                </a:solidFill>
                <a:latin typeface="Calibri"/>
                <a:cs typeface="Calibri"/>
              </a:rPr>
              <a:t>NIVEL </a:t>
            </a:r>
            <a:r>
              <a:rPr sz="2100" b="1" spc="65" dirty="0">
                <a:solidFill>
                  <a:srgbClr val="585858"/>
                </a:solidFill>
                <a:latin typeface="Calibri"/>
                <a:cs typeface="Calibri"/>
              </a:rPr>
              <a:t>DE</a:t>
            </a:r>
            <a:r>
              <a:rPr sz="2100" b="1" spc="375" dirty="0">
                <a:solidFill>
                  <a:srgbClr val="585858"/>
                </a:solidFill>
                <a:latin typeface="Calibri"/>
                <a:cs typeface="Calibri"/>
              </a:rPr>
              <a:t> </a:t>
            </a:r>
            <a:r>
              <a:rPr sz="2100" b="1" spc="100" dirty="0">
                <a:solidFill>
                  <a:srgbClr val="585858"/>
                </a:solidFill>
                <a:latin typeface="Calibri"/>
                <a:cs typeface="Calibri"/>
              </a:rPr>
              <a:t>ESCOLARIDAD</a:t>
            </a:r>
            <a:endParaRPr sz="2100">
              <a:latin typeface="Calibri"/>
              <a:cs typeface="Calibri"/>
            </a:endParaRPr>
          </a:p>
        </p:txBody>
      </p:sp>
      <p:sp>
        <p:nvSpPr>
          <p:cNvPr id="47" name="object 47"/>
          <p:cNvSpPr/>
          <p:nvPr/>
        </p:nvSpPr>
        <p:spPr>
          <a:xfrm>
            <a:off x="0" y="405384"/>
            <a:ext cx="7920355" cy="388620"/>
          </a:xfrm>
          <a:custGeom>
            <a:avLst/>
            <a:gdLst/>
            <a:ahLst/>
            <a:cxnLst/>
            <a:rect l="l" t="t" r="r" b="b"/>
            <a:pathLst>
              <a:path w="7920355" h="388620">
                <a:moveTo>
                  <a:pt x="0" y="388620"/>
                </a:moveTo>
                <a:lnTo>
                  <a:pt x="7920228" y="388620"/>
                </a:lnTo>
                <a:lnTo>
                  <a:pt x="7920228" y="0"/>
                </a:lnTo>
                <a:lnTo>
                  <a:pt x="0" y="0"/>
                </a:lnTo>
                <a:lnTo>
                  <a:pt x="0" y="388620"/>
                </a:lnTo>
                <a:close/>
              </a:path>
            </a:pathLst>
          </a:custGeom>
          <a:solidFill>
            <a:srgbClr val="800000"/>
          </a:solidFill>
        </p:spPr>
        <p:txBody>
          <a:bodyPr wrap="square" lIns="0" tIns="0" rIns="0" bIns="0" rtlCol="0"/>
          <a:lstStyle/>
          <a:p>
            <a:endParaRPr/>
          </a:p>
        </p:txBody>
      </p:sp>
      <p:sp>
        <p:nvSpPr>
          <p:cNvPr id="48" name="object 48"/>
          <p:cNvSpPr txBox="1">
            <a:spLocks noGrp="1"/>
          </p:cNvSpPr>
          <p:nvPr>
            <p:ph type="title"/>
          </p:nvPr>
        </p:nvSpPr>
        <p:spPr>
          <a:xfrm>
            <a:off x="98247" y="432308"/>
            <a:ext cx="2863215" cy="299720"/>
          </a:xfrm>
          <a:prstGeom prst="rect">
            <a:avLst/>
          </a:prstGeom>
        </p:spPr>
        <p:txBody>
          <a:bodyPr vert="horz" wrap="square" lIns="0" tIns="12700" rIns="0" bIns="0" rtlCol="0">
            <a:spAutoFit/>
          </a:bodyPr>
          <a:lstStyle/>
          <a:p>
            <a:pPr marL="12700">
              <a:lnSpc>
                <a:spcPct val="100000"/>
              </a:lnSpc>
              <a:spcBef>
                <a:spcPts val="100"/>
              </a:spcBef>
            </a:pPr>
            <a:r>
              <a:rPr sz="1800" spc="-25" dirty="0">
                <a:solidFill>
                  <a:srgbClr val="FFFFFF"/>
                </a:solidFill>
              </a:rPr>
              <a:t>ENCUESTA </a:t>
            </a:r>
            <a:r>
              <a:rPr sz="1800" spc="-5" dirty="0">
                <a:solidFill>
                  <a:srgbClr val="FFFFFF"/>
                </a:solidFill>
              </a:rPr>
              <a:t>DE </a:t>
            </a:r>
            <a:r>
              <a:rPr sz="1800" spc="-25" dirty="0">
                <a:solidFill>
                  <a:srgbClr val="FFFFFF"/>
                </a:solidFill>
              </a:rPr>
              <a:t>BIENESTAR</a:t>
            </a:r>
            <a:r>
              <a:rPr sz="1800" spc="-60" dirty="0">
                <a:solidFill>
                  <a:srgbClr val="FFFFFF"/>
                </a:solidFill>
              </a:rPr>
              <a:t> </a:t>
            </a:r>
            <a:r>
              <a:rPr sz="1800" dirty="0">
                <a:solidFill>
                  <a:srgbClr val="FFFFFF"/>
                </a:solidFill>
              </a:rPr>
              <a:t>2017</a:t>
            </a:r>
            <a:endParaRPr sz="18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061716" y="2331720"/>
            <a:ext cx="0" cy="3327400"/>
          </a:xfrm>
          <a:custGeom>
            <a:avLst/>
            <a:gdLst/>
            <a:ahLst/>
            <a:cxnLst/>
            <a:rect l="l" t="t" r="r" b="b"/>
            <a:pathLst>
              <a:path h="3327400">
                <a:moveTo>
                  <a:pt x="0" y="0"/>
                </a:moveTo>
                <a:lnTo>
                  <a:pt x="0" y="3326891"/>
                </a:lnTo>
              </a:path>
            </a:pathLst>
          </a:custGeom>
          <a:ln w="9144">
            <a:solidFill>
              <a:srgbClr val="D9D9D9"/>
            </a:solidFill>
          </a:ln>
        </p:spPr>
        <p:txBody>
          <a:bodyPr wrap="square" lIns="0" tIns="0" rIns="0" bIns="0" rtlCol="0"/>
          <a:lstStyle/>
          <a:p>
            <a:endParaRPr/>
          </a:p>
        </p:txBody>
      </p:sp>
      <p:sp>
        <p:nvSpPr>
          <p:cNvPr id="3" name="object 3"/>
          <p:cNvSpPr/>
          <p:nvPr/>
        </p:nvSpPr>
        <p:spPr>
          <a:xfrm>
            <a:off x="3988308" y="2331720"/>
            <a:ext cx="0" cy="3327400"/>
          </a:xfrm>
          <a:custGeom>
            <a:avLst/>
            <a:gdLst/>
            <a:ahLst/>
            <a:cxnLst/>
            <a:rect l="l" t="t" r="r" b="b"/>
            <a:pathLst>
              <a:path h="3327400">
                <a:moveTo>
                  <a:pt x="0" y="0"/>
                </a:moveTo>
                <a:lnTo>
                  <a:pt x="0" y="3326891"/>
                </a:lnTo>
              </a:path>
            </a:pathLst>
          </a:custGeom>
          <a:ln w="9144">
            <a:solidFill>
              <a:srgbClr val="D9D9D9"/>
            </a:solidFill>
          </a:ln>
        </p:spPr>
        <p:txBody>
          <a:bodyPr wrap="square" lIns="0" tIns="0" rIns="0" bIns="0" rtlCol="0"/>
          <a:lstStyle/>
          <a:p>
            <a:endParaRPr/>
          </a:p>
        </p:txBody>
      </p:sp>
      <p:sp>
        <p:nvSpPr>
          <p:cNvPr id="4" name="object 4"/>
          <p:cNvSpPr/>
          <p:nvPr/>
        </p:nvSpPr>
        <p:spPr>
          <a:xfrm>
            <a:off x="4914900" y="2331720"/>
            <a:ext cx="0" cy="3327400"/>
          </a:xfrm>
          <a:custGeom>
            <a:avLst/>
            <a:gdLst/>
            <a:ahLst/>
            <a:cxnLst/>
            <a:rect l="l" t="t" r="r" b="b"/>
            <a:pathLst>
              <a:path h="3327400">
                <a:moveTo>
                  <a:pt x="0" y="0"/>
                </a:moveTo>
                <a:lnTo>
                  <a:pt x="0" y="3326891"/>
                </a:lnTo>
              </a:path>
            </a:pathLst>
          </a:custGeom>
          <a:ln w="9144">
            <a:solidFill>
              <a:srgbClr val="D9D9D9"/>
            </a:solidFill>
          </a:ln>
        </p:spPr>
        <p:txBody>
          <a:bodyPr wrap="square" lIns="0" tIns="0" rIns="0" bIns="0" rtlCol="0"/>
          <a:lstStyle/>
          <a:p>
            <a:endParaRPr/>
          </a:p>
        </p:txBody>
      </p:sp>
      <p:sp>
        <p:nvSpPr>
          <p:cNvPr id="5" name="object 5"/>
          <p:cNvSpPr/>
          <p:nvPr/>
        </p:nvSpPr>
        <p:spPr>
          <a:xfrm>
            <a:off x="5841491" y="2331720"/>
            <a:ext cx="0" cy="3327400"/>
          </a:xfrm>
          <a:custGeom>
            <a:avLst/>
            <a:gdLst/>
            <a:ahLst/>
            <a:cxnLst/>
            <a:rect l="l" t="t" r="r" b="b"/>
            <a:pathLst>
              <a:path h="3327400">
                <a:moveTo>
                  <a:pt x="0" y="0"/>
                </a:moveTo>
                <a:lnTo>
                  <a:pt x="0" y="3326891"/>
                </a:lnTo>
              </a:path>
            </a:pathLst>
          </a:custGeom>
          <a:ln w="9144">
            <a:solidFill>
              <a:srgbClr val="D9D9D9"/>
            </a:solidFill>
          </a:ln>
        </p:spPr>
        <p:txBody>
          <a:bodyPr wrap="square" lIns="0" tIns="0" rIns="0" bIns="0" rtlCol="0"/>
          <a:lstStyle/>
          <a:p>
            <a:endParaRPr/>
          </a:p>
        </p:txBody>
      </p:sp>
      <p:sp>
        <p:nvSpPr>
          <p:cNvPr id="6" name="object 6"/>
          <p:cNvSpPr/>
          <p:nvPr/>
        </p:nvSpPr>
        <p:spPr>
          <a:xfrm>
            <a:off x="2135123" y="4934711"/>
            <a:ext cx="1687067" cy="339851"/>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2135123" y="3826764"/>
            <a:ext cx="501395" cy="338328"/>
          </a:xfrm>
          <a:prstGeom prst="rect">
            <a:avLst/>
          </a:prstGeom>
          <a:blipFill>
            <a:blip r:embed="rId3" cstate="print"/>
            <a:stretch>
              <a:fillRect/>
            </a:stretch>
          </a:blipFill>
        </p:spPr>
        <p:txBody>
          <a:bodyPr wrap="square" lIns="0" tIns="0" rIns="0" bIns="0" rtlCol="0"/>
          <a:lstStyle/>
          <a:p>
            <a:endParaRPr/>
          </a:p>
        </p:txBody>
      </p:sp>
      <p:sp>
        <p:nvSpPr>
          <p:cNvPr id="8" name="object 8"/>
          <p:cNvSpPr/>
          <p:nvPr/>
        </p:nvSpPr>
        <p:spPr>
          <a:xfrm>
            <a:off x="2135123" y="2715767"/>
            <a:ext cx="3168396" cy="2558033"/>
          </a:xfrm>
          <a:prstGeom prst="rect">
            <a:avLst/>
          </a:prstGeom>
          <a:blipFill>
            <a:blip r:embed="rId4" cstate="print"/>
            <a:stretch>
              <a:fillRect/>
            </a:stretch>
          </a:blipFill>
        </p:spPr>
        <p:txBody>
          <a:bodyPr wrap="square" lIns="0" tIns="0" rIns="0" bIns="0" rtlCol="0"/>
          <a:lstStyle/>
          <a:p>
            <a:endParaRPr/>
          </a:p>
        </p:txBody>
      </p:sp>
      <p:sp>
        <p:nvSpPr>
          <p:cNvPr id="9" name="object 9"/>
          <p:cNvSpPr/>
          <p:nvPr/>
        </p:nvSpPr>
        <p:spPr>
          <a:xfrm>
            <a:off x="2135885" y="2332482"/>
            <a:ext cx="0" cy="3327400"/>
          </a:xfrm>
          <a:custGeom>
            <a:avLst/>
            <a:gdLst/>
            <a:ahLst/>
            <a:cxnLst/>
            <a:rect l="l" t="t" r="r" b="b"/>
            <a:pathLst>
              <a:path h="3327400">
                <a:moveTo>
                  <a:pt x="0" y="3326891"/>
                </a:moveTo>
                <a:lnTo>
                  <a:pt x="0" y="0"/>
                </a:lnTo>
              </a:path>
            </a:pathLst>
          </a:custGeom>
          <a:ln w="19812">
            <a:solidFill>
              <a:srgbClr val="BEBEBE"/>
            </a:solidFill>
          </a:ln>
        </p:spPr>
        <p:txBody>
          <a:bodyPr wrap="square" lIns="0" tIns="0" rIns="0" bIns="0" rtlCol="0"/>
          <a:lstStyle/>
          <a:p>
            <a:endParaRPr/>
          </a:p>
        </p:txBody>
      </p:sp>
      <p:sp>
        <p:nvSpPr>
          <p:cNvPr id="10" name="object 10"/>
          <p:cNvSpPr txBox="1"/>
          <p:nvPr/>
        </p:nvSpPr>
        <p:spPr>
          <a:xfrm>
            <a:off x="2084958" y="5736437"/>
            <a:ext cx="102870"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585858"/>
                </a:solidFill>
                <a:latin typeface="Calibri"/>
                <a:cs typeface="Calibri"/>
              </a:rPr>
              <a:t>0</a:t>
            </a:r>
            <a:endParaRPr sz="1200">
              <a:latin typeface="Calibri"/>
              <a:cs typeface="Calibri"/>
            </a:endParaRPr>
          </a:p>
        </p:txBody>
      </p:sp>
      <p:sp>
        <p:nvSpPr>
          <p:cNvPr id="11" name="object 11"/>
          <p:cNvSpPr txBox="1"/>
          <p:nvPr/>
        </p:nvSpPr>
        <p:spPr>
          <a:xfrm>
            <a:off x="2972816" y="5736437"/>
            <a:ext cx="180975"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585858"/>
                </a:solidFill>
                <a:latin typeface="Calibri"/>
                <a:cs typeface="Calibri"/>
              </a:rPr>
              <a:t>50</a:t>
            </a:r>
            <a:endParaRPr sz="1200">
              <a:latin typeface="Calibri"/>
              <a:cs typeface="Calibri"/>
            </a:endParaRPr>
          </a:p>
        </p:txBody>
      </p:sp>
      <p:sp>
        <p:nvSpPr>
          <p:cNvPr id="12" name="object 12"/>
          <p:cNvSpPr txBox="1"/>
          <p:nvPr/>
        </p:nvSpPr>
        <p:spPr>
          <a:xfrm>
            <a:off x="3860419" y="5736437"/>
            <a:ext cx="257175"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585858"/>
                </a:solidFill>
                <a:latin typeface="Calibri"/>
                <a:cs typeface="Calibri"/>
              </a:rPr>
              <a:t>1</a:t>
            </a:r>
            <a:r>
              <a:rPr sz="1200" spc="-5" dirty="0">
                <a:solidFill>
                  <a:srgbClr val="585858"/>
                </a:solidFill>
                <a:latin typeface="Calibri"/>
                <a:cs typeface="Calibri"/>
              </a:rPr>
              <a:t>0</a:t>
            </a:r>
            <a:r>
              <a:rPr sz="1200" dirty="0">
                <a:solidFill>
                  <a:srgbClr val="585858"/>
                </a:solidFill>
                <a:latin typeface="Calibri"/>
                <a:cs typeface="Calibri"/>
              </a:rPr>
              <a:t>0</a:t>
            </a:r>
            <a:endParaRPr sz="1200">
              <a:latin typeface="Calibri"/>
              <a:cs typeface="Calibri"/>
            </a:endParaRPr>
          </a:p>
        </p:txBody>
      </p:sp>
      <p:sp>
        <p:nvSpPr>
          <p:cNvPr id="13" name="object 13"/>
          <p:cNvSpPr txBox="1"/>
          <p:nvPr/>
        </p:nvSpPr>
        <p:spPr>
          <a:xfrm>
            <a:off x="4787010" y="5736437"/>
            <a:ext cx="257175"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585858"/>
                </a:solidFill>
                <a:latin typeface="Calibri"/>
                <a:cs typeface="Calibri"/>
              </a:rPr>
              <a:t>1</a:t>
            </a:r>
            <a:r>
              <a:rPr sz="1200" spc="-5" dirty="0">
                <a:solidFill>
                  <a:srgbClr val="585858"/>
                </a:solidFill>
                <a:latin typeface="Calibri"/>
                <a:cs typeface="Calibri"/>
              </a:rPr>
              <a:t>5</a:t>
            </a:r>
            <a:r>
              <a:rPr sz="1200" dirty="0">
                <a:solidFill>
                  <a:srgbClr val="585858"/>
                </a:solidFill>
                <a:latin typeface="Calibri"/>
                <a:cs typeface="Calibri"/>
              </a:rPr>
              <a:t>0</a:t>
            </a:r>
            <a:endParaRPr sz="1200">
              <a:latin typeface="Calibri"/>
              <a:cs typeface="Calibri"/>
            </a:endParaRPr>
          </a:p>
        </p:txBody>
      </p:sp>
      <p:sp>
        <p:nvSpPr>
          <p:cNvPr id="14" name="object 14"/>
          <p:cNvSpPr txBox="1"/>
          <p:nvPr/>
        </p:nvSpPr>
        <p:spPr>
          <a:xfrm>
            <a:off x="5713221" y="5736437"/>
            <a:ext cx="257175"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585858"/>
                </a:solidFill>
                <a:latin typeface="Calibri"/>
                <a:cs typeface="Calibri"/>
              </a:rPr>
              <a:t>2</a:t>
            </a:r>
            <a:r>
              <a:rPr sz="1200" spc="-5" dirty="0">
                <a:solidFill>
                  <a:srgbClr val="585858"/>
                </a:solidFill>
                <a:latin typeface="Calibri"/>
                <a:cs typeface="Calibri"/>
              </a:rPr>
              <a:t>0</a:t>
            </a:r>
            <a:r>
              <a:rPr sz="1200" dirty="0">
                <a:solidFill>
                  <a:srgbClr val="585858"/>
                </a:solidFill>
                <a:latin typeface="Calibri"/>
                <a:cs typeface="Calibri"/>
              </a:rPr>
              <a:t>0</a:t>
            </a:r>
            <a:endParaRPr sz="1200">
              <a:latin typeface="Calibri"/>
              <a:cs typeface="Calibri"/>
            </a:endParaRPr>
          </a:p>
        </p:txBody>
      </p:sp>
      <p:sp>
        <p:nvSpPr>
          <p:cNvPr id="15" name="object 15"/>
          <p:cNvSpPr txBox="1"/>
          <p:nvPr/>
        </p:nvSpPr>
        <p:spPr>
          <a:xfrm>
            <a:off x="1327150" y="4984241"/>
            <a:ext cx="680720"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585858"/>
                </a:solidFill>
                <a:latin typeface="Calibri"/>
                <a:cs typeface="Calibri"/>
              </a:rPr>
              <a:t>Ar</a:t>
            </a:r>
            <a:r>
              <a:rPr sz="1200" spc="-10" dirty="0">
                <a:solidFill>
                  <a:srgbClr val="585858"/>
                </a:solidFill>
                <a:latin typeface="Calibri"/>
                <a:cs typeface="Calibri"/>
              </a:rPr>
              <a:t>r</a:t>
            </a:r>
            <a:r>
              <a:rPr sz="1200" dirty="0">
                <a:solidFill>
                  <a:srgbClr val="585858"/>
                </a:solidFill>
                <a:latin typeface="Calibri"/>
                <a:cs typeface="Calibri"/>
              </a:rPr>
              <a:t>e</a:t>
            </a:r>
            <a:r>
              <a:rPr sz="1200" spc="-5" dirty="0">
                <a:solidFill>
                  <a:srgbClr val="585858"/>
                </a:solidFill>
                <a:latin typeface="Calibri"/>
                <a:cs typeface="Calibri"/>
              </a:rPr>
              <a:t>n</a:t>
            </a:r>
            <a:r>
              <a:rPr sz="1200" dirty="0">
                <a:solidFill>
                  <a:srgbClr val="585858"/>
                </a:solidFill>
                <a:latin typeface="Calibri"/>
                <a:cs typeface="Calibri"/>
              </a:rPr>
              <a:t>da</a:t>
            </a:r>
            <a:r>
              <a:rPr sz="1200" spc="-5" dirty="0">
                <a:solidFill>
                  <a:srgbClr val="585858"/>
                </a:solidFill>
                <a:latin typeface="Calibri"/>
                <a:cs typeface="Calibri"/>
              </a:rPr>
              <a:t>d</a:t>
            </a:r>
            <a:r>
              <a:rPr sz="1200" dirty="0">
                <a:solidFill>
                  <a:srgbClr val="585858"/>
                </a:solidFill>
                <a:latin typeface="Calibri"/>
                <a:cs typeface="Calibri"/>
              </a:rPr>
              <a:t>a</a:t>
            </a:r>
            <a:endParaRPr sz="1200">
              <a:latin typeface="Calibri"/>
              <a:cs typeface="Calibri"/>
            </a:endParaRPr>
          </a:p>
        </p:txBody>
      </p:sp>
      <p:sp>
        <p:nvSpPr>
          <p:cNvPr id="16" name="object 16"/>
          <p:cNvSpPr txBox="1"/>
          <p:nvPr/>
        </p:nvSpPr>
        <p:spPr>
          <a:xfrm>
            <a:off x="1487805" y="3875023"/>
            <a:ext cx="520700" cy="208279"/>
          </a:xfrm>
          <a:prstGeom prst="rect">
            <a:avLst/>
          </a:prstGeom>
        </p:spPr>
        <p:txBody>
          <a:bodyPr vert="horz" wrap="square" lIns="0" tIns="12700" rIns="0" bIns="0" rtlCol="0">
            <a:spAutoFit/>
          </a:bodyPr>
          <a:lstStyle/>
          <a:p>
            <a:pPr marL="12700">
              <a:lnSpc>
                <a:spcPct val="100000"/>
              </a:lnSpc>
              <a:spcBef>
                <a:spcPts val="100"/>
              </a:spcBef>
            </a:pPr>
            <a:r>
              <a:rPr sz="1200" spc="-5" dirty="0">
                <a:solidFill>
                  <a:srgbClr val="585858"/>
                </a:solidFill>
                <a:latin typeface="Calibri"/>
                <a:cs typeface="Calibri"/>
              </a:rPr>
              <a:t>Fa</a:t>
            </a:r>
            <a:r>
              <a:rPr sz="1200" spc="-10" dirty="0">
                <a:solidFill>
                  <a:srgbClr val="585858"/>
                </a:solidFill>
                <a:latin typeface="Calibri"/>
                <a:cs typeface="Calibri"/>
              </a:rPr>
              <a:t>m</a:t>
            </a:r>
            <a:r>
              <a:rPr sz="1200" dirty="0">
                <a:solidFill>
                  <a:srgbClr val="585858"/>
                </a:solidFill>
                <a:latin typeface="Calibri"/>
                <a:cs typeface="Calibri"/>
              </a:rPr>
              <a:t>iliar</a:t>
            </a:r>
            <a:endParaRPr sz="1200">
              <a:latin typeface="Calibri"/>
              <a:cs typeface="Calibri"/>
            </a:endParaRPr>
          </a:p>
        </p:txBody>
      </p:sp>
      <p:sp>
        <p:nvSpPr>
          <p:cNvPr id="17" name="object 17"/>
          <p:cNvSpPr txBox="1"/>
          <p:nvPr/>
        </p:nvSpPr>
        <p:spPr>
          <a:xfrm>
            <a:off x="1582927" y="2765805"/>
            <a:ext cx="424815"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585858"/>
                </a:solidFill>
                <a:latin typeface="Calibri"/>
                <a:cs typeface="Calibri"/>
              </a:rPr>
              <a:t>P</a:t>
            </a:r>
            <a:r>
              <a:rPr sz="1200" spc="-10" dirty="0">
                <a:solidFill>
                  <a:srgbClr val="585858"/>
                </a:solidFill>
                <a:latin typeface="Calibri"/>
                <a:cs typeface="Calibri"/>
              </a:rPr>
              <a:t>r</a:t>
            </a:r>
            <a:r>
              <a:rPr sz="1200" spc="-5" dirty="0">
                <a:solidFill>
                  <a:srgbClr val="585858"/>
                </a:solidFill>
                <a:latin typeface="Calibri"/>
                <a:cs typeface="Calibri"/>
              </a:rPr>
              <a:t>opia</a:t>
            </a:r>
            <a:endParaRPr sz="1200">
              <a:latin typeface="Calibri"/>
              <a:cs typeface="Calibri"/>
            </a:endParaRPr>
          </a:p>
        </p:txBody>
      </p:sp>
      <p:sp>
        <p:nvSpPr>
          <p:cNvPr id="18" name="object 18"/>
          <p:cNvSpPr txBox="1">
            <a:spLocks noGrp="1"/>
          </p:cNvSpPr>
          <p:nvPr>
            <p:ph type="title"/>
          </p:nvPr>
        </p:nvSpPr>
        <p:spPr>
          <a:xfrm>
            <a:off x="3044189" y="1732026"/>
            <a:ext cx="1253490" cy="360680"/>
          </a:xfrm>
          <a:prstGeom prst="rect">
            <a:avLst/>
          </a:prstGeom>
        </p:spPr>
        <p:txBody>
          <a:bodyPr vert="horz" wrap="square" lIns="0" tIns="12065" rIns="0" bIns="0" rtlCol="0">
            <a:spAutoFit/>
          </a:bodyPr>
          <a:lstStyle/>
          <a:p>
            <a:pPr marL="12700">
              <a:lnSpc>
                <a:spcPct val="100000"/>
              </a:lnSpc>
              <a:spcBef>
                <a:spcPts val="95"/>
              </a:spcBef>
            </a:pPr>
            <a:r>
              <a:rPr sz="2200" spc="105" dirty="0">
                <a:solidFill>
                  <a:srgbClr val="7E7E7E"/>
                </a:solidFill>
              </a:rPr>
              <a:t>VIVIENDA</a:t>
            </a:r>
            <a:endParaRPr sz="2200"/>
          </a:p>
        </p:txBody>
      </p:sp>
      <p:sp>
        <p:nvSpPr>
          <p:cNvPr id="19" name="object 19"/>
          <p:cNvSpPr/>
          <p:nvPr/>
        </p:nvSpPr>
        <p:spPr>
          <a:xfrm>
            <a:off x="6096000" y="1737360"/>
            <a:ext cx="4693920" cy="4285488"/>
          </a:xfrm>
          <a:prstGeom prst="rect">
            <a:avLst/>
          </a:prstGeom>
          <a:blipFill>
            <a:blip r:embed="rId5" cstate="print"/>
            <a:stretch>
              <a:fillRect/>
            </a:stretch>
          </a:blipFill>
        </p:spPr>
        <p:txBody>
          <a:bodyPr wrap="square" lIns="0" tIns="0" rIns="0" bIns="0" rtlCol="0"/>
          <a:lstStyle/>
          <a:p>
            <a:endParaRPr/>
          </a:p>
        </p:txBody>
      </p:sp>
      <p:sp>
        <p:nvSpPr>
          <p:cNvPr id="20" name="object 20"/>
          <p:cNvSpPr/>
          <p:nvPr/>
        </p:nvSpPr>
        <p:spPr>
          <a:xfrm>
            <a:off x="6234684" y="2321051"/>
            <a:ext cx="4414265" cy="3560826"/>
          </a:xfrm>
          <a:prstGeom prst="rect">
            <a:avLst/>
          </a:prstGeom>
          <a:blipFill>
            <a:blip r:embed="rId6" cstate="print"/>
            <a:stretch>
              <a:fillRect/>
            </a:stretch>
          </a:blipFill>
        </p:spPr>
        <p:txBody>
          <a:bodyPr wrap="square" lIns="0" tIns="0" rIns="0" bIns="0" rtlCol="0"/>
          <a:lstStyle/>
          <a:p>
            <a:endParaRPr/>
          </a:p>
        </p:txBody>
      </p:sp>
      <p:sp>
        <p:nvSpPr>
          <p:cNvPr id="21" name="object 21"/>
          <p:cNvSpPr txBox="1"/>
          <p:nvPr/>
        </p:nvSpPr>
        <p:spPr>
          <a:xfrm>
            <a:off x="9315322" y="3226435"/>
            <a:ext cx="278130" cy="394335"/>
          </a:xfrm>
          <a:prstGeom prst="rect">
            <a:avLst/>
          </a:prstGeom>
        </p:spPr>
        <p:txBody>
          <a:bodyPr vert="horz" wrap="square" lIns="0" tIns="9525" rIns="0" bIns="0" rtlCol="0">
            <a:spAutoFit/>
          </a:bodyPr>
          <a:lstStyle/>
          <a:p>
            <a:pPr marR="5080" indent="42545">
              <a:lnSpc>
                <a:spcPct val="101699"/>
              </a:lnSpc>
              <a:spcBef>
                <a:spcPts val="75"/>
              </a:spcBef>
            </a:pPr>
            <a:r>
              <a:rPr sz="1200" dirty="0">
                <a:solidFill>
                  <a:srgbClr val="404040"/>
                </a:solidFill>
                <a:latin typeface="Calibri"/>
                <a:cs typeface="Calibri"/>
              </a:rPr>
              <a:t>No  44%</a:t>
            </a:r>
            <a:endParaRPr sz="1200">
              <a:latin typeface="Calibri"/>
              <a:cs typeface="Calibri"/>
            </a:endParaRPr>
          </a:p>
        </p:txBody>
      </p:sp>
      <p:sp>
        <p:nvSpPr>
          <p:cNvPr id="22" name="object 22"/>
          <p:cNvSpPr txBox="1"/>
          <p:nvPr/>
        </p:nvSpPr>
        <p:spPr>
          <a:xfrm>
            <a:off x="7265796" y="3390087"/>
            <a:ext cx="278130" cy="394970"/>
          </a:xfrm>
          <a:prstGeom prst="rect">
            <a:avLst/>
          </a:prstGeom>
        </p:spPr>
        <p:txBody>
          <a:bodyPr vert="horz" wrap="square" lIns="0" tIns="12700" rIns="0" bIns="0" rtlCol="0">
            <a:spAutoFit/>
          </a:bodyPr>
          <a:lstStyle/>
          <a:p>
            <a:pPr marR="6350" algn="ctr">
              <a:lnSpc>
                <a:spcPct val="100000"/>
              </a:lnSpc>
              <a:spcBef>
                <a:spcPts val="100"/>
              </a:spcBef>
            </a:pPr>
            <a:r>
              <a:rPr sz="1200" spc="-5" dirty="0">
                <a:solidFill>
                  <a:srgbClr val="404040"/>
                </a:solidFill>
                <a:latin typeface="Calibri"/>
                <a:cs typeface="Calibri"/>
              </a:rPr>
              <a:t>Sí</a:t>
            </a:r>
            <a:endParaRPr sz="1200">
              <a:latin typeface="Calibri"/>
              <a:cs typeface="Calibri"/>
            </a:endParaRPr>
          </a:p>
          <a:p>
            <a:pPr marR="5080" algn="ctr">
              <a:lnSpc>
                <a:spcPct val="100000"/>
              </a:lnSpc>
              <a:spcBef>
                <a:spcPts val="20"/>
              </a:spcBef>
            </a:pPr>
            <a:r>
              <a:rPr sz="1200" dirty="0">
                <a:solidFill>
                  <a:srgbClr val="404040"/>
                </a:solidFill>
                <a:latin typeface="Calibri"/>
                <a:cs typeface="Calibri"/>
              </a:rPr>
              <a:t>56%</a:t>
            </a:r>
            <a:endParaRPr sz="1200">
              <a:latin typeface="Calibri"/>
              <a:cs typeface="Calibri"/>
            </a:endParaRPr>
          </a:p>
        </p:txBody>
      </p:sp>
      <p:sp>
        <p:nvSpPr>
          <p:cNvPr id="23" name="object 23"/>
          <p:cNvSpPr txBox="1"/>
          <p:nvPr/>
        </p:nvSpPr>
        <p:spPr>
          <a:xfrm>
            <a:off x="7883017" y="1808226"/>
            <a:ext cx="1134745" cy="349250"/>
          </a:xfrm>
          <a:prstGeom prst="rect">
            <a:avLst/>
          </a:prstGeom>
        </p:spPr>
        <p:txBody>
          <a:bodyPr vert="horz" wrap="square" lIns="0" tIns="15240" rIns="0" bIns="0" rtlCol="0">
            <a:spAutoFit/>
          </a:bodyPr>
          <a:lstStyle/>
          <a:p>
            <a:pPr>
              <a:lnSpc>
                <a:spcPct val="100000"/>
              </a:lnSpc>
              <a:spcBef>
                <a:spcPts val="120"/>
              </a:spcBef>
            </a:pPr>
            <a:r>
              <a:rPr sz="2100" spc="0" dirty="0">
                <a:solidFill>
                  <a:srgbClr val="7E7E7E"/>
                </a:solidFill>
                <a:latin typeface="Calibri"/>
                <a:cs typeface="Calibri"/>
              </a:rPr>
              <a:t>V</a:t>
            </a:r>
            <a:r>
              <a:rPr sz="2100" dirty="0">
                <a:solidFill>
                  <a:srgbClr val="7E7E7E"/>
                </a:solidFill>
                <a:latin typeface="Calibri"/>
                <a:cs typeface="Calibri"/>
              </a:rPr>
              <a:t>E</a:t>
            </a:r>
            <a:r>
              <a:rPr sz="2100" spc="0" dirty="0">
                <a:solidFill>
                  <a:srgbClr val="7E7E7E"/>
                </a:solidFill>
                <a:latin typeface="Calibri"/>
                <a:cs typeface="Calibri"/>
              </a:rPr>
              <a:t>HÍCU</a:t>
            </a:r>
            <a:r>
              <a:rPr sz="2100" spc="-45" dirty="0">
                <a:solidFill>
                  <a:srgbClr val="7E7E7E"/>
                </a:solidFill>
                <a:latin typeface="Calibri"/>
                <a:cs typeface="Calibri"/>
              </a:rPr>
              <a:t>L</a:t>
            </a:r>
            <a:r>
              <a:rPr sz="2100" spc="10" dirty="0">
                <a:solidFill>
                  <a:srgbClr val="7E7E7E"/>
                </a:solidFill>
                <a:latin typeface="Calibri"/>
                <a:cs typeface="Calibri"/>
              </a:rPr>
              <a:t>O</a:t>
            </a:r>
            <a:endParaRPr sz="2100">
              <a:latin typeface="Calibri"/>
              <a:cs typeface="Calibri"/>
            </a:endParaRPr>
          </a:p>
        </p:txBody>
      </p:sp>
      <p:sp>
        <p:nvSpPr>
          <p:cNvPr id="24" name="object 24"/>
          <p:cNvSpPr/>
          <p:nvPr/>
        </p:nvSpPr>
        <p:spPr>
          <a:xfrm>
            <a:off x="6096000" y="1737360"/>
            <a:ext cx="4693920" cy="4285615"/>
          </a:xfrm>
          <a:custGeom>
            <a:avLst/>
            <a:gdLst/>
            <a:ahLst/>
            <a:cxnLst/>
            <a:rect l="l" t="t" r="r" b="b"/>
            <a:pathLst>
              <a:path w="4693920" h="4285615">
                <a:moveTo>
                  <a:pt x="0" y="4285488"/>
                </a:moveTo>
                <a:lnTo>
                  <a:pt x="4693920" y="4285488"/>
                </a:lnTo>
                <a:lnTo>
                  <a:pt x="4693920" y="0"/>
                </a:lnTo>
                <a:lnTo>
                  <a:pt x="0" y="0"/>
                </a:lnTo>
                <a:lnTo>
                  <a:pt x="0" y="4285488"/>
                </a:lnTo>
                <a:close/>
              </a:path>
            </a:pathLst>
          </a:custGeom>
          <a:ln w="9144">
            <a:solidFill>
              <a:srgbClr val="D9D9D9"/>
            </a:solidFill>
          </a:ln>
        </p:spPr>
        <p:txBody>
          <a:bodyPr wrap="square" lIns="0" tIns="0" rIns="0" bIns="0" rtlCol="0"/>
          <a:lstStyle/>
          <a:p>
            <a:endParaRPr/>
          </a:p>
        </p:txBody>
      </p:sp>
      <p:sp>
        <p:nvSpPr>
          <p:cNvPr id="25" name="object 25"/>
          <p:cNvSpPr/>
          <p:nvPr/>
        </p:nvSpPr>
        <p:spPr>
          <a:xfrm>
            <a:off x="0" y="405384"/>
            <a:ext cx="7920355" cy="388620"/>
          </a:xfrm>
          <a:custGeom>
            <a:avLst/>
            <a:gdLst/>
            <a:ahLst/>
            <a:cxnLst/>
            <a:rect l="l" t="t" r="r" b="b"/>
            <a:pathLst>
              <a:path w="7920355" h="388620">
                <a:moveTo>
                  <a:pt x="0" y="388620"/>
                </a:moveTo>
                <a:lnTo>
                  <a:pt x="7920228" y="388620"/>
                </a:lnTo>
                <a:lnTo>
                  <a:pt x="7920228" y="0"/>
                </a:lnTo>
                <a:lnTo>
                  <a:pt x="0" y="0"/>
                </a:lnTo>
                <a:lnTo>
                  <a:pt x="0" y="388620"/>
                </a:lnTo>
                <a:close/>
              </a:path>
            </a:pathLst>
          </a:custGeom>
          <a:solidFill>
            <a:srgbClr val="800000"/>
          </a:solidFill>
        </p:spPr>
        <p:txBody>
          <a:bodyPr wrap="square" lIns="0" tIns="0" rIns="0" bIns="0" rtlCol="0"/>
          <a:lstStyle/>
          <a:p>
            <a:endParaRPr/>
          </a:p>
        </p:txBody>
      </p:sp>
      <p:sp>
        <p:nvSpPr>
          <p:cNvPr id="26" name="object 26"/>
          <p:cNvSpPr txBox="1"/>
          <p:nvPr/>
        </p:nvSpPr>
        <p:spPr>
          <a:xfrm>
            <a:off x="98247" y="432308"/>
            <a:ext cx="2863215" cy="299720"/>
          </a:xfrm>
          <a:prstGeom prst="rect">
            <a:avLst/>
          </a:prstGeom>
        </p:spPr>
        <p:txBody>
          <a:bodyPr vert="horz" wrap="square" lIns="0" tIns="12700" rIns="0" bIns="0" rtlCol="0">
            <a:spAutoFit/>
          </a:bodyPr>
          <a:lstStyle/>
          <a:p>
            <a:pPr marL="12700">
              <a:lnSpc>
                <a:spcPct val="100000"/>
              </a:lnSpc>
              <a:spcBef>
                <a:spcPts val="100"/>
              </a:spcBef>
            </a:pPr>
            <a:r>
              <a:rPr sz="1800" spc="-25" dirty="0">
                <a:solidFill>
                  <a:srgbClr val="FFFFFF"/>
                </a:solidFill>
                <a:latin typeface="Calibri"/>
                <a:cs typeface="Calibri"/>
              </a:rPr>
              <a:t>ENCUESTA </a:t>
            </a:r>
            <a:r>
              <a:rPr sz="1800" spc="-5" dirty="0">
                <a:solidFill>
                  <a:srgbClr val="FFFFFF"/>
                </a:solidFill>
                <a:latin typeface="Calibri"/>
                <a:cs typeface="Calibri"/>
              </a:rPr>
              <a:t>DE </a:t>
            </a:r>
            <a:r>
              <a:rPr sz="1800" spc="-25" dirty="0">
                <a:solidFill>
                  <a:srgbClr val="FFFFFF"/>
                </a:solidFill>
                <a:latin typeface="Calibri"/>
                <a:cs typeface="Calibri"/>
              </a:rPr>
              <a:t>BIENESTAR</a:t>
            </a:r>
            <a:r>
              <a:rPr sz="1800" spc="-60" dirty="0">
                <a:solidFill>
                  <a:srgbClr val="FFFFFF"/>
                </a:solidFill>
                <a:latin typeface="Calibri"/>
                <a:cs typeface="Calibri"/>
              </a:rPr>
              <a:t> </a:t>
            </a:r>
            <a:r>
              <a:rPr sz="1800" dirty="0">
                <a:solidFill>
                  <a:srgbClr val="FFFFFF"/>
                </a:solidFill>
                <a:latin typeface="Calibri"/>
                <a:cs typeface="Calibri"/>
              </a:rPr>
              <a:t>2017</a:t>
            </a:r>
            <a:endParaRPr sz="1800">
              <a:latin typeface="Calibri"/>
              <a:cs typeface="Calibri"/>
            </a:endParaRPr>
          </a:p>
        </p:txBody>
      </p:sp>
      <p:sp>
        <p:nvSpPr>
          <p:cNvPr id="27" name="object 27"/>
          <p:cNvSpPr/>
          <p:nvPr/>
        </p:nvSpPr>
        <p:spPr>
          <a:xfrm>
            <a:off x="9110471" y="6208775"/>
            <a:ext cx="3081527" cy="649223"/>
          </a:xfrm>
          <a:prstGeom prst="rect">
            <a:avLst/>
          </a:prstGeom>
          <a:blipFill>
            <a:blip r:embed="rId7" cstate="print"/>
            <a:stretch>
              <a:fillRect/>
            </a:stretch>
          </a:blipFill>
        </p:spPr>
        <p:txBody>
          <a:bodyPr wrap="square" lIns="0" tIns="0" rIns="0" bIns="0" rtlCol="0"/>
          <a:lstStyle/>
          <a:p>
            <a:endParaRPr/>
          </a:p>
        </p:txBody>
      </p:sp>
      <p:sp>
        <p:nvSpPr>
          <p:cNvPr id="28" name="object 28"/>
          <p:cNvSpPr/>
          <p:nvPr/>
        </p:nvSpPr>
        <p:spPr>
          <a:xfrm>
            <a:off x="0" y="5794247"/>
            <a:ext cx="1597152" cy="1063751"/>
          </a:xfrm>
          <a:prstGeom prst="rect">
            <a:avLst/>
          </a:prstGeom>
          <a:blipFill>
            <a:blip r:embed="rId8" cstate="print"/>
            <a:stretch>
              <a:fillRect/>
            </a:stretch>
          </a:blipFill>
        </p:spPr>
        <p:txBody>
          <a:bodyPr wrap="square" lIns="0" tIns="0" rIns="0" bIns="0" rtlCol="0"/>
          <a:lstStyle/>
          <a:p>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6550152" y="2321051"/>
            <a:ext cx="4464558" cy="3627882"/>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6344158" y="5815076"/>
            <a:ext cx="102870"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585858"/>
                </a:solidFill>
                <a:latin typeface="Calibri"/>
                <a:cs typeface="Calibri"/>
              </a:rPr>
              <a:t>0</a:t>
            </a:r>
            <a:endParaRPr sz="1200">
              <a:latin typeface="Calibri"/>
              <a:cs typeface="Calibri"/>
            </a:endParaRPr>
          </a:p>
        </p:txBody>
      </p:sp>
      <p:sp>
        <p:nvSpPr>
          <p:cNvPr id="4" name="object 4"/>
          <p:cNvSpPr txBox="1"/>
          <p:nvPr/>
        </p:nvSpPr>
        <p:spPr>
          <a:xfrm>
            <a:off x="6267069" y="5335904"/>
            <a:ext cx="180975"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585858"/>
                </a:solidFill>
                <a:latin typeface="Calibri"/>
                <a:cs typeface="Calibri"/>
              </a:rPr>
              <a:t>20</a:t>
            </a:r>
            <a:endParaRPr sz="1200">
              <a:latin typeface="Calibri"/>
              <a:cs typeface="Calibri"/>
            </a:endParaRPr>
          </a:p>
        </p:txBody>
      </p:sp>
      <p:sp>
        <p:nvSpPr>
          <p:cNvPr id="5" name="object 5"/>
          <p:cNvSpPr txBox="1"/>
          <p:nvPr/>
        </p:nvSpPr>
        <p:spPr>
          <a:xfrm>
            <a:off x="6267069" y="4856734"/>
            <a:ext cx="180975"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585858"/>
                </a:solidFill>
                <a:latin typeface="Calibri"/>
                <a:cs typeface="Calibri"/>
              </a:rPr>
              <a:t>40</a:t>
            </a:r>
            <a:endParaRPr sz="1200">
              <a:latin typeface="Calibri"/>
              <a:cs typeface="Calibri"/>
            </a:endParaRPr>
          </a:p>
        </p:txBody>
      </p:sp>
      <p:sp>
        <p:nvSpPr>
          <p:cNvPr id="6" name="object 6"/>
          <p:cNvSpPr txBox="1"/>
          <p:nvPr/>
        </p:nvSpPr>
        <p:spPr>
          <a:xfrm>
            <a:off x="6267069" y="4377309"/>
            <a:ext cx="180975"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585858"/>
                </a:solidFill>
                <a:latin typeface="Calibri"/>
                <a:cs typeface="Calibri"/>
              </a:rPr>
              <a:t>60</a:t>
            </a:r>
            <a:endParaRPr sz="1200">
              <a:latin typeface="Calibri"/>
              <a:cs typeface="Calibri"/>
            </a:endParaRPr>
          </a:p>
        </p:txBody>
      </p:sp>
      <p:sp>
        <p:nvSpPr>
          <p:cNvPr id="7" name="object 7"/>
          <p:cNvSpPr txBox="1"/>
          <p:nvPr/>
        </p:nvSpPr>
        <p:spPr>
          <a:xfrm>
            <a:off x="6267069" y="3898138"/>
            <a:ext cx="180975"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585858"/>
                </a:solidFill>
                <a:latin typeface="Calibri"/>
                <a:cs typeface="Calibri"/>
              </a:rPr>
              <a:t>80</a:t>
            </a:r>
            <a:endParaRPr sz="1200">
              <a:latin typeface="Calibri"/>
              <a:cs typeface="Calibri"/>
            </a:endParaRPr>
          </a:p>
        </p:txBody>
      </p:sp>
      <p:sp>
        <p:nvSpPr>
          <p:cNvPr id="8" name="object 8"/>
          <p:cNvSpPr txBox="1"/>
          <p:nvPr/>
        </p:nvSpPr>
        <p:spPr>
          <a:xfrm>
            <a:off x="6189979" y="3419094"/>
            <a:ext cx="257175"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585858"/>
                </a:solidFill>
                <a:latin typeface="Calibri"/>
                <a:cs typeface="Calibri"/>
              </a:rPr>
              <a:t>1</a:t>
            </a:r>
            <a:r>
              <a:rPr sz="1200" spc="-5" dirty="0">
                <a:solidFill>
                  <a:srgbClr val="585858"/>
                </a:solidFill>
                <a:latin typeface="Calibri"/>
                <a:cs typeface="Calibri"/>
              </a:rPr>
              <a:t>0</a:t>
            </a:r>
            <a:r>
              <a:rPr sz="1200" dirty="0">
                <a:solidFill>
                  <a:srgbClr val="585858"/>
                </a:solidFill>
                <a:latin typeface="Calibri"/>
                <a:cs typeface="Calibri"/>
              </a:rPr>
              <a:t>0</a:t>
            </a:r>
            <a:endParaRPr sz="1200">
              <a:latin typeface="Calibri"/>
              <a:cs typeface="Calibri"/>
            </a:endParaRPr>
          </a:p>
        </p:txBody>
      </p:sp>
      <p:sp>
        <p:nvSpPr>
          <p:cNvPr id="9" name="object 9"/>
          <p:cNvSpPr txBox="1"/>
          <p:nvPr/>
        </p:nvSpPr>
        <p:spPr>
          <a:xfrm>
            <a:off x="6189979" y="2939923"/>
            <a:ext cx="257175"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585858"/>
                </a:solidFill>
                <a:latin typeface="Calibri"/>
                <a:cs typeface="Calibri"/>
              </a:rPr>
              <a:t>1</a:t>
            </a:r>
            <a:r>
              <a:rPr sz="1200" spc="-5" dirty="0">
                <a:solidFill>
                  <a:srgbClr val="585858"/>
                </a:solidFill>
                <a:latin typeface="Calibri"/>
                <a:cs typeface="Calibri"/>
              </a:rPr>
              <a:t>2</a:t>
            </a:r>
            <a:r>
              <a:rPr sz="1200" dirty="0">
                <a:solidFill>
                  <a:srgbClr val="585858"/>
                </a:solidFill>
                <a:latin typeface="Calibri"/>
                <a:cs typeface="Calibri"/>
              </a:rPr>
              <a:t>0</a:t>
            </a:r>
            <a:endParaRPr sz="1200">
              <a:latin typeface="Calibri"/>
              <a:cs typeface="Calibri"/>
            </a:endParaRPr>
          </a:p>
        </p:txBody>
      </p:sp>
      <p:sp>
        <p:nvSpPr>
          <p:cNvPr id="10" name="object 10"/>
          <p:cNvSpPr txBox="1"/>
          <p:nvPr/>
        </p:nvSpPr>
        <p:spPr>
          <a:xfrm>
            <a:off x="6189979" y="2460751"/>
            <a:ext cx="257175"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585858"/>
                </a:solidFill>
                <a:latin typeface="Calibri"/>
                <a:cs typeface="Calibri"/>
              </a:rPr>
              <a:t>1</a:t>
            </a:r>
            <a:r>
              <a:rPr sz="1200" spc="-5" dirty="0">
                <a:solidFill>
                  <a:srgbClr val="585858"/>
                </a:solidFill>
                <a:latin typeface="Calibri"/>
                <a:cs typeface="Calibri"/>
              </a:rPr>
              <a:t>4</a:t>
            </a:r>
            <a:r>
              <a:rPr sz="1200" dirty="0">
                <a:solidFill>
                  <a:srgbClr val="585858"/>
                </a:solidFill>
                <a:latin typeface="Calibri"/>
                <a:cs typeface="Calibri"/>
              </a:rPr>
              <a:t>0</a:t>
            </a:r>
            <a:endParaRPr sz="1200">
              <a:latin typeface="Calibri"/>
              <a:cs typeface="Calibri"/>
            </a:endParaRPr>
          </a:p>
        </p:txBody>
      </p:sp>
      <p:sp>
        <p:nvSpPr>
          <p:cNvPr id="11" name="object 11"/>
          <p:cNvSpPr txBox="1"/>
          <p:nvPr/>
        </p:nvSpPr>
        <p:spPr>
          <a:xfrm>
            <a:off x="6935851" y="6004966"/>
            <a:ext cx="102870"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585858"/>
                </a:solidFill>
                <a:latin typeface="Calibri"/>
                <a:cs typeface="Calibri"/>
              </a:rPr>
              <a:t>2</a:t>
            </a:r>
            <a:endParaRPr sz="1200">
              <a:latin typeface="Calibri"/>
              <a:cs typeface="Calibri"/>
            </a:endParaRPr>
          </a:p>
        </p:txBody>
      </p:sp>
      <p:sp>
        <p:nvSpPr>
          <p:cNvPr id="12" name="object 12"/>
          <p:cNvSpPr txBox="1"/>
          <p:nvPr/>
        </p:nvSpPr>
        <p:spPr>
          <a:xfrm>
            <a:off x="7759445" y="6004966"/>
            <a:ext cx="102870"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585858"/>
                </a:solidFill>
                <a:latin typeface="Calibri"/>
                <a:cs typeface="Calibri"/>
              </a:rPr>
              <a:t>3</a:t>
            </a:r>
            <a:endParaRPr sz="1200">
              <a:latin typeface="Calibri"/>
              <a:cs typeface="Calibri"/>
            </a:endParaRPr>
          </a:p>
        </p:txBody>
      </p:sp>
      <p:sp>
        <p:nvSpPr>
          <p:cNvPr id="13" name="object 13"/>
          <p:cNvSpPr txBox="1"/>
          <p:nvPr/>
        </p:nvSpPr>
        <p:spPr>
          <a:xfrm>
            <a:off x="8582914" y="6004966"/>
            <a:ext cx="102870"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585858"/>
                </a:solidFill>
                <a:latin typeface="Calibri"/>
                <a:cs typeface="Calibri"/>
              </a:rPr>
              <a:t>4</a:t>
            </a:r>
            <a:endParaRPr sz="1200">
              <a:latin typeface="Calibri"/>
              <a:cs typeface="Calibri"/>
            </a:endParaRPr>
          </a:p>
        </p:txBody>
      </p:sp>
      <p:sp>
        <p:nvSpPr>
          <p:cNvPr id="14" name="object 14"/>
          <p:cNvSpPr txBox="1"/>
          <p:nvPr/>
        </p:nvSpPr>
        <p:spPr>
          <a:xfrm>
            <a:off x="9406508" y="6004966"/>
            <a:ext cx="102870"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585858"/>
                </a:solidFill>
                <a:latin typeface="Calibri"/>
                <a:cs typeface="Calibri"/>
              </a:rPr>
              <a:t>5</a:t>
            </a:r>
            <a:endParaRPr sz="1200">
              <a:latin typeface="Calibri"/>
              <a:cs typeface="Calibri"/>
            </a:endParaRPr>
          </a:p>
        </p:txBody>
      </p:sp>
      <p:sp>
        <p:nvSpPr>
          <p:cNvPr id="15" name="object 15"/>
          <p:cNvSpPr txBox="1"/>
          <p:nvPr/>
        </p:nvSpPr>
        <p:spPr>
          <a:xfrm>
            <a:off x="10230104" y="6004966"/>
            <a:ext cx="102870"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585858"/>
                </a:solidFill>
                <a:latin typeface="Calibri"/>
                <a:cs typeface="Calibri"/>
              </a:rPr>
              <a:t>6</a:t>
            </a:r>
            <a:endParaRPr sz="1200">
              <a:latin typeface="Calibri"/>
              <a:cs typeface="Calibri"/>
            </a:endParaRPr>
          </a:p>
        </p:txBody>
      </p:sp>
      <p:sp>
        <p:nvSpPr>
          <p:cNvPr id="16" name="object 16"/>
          <p:cNvSpPr txBox="1">
            <a:spLocks noGrp="1"/>
          </p:cNvSpPr>
          <p:nvPr>
            <p:ph type="title"/>
          </p:nvPr>
        </p:nvSpPr>
        <p:spPr>
          <a:xfrm>
            <a:off x="7378445" y="1820926"/>
            <a:ext cx="2987675" cy="330835"/>
          </a:xfrm>
          <a:prstGeom prst="rect">
            <a:avLst/>
          </a:prstGeom>
        </p:spPr>
        <p:txBody>
          <a:bodyPr vert="horz" wrap="square" lIns="0" tIns="13335" rIns="0" bIns="0" rtlCol="0">
            <a:spAutoFit/>
          </a:bodyPr>
          <a:lstStyle/>
          <a:p>
            <a:pPr marL="12700">
              <a:lnSpc>
                <a:spcPct val="100000"/>
              </a:lnSpc>
              <a:spcBef>
                <a:spcPts val="105"/>
              </a:spcBef>
            </a:pPr>
            <a:r>
              <a:rPr spc="-40" dirty="0">
                <a:solidFill>
                  <a:srgbClr val="585858"/>
                </a:solidFill>
              </a:rPr>
              <a:t>ESTRATO</a:t>
            </a:r>
            <a:r>
              <a:rPr spc="-55" dirty="0">
                <a:solidFill>
                  <a:srgbClr val="585858"/>
                </a:solidFill>
              </a:rPr>
              <a:t> </a:t>
            </a:r>
            <a:r>
              <a:rPr spc="-5" dirty="0">
                <a:solidFill>
                  <a:srgbClr val="585858"/>
                </a:solidFill>
              </a:rPr>
              <a:t>SOCIOECONÓMICO</a:t>
            </a:r>
          </a:p>
        </p:txBody>
      </p:sp>
      <p:sp>
        <p:nvSpPr>
          <p:cNvPr id="17" name="object 17"/>
          <p:cNvSpPr/>
          <p:nvPr/>
        </p:nvSpPr>
        <p:spPr>
          <a:xfrm>
            <a:off x="3529584" y="2561844"/>
            <a:ext cx="222529" cy="1581911"/>
          </a:xfrm>
          <a:prstGeom prst="rect">
            <a:avLst/>
          </a:prstGeom>
          <a:blipFill>
            <a:blip r:embed="rId3" cstate="print"/>
            <a:stretch>
              <a:fillRect/>
            </a:stretch>
          </a:blipFill>
        </p:spPr>
        <p:txBody>
          <a:bodyPr wrap="square" lIns="0" tIns="0" rIns="0" bIns="0" rtlCol="0"/>
          <a:lstStyle/>
          <a:p>
            <a:endParaRPr/>
          </a:p>
        </p:txBody>
      </p:sp>
      <p:sp>
        <p:nvSpPr>
          <p:cNvPr id="18" name="object 18"/>
          <p:cNvSpPr/>
          <p:nvPr/>
        </p:nvSpPr>
        <p:spPr>
          <a:xfrm>
            <a:off x="3525011" y="2564892"/>
            <a:ext cx="771156" cy="1578863"/>
          </a:xfrm>
          <a:prstGeom prst="rect">
            <a:avLst/>
          </a:prstGeom>
          <a:blipFill>
            <a:blip r:embed="rId4" cstate="print"/>
            <a:stretch>
              <a:fillRect/>
            </a:stretch>
          </a:blipFill>
        </p:spPr>
        <p:txBody>
          <a:bodyPr wrap="square" lIns="0" tIns="0" rIns="0" bIns="0" rtlCol="0"/>
          <a:lstStyle/>
          <a:p>
            <a:endParaRPr/>
          </a:p>
        </p:txBody>
      </p:sp>
      <p:sp>
        <p:nvSpPr>
          <p:cNvPr id="19" name="object 19"/>
          <p:cNvSpPr/>
          <p:nvPr/>
        </p:nvSpPr>
        <p:spPr>
          <a:xfrm>
            <a:off x="3523488" y="2712720"/>
            <a:ext cx="963180" cy="1429511"/>
          </a:xfrm>
          <a:prstGeom prst="rect">
            <a:avLst/>
          </a:prstGeom>
          <a:blipFill>
            <a:blip r:embed="rId5" cstate="print"/>
            <a:stretch>
              <a:fillRect/>
            </a:stretch>
          </a:blipFill>
        </p:spPr>
        <p:txBody>
          <a:bodyPr wrap="square" lIns="0" tIns="0" rIns="0" bIns="0" rtlCol="0"/>
          <a:lstStyle/>
          <a:p>
            <a:endParaRPr/>
          </a:p>
        </p:txBody>
      </p:sp>
      <p:sp>
        <p:nvSpPr>
          <p:cNvPr id="20" name="object 20"/>
          <p:cNvSpPr/>
          <p:nvPr/>
        </p:nvSpPr>
        <p:spPr>
          <a:xfrm>
            <a:off x="3518915" y="2823972"/>
            <a:ext cx="1283208" cy="1316735"/>
          </a:xfrm>
          <a:prstGeom prst="rect">
            <a:avLst/>
          </a:prstGeom>
          <a:blipFill>
            <a:blip r:embed="rId6" cstate="print"/>
            <a:stretch>
              <a:fillRect/>
            </a:stretch>
          </a:blipFill>
        </p:spPr>
        <p:txBody>
          <a:bodyPr wrap="square" lIns="0" tIns="0" rIns="0" bIns="0" rtlCol="0"/>
          <a:lstStyle/>
          <a:p>
            <a:endParaRPr/>
          </a:p>
        </p:txBody>
      </p:sp>
      <p:sp>
        <p:nvSpPr>
          <p:cNvPr id="21" name="object 21"/>
          <p:cNvSpPr/>
          <p:nvPr/>
        </p:nvSpPr>
        <p:spPr>
          <a:xfrm>
            <a:off x="3518915" y="3130283"/>
            <a:ext cx="1338072" cy="1007376"/>
          </a:xfrm>
          <a:prstGeom prst="rect">
            <a:avLst/>
          </a:prstGeom>
          <a:blipFill>
            <a:blip r:embed="rId7" cstate="print"/>
            <a:stretch>
              <a:fillRect/>
            </a:stretch>
          </a:blipFill>
        </p:spPr>
        <p:txBody>
          <a:bodyPr wrap="square" lIns="0" tIns="0" rIns="0" bIns="0" rtlCol="0"/>
          <a:lstStyle/>
          <a:p>
            <a:endParaRPr/>
          </a:p>
        </p:txBody>
      </p:sp>
      <p:sp>
        <p:nvSpPr>
          <p:cNvPr id="22" name="object 22"/>
          <p:cNvSpPr/>
          <p:nvPr/>
        </p:nvSpPr>
        <p:spPr>
          <a:xfrm>
            <a:off x="3517391" y="3206508"/>
            <a:ext cx="1580388" cy="938771"/>
          </a:xfrm>
          <a:prstGeom prst="rect">
            <a:avLst/>
          </a:prstGeom>
          <a:blipFill>
            <a:blip r:embed="rId8" cstate="print"/>
            <a:stretch>
              <a:fillRect/>
            </a:stretch>
          </a:blipFill>
        </p:spPr>
        <p:txBody>
          <a:bodyPr wrap="square" lIns="0" tIns="0" rIns="0" bIns="0" rtlCol="0"/>
          <a:lstStyle/>
          <a:p>
            <a:endParaRPr/>
          </a:p>
        </p:txBody>
      </p:sp>
      <p:sp>
        <p:nvSpPr>
          <p:cNvPr id="23" name="object 23"/>
          <p:cNvSpPr/>
          <p:nvPr/>
        </p:nvSpPr>
        <p:spPr>
          <a:xfrm>
            <a:off x="3517391" y="3992879"/>
            <a:ext cx="1580388" cy="1139952"/>
          </a:xfrm>
          <a:prstGeom prst="rect">
            <a:avLst/>
          </a:prstGeom>
          <a:blipFill>
            <a:blip r:embed="rId9" cstate="print"/>
            <a:stretch>
              <a:fillRect/>
            </a:stretch>
          </a:blipFill>
        </p:spPr>
        <p:txBody>
          <a:bodyPr wrap="square" lIns="0" tIns="0" rIns="0" bIns="0" rtlCol="0"/>
          <a:lstStyle/>
          <a:p>
            <a:endParaRPr/>
          </a:p>
        </p:txBody>
      </p:sp>
      <p:sp>
        <p:nvSpPr>
          <p:cNvPr id="24" name="object 24"/>
          <p:cNvSpPr/>
          <p:nvPr/>
        </p:nvSpPr>
        <p:spPr>
          <a:xfrm>
            <a:off x="3520440" y="3988308"/>
            <a:ext cx="1168895" cy="1566671"/>
          </a:xfrm>
          <a:prstGeom prst="rect">
            <a:avLst/>
          </a:prstGeom>
          <a:blipFill>
            <a:blip r:embed="rId10" cstate="print"/>
            <a:stretch>
              <a:fillRect/>
            </a:stretch>
          </a:blipFill>
        </p:spPr>
        <p:txBody>
          <a:bodyPr wrap="square" lIns="0" tIns="0" rIns="0" bIns="0" rtlCol="0"/>
          <a:lstStyle/>
          <a:p>
            <a:endParaRPr/>
          </a:p>
        </p:txBody>
      </p:sp>
      <p:sp>
        <p:nvSpPr>
          <p:cNvPr id="25" name="object 25"/>
          <p:cNvSpPr/>
          <p:nvPr/>
        </p:nvSpPr>
        <p:spPr>
          <a:xfrm>
            <a:off x="3529584" y="3988308"/>
            <a:ext cx="332257" cy="1577340"/>
          </a:xfrm>
          <a:prstGeom prst="rect">
            <a:avLst/>
          </a:prstGeom>
          <a:blipFill>
            <a:blip r:embed="rId11" cstate="print"/>
            <a:stretch>
              <a:fillRect/>
            </a:stretch>
          </a:blipFill>
        </p:spPr>
        <p:txBody>
          <a:bodyPr wrap="square" lIns="0" tIns="0" rIns="0" bIns="0" rtlCol="0"/>
          <a:lstStyle/>
          <a:p>
            <a:endParaRPr/>
          </a:p>
        </p:txBody>
      </p:sp>
      <p:sp>
        <p:nvSpPr>
          <p:cNvPr id="26" name="object 26"/>
          <p:cNvSpPr/>
          <p:nvPr/>
        </p:nvSpPr>
        <p:spPr>
          <a:xfrm>
            <a:off x="2793492" y="3988308"/>
            <a:ext cx="981468" cy="1580387"/>
          </a:xfrm>
          <a:prstGeom prst="rect">
            <a:avLst/>
          </a:prstGeom>
          <a:blipFill>
            <a:blip r:embed="rId12" cstate="print"/>
            <a:stretch>
              <a:fillRect/>
            </a:stretch>
          </a:blipFill>
        </p:spPr>
        <p:txBody>
          <a:bodyPr wrap="square" lIns="0" tIns="0" rIns="0" bIns="0" rtlCol="0"/>
          <a:lstStyle/>
          <a:p>
            <a:endParaRPr/>
          </a:p>
        </p:txBody>
      </p:sp>
      <p:sp>
        <p:nvSpPr>
          <p:cNvPr id="27" name="object 27"/>
          <p:cNvSpPr/>
          <p:nvPr/>
        </p:nvSpPr>
        <p:spPr>
          <a:xfrm>
            <a:off x="2455164" y="3989832"/>
            <a:ext cx="1213103" cy="1377696"/>
          </a:xfrm>
          <a:prstGeom prst="rect">
            <a:avLst/>
          </a:prstGeom>
          <a:blipFill>
            <a:blip r:embed="rId13" cstate="print"/>
            <a:stretch>
              <a:fillRect/>
            </a:stretch>
          </a:blipFill>
        </p:spPr>
        <p:txBody>
          <a:bodyPr wrap="square" lIns="0" tIns="0" rIns="0" bIns="0" rtlCol="0"/>
          <a:lstStyle/>
          <a:p>
            <a:endParaRPr/>
          </a:p>
        </p:txBody>
      </p:sp>
      <p:sp>
        <p:nvSpPr>
          <p:cNvPr id="28" name="object 28"/>
          <p:cNvSpPr/>
          <p:nvPr/>
        </p:nvSpPr>
        <p:spPr>
          <a:xfrm>
            <a:off x="2305811" y="3992892"/>
            <a:ext cx="1363980" cy="1094219"/>
          </a:xfrm>
          <a:prstGeom prst="rect">
            <a:avLst/>
          </a:prstGeom>
          <a:blipFill>
            <a:blip r:embed="rId14" cstate="print"/>
            <a:stretch>
              <a:fillRect/>
            </a:stretch>
          </a:blipFill>
        </p:spPr>
        <p:txBody>
          <a:bodyPr wrap="square" lIns="0" tIns="0" rIns="0" bIns="0" rtlCol="0"/>
          <a:lstStyle/>
          <a:p>
            <a:endParaRPr/>
          </a:p>
        </p:txBody>
      </p:sp>
      <p:sp>
        <p:nvSpPr>
          <p:cNvPr id="29" name="object 29"/>
          <p:cNvSpPr/>
          <p:nvPr/>
        </p:nvSpPr>
        <p:spPr>
          <a:xfrm>
            <a:off x="2243327" y="3994403"/>
            <a:ext cx="1426464" cy="891540"/>
          </a:xfrm>
          <a:prstGeom prst="rect">
            <a:avLst/>
          </a:prstGeom>
          <a:blipFill>
            <a:blip r:embed="rId15" cstate="print"/>
            <a:stretch>
              <a:fillRect/>
            </a:stretch>
          </a:blipFill>
        </p:spPr>
        <p:txBody>
          <a:bodyPr wrap="square" lIns="0" tIns="0" rIns="0" bIns="0" rtlCol="0"/>
          <a:lstStyle/>
          <a:p>
            <a:endParaRPr/>
          </a:p>
        </p:txBody>
      </p:sp>
      <p:sp>
        <p:nvSpPr>
          <p:cNvPr id="30" name="object 30"/>
          <p:cNvSpPr/>
          <p:nvPr/>
        </p:nvSpPr>
        <p:spPr>
          <a:xfrm>
            <a:off x="2180844" y="3995915"/>
            <a:ext cx="1490471" cy="778776"/>
          </a:xfrm>
          <a:prstGeom prst="rect">
            <a:avLst/>
          </a:prstGeom>
          <a:blipFill>
            <a:blip r:embed="rId16" cstate="print"/>
            <a:stretch>
              <a:fillRect/>
            </a:stretch>
          </a:blipFill>
        </p:spPr>
        <p:txBody>
          <a:bodyPr wrap="square" lIns="0" tIns="0" rIns="0" bIns="0" rtlCol="0"/>
          <a:lstStyle/>
          <a:p>
            <a:endParaRPr/>
          </a:p>
        </p:txBody>
      </p:sp>
      <p:sp>
        <p:nvSpPr>
          <p:cNvPr id="31" name="object 31"/>
          <p:cNvSpPr/>
          <p:nvPr/>
        </p:nvSpPr>
        <p:spPr>
          <a:xfrm>
            <a:off x="2090927" y="3364991"/>
            <a:ext cx="1580388" cy="1272540"/>
          </a:xfrm>
          <a:prstGeom prst="rect">
            <a:avLst/>
          </a:prstGeom>
          <a:blipFill>
            <a:blip r:embed="rId17" cstate="print"/>
            <a:stretch>
              <a:fillRect/>
            </a:stretch>
          </a:blipFill>
        </p:spPr>
        <p:txBody>
          <a:bodyPr wrap="square" lIns="0" tIns="0" rIns="0" bIns="0" rtlCol="0"/>
          <a:lstStyle/>
          <a:p>
            <a:endParaRPr/>
          </a:p>
        </p:txBody>
      </p:sp>
      <p:sp>
        <p:nvSpPr>
          <p:cNvPr id="32" name="object 32"/>
          <p:cNvSpPr/>
          <p:nvPr/>
        </p:nvSpPr>
        <p:spPr>
          <a:xfrm>
            <a:off x="2237232" y="2726435"/>
            <a:ext cx="1432559" cy="1415795"/>
          </a:xfrm>
          <a:prstGeom prst="rect">
            <a:avLst/>
          </a:prstGeom>
          <a:blipFill>
            <a:blip r:embed="rId18" cstate="print"/>
            <a:stretch>
              <a:fillRect/>
            </a:stretch>
          </a:blipFill>
        </p:spPr>
        <p:txBody>
          <a:bodyPr wrap="square" lIns="0" tIns="0" rIns="0" bIns="0" rtlCol="0"/>
          <a:lstStyle/>
          <a:p>
            <a:endParaRPr/>
          </a:p>
        </p:txBody>
      </p:sp>
      <p:sp>
        <p:nvSpPr>
          <p:cNvPr id="33" name="object 33"/>
          <p:cNvSpPr/>
          <p:nvPr/>
        </p:nvSpPr>
        <p:spPr>
          <a:xfrm>
            <a:off x="2863595" y="2561844"/>
            <a:ext cx="800100" cy="1581911"/>
          </a:xfrm>
          <a:prstGeom prst="rect">
            <a:avLst/>
          </a:prstGeom>
          <a:blipFill>
            <a:blip r:embed="rId19" cstate="print"/>
            <a:stretch>
              <a:fillRect/>
            </a:stretch>
          </a:blipFill>
        </p:spPr>
        <p:txBody>
          <a:bodyPr wrap="square" lIns="0" tIns="0" rIns="0" bIns="0" rtlCol="0"/>
          <a:lstStyle/>
          <a:p>
            <a:endParaRPr/>
          </a:p>
        </p:txBody>
      </p:sp>
      <p:sp>
        <p:nvSpPr>
          <p:cNvPr id="34" name="object 34"/>
          <p:cNvSpPr/>
          <p:nvPr/>
        </p:nvSpPr>
        <p:spPr>
          <a:xfrm>
            <a:off x="3596513" y="2642235"/>
            <a:ext cx="93980" cy="1426210"/>
          </a:xfrm>
          <a:custGeom>
            <a:avLst/>
            <a:gdLst/>
            <a:ahLst/>
            <a:cxnLst/>
            <a:rect l="l" t="t" r="r" b="b"/>
            <a:pathLst>
              <a:path w="93979" h="1426210">
                <a:moveTo>
                  <a:pt x="0" y="0"/>
                </a:moveTo>
                <a:lnTo>
                  <a:pt x="0" y="1425956"/>
                </a:lnTo>
                <a:lnTo>
                  <a:pt x="93599" y="3048"/>
                </a:lnTo>
                <a:lnTo>
                  <a:pt x="70187" y="1714"/>
                </a:lnTo>
                <a:lnTo>
                  <a:pt x="46799" y="762"/>
                </a:lnTo>
                <a:lnTo>
                  <a:pt x="23411" y="190"/>
                </a:lnTo>
                <a:lnTo>
                  <a:pt x="0" y="0"/>
                </a:lnTo>
                <a:close/>
              </a:path>
            </a:pathLst>
          </a:custGeom>
          <a:solidFill>
            <a:srgbClr val="4471C4"/>
          </a:solidFill>
        </p:spPr>
        <p:txBody>
          <a:bodyPr wrap="square" lIns="0" tIns="0" rIns="0" bIns="0" rtlCol="0"/>
          <a:lstStyle/>
          <a:p>
            <a:endParaRPr/>
          </a:p>
        </p:txBody>
      </p:sp>
      <p:sp>
        <p:nvSpPr>
          <p:cNvPr id="35" name="object 35"/>
          <p:cNvSpPr/>
          <p:nvPr/>
        </p:nvSpPr>
        <p:spPr>
          <a:xfrm>
            <a:off x="3596513" y="2645282"/>
            <a:ext cx="633095" cy="1423035"/>
          </a:xfrm>
          <a:custGeom>
            <a:avLst/>
            <a:gdLst/>
            <a:ahLst/>
            <a:cxnLst/>
            <a:rect l="l" t="t" r="r" b="b"/>
            <a:pathLst>
              <a:path w="633095" h="1423035">
                <a:moveTo>
                  <a:pt x="93599" y="0"/>
                </a:moveTo>
                <a:lnTo>
                  <a:pt x="0" y="1422908"/>
                </a:lnTo>
                <a:lnTo>
                  <a:pt x="632713" y="145033"/>
                </a:lnTo>
                <a:lnTo>
                  <a:pt x="586425" y="123127"/>
                </a:lnTo>
                <a:lnTo>
                  <a:pt x="539448" y="102926"/>
                </a:lnTo>
                <a:lnTo>
                  <a:pt x="491831" y="84445"/>
                </a:lnTo>
                <a:lnTo>
                  <a:pt x="443621" y="67696"/>
                </a:lnTo>
                <a:lnTo>
                  <a:pt x="394866" y="52691"/>
                </a:lnTo>
                <a:lnTo>
                  <a:pt x="345615" y="39443"/>
                </a:lnTo>
                <a:lnTo>
                  <a:pt x="295916" y="27965"/>
                </a:lnTo>
                <a:lnTo>
                  <a:pt x="245817" y="18269"/>
                </a:lnTo>
                <a:lnTo>
                  <a:pt x="195365" y="10367"/>
                </a:lnTo>
                <a:lnTo>
                  <a:pt x="144610" y="4273"/>
                </a:lnTo>
                <a:lnTo>
                  <a:pt x="93599" y="0"/>
                </a:lnTo>
                <a:close/>
              </a:path>
            </a:pathLst>
          </a:custGeom>
          <a:solidFill>
            <a:srgbClr val="EC7C30"/>
          </a:solidFill>
        </p:spPr>
        <p:txBody>
          <a:bodyPr wrap="square" lIns="0" tIns="0" rIns="0" bIns="0" rtlCol="0"/>
          <a:lstStyle/>
          <a:p>
            <a:endParaRPr/>
          </a:p>
        </p:txBody>
      </p:sp>
      <p:sp>
        <p:nvSpPr>
          <p:cNvPr id="36" name="object 36"/>
          <p:cNvSpPr/>
          <p:nvPr/>
        </p:nvSpPr>
        <p:spPr>
          <a:xfrm>
            <a:off x="3596513" y="2790317"/>
            <a:ext cx="820419" cy="1278255"/>
          </a:xfrm>
          <a:custGeom>
            <a:avLst/>
            <a:gdLst/>
            <a:ahLst/>
            <a:cxnLst/>
            <a:rect l="l" t="t" r="r" b="b"/>
            <a:pathLst>
              <a:path w="820420" h="1278254">
                <a:moveTo>
                  <a:pt x="632713" y="0"/>
                </a:moveTo>
                <a:lnTo>
                  <a:pt x="0" y="1277874"/>
                </a:lnTo>
                <a:lnTo>
                  <a:pt x="820292" y="111506"/>
                </a:lnTo>
                <a:lnTo>
                  <a:pt x="775035" y="80938"/>
                </a:lnTo>
                <a:lnTo>
                  <a:pt x="728646" y="52133"/>
                </a:lnTo>
                <a:lnTo>
                  <a:pt x="681186" y="25138"/>
                </a:lnTo>
                <a:lnTo>
                  <a:pt x="632713" y="0"/>
                </a:lnTo>
                <a:close/>
              </a:path>
            </a:pathLst>
          </a:custGeom>
          <a:solidFill>
            <a:srgbClr val="A4A4A4"/>
          </a:solidFill>
        </p:spPr>
        <p:txBody>
          <a:bodyPr wrap="square" lIns="0" tIns="0" rIns="0" bIns="0" rtlCol="0"/>
          <a:lstStyle/>
          <a:p>
            <a:endParaRPr/>
          </a:p>
        </p:txBody>
      </p:sp>
      <p:sp>
        <p:nvSpPr>
          <p:cNvPr id="37" name="object 37"/>
          <p:cNvSpPr/>
          <p:nvPr/>
        </p:nvSpPr>
        <p:spPr>
          <a:xfrm>
            <a:off x="3596513" y="2901823"/>
            <a:ext cx="1134110" cy="1166495"/>
          </a:xfrm>
          <a:custGeom>
            <a:avLst/>
            <a:gdLst/>
            <a:ahLst/>
            <a:cxnLst/>
            <a:rect l="l" t="t" r="r" b="b"/>
            <a:pathLst>
              <a:path w="1134110" h="1166495">
                <a:moveTo>
                  <a:pt x="820292" y="0"/>
                </a:moveTo>
                <a:lnTo>
                  <a:pt x="0" y="1166368"/>
                </a:lnTo>
                <a:lnTo>
                  <a:pt x="1133983" y="301878"/>
                </a:lnTo>
                <a:lnTo>
                  <a:pt x="1103842" y="263718"/>
                </a:lnTo>
                <a:lnTo>
                  <a:pt x="1072451" y="226641"/>
                </a:lnTo>
                <a:lnTo>
                  <a:pt x="1039843" y="190678"/>
                </a:lnTo>
                <a:lnTo>
                  <a:pt x="1006045" y="155860"/>
                </a:lnTo>
                <a:lnTo>
                  <a:pt x="971090" y="122217"/>
                </a:lnTo>
                <a:lnTo>
                  <a:pt x="935006" y="89779"/>
                </a:lnTo>
                <a:lnTo>
                  <a:pt x="897826" y="58577"/>
                </a:lnTo>
                <a:lnTo>
                  <a:pt x="859577" y="28640"/>
                </a:lnTo>
                <a:lnTo>
                  <a:pt x="820292" y="0"/>
                </a:lnTo>
                <a:close/>
              </a:path>
            </a:pathLst>
          </a:custGeom>
          <a:solidFill>
            <a:srgbClr val="FFC000"/>
          </a:solidFill>
        </p:spPr>
        <p:txBody>
          <a:bodyPr wrap="square" lIns="0" tIns="0" rIns="0" bIns="0" rtlCol="0"/>
          <a:lstStyle/>
          <a:p>
            <a:endParaRPr/>
          </a:p>
        </p:txBody>
      </p:sp>
      <p:sp>
        <p:nvSpPr>
          <p:cNvPr id="38" name="object 38"/>
          <p:cNvSpPr/>
          <p:nvPr/>
        </p:nvSpPr>
        <p:spPr>
          <a:xfrm>
            <a:off x="3596513" y="3203701"/>
            <a:ext cx="1188720" cy="864869"/>
          </a:xfrm>
          <a:custGeom>
            <a:avLst/>
            <a:gdLst/>
            <a:ahLst/>
            <a:cxnLst/>
            <a:rect l="l" t="t" r="r" b="b"/>
            <a:pathLst>
              <a:path w="1188720" h="864870">
                <a:moveTo>
                  <a:pt x="1133983" y="0"/>
                </a:moveTo>
                <a:lnTo>
                  <a:pt x="0" y="864489"/>
                </a:lnTo>
                <a:lnTo>
                  <a:pt x="1188212" y="76326"/>
                </a:lnTo>
                <a:lnTo>
                  <a:pt x="1175166" y="56917"/>
                </a:lnTo>
                <a:lnTo>
                  <a:pt x="1161764" y="37734"/>
                </a:lnTo>
                <a:lnTo>
                  <a:pt x="1148028" y="18766"/>
                </a:lnTo>
                <a:lnTo>
                  <a:pt x="1133983" y="0"/>
                </a:lnTo>
                <a:close/>
              </a:path>
            </a:pathLst>
          </a:custGeom>
          <a:solidFill>
            <a:srgbClr val="5B9BD4"/>
          </a:solidFill>
        </p:spPr>
        <p:txBody>
          <a:bodyPr wrap="square" lIns="0" tIns="0" rIns="0" bIns="0" rtlCol="0"/>
          <a:lstStyle/>
          <a:p>
            <a:endParaRPr/>
          </a:p>
        </p:txBody>
      </p:sp>
      <p:sp>
        <p:nvSpPr>
          <p:cNvPr id="39" name="object 39"/>
          <p:cNvSpPr/>
          <p:nvPr/>
        </p:nvSpPr>
        <p:spPr>
          <a:xfrm>
            <a:off x="3596513" y="3280028"/>
            <a:ext cx="1426210" cy="796290"/>
          </a:xfrm>
          <a:custGeom>
            <a:avLst/>
            <a:gdLst/>
            <a:ahLst/>
            <a:cxnLst/>
            <a:rect l="l" t="t" r="r" b="b"/>
            <a:pathLst>
              <a:path w="1426210" h="796289">
                <a:moveTo>
                  <a:pt x="1188339" y="0"/>
                </a:moveTo>
                <a:lnTo>
                  <a:pt x="0" y="788162"/>
                </a:lnTo>
                <a:lnTo>
                  <a:pt x="1425828" y="795909"/>
                </a:lnTo>
                <a:lnTo>
                  <a:pt x="1425226" y="746043"/>
                </a:lnTo>
                <a:lnTo>
                  <a:pt x="1422887" y="696342"/>
                </a:lnTo>
                <a:lnTo>
                  <a:pt x="1418827" y="646849"/>
                </a:lnTo>
                <a:lnTo>
                  <a:pt x="1413057" y="597607"/>
                </a:lnTo>
                <a:lnTo>
                  <a:pt x="1405590" y="548659"/>
                </a:lnTo>
                <a:lnTo>
                  <a:pt x="1396439" y="500049"/>
                </a:lnTo>
                <a:lnTo>
                  <a:pt x="1385618" y="451820"/>
                </a:lnTo>
                <a:lnTo>
                  <a:pt x="1373139" y="404015"/>
                </a:lnTo>
                <a:lnTo>
                  <a:pt x="1359014" y="356678"/>
                </a:lnTo>
                <a:lnTo>
                  <a:pt x="1343258" y="309851"/>
                </a:lnTo>
                <a:lnTo>
                  <a:pt x="1325881" y="263578"/>
                </a:lnTo>
                <a:lnTo>
                  <a:pt x="1306899" y="217903"/>
                </a:lnTo>
                <a:lnTo>
                  <a:pt x="1286323" y="172868"/>
                </a:lnTo>
                <a:lnTo>
                  <a:pt x="1264165" y="128517"/>
                </a:lnTo>
                <a:lnTo>
                  <a:pt x="1240441" y="84893"/>
                </a:lnTo>
                <a:lnTo>
                  <a:pt x="1215161" y="42039"/>
                </a:lnTo>
                <a:lnTo>
                  <a:pt x="1188339" y="0"/>
                </a:lnTo>
                <a:close/>
              </a:path>
            </a:pathLst>
          </a:custGeom>
          <a:solidFill>
            <a:srgbClr val="6FAC46"/>
          </a:solidFill>
        </p:spPr>
        <p:txBody>
          <a:bodyPr wrap="square" lIns="0" tIns="0" rIns="0" bIns="0" rtlCol="0"/>
          <a:lstStyle/>
          <a:p>
            <a:endParaRPr/>
          </a:p>
        </p:txBody>
      </p:sp>
      <p:sp>
        <p:nvSpPr>
          <p:cNvPr id="40" name="object 40"/>
          <p:cNvSpPr/>
          <p:nvPr/>
        </p:nvSpPr>
        <p:spPr>
          <a:xfrm>
            <a:off x="3596513" y="4068190"/>
            <a:ext cx="1426210" cy="994410"/>
          </a:xfrm>
          <a:custGeom>
            <a:avLst/>
            <a:gdLst/>
            <a:ahLst/>
            <a:cxnLst/>
            <a:rect l="l" t="t" r="r" b="b"/>
            <a:pathLst>
              <a:path w="1426210" h="994410">
                <a:moveTo>
                  <a:pt x="0" y="0"/>
                </a:moveTo>
                <a:lnTo>
                  <a:pt x="1021969" y="994282"/>
                </a:lnTo>
                <a:lnTo>
                  <a:pt x="1056322" y="957713"/>
                </a:lnTo>
                <a:lnTo>
                  <a:pt x="1089266" y="920075"/>
                </a:lnTo>
                <a:lnTo>
                  <a:pt x="1120784" y="881411"/>
                </a:lnTo>
                <a:lnTo>
                  <a:pt x="1150859" y="841764"/>
                </a:lnTo>
                <a:lnTo>
                  <a:pt x="1179474" y="801174"/>
                </a:lnTo>
                <a:lnTo>
                  <a:pt x="1206611" y="759685"/>
                </a:lnTo>
                <a:lnTo>
                  <a:pt x="1232253" y="717338"/>
                </a:lnTo>
                <a:lnTo>
                  <a:pt x="1256383" y="674175"/>
                </a:lnTo>
                <a:lnTo>
                  <a:pt x="1278984" y="630238"/>
                </a:lnTo>
                <a:lnTo>
                  <a:pt x="1300038" y="585569"/>
                </a:lnTo>
                <a:lnTo>
                  <a:pt x="1319529" y="540210"/>
                </a:lnTo>
                <a:lnTo>
                  <a:pt x="1337440" y="494203"/>
                </a:lnTo>
                <a:lnTo>
                  <a:pt x="1353753" y="447591"/>
                </a:lnTo>
                <a:lnTo>
                  <a:pt x="1368450" y="400414"/>
                </a:lnTo>
                <a:lnTo>
                  <a:pt x="1381515" y="352716"/>
                </a:lnTo>
                <a:lnTo>
                  <a:pt x="1392931" y="304538"/>
                </a:lnTo>
                <a:lnTo>
                  <a:pt x="1402681" y="255923"/>
                </a:lnTo>
                <a:lnTo>
                  <a:pt x="1410747" y="206911"/>
                </a:lnTo>
                <a:lnTo>
                  <a:pt x="1417111" y="157546"/>
                </a:lnTo>
                <a:lnTo>
                  <a:pt x="1421758" y="107868"/>
                </a:lnTo>
                <a:lnTo>
                  <a:pt x="1424669" y="57921"/>
                </a:lnTo>
                <a:lnTo>
                  <a:pt x="1425828" y="7746"/>
                </a:lnTo>
                <a:lnTo>
                  <a:pt x="0" y="0"/>
                </a:lnTo>
                <a:close/>
              </a:path>
            </a:pathLst>
          </a:custGeom>
          <a:solidFill>
            <a:srgbClr val="254478"/>
          </a:solidFill>
        </p:spPr>
        <p:txBody>
          <a:bodyPr wrap="square" lIns="0" tIns="0" rIns="0" bIns="0" rtlCol="0"/>
          <a:lstStyle/>
          <a:p>
            <a:endParaRPr/>
          </a:p>
        </p:txBody>
      </p:sp>
      <p:sp>
        <p:nvSpPr>
          <p:cNvPr id="41" name="object 41"/>
          <p:cNvSpPr/>
          <p:nvPr/>
        </p:nvSpPr>
        <p:spPr>
          <a:xfrm>
            <a:off x="3596513" y="4068190"/>
            <a:ext cx="1022350" cy="1411605"/>
          </a:xfrm>
          <a:custGeom>
            <a:avLst/>
            <a:gdLst/>
            <a:ahLst/>
            <a:cxnLst/>
            <a:rect l="l" t="t" r="r" b="b"/>
            <a:pathLst>
              <a:path w="1022350" h="1411604">
                <a:moveTo>
                  <a:pt x="0" y="0"/>
                </a:moveTo>
                <a:lnTo>
                  <a:pt x="202184" y="1411477"/>
                </a:lnTo>
                <a:lnTo>
                  <a:pt x="251211" y="1403575"/>
                </a:lnTo>
                <a:lnTo>
                  <a:pt x="299808" y="1393997"/>
                </a:lnTo>
                <a:lnTo>
                  <a:pt x="347936" y="1382765"/>
                </a:lnTo>
                <a:lnTo>
                  <a:pt x="395556" y="1369897"/>
                </a:lnTo>
                <a:lnTo>
                  <a:pt x="442627" y="1355414"/>
                </a:lnTo>
                <a:lnTo>
                  <a:pt x="489110" y="1339337"/>
                </a:lnTo>
                <a:lnTo>
                  <a:pt x="534966" y="1321684"/>
                </a:lnTo>
                <a:lnTo>
                  <a:pt x="580156" y="1302477"/>
                </a:lnTo>
                <a:lnTo>
                  <a:pt x="624639" y="1281734"/>
                </a:lnTo>
                <a:lnTo>
                  <a:pt x="668378" y="1259476"/>
                </a:lnTo>
                <a:lnTo>
                  <a:pt x="711331" y="1235724"/>
                </a:lnTo>
                <a:lnTo>
                  <a:pt x="753460" y="1210496"/>
                </a:lnTo>
                <a:lnTo>
                  <a:pt x="794725" y="1183814"/>
                </a:lnTo>
                <a:lnTo>
                  <a:pt x="835087" y="1155696"/>
                </a:lnTo>
                <a:lnTo>
                  <a:pt x="874506" y="1126163"/>
                </a:lnTo>
                <a:lnTo>
                  <a:pt x="912944" y="1095236"/>
                </a:lnTo>
                <a:lnTo>
                  <a:pt x="950359" y="1062933"/>
                </a:lnTo>
                <a:lnTo>
                  <a:pt x="986714" y="1029275"/>
                </a:lnTo>
                <a:lnTo>
                  <a:pt x="1021969" y="994282"/>
                </a:lnTo>
                <a:lnTo>
                  <a:pt x="0" y="0"/>
                </a:lnTo>
                <a:close/>
              </a:path>
            </a:pathLst>
          </a:custGeom>
          <a:solidFill>
            <a:srgbClr val="9E470D"/>
          </a:solidFill>
        </p:spPr>
        <p:txBody>
          <a:bodyPr wrap="square" lIns="0" tIns="0" rIns="0" bIns="0" rtlCol="0"/>
          <a:lstStyle/>
          <a:p>
            <a:endParaRPr/>
          </a:p>
        </p:txBody>
      </p:sp>
      <p:sp>
        <p:nvSpPr>
          <p:cNvPr id="42" name="object 42"/>
          <p:cNvSpPr/>
          <p:nvPr/>
        </p:nvSpPr>
        <p:spPr>
          <a:xfrm>
            <a:off x="3596513" y="4068190"/>
            <a:ext cx="202565" cy="1421765"/>
          </a:xfrm>
          <a:custGeom>
            <a:avLst/>
            <a:gdLst/>
            <a:ahLst/>
            <a:cxnLst/>
            <a:rect l="l" t="t" r="r" b="b"/>
            <a:pathLst>
              <a:path w="202564" h="1421764">
                <a:moveTo>
                  <a:pt x="0" y="0"/>
                </a:moveTo>
                <a:lnTo>
                  <a:pt x="109092" y="1421637"/>
                </a:lnTo>
                <a:lnTo>
                  <a:pt x="132425" y="1419711"/>
                </a:lnTo>
                <a:lnTo>
                  <a:pt x="155733" y="1417367"/>
                </a:lnTo>
                <a:lnTo>
                  <a:pt x="178994" y="1414619"/>
                </a:lnTo>
                <a:lnTo>
                  <a:pt x="202184" y="1411477"/>
                </a:lnTo>
                <a:lnTo>
                  <a:pt x="0" y="0"/>
                </a:lnTo>
                <a:close/>
              </a:path>
            </a:pathLst>
          </a:custGeom>
          <a:solidFill>
            <a:srgbClr val="626262"/>
          </a:solidFill>
        </p:spPr>
        <p:txBody>
          <a:bodyPr wrap="square" lIns="0" tIns="0" rIns="0" bIns="0" rtlCol="0"/>
          <a:lstStyle/>
          <a:p>
            <a:endParaRPr/>
          </a:p>
        </p:txBody>
      </p:sp>
      <p:sp>
        <p:nvSpPr>
          <p:cNvPr id="43" name="object 43"/>
          <p:cNvSpPr/>
          <p:nvPr/>
        </p:nvSpPr>
        <p:spPr>
          <a:xfrm>
            <a:off x="2867786" y="4068190"/>
            <a:ext cx="838200" cy="1426210"/>
          </a:xfrm>
          <a:custGeom>
            <a:avLst/>
            <a:gdLst/>
            <a:ahLst/>
            <a:cxnLst/>
            <a:rect l="l" t="t" r="r" b="b"/>
            <a:pathLst>
              <a:path w="838200" h="1426210">
                <a:moveTo>
                  <a:pt x="728726" y="0"/>
                </a:moveTo>
                <a:lnTo>
                  <a:pt x="0" y="1225676"/>
                </a:lnTo>
                <a:lnTo>
                  <a:pt x="44963" y="1251297"/>
                </a:lnTo>
                <a:lnTo>
                  <a:pt x="90710" y="1275212"/>
                </a:lnTo>
                <a:lnTo>
                  <a:pt x="137193" y="1297412"/>
                </a:lnTo>
                <a:lnTo>
                  <a:pt x="184362" y="1317885"/>
                </a:lnTo>
                <a:lnTo>
                  <a:pt x="232169" y="1336620"/>
                </a:lnTo>
                <a:lnTo>
                  <a:pt x="280566" y="1353604"/>
                </a:lnTo>
                <a:lnTo>
                  <a:pt x="329502" y="1368826"/>
                </a:lnTo>
                <a:lnTo>
                  <a:pt x="378929" y="1382276"/>
                </a:lnTo>
                <a:lnTo>
                  <a:pt x="428799" y="1393940"/>
                </a:lnTo>
                <a:lnTo>
                  <a:pt x="479062" y="1403809"/>
                </a:lnTo>
                <a:lnTo>
                  <a:pt x="529670" y="1411870"/>
                </a:lnTo>
                <a:lnTo>
                  <a:pt x="580574" y="1418113"/>
                </a:lnTo>
                <a:lnTo>
                  <a:pt x="631724" y="1422525"/>
                </a:lnTo>
                <a:lnTo>
                  <a:pt x="683073" y="1425094"/>
                </a:lnTo>
                <a:lnTo>
                  <a:pt x="734571" y="1425811"/>
                </a:lnTo>
                <a:lnTo>
                  <a:pt x="786169" y="1424662"/>
                </a:lnTo>
                <a:lnTo>
                  <a:pt x="837818" y="1421637"/>
                </a:lnTo>
                <a:lnTo>
                  <a:pt x="728726" y="0"/>
                </a:lnTo>
                <a:close/>
              </a:path>
            </a:pathLst>
          </a:custGeom>
          <a:solidFill>
            <a:srgbClr val="997300"/>
          </a:solidFill>
        </p:spPr>
        <p:txBody>
          <a:bodyPr wrap="square" lIns="0" tIns="0" rIns="0" bIns="0" rtlCol="0"/>
          <a:lstStyle/>
          <a:p>
            <a:endParaRPr/>
          </a:p>
        </p:txBody>
      </p:sp>
      <p:sp>
        <p:nvSpPr>
          <p:cNvPr id="44" name="object 44"/>
          <p:cNvSpPr/>
          <p:nvPr/>
        </p:nvSpPr>
        <p:spPr>
          <a:xfrm>
            <a:off x="2531998" y="4068190"/>
            <a:ext cx="1064895" cy="1226185"/>
          </a:xfrm>
          <a:custGeom>
            <a:avLst/>
            <a:gdLst/>
            <a:ahLst/>
            <a:cxnLst/>
            <a:rect l="l" t="t" r="r" b="b"/>
            <a:pathLst>
              <a:path w="1064895" h="1226185">
                <a:moveTo>
                  <a:pt x="1064514" y="0"/>
                </a:moveTo>
                <a:lnTo>
                  <a:pt x="0" y="948689"/>
                </a:lnTo>
                <a:lnTo>
                  <a:pt x="32939" y="984429"/>
                </a:lnTo>
                <a:lnTo>
                  <a:pt x="67049" y="1018986"/>
                </a:lnTo>
                <a:lnTo>
                  <a:pt x="102296" y="1052336"/>
                </a:lnTo>
                <a:lnTo>
                  <a:pt x="138647" y="1084453"/>
                </a:lnTo>
                <a:lnTo>
                  <a:pt x="176068" y="1115313"/>
                </a:lnTo>
                <a:lnTo>
                  <a:pt x="214526" y="1144890"/>
                </a:lnTo>
                <a:lnTo>
                  <a:pt x="253988" y="1173160"/>
                </a:lnTo>
                <a:lnTo>
                  <a:pt x="294419" y="1200097"/>
                </a:lnTo>
                <a:lnTo>
                  <a:pt x="335788" y="1225676"/>
                </a:lnTo>
                <a:lnTo>
                  <a:pt x="1064514" y="0"/>
                </a:lnTo>
                <a:close/>
              </a:path>
            </a:pathLst>
          </a:custGeom>
          <a:solidFill>
            <a:srgbClr val="245E91"/>
          </a:solidFill>
        </p:spPr>
        <p:txBody>
          <a:bodyPr wrap="square" lIns="0" tIns="0" rIns="0" bIns="0" rtlCol="0"/>
          <a:lstStyle/>
          <a:p>
            <a:endParaRPr/>
          </a:p>
        </p:txBody>
      </p:sp>
      <p:sp>
        <p:nvSpPr>
          <p:cNvPr id="45" name="object 45"/>
          <p:cNvSpPr/>
          <p:nvPr/>
        </p:nvSpPr>
        <p:spPr>
          <a:xfrm>
            <a:off x="2382901" y="4068190"/>
            <a:ext cx="1214120" cy="948690"/>
          </a:xfrm>
          <a:custGeom>
            <a:avLst/>
            <a:gdLst/>
            <a:ahLst/>
            <a:cxnLst/>
            <a:rect l="l" t="t" r="r" b="b"/>
            <a:pathLst>
              <a:path w="1214120" h="948689">
                <a:moveTo>
                  <a:pt x="1213612" y="0"/>
                </a:moveTo>
                <a:lnTo>
                  <a:pt x="0" y="748664"/>
                </a:lnTo>
                <a:lnTo>
                  <a:pt x="27003" y="790706"/>
                </a:lnTo>
                <a:lnTo>
                  <a:pt x="55426" y="831765"/>
                </a:lnTo>
                <a:lnTo>
                  <a:pt x="85258" y="871807"/>
                </a:lnTo>
                <a:lnTo>
                  <a:pt x="116486" y="910794"/>
                </a:lnTo>
                <a:lnTo>
                  <a:pt x="149098" y="948689"/>
                </a:lnTo>
                <a:lnTo>
                  <a:pt x="1213612" y="0"/>
                </a:lnTo>
                <a:close/>
              </a:path>
            </a:pathLst>
          </a:custGeom>
          <a:solidFill>
            <a:srgbClr val="43682B"/>
          </a:solidFill>
        </p:spPr>
        <p:txBody>
          <a:bodyPr wrap="square" lIns="0" tIns="0" rIns="0" bIns="0" rtlCol="0"/>
          <a:lstStyle/>
          <a:p>
            <a:endParaRPr/>
          </a:p>
        </p:txBody>
      </p:sp>
      <p:sp>
        <p:nvSpPr>
          <p:cNvPr id="46" name="object 46"/>
          <p:cNvSpPr/>
          <p:nvPr/>
        </p:nvSpPr>
        <p:spPr>
          <a:xfrm>
            <a:off x="2322067" y="4068190"/>
            <a:ext cx="1274445" cy="748665"/>
          </a:xfrm>
          <a:custGeom>
            <a:avLst/>
            <a:gdLst/>
            <a:ahLst/>
            <a:cxnLst/>
            <a:rect l="l" t="t" r="r" b="b"/>
            <a:pathLst>
              <a:path w="1274445" h="748664">
                <a:moveTo>
                  <a:pt x="1274445" y="0"/>
                </a:moveTo>
                <a:lnTo>
                  <a:pt x="0" y="639698"/>
                </a:lnTo>
                <a:lnTo>
                  <a:pt x="14309" y="667440"/>
                </a:lnTo>
                <a:lnTo>
                  <a:pt x="29225" y="694848"/>
                </a:lnTo>
                <a:lnTo>
                  <a:pt x="44737" y="721923"/>
                </a:lnTo>
                <a:lnTo>
                  <a:pt x="60832" y="748664"/>
                </a:lnTo>
                <a:lnTo>
                  <a:pt x="1274445" y="0"/>
                </a:lnTo>
                <a:close/>
              </a:path>
            </a:pathLst>
          </a:custGeom>
          <a:solidFill>
            <a:srgbClr val="698ED0"/>
          </a:solidFill>
        </p:spPr>
        <p:txBody>
          <a:bodyPr wrap="square" lIns="0" tIns="0" rIns="0" bIns="0" rtlCol="0"/>
          <a:lstStyle/>
          <a:p>
            <a:endParaRPr/>
          </a:p>
        </p:txBody>
      </p:sp>
      <p:sp>
        <p:nvSpPr>
          <p:cNvPr id="47" name="object 47"/>
          <p:cNvSpPr/>
          <p:nvPr/>
        </p:nvSpPr>
        <p:spPr>
          <a:xfrm>
            <a:off x="2259838" y="4068190"/>
            <a:ext cx="1336675" cy="640080"/>
          </a:xfrm>
          <a:custGeom>
            <a:avLst/>
            <a:gdLst/>
            <a:ahLst/>
            <a:cxnLst/>
            <a:rect l="l" t="t" r="r" b="b"/>
            <a:pathLst>
              <a:path w="1336675" h="640079">
                <a:moveTo>
                  <a:pt x="1336675" y="0"/>
                </a:moveTo>
                <a:lnTo>
                  <a:pt x="0" y="496569"/>
                </a:lnTo>
                <a:lnTo>
                  <a:pt x="14098" y="532953"/>
                </a:lnTo>
                <a:lnTo>
                  <a:pt x="29162" y="568944"/>
                </a:lnTo>
                <a:lnTo>
                  <a:pt x="45202" y="604529"/>
                </a:lnTo>
                <a:lnTo>
                  <a:pt x="62230" y="639698"/>
                </a:lnTo>
                <a:lnTo>
                  <a:pt x="1336675" y="0"/>
                </a:lnTo>
                <a:close/>
              </a:path>
            </a:pathLst>
          </a:custGeom>
          <a:solidFill>
            <a:srgbClr val="F0965A"/>
          </a:solidFill>
        </p:spPr>
        <p:txBody>
          <a:bodyPr wrap="square" lIns="0" tIns="0" rIns="0" bIns="0" rtlCol="0"/>
          <a:lstStyle/>
          <a:p>
            <a:endParaRPr/>
          </a:p>
        </p:txBody>
      </p:sp>
      <p:sp>
        <p:nvSpPr>
          <p:cNvPr id="48" name="object 48"/>
          <p:cNvSpPr/>
          <p:nvPr/>
        </p:nvSpPr>
        <p:spPr>
          <a:xfrm>
            <a:off x="2170596" y="3442461"/>
            <a:ext cx="1426210" cy="1122680"/>
          </a:xfrm>
          <a:custGeom>
            <a:avLst/>
            <a:gdLst/>
            <a:ahLst/>
            <a:cxnLst/>
            <a:rect l="l" t="t" r="r" b="b"/>
            <a:pathLst>
              <a:path w="1426210" h="1122679">
                <a:moveTo>
                  <a:pt x="144613" y="0"/>
                </a:moveTo>
                <a:lnTo>
                  <a:pt x="123125" y="46056"/>
                </a:lnTo>
                <a:lnTo>
                  <a:pt x="103357" y="92688"/>
                </a:lnTo>
                <a:lnTo>
                  <a:pt x="85310" y="139849"/>
                </a:lnTo>
                <a:lnTo>
                  <a:pt x="68986" y="187493"/>
                </a:lnTo>
                <a:lnTo>
                  <a:pt x="54389" y="235572"/>
                </a:lnTo>
                <a:lnTo>
                  <a:pt x="41519" y="284040"/>
                </a:lnTo>
                <a:lnTo>
                  <a:pt x="30380" y="332850"/>
                </a:lnTo>
                <a:lnTo>
                  <a:pt x="20973" y="381956"/>
                </a:lnTo>
                <a:lnTo>
                  <a:pt x="13300" y="431311"/>
                </a:lnTo>
                <a:lnTo>
                  <a:pt x="7364" y="480868"/>
                </a:lnTo>
                <a:lnTo>
                  <a:pt x="3168" y="530581"/>
                </a:lnTo>
                <a:lnTo>
                  <a:pt x="712" y="580403"/>
                </a:lnTo>
                <a:lnTo>
                  <a:pt x="0" y="630288"/>
                </a:lnTo>
                <a:lnTo>
                  <a:pt x="1033" y="680188"/>
                </a:lnTo>
                <a:lnTo>
                  <a:pt x="3813" y="730057"/>
                </a:lnTo>
                <a:lnTo>
                  <a:pt x="8344" y="779849"/>
                </a:lnTo>
                <a:lnTo>
                  <a:pt x="14627" y="829516"/>
                </a:lnTo>
                <a:lnTo>
                  <a:pt x="22664" y="879013"/>
                </a:lnTo>
                <a:lnTo>
                  <a:pt x="32458" y="928292"/>
                </a:lnTo>
                <a:lnTo>
                  <a:pt x="44010" y="977306"/>
                </a:lnTo>
                <a:lnTo>
                  <a:pt x="57323" y="1026010"/>
                </a:lnTo>
                <a:lnTo>
                  <a:pt x="72399" y="1074356"/>
                </a:lnTo>
                <a:lnTo>
                  <a:pt x="89241" y="1122299"/>
                </a:lnTo>
                <a:lnTo>
                  <a:pt x="1425916" y="625729"/>
                </a:lnTo>
                <a:lnTo>
                  <a:pt x="144613" y="0"/>
                </a:lnTo>
                <a:close/>
              </a:path>
            </a:pathLst>
          </a:custGeom>
          <a:solidFill>
            <a:srgbClr val="B7B7B7"/>
          </a:solidFill>
        </p:spPr>
        <p:txBody>
          <a:bodyPr wrap="square" lIns="0" tIns="0" rIns="0" bIns="0" rtlCol="0"/>
          <a:lstStyle/>
          <a:p>
            <a:endParaRPr/>
          </a:p>
        </p:txBody>
      </p:sp>
      <p:sp>
        <p:nvSpPr>
          <p:cNvPr id="49" name="object 49"/>
          <p:cNvSpPr/>
          <p:nvPr/>
        </p:nvSpPr>
        <p:spPr>
          <a:xfrm>
            <a:off x="2315210" y="2804414"/>
            <a:ext cx="1281430" cy="1264285"/>
          </a:xfrm>
          <a:custGeom>
            <a:avLst/>
            <a:gdLst/>
            <a:ahLst/>
            <a:cxnLst/>
            <a:rect l="l" t="t" r="r" b="b"/>
            <a:pathLst>
              <a:path w="1281429" h="1264285">
                <a:moveTo>
                  <a:pt x="620776" y="0"/>
                </a:moveTo>
                <a:lnTo>
                  <a:pt x="576306" y="24254"/>
                </a:lnTo>
                <a:lnTo>
                  <a:pt x="532836" y="50006"/>
                </a:lnTo>
                <a:lnTo>
                  <a:pt x="490399" y="77222"/>
                </a:lnTo>
                <a:lnTo>
                  <a:pt x="449026" y="105867"/>
                </a:lnTo>
                <a:lnTo>
                  <a:pt x="408751" y="135908"/>
                </a:lnTo>
                <a:lnTo>
                  <a:pt x="369607" y="167310"/>
                </a:lnTo>
                <a:lnTo>
                  <a:pt x="331626" y="200041"/>
                </a:lnTo>
                <a:lnTo>
                  <a:pt x="294842" y="234066"/>
                </a:lnTo>
                <a:lnTo>
                  <a:pt x="259286" y="269351"/>
                </a:lnTo>
                <a:lnTo>
                  <a:pt x="224992" y="305862"/>
                </a:lnTo>
                <a:lnTo>
                  <a:pt x="191993" y="343566"/>
                </a:lnTo>
                <a:lnTo>
                  <a:pt x="160321" y="382429"/>
                </a:lnTo>
                <a:lnTo>
                  <a:pt x="130009" y="422417"/>
                </a:lnTo>
                <a:lnTo>
                  <a:pt x="101090" y="463497"/>
                </a:lnTo>
                <a:lnTo>
                  <a:pt x="73597" y="505633"/>
                </a:lnTo>
                <a:lnTo>
                  <a:pt x="47562" y="548793"/>
                </a:lnTo>
                <a:lnTo>
                  <a:pt x="23019" y="592942"/>
                </a:lnTo>
                <a:lnTo>
                  <a:pt x="0" y="638048"/>
                </a:lnTo>
                <a:lnTo>
                  <a:pt x="1281302" y="1263777"/>
                </a:lnTo>
                <a:lnTo>
                  <a:pt x="620776" y="0"/>
                </a:lnTo>
                <a:close/>
              </a:path>
            </a:pathLst>
          </a:custGeom>
          <a:solidFill>
            <a:srgbClr val="FFCD33"/>
          </a:solidFill>
        </p:spPr>
        <p:txBody>
          <a:bodyPr wrap="square" lIns="0" tIns="0" rIns="0" bIns="0" rtlCol="0"/>
          <a:lstStyle/>
          <a:p>
            <a:endParaRPr/>
          </a:p>
        </p:txBody>
      </p:sp>
      <p:sp>
        <p:nvSpPr>
          <p:cNvPr id="50" name="object 50"/>
          <p:cNvSpPr/>
          <p:nvPr/>
        </p:nvSpPr>
        <p:spPr>
          <a:xfrm>
            <a:off x="2935985" y="2642235"/>
            <a:ext cx="661035" cy="1426210"/>
          </a:xfrm>
          <a:custGeom>
            <a:avLst/>
            <a:gdLst/>
            <a:ahLst/>
            <a:cxnLst/>
            <a:rect l="l" t="t" r="r" b="b"/>
            <a:pathLst>
              <a:path w="661035" h="1426210">
                <a:moveTo>
                  <a:pt x="660526" y="0"/>
                </a:moveTo>
                <a:lnTo>
                  <a:pt x="611276" y="849"/>
                </a:lnTo>
                <a:lnTo>
                  <a:pt x="562176" y="3391"/>
                </a:lnTo>
                <a:lnTo>
                  <a:pt x="513268" y="7616"/>
                </a:lnTo>
                <a:lnTo>
                  <a:pt x="464595" y="13513"/>
                </a:lnTo>
                <a:lnTo>
                  <a:pt x="416199" y="21071"/>
                </a:lnTo>
                <a:lnTo>
                  <a:pt x="368122" y="30281"/>
                </a:lnTo>
                <a:lnTo>
                  <a:pt x="320405" y="41132"/>
                </a:lnTo>
                <a:lnTo>
                  <a:pt x="273090" y="53613"/>
                </a:lnTo>
                <a:lnTo>
                  <a:pt x="226219" y="67716"/>
                </a:lnTo>
                <a:lnTo>
                  <a:pt x="179835" y="83429"/>
                </a:lnTo>
                <a:lnTo>
                  <a:pt x="133979" y="100742"/>
                </a:lnTo>
                <a:lnTo>
                  <a:pt x="88693" y="119645"/>
                </a:lnTo>
                <a:lnTo>
                  <a:pt x="44019" y="140127"/>
                </a:lnTo>
                <a:lnTo>
                  <a:pt x="0" y="162178"/>
                </a:lnTo>
                <a:lnTo>
                  <a:pt x="660526" y="1425956"/>
                </a:lnTo>
                <a:lnTo>
                  <a:pt x="660526" y="0"/>
                </a:lnTo>
                <a:close/>
              </a:path>
            </a:pathLst>
          </a:custGeom>
          <a:solidFill>
            <a:srgbClr val="7BAEDD"/>
          </a:solidFill>
        </p:spPr>
        <p:txBody>
          <a:bodyPr wrap="square" lIns="0" tIns="0" rIns="0" bIns="0" rtlCol="0"/>
          <a:lstStyle/>
          <a:p>
            <a:endParaRPr/>
          </a:p>
        </p:txBody>
      </p:sp>
      <p:sp>
        <p:nvSpPr>
          <p:cNvPr id="51" name="object 51"/>
          <p:cNvSpPr/>
          <p:nvPr/>
        </p:nvSpPr>
        <p:spPr>
          <a:xfrm>
            <a:off x="4757928" y="3142488"/>
            <a:ext cx="175260" cy="99060"/>
          </a:xfrm>
          <a:custGeom>
            <a:avLst/>
            <a:gdLst/>
            <a:ahLst/>
            <a:cxnLst/>
            <a:rect l="l" t="t" r="r" b="b"/>
            <a:pathLst>
              <a:path w="175260" h="99060">
                <a:moveTo>
                  <a:pt x="0" y="99060"/>
                </a:moveTo>
                <a:lnTo>
                  <a:pt x="117348" y="0"/>
                </a:lnTo>
                <a:lnTo>
                  <a:pt x="175260" y="0"/>
                </a:lnTo>
              </a:path>
            </a:pathLst>
          </a:custGeom>
          <a:ln w="9144">
            <a:solidFill>
              <a:srgbClr val="A6A6A6"/>
            </a:solidFill>
          </a:ln>
        </p:spPr>
        <p:txBody>
          <a:bodyPr wrap="square" lIns="0" tIns="0" rIns="0" bIns="0" rtlCol="0"/>
          <a:lstStyle/>
          <a:p>
            <a:endParaRPr/>
          </a:p>
        </p:txBody>
      </p:sp>
      <p:sp>
        <p:nvSpPr>
          <p:cNvPr id="52" name="object 52"/>
          <p:cNvSpPr txBox="1"/>
          <p:nvPr/>
        </p:nvSpPr>
        <p:spPr>
          <a:xfrm>
            <a:off x="3425697" y="2340051"/>
            <a:ext cx="2026920" cy="1056005"/>
          </a:xfrm>
          <a:prstGeom prst="rect">
            <a:avLst/>
          </a:prstGeom>
        </p:spPr>
        <p:txBody>
          <a:bodyPr vert="horz" wrap="square" lIns="0" tIns="17145" rIns="0" bIns="0" rtlCol="0">
            <a:spAutoFit/>
          </a:bodyPr>
          <a:lstStyle/>
          <a:p>
            <a:pPr marL="12700">
              <a:lnSpc>
                <a:spcPct val="100000"/>
              </a:lnSpc>
              <a:spcBef>
                <a:spcPts val="135"/>
              </a:spcBef>
            </a:pPr>
            <a:r>
              <a:rPr sz="1300" b="1" spc="5" dirty="0">
                <a:solidFill>
                  <a:srgbClr val="4471C4"/>
                </a:solidFill>
                <a:latin typeface="Calibri"/>
                <a:cs typeface="Calibri"/>
              </a:rPr>
              <a:t>Nariño</a:t>
            </a:r>
            <a:r>
              <a:rPr sz="1300" b="1" spc="165" dirty="0">
                <a:solidFill>
                  <a:srgbClr val="4471C4"/>
                </a:solidFill>
                <a:latin typeface="Calibri"/>
                <a:cs typeface="Calibri"/>
              </a:rPr>
              <a:t> </a:t>
            </a:r>
            <a:r>
              <a:rPr sz="1950" b="1" spc="7" baseline="-17094" dirty="0">
                <a:solidFill>
                  <a:srgbClr val="EC7C30"/>
                </a:solidFill>
                <a:latin typeface="Calibri"/>
                <a:cs typeface="Calibri"/>
              </a:rPr>
              <a:t>Unidos</a:t>
            </a:r>
            <a:endParaRPr sz="1950" baseline="-17094">
              <a:latin typeface="Calibri"/>
              <a:cs typeface="Calibri"/>
            </a:endParaRPr>
          </a:p>
          <a:p>
            <a:pPr marL="979169">
              <a:lnSpc>
                <a:spcPct val="100000"/>
              </a:lnSpc>
              <a:spcBef>
                <a:spcPts val="80"/>
              </a:spcBef>
            </a:pPr>
            <a:r>
              <a:rPr sz="1300" b="1" spc="10" dirty="0">
                <a:solidFill>
                  <a:srgbClr val="A4A4A4"/>
                </a:solidFill>
                <a:latin typeface="Calibri"/>
                <a:cs typeface="Calibri"/>
              </a:rPr>
              <a:t>Bosa</a:t>
            </a:r>
            <a:endParaRPr sz="1300">
              <a:latin typeface="Calibri"/>
              <a:cs typeface="Calibri"/>
            </a:endParaRPr>
          </a:p>
          <a:p>
            <a:pPr marL="1254125">
              <a:lnSpc>
                <a:spcPct val="100000"/>
              </a:lnSpc>
              <a:spcBef>
                <a:spcPts val="60"/>
              </a:spcBef>
            </a:pPr>
            <a:r>
              <a:rPr sz="1300" b="1" spc="5" dirty="0">
                <a:solidFill>
                  <a:srgbClr val="FFC000"/>
                </a:solidFill>
                <a:latin typeface="Calibri"/>
                <a:cs typeface="Calibri"/>
              </a:rPr>
              <a:t>Chapinero</a:t>
            </a:r>
            <a:endParaRPr sz="1300">
              <a:latin typeface="Calibri"/>
              <a:cs typeface="Calibri"/>
            </a:endParaRPr>
          </a:p>
          <a:p>
            <a:pPr marL="1524000" marR="5080" algn="r">
              <a:lnSpc>
                <a:spcPct val="103800"/>
              </a:lnSpc>
              <a:spcBef>
                <a:spcPts val="10"/>
              </a:spcBef>
            </a:pPr>
            <a:r>
              <a:rPr sz="1300" b="1" spc="0" dirty="0">
                <a:solidFill>
                  <a:srgbClr val="5B9BD4"/>
                </a:solidFill>
                <a:latin typeface="Calibri"/>
                <a:cs typeface="Calibri"/>
              </a:rPr>
              <a:t>Ci</a:t>
            </a:r>
            <a:r>
              <a:rPr sz="1300" b="1" spc="5" dirty="0">
                <a:solidFill>
                  <a:srgbClr val="5B9BD4"/>
                </a:solidFill>
                <a:latin typeface="Calibri"/>
                <a:cs typeface="Calibri"/>
              </a:rPr>
              <a:t>udad  Bol</a:t>
            </a:r>
            <a:r>
              <a:rPr sz="1300" b="1" spc="-5" dirty="0">
                <a:solidFill>
                  <a:srgbClr val="5B9BD4"/>
                </a:solidFill>
                <a:latin typeface="Calibri"/>
                <a:cs typeface="Calibri"/>
              </a:rPr>
              <a:t>ív</a:t>
            </a:r>
            <a:r>
              <a:rPr sz="1300" b="1" spc="5" dirty="0">
                <a:solidFill>
                  <a:srgbClr val="5B9BD4"/>
                </a:solidFill>
                <a:latin typeface="Calibri"/>
                <a:cs typeface="Calibri"/>
              </a:rPr>
              <a:t>ar</a:t>
            </a:r>
            <a:endParaRPr sz="1300">
              <a:latin typeface="Calibri"/>
              <a:cs typeface="Calibri"/>
            </a:endParaRPr>
          </a:p>
        </p:txBody>
      </p:sp>
      <p:sp>
        <p:nvSpPr>
          <p:cNvPr id="53" name="object 53"/>
          <p:cNvSpPr txBox="1"/>
          <p:nvPr/>
        </p:nvSpPr>
        <p:spPr>
          <a:xfrm>
            <a:off x="5064633" y="3484879"/>
            <a:ext cx="619760" cy="228600"/>
          </a:xfrm>
          <a:prstGeom prst="rect">
            <a:avLst/>
          </a:prstGeom>
        </p:spPr>
        <p:txBody>
          <a:bodyPr vert="horz" wrap="square" lIns="0" tIns="16510" rIns="0" bIns="0" rtlCol="0">
            <a:spAutoFit/>
          </a:bodyPr>
          <a:lstStyle/>
          <a:p>
            <a:pPr marL="12700">
              <a:lnSpc>
                <a:spcPct val="100000"/>
              </a:lnSpc>
              <a:spcBef>
                <a:spcPts val="130"/>
              </a:spcBef>
            </a:pPr>
            <a:r>
              <a:rPr sz="1300" b="1" spc="10" dirty="0">
                <a:solidFill>
                  <a:srgbClr val="6FAC46"/>
                </a:solidFill>
                <a:latin typeface="Calibri"/>
                <a:cs typeface="Calibri"/>
              </a:rPr>
              <a:t>En</a:t>
            </a:r>
            <a:r>
              <a:rPr sz="1300" b="1" spc="-5" dirty="0">
                <a:solidFill>
                  <a:srgbClr val="6FAC46"/>
                </a:solidFill>
                <a:latin typeface="Calibri"/>
                <a:cs typeface="Calibri"/>
              </a:rPr>
              <a:t>g</a:t>
            </a:r>
            <a:r>
              <a:rPr sz="1300" b="1" dirty="0">
                <a:solidFill>
                  <a:srgbClr val="6FAC46"/>
                </a:solidFill>
                <a:latin typeface="Calibri"/>
                <a:cs typeface="Calibri"/>
              </a:rPr>
              <a:t>at</a:t>
            </a:r>
            <a:r>
              <a:rPr sz="1300" b="1" spc="0" dirty="0">
                <a:solidFill>
                  <a:srgbClr val="6FAC46"/>
                </a:solidFill>
                <a:latin typeface="Calibri"/>
                <a:cs typeface="Calibri"/>
              </a:rPr>
              <a:t>i</a:t>
            </a:r>
            <a:r>
              <a:rPr sz="1300" b="1" spc="-10" dirty="0">
                <a:solidFill>
                  <a:srgbClr val="6FAC46"/>
                </a:solidFill>
                <a:latin typeface="Calibri"/>
                <a:cs typeface="Calibri"/>
              </a:rPr>
              <a:t>v</a:t>
            </a:r>
            <a:r>
              <a:rPr sz="1300" b="1" spc="10" dirty="0">
                <a:solidFill>
                  <a:srgbClr val="6FAC46"/>
                </a:solidFill>
                <a:latin typeface="Calibri"/>
                <a:cs typeface="Calibri"/>
              </a:rPr>
              <a:t>á</a:t>
            </a:r>
            <a:endParaRPr sz="1300">
              <a:latin typeface="Calibri"/>
              <a:cs typeface="Calibri"/>
            </a:endParaRPr>
          </a:p>
        </p:txBody>
      </p:sp>
      <p:sp>
        <p:nvSpPr>
          <p:cNvPr id="54" name="object 54"/>
          <p:cNvSpPr txBox="1"/>
          <p:nvPr/>
        </p:nvSpPr>
        <p:spPr>
          <a:xfrm>
            <a:off x="5014086" y="4557521"/>
            <a:ext cx="655955" cy="228600"/>
          </a:xfrm>
          <a:prstGeom prst="rect">
            <a:avLst/>
          </a:prstGeom>
        </p:spPr>
        <p:txBody>
          <a:bodyPr vert="horz" wrap="square" lIns="0" tIns="16510" rIns="0" bIns="0" rtlCol="0">
            <a:spAutoFit/>
          </a:bodyPr>
          <a:lstStyle/>
          <a:p>
            <a:pPr marL="12700">
              <a:lnSpc>
                <a:spcPct val="100000"/>
              </a:lnSpc>
              <a:spcBef>
                <a:spcPts val="130"/>
              </a:spcBef>
            </a:pPr>
            <a:r>
              <a:rPr sz="1300" b="1" spc="-5" dirty="0">
                <a:solidFill>
                  <a:srgbClr val="254478"/>
                </a:solidFill>
                <a:latin typeface="Calibri"/>
                <a:cs typeface="Calibri"/>
              </a:rPr>
              <a:t>F</a:t>
            </a:r>
            <a:r>
              <a:rPr sz="1300" b="1" spc="10" dirty="0">
                <a:solidFill>
                  <a:srgbClr val="254478"/>
                </a:solidFill>
                <a:latin typeface="Calibri"/>
                <a:cs typeface="Calibri"/>
              </a:rPr>
              <a:t>on</a:t>
            </a:r>
            <a:r>
              <a:rPr sz="1300" b="1" spc="-5" dirty="0">
                <a:solidFill>
                  <a:srgbClr val="254478"/>
                </a:solidFill>
                <a:latin typeface="Calibri"/>
                <a:cs typeface="Calibri"/>
              </a:rPr>
              <a:t>t</a:t>
            </a:r>
            <a:r>
              <a:rPr sz="1300" b="1" spc="5" dirty="0">
                <a:solidFill>
                  <a:srgbClr val="254478"/>
                </a:solidFill>
                <a:latin typeface="Calibri"/>
                <a:cs typeface="Calibri"/>
              </a:rPr>
              <a:t>ibón</a:t>
            </a:r>
            <a:endParaRPr sz="1300">
              <a:latin typeface="Calibri"/>
              <a:cs typeface="Calibri"/>
            </a:endParaRPr>
          </a:p>
        </p:txBody>
      </p:sp>
      <p:sp>
        <p:nvSpPr>
          <p:cNvPr id="55" name="object 55"/>
          <p:cNvSpPr txBox="1"/>
          <p:nvPr/>
        </p:nvSpPr>
        <p:spPr>
          <a:xfrm>
            <a:off x="3472688" y="5389626"/>
            <a:ext cx="1473835" cy="381000"/>
          </a:xfrm>
          <a:prstGeom prst="rect">
            <a:avLst/>
          </a:prstGeom>
        </p:spPr>
        <p:txBody>
          <a:bodyPr vert="horz" wrap="square" lIns="0" tIns="16510" rIns="0" bIns="0" rtlCol="0">
            <a:spAutoFit/>
          </a:bodyPr>
          <a:lstStyle/>
          <a:p>
            <a:pPr marL="846455">
              <a:lnSpc>
                <a:spcPts val="1380"/>
              </a:lnSpc>
              <a:spcBef>
                <a:spcPts val="130"/>
              </a:spcBef>
            </a:pPr>
            <a:r>
              <a:rPr sz="1300" b="1" spc="-5" dirty="0">
                <a:solidFill>
                  <a:srgbClr val="9E470D"/>
                </a:solidFill>
                <a:latin typeface="Calibri"/>
                <a:cs typeface="Calibri"/>
              </a:rPr>
              <a:t>K</a:t>
            </a:r>
            <a:r>
              <a:rPr sz="1300" b="1" spc="5" dirty="0">
                <a:solidFill>
                  <a:srgbClr val="9E470D"/>
                </a:solidFill>
                <a:latin typeface="Calibri"/>
                <a:cs typeface="Calibri"/>
              </a:rPr>
              <a:t>e</a:t>
            </a:r>
            <a:r>
              <a:rPr sz="1300" b="1" spc="10" dirty="0">
                <a:solidFill>
                  <a:srgbClr val="9E470D"/>
                </a:solidFill>
                <a:latin typeface="Calibri"/>
                <a:cs typeface="Calibri"/>
              </a:rPr>
              <a:t>nn</a:t>
            </a:r>
            <a:r>
              <a:rPr sz="1300" b="1" spc="5" dirty="0">
                <a:solidFill>
                  <a:srgbClr val="9E470D"/>
                </a:solidFill>
                <a:latin typeface="Calibri"/>
                <a:cs typeface="Calibri"/>
              </a:rPr>
              <a:t>e</a:t>
            </a:r>
            <a:r>
              <a:rPr sz="1300" b="1" spc="10" dirty="0">
                <a:solidFill>
                  <a:srgbClr val="9E470D"/>
                </a:solidFill>
                <a:latin typeface="Calibri"/>
                <a:cs typeface="Calibri"/>
              </a:rPr>
              <a:t>dy</a:t>
            </a:r>
            <a:endParaRPr sz="1300">
              <a:latin typeface="Calibri"/>
              <a:cs typeface="Calibri"/>
            </a:endParaRPr>
          </a:p>
          <a:p>
            <a:pPr marL="12700">
              <a:lnSpc>
                <a:spcPts val="1380"/>
              </a:lnSpc>
            </a:pPr>
            <a:r>
              <a:rPr sz="1300" b="1" spc="10" dirty="0">
                <a:solidFill>
                  <a:srgbClr val="626262"/>
                </a:solidFill>
                <a:latin typeface="Calibri"/>
                <a:cs typeface="Calibri"/>
              </a:rPr>
              <a:t>Los</a:t>
            </a:r>
            <a:r>
              <a:rPr sz="1300" b="1" spc="-5" dirty="0">
                <a:solidFill>
                  <a:srgbClr val="626262"/>
                </a:solidFill>
                <a:latin typeface="Calibri"/>
                <a:cs typeface="Calibri"/>
              </a:rPr>
              <a:t> </a:t>
            </a:r>
            <a:r>
              <a:rPr sz="1300" b="1" spc="0" dirty="0">
                <a:solidFill>
                  <a:srgbClr val="626262"/>
                </a:solidFill>
                <a:latin typeface="Calibri"/>
                <a:cs typeface="Calibri"/>
              </a:rPr>
              <a:t>Mártires</a:t>
            </a:r>
            <a:endParaRPr sz="1300">
              <a:latin typeface="Calibri"/>
              <a:cs typeface="Calibri"/>
            </a:endParaRPr>
          </a:p>
        </p:txBody>
      </p:sp>
      <p:sp>
        <p:nvSpPr>
          <p:cNvPr id="56" name="object 56"/>
          <p:cNvSpPr txBox="1"/>
          <p:nvPr/>
        </p:nvSpPr>
        <p:spPr>
          <a:xfrm>
            <a:off x="2829814" y="5512104"/>
            <a:ext cx="474345" cy="228600"/>
          </a:xfrm>
          <a:prstGeom prst="rect">
            <a:avLst/>
          </a:prstGeom>
        </p:spPr>
        <p:txBody>
          <a:bodyPr vert="horz" wrap="square" lIns="0" tIns="16510" rIns="0" bIns="0" rtlCol="0">
            <a:spAutoFit/>
          </a:bodyPr>
          <a:lstStyle/>
          <a:p>
            <a:pPr marL="12700">
              <a:lnSpc>
                <a:spcPct val="100000"/>
              </a:lnSpc>
              <a:spcBef>
                <a:spcPts val="130"/>
              </a:spcBef>
            </a:pPr>
            <a:r>
              <a:rPr sz="1300" b="1" spc="10" dirty="0">
                <a:solidFill>
                  <a:srgbClr val="997300"/>
                </a:solidFill>
                <a:latin typeface="Calibri"/>
                <a:cs typeface="Calibri"/>
              </a:rPr>
              <a:t>O</a:t>
            </a:r>
            <a:r>
              <a:rPr sz="1300" b="1" dirty="0">
                <a:solidFill>
                  <a:srgbClr val="997300"/>
                </a:solidFill>
                <a:latin typeface="Calibri"/>
                <a:cs typeface="Calibri"/>
              </a:rPr>
              <a:t>t</a:t>
            </a:r>
            <a:r>
              <a:rPr sz="1300" b="1" spc="-20" dirty="0">
                <a:solidFill>
                  <a:srgbClr val="997300"/>
                </a:solidFill>
                <a:latin typeface="Calibri"/>
                <a:cs typeface="Calibri"/>
              </a:rPr>
              <a:t>r</a:t>
            </a:r>
            <a:r>
              <a:rPr sz="1300" b="1" spc="10" dirty="0">
                <a:solidFill>
                  <a:srgbClr val="997300"/>
                </a:solidFill>
                <a:latin typeface="Calibri"/>
                <a:cs typeface="Calibri"/>
              </a:rPr>
              <a:t>a</a:t>
            </a:r>
            <a:r>
              <a:rPr sz="1300" b="1" spc="5" dirty="0">
                <a:solidFill>
                  <a:srgbClr val="997300"/>
                </a:solidFill>
                <a:latin typeface="Calibri"/>
                <a:cs typeface="Calibri"/>
              </a:rPr>
              <a:t>.</a:t>
            </a:r>
            <a:r>
              <a:rPr sz="1300" b="1" spc="0" dirty="0">
                <a:solidFill>
                  <a:srgbClr val="997300"/>
                </a:solidFill>
                <a:latin typeface="Calibri"/>
                <a:cs typeface="Calibri"/>
              </a:rPr>
              <a:t>..</a:t>
            </a:r>
            <a:endParaRPr sz="1300">
              <a:latin typeface="Calibri"/>
              <a:cs typeface="Calibri"/>
            </a:endParaRPr>
          </a:p>
        </p:txBody>
      </p:sp>
      <p:sp>
        <p:nvSpPr>
          <p:cNvPr id="57" name="object 57"/>
          <p:cNvSpPr txBox="1"/>
          <p:nvPr/>
        </p:nvSpPr>
        <p:spPr>
          <a:xfrm>
            <a:off x="2084070" y="5212207"/>
            <a:ext cx="523240" cy="228600"/>
          </a:xfrm>
          <a:prstGeom prst="rect">
            <a:avLst/>
          </a:prstGeom>
        </p:spPr>
        <p:txBody>
          <a:bodyPr vert="horz" wrap="square" lIns="0" tIns="16510" rIns="0" bIns="0" rtlCol="0">
            <a:spAutoFit/>
          </a:bodyPr>
          <a:lstStyle/>
          <a:p>
            <a:pPr marL="12700">
              <a:lnSpc>
                <a:spcPct val="100000"/>
              </a:lnSpc>
              <a:spcBef>
                <a:spcPts val="130"/>
              </a:spcBef>
            </a:pPr>
            <a:r>
              <a:rPr sz="1300" b="1" spc="0" dirty="0">
                <a:solidFill>
                  <a:srgbClr val="245E91"/>
                </a:solidFill>
                <a:latin typeface="Calibri"/>
                <a:cs typeface="Calibri"/>
              </a:rPr>
              <a:t>Puente</a:t>
            </a:r>
            <a:endParaRPr sz="1300">
              <a:latin typeface="Calibri"/>
              <a:cs typeface="Calibri"/>
            </a:endParaRPr>
          </a:p>
        </p:txBody>
      </p:sp>
      <p:sp>
        <p:nvSpPr>
          <p:cNvPr id="58" name="object 58"/>
          <p:cNvSpPr txBox="1"/>
          <p:nvPr/>
        </p:nvSpPr>
        <p:spPr>
          <a:xfrm>
            <a:off x="2077973" y="5417921"/>
            <a:ext cx="534035" cy="228600"/>
          </a:xfrm>
          <a:prstGeom prst="rect">
            <a:avLst/>
          </a:prstGeom>
        </p:spPr>
        <p:txBody>
          <a:bodyPr vert="horz" wrap="square" lIns="0" tIns="16510" rIns="0" bIns="0" rtlCol="0">
            <a:spAutoFit/>
          </a:bodyPr>
          <a:lstStyle/>
          <a:p>
            <a:pPr marL="12700">
              <a:lnSpc>
                <a:spcPct val="100000"/>
              </a:lnSpc>
              <a:spcBef>
                <a:spcPts val="130"/>
              </a:spcBef>
            </a:pPr>
            <a:r>
              <a:rPr sz="1300" b="1" spc="10" dirty="0">
                <a:solidFill>
                  <a:srgbClr val="245E91"/>
                </a:solidFill>
                <a:latin typeface="Calibri"/>
                <a:cs typeface="Calibri"/>
              </a:rPr>
              <a:t>A</a:t>
            </a:r>
            <a:r>
              <a:rPr sz="1300" b="1" spc="-25" dirty="0">
                <a:solidFill>
                  <a:srgbClr val="245E91"/>
                </a:solidFill>
                <a:latin typeface="Calibri"/>
                <a:cs typeface="Calibri"/>
              </a:rPr>
              <a:t>r</a:t>
            </a:r>
            <a:r>
              <a:rPr sz="1300" b="1" spc="10" dirty="0">
                <a:solidFill>
                  <a:srgbClr val="245E91"/>
                </a:solidFill>
                <a:latin typeface="Calibri"/>
                <a:cs typeface="Calibri"/>
              </a:rPr>
              <a:t>a</a:t>
            </a:r>
            <a:r>
              <a:rPr sz="1300" b="1" spc="15" dirty="0">
                <a:solidFill>
                  <a:srgbClr val="245E91"/>
                </a:solidFill>
                <a:latin typeface="Calibri"/>
                <a:cs typeface="Calibri"/>
              </a:rPr>
              <a:t>n</a:t>
            </a:r>
            <a:r>
              <a:rPr sz="1300" b="1" spc="10" dirty="0">
                <a:solidFill>
                  <a:srgbClr val="245E91"/>
                </a:solidFill>
                <a:latin typeface="Calibri"/>
                <a:cs typeface="Calibri"/>
              </a:rPr>
              <a:t>da</a:t>
            </a:r>
            <a:endParaRPr sz="1300">
              <a:latin typeface="Calibri"/>
              <a:cs typeface="Calibri"/>
            </a:endParaRPr>
          </a:p>
        </p:txBody>
      </p:sp>
      <p:sp>
        <p:nvSpPr>
          <p:cNvPr id="59" name="object 59"/>
          <p:cNvSpPr txBox="1"/>
          <p:nvPr/>
        </p:nvSpPr>
        <p:spPr>
          <a:xfrm>
            <a:off x="1709420" y="5101793"/>
            <a:ext cx="412115" cy="229235"/>
          </a:xfrm>
          <a:prstGeom prst="rect">
            <a:avLst/>
          </a:prstGeom>
        </p:spPr>
        <p:txBody>
          <a:bodyPr vert="horz" wrap="square" lIns="0" tIns="17145" rIns="0" bIns="0" rtlCol="0">
            <a:spAutoFit/>
          </a:bodyPr>
          <a:lstStyle/>
          <a:p>
            <a:pPr marL="12700">
              <a:lnSpc>
                <a:spcPct val="100000"/>
              </a:lnSpc>
              <a:spcBef>
                <a:spcPts val="135"/>
              </a:spcBef>
            </a:pPr>
            <a:r>
              <a:rPr sz="1300" b="1" spc="0" dirty="0">
                <a:solidFill>
                  <a:srgbClr val="43682B"/>
                </a:solidFill>
                <a:latin typeface="Calibri"/>
                <a:cs typeface="Calibri"/>
              </a:rPr>
              <a:t>Ur</a:t>
            </a:r>
            <a:r>
              <a:rPr sz="1300" b="1" dirty="0">
                <a:solidFill>
                  <a:srgbClr val="43682B"/>
                </a:solidFill>
                <a:latin typeface="Calibri"/>
                <a:cs typeface="Calibri"/>
              </a:rPr>
              <a:t>i</a:t>
            </a:r>
            <a:r>
              <a:rPr sz="1300" b="1" spc="10" dirty="0">
                <a:solidFill>
                  <a:srgbClr val="43682B"/>
                </a:solidFill>
                <a:latin typeface="Calibri"/>
                <a:cs typeface="Calibri"/>
              </a:rPr>
              <a:t>be</a:t>
            </a:r>
            <a:endParaRPr sz="1300">
              <a:latin typeface="Calibri"/>
              <a:cs typeface="Calibri"/>
            </a:endParaRPr>
          </a:p>
        </p:txBody>
      </p:sp>
      <p:sp>
        <p:nvSpPr>
          <p:cNvPr id="60" name="object 60"/>
          <p:cNvSpPr txBox="1"/>
          <p:nvPr/>
        </p:nvSpPr>
        <p:spPr>
          <a:xfrm>
            <a:off x="1314703" y="4590669"/>
            <a:ext cx="1045210" cy="534670"/>
          </a:xfrm>
          <a:prstGeom prst="rect">
            <a:avLst/>
          </a:prstGeom>
        </p:spPr>
        <p:txBody>
          <a:bodyPr vert="horz" wrap="square" lIns="0" tIns="16510" rIns="0" bIns="0" rtlCol="0">
            <a:spAutoFit/>
          </a:bodyPr>
          <a:lstStyle/>
          <a:p>
            <a:pPr marL="91440" algn="ctr">
              <a:lnSpc>
                <a:spcPts val="1355"/>
              </a:lnSpc>
              <a:spcBef>
                <a:spcPts val="130"/>
              </a:spcBef>
            </a:pPr>
            <a:r>
              <a:rPr sz="1300" b="1" spc="0" dirty="0">
                <a:solidFill>
                  <a:srgbClr val="F0965A"/>
                </a:solidFill>
                <a:latin typeface="Calibri"/>
                <a:cs typeface="Calibri"/>
              </a:rPr>
              <a:t>Santa</a:t>
            </a:r>
            <a:r>
              <a:rPr sz="1300" b="1" spc="-10" dirty="0">
                <a:solidFill>
                  <a:srgbClr val="F0965A"/>
                </a:solidFill>
                <a:latin typeface="Calibri"/>
                <a:cs typeface="Calibri"/>
              </a:rPr>
              <a:t> </a:t>
            </a:r>
            <a:r>
              <a:rPr sz="1300" b="1" dirty="0">
                <a:solidFill>
                  <a:srgbClr val="F0965A"/>
                </a:solidFill>
                <a:latin typeface="Calibri"/>
                <a:cs typeface="Calibri"/>
              </a:rPr>
              <a:t>Fe</a:t>
            </a:r>
            <a:endParaRPr sz="1300">
              <a:latin typeface="Calibri"/>
              <a:cs typeface="Calibri"/>
            </a:endParaRPr>
          </a:p>
          <a:p>
            <a:pPr marL="12700">
              <a:lnSpc>
                <a:spcPts val="1205"/>
              </a:lnSpc>
            </a:pPr>
            <a:r>
              <a:rPr sz="1300" b="1" spc="5" dirty="0">
                <a:solidFill>
                  <a:srgbClr val="698ED0"/>
                </a:solidFill>
                <a:latin typeface="Calibri"/>
                <a:cs typeface="Calibri"/>
              </a:rPr>
              <a:t>San</a:t>
            </a:r>
            <a:r>
              <a:rPr sz="1300" b="1" spc="-10" dirty="0">
                <a:solidFill>
                  <a:srgbClr val="698ED0"/>
                </a:solidFill>
                <a:latin typeface="Calibri"/>
                <a:cs typeface="Calibri"/>
              </a:rPr>
              <a:t> </a:t>
            </a:r>
            <a:r>
              <a:rPr sz="1300" b="1" spc="0" dirty="0">
                <a:solidFill>
                  <a:srgbClr val="698ED0"/>
                </a:solidFill>
                <a:latin typeface="Calibri"/>
                <a:cs typeface="Calibri"/>
              </a:rPr>
              <a:t>Cristóbal</a:t>
            </a:r>
            <a:endParaRPr sz="1300">
              <a:latin typeface="Calibri"/>
              <a:cs typeface="Calibri"/>
            </a:endParaRPr>
          </a:p>
          <a:p>
            <a:pPr marL="154940" algn="ctr">
              <a:lnSpc>
                <a:spcPts val="1410"/>
              </a:lnSpc>
            </a:pPr>
            <a:r>
              <a:rPr sz="1300" b="1" dirty="0">
                <a:solidFill>
                  <a:srgbClr val="43682B"/>
                </a:solidFill>
                <a:latin typeface="Calibri"/>
                <a:cs typeface="Calibri"/>
              </a:rPr>
              <a:t>Rafael</a:t>
            </a:r>
            <a:r>
              <a:rPr sz="1300" b="1" spc="-40" dirty="0">
                <a:solidFill>
                  <a:srgbClr val="43682B"/>
                </a:solidFill>
                <a:latin typeface="Calibri"/>
                <a:cs typeface="Calibri"/>
              </a:rPr>
              <a:t> </a:t>
            </a:r>
            <a:r>
              <a:rPr sz="1300" b="1" spc="5" dirty="0">
                <a:solidFill>
                  <a:srgbClr val="43682B"/>
                </a:solidFill>
                <a:latin typeface="Calibri"/>
                <a:cs typeface="Calibri"/>
              </a:rPr>
              <a:t>Uribe</a:t>
            </a:r>
            <a:endParaRPr sz="1300">
              <a:latin typeface="Calibri"/>
              <a:cs typeface="Calibri"/>
            </a:endParaRPr>
          </a:p>
        </p:txBody>
      </p:sp>
      <p:sp>
        <p:nvSpPr>
          <p:cNvPr id="61" name="object 61"/>
          <p:cNvSpPr txBox="1"/>
          <p:nvPr/>
        </p:nvSpPr>
        <p:spPr>
          <a:xfrm>
            <a:off x="1700022" y="3866515"/>
            <a:ext cx="370840" cy="228600"/>
          </a:xfrm>
          <a:prstGeom prst="rect">
            <a:avLst/>
          </a:prstGeom>
        </p:spPr>
        <p:txBody>
          <a:bodyPr vert="horz" wrap="square" lIns="0" tIns="16510" rIns="0" bIns="0" rtlCol="0">
            <a:spAutoFit/>
          </a:bodyPr>
          <a:lstStyle/>
          <a:p>
            <a:pPr marL="12700">
              <a:lnSpc>
                <a:spcPct val="100000"/>
              </a:lnSpc>
              <a:spcBef>
                <a:spcPts val="130"/>
              </a:spcBef>
            </a:pPr>
            <a:r>
              <a:rPr sz="1300" b="1" spc="0" dirty="0">
                <a:solidFill>
                  <a:srgbClr val="B7B7B7"/>
                </a:solidFill>
                <a:latin typeface="Calibri"/>
                <a:cs typeface="Calibri"/>
              </a:rPr>
              <a:t>S</a:t>
            </a:r>
            <a:r>
              <a:rPr sz="1300" b="1" spc="10" dirty="0">
                <a:solidFill>
                  <a:srgbClr val="B7B7B7"/>
                </a:solidFill>
                <a:latin typeface="Calibri"/>
                <a:cs typeface="Calibri"/>
              </a:rPr>
              <a:t>uba</a:t>
            </a:r>
            <a:endParaRPr sz="1300">
              <a:latin typeface="Calibri"/>
              <a:cs typeface="Calibri"/>
            </a:endParaRPr>
          </a:p>
        </p:txBody>
      </p:sp>
      <p:sp>
        <p:nvSpPr>
          <p:cNvPr id="62" name="object 62"/>
          <p:cNvSpPr txBox="1"/>
          <p:nvPr/>
        </p:nvSpPr>
        <p:spPr>
          <a:xfrm>
            <a:off x="1669542" y="2792348"/>
            <a:ext cx="820419" cy="228600"/>
          </a:xfrm>
          <a:prstGeom prst="rect">
            <a:avLst/>
          </a:prstGeom>
        </p:spPr>
        <p:txBody>
          <a:bodyPr vert="horz" wrap="square" lIns="0" tIns="16510" rIns="0" bIns="0" rtlCol="0">
            <a:spAutoFit/>
          </a:bodyPr>
          <a:lstStyle/>
          <a:p>
            <a:pPr marL="12700">
              <a:lnSpc>
                <a:spcPct val="100000"/>
              </a:lnSpc>
              <a:spcBef>
                <a:spcPts val="130"/>
              </a:spcBef>
            </a:pPr>
            <a:r>
              <a:rPr sz="1300" b="1" dirty="0">
                <a:solidFill>
                  <a:srgbClr val="FFCD33"/>
                </a:solidFill>
                <a:latin typeface="Calibri"/>
                <a:cs typeface="Calibri"/>
              </a:rPr>
              <a:t>Teusaquillo</a:t>
            </a:r>
            <a:endParaRPr sz="1300">
              <a:latin typeface="Calibri"/>
              <a:cs typeface="Calibri"/>
            </a:endParaRPr>
          </a:p>
        </p:txBody>
      </p:sp>
      <p:sp>
        <p:nvSpPr>
          <p:cNvPr id="63" name="object 63"/>
          <p:cNvSpPr txBox="1"/>
          <p:nvPr/>
        </p:nvSpPr>
        <p:spPr>
          <a:xfrm>
            <a:off x="2655189" y="2383027"/>
            <a:ext cx="644525" cy="228600"/>
          </a:xfrm>
          <a:prstGeom prst="rect">
            <a:avLst/>
          </a:prstGeom>
        </p:spPr>
        <p:txBody>
          <a:bodyPr vert="horz" wrap="square" lIns="0" tIns="16510" rIns="0" bIns="0" rtlCol="0">
            <a:spAutoFit/>
          </a:bodyPr>
          <a:lstStyle/>
          <a:p>
            <a:pPr marL="12700">
              <a:lnSpc>
                <a:spcPct val="100000"/>
              </a:lnSpc>
              <a:spcBef>
                <a:spcPts val="130"/>
              </a:spcBef>
            </a:pPr>
            <a:r>
              <a:rPr sz="1300" b="1" spc="5" dirty="0">
                <a:solidFill>
                  <a:srgbClr val="7BAEDD"/>
                </a:solidFill>
                <a:latin typeface="Calibri"/>
                <a:cs typeface="Calibri"/>
              </a:rPr>
              <a:t>Usaquén</a:t>
            </a:r>
            <a:endParaRPr sz="1300">
              <a:latin typeface="Calibri"/>
              <a:cs typeface="Calibri"/>
            </a:endParaRPr>
          </a:p>
        </p:txBody>
      </p:sp>
      <p:sp>
        <p:nvSpPr>
          <p:cNvPr id="64" name="object 64"/>
          <p:cNvSpPr txBox="1"/>
          <p:nvPr/>
        </p:nvSpPr>
        <p:spPr>
          <a:xfrm>
            <a:off x="2830195" y="1829180"/>
            <a:ext cx="1653539" cy="534035"/>
          </a:xfrm>
          <a:prstGeom prst="rect">
            <a:avLst/>
          </a:prstGeom>
        </p:spPr>
        <p:txBody>
          <a:bodyPr vert="horz" wrap="square" lIns="0" tIns="15240" rIns="0" bIns="0" rtlCol="0">
            <a:spAutoFit/>
          </a:bodyPr>
          <a:lstStyle/>
          <a:p>
            <a:pPr marL="12700">
              <a:lnSpc>
                <a:spcPts val="2465"/>
              </a:lnSpc>
              <a:spcBef>
                <a:spcPts val="120"/>
              </a:spcBef>
            </a:pPr>
            <a:r>
              <a:rPr sz="2100" spc="-5" dirty="0">
                <a:solidFill>
                  <a:srgbClr val="585858"/>
                </a:solidFill>
                <a:latin typeface="Calibri"/>
                <a:cs typeface="Calibri"/>
              </a:rPr>
              <a:t>LOCALIDADES</a:t>
            </a:r>
            <a:endParaRPr sz="2100">
              <a:latin typeface="Calibri"/>
              <a:cs typeface="Calibri"/>
            </a:endParaRPr>
          </a:p>
          <a:p>
            <a:pPr marL="565150">
              <a:lnSpc>
                <a:spcPts val="1505"/>
              </a:lnSpc>
            </a:pPr>
            <a:r>
              <a:rPr sz="1300" b="1" spc="10" dirty="0">
                <a:solidFill>
                  <a:srgbClr val="4471C4"/>
                </a:solidFill>
                <a:latin typeface="Calibri"/>
                <a:cs typeface="Calibri"/>
              </a:rPr>
              <a:t>Antonio</a:t>
            </a:r>
            <a:r>
              <a:rPr sz="1950" b="1" spc="15" baseline="-17094" dirty="0">
                <a:solidFill>
                  <a:srgbClr val="EC7C30"/>
                </a:solidFill>
                <a:latin typeface="Calibri"/>
                <a:cs typeface="Calibri"/>
              </a:rPr>
              <a:t>Barrios</a:t>
            </a:r>
            <a:endParaRPr sz="1950" baseline="-17094">
              <a:latin typeface="Calibri"/>
              <a:cs typeface="Calibri"/>
            </a:endParaRPr>
          </a:p>
        </p:txBody>
      </p:sp>
      <p:sp>
        <p:nvSpPr>
          <p:cNvPr id="65" name="object 65"/>
          <p:cNvSpPr/>
          <p:nvPr/>
        </p:nvSpPr>
        <p:spPr>
          <a:xfrm>
            <a:off x="0" y="405384"/>
            <a:ext cx="7920355" cy="388620"/>
          </a:xfrm>
          <a:custGeom>
            <a:avLst/>
            <a:gdLst/>
            <a:ahLst/>
            <a:cxnLst/>
            <a:rect l="l" t="t" r="r" b="b"/>
            <a:pathLst>
              <a:path w="7920355" h="388620">
                <a:moveTo>
                  <a:pt x="0" y="388620"/>
                </a:moveTo>
                <a:lnTo>
                  <a:pt x="7920228" y="388620"/>
                </a:lnTo>
                <a:lnTo>
                  <a:pt x="7920228" y="0"/>
                </a:lnTo>
                <a:lnTo>
                  <a:pt x="0" y="0"/>
                </a:lnTo>
                <a:lnTo>
                  <a:pt x="0" y="388620"/>
                </a:lnTo>
                <a:close/>
              </a:path>
            </a:pathLst>
          </a:custGeom>
          <a:solidFill>
            <a:srgbClr val="800000"/>
          </a:solidFill>
        </p:spPr>
        <p:txBody>
          <a:bodyPr wrap="square" lIns="0" tIns="0" rIns="0" bIns="0" rtlCol="0"/>
          <a:lstStyle/>
          <a:p>
            <a:endParaRPr/>
          </a:p>
        </p:txBody>
      </p:sp>
      <p:sp>
        <p:nvSpPr>
          <p:cNvPr id="66" name="object 66"/>
          <p:cNvSpPr txBox="1"/>
          <p:nvPr/>
        </p:nvSpPr>
        <p:spPr>
          <a:xfrm>
            <a:off x="98247" y="432308"/>
            <a:ext cx="2863215" cy="299720"/>
          </a:xfrm>
          <a:prstGeom prst="rect">
            <a:avLst/>
          </a:prstGeom>
        </p:spPr>
        <p:txBody>
          <a:bodyPr vert="horz" wrap="square" lIns="0" tIns="12700" rIns="0" bIns="0" rtlCol="0">
            <a:spAutoFit/>
          </a:bodyPr>
          <a:lstStyle/>
          <a:p>
            <a:pPr marL="12700">
              <a:lnSpc>
                <a:spcPct val="100000"/>
              </a:lnSpc>
              <a:spcBef>
                <a:spcPts val="100"/>
              </a:spcBef>
            </a:pPr>
            <a:r>
              <a:rPr sz="1800" spc="-25" dirty="0">
                <a:solidFill>
                  <a:srgbClr val="FFFFFF"/>
                </a:solidFill>
                <a:latin typeface="Calibri"/>
                <a:cs typeface="Calibri"/>
              </a:rPr>
              <a:t>ENCUESTA </a:t>
            </a:r>
            <a:r>
              <a:rPr sz="1800" spc="-5" dirty="0">
                <a:solidFill>
                  <a:srgbClr val="FFFFFF"/>
                </a:solidFill>
                <a:latin typeface="Calibri"/>
                <a:cs typeface="Calibri"/>
              </a:rPr>
              <a:t>DE </a:t>
            </a:r>
            <a:r>
              <a:rPr sz="1800" spc="-25" dirty="0">
                <a:solidFill>
                  <a:srgbClr val="FFFFFF"/>
                </a:solidFill>
                <a:latin typeface="Calibri"/>
                <a:cs typeface="Calibri"/>
              </a:rPr>
              <a:t>BIENESTAR</a:t>
            </a:r>
            <a:r>
              <a:rPr sz="1800" spc="-60" dirty="0">
                <a:solidFill>
                  <a:srgbClr val="FFFFFF"/>
                </a:solidFill>
                <a:latin typeface="Calibri"/>
                <a:cs typeface="Calibri"/>
              </a:rPr>
              <a:t> </a:t>
            </a:r>
            <a:r>
              <a:rPr sz="1800" dirty="0">
                <a:solidFill>
                  <a:srgbClr val="FFFFFF"/>
                </a:solidFill>
                <a:latin typeface="Calibri"/>
                <a:cs typeface="Calibri"/>
              </a:rPr>
              <a:t>2017</a:t>
            </a:r>
            <a:endParaRPr sz="1800">
              <a:latin typeface="Calibri"/>
              <a:cs typeface="Calibri"/>
            </a:endParaRPr>
          </a:p>
        </p:txBody>
      </p:sp>
      <p:sp>
        <p:nvSpPr>
          <p:cNvPr id="67" name="object 67"/>
          <p:cNvSpPr/>
          <p:nvPr/>
        </p:nvSpPr>
        <p:spPr>
          <a:xfrm>
            <a:off x="9110471" y="6208775"/>
            <a:ext cx="3081527" cy="649223"/>
          </a:xfrm>
          <a:prstGeom prst="rect">
            <a:avLst/>
          </a:prstGeom>
          <a:blipFill>
            <a:blip r:embed="rId20" cstate="print"/>
            <a:stretch>
              <a:fillRect/>
            </a:stretch>
          </a:blipFill>
        </p:spPr>
        <p:txBody>
          <a:bodyPr wrap="square" lIns="0" tIns="0" rIns="0" bIns="0" rtlCol="0"/>
          <a:lstStyle/>
          <a:p>
            <a:endParaRPr/>
          </a:p>
        </p:txBody>
      </p:sp>
      <p:sp>
        <p:nvSpPr>
          <p:cNvPr id="68" name="object 68"/>
          <p:cNvSpPr/>
          <p:nvPr/>
        </p:nvSpPr>
        <p:spPr>
          <a:xfrm>
            <a:off x="0" y="5794247"/>
            <a:ext cx="1597152" cy="1063751"/>
          </a:xfrm>
          <a:prstGeom prst="rect">
            <a:avLst/>
          </a:prstGeom>
          <a:blipFill>
            <a:blip r:embed="rId21" cstate="print"/>
            <a:stretch>
              <a:fillRect/>
            </a:stretch>
          </a:blipFill>
        </p:spPr>
        <p:txBody>
          <a:bodyPr wrap="square" lIns="0" tIns="0" rIns="0" bIns="0" rtlCol="0"/>
          <a:lstStyle/>
          <a:p>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916939" y="1715160"/>
            <a:ext cx="10358755" cy="3074035"/>
          </a:xfrm>
          <a:prstGeom prst="rect">
            <a:avLst/>
          </a:prstGeom>
        </p:spPr>
        <p:txBody>
          <a:bodyPr vert="horz" wrap="square" lIns="0" tIns="105410" rIns="0" bIns="0" rtlCol="0">
            <a:spAutoFit/>
          </a:bodyPr>
          <a:lstStyle/>
          <a:p>
            <a:pPr marL="326390" indent="-313690">
              <a:lnSpc>
                <a:spcPct val="100000"/>
              </a:lnSpc>
              <a:spcBef>
                <a:spcPts val="830"/>
              </a:spcBef>
              <a:buClr>
                <a:srgbClr val="800000"/>
              </a:buClr>
              <a:buFont typeface="Wingdings"/>
              <a:buChar char=""/>
              <a:tabLst>
                <a:tab pos="327025" algn="l"/>
              </a:tabLst>
            </a:pPr>
            <a:r>
              <a:rPr sz="2200" b="1" spc="-5" dirty="0">
                <a:solidFill>
                  <a:srgbClr val="404040"/>
                </a:solidFill>
                <a:latin typeface="Calibri"/>
                <a:cs typeface="Calibri"/>
              </a:rPr>
              <a:t>Actividades de </a:t>
            </a:r>
            <a:r>
              <a:rPr sz="2200" b="1" spc="-10" dirty="0">
                <a:solidFill>
                  <a:srgbClr val="404040"/>
                </a:solidFill>
                <a:latin typeface="Calibri"/>
                <a:cs typeface="Calibri"/>
              </a:rPr>
              <a:t>Bienestar </a:t>
            </a:r>
            <a:r>
              <a:rPr sz="2200" b="1" spc="-5" dirty="0">
                <a:solidFill>
                  <a:srgbClr val="404040"/>
                </a:solidFill>
                <a:latin typeface="Calibri"/>
                <a:cs typeface="Calibri"/>
              </a:rPr>
              <a:t>de</a:t>
            </a:r>
            <a:r>
              <a:rPr sz="2200" b="1" spc="65" dirty="0">
                <a:solidFill>
                  <a:srgbClr val="404040"/>
                </a:solidFill>
                <a:latin typeface="Calibri"/>
                <a:cs typeface="Calibri"/>
              </a:rPr>
              <a:t> </a:t>
            </a:r>
            <a:r>
              <a:rPr sz="2200" b="1" spc="-15" dirty="0">
                <a:solidFill>
                  <a:srgbClr val="404040"/>
                </a:solidFill>
                <a:latin typeface="Calibri"/>
                <a:cs typeface="Calibri"/>
              </a:rPr>
              <a:t>preferencia:</a:t>
            </a:r>
            <a:endParaRPr sz="2200">
              <a:latin typeface="Calibri"/>
              <a:cs typeface="Calibri"/>
            </a:endParaRPr>
          </a:p>
          <a:p>
            <a:pPr marL="12700" marR="5080" algn="just">
              <a:lnSpc>
                <a:spcPct val="90100"/>
              </a:lnSpc>
              <a:spcBef>
                <a:spcPts val="990"/>
              </a:spcBef>
            </a:pPr>
            <a:r>
              <a:rPr sz="2200" spc="-10" dirty="0">
                <a:solidFill>
                  <a:srgbClr val="404040"/>
                </a:solidFill>
                <a:latin typeface="Calibri"/>
                <a:cs typeface="Calibri"/>
              </a:rPr>
              <a:t>Las </a:t>
            </a:r>
            <a:r>
              <a:rPr sz="2200" spc="-5" dirty="0">
                <a:solidFill>
                  <a:srgbClr val="404040"/>
                </a:solidFill>
                <a:latin typeface="Calibri"/>
                <a:cs typeface="Calibri"/>
              </a:rPr>
              <a:t>actividades </a:t>
            </a:r>
            <a:r>
              <a:rPr sz="2200" spc="-10" dirty="0">
                <a:solidFill>
                  <a:srgbClr val="404040"/>
                </a:solidFill>
                <a:latin typeface="Calibri"/>
                <a:cs typeface="Calibri"/>
              </a:rPr>
              <a:t>predilectas </a:t>
            </a:r>
            <a:r>
              <a:rPr sz="2200" spc="-5" dirty="0">
                <a:solidFill>
                  <a:srgbClr val="404040"/>
                </a:solidFill>
                <a:latin typeface="Calibri"/>
                <a:cs typeface="Calibri"/>
              </a:rPr>
              <a:t>de los servidores son las de </a:t>
            </a:r>
            <a:r>
              <a:rPr sz="2200" spc="-15" dirty="0">
                <a:solidFill>
                  <a:srgbClr val="404040"/>
                </a:solidFill>
                <a:latin typeface="Calibri"/>
                <a:cs typeface="Calibri"/>
              </a:rPr>
              <a:t>carácter </a:t>
            </a:r>
            <a:r>
              <a:rPr sz="2200" spc="-10" dirty="0">
                <a:solidFill>
                  <a:srgbClr val="404040"/>
                </a:solidFill>
                <a:latin typeface="Calibri"/>
                <a:cs typeface="Calibri"/>
              </a:rPr>
              <a:t>físico </a:t>
            </a:r>
            <a:r>
              <a:rPr sz="2200" spc="-15" dirty="0">
                <a:solidFill>
                  <a:srgbClr val="404040"/>
                </a:solidFill>
                <a:latin typeface="Calibri"/>
                <a:cs typeface="Calibri"/>
              </a:rPr>
              <a:t>y/o </a:t>
            </a:r>
            <a:r>
              <a:rPr sz="2200" spc="-10" dirty="0">
                <a:solidFill>
                  <a:srgbClr val="404040"/>
                </a:solidFill>
                <a:latin typeface="Calibri"/>
                <a:cs typeface="Calibri"/>
              </a:rPr>
              <a:t>deportivo (baile,  futbol, gimnasio, </a:t>
            </a:r>
            <a:r>
              <a:rPr sz="2200" spc="-5" dirty="0">
                <a:solidFill>
                  <a:srgbClr val="404040"/>
                </a:solidFill>
                <a:latin typeface="Calibri"/>
                <a:cs typeface="Calibri"/>
              </a:rPr>
              <a:t>bolos, </a:t>
            </a:r>
            <a:r>
              <a:rPr sz="2200" spc="-10" dirty="0">
                <a:solidFill>
                  <a:srgbClr val="404040"/>
                </a:solidFill>
                <a:latin typeface="Calibri"/>
                <a:cs typeface="Calibri"/>
              </a:rPr>
              <a:t>natación), seguidas </a:t>
            </a:r>
            <a:r>
              <a:rPr sz="2200" spc="-5" dirty="0">
                <a:solidFill>
                  <a:srgbClr val="404040"/>
                </a:solidFill>
                <a:latin typeface="Calibri"/>
                <a:cs typeface="Calibri"/>
              </a:rPr>
              <a:t>por las </a:t>
            </a:r>
            <a:r>
              <a:rPr sz="2200" spc="-10" dirty="0">
                <a:solidFill>
                  <a:srgbClr val="404040"/>
                </a:solidFill>
                <a:latin typeface="Calibri"/>
                <a:cs typeface="Calibri"/>
              </a:rPr>
              <a:t>relacionadas </a:t>
            </a:r>
            <a:r>
              <a:rPr sz="2200" spc="-15" dirty="0">
                <a:solidFill>
                  <a:srgbClr val="404040"/>
                </a:solidFill>
                <a:latin typeface="Calibri"/>
                <a:cs typeface="Calibri"/>
              </a:rPr>
              <a:t>con </a:t>
            </a:r>
            <a:r>
              <a:rPr sz="2200" spc="-5" dirty="0">
                <a:solidFill>
                  <a:srgbClr val="404040"/>
                </a:solidFill>
                <a:latin typeface="Calibri"/>
                <a:cs typeface="Calibri"/>
              </a:rPr>
              <a:t>la </a:t>
            </a:r>
            <a:r>
              <a:rPr sz="2200" spc="-10" dirty="0">
                <a:solidFill>
                  <a:srgbClr val="404040"/>
                </a:solidFill>
                <a:latin typeface="Calibri"/>
                <a:cs typeface="Calibri"/>
              </a:rPr>
              <a:t>promoción </a:t>
            </a:r>
            <a:r>
              <a:rPr sz="2200" spc="-5" dirty="0">
                <a:solidFill>
                  <a:srgbClr val="404040"/>
                </a:solidFill>
                <a:latin typeface="Calibri"/>
                <a:cs typeface="Calibri"/>
              </a:rPr>
              <a:t>de </a:t>
            </a:r>
            <a:r>
              <a:rPr sz="2200" spc="-10" dirty="0">
                <a:solidFill>
                  <a:srgbClr val="404040"/>
                </a:solidFill>
                <a:latin typeface="Calibri"/>
                <a:cs typeface="Calibri"/>
              </a:rPr>
              <a:t>la  </a:t>
            </a:r>
            <a:r>
              <a:rPr sz="2200" spc="-5" dirty="0">
                <a:solidFill>
                  <a:srgbClr val="404040"/>
                </a:solidFill>
                <a:latin typeface="Calibri"/>
                <a:cs typeface="Calibri"/>
              </a:rPr>
              <a:t>salud.</a:t>
            </a:r>
            <a:endParaRPr sz="2200">
              <a:latin typeface="Calibri"/>
              <a:cs typeface="Calibri"/>
            </a:endParaRPr>
          </a:p>
          <a:p>
            <a:pPr>
              <a:lnSpc>
                <a:spcPct val="100000"/>
              </a:lnSpc>
            </a:pPr>
            <a:endParaRPr sz="2200">
              <a:latin typeface="Times New Roman"/>
              <a:cs typeface="Times New Roman"/>
            </a:endParaRPr>
          </a:p>
          <a:p>
            <a:pPr marL="326390" indent="-313690" algn="just">
              <a:lnSpc>
                <a:spcPct val="100000"/>
              </a:lnSpc>
              <a:spcBef>
                <a:spcPts val="1585"/>
              </a:spcBef>
              <a:buClr>
                <a:srgbClr val="800000"/>
              </a:buClr>
              <a:buFont typeface="Wingdings"/>
              <a:buChar char=""/>
              <a:tabLst>
                <a:tab pos="327025" algn="l"/>
              </a:tabLst>
            </a:pPr>
            <a:r>
              <a:rPr sz="2200" b="1" spc="-5" dirty="0">
                <a:solidFill>
                  <a:srgbClr val="404040"/>
                </a:solidFill>
                <a:latin typeface="Calibri"/>
                <a:cs typeface="Calibri"/>
              </a:rPr>
              <a:t>Actividades que se </a:t>
            </a:r>
            <a:r>
              <a:rPr sz="2200" b="1" spc="-10" dirty="0">
                <a:solidFill>
                  <a:srgbClr val="404040"/>
                </a:solidFill>
                <a:latin typeface="Calibri"/>
                <a:cs typeface="Calibri"/>
              </a:rPr>
              <a:t>sugieren </a:t>
            </a:r>
            <a:r>
              <a:rPr sz="2200" b="1" spc="-15" dirty="0">
                <a:solidFill>
                  <a:srgbClr val="404040"/>
                </a:solidFill>
                <a:latin typeface="Calibri"/>
                <a:cs typeface="Calibri"/>
              </a:rPr>
              <a:t>reforzar </a:t>
            </a:r>
            <a:r>
              <a:rPr sz="2200" b="1" spc="-20" dirty="0">
                <a:solidFill>
                  <a:srgbClr val="404040"/>
                </a:solidFill>
                <a:latin typeface="Calibri"/>
                <a:cs typeface="Calibri"/>
              </a:rPr>
              <a:t>y/o</a:t>
            </a:r>
            <a:r>
              <a:rPr sz="2200" b="1" spc="100" dirty="0">
                <a:solidFill>
                  <a:srgbClr val="404040"/>
                </a:solidFill>
                <a:latin typeface="Calibri"/>
                <a:cs typeface="Calibri"/>
              </a:rPr>
              <a:t> </a:t>
            </a:r>
            <a:r>
              <a:rPr sz="2200" b="1" spc="-15" dirty="0">
                <a:solidFill>
                  <a:srgbClr val="404040"/>
                </a:solidFill>
                <a:latin typeface="Calibri"/>
                <a:cs typeface="Calibri"/>
              </a:rPr>
              <a:t>mejorar:</a:t>
            </a:r>
            <a:endParaRPr sz="2200">
              <a:latin typeface="Calibri"/>
              <a:cs typeface="Calibri"/>
            </a:endParaRPr>
          </a:p>
          <a:p>
            <a:pPr marL="12700" algn="just">
              <a:lnSpc>
                <a:spcPts val="2510"/>
              </a:lnSpc>
              <a:spcBef>
                <a:spcPts val="730"/>
              </a:spcBef>
            </a:pPr>
            <a:r>
              <a:rPr sz="2200" spc="-5" dirty="0">
                <a:solidFill>
                  <a:srgbClr val="404040"/>
                </a:solidFill>
                <a:latin typeface="Calibri"/>
                <a:cs typeface="Calibri"/>
              </a:rPr>
              <a:t>Actividades </a:t>
            </a:r>
            <a:r>
              <a:rPr sz="2200" spc="-10" dirty="0">
                <a:solidFill>
                  <a:srgbClr val="404040"/>
                </a:solidFill>
                <a:latin typeface="Calibri"/>
                <a:cs typeface="Calibri"/>
              </a:rPr>
              <a:t>físicas </a:t>
            </a:r>
            <a:r>
              <a:rPr sz="2200" spc="-5" dirty="0">
                <a:solidFill>
                  <a:srgbClr val="404040"/>
                </a:solidFill>
                <a:latin typeface="Calibri"/>
                <a:cs typeface="Calibri"/>
              </a:rPr>
              <a:t>o </a:t>
            </a:r>
            <a:r>
              <a:rPr sz="2200" spc="-10" dirty="0">
                <a:solidFill>
                  <a:srgbClr val="404040"/>
                </a:solidFill>
                <a:latin typeface="Calibri"/>
                <a:cs typeface="Calibri"/>
              </a:rPr>
              <a:t>deportes </a:t>
            </a:r>
            <a:r>
              <a:rPr sz="2200" spc="-5" dirty="0">
                <a:solidFill>
                  <a:srgbClr val="404040"/>
                </a:solidFill>
                <a:latin typeface="Calibri"/>
                <a:cs typeface="Calibri"/>
              </a:rPr>
              <a:t>son muy </a:t>
            </a:r>
            <a:r>
              <a:rPr sz="2200" spc="-10" dirty="0">
                <a:solidFill>
                  <a:srgbClr val="404040"/>
                </a:solidFill>
                <a:latin typeface="Calibri"/>
                <a:cs typeface="Calibri"/>
              </a:rPr>
              <a:t>citadas (gimnasio, futbol, </a:t>
            </a:r>
            <a:r>
              <a:rPr sz="2200" spc="-15" dirty="0">
                <a:solidFill>
                  <a:srgbClr val="404040"/>
                </a:solidFill>
                <a:latin typeface="Calibri"/>
                <a:cs typeface="Calibri"/>
              </a:rPr>
              <a:t>yoga) </a:t>
            </a:r>
            <a:r>
              <a:rPr sz="2200" spc="-5" dirty="0">
                <a:solidFill>
                  <a:srgbClr val="404040"/>
                </a:solidFill>
                <a:latin typeface="Calibri"/>
                <a:cs typeface="Calibri"/>
              </a:rPr>
              <a:t>así </a:t>
            </a:r>
            <a:r>
              <a:rPr sz="2200" spc="-10" dirty="0">
                <a:solidFill>
                  <a:srgbClr val="404040"/>
                </a:solidFill>
                <a:latin typeface="Calibri"/>
                <a:cs typeface="Calibri"/>
              </a:rPr>
              <a:t>también</a:t>
            </a:r>
            <a:r>
              <a:rPr sz="2200" spc="125" dirty="0">
                <a:solidFill>
                  <a:srgbClr val="404040"/>
                </a:solidFill>
                <a:latin typeface="Calibri"/>
                <a:cs typeface="Calibri"/>
              </a:rPr>
              <a:t> </a:t>
            </a:r>
            <a:r>
              <a:rPr sz="2200" spc="-15" dirty="0">
                <a:solidFill>
                  <a:srgbClr val="404040"/>
                </a:solidFill>
                <a:latin typeface="Calibri"/>
                <a:cs typeface="Calibri"/>
              </a:rPr>
              <a:t>como</a:t>
            </a:r>
            <a:endParaRPr sz="2200">
              <a:latin typeface="Calibri"/>
              <a:cs typeface="Calibri"/>
            </a:endParaRPr>
          </a:p>
          <a:p>
            <a:pPr marL="12700" algn="just">
              <a:lnSpc>
                <a:spcPts val="2510"/>
              </a:lnSpc>
            </a:pPr>
            <a:r>
              <a:rPr sz="2200" spc="-5" dirty="0">
                <a:solidFill>
                  <a:srgbClr val="404040"/>
                </a:solidFill>
                <a:latin typeface="Calibri"/>
                <a:cs typeface="Calibri"/>
              </a:rPr>
              <a:t>las </a:t>
            </a:r>
            <a:r>
              <a:rPr sz="2200" spc="-10" dirty="0">
                <a:solidFill>
                  <a:srgbClr val="404040"/>
                </a:solidFill>
                <a:latin typeface="Calibri"/>
                <a:cs typeface="Calibri"/>
              </a:rPr>
              <a:t>capacitaciones </a:t>
            </a:r>
            <a:r>
              <a:rPr sz="2200" spc="-5" dirty="0">
                <a:solidFill>
                  <a:srgbClr val="404040"/>
                </a:solidFill>
                <a:latin typeface="Calibri"/>
                <a:cs typeface="Calibri"/>
              </a:rPr>
              <a:t>y las actividades </a:t>
            </a:r>
            <a:r>
              <a:rPr sz="2200" spc="-10" dirty="0">
                <a:solidFill>
                  <a:srgbClr val="404040"/>
                </a:solidFill>
                <a:latin typeface="Calibri"/>
                <a:cs typeface="Calibri"/>
              </a:rPr>
              <a:t>llevadas </a:t>
            </a:r>
            <a:r>
              <a:rPr sz="2200" spc="-5" dirty="0">
                <a:solidFill>
                  <a:srgbClr val="404040"/>
                </a:solidFill>
                <a:latin typeface="Calibri"/>
                <a:cs typeface="Calibri"/>
              </a:rPr>
              <a:t>a </a:t>
            </a:r>
            <a:r>
              <a:rPr sz="2200" spc="-10" dirty="0">
                <a:solidFill>
                  <a:srgbClr val="404040"/>
                </a:solidFill>
                <a:latin typeface="Calibri"/>
                <a:cs typeface="Calibri"/>
              </a:rPr>
              <a:t>cabo </a:t>
            </a:r>
            <a:r>
              <a:rPr sz="2200" spc="-5" dirty="0">
                <a:solidFill>
                  <a:srgbClr val="404040"/>
                </a:solidFill>
                <a:latin typeface="Calibri"/>
                <a:cs typeface="Calibri"/>
              </a:rPr>
              <a:t>en San</a:t>
            </a:r>
            <a:r>
              <a:rPr sz="2200" spc="35" dirty="0">
                <a:solidFill>
                  <a:srgbClr val="404040"/>
                </a:solidFill>
                <a:latin typeface="Calibri"/>
                <a:cs typeface="Calibri"/>
              </a:rPr>
              <a:t> </a:t>
            </a:r>
            <a:r>
              <a:rPr sz="2200" spc="-15" dirty="0">
                <a:solidFill>
                  <a:srgbClr val="404040"/>
                </a:solidFill>
                <a:latin typeface="Calibri"/>
                <a:cs typeface="Calibri"/>
              </a:rPr>
              <a:t>Cayetano.</a:t>
            </a:r>
            <a:endParaRPr sz="2200">
              <a:latin typeface="Calibri"/>
              <a:cs typeface="Calibri"/>
            </a:endParaRPr>
          </a:p>
        </p:txBody>
      </p:sp>
      <p:sp>
        <p:nvSpPr>
          <p:cNvPr id="3" name="object 3"/>
          <p:cNvSpPr/>
          <p:nvPr/>
        </p:nvSpPr>
        <p:spPr>
          <a:xfrm>
            <a:off x="0" y="405384"/>
            <a:ext cx="7920355" cy="388620"/>
          </a:xfrm>
          <a:custGeom>
            <a:avLst/>
            <a:gdLst/>
            <a:ahLst/>
            <a:cxnLst/>
            <a:rect l="l" t="t" r="r" b="b"/>
            <a:pathLst>
              <a:path w="7920355" h="388620">
                <a:moveTo>
                  <a:pt x="0" y="388620"/>
                </a:moveTo>
                <a:lnTo>
                  <a:pt x="7920228" y="388620"/>
                </a:lnTo>
                <a:lnTo>
                  <a:pt x="7920228" y="0"/>
                </a:lnTo>
                <a:lnTo>
                  <a:pt x="0" y="0"/>
                </a:lnTo>
                <a:lnTo>
                  <a:pt x="0" y="388620"/>
                </a:lnTo>
                <a:close/>
              </a:path>
            </a:pathLst>
          </a:custGeom>
          <a:solidFill>
            <a:srgbClr val="800000"/>
          </a:solidFill>
        </p:spPr>
        <p:txBody>
          <a:bodyPr wrap="square" lIns="0" tIns="0" rIns="0" bIns="0" rtlCol="0"/>
          <a:lstStyle/>
          <a:p>
            <a:endParaRPr/>
          </a:p>
        </p:txBody>
      </p:sp>
      <p:sp>
        <p:nvSpPr>
          <p:cNvPr id="4" name="object 4"/>
          <p:cNvSpPr txBox="1"/>
          <p:nvPr/>
        </p:nvSpPr>
        <p:spPr>
          <a:xfrm>
            <a:off x="98247" y="432308"/>
            <a:ext cx="2863215" cy="299720"/>
          </a:xfrm>
          <a:prstGeom prst="rect">
            <a:avLst/>
          </a:prstGeom>
        </p:spPr>
        <p:txBody>
          <a:bodyPr vert="horz" wrap="square" lIns="0" tIns="12700" rIns="0" bIns="0" rtlCol="0">
            <a:spAutoFit/>
          </a:bodyPr>
          <a:lstStyle/>
          <a:p>
            <a:pPr marL="12700">
              <a:lnSpc>
                <a:spcPct val="100000"/>
              </a:lnSpc>
              <a:spcBef>
                <a:spcPts val="100"/>
              </a:spcBef>
            </a:pPr>
            <a:r>
              <a:rPr sz="1800" spc="-25" dirty="0">
                <a:solidFill>
                  <a:srgbClr val="FFFFFF"/>
                </a:solidFill>
                <a:latin typeface="Calibri"/>
                <a:cs typeface="Calibri"/>
              </a:rPr>
              <a:t>ENCUESTA </a:t>
            </a:r>
            <a:r>
              <a:rPr sz="1800" spc="-5" dirty="0">
                <a:solidFill>
                  <a:srgbClr val="FFFFFF"/>
                </a:solidFill>
                <a:latin typeface="Calibri"/>
                <a:cs typeface="Calibri"/>
              </a:rPr>
              <a:t>DE </a:t>
            </a:r>
            <a:r>
              <a:rPr sz="1800" spc="-25" dirty="0">
                <a:solidFill>
                  <a:srgbClr val="FFFFFF"/>
                </a:solidFill>
                <a:latin typeface="Calibri"/>
                <a:cs typeface="Calibri"/>
              </a:rPr>
              <a:t>BIENESTAR</a:t>
            </a:r>
            <a:r>
              <a:rPr sz="1800" spc="-60" dirty="0">
                <a:solidFill>
                  <a:srgbClr val="FFFFFF"/>
                </a:solidFill>
                <a:latin typeface="Calibri"/>
                <a:cs typeface="Calibri"/>
              </a:rPr>
              <a:t> </a:t>
            </a:r>
            <a:r>
              <a:rPr sz="1800" dirty="0">
                <a:solidFill>
                  <a:srgbClr val="FFFFFF"/>
                </a:solidFill>
                <a:latin typeface="Calibri"/>
                <a:cs typeface="Calibri"/>
              </a:rPr>
              <a:t>2017</a:t>
            </a:r>
            <a:endParaRPr sz="1800">
              <a:latin typeface="Calibri"/>
              <a:cs typeface="Calibri"/>
            </a:endParaRPr>
          </a:p>
        </p:txBody>
      </p:sp>
      <p:sp>
        <p:nvSpPr>
          <p:cNvPr id="5" name="object 5"/>
          <p:cNvSpPr/>
          <p:nvPr/>
        </p:nvSpPr>
        <p:spPr>
          <a:xfrm>
            <a:off x="9110471" y="6208775"/>
            <a:ext cx="3081527" cy="649223"/>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0" y="5794247"/>
            <a:ext cx="1597152" cy="1063751"/>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916939" y="1715160"/>
            <a:ext cx="10356215" cy="2772410"/>
          </a:xfrm>
          <a:prstGeom prst="rect">
            <a:avLst/>
          </a:prstGeom>
        </p:spPr>
        <p:txBody>
          <a:bodyPr vert="horz" wrap="square" lIns="0" tIns="105410" rIns="0" bIns="0" rtlCol="0">
            <a:spAutoFit/>
          </a:bodyPr>
          <a:lstStyle/>
          <a:p>
            <a:pPr marL="326390" indent="-313690">
              <a:lnSpc>
                <a:spcPct val="100000"/>
              </a:lnSpc>
              <a:spcBef>
                <a:spcPts val="830"/>
              </a:spcBef>
              <a:buClr>
                <a:srgbClr val="800000"/>
              </a:buClr>
              <a:buFont typeface="Wingdings"/>
              <a:buChar char=""/>
              <a:tabLst>
                <a:tab pos="327025" algn="l"/>
              </a:tabLst>
            </a:pPr>
            <a:r>
              <a:rPr sz="2200" b="1" spc="-10" dirty="0">
                <a:solidFill>
                  <a:srgbClr val="404040"/>
                </a:solidFill>
                <a:latin typeface="Calibri"/>
                <a:cs typeface="Calibri"/>
              </a:rPr>
              <a:t>Principales motivaciones </a:t>
            </a:r>
            <a:r>
              <a:rPr sz="2200" b="1" spc="-20" dirty="0">
                <a:solidFill>
                  <a:srgbClr val="404040"/>
                </a:solidFill>
                <a:latin typeface="Calibri"/>
                <a:cs typeface="Calibri"/>
              </a:rPr>
              <a:t>para</a:t>
            </a:r>
            <a:r>
              <a:rPr sz="2200" b="1" spc="80" dirty="0">
                <a:solidFill>
                  <a:srgbClr val="404040"/>
                </a:solidFill>
                <a:latin typeface="Calibri"/>
                <a:cs typeface="Calibri"/>
              </a:rPr>
              <a:t> </a:t>
            </a:r>
            <a:r>
              <a:rPr sz="2200" b="1" spc="-10" dirty="0">
                <a:solidFill>
                  <a:srgbClr val="404040"/>
                </a:solidFill>
                <a:latin typeface="Calibri"/>
                <a:cs typeface="Calibri"/>
              </a:rPr>
              <a:t>participar:</a:t>
            </a:r>
            <a:endParaRPr sz="2200">
              <a:latin typeface="Calibri"/>
              <a:cs typeface="Calibri"/>
            </a:endParaRPr>
          </a:p>
          <a:p>
            <a:pPr marL="12700">
              <a:lnSpc>
                <a:spcPts val="2510"/>
              </a:lnSpc>
              <a:spcBef>
                <a:spcPts val="730"/>
              </a:spcBef>
            </a:pPr>
            <a:r>
              <a:rPr sz="2200" spc="-20" dirty="0">
                <a:solidFill>
                  <a:srgbClr val="404040"/>
                </a:solidFill>
                <a:latin typeface="Calibri"/>
                <a:cs typeface="Calibri"/>
              </a:rPr>
              <a:t>Por </a:t>
            </a:r>
            <a:r>
              <a:rPr sz="2200" spc="-5" dirty="0">
                <a:solidFill>
                  <a:srgbClr val="404040"/>
                </a:solidFill>
                <a:latin typeface="Calibri"/>
                <a:cs typeface="Calibri"/>
              </a:rPr>
              <a:t>salud, salir de la rutina, </a:t>
            </a:r>
            <a:r>
              <a:rPr sz="2200" spc="-15" dirty="0">
                <a:solidFill>
                  <a:srgbClr val="404040"/>
                </a:solidFill>
                <a:latin typeface="Calibri"/>
                <a:cs typeface="Calibri"/>
              </a:rPr>
              <a:t>esparcimiento, integración con </a:t>
            </a:r>
            <a:r>
              <a:rPr sz="2200" spc="-10" dirty="0">
                <a:solidFill>
                  <a:srgbClr val="404040"/>
                </a:solidFill>
                <a:latin typeface="Calibri"/>
                <a:cs typeface="Calibri"/>
              </a:rPr>
              <a:t>compañeros, aprendizaje</a:t>
            </a:r>
            <a:r>
              <a:rPr sz="2200" spc="125" dirty="0">
                <a:solidFill>
                  <a:srgbClr val="404040"/>
                </a:solidFill>
                <a:latin typeface="Calibri"/>
                <a:cs typeface="Calibri"/>
              </a:rPr>
              <a:t> </a:t>
            </a:r>
            <a:r>
              <a:rPr sz="2200" spc="-5" dirty="0">
                <a:solidFill>
                  <a:srgbClr val="404040"/>
                </a:solidFill>
                <a:latin typeface="Calibri"/>
                <a:cs typeface="Calibri"/>
              </a:rPr>
              <a:t>y</a:t>
            </a:r>
            <a:endParaRPr sz="2200">
              <a:latin typeface="Calibri"/>
              <a:cs typeface="Calibri"/>
            </a:endParaRPr>
          </a:p>
          <a:p>
            <a:pPr marL="12700">
              <a:lnSpc>
                <a:spcPts val="2510"/>
              </a:lnSpc>
            </a:pPr>
            <a:r>
              <a:rPr sz="2200" spc="-15" dirty="0">
                <a:solidFill>
                  <a:srgbClr val="404040"/>
                </a:solidFill>
                <a:latin typeface="Calibri"/>
                <a:cs typeface="Calibri"/>
              </a:rPr>
              <a:t>crecimiento</a:t>
            </a:r>
            <a:r>
              <a:rPr sz="2200" spc="5" dirty="0">
                <a:solidFill>
                  <a:srgbClr val="404040"/>
                </a:solidFill>
                <a:latin typeface="Calibri"/>
                <a:cs typeface="Calibri"/>
              </a:rPr>
              <a:t> </a:t>
            </a:r>
            <a:r>
              <a:rPr sz="2200" spc="-10" dirty="0">
                <a:solidFill>
                  <a:srgbClr val="404040"/>
                </a:solidFill>
                <a:latin typeface="Calibri"/>
                <a:cs typeface="Calibri"/>
              </a:rPr>
              <a:t>personal.</a:t>
            </a:r>
            <a:endParaRPr sz="2200">
              <a:latin typeface="Calibri"/>
              <a:cs typeface="Calibri"/>
            </a:endParaRPr>
          </a:p>
          <a:p>
            <a:pPr>
              <a:lnSpc>
                <a:spcPct val="100000"/>
              </a:lnSpc>
            </a:pPr>
            <a:endParaRPr sz="2200">
              <a:latin typeface="Times New Roman"/>
              <a:cs typeface="Times New Roman"/>
            </a:endParaRPr>
          </a:p>
          <a:p>
            <a:pPr marL="326390" indent="-313690">
              <a:lnSpc>
                <a:spcPct val="100000"/>
              </a:lnSpc>
              <a:spcBef>
                <a:spcPts val="1585"/>
              </a:spcBef>
              <a:buClr>
                <a:srgbClr val="800000"/>
              </a:buClr>
              <a:buFont typeface="Wingdings"/>
              <a:buChar char=""/>
              <a:tabLst>
                <a:tab pos="327025" algn="l"/>
              </a:tabLst>
            </a:pPr>
            <a:r>
              <a:rPr sz="2200" b="1" spc="-15" dirty="0">
                <a:solidFill>
                  <a:srgbClr val="404040"/>
                </a:solidFill>
                <a:latin typeface="Calibri"/>
                <a:cs typeface="Calibri"/>
              </a:rPr>
              <a:t>Recomendaciones </a:t>
            </a:r>
            <a:r>
              <a:rPr sz="2200" b="1" spc="-20" dirty="0">
                <a:solidFill>
                  <a:srgbClr val="404040"/>
                </a:solidFill>
                <a:latin typeface="Calibri"/>
                <a:cs typeface="Calibri"/>
              </a:rPr>
              <a:t>para </a:t>
            </a:r>
            <a:r>
              <a:rPr sz="2200" b="1" spc="-5" dirty="0">
                <a:solidFill>
                  <a:srgbClr val="404040"/>
                </a:solidFill>
                <a:latin typeface="Calibri"/>
                <a:cs typeface="Calibri"/>
              </a:rPr>
              <a:t>el </a:t>
            </a:r>
            <a:r>
              <a:rPr sz="2200" b="1" spc="-15" dirty="0">
                <a:solidFill>
                  <a:srgbClr val="404040"/>
                </a:solidFill>
                <a:latin typeface="Calibri"/>
                <a:cs typeface="Calibri"/>
              </a:rPr>
              <a:t>programa </a:t>
            </a:r>
            <a:r>
              <a:rPr sz="2200" b="1" spc="-5" dirty="0">
                <a:solidFill>
                  <a:srgbClr val="404040"/>
                </a:solidFill>
                <a:latin typeface="Calibri"/>
                <a:cs typeface="Calibri"/>
              </a:rPr>
              <a:t>de</a:t>
            </a:r>
            <a:r>
              <a:rPr sz="2200" b="1" spc="135" dirty="0">
                <a:solidFill>
                  <a:srgbClr val="404040"/>
                </a:solidFill>
                <a:latin typeface="Calibri"/>
                <a:cs typeface="Calibri"/>
              </a:rPr>
              <a:t> </a:t>
            </a:r>
            <a:r>
              <a:rPr sz="2200" b="1" spc="-10" dirty="0">
                <a:solidFill>
                  <a:srgbClr val="404040"/>
                </a:solidFill>
                <a:latin typeface="Calibri"/>
                <a:cs typeface="Calibri"/>
              </a:rPr>
              <a:t>Bienestar:</a:t>
            </a:r>
            <a:endParaRPr sz="2200">
              <a:latin typeface="Calibri"/>
              <a:cs typeface="Calibri"/>
            </a:endParaRPr>
          </a:p>
          <a:p>
            <a:pPr marL="12700">
              <a:lnSpc>
                <a:spcPts val="2510"/>
              </a:lnSpc>
              <a:spcBef>
                <a:spcPts val="725"/>
              </a:spcBef>
              <a:tabLst>
                <a:tab pos="949960" algn="l"/>
                <a:tab pos="1385570" algn="l"/>
                <a:tab pos="1844675" algn="l"/>
                <a:tab pos="3219450" algn="l"/>
                <a:tab pos="4697730" algn="l"/>
                <a:tab pos="5539105" algn="l"/>
                <a:tab pos="6276975" algn="l"/>
                <a:tab pos="6562090" algn="l"/>
                <a:tab pos="7622540" algn="l"/>
                <a:tab pos="8310245" algn="l"/>
                <a:tab pos="8927465" algn="l"/>
                <a:tab pos="10058400" algn="l"/>
              </a:tabLst>
            </a:pPr>
            <a:r>
              <a:rPr sz="2200" spc="-10" dirty="0">
                <a:solidFill>
                  <a:srgbClr val="404040"/>
                </a:solidFill>
                <a:latin typeface="Calibri"/>
                <a:cs typeface="Calibri"/>
              </a:rPr>
              <a:t>De</a:t>
            </a:r>
            <a:r>
              <a:rPr sz="2200" spc="-30" dirty="0">
                <a:solidFill>
                  <a:srgbClr val="404040"/>
                </a:solidFill>
                <a:latin typeface="Calibri"/>
                <a:cs typeface="Calibri"/>
              </a:rPr>
              <a:t>n</a:t>
            </a:r>
            <a:r>
              <a:rPr sz="2200" spc="-5" dirty="0">
                <a:solidFill>
                  <a:srgbClr val="404040"/>
                </a:solidFill>
                <a:latin typeface="Calibri"/>
                <a:cs typeface="Calibri"/>
              </a:rPr>
              <a:t>t</a:t>
            </a:r>
            <a:r>
              <a:rPr sz="2200" spc="-45" dirty="0">
                <a:solidFill>
                  <a:srgbClr val="404040"/>
                </a:solidFill>
                <a:latin typeface="Calibri"/>
                <a:cs typeface="Calibri"/>
              </a:rPr>
              <a:t>r</a:t>
            </a:r>
            <a:r>
              <a:rPr sz="2200" spc="-5" dirty="0">
                <a:solidFill>
                  <a:srgbClr val="404040"/>
                </a:solidFill>
                <a:latin typeface="Calibri"/>
                <a:cs typeface="Calibri"/>
              </a:rPr>
              <a:t>o</a:t>
            </a:r>
            <a:r>
              <a:rPr sz="2200" dirty="0">
                <a:solidFill>
                  <a:srgbClr val="404040"/>
                </a:solidFill>
                <a:latin typeface="Calibri"/>
                <a:cs typeface="Calibri"/>
              </a:rPr>
              <a:t>	</a:t>
            </a:r>
            <a:r>
              <a:rPr sz="2200" spc="0" dirty="0">
                <a:solidFill>
                  <a:srgbClr val="404040"/>
                </a:solidFill>
                <a:latin typeface="Calibri"/>
                <a:cs typeface="Calibri"/>
              </a:rPr>
              <a:t>d</a:t>
            </a:r>
            <a:r>
              <a:rPr sz="2200" spc="-5" dirty="0">
                <a:solidFill>
                  <a:srgbClr val="404040"/>
                </a:solidFill>
                <a:latin typeface="Calibri"/>
                <a:cs typeface="Calibri"/>
              </a:rPr>
              <a:t>e</a:t>
            </a:r>
            <a:r>
              <a:rPr sz="2200" dirty="0">
                <a:solidFill>
                  <a:srgbClr val="404040"/>
                </a:solidFill>
                <a:latin typeface="Calibri"/>
                <a:cs typeface="Calibri"/>
              </a:rPr>
              <a:t>	l</a:t>
            </a:r>
            <a:r>
              <a:rPr sz="2200" spc="-5" dirty="0">
                <a:solidFill>
                  <a:srgbClr val="404040"/>
                </a:solidFill>
                <a:latin typeface="Calibri"/>
                <a:cs typeface="Calibri"/>
              </a:rPr>
              <a:t>as</a:t>
            </a:r>
            <a:r>
              <a:rPr sz="2200" dirty="0">
                <a:solidFill>
                  <a:srgbClr val="404040"/>
                </a:solidFill>
                <a:latin typeface="Calibri"/>
                <a:cs typeface="Calibri"/>
              </a:rPr>
              <a:t>	</a:t>
            </a:r>
            <a:r>
              <a:rPr sz="2200" spc="-10" dirty="0">
                <a:solidFill>
                  <a:srgbClr val="404040"/>
                </a:solidFill>
                <a:latin typeface="Calibri"/>
                <a:cs typeface="Calibri"/>
              </a:rPr>
              <a:t>princ</a:t>
            </a:r>
            <a:r>
              <a:rPr sz="2200" spc="-15" dirty="0">
                <a:solidFill>
                  <a:srgbClr val="404040"/>
                </a:solidFill>
                <a:latin typeface="Calibri"/>
                <a:cs typeface="Calibri"/>
              </a:rPr>
              <a:t>i</a:t>
            </a:r>
            <a:r>
              <a:rPr sz="2200" spc="-20" dirty="0">
                <a:solidFill>
                  <a:srgbClr val="404040"/>
                </a:solidFill>
                <a:latin typeface="Calibri"/>
                <a:cs typeface="Calibri"/>
              </a:rPr>
              <a:t>p</a:t>
            </a:r>
            <a:r>
              <a:rPr sz="2200" spc="-5" dirty="0">
                <a:solidFill>
                  <a:srgbClr val="404040"/>
                </a:solidFill>
                <a:latin typeface="Calibri"/>
                <a:cs typeface="Calibri"/>
              </a:rPr>
              <a:t>al</a:t>
            </a:r>
            <a:r>
              <a:rPr sz="2200" spc="-20" dirty="0">
                <a:solidFill>
                  <a:srgbClr val="404040"/>
                </a:solidFill>
                <a:latin typeface="Calibri"/>
                <a:cs typeface="Calibri"/>
              </a:rPr>
              <a:t>e</a:t>
            </a:r>
            <a:r>
              <a:rPr sz="2200" spc="-5" dirty="0">
                <a:solidFill>
                  <a:srgbClr val="404040"/>
                </a:solidFill>
                <a:latin typeface="Calibri"/>
                <a:cs typeface="Calibri"/>
              </a:rPr>
              <a:t>s</a:t>
            </a:r>
            <a:r>
              <a:rPr sz="2200" dirty="0">
                <a:solidFill>
                  <a:srgbClr val="404040"/>
                </a:solidFill>
                <a:latin typeface="Calibri"/>
                <a:cs typeface="Calibri"/>
              </a:rPr>
              <a:t>	</a:t>
            </a:r>
            <a:r>
              <a:rPr sz="2200" spc="-10" dirty="0">
                <a:solidFill>
                  <a:srgbClr val="404040"/>
                </a:solidFill>
                <a:latin typeface="Calibri"/>
                <a:cs typeface="Calibri"/>
              </a:rPr>
              <a:t>su</a:t>
            </a:r>
            <a:r>
              <a:rPr sz="2200" spc="-15" dirty="0">
                <a:solidFill>
                  <a:srgbClr val="404040"/>
                </a:solidFill>
                <a:latin typeface="Calibri"/>
                <a:cs typeface="Calibri"/>
              </a:rPr>
              <a:t>g</a:t>
            </a:r>
            <a:r>
              <a:rPr sz="2200" spc="-5" dirty="0">
                <a:solidFill>
                  <a:srgbClr val="404040"/>
                </a:solidFill>
                <a:latin typeface="Calibri"/>
                <a:cs typeface="Calibri"/>
              </a:rPr>
              <a:t>e</a:t>
            </a:r>
            <a:r>
              <a:rPr sz="2200" spc="-30" dirty="0">
                <a:solidFill>
                  <a:srgbClr val="404040"/>
                </a:solidFill>
                <a:latin typeface="Calibri"/>
                <a:cs typeface="Calibri"/>
              </a:rPr>
              <a:t>r</a:t>
            </a:r>
            <a:r>
              <a:rPr sz="2200" spc="-5" dirty="0">
                <a:solidFill>
                  <a:srgbClr val="404040"/>
                </a:solidFill>
                <a:latin typeface="Calibri"/>
                <a:cs typeface="Calibri"/>
              </a:rPr>
              <a:t>en</a:t>
            </a:r>
            <a:r>
              <a:rPr sz="2200" spc="-15" dirty="0">
                <a:solidFill>
                  <a:srgbClr val="404040"/>
                </a:solidFill>
                <a:latin typeface="Calibri"/>
                <a:cs typeface="Calibri"/>
              </a:rPr>
              <a:t>c</a:t>
            </a:r>
            <a:r>
              <a:rPr sz="2200" spc="-5" dirty="0">
                <a:solidFill>
                  <a:srgbClr val="404040"/>
                </a:solidFill>
                <a:latin typeface="Calibri"/>
                <a:cs typeface="Calibri"/>
              </a:rPr>
              <a:t>ias</a:t>
            </a:r>
            <a:r>
              <a:rPr sz="2200" dirty="0">
                <a:solidFill>
                  <a:srgbClr val="404040"/>
                </a:solidFill>
                <a:latin typeface="Calibri"/>
                <a:cs typeface="Calibri"/>
              </a:rPr>
              <a:t>	</a:t>
            </a:r>
            <a:r>
              <a:rPr sz="2200" spc="-5" dirty="0">
                <a:solidFill>
                  <a:srgbClr val="404040"/>
                </a:solidFill>
                <a:latin typeface="Calibri"/>
                <a:cs typeface="Calibri"/>
              </a:rPr>
              <a:t>e</a:t>
            </a:r>
            <a:r>
              <a:rPr sz="2200" spc="-25" dirty="0">
                <a:solidFill>
                  <a:srgbClr val="404040"/>
                </a:solidFill>
                <a:latin typeface="Calibri"/>
                <a:cs typeface="Calibri"/>
              </a:rPr>
              <a:t>s</a:t>
            </a:r>
            <a:r>
              <a:rPr sz="2200" spc="-35" dirty="0">
                <a:solidFill>
                  <a:srgbClr val="404040"/>
                </a:solidFill>
                <a:latin typeface="Calibri"/>
                <a:cs typeface="Calibri"/>
              </a:rPr>
              <a:t>t</a:t>
            </a:r>
            <a:r>
              <a:rPr sz="2200" spc="-5" dirty="0">
                <a:solidFill>
                  <a:srgbClr val="404040"/>
                </a:solidFill>
                <a:latin typeface="Calibri"/>
                <a:cs typeface="Calibri"/>
              </a:rPr>
              <a:t>án:</a:t>
            </a:r>
            <a:r>
              <a:rPr sz="2200" dirty="0">
                <a:solidFill>
                  <a:srgbClr val="404040"/>
                </a:solidFill>
                <a:latin typeface="Calibri"/>
                <a:cs typeface="Calibri"/>
              </a:rPr>
              <a:t>	</a:t>
            </a:r>
            <a:r>
              <a:rPr sz="2200" spc="-10" dirty="0">
                <a:solidFill>
                  <a:srgbClr val="404040"/>
                </a:solidFill>
                <a:latin typeface="Calibri"/>
                <a:cs typeface="Calibri"/>
              </a:rPr>
              <a:t>d</a:t>
            </a:r>
            <a:r>
              <a:rPr sz="2200" dirty="0">
                <a:solidFill>
                  <a:srgbClr val="404040"/>
                </a:solidFill>
                <a:latin typeface="Calibri"/>
                <a:cs typeface="Calibri"/>
              </a:rPr>
              <a:t>a</a:t>
            </a:r>
            <a:r>
              <a:rPr sz="2200" spc="-5" dirty="0">
                <a:solidFill>
                  <a:srgbClr val="404040"/>
                </a:solidFill>
                <a:latin typeface="Calibri"/>
                <a:cs typeface="Calibri"/>
              </a:rPr>
              <a:t>r</a:t>
            </a:r>
            <a:r>
              <a:rPr sz="2200" spc="-15" dirty="0">
                <a:solidFill>
                  <a:srgbClr val="404040"/>
                </a:solidFill>
                <a:latin typeface="Calibri"/>
                <a:cs typeface="Calibri"/>
              </a:rPr>
              <a:t>l</a:t>
            </a:r>
            <a:r>
              <a:rPr sz="2200" spc="-5" dirty="0">
                <a:solidFill>
                  <a:srgbClr val="404040"/>
                </a:solidFill>
                <a:latin typeface="Calibri"/>
                <a:cs typeface="Calibri"/>
              </a:rPr>
              <a:t>o</a:t>
            </a:r>
            <a:r>
              <a:rPr sz="2200" dirty="0">
                <a:solidFill>
                  <a:srgbClr val="404040"/>
                </a:solidFill>
                <a:latin typeface="Calibri"/>
                <a:cs typeface="Calibri"/>
              </a:rPr>
              <a:t>	</a:t>
            </a:r>
            <a:r>
              <a:rPr sz="2200" spc="-5" dirty="0">
                <a:solidFill>
                  <a:srgbClr val="404040"/>
                </a:solidFill>
                <a:latin typeface="Calibri"/>
                <a:cs typeface="Calibri"/>
              </a:rPr>
              <a:t>a</a:t>
            </a:r>
            <a:r>
              <a:rPr sz="2200" dirty="0">
                <a:solidFill>
                  <a:srgbClr val="404040"/>
                </a:solidFill>
                <a:latin typeface="Calibri"/>
                <a:cs typeface="Calibri"/>
              </a:rPr>
              <a:t>	</a:t>
            </a:r>
            <a:r>
              <a:rPr sz="2200" spc="-35" dirty="0">
                <a:solidFill>
                  <a:srgbClr val="404040"/>
                </a:solidFill>
                <a:latin typeface="Calibri"/>
                <a:cs typeface="Calibri"/>
              </a:rPr>
              <a:t>c</a:t>
            </a:r>
            <a:r>
              <a:rPr sz="2200" spc="-5" dirty="0">
                <a:solidFill>
                  <a:srgbClr val="404040"/>
                </a:solidFill>
                <a:latin typeface="Calibri"/>
                <a:cs typeface="Calibri"/>
              </a:rPr>
              <a:t>o</a:t>
            </a:r>
            <a:r>
              <a:rPr sz="2200" spc="-10" dirty="0">
                <a:solidFill>
                  <a:srgbClr val="404040"/>
                </a:solidFill>
                <a:latin typeface="Calibri"/>
                <a:cs typeface="Calibri"/>
              </a:rPr>
              <a:t>noce</a:t>
            </a:r>
            <a:r>
              <a:rPr sz="2200" spc="-5" dirty="0">
                <a:solidFill>
                  <a:srgbClr val="404040"/>
                </a:solidFill>
                <a:latin typeface="Calibri"/>
                <a:cs typeface="Calibri"/>
              </a:rPr>
              <a:t>r</a:t>
            </a:r>
            <a:r>
              <a:rPr sz="2200" dirty="0">
                <a:solidFill>
                  <a:srgbClr val="404040"/>
                </a:solidFill>
                <a:latin typeface="Calibri"/>
                <a:cs typeface="Calibri"/>
              </a:rPr>
              <a:t>	</a:t>
            </a:r>
            <a:r>
              <a:rPr sz="2200" spc="-5" dirty="0">
                <a:solidFill>
                  <a:srgbClr val="404040"/>
                </a:solidFill>
                <a:latin typeface="Calibri"/>
                <a:cs typeface="Calibri"/>
              </a:rPr>
              <a:t>más,</a:t>
            </a:r>
            <a:r>
              <a:rPr sz="2200" dirty="0">
                <a:solidFill>
                  <a:srgbClr val="404040"/>
                </a:solidFill>
                <a:latin typeface="Calibri"/>
                <a:cs typeface="Calibri"/>
              </a:rPr>
              <a:t>	</a:t>
            </a:r>
            <a:r>
              <a:rPr sz="2200" spc="-5" dirty="0">
                <a:solidFill>
                  <a:srgbClr val="404040"/>
                </a:solidFill>
                <a:latin typeface="Calibri"/>
                <a:cs typeface="Calibri"/>
              </a:rPr>
              <a:t>más</a:t>
            </a:r>
            <a:r>
              <a:rPr sz="2200" dirty="0">
                <a:solidFill>
                  <a:srgbClr val="404040"/>
                </a:solidFill>
                <a:latin typeface="Calibri"/>
                <a:cs typeface="Calibri"/>
              </a:rPr>
              <a:t>	</a:t>
            </a:r>
            <a:r>
              <a:rPr sz="2200" spc="-40" dirty="0">
                <a:solidFill>
                  <a:srgbClr val="404040"/>
                </a:solidFill>
                <a:latin typeface="Calibri"/>
                <a:cs typeface="Calibri"/>
              </a:rPr>
              <a:t>v</a:t>
            </a:r>
            <a:r>
              <a:rPr sz="2200" spc="-5" dirty="0">
                <a:solidFill>
                  <a:srgbClr val="404040"/>
                </a:solidFill>
                <a:latin typeface="Calibri"/>
                <a:cs typeface="Calibri"/>
              </a:rPr>
              <a:t>ar</a:t>
            </a:r>
            <a:r>
              <a:rPr sz="2200" spc="-15" dirty="0">
                <a:solidFill>
                  <a:srgbClr val="404040"/>
                </a:solidFill>
                <a:latin typeface="Calibri"/>
                <a:cs typeface="Calibri"/>
              </a:rPr>
              <a:t>i</a:t>
            </a:r>
            <a:r>
              <a:rPr sz="2200" spc="-5" dirty="0">
                <a:solidFill>
                  <a:srgbClr val="404040"/>
                </a:solidFill>
                <a:latin typeface="Calibri"/>
                <a:cs typeface="Calibri"/>
              </a:rPr>
              <a:t>edad</a:t>
            </a:r>
            <a:r>
              <a:rPr sz="2200" dirty="0">
                <a:solidFill>
                  <a:srgbClr val="404040"/>
                </a:solidFill>
                <a:latin typeface="Calibri"/>
                <a:cs typeface="Calibri"/>
              </a:rPr>
              <a:t>	</a:t>
            </a:r>
            <a:r>
              <a:rPr sz="2200" spc="-10" dirty="0">
                <a:solidFill>
                  <a:srgbClr val="404040"/>
                </a:solidFill>
                <a:latin typeface="Calibri"/>
                <a:cs typeface="Calibri"/>
              </a:rPr>
              <a:t>de</a:t>
            </a:r>
            <a:endParaRPr sz="2200">
              <a:latin typeface="Calibri"/>
              <a:cs typeface="Calibri"/>
            </a:endParaRPr>
          </a:p>
          <a:p>
            <a:pPr marL="12700">
              <a:lnSpc>
                <a:spcPts val="2510"/>
              </a:lnSpc>
            </a:pPr>
            <a:r>
              <a:rPr sz="2200" spc="-15" dirty="0">
                <a:solidFill>
                  <a:srgbClr val="404040"/>
                </a:solidFill>
                <a:latin typeface="Calibri"/>
                <a:cs typeface="Calibri"/>
              </a:rPr>
              <a:t>programas, </a:t>
            </a:r>
            <a:r>
              <a:rPr sz="2200" spc="-5" dirty="0">
                <a:solidFill>
                  <a:srgbClr val="404040"/>
                </a:solidFill>
                <a:latin typeface="Calibri"/>
                <a:cs typeface="Calibri"/>
              </a:rPr>
              <a:t>más </a:t>
            </a:r>
            <a:r>
              <a:rPr sz="2200" spc="-10" dirty="0">
                <a:solidFill>
                  <a:srgbClr val="404040"/>
                </a:solidFill>
                <a:latin typeface="Calibri"/>
                <a:cs typeface="Calibri"/>
              </a:rPr>
              <a:t>atención </a:t>
            </a:r>
            <a:r>
              <a:rPr sz="2200" spc="-15" dirty="0">
                <a:solidFill>
                  <a:srgbClr val="404040"/>
                </a:solidFill>
                <a:latin typeface="Calibri"/>
                <a:cs typeface="Calibri"/>
              </a:rPr>
              <a:t>con </a:t>
            </a:r>
            <a:r>
              <a:rPr sz="2200" spc="-5" dirty="0">
                <a:solidFill>
                  <a:srgbClr val="404040"/>
                </a:solidFill>
                <a:latin typeface="Calibri"/>
                <a:cs typeface="Calibri"/>
              </a:rPr>
              <a:t>San</a:t>
            </a:r>
            <a:r>
              <a:rPr sz="2200" spc="50" dirty="0">
                <a:solidFill>
                  <a:srgbClr val="404040"/>
                </a:solidFill>
                <a:latin typeface="Calibri"/>
                <a:cs typeface="Calibri"/>
              </a:rPr>
              <a:t> </a:t>
            </a:r>
            <a:r>
              <a:rPr sz="2200" spc="-15" dirty="0">
                <a:solidFill>
                  <a:srgbClr val="404040"/>
                </a:solidFill>
                <a:latin typeface="Calibri"/>
                <a:cs typeface="Calibri"/>
              </a:rPr>
              <a:t>Cayetano.</a:t>
            </a:r>
            <a:endParaRPr sz="2200">
              <a:latin typeface="Calibri"/>
              <a:cs typeface="Calibri"/>
            </a:endParaRPr>
          </a:p>
        </p:txBody>
      </p:sp>
      <p:sp>
        <p:nvSpPr>
          <p:cNvPr id="3" name="object 3"/>
          <p:cNvSpPr/>
          <p:nvPr/>
        </p:nvSpPr>
        <p:spPr>
          <a:xfrm>
            <a:off x="0" y="405384"/>
            <a:ext cx="7920355" cy="388620"/>
          </a:xfrm>
          <a:custGeom>
            <a:avLst/>
            <a:gdLst/>
            <a:ahLst/>
            <a:cxnLst/>
            <a:rect l="l" t="t" r="r" b="b"/>
            <a:pathLst>
              <a:path w="7920355" h="388620">
                <a:moveTo>
                  <a:pt x="0" y="388620"/>
                </a:moveTo>
                <a:lnTo>
                  <a:pt x="7920228" y="388620"/>
                </a:lnTo>
                <a:lnTo>
                  <a:pt x="7920228" y="0"/>
                </a:lnTo>
                <a:lnTo>
                  <a:pt x="0" y="0"/>
                </a:lnTo>
                <a:lnTo>
                  <a:pt x="0" y="388620"/>
                </a:lnTo>
                <a:close/>
              </a:path>
            </a:pathLst>
          </a:custGeom>
          <a:solidFill>
            <a:srgbClr val="800000"/>
          </a:solidFill>
        </p:spPr>
        <p:txBody>
          <a:bodyPr wrap="square" lIns="0" tIns="0" rIns="0" bIns="0" rtlCol="0"/>
          <a:lstStyle/>
          <a:p>
            <a:endParaRPr/>
          </a:p>
        </p:txBody>
      </p:sp>
      <p:sp>
        <p:nvSpPr>
          <p:cNvPr id="4" name="object 4"/>
          <p:cNvSpPr txBox="1"/>
          <p:nvPr/>
        </p:nvSpPr>
        <p:spPr>
          <a:xfrm>
            <a:off x="98247" y="432308"/>
            <a:ext cx="2863215" cy="299720"/>
          </a:xfrm>
          <a:prstGeom prst="rect">
            <a:avLst/>
          </a:prstGeom>
        </p:spPr>
        <p:txBody>
          <a:bodyPr vert="horz" wrap="square" lIns="0" tIns="12700" rIns="0" bIns="0" rtlCol="0">
            <a:spAutoFit/>
          </a:bodyPr>
          <a:lstStyle/>
          <a:p>
            <a:pPr marL="12700">
              <a:lnSpc>
                <a:spcPct val="100000"/>
              </a:lnSpc>
              <a:spcBef>
                <a:spcPts val="100"/>
              </a:spcBef>
            </a:pPr>
            <a:r>
              <a:rPr sz="1800" spc="-25" dirty="0">
                <a:solidFill>
                  <a:srgbClr val="FFFFFF"/>
                </a:solidFill>
                <a:latin typeface="Calibri"/>
                <a:cs typeface="Calibri"/>
              </a:rPr>
              <a:t>ENCUESTA </a:t>
            </a:r>
            <a:r>
              <a:rPr sz="1800" spc="-5" dirty="0">
                <a:solidFill>
                  <a:srgbClr val="FFFFFF"/>
                </a:solidFill>
                <a:latin typeface="Calibri"/>
                <a:cs typeface="Calibri"/>
              </a:rPr>
              <a:t>DE </a:t>
            </a:r>
            <a:r>
              <a:rPr sz="1800" spc="-25" dirty="0">
                <a:solidFill>
                  <a:srgbClr val="FFFFFF"/>
                </a:solidFill>
                <a:latin typeface="Calibri"/>
                <a:cs typeface="Calibri"/>
              </a:rPr>
              <a:t>BIENESTAR</a:t>
            </a:r>
            <a:r>
              <a:rPr sz="1800" spc="-60" dirty="0">
                <a:solidFill>
                  <a:srgbClr val="FFFFFF"/>
                </a:solidFill>
                <a:latin typeface="Calibri"/>
                <a:cs typeface="Calibri"/>
              </a:rPr>
              <a:t> </a:t>
            </a:r>
            <a:r>
              <a:rPr sz="1800" dirty="0">
                <a:solidFill>
                  <a:srgbClr val="FFFFFF"/>
                </a:solidFill>
                <a:latin typeface="Calibri"/>
                <a:cs typeface="Calibri"/>
              </a:rPr>
              <a:t>2017</a:t>
            </a:r>
            <a:endParaRPr sz="1800">
              <a:latin typeface="Calibri"/>
              <a:cs typeface="Calibri"/>
            </a:endParaRPr>
          </a:p>
        </p:txBody>
      </p:sp>
      <p:sp>
        <p:nvSpPr>
          <p:cNvPr id="5" name="object 5"/>
          <p:cNvSpPr/>
          <p:nvPr/>
        </p:nvSpPr>
        <p:spPr>
          <a:xfrm>
            <a:off x="9110471" y="6208775"/>
            <a:ext cx="3081527" cy="649223"/>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0" y="5794247"/>
            <a:ext cx="1597152" cy="1063751"/>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916939" y="1768855"/>
            <a:ext cx="10087610" cy="3704590"/>
          </a:xfrm>
          <a:prstGeom prst="rect">
            <a:avLst/>
          </a:prstGeom>
        </p:spPr>
        <p:txBody>
          <a:bodyPr vert="horz" wrap="square" lIns="0" tIns="112395" rIns="0" bIns="0" rtlCol="0">
            <a:spAutoFit/>
          </a:bodyPr>
          <a:lstStyle/>
          <a:p>
            <a:pPr marL="241300" marR="158115" indent="-228600">
              <a:lnSpc>
                <a:spcPct val="70000"/>
              </a:lnSpc>
              <a:spcBef>
                <a:spcPts val="885"/>
              </a:spcBef>
              <a:buClr>
                <a:srgbClr val="800000"/>
              </a:buClr>
              <a:buFont typeface="Wingdings"/>
              <a:buChar char=""/>
              <a:tabLst>
                <a:tab pos="327025" algn="l"/>
              </a:tabLst>
            </a:pPr>
            <a:r>
              <a:rPr sz="2200" spc="-10" dirty="0">
                <a:solidFill>
                  <a:srgbClr val="404040"/>
                </a:solidFill>
                <a:latin typeface="Calibri"/>
                <a:cs typeface="Calibri"/>
              </a:rPr>
              <a:t>Sus actividades predilectas </a:t>
            </a:r>
            <a:r>
              <a:rPr sz="2200" spc="-5" dirty="0">
                <a:solidFill>
                  <a:srgbClr val="404040"/>
                </a:solidFill>
                <a:latin typeface="Calibri"/>
                <a:cs typeface="Calibri"/>
              </a:rPr>
              <a:t>son las de </a:t>
            </a:r>
            <a:r>
              <a:rPr sz="2200" spc="-15" dirty="0">
                <a:solidFill>
                  <a:srgbClr val="404040"/>
                </a:solidFill>
                <a:latin typeface="Calibri"/>
                <a:cs typeface="Calibri"/>
              </a:rPr>
              <a:t>carácter </a:t>
            </a:r>
            <a:r>
              <a:rPr sz="2200" spc="-10" dirty="0">
                <a:solidFill>
                  <a:srgbClr val="404040"/>
                </a:solidFill>
                <a:latin typeface="Calibri"/>
                <a:cs typeface="Calibri"/>
              </a:rPr>
              <a:t>deportivo; </a:t>
            </a:r>
            <a:r>
              <a:rPr sz="2200" spc="-5" dirty="0">
                <a:solidFill>
                  <a:srgbClr val="404040"/>
                </a:solidFill>
                <a:latin typeface="Calibri"/>
                <a:cs typeface="Calibri"/>
              </a:rPr>
              <a:t>y </a:t>
            </a:r>
            <a:r>
              <a:rPr sz="2200" spc="-10" dirty="0">
                <a:solidFill>
                  <a:srgbClr val="404040"/>
                </a:solidFill>
                <a:latin typeface="Calibri"/>
                <a:cs typeface="Calibri"/>
              </a:rPr>
              <a:t>del </a:t>
            </a:r>
            <a:r>
              <a:rPr sz="2200" spc="-5" dirty="0">
                <a:solidFill>
                  <a:srgbClr val="404040"/>
                </a:solidFill>
                <a:latin typeface="Calibri"/>
                <a:cs typeface="Calibri"/>
              </a:rPr>
              <a:t>mismo modo </a:t>
            </a:r>
            <a:r>
              <a:rPr sz="2200" spc="-10" dirty="0">
                <a:solidFill>
                  <a:srgbClr val="404040"/>
                </a:solidFill>
                <a:latin typeface="Calibri"/>
                <a:cs typeface="Calibri"/>
              </a:rPr>
              <a:t>solicitan  </a:t>
            </a:r>
            <a:r>
              <a:rPr sz="2200" spc="-15" dirty="0">
                <a:solidFill>
                  <a:srgbClr val="404040"/>
                </a:solidFill>
                <a:latin typeface="Calibri"/>
                <a:cs typeface="Calibri"/>
              </a:rPr>
              <a:t>reforzarlas.</a:t>
            </a:r>
            <a:endParaRPr sz="2200">
              <a:latin typeface="Calibri"/>
              <a:cs typeface="Calibri"/>
            </a:endParaRPr>
          </a:p>
          <a:p>
            <a:pPr>
              <a:lnSpc>
                <a:spcPct val="100000"/>
              </a:lnSpc>
              <a:buClr>
                <a:srgbClr val="800000"/>
              </a:buClr>
              <a:buFont typeface="Wingdings"/>
              <a:buChar char=""/>
            </a:pPr>
            <a:endParaRPr sz="2200">
              <a:latin typeface="Times New Roman"/>
              <a:cs typeface="Times New Roman"/>
            </a:endParaRPr>
          </a:p>
          <a:p>
            <a:pPr marL="241300" marR="61594" indent="-228600">
              <a:lnSpc>
                <a:spcPct val="70000"/>
              </a:lnSpc>
              <a:spcBef>
                <a:spcPts val="1320"/>
              </a:spcBef>
              <a:buClr>
                <a:srgbClr val="800000"/>
              </a:buClr>
              <a:buFont typeface="Wingdings"/>
              <a:buChar char=""/>
              <a:tabLst>
                <a:tab pos="327025" algn="l"/>
              </a:tabLst>
            </a:pPr>
            <a:r>
              <a:rPr sz="2200" spc="-10" dirty="0">
                <a:solidFill>
                  <a:srgbClr val="404040"/>
                </a:solidFill>
                <a:latin typeface="Calibri"/>
                <a:cs typeface="Calibri"/>
              </a:rPr>
              <a:t>Las motivaciones </a:t>
            </a:r>
            <a:r>
              <a:rPr sz="2200" spc="-5" dirty="0">
                <a:solidFill>
                  <a:srgbClr val="404040"/>
                </a:solidFill>
                <a:latin typeface="Calibri"/>
                <a:cs typeface="Calibri"/>
              </a:rPr>
              <a:t>principales </a:t>
            </a:r>
            <a:r>
              <a:rPr sz="2200" spc="-20" dirty="0">
                <a:solidFill>
                  <a:srgbClr val="404040"/>
                </a:solidFill>
                <a:latin typeface="Calibri"/>
                <a:cs typeface="Calibri"/>
              </a:rPr>
              <a:t>para </a:t>
            </a:r>
            <a:r>
              <a:rPr sz="2200" spc="-5" dirty="0">
                <a:solidFill>
                  <a:srgbClr val="404040"/>
                </a:solidFill>
                <a:latin typeface="Calibri"/>
                <a:cs typeface="Calibri"/>
              </a:rPr>
              <a:t>la </a:t>
            </a:r>
            <a:r>
              <a:rPr sz="2200" spc="-10" dirty="0">
                <a:solidFill>
                  <a:srgbClr val="404040"/>
                </a:solidFill>
                <a:latin typeface="Calibri"/>
                <a:cs typeface="Calibri"/>
              </a:rPr>
              <a:t>participación </a:t>
            </a:r>
            <a:r>
              <a:rPr sz="2200" spc="-5" dirty="0">
                <a:solidFill>
                  <a:srgbClr val="404040"/>
                </a:solidFill>
                <a:latin typeface="Calibri"/>
                <a:cs typeface="Calibri"/>
              </a:rPr>
              <a:t>en las </a:t>
            </a:r>
            <a:r>
              <a:rPr sz="2200" spc="-10" dirty="0">
                <a:solidFill>
                  <a:srgbClr val="404040"/>
                </a:solidFill>
                <a:latin typeface="Calibri"/>
                <a:cs typeface="Calibri"/>
              </a:rPr>
              <a:t>actividades </a:t>
            </a:r>
            <a:r>
              <a:rPr sz="2200" spc="-5" dirty="0">
                <a:solidFill>
                  <a:srgbClr val="404040"/>
                </a:solidFill>
                <a:latin typeface="Calibri"/>
                <a:cs typeface="Calibri"/>
              </a:rPr>
              <a:t>son la </a:t>
            </a:r>
            <a:r>
              <a:rPr sz="2200" spc="-15" dirty="0">
                <a:solidFill>
                  <a:srgbClr val="404040"/>
                </a:solidFill>
                <a:latin typeface="Calibri"/>
                <a:cs typeface="Calibri"/>
              </a:rPr>
              <a:t>integración  con </a:t>
            </a:r>
            <a:r>
              <a:rPr sz="2200" spc="-10" dirty="0">
                <a:solidFill>
                  <a:srgbClr val="404040"/>
                </a:solidFill>
                <a:latin typeface="Calibri"/>
                <a:cs typeface="Calibri"/>
              </a:rPr>
              <a:t>otros miembros del </a:t>
            </a:r>
            <a:r>
              <a:rPr sz="2200" spc="-5" dirty="0">
                <a:solidFill>
                  <a:srgbClr val="404040"/>
                </a:solidFill>
                <a:latin typeface="Calibri"/>
                <a:cs typeface="Calibri"/>
              </a:rPr>
              <a:t>MEN y la</a:t>
            </a:r>
            <a:r>
              <a:rPr sz="2200" spc="90" dirty="0">
                <a:solidFill>
                  <a:srgbClr val="404040"/>
                </a:solidFill>
                <a:latin typeface="Calibri"/>
                <a:cs typeface="Calibri"/>
              </a:rPr>
              <a:t> </a:t>
            </a:r>
            <a:r>
              <a:rPr sz="2200" spc="-5" dirty="0">
                <a:solidFill>
                  <a:srgbClr val="404040"/>
                </a:solidFill>
                <a:latin typeface="Calibri"/>
                <a:cs typeface="Calibri"/>
              </a:rPr>
              <a:t>salud.</a:t>
            </a:r>
            <a:endParaRPr sz="2200">
              <a:latin typeface="Calibri"/>
              <a:cs typeface="Calibri"/>
            </a:endParaRPr>
          </a:p>
          <a:p>
            <a:pPr>
              <a:lnSpc>
                <a:spcPct val="100000"/>
              </a:lnSpc>
              <a:spcBef>
                <a:spcPts val="10"/>
              </a:spcBef>
              <a:buClr>
                <a:srgbClr val="800000"/>
              </a:buClr>
              <a:buFont typeface="Wingdings"/>
              <a:buChar char=""/>
            </a:pPr>
            <a:endParaRPr sz="2650">
              <a:latin typeface="Times New Roman"/>
              <a:cs typeface="Times New Roman"/>
            </a:endParaRPr>
          </a:p>
          <a:p>
            <a:pPr marL="241300" indent="-228600">
              <a:lnSpc>
                <a:spcPts val="2245"/>
              </a:lnSpc>
              <a:buClr>
                <a:srgbClr val="800000"/>
              </a:buClr>
              <a:buFont typeface="Wingdings"/>
              <a:buChar char=""/>
              <a:tabLst>
                <a:tab pos="327025" algn="l"/>
              </a:tabLst>
            </a:pPr>
            <a:r>
              <a:rPr sz="2200" spc="-5" dirty="0">
                <a:solidFill>
                  <a:srgbClr val="404040"/>
                </a:solidFill>
                <a:latin typeface="Calibri"/>
                <a:cs typeface="Calibri"/>
              </a:rPr>
              <a:t>Los </a:t>
            </a:r>
            <a:r>
              <a:rPr sz="2200" spc="-10" dirty="0">
                <a:solidFill>
                  <a:srgbClr val="404040"/>
                </a:solidFill>
                <a:latin typeface="Calibri"/>
                <a:cs typeface="Calibri"/>
              </a:rPr>
              <a:t>aspectos </a:t>
            </a:r>
            <a:r>
              <a:rPr sz="2200" spc="-5" dirty="0">
                <a:solidFill>
                  <a:srgbClr val="404040"/>
                </a:solidFill>
                <a:latin typeface="Calibri"/>
                <a:cs typeface="Calibri"/>
              </a:rPr>
              <a:t>más </a:t>
            </a:r>
            <a:r>
              <a:rPr sz="2200" spc="-10" dirty="0">
                <a:solidFill>
                  <a:srgbClr val="404040"/>
                </a:solidFill>
                <a:latin typeface="Calibri"/>
                <a:cs typeface="Calibri"/>
              </a:rPr>
              <a:t>importantes </a:t>
            </a:r>
            <a:r>
              <a:rPr sz="2200" spc="-5" dirty="0">
                <a:solidFill>
                  <a:srgbClr val="404040"/>
                </a:solidFill>
                <a:latin typeface="Calibri"/>
                <a:cs typeface="Calibri"/>
              </a:rPr>
              <a:t>de </a:t>
            </a:r>
            <a:r>
              <a:rPr sz="2200" spc="-15" dirty="0">
                <a:solidFill>
                  <a:srgbClr val="404040"/>
                </a:solidFill>
                <a:latin typeface="Calibri"/>
                <a:cs typeface="Calibri"/>
              </a:rPr>
              <a:t>bienestar </a:t>
            </a:r>
            <a:r>
              <a:rPr sz="2200" spc="-5" dirty="0">
                <a:solidFill>
                  <a:srgbClr val="404040"/>
                </a:solidFill>
                <a:latin typeface="Calibri"/>
                <a:cs typeface="Calibri"/>
              </a:rPr>
              <a:t>son las </a:t>
            </a:r>
            <a:r>
              <a:rPr sz="2200" spc="-10" dirty="0">
                <a:solidFill>
                  <a:srgbClr val="404040"/>
                </a:solidFill>
                <a:latin typeface="Calibri"/>
                <a:cs typeface="Calibri"/>
              </a:rPr>
              <a:t>capacitaciones, parte </a:t>
            </a:r>
            <a:r>
              <a:rPr sz="2200" spc="-5" dirty="0">
                <a:solidFill>
                  <a:srgbClr val="404040"/>
                </a:solidFill>
                <a:latin typeface="Calibri"/>
                <a:cs typeface="Calibri"/>
              </a:rPr>
              <a:t>emocional</a:t>
            </a:r>
            <a:r>
              <a:rPr sz="2200" spc="160" dirty="0">
                <a:solidFill>
                  <a:srgbClr val="404040"/>
                </a:solidFill>
                <a:latin typeface="Calibri"/>
                <a:cs typeface="Calibri"/>
              </a:rPr>
              <a:t> </a:t>
            </a:r>
            <a:r>
              <a:rPr sz="2200" spc="-5" dirty="0">
                <a:solidFill>
                  <a:srgbClr val="404040"/>
                </a:solidFill>
                <a:latin typeface="Calibri"/>
                <a:cs typeface="Calibri"/>
              </a:rPr>
              <a:t>y</a:t>
            </a:r>
            <a:endParaRPr sz="2200">
              <a:latin typeface="Calibri"/>
              <a:cs typeface="Calibri"/>
            </a:endParaRPr>
          </a:p>
          <a:p>
            <a:pPr marL="241300">
              <a:lnSpc>
                <a:spcPts val="2245"/>
              </a:lnSpc>
            </a:pPr>
            <a:r>
              <a:rPr sz="2200" spc="-10" dirty="0">
                <a:solidFill>
                  <a:srgbClr val="404040"/>
                </a:solidFill>
                <a:latin typeface="Calibri"/>
                <a:cs typeface="Calibri"/>
              </a:rPr>
              <a:t>prevención </a:t>
            </a:r>
            <a:r>
              <a:rPr sz="2200" spc="-5" dirty="0">
                <a:solidFill>
                  <a:srgbClr val="404040"/>
                </a:solidFill>
                <a:latin typeface="Calibri"/>
                <a:cs typeface="Calibri"/>
              </a:rPr>
              <a:t>de</a:t>
            </a:r>
            <a:r>
              <a:rPr sz="2200" dirty="0">
                <a:solidFill>
                  <a:srgbClr val="404040"/>
                </a:solidFill>
                <a:latin typeface="Calibri"/>
                <a:cs typeface="Calibri"/>
              </a:rPr>
              <a:t> </a:t>
            </a:r>
            <a:r>
              <a:rPr sz="2200" spc="-5" dirty="0">
                <a:solidFill>
                  <a:srgbClr val="404040"/>
                </a:solidFill>
                <a:latin typeface="Calibri"/>
                <a:cs typeface="Calibri"/>
              </a:rPr>
              <a:t>riesgos.</a:t>
            </a:r>
            <a:endParaRPr sz="2200">
              <a:latin typeface="Calibri"/>
              <a:cs typeface="Calibri"/>
            </a:endParaRPr>
          </a:p>
          <a:p>
            <a:pPr>
              <a:lnSpc>
                <a:spcPct val="100000"/>
              </a:lnSpc>
            </a:pPr>
            <a:endParaRPr sz="2200">
              <a:latin typeface="Times New Roman"/>
              <a:cs typeface="Times New Roman"/>
            </a:endParaRPr>
          </a:p>
          <a:p>
            <a:pPr marL="241300" marR="5080" indent="-228600">
              <a:lnSpc>
                <a:spcPct val="70000"/>
              </a:lnSpc>
              <a:spcBef>
                <a:spcPts val="1315"/>
              </a:spcBef>
              <a:buClr>
                <a:srgbClr val="800000"/>
              </a:buClr>
              <a:buFont typeface="Wingdings"/>
              <a:buChar char=""/>
              <a:tabLst>
                <a:tab pos="327025" algn="l"/>
              </a:tabLst>
            </a:pPr>
            <a:r>
              <a:rPr sz="2200" spc="-15" dirty="0">
                <a:solidFill>
                  <a:srgbClr val="404040"/>
                </a:solidFill>
                <a:latin typeface="Calibri"/>
                <a:cs typeface="Calibri"/>
              </a:rPr>
              <a:t>Poder </a:t>
            </a:r>
            <a:r>
              <a:rPr sz="2200" spc="-10" dirty="0">
                <a:solidFill>
                  <a:srgbClr val="404040"/>
                </a:solidFill>
                <a:latin typeface="Calibri"/>
                <a:cs typeface="Calibri"/>
              </a:rPr>
              <a:t>participar </a:t>
            </a:r>
            <a:r>
              <a:rPr sz="2200" spc="-5" dirty="0">
                <a:solidFill>
                  <a:srgbClr val="404040"/>
                </a:solidFill>
                <a:latin typeface="Calibri"/>
                <a:cs typeface="Calibri"/>
              </a:rPr>
              <a:t>en los </a:t>
            </a:r>
            <a:r>
              <a:rPr sz="2200" spc="-15" dirty="0">
                <a:solidFill>
                  <a:srgbClr val="404040"/>
                </a:solidFill>
                <a:latin typeface="Calibri"/>
                <a:cs typeface="Calibri"/>
              </a:rPr>
              <a:t>distintos </a:t>
            </a:r>
            <a:r>
              <a:rPr sz="2200" spc="-20" dirty="0">
                <a:solidFill>
                  <a:srgbClr val="404040"/>
                </a:solidFill>
                <a:latin typeface="Calibri"/>
                <a:cs typeface="Calibri"/>
              </a:rPr>
              <a:t>eventos </a:t>
            </a:r>
            <a:r>
              <a:rPr sz="2200" spc="-5" dirty="0">
                <a:solidFill>
                  <a:srgbClr val="404040"/>
                </a:solidFill>
                <a:latin typeface="Calibri"/>
                <a:cs typeface="Calibri"/>
              </a:rPr>
              <a:t>es </a:t>
            </a:r>
            <a:r>
              <a:rPr sz="2200" spc="-15" dirty="0">
                <a:solidFill>
                  <a:srgbClr val="404040"/>
                </a:solidFill>
                <a:latin typeface="Calibri"/>
                <a:cs typeface="Calibri"/>
              </a:rPr>
              <a:t>sumamente satisfactorio </a:t>
            </a:r>
            <a:r>
              <a:rPr sz="2200" spc="-5" dirty="0">
                <a:solidFill>
                  <a:srgbClr val="404040"/>
                </a:solidFill>
                <a:latin typeface="Calibri"/>
                <a:cs typeface="Calibri"/>
              </a:rPr>
              <a:t>y es </a:t>
            </a:r>
            <a:r>
              <a:rPr sz="2200" spc="-10" dirty="0">
                <a:solidFill>
                  <a:srgbClr val="404040"/>
                </a:solidFill>
                <a:latin typeface="Calibri"/>
                <a:cs typeface="Calibri"/>
              </a:rPr>
              <a:t>por </a:t>
            </a:r>
            <a:r>
              <a:rPr sz="2200" spc="-5" dirty="0">
                <a:solidFill>
                  <a:srgbClr val="404040"/>
                </a:solidFill>
                <a:latin typeface="Calibri"/>
                <a:cs typeface="Calibri"/>
              </a:rPr>
              <a:t>ellos </a:t>
            </a:r>
            <a:r>
              <a:rPr sz="2200" spc="-10" dirty="0">
                <a:solidFill>
                  <a:srgbClr val="404040"/>
                </a:solidFill>
                <a:latin typeface="Calibri"/>
                <a:cs typeface="Calibri"/>
              </a:rPr>
              <a:t>que  </a:t>
            </a:r>
            <a:r>
              <a:rPr sz="2200" spc="-5" dirty="0">
                <a:solidFill>
                  <a:srgbClr val="404040"/>
                </a:solidFill>
                <a:latin typeface="Calibri"/>
                <a:cs typeface="Calibri"/>
              </a:rPr>
              <a:t>desean </a:t>
            </a:r>
            <a:r>
              <a:rPr sz="2200" spc="-10" dirty="0">
                <a:solidFill>
                  <a:srgbClr val="404040"/>
                </a:solidFill>
                <a:latin typeface="Calibri"/>
                <a:cs typeface="Calibri"/>
              </a:rPr>
              <a:t>como mejora </a:t>
            </a:r>
            <a:r>
              <a:rPr sz="2200" spc="-5" dirty="0">
                <a:solidFill>
                  <a:srgbClr val="404040"/>
                </a:solidFill>
                <a:latin typeface="Calibri"/>
                <a:cs typeface="Calibri"/>
              </a:rPr>
              <a:t>ser incluidos en más actividades, </a:t>
            </a:r>
            <a:r>
              <a:rPr sz="2200" spc="-10" dirty="0">
                <a:solidFill>
                  <a:srgbClr val="404040"/>
                </a:solidFill>
                <a:latin typeface="Calibri"/>
                <a:cs typeface="Calibri"/>
              </a:rPr>
              <a:t>bien </a:t>
            </a:r>
            <a:r>
              <a:rPr sz="2200" spc="-5" dirty="0">
                <a:solidFill>
                  <a:srgbClr val="404040"/>
                </a:solidFill>
                <a:latin typeface="Calibri"/>
                <a:cs typeface="Calibri"/>
              </a:rPr>
              <a:t>sea de tipo </a:t>
            </a:r>
            <a:r>
              <a:rPr sz="2200" spc="-10" dirty="0">
                <a:solidFill>
                  <a:srgbClr val="404040"/>
                </a:solidFill>
                <a:latin typeface="Calibri"/>
                <a:cs typeface="Calibri"/>
              </a:rPr>
              <a:t>familiar </a:t>
            </a:r>
            <a:r>
              <a:rPr sz="2200" spc="-5" dirty="0">
                <a:solidFill>
                  <a:srgbClr val="404040"/>
                </a:solidFill>
                <a:latin typeface="Calibri"/>
                <a:cs typeface="Calibri"/>
              </a:rPr>
              <a:t>o los  </a:t>
            </a:r>
            <a:r>
              <a:rPr sz="2200" spc="-10" dirty="0">
                <a:solidFill>
                  <a:srgbClr val="404040"/>
                </a:solidFill>
                <a:latin typeface="Calibri"/>
                <a:cs typeface="Calibri"/>
              </a:rPr>
              <a:t>fines </a:t>
            </a:r>
            <a:r>
              <a:rPr sz="2200" spc="-5" dirty="0">
                <a:solidFill>
                  <a:srgbClr val="404040"/>
                </a:solidFill>
                <a:latin typeface="Calibri"/>
                <a:cs typeface="Calibri"/>
              </a:rPr>
              <a:t>de</a:t>
            </a:r>
            <a:r>
              <a:rPr sz="2200" spc="25" dirty="0">
                <a:solidFill>
                  <a:srgbClr val="404040"/>
                </a:solidFill>
                <a:latin typeface="Calibri"/>
                <a:cs typeface="Calibri"/>
              </a:rPr>
              <a:t> </a:t>
            </a:r>
            <a:r>
              <a:rPr sz="2200" spc="-5" dirty="0">
                <a:solidFill>
                  <a:srgbClr val="404040"/>
                </a:solidFill>
                <a:latin typeface="Calibri"/>
                <a:cs typeface="Calibri"/>
              </a:rPr>
              <a:t>semana.</a:t>
            </a:r>
            <a:endParaRPr sz="2200">
              <a:latin typeface="Calibri"/>
              <a:cs typeface="Calibri"/>
            </a:endParaRPr>
          </a:p>
        </p:txBody>
      </p:sp>
      <p:sp>
        <p:nvSpPr>
          <p:cNvPr id="3" name="object 3"/>
          <p:cNvSpPr/>
          <p:nvPr/>
        </p:nvSpPr>
        <p:spPr>
          <a:xfrm>
            <a:off x="0" y="405384"/>
            <a:ext cx="7920355" cy="388620"/>
          </a:xfrm>
          <a:custGeom>
            <a:avLst/>
            <a:gdLst/>
            <a:ahLst/>
            <a:cxnLst/>
            <a:rect l="l" t="t" r="r" b="b"/>
            <a:pathLst>
              <a:path w="7920355" h="388620">
                <a:moveTo>
                  <a:pt x="0" y="388620"/>
                </a:moveTo>
                <a:lnTo>
                  <a:pt x="7920228" y="388620"/>
                </a:lnTo>
                <a:lnTo>
                  <a:pt x="7920228" y="0"/>
                </a:lnTo>
                <a:lnTo>
                  <a:pt x="0" y="0"/>
                </a:lnTo>
                <a:lnTo>
                  <a:pt x="0" y="388620"/>
                </a:lnTo>
                <a:close/>
              </a:path>
            </a:pathLst>
          </a:custGeom>
          <a:solidFill>
            <a:srgbClr val="800000"/>
          </a:solidFill>
        </p:spPr>
        <p:txBody>
          <a:bodyPr wrap="square" lIns="0" tIns="0" rIns="0" bIns="0" rtlCol="0"/>
          <a:lstStyle/>
          <a:p>
            <a:endParaRPr/>
          </a:p>
        </p:txBody>
      </p:sp>
      <p:sp>
        <p:nvSpPr>
          <p:cNvPr id="4" name="object 4"/>
          <p:cNvSpPr txBox="1"/>
          <p:nvPr/>
        </p:nvSpPr>
        <p:spPr>
          <a:xfrm>
            <a:off x="98247" y="432308"/>
            <a:ext cx="5473700" cy="974725"/>
          </a:xfrm>
          <a:prstGeom prst="rect">
            <a:avLst/>
          </a:prstGeom>
        </p:spPr>
        <p:txBody>
          <a:bodyPr vert="horz" wrap="square" lIns="0" tIns="12700" rIns="0" bIns="0" rtlCol="0">
            <a:spAutoFit/>
          </a:bodyPr>
          <a:lstStyle/>
          <a:p>
            <a:pPr marL="12700">
              <a:lnSpc>
                <a:spcPct val="100000"/>
              </a:lnSpc>
              <a:spcBef>
                <a:spcPts val="100"/>
              </a:spcBef>
            </a:pPr>
            <a:r>
              <a:rPr sz="1800" spc="-25" dirty="0">
                <a:solidFill>
                  <a:srgbClr val="FFFFFF"/>
                </a:solidFill>
                <a:latin typeface="Calibri"/>
                <a:cs typeface="Calibri"/>
              </a:rPr>
              <a:t>ENCUESTA </a:t>
            </a:r>
            <a:r>
              <a:rPr sz="1800" spc="-5" dirty="0">
                <a:solidFill>
                  <a:srgbClr val="FFFFFF"/>
                </a:solidFill>
                <a:latin typeface="Calibri"/>
                <a:cs typeface="Calibri"/>
              </a:rPr>
              <a:t>DE </a:t>
            </a:r>
            <a:r>
              <a:rPr sz="1800" spc="-25" dirty="0">
                <a:solidFill>
                  <a:srgbClr val="FFFFFF"/>
                </a:solidFill>
                <a:latin typeface="Calibri"/>
                <a:cs typeface="Calibri"/>
              </a:rPr>
              <a:t>BIENESTAR </a:t>
            </a:r>
            <a:r>
              <a:rPr sz="1800" dirty="0">
                <a:solidFill>
                  <a:srgbClr val="FFFFFF"/>
                </a:solidFill>
                <a:latin typeface="Calibri"/>
                <a:cs typeface="Calibri"/>
              </a:rPr>
              <a:t>2017 -</a:t>
            </a:r>
            <a:r>
              <a:rPr sz="1800" spc="25" dirty="0">
                <a:solidFill>
                  <a:srgbClr val="FFFFFF"/>
                </a:solidFill>
                <a:latin typeface="Calibri"/>
                <a:cs typeface="Calibri"/>
              </a:rPr>
              <a:t> </a:t>
            </a:r>
            <a:r>
              <a:rPr sz="1800" spc="-15" dirty="0">
                <a:solidFill>
                  <a:srgbClr val="FFFFFF"/>
                </a:solidFill>
                <a:latin typeface="Calibri"/>
                <a:cs typeface="Calibri"/>
              </a:rPr>
              <a:t>CONDUCTORES</a:t>
            </a:r>
            <a:endParaRPr sz="1800">
              <a:latin typeface="Calibri"/>
              <a:cs typeface="Calibri"/>
            </a:endParaRPr>
          </a:p>
          <a:p>
            <a:pPr>
              <a:lnSpc>
                <a:spcPct val="100000"/>
              </a:lnSpc>
              <a:spcBef>
                <a:spcPts val="25"/>
              </a:spcBef>
            </a:pPr>
            <a:endParaRPr sz="2300">
              <a:latin typeface="Times New Roman"/>
              <a:cs typeface="Times New Roman"/>
            </a:endParaRPr>
          </a:p>
          <a:p>
            <a:pPr marL="1145540" indent="-314325">
              <a:lnSpc>
                <a:spcPct val="100000"/>
              </a:lnSpc>
              <a:buClr>
                <a:srgbClr val="800000"/>
              </a:buClr>
              <a:buFont typeface="Wingdings"/>
              <a:buChar char=""/>
              <a:tabLst>
                <a:tab pos="1146175" algn="l"/>
              </a:tabLst>
            </a:pPr>
            <a:r>
              <a:rPr sz="2200" spc="-5" dirty="0">
                <a:solidFill>
                  <a:srgbClr val="404040"/>
                </a:solidFill>
                <a:latin typeface="Calibri"/>
                <a:cs typeface="Calibri"/>
              </a:rPr>
              <a:t>Su </a:t>
            </a:r>
            <a:r>
              <a:rPr sz="2200" spc="-15" dirty="0">
                <a:solidFill>
                  <a:srgbClr val="404040"/>
                </a:solidFill>
                <a:latin typeface="Calibri"/>
                <a:cs typeface="Calibri"/>
              </a:rPr>
              <a:t>porcentaje </a:t>
            </a:r>
            <a:r>
              <a:rPr sz="2200" spc="-5" dirty="0">
                <a:solidFill>
                  <a:srgbClr val="404040"/>
                </a:solidFill>
                <a:latin typeface="Calibri"/>
                <a:cs typeface="Calibri"/>
              </a:rPr>
              <a:t>de </a:t>
            </a:r>
            <a:r>
              <a:rPr sz="2200" spc="-10" dirty="0">
                <a:solidFill>
                  <a:srgbClr val="404040"/>
                </a:solidFill>
                <a:latin typeface="Calibri"/>
                <a:cs typeface="Calibri"/>
              </a:rPr>
              <a:t>participación </a:t>
            </a:r>
            <a:r>
              <a:rPr sz="2200" spc="-5" dirty="0">
                <a:solidFill>
                  <a:srgbClr val="404040"/>
                </a:solidFill>
                <a:latin typeface="Calibri"/>
                <a:cs typeface="Calibri"/>
              </a:rPr>
              <a:t>es</a:t>
            </a:r>
            <a:r>
              <a:rPr sz="2200" spc="5" dirty="0">
                <a:solidFill>
                  <a:srgbClr val="404040"/>
                </a:solidFill>
                <a:latin typeface="Calibri"/>
                <a:cs typeface="Calibri"/>
              </a:rPr>
              <a:t> </a:t>
            </a:r>
            <a:r>
              <a:rPr sz="2200" spc="-10" dirty="0">
                <a:solidFill>
                  <a:srgbClr val="404040"/>
                </a:solidFill>
                <a:latin typeface="Calibri"/>
                <a:cs typeface="Calibri"/>
              </a:rPr>
              <a:t>alto.</a:t>
            </a:r>
            <a:endParaRPr sz="2200">
              <a:latin typeface="Calibri"/>
              <a:cs typeface="Calibri"/>
            </a:endParaRPr>
          </a:p>
        </p:txBody>
      </p:sp>
      <p:sp>
        <p:nvSpPr>
          <p:cNvPr id="5" name="object 5"/>
          <p:cNvSpPr/>
          <p:nvPr/>
        </p:nvSpPr>
        <p:spPr>
          <a:xfrm>
            <a:off x="9110471" y="6208775"/>
            <a:ext cx="3081527" cy="649223"/>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0" y="5794247"/>
            <a:ext cx="1597152" cy="1063751"/>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9110471" y="6208775"/>
            <a:ext cx="3081527" cy="649223"/>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0" y="5794247"/>
            <a:ext cx="1597152" cy="1063751"/>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0" y="405384"/>
            <a:ext cx="7920355" cy="388620"/>
          </a:xfrm>
          <a:custGeom>
            <a:avLst/>
            <a:gdLst/>
            <a:ahLst/>
            <a:cxnLst/>
            <a:rect l="l" t="t" r="r" b="b"/>
            <a:pathLst>
              <a:path w="7920355" h="388620">
                <a:moveTo>
                  <a:pt x="0" y="388620"/>
                </a:moveTo>
                <a:lnTo>
                  <a:pt x="7920228" y="388620"/>
                </a:lnTo>
                <a:lnTo>
                  <a:pt x="7920228" y="0"/>
                </a:lnTo>
                <a:lnTo>
                  <a:pt x="0" y="0"/>
                </a:lnTo>
                <a:lnTo>
                  <a:pt x="0" y="388620"/>
                </a:lnTo>
                <a:close/>
              </a:path>
            </a:pathLst>
          </a:custGeom>
          <a:solidFill>
            <a:srgbClr val="800000"/>
          </a:solidFill>
        </p:spPr>
        <p:txBody>
          <a:bodyPr wrap="square" lIns="0" tIns="0" rIns="0" bIns="0" rtlCol="0"/>
          <a:lstStyle/>
          <a:p>
            <a:endParaRPr/>
          </a:p>
        </p:txBody>
      </p:sp>
      <p:sp>
        <p:nvSpPr>
          <p:cNvPr id="5" name="object 5"/>
          <p:cNvSpPr txBox="1"/>
          <p:nvPr/>
        </p:nvSpPr>
        <p:spPr>
          <a:xfrm>
            <a:off x="98247" y="432308"/>
            <a:ext cx="5746115" cy="5087620"/>
          </a:xfrm>
          <a:prstGeom prst="rect">
            <a:avLst/>
          </a:prstGeom>
        </p:spPr>
        <p:txBody>
          <a:bodyPr vert="horz" wrap="square" lIns="0" tIns="12700" rIns="0" bIns="0" rtlCol="0">
            <a:spAutoFit/>
          </a:bodyPr>
          <a:lstStyle/>
          <a:p>
            <a:pPr marL="12700">
              <a:lnSpc>
                <a:spcPct val="100000"/>
              </a:lnSpc>
              <a:spcBef>
                <a:spcPts val="100"/>
              </a:spcBef>
            </a:pPr>
            <a:r>
              <a:rPr sz="1800" b="1" spc="-25" dirty="0">
                <a:solidFill>
                  <a:srgbClr val="FFFFFF"/>
                </a:solidFill>
                <a:latin typeface="Calibri"/>
                <a:cs typeface="Calibri"/>
              </a:rPr>
              <a:t>ESTRATEGIAS</a:t>
            </a:r>
            <a:endParaRPr sz="1800" dirty="0">
              <a:latin typeface="Calibri"/>
              <a:cs typeface="Calibri"/>
            </a:endParaRPr>
          </a:p>
          <a:p>
            <a:pPr>
              <a:lnSpc>
                <a:spcPct val="100000"/>
              </a:lnSpc>
              <a:spcBef>
                <a:spcPts val="35"/>
              </a:spcBef>
            </a:pPr>
            <a:endParaRPr sz="2250" dirty="0">
              <a:latin typeface="Times New Roman"/>
              <a:cs typeface="Times New Roman"/>
            </a:endParaRPr>
          </a:p>
          <a:p>
            <a:pPr marL="1116330" indent="-285115">
              <a:lnSpc>
                <a:spcPct val="100000"/>
              </a:lnSpc>
              <a:buClr>
                <a:srgbClr val="800000"/>
              </a:buClr>
              <a:buFont typeface="Wingdings"/>
              <a:buChar char=""/>
              <a:tabLst>
                <a:tab pos="1116965" algn="l"/>
              </a:tabLst>
            </a:pPr>
            <a:r>
              <a:rPr sz="2000" spc="-10" dirty="0">
                <a:solidFill>
                  <a:srgbClr val="404040"/>
                </a:solidFill>
                <a:latin typeface="Calibri"/>
                <a:cs typeface="Calibri"/>
              </a:rPr>
              <a:t>Programa </a:t>
            </a:r>
            <a:r>
              <a:rPr sz="2000" dirty="0">
                <a:solidFill>
                  <a:srgbClr val="404040"/>
                </a:solidFill>
                <a:latin typeface="Calibri"/>
                <a:cs typeface="Calibri"/>
              </a:rPr>
              <a:t>de </a:t>
            </a:r>
            <a:r>
              <a:rPr sz="2000" spc="-15" dirty="0">
                <a:solidFill>
                  <a:srgbClr val="404040"/>
                </a:solidFill>
                <a:latin typeface="Calibri"/>
                <a:cs typeface="Calibri"/>
              </a:rPr>
              <a:t>Retiro</a:t>
            </a:r>
            <a:r>
              <a:rPr sz="2000" spc="-5" dirty="0">
                <a:solidFill>
                  <a:srgbClr val="404040"/>
                </a:solidFill>
                <a:latin typeface="Calibri"/>
                <a:cs typeface="Calibri"/>
              </a:rPr>
              <a:t> Asistido</a:t>
            </a:r>
            <a:endParaRPr sz="2000" dirty="0">
              <a:latin typeface="Calibri"/>
              <a:cs typeface="Calibri"/>
            </a:endParaRPr>
          </a:p>
          <a:p>
            <a:pPr marL="1116330" indent="-285115">
              <a:lnSpc>
                <a:spcPct val="100000"/>
              </a:lnSpc>
              <a:spcBef>
                <a:spcPts val="270"/>
              </a:spcBef>
              <a:buClr>
                <a:srgbClr val="800000"/>
              </a:buClr>
              <a:buFont typeface="Wingdings"/>
              <a:buChar char=""/>
              <a:tabLst>
                <a:tab pos="1116965" algn="l"/>
              </a:tabLst>
            </a:pPr>
            <a:r>
              <a:rPr sz="2000" spc="-25" dirty="0">
                <a:solidFill>
                  <a:srgbClr val="404040"/>
                </a:solidFill>
                <a:latin typeface="Calibri"/>
                <a:cs typeface="Calibri"/>
              </a:rPr>
              <a:t>Teletrabajo</a:t>
            </a:r>
            <a:endParaRPr sz="2000" dirty="0">
              <a:latin typeface="Calibri"/>
              <a:cs typeface="Calibri"/>
            </a:endParaRPr>
          </a:p>
          <a:p>
            <a:pPr marL="1116330" indent="-285115">
              <a:lnSpc>
                <a:spcPct val="100000"/>
              </a:lnSpc>
              <a:spcBef>
                <a:spcPts val="284"/>
              </a:spcBef>
              <a:buClr>
                <a:srgbClr val="800000"/>
              </a:buClr>
              <a:buFont typeface="Wingdings"/>
              <a:buChar char=""/>
              <a:tabLst>
                <a:tab pos="1116965" algn="l"/>
              </a:tabLst>
            </a:pPr>
            <a:r>
              <a:rPr sz="2000" spc="-5" dirty="0">
                <a:solidFill>
                  <a:srgbClr val="404040"/>
                </a:solidFill>
                <a:latin typeface="Calibri"/>
                <a:cs typeface="Calibri"/>
              </a:rPr>
              <a:t>Divulgación </a:t>
            </a:r>
            <a:r>
              <a:rPr sz="2000" dirty="0">
                <a:solidFill>
                  <a:srgbClr val="404040"/>
                </a:solidFill>
                <a:latin typeface="Calibri"/>
                <a:cs typeface="Calibri"/>
              </a:rPr>
              <a:t>de las actividades de</a:t>
            </a:r>
            <a:r>
              <a:rPr sz="2000" spc="-25" dirty="0">
                <a:solidFill>
                  <a:srgbClr val="404040"/>
                </a:solidFill>
                <a:latin typeface="Calibri"/>
                <a:cs typeface="Calibri"/>
              </a:rPr>
              <a:t> </a:t>
            </a:r>
            <a:r>
              <a:rPr sz="2000" spc="-5" dirty="0">
                <a:solidFill>
                  <a:srgbClr val="404040"/>
                </a:solidFill>
                <a:latin typeface="Calibri"/>
                <a:cs typeface="Calibri"/>
              </a:rPr>
              <a:t>bienestar</a:t>
            </a:r>
            <a:endParaRPr sz="2000" dirty="0">
              <a:latin typeface="Calibri"/>
              <a:cs typeface="Calibri"/>
            </a:endParaRPr>
          </a:p>
          <a:p>
            <a:pPr marL="1116330" indent="-285115">
              <a:lnSpc>
                <a:spcPct val="100000"/>
              </a:lnSpc>
              <a:spcBef>
                <a:spcPts val="275"/>
              </a:spcBef>
              <a:buClr>
                <a:srgbClr val="800000"/>
              </a:buClr>
              <a:buFont typeface="Wingdings"/>
              <a:buChar char=""/>
              <a:tabLst>
                <a:tab pos="1116965" algn="l"/>
              </a:tabLst>
            </a:pPr>
            <a:r>
              <a:rPr sz="2000" dirty="0">
                <a:solidFill>
                  <a:srgbClr val="404040"/>
                </a:solidFill>
                <a:latin typeface="Calibri"/>
                <a:cs typeface="Calibri"/>
              </a:rPr>
              <a:t>Asesorías en </a:t>
            </a:r>
            <a:r>
              <a:rPr sz="2000" spc="-5" dirty="0">
                <a:solidFill>
                  <a:srgbClr val="404040"/>
                </a:solidFill>
                <a:latin typeface="Calibri"/>
                <a:cs typeface="Calibri"/>
              </a:rPr>
              <a:t>Seguridad </a:t>
            </a:r>
            <a:r>
              <a:rPr sz="2000" dirty="0">
                <a:solidFill>
                  <a:srgbClr val="404040"/>
                </a:solidFill>
                <a:latin typeface="Calibri"/>
                <a:cs typeface="Calibri"/>
              </a:rPr>
              <a:t>Social</a:t>
            </a:r>
            <a:r>
              <a:rPr sz="2000" spc="15" dirty="0">
                <a:solidFill>
                  <a:srgbClr val="404040"/>
                </a:solidFill>
                <a:latin typeface="Calibri"/>
                <a:cs typeface="Calibri"/>
              </a:rPr>
              <a:t> </a:t>
            </a:r>
            <a:r>
              <a:rPr sz="2000" spc="-10" dirty="0">
                <a:solidFill>
                  <a:srgbClr val="404040"/>
                </a:solidFill>
                <a:latin typeface="Calibri"/>
                <a:cs typeface="Calibri"/>
              </a:rPr>
              <a:t>Integral</a:t>
            </a:r>
            <a:endParaRPr sz="2000" dirty="0">
              <a:latin typeface="Calibri"/>
              <a:cs typeface="Calibri"/>
            </a:endParaRPr>
          </a:p>
          <a:p>
            <a:pPr marL="1116330" indent="-285115">
              <a:lnSpc>
                <a:spcPct val="100000"/>
              </a:lnSpc>
              <a:spcBef>
                <a:spcPts val="275"/>
              </a:spcBef>
              <a:buClr>
                <a:srgbClr val="800000"/>
              </a:buClr>
              <a:buFont typeface="Wingdings"/>
              <a:buChar char=""/>
              <a:tabLst>
                <a:tab pos="1116965" algn="l"/>
              </a:tabLst>
            </a:pPr>
            <a:r>
              <a:rPr sz="2000" spc="-5" dirty="0">
                <a:solidFill>
                  <a:srgbClr val="404040"/>
                </a:solidFill>
                <a:latin typeface="Calibri"/>
                <a:cs typeface="Calibri"/>
              </a:rPr>
              <a:t>Sala </a:t>
            </a:r>
            <a:r>
              <a:rPr sz="2000" spc="-10" dirty="0">
                <a:solidFill>
                  <a:srgbClr val="404040"/>
                </a:solidFill>
                <a:latin typeface="Calibri"/>
                <a:cs typeface="Calibri"/>
              </a:rPr>
              <a:t>amiga </a:t>
            </a:r>
            <a:r>
              <a:rPr sz="2000" dirty="0">
                <a:solidFill>
                  <a:srgbClr val="404040"/>
                </a:solidFill>
                <a:latin typeface="Calibri"/>
                <a:cs typeface="Calibri"/>
              </a:rPr>
              <a:t>de la </a:t>
            </a:r>
            <a:r>
              <a:rPr sz="2000" spc="-10" dirty="0">
                <a:solidFill>
                  <a:srgbClr val="404040"/>
                </a:solidFill>
                <a:latin typeface="Calibri"/>
                <a:cs typeface="Calibri"/>
              </a:rPr>
              <a:t>familia</a:t>
            </a:r>
            <a:r>
              <a:rPr sz="2000" spc="30" dirty="0">
                <a:solidFill>
                  <a:srgbClr val="404040"/>
                </a:solidFill>
                <a:latin typeface="Calibri"/>
                <a:cs typeface="Calibri"/>
              </a:rPr>
              <a:t> </a:t>
            </a:r>
            <a:r>
              <a:rPr sz="2000" spc="-10" dirty="0">
                <a:solidFill>
                  <a:srgbClr val="404040"/>
                </a:solidFill>
                <a:latin typeface="Calibri"/>
                <a:cs typeface="Calibri"/>
              </a:rPr>
              <a:t>lactante</a:t>
            </a:r>
            <a:endParaRPr sz="2000" dirty="0">
              <a:latin typeface="Calibri"/>
              <a:cs typeface="Calibri"/>
            </a:endParaRPr>
          </a:p>
          <a:p>
            <a:pPr marL="1116330" indent="-285115">
              <a:lnSpc>
                <a:spcPct val="100000"/>
              </a:lnSpc>
              <a:spcBef>
                <a:spcPts val="285"/>
              </a:spcBef>
              <a:buClr>
                <a:srgbClr val="800000"/>
              </a:buClr>
              <a:buFont typeface="Wingdings"/>
              <a:buChar char=""/>
              <a:tabLst>
                <a:tab pos="1116965" algn="l"/>
              </a:tabLst>
            </a:pPr>
            <a:r>
              <a:rPr sz="2000" spc="-5" dirty="0">
                <a:solidFill>
                  <a:srgbClr val="404040"/>
                </a:solidFill>
                <a:latin typeface="Calibri"/>
                <a:cs typeface="Calibri"/>
              </a:rPr>
              <a:t>Recreación </a:t>
            </a:r>
            <a:r>
              <a:rPr sz="2000" dirty="0">
                <a:solidFill>
                  <a:srgbClr val="404040"/>
                </a:solidFill>
                <a:latin typeface="Calibri"/>
                <a:cs typeface="Calibri"/>
              </a:rPr>
              <a:t>y</a:t>
            </a:r>
            <a:r>
              <a:rPr sz="2000" spc="-10" dirty="0">
                <a:solidFill>
                  <a:srgbClr val="404040"/>
                </a:solidFill>
                <a:latin typeface="Calibri"/>
                <a:cs typeface="Calibri"/>
              </a:rPr>
              <a:t> </a:t>
            </a:r>
            <a:r>
              <a:rPr sz="2000" spc="-5" dirty="0">
                <a:solidFill>
                  <a:srgbClr val="404040"/>
                </a:solidFill>
                <a:latin typeface="Calibri"/>
                <a:cs typeface="Calibri"/>
              </a:rPr>
              <a:t>deporte</a:t>
            </a:r>
            <a:endParaRPr sz="2000" dirty="0">
              <a:latin typeface="Calibri"/>
              <a:cs typeface="Calibri"/>
            </a:endParaRPr>
          </a:p>
          <a:p>
            <a:pPr marL="1116330" indent="-285115">
              <a:lnSpc>
                <a:spcPct val="100000"/>
              </a:lnSpc>
              <a:spcBef>
                <a:spcPts val="275"/>
              </a:spcBef>
              <a:buClr>
                <a:srgbClr val="800000"/>
              </a:buClr>
              <a:buFont typeface="Wingdings"/>
              <a:buChar char=""/>
              <a:tabLst>
                <a:tab pos="1116965" algn="l"/>
              </a:tabLst>
            </a:pPr>
            <a:r>
              <a:rPr sz="2000" spc="-5" dirty="0">
                <a:solidFill>
                  <a:srgbClr val="404040"/>
                </a:solidFill>
                <a:latin typeface="Calibri"/>
                <a:cs typeface="Calibri"/>
              </a:rPr>
              <a:t>Conmemoración de </a:t>
            </a:r>
            <a:r>
              <a:rPr sz="2000" spc="-10" dirty="0">
                <a:solidFill>
                  <a:srgbClr val="404040"/>
                </a:solidFill>
                <a:latin typeface="Calibri"/>
                <a:cs typeface="Calibri"/>
              </a:rPr>
              <a:t>fechas</a:t>
            </a:r>
            <a:r>
              <a:rPr sz="2000" spc="-5" dirty="0">
                <a:solidFill>
                  <a:srgbClr val="404040"/>
                </a:solidFill>
                <a:latin typeface="Calibri"/>
                <a:cs typeface="Calibri"/>
              </a:rPr>
              <a:t> </a:t>
            </a:r>
            <a:r>
              <a:rPr sz="2000" dirty="0">
                <a:solidFill>
                  <a:srgbClr val="404040"/>
                </a:solidFill>
                <a:latin typeface="Calibri"/>
                <a:cs typeface="Calibri"/>
              </a:rPr>
              <a:t>especiales</a:t>
            </a:r>
            <a:endParaRPr sz="2000" dirty="0">
              <a:latin typeface="Calibri"/>
              <a:cs typeface="Calibri"/>
            </a:endParaRPr>
          </a:p>
          <a:p>
            <a:pPr marL="1116330" indent="-285115">
              <a:lnSpc>
                <a:spcPct val="100000"/>
              </a:lnSpc>
              <a:spcBef>
                <a:spcPts val="275"/>
              </a:spcBef>
              <a:buClr>
                <a:srgbClr val="800000"/>
              </a:buClr>
              <a:buFont typeface="Wingdings"/>
              <a:buChar char=""/>
              <a:tabLst>
                <a:tab pos="1116965" algn="l"/>
              </a:tabLst>
            </a:pPr>
            <a:r>
              <a:rPr sz="2000" spc="-15" dirty="0">
                <a:solidFill>
                  <a:srgbClr val="404040"/>
                </a:solidFill>
                <a:latin typeface="Calibri"/>
                <a:cs typeface="Calibri"/>
              </a:rPr>
              <a:t>Vacaciones</a:t>
            </a:r>
            <a:r>
              <a:rPr sz="2000" spc="-5" dirty="0">
                <a:solidFill>
                  <a:srgbClr val="404040"/>
                </a:solidFill>
                <a:latin typeface="Calibri"/>
                <a:cs typeface="Calibri"/>
              </a:rPr>
              <a:t> </a:t>
            </a:r>
            <a:r>
              <a:rPr sz="2000" spc="-10" dirty="0">
                <a:solidFill>
                  <a:srgbClr val="404040"/>
                </a:solidFill>
                <a:latin typeface="Calibri"/>
                <a:cs typeface="Calibri"/>
              </a:rPr>
              <a:t>recreativas</a:t>
            </a:r>
            <a:endParaRPr sz="2000" dirty="0">
              <a:latin typeface="Calibri"/>
              <a:cs typeface="Calibri"/>
            </a:endParaRPr>
          </a:p>
          <a:p>
            <a:pPr marL="1116330" indent="-285115">
              <a:lnSpc>
                <a:spcPct val="100000"/>
              </a:lnSpc>
              <a:spcBef>
                <a:spcPts val="290"/>
              </a:spcBef>
              <a:buClr>
                <a:srgbClr val="800000"/>
              </a:buClr>
              <a:buFont typeface="Wingdings"/>
              <a:buChar char=""/>
              <a:tabLst>
                <a:tab pos="1116965" algn="l"/>
              </a:tabLst>
            </a:pPr>
            <a:r>
              <a:rPr sz="2000" dirty="0">
                <a:solidFill>
                  <a:srgbClr val="404040"/>
                </a:solidFill>
                <a:latin typeface="Calibri"/>
                <a:cs typeface="Calibri"/>
              </a:rPr>
              <a:t>Elección </a:t>
            </a:r>
            <a:r>
              <a:rPr sz="2000" spc="-5" dirty="0">
                <a:solidFill>
                  <a:srgbClr val="404040"/>
                </a:solidFill>
                <a:latin typeface="Calibri"/>
                <a:cs typeface="Calibri"/>
              </a:rPr>
              <a:t>del </a:t>
            </a:r>
            <a:r>
              <a:rPr sz="2000" dirty="0">
                <a:solidFill>
                  <a:srgbClr val="404040"/>
                </a:solidFill>
                <a:latin typeface="Calibri"/>
                <a:cs typeface="Calibri"/>
              </a:rPr>
              <a:t>mejor servidor por</a:t>
            </a:r>
            <a:r>
              <a:rPr sz="2000" spc="-40" dirty="0">
                <a:solidFill>
                  <a:srgbClr val="404040"/>
                </a:solidFill>
                <a:latin typeface="Calibri"/>
                <a:cs typeface="Calibri"/>
              </a:rPr>
              <a:t> </a:t>
            </a:r>
            <a:r>
              <a:rPr sz="2000" dirty="0">
                <a:solidFill>
                  <a:srgbClr val="404040"/>
                </a:solidFill>
                <a:latin typeface="Calibri"/>
                <a:cs typeface="Calibri"/>
              </a:rPr>
              <a:t>dependencia</a:t>
            </a:r>
            <a:endParaRPr sz="2000" dirty="0">
              <a:latin typeface="Calibri"/>
              <a:cs typeface="Calibri"/>
            </a:endParaRPr>
          </a:p>
          <a:p>
            <a:pPr marL="1116330" indent="-285115">
              <a:lnSpc>
                <a:spcPct val="100000"/>
              </a:lnSpc>
              <a:spcBef>
                <a:spcPts val="275"/>
              </a:spcBef>
              <a:buClr>
                <a:srgbClr val="800000"/>
              </a:buClr>
              <a:buFont typeface="Wingdings"/>
              <a:buChar char=""/>
              <a:tabLst>
                <a:tab pos="1116965" algn="l"/>
              </a:tabLst>
            </a:pPr>
            <a:r>
              <a:rPr sz="2000" spc="-10" dirty="0">
                <a:solidFill>
                  <a:srgbClr val="404040"/>
                </a:solidFill>
                <a:latin typeface="Calibri"/>
                <a:cs typeface="Calibri"/>
              </a:rPr>
              <a:t>Fortalecimiento </a:t>
            </a:r>
            <a:r>
              <a:rPr sz="2000" dirty="0">
                <a:solidFill>
                  <a:srgbClr val="404040"/>
                </a:solidFill>
                <a:latin typeface="Calibri"/>
                <a:cs typeface="Calibri"/>
              </a:rPr>
              <a:t>de</a:t>
            </a:r>
            <a:r>
              <a:rPr sz="2000" spc="30" dirty="0">
                <a:solidFill>
                  <a:srgbClr val="404040"/>
                </a:solidFill>
                <a:latin typeface="Calibri"/>
                <a:cs typeface="Calibri"/>
              </a:rPr>
              <a:t> </a:t>
            </a:r>
            <a:r>
              <a:rPr sz="2000" spc="-5" dirty="0">
                <a:solidFill>
                  <a:srgbClr val="404040"/>
                </a:solidFill>
                <a:latin typeface="Calibri"/>
                <a:cs typeface="Calibri"/>
              </a:rPr>
              <a:t>Competencias</a:t>
            </a:r>
            <a:endParaRPr sz="2000" dirty="0">
              <a:latin typeface="Calibri"/>
              <a:cs typeface="Calibri"/>
            </a:endParaRPr>
          </a:p>
          <a:p>
            <a:pPr marL="1080770" indent="-249554">
              <a:lnSpc>
                <a:spcPct val="100000"/>
              </a:lnSpc>
              <a:spcBef>
                <a:spcPts val="204"/>
              </a:spcBef>
              <a:buClr>
                <a:srgbClr val="800000"/>
              </a:buClr>
              <a:buSzPct val="95454"/>
              <a:buFont typeface="Wingdings"/>
              <a:buChar char=""/>
              <a:tabLst>
                <a:tab pos="1081405" algn="l"/>
              </a:tabLst>
            </a:pPr>
            <a:r>
              <a:rPr sz="2200" spc="-15" dirty="0">
                <a:solidFill>
                  <a:srgbClr val="404040"/>
                </a:solidFill>
                <a:latin typeface="Calibri"/>
                <a:cs typeface="Calibri"/>
              </a:rPr>
              <a:t>Programa </a:t>
            </a:r>
            <a:r>
              <a:rPr sz="2200" spc="-5" dirty="0">
                <a:solidFill>
                  <a:srgbClr val="404040"/>
                </a:solidFill>
                <a:latin typeface="Calibri"/>
                <a:cs typeface="Calibri"/>
              </a:rPr>
              <a:t>de </a:t>
            </a:r>
            <a:r>
              <a:rPr sz="2200" spc="-20" dirty="0">
                <a:solidFill>
                  <a:srgbClr val="404040"/>
                </a:solidFill>
                <a:latin typeface="Calibri"/>
                <a:cs typeface="Calibri"/>
              </a:rPr>
              <a:t>Retiro</a:t>
            </a:r>
            <a:r>
              <a:rPr sz="2200" spc="30" dirty="0">
                <a:solidFill>
                  <a:srgbClr val="404040"/>
                </a:solidFill>
                <a:latin typeface="Calibri"/>
                <a:cs typeface="Calibri"/>
              </a:rPr>
              <a:t> </a:t>
            </a:r>
            <a:r>
              <a:rPr sz="2200" spc="-5" dirty="0">
                <a:solidFill>
                  <a:srgbClr val="404040"/>
                </a:solidFill>
                <a:latin typeface="Calibri"/>
                <a:cs typeface="Calibri"/>
              </a:rPr>
              <a:t>Asistido</a:t>
            </a:r>
            <a:endParaRPr sz="2200" dirty="0">
              <a:latin typeface="Calibri"/>
              <a:cs typeface="Calibri"/>
            </a:endParaRPr>
          </a:p>
          <a:p>
            <a:pPr marL="1080770" indent="-249554">
              <a:lnSpc>
                <a:spcPct val="100000"/>
              </a:lnSpc>
              <a:spcBef>
                <a:spcPts val="200"/>
              </a:spcBef>
              <a:buClr>
                <a:srgbClr val="800000"/>
              </a:buClr>
              <a:buSzPct val="95454"/>
              <a:buFont typeface="Wingdings"/>
              <a:buChar char=""/>
              <a:tabLst>
                <a:tab pos="1081405" algn="l"/>
              </a:tabLst>
            </a:pPr>
            <a:r>
              <a:rPr sz="2200" spc="-10" dirty="0">
                <a:solidFill>
                  <a:srgbClr val="404040"/>
                </a:solidFill>
                <a:latin typeface="Calibri"/>
                <a:cs typeface="Calibri"/>
              </a:rPr>
              <a:t>Incentivos </a:t>
            </a:r>
            <a:r>
              <a:rPr sz="2200" spc="-5" dirty="0">
                <a:solidFill>
                  <a:srgbClr val="404040"/>
                </a:solidFill>
                <a:latin typeface="Calibri"/>
                <a:cs typeface="Calibri"/>
              </a:rPr>
              <a:t>a los </a:t>
            </a:r>
            <a:r>
              <a:rPr sz="2200" spc="-15" dirty="0">
                <a:solidFill>
                  <a:srgbClr val="404040"/>
                </a:solidFill>
                <a:latin typeface="Calibri"/>
                <a:cs typeface="Calibri"/>
              </a:rPr>
              <a:t>Equipos </a:t>
            </a:r>
            <a:r>
              <a:rPr sz="2200" spc="-5" dirty="0">
                <a:solidFill>
                  <a:srgbClr val="404040"/>
                </a:solidFill>
                <a:latin typeface="Calibri"/>
                <a:cs typeface="Calibri"/>
              </a:rPr>
              <a:t>de</a:t>
            </a:r>
            <a:r>
              <a:rPr sz="2200" spc="75" dirty="0">
                <a:solidFill>
                  <a:srgbClr val="404040"/>
                </a:solidFill>
                <a:latin typeface="Calibri"/>
                <a:cs typeface="Calibri"/>
              </a:rPr>
              <a:t> </a:t>
            </a:r>
            <a:r>
              <a:rPr sz="2200" spc="-10" dirty="0">
                <a:solidFill>
                  <a:srgbClr val="404040"/>
                </a:solidFill>
                <a:latin typeface="Calibri"/>
                <a:cs typeface="Calibri"/>
              </a:rPr>
              <a:t>Excelencia</a:t>
            </a:r>
            <a:endParaRPr sz="2200" dirty="0">
              <a:latin typeface="Calibri"/>
              <a:cs typeface="Calibri"/>
            </a:endParaRPr>
          </a:p>
          <a:p>
            <a:pPr marL="1145540" indent="-314325">
              <a:lnSpc>
                <a:spcPct val="100000"/>
              </a:lnSpc>
              <a:spcBef>
                <a:spcPts val="215"/>
              </a:spcBef>
              <a:buClr>
                <a:srgbClr val="800000"/>
              </a:buClr>
              <a:buFont typeface="Wingdings"/>
              <a:buChar char=""/>
              <a:tabLst>
                <a:tab pos="1146175" algn="l"/>
              </a:tabLst>
            </a:pPr>
            <a:r>
              <a:rPr sz="2200" spc="-10" dirty="0">
                <a:solidFill>
                  <a:srgbClr val="404040"/>
                </a:solidFill>
                <a:latin typeface="Calibri"/>
                <a:cs typeface="Calibri"/>
              </a:rPr>
              <a:t>Incentivos </a:t>
            </a:r>
            <a:r>
              <a:rPr sz="2200" spc="-5" dirty="0">
                <a:solidFill>
                  <a:srgbClr val="404040"/>
                </a:solidFill>
                <a:latin typeface="Calibri"/>
                <a:cs typeface="Calibri"/>
              </a:rPr>
              <a:t>al </a:t>
            </a:r>
            <a:r>
              <a:rPr sz="2200" spc="-10" dirty="0">
                <a:solidFill>
                  <a:srgbClr val="404040"/>
                </a:solidFill>
                <a:latin typeface="Calibri"/>
                <a:cs typeface="Calibri"/>
              </a:rPr>
              <a:t>desempeño</a:t>
            </a:r>
            <a:r>
              <a:rPr sz="2200" spc="25" dirty="0">
                <a:solidFill>
                  <a:srgbClr val="404040"/>
                </a:solidFill>
                <a:latin typeface="Calibri"/>
                <a:cs typeface="Calibri"/>
              </a:rPr>
              <a:t> </a:t>
            </a:r>
            <a:r>
              <a:rPr sz="2200" spc="-5" dirty="0">
                <a:solidFill>
                  <a:srgbClr val="404040"/>
                </a:solidFill>
                <a:latin typeface="Calibri"/>
                <a:cs typeface="Calibri"/>
              </a:rPr>
              <a:t>individual</a:t>
            </a:r>
            <a:endParaRPr sz="2200" dirty="0">
              <a:latin typeface="Calibri"/>
              <a:cs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9110471" y="6208775"/>
            <a:ext cx="3081527" cy="649223"/>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0" y="5794247"/>
            <a:ext cx="1597152" cy="1063751"/>
          </a:xfrm>
          <a:prstGeom prst="rect">
            <a:avLst/>
          </a:prstGeom>
          <a:blipFill>
            <a:blip r:embed="rId3" cstate="print"/>
            <a:stretch>
              <a:fillRect/>
            </a:stretch>
          </a:blipFill>
        </p:spPr>
        <p:txBody>
          <a:bodyPr wrap="square" lIns="0" tIns="0" rIns="0" bIns="0" rtlCol="0"/>
          <a:lstStyle/>
          <a:p>
            <a:endParaRPr/>
          </a:p>
        </p:txBody>
      </p:sp>
      <p:sp>
        <p:nvSpPr>
          <p:cNvPr id="4" name="object 4"/>
          <p:cNvSpPr txBox="1">
            <a:spLocks noGrp="1"/>
          </p:cNvSpPr>
          <p:nvPr>
            <p:ph type="title"/>
          </p:nvPr>
        </p:nvSpPr>
        <p:spPr>
          <a:xfrm>
            <a:off x="916939" y="1062355"/>
            <a:ext cx="10359390" cy="818515"/>
          </a:xfrm>
          <a:prstGeom prst="rect">
            <a:avLst/>
          </a:prstGeom>
        </p:spPr>
        <p:txBody>
          <a:bodyPr vert="horz" wrap="square" lIns="0" tIns="74295" rIns="0" bIns="0" rtlCol="0">
            <a:spAutoFit/>
          </a:bodyPr>
          <a:lstStyle/>
          <a:p>
            <a:pPr marL="12700" marR="5080" algn="just">
              <a:lnSpc>
                <a:spcPct val="80000"/>
              </a:lnSpc>
              <a:spcBef>
                <a:spcPts val="585"/>
              </a:spcBef>
            </a:pPr>
            <a:r>
              <a:rPr dirty="0"/>
              <a:t>Se </a:t>
            </a:r>
            <a:r>
              <a:rPr spc="-10" dirty="0"/>
              <a:t>plantea </a:t>
            </a:r>
            <a:r>
              <a:rPr dirty="0"/>
              <a:t>un </a:t>
            </a:r>
            <a:r>
              <a:rPr spc="-10" dirty="0"/>
              <a:t>nuevo </a:t>
            </a:r>
            <a:r>
              <a:rPr spc="-15" dirty="0"/>
              <a:t>enfoque </a:t>
            </a:r>
            <a:r>
              <a:rPr dirty="0"/>
              <a:t>de </a:t>
            </a:r>
            <a:r>
              <a:rPr spc="-5" dirty="0"/>
              <a:t>actividades, </a:t>
            </a:r>
            <a:r>
              <a:rPr spc="-10" dirty="0"/>
              <a:t>estas, </a:t>
            </a:r>
            <a:r>
              <a:rPr spc="-5" dirty="0"/>
              <a:t>destinadas </a:t>
            </a:r>
            <a:r>
              <a:rPr dirty="0"/>
              <a:t>a </a:t>
            </a:r>
            <a:r>
              <a:rPr spc="-5" dirty="0"/>
              <a:t>reducir </a:t>
            </a:r>
            <a:r>
              <a:rPr dirty="0"/>
              <a:t>los </a:t>
            </a:r>
            <a:r>
              <a:rPr spc="-10" dirty="0"/>
              <a:t>sobre </a:t>
            </a:r>
            <a:r>
              <a:rPr spc="-15" dirty="0"/>
              <a:t>costos </a:t>
            </a:r>
            <a:r>
              <a:rPr dirty="0"/>
              <a:t>y  </a:t>
            </a:r>
            <a:r>
              <a:rPr spc="-10" dirty="0"/>
              <a:t>maximizar </a:t>
            </a:r>
            <a:r>
              <a:rPr spc="-5" dirty="0"/>
              <a:t>la </a:t>
            </a:r>
            <a:r>
              <a:rPr dirty="0"/>
              <a:t>población </a:t>
            </a:r>
            <a:r>
              <a:rPr spc="-5" dirty="0"/>
              <a:t>beneficiada, </a:t>
            </a:r>
            <a:r>
              <a:rPr spc="-15" dirty="0"/>
              <a:t>tanto </a:t>
            </a:r>
            <a:r>
              <a:rPr spc="-10" dirty="0"/>
              <a:t>familias, </a:t>
            </a:r>
            <a:r>
              <a:rPr spc="-5" dirty="0"/>
              <a:t>se </a:t>
            </a:r>
            <a:r>
              <a:rPr spc="-10" dirty="0"/>
              <a:t>contemplan nuevas </a:t>
            </a:r>
            <a:r>
              <a:rPr spc="-5" dirty="0"/>
              <a:t>actividades paralelas </a:t>
            </a:r>
            <a:r>
              <a:rPr dirty="0"/>
              <a:t>a las  </a:t>
            </a:r>
            <a:r>
              <a:rPr spc="-5" dirty="0"/>
              <a:t>tradicionales.</a:t>
            </a:r>
          </a:p>
        </p:txBody>
      </p:sp>
      <p:sp>
        <p:nvSpPr>
          <p:cNvPr id="5" name="object 5"/>
          <p:cNvSpPr txBox="1">
            <a:spLocks noGrp="1"/>
          </p:cNvSpPr>
          <p:nvPr>
            <p:ph type="body" idx="1"/>
          </p:nvPr>
        </p:nvSpPr>
        <p:spPr>
          <a:prstGeom prst="rect">
            <a:avLst/>
          </a:prstGeom>
        </p:spPr>
        <p:txBody>
          <a:bodyPr vert="horz" wrap="square" lIns="0" tIns="78105" rIns="0" bIns="0" rtlCol="0">
            <a:spAutoFit/>
          </a:bodyPr>
          <a:lstStyle/>
          <a:p>
            <a:pPr marL="241300" indent="-228600">
              <a:lnSpc>
                <a:spcPct val="100000"/>
              </a:lnSpc>
              <a:spcBef>
                <a:spcPts val="615"/>
              </a:spcBef>
              <a:buClr>
                <a:srgbClr val="800000"/>
              </a:buClr>
              <a:buSzPct val="95000"/>
              <a:buFont typeface="Wingdings"/>
              <a:buChar char=""/>
              <a:tabLst>
                <a:tab pos="241300" algn="l"/>
              </a:tabLst>
            </a:pPr>
            <a:r>
              <a:rPr spc="-20" dirty="0"/>
              <a:t>Eventos </a:t>
            </a:r>
            <a:r>
              <a:rPr spc="-5" dirty="0"/>
              <a:t>como:</a:t>
            </a:r>
          </a:p>
          <a:p>
            <a:pPr marL="12700" marR="5080">
              <a:lnSpc>
                <a:spcPts val="1920"/>
              </a:lnSpc>
              <a:spcBef>
                <a:spcPts val="980"/>
              </a:spcBef>
            </a:pPr>
            <a:r>
              <a:rPr spc="-5" dirty="0"/>
              <a:t>Día </a:t>
            </a:r>
            <a:r>
              <a:rPr dirty="0"/>
              <a:t>de </a:t>
            </a:r>
            <a:r>
              <a:rPr spc="-5" dirty="0"/>
              <a:t>la </a:t>
            </a:r>
            <a:r>
              <a:rPr spc="-10" dirty="0"/>
              <a:t>Familia, </a:t>
            </a:r>
            <a:r>
              <a:rPr dirty="0"/>
              <a:t>Mes, </a:t>
            </a:r>
            <a:r>
              <a:rPr spc="-5" dirty="0"/>
              <a:t>de la </a:t>
            </a:r>
            <a:r>
              <a:rPr spc="-10" dirty="0"/>
              <a:t>Equidad </a:t>
            </a:r>
            <a:r>
              <a:rPr dirty="0"/>
              <a:t>de </a:t>
            </a:r>
            <a:r>
              <a:rPr spc="-15" dirty="0"/>
              <a:t>Género, </a:t>
            </a:r>
            <a:r>
              <a:rPr spc="-5" dirty="0"/>
              <a:t>Halloween, </a:t>
            </a:r>
            <a:r>
              <a:rPr spc="-15" dirty="0"/>
              <a:t>Vacaciones </a:t>
            </a:r>
            <a:r>
              <a:rPr spc="-10" dirty="0"/>
              <a:t>Recreativas, </a:t>
            </a:r>
            <a:r>
              <a:rPr spc="-5" dirty="0"/>
              <a:t>Día del  </a:t>
            </a:r>
            <a:r>
              <a:rPr spc="-25" dirty="0"/>
              <a:t>Conductor, </a:t>
            </a:r>
            <a:r>
              <a:rPr spc="-5" dirty="0"/>
              <a:t>Día Del Servidor Público,</a:t>
            </a:r>
            <a:r>
              <a:rPr spc="-10" dirty="0"/>
              <a:t> Navidad.</a:t>
            </a:r>
          </a:p>
          <a:p>
            <a:pPr>
              <a:lnSpc>
                <a:spcPct val="100000"/>
              </a:lnSpc>
            </a:pPr>
            <a:endParaRPr spc="-10" dirty="0"/>
          </a:p>
          <a:p>
            <a:pPr marL="241300" indent="-228600">
              <a:lnSpc>
                <a:spcPct val="100000"/>
              </a:lnSpc>
              <a:spcBef>
                <a:spcPts val="1160"/>
              </a:spcBef>
              <a:buClr>
                <a:srgbClr val="800000"/>
              </a:buClr>
              <a:buSzPct val="95000"/>
              <a:buFont typeface="Wingdings"/>
              <a:buChar char=""/>
              <a:tabLst>
                <a:tab pos="241300" algn="l"/>
              </a:tabLst>
            </a:pPr>
            <a:r>
              <a:rPr dirty="0"/>
              <a:t>Actividades </a:t>
            </a:r>
            <a:r>
              <a:rPr spc="-10" dirty="0"/>
              <a:t>deportivas </a:t>
            </a:r>
            <a:r>
              <a:rPr spc="-5" dirty="0"/>
              <a:t>tradicionales</a:t>
            </a:r>
            <a:r>
              <a:rPr spc="25" dirty="0"/>
              <a:t> </a:t>
            </a:r>
            <a:r>
              <a:rPr spc="-5" dirty="0"/>
              <a:t>como:</a:t>
            </a:r>
          </a:p>
          <a:p>
            <a:pPr marL="12700">
              <a:lnSpc>
                <a:spcPct val="100000"/>
              </a:lnSpc>
              <a:spcBef>
                <a:spcPts val="509"/>
              </a:spcBef>
            </a:pPr>
            <a:r>
              <a:rPr dirty="0"/>
              <a:t>Fútbol, Fútbol 8, </a:t>
            </a:r>
            <a:r>
              <a:rPr spc="-5" dirty="0"/>
              <a:t>Bolos, </a:t>
            </a:r>
            <a:r>
              <a:rPr spc="-15" dirty="0"/>
              <a:t>Voleibol, </a:t>
            </a:r>
            <a:r>
              <a:rPr spc="-5" dirty="0"/>
              <a:t>Natación, Ping</a:t>
            </a:r>
            <a:r>
              <a:rPr spc="-30" dirty="0"/>
              <a:t> </a:t>
            </a:r>
            <a:r>
              <a:rPr spc="-10" dirty="0"/>
              <a:t>Pong.</a:t>
            </a:r>
          </a:p>
          <a:p>
            <a:pPr>
              <a:lnSpc>
                <a:spcPct val="100000"/>
              </a:lnSpc>
              <a:spcBef>
                <a:spcPts val="45"/>
              </a:spcBef>
            </a:pPr>
            <a:endParaRPr sz="2950">
              <a:latin typeface="Times New Roman"/>
              <a:cs typeface="Times New Roman"/>
            </a:endParaRPr>
          </a:p>
          <a:p>
            <a:pPr marL="241300" indent="-228600">
              <a:lnSpc>
                <a:spcPct val="100000"/>
              </a:lnSpc>
              <a:spcBef>
                <a:spcPts val="5"/>
              </a:spcBef>
              <a:buClr>
                <a:srgbClr val="800000"/>
              </a:buClr>
              <a:buSzPct val="95000"/>
              <a:buFont typeface="Wingdings"/>
              <a:buChar char=""/>
              <a:tabLst>
                <a:tab pos="241300" algn="l"/>
              </a:tabLst>
            </a:pPr>
            <a:r>
              <a:rPr dirty="0"/>
              <a:t>Actividades </a:t>
            </a:r>
            <a:r>
              <a:rPr spc="-10" dirty="0"/>
              <a:t>nuevas </a:t>
            </a:r>
            <a:r>
              <a:rPr spc="-5" dirty="0"/>
              <a:t>como:</a:t>
            </a:r>
          </a:p>
          <a:p>
            <a:pPr marL="12700">
              <a:lnSpc>
                <a:spcPct val="100000"/>
              </a:lnSpc>
              <a:spcBef>
                <a:spcPts val="515"/>
              </a:spcBef>
            </a:pPr>
            <a:r>
              <a:rPr spc="-40" dirty="0"/>
              <a:t>Yoga,</a:t>
            </a:r>
            <a:r>
              <a:rPr spc="-25" dirty="0"/>
              <a:t> </a:t>
            </a:r>
            <a:r>
              <a:rPr spc="-5" dirty="0"/>
              <a:t>Ciclismo.</a:t>
            </a:r>
          </a:p>
        </p:txBody>
      </p:sp>
      <p:sp>
        <p:nvSpPr>
          <p:cNvPr id="6" name="object 6"/>
          <p:cNvSpPr/>
          <p:nvPr/>
        </p:nvSpPr>
        <p:spPr>
          <a:xfrm>
            <a:off x="0" y="405384"/>
            <a:ext cx="7920355" cy="388620"/>
          </a:xfrm>
          <a:custGeom>
            <a:avLst/>
            <a:gdLst/>
            <a:ahLst/>
            <a:cxnLst/>
            <a:rect l="l" t="t" r="r" b="b"/>
            <a:pathLst>
              <a:path w="7920355" h="388620">
                <a:moveTo>
                  <a:pt x="0" y="388620"/>
                </a:moveTo>
                <a:lnTo>
                  <a:pt x="7920228" y="388620"/>
                </a:lnTo>
                <a:lnTo>
                  <a:pt x="7920228" y="0"/>
                </a:lnTo>
                <a:lnTo>
                  <a:pt x="0" y="0"/>
                </a:lnTo>
                <a:lnTo>
                  <a:pt x="0" y="388620"/>
                </a:lnTo>
                <a:close/>
              </a:path>
            </a:pathLst>
          </a:custGeom>
          <a:solidFill>
            <a:srgbClr val="800000"/>
          </a:solidFill>
        </p:spPr>
        <p:txBody>
          <a:bodyPr wrap="square" lIns="0" tIns="0" rIns="0" bIns="0" rtlCol="0"/>
          <a:lstStyle/>
          <a:p>
            <a:endParaRPr/>
          </a:p>
        </p:txBody>
      </p:sp>
      <p:sp>
        <p:nvSpPr>
          <p:cNvPr id="7" name="object 7"/>
          <p:cNvSpPr txBox="1"/>
          <p:nvPr/>
        </p:nvSpPr>
        <p:spPr>
          <a:xfrm>
            <a:off x="98247" y="432308"/>
            <a:ext cx="1277620" cy="299720"/>
          </a:xfrm>
          <a:prstGeom prst="rect">
            <a:avLst/>
          </a:prstGeom>
        </p:spPr>
        <p:txBody>
          <a:bodyPr vert="horz" wrap="square" lIns="0" tIns="12700" rIns="0" bIns="0" rtlCol="0">
            <a:spAutoFit/>
          </a:bodyPr>
          <a:lstStyle/>
          <a:p>
            <a:pPr marL="12700">
              <a:lnSpc>
                <a:spcPct val="100000"/>
              </a:lnSpc>
              <a:spcBef>
                <a:spcPts val="100"/>
              </a:spcBef>
            </a:pPr>
            <a:r>
              <a:rPr sz="1800" b="1" spc="-25" dirty="0">
                <a:solidFill>
                  <a:srgbClr val="FFFFFF"/>
                </a:solidFill>
                <a:latin typeface="Calibri"/>
                <a:cs typeface="Calibri"/>
              </a:rPr>
              <a:t>ESTRATEGIAS</a:t>
            </a:r>
            <a:endParaRPr sz="1800">
              <a:latin typeface="Calibri"/>
              <a:cs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3335" rIns="0" bIns="0" rtlCol="0">
            <a:spAutoFit/>
          </a:bodyPr>
          <a:lstStyle/>
          <a:p>
            <a:pPr marL="12700">
              <a:lnSpc>
                <a:spcPct val="100000"/>
              </a:lnSpc>
              <a:spcBef>
                <a:spcPts val="105"/>
              </a:spcBef>
            </a:pPr>
            <a:r>
              <a:rPr spc="-5" dirty="0"/>
              <a:t>"Colombia</a:t>
            </a:r>
            <a:r>
              <a:rPr spc="130" dirty="0"/>
              <a:t> </a:t>
            </a:r>
            <a:r>
              <a:rPr spc="-15" dirty="0"/>
              <a:t>será</a:t>
            </a:r>
            <a:r>
              <a:rPr spc="150" dirty="0"/>
              <a:t> </a:t>
            </a:r>
            <a:r>
              <a:rPr spc="-5" dirty="0"/>
              <a:t>el</a:t>
            </a:r>
            <a:r>
              <a:rPr spc="140" dirty="0"/>
              <a:t> </a:t>
            </a:r>
            <a:r>
              <a:rPr spc="-5" dirty="0"/>
              <a:t>país</a:t>
            </a:r>
            <a:r>
              <a:rPr spc="140" dirty="0"/>
              <a:t> </a:t>
            </a:r>
            <a:r>
              <a:rPr dirty="0"/>
              <a:t>mejor</a:t>
            </a:r>
            <a:r>
              <a:rPr spc="125" dirty="0"/>
              <a:t> </a:t>
            </a:r>
            <a:r>
              <a:rPr spc="-5" dirty="0"/>
              <a:t>educado</a:t>
            </a:r>
            <a:r>
              <a:rPr spc="125" dirty="0"/>
              <a:t> </a:t>
            </a:r>
            <a:r>
              <a:rPr dirty="0"/>
              <a:t>de</a:t>
            </a:r>
            <a:r>
              <a:rPr spc="125" dirty="0"/>
              <a:t> </a:t>
            </a:r>
            <a:r>
              <a:rPr spc="-5" dirty="0"/>
              <a:t>América</a:t>
            </a:r>
            <a:r>
              <a:rPr spc="150" dirty="0"/>
              <a:t> </a:t>
            </a:r>
            <a:r>
              <a:rPr spc="-5" dirty="0"/>
              <a:t>Latina</a:t>
            </a:r>
            <a:r>
              <a:rPr spc="125" dirty="0"/>
              <a:t> </a:t>
            </a:r>
            <a:r>
              <a:rPr dirty="0"/>
              <a:t>en</a:t>
            </a:r>
          </a:p>
        </p:txBody>
      </p:sp>
      <p:sp>
        <p:nvSpPr>
          <p:cNvPr id="3" name="object 3"/>
          <p:cNvSpPr txBox="1"/>
          <p:nvPr/>
        </p:nvSpPr>
        <p:spPr>
          <a:xfrm>
            <a:off x="4807077" y="1961514"/>
            <a:ext cx="6315710" cy="2800350"/>
          </a:xfrm>
          <a:prstGeom prst="rect">
            <a:avLst/>
          </a:prstGeom>
        </p:spPr>
        <p:txBody>
          <a:bodyPr vert="horz" wrap="square" lIns="0" tIns="43180" rIns="0" bIns="0" rtlCol="0">
            <a:spAutoFit/>
          </a:bodyPr>
          <a:lstStyle/>
          <a:p>
            <a:pPr marL="12700" marR="5080" algn="just">
              <a:lnSpc>
                <a:spcPct val="90000"/>
              </a:lnSpc>
              <a:spcBef>
                <a:spcPts val="340"/>
              </a:spcBef>
            </a:pPr>
            <a:r>
              <a:rPr sz="2000" spc="-5" dirty="0">
                <a:solidFill>
                  <a:srgbClr val="404040"/>
                </a:solidFill>
                <a:latin typeface="Calibri"/>
                <a:cs typeface="Calibri"/>
              </a:rPr>
              <a:t>el 2025": </a:t>
            </a:r>
            <a:r>
              <a:rPr sz="2000" dirty="0">
                <a:solidFill>
                  <a:srgbClr val="404040"/>
                </a:solidFill>
                <a:latin typeface="Calibri"/>
                <a:cs typeface="Calibri"/>
              </a:rPr>
              <a:t>En </a:t>
            </a:r>
            <a:r>
              <a:rPr sz="2000" spc="-5" dirty="0">
                <a:solidFill>
                  <a:srgbClr val="404040"/>
                </a:solidFill>
                <a:latin typeface="Calibri"/>
                <a:cs typeface="Calibri"/>
              </a:rPr>
              <a:t>el 2025 Colombia </a:t>
            </a:r>
            <a:r>
              <a:rPr sz="2000" spc="-10" dirty="0">
                <a:solidFill>
                  <a:srgbClr val="404040"/>
                </a:solidFill>
                <a:latin typeface="Calibri"/>
                <a:cs typeface="Calibri"/>
              </a:rPr>
              <a:t>tendrá </a:t>
            </a:r>
            <a:r>
              <a:rPr sz="2000" spc="-5" dirty="0">
                <a:solidFill>
                  <a:srgbClr val="404040"/>
                </a:solidFill>
                <a:latin typeface="Calibri"/>
                <a:cs typeface="Calibri"/>
              </a:rPr>
              <a:t>un </a:t>
            </a:r>
            <a:r>
              <a:rPr sz="2000" spc="-10" dirty="0">
                <a:solidFill>
                  <a:srgbClr val="404040"/>
                </a:solidFill>
                <a:latin typeface="Calibri"/>
                <a:cs typeface="Calibri"/>
              </a:rPr>
              <a:t>sistema </a:t>
            </a:r>
            <a:r>
              <a:rPr sz="2000" dirty="0">
                <a:solidFill>
                  <a:srgbClr val="404040"/>
                </a:solidFill>
                <a:latin typeface="Calibri"/>
                <a:cs typeface="Calibri"/>
              </a:rPr>
              <a:t>de  educación de </a:t>
            </a:r>
            <a:r>
              <a:rPr sz="2000" spc="-10" dirty="0">
                <a:solidFill>
                  <a:srgbClr val="404040"/>
                </a:solidFill>
                <a:latin typeface="Calibri"/>
                <a:cs typeface="Calibri"/>
              </a:rPr>
              <a:t>alta </a:t>
            </a:r>
            <a:r>
              <a:rPr sz="2000" dirty="0">
                <a:solidFill>
                  <a:srgbClr val="404040"/>
                </a:solidFill>
                <a:latin typeface="Calibri"/>
                <a:cs typeface="Calibri"/>
              </a:rPr>
              <a:t>calidad </a:t>
            </a:r>
            <a:r>
              <a:rPr sz="2000" spc="-15" dirty="0">
                <a:solidFill>
                  <a:srgbClr val="404040"/>
                </a:solidFill>
                <a:latin typeface="Calibri"/>
                <a:cs typeface="Calibri"/>
              </a:rPr>
              <a:t>para </a:t>
            </a:r>
            <a:r>
              <a:rPr sz="2000" spc="-5" dirty="0">
                <a:solidFill>
                  <a:srgbClr val="404040"/>
                </a:solidFill>
                <a:latin typeface="Calibri"/>
                <a:cs typeface="Calibri"/>
              </a:rPr>
              <a:t>todos. La educación </a:t>
            </a:r>
            <a:r>
              <a:rPr sz="2000" spc="-15" dirty="0">
                <a:solidFill>
                  <a:srgbClr val="404040"/>
                </a:solidFill>
                <a:latin typeface="Calibri"/>
                <a:cs typeface="Calibri"/>
              </a:rPr>
              <a:t>generará  </a:t>
            </a:r>
            <a:r>
              <a:rPr sz="2000" dirty="0">
                <a:solidFill>
                  <a:srgbClr val="404040"/>
                </a:solidFill>
                <a:latin typeface="Calibri"/>
                <a:cs typeface="Calibri"/>
              </a:rPr>
              <a:t>igualdad de </a:t>
            </a:r>
            <a:r>
              <a:rPr sz="2000" spc="-5" dirty="0">
                <a:solidFill>
                  <a:srgbClr val="404040"/>
                </a:solidFill>
                <a:latin typeface="Calibri"/>
                <a:cs typeface="Calibri"/>
              </a:rPr>
              <a:t>oportunidades </a:t>
            </a:r>
            <a:r>
              <a:rPr sz="2000" dirty="0">
                <a:solidFill>
                  <a:srgbClr val="404040"/>
                </a:solidFill>
                <a:latin typeface="Calibri"/>
                <a:cs typeface="Calibri"/>
              </a:rPr>
              <a:t>y </a:t>
            </a:r>
            <a:r>
              <a:rPr sz="2000" spc="-10" dirty="0">
                <a:solidFill>
                  <a:srgbClr val="404040"/>
                </a:solidFill>
                <a:latin typeface="Calibri"/>
                <a:cs typeface="Calibri"/>
              </a:rPr>
              <a:t>desarrollo económico,  </a:t>
            </a:r>
            <a:r>
              <a:rPr sz="2000" spc="-5" dirty="0">
                <a:solidFill>
                  <a:srgbClr val="404040"/>
                </a:solidFill>
                <a:latin typeface="Calibri"/>
                <a:cs typeface="Calibri"/>
              </a:rPr>
              <a:t>permitiendo la </a:t>
            </a:r>
            <a:r>
              <a:rPr sz="2000" spc="-10" dirty="0">
                <a:solidFill>
                  <a:srgbClr val="404040"/>
                </a:solidFill>
                <a:latin typeface="Calibri"/>
                <a:cs typeface="Calibri"/>
              </a:rPr>
              <a:t>transformación </a:t>
            </a:r>
            <a:r>
              <a:rPr sz="2000" spc="-5" dirty="0">
                <a:solidFill>
                  <a:srgbClr val="404040"/>
                </a:solidFill>
                <a:latin typeface="Calibri"/>
                <a:cs typeface="Calibri"/>
              </a:rPr>
              <a:t>social del país, </a:t>
            </a:r>
            <a:r>
              <a:rPr sz="2000" spc="-15" dirty="0">
                <a:solidFill>
                  <a:srgbClr val="404040"/>
                </a:solidFill>
                <a:latin typeface="Calibri"/>
                <a:cs typeface="Calibri"/>
              </a:rPr>
              <a:t>mayor  </a:t>
            </a:r>
            <a:r>
              <a:rPr sz="2000" dirty="0">
                <a:solidFill>
                  <a:srgbClr val="404040"/>
                </a:solidFill>
                <a:latin typeface="Calibri"/>
                <a:cs typeface="Calibri"/>
              </a:rPr>
              <a:t>equidad y </a:t>
            </a:r>
            <a:r>
              <a:rPr sz="2000" spc="-5" dirty="0">
                <a:solidFill>
                  <a:srgbClr val="404040"/>
                </a:solidFill>
                <a:latin typeface="Calibri"/>
                <a:cs typeface="Calibri"/>
              </a:rPr>
              <a:t>la consolidación de la paz. </a:t>
            </a:r>
            <a:r>
              <a:rPr sz="2000" spc="-10" dirty="0">
                <a:solidFill>
                  <a:srgbClr val="404040"/>
                </a:solidFill>
                <a:latin typeface="Calibri"/>
                <a:cs typeface="Calibri"/>
              </a:rPr>
              <a:t>Participarán </a:t>
            </a:r>
            <a:r>
              <a:rPr sz="2000" dirty="0">
                <a:solidFill>
                  <a:srgbClr val="404040"/>
                </a:solidFill>
                <a:latin typeface="Calibri"/>
                <a:cs typeface="Calibri"/>
              </a:rPr>
              <a:t>de </a:t>
            </a:r>
            <a:r>
              <a:rPr sz="2000" spc="-15" dirty="0">
                <a:solidFill>
                  <a:srgbClr val="404040"/>
                </a:solidFill>
                <a:latin typeface="Calibri"/>
                <a:cs typeface="Calibri"/>
              </a:rPr>
              <a:t>este  </a:t>
            </a:r>
            <a:r>
              <a:rPr sz="2000" spc="-10" dirty="0">
                <a:solidFill>
                  <a:srgbClr val="404040"/>
                </a:solidFill>
                <a:latin typeface="Calibri"/>
                <a:cs typeface="Calibri"/>
              </a:rPr>
              <a:t>proceso </a:t>
            </a:r>
            <a:r>
              <a:rPr sz="2000" spc="-5" dirty="0">
                <a:solidFill>
                  <a:srgbClr val="404040"/>
                </a:solidFill>
                <a:latin typeface="Calibri"/>
                <a:cs typeface="Calibri"/>
              </a:rPr>
              <a:t>-en el </a:t>
            </a:r>
            <a:r>
              <a:rPr sz="2000" dirty="0">
                <a:solidFill>
                  <a:srgbClr val="404040"/>
                </a:solidFill>
                <a:latin typeface="Calibri"/>
                <a:cs typeface="Calibri"/>
              </a:rPr>
              <a:t>cual </a:t>
            </a:r>
            <a:r>
              <a:rPr sz="2000" spc="-5" dirty="0">
                <a:solidFill>
                  <a:srgbClr val="404040"/>
                </a:solidFill>
                <a:latin typeface="Calibri"/>
                <a:cs typeface="Calibri"/>
              </a:rPr>
              <a:t>la </a:t>
            </a:r>
            <a:r>
              <a:rPr sz="2000" spc="-10" dirty="0">
                <a:solidFill>
                  <a:srgbClr val="404040"/>
                </a:solidFill>
                <a:latin typeface="Calibri"/>
                <a:cs typeface="Calibri"/>
              </a:rPr>
              <a:t>Educación </a:t>
            </a:r>
            <a:r>
              <a:rPr sz="2000" spc="-15" dirty="0">
                <a:solidFill>
                  <a:srgbClr val="404040"/>
                </a:solidFill>
                <a:latin typeface="Calibri"/>
                <a:cs typeface="Calibri"/>
              </a:rPr>
              <a:t>será </a:t>
            </a:r>
            <a:r>
              <a:rPr sz="2000" spc="-5" dirty="0">
                <a:solidFill>
                  <a:srgbClr val="404040"/>
                </a:solidFill>
                <a:latin typeface="Calibri"/>
                <a:cs typeface="Calibri"/>
              </a:rPr>
              <a:t>la principal prioridad  nacional- </a:t>
            </a:r>
            <a:r>
              <a:rPr sz="2000" dirty="0">
                <a:solidFill>
                  <a:srgbClr val="404040"/>
                </a:solidFill>
                <a:latin typeface="Calibri"/>
                <a:cs typeface="Calibri"/>
              </a:rPr>
              <a:t>los </a:t>
            </a:r>
            <a:r>
              <a:rPr sz="2000" spc="-5" dirty="0">
                <a:solidFill>
                  <a:srgbClr val="404040"/>
                </a:solidFill>
                <a:latin typeface="Calibri"/>
                <a:cs typeface="Calibri"/>
              </a:rPr>
              <a:t>padres </a:t>
            </a:r>
            <a:r>
              <a:rPr sz="2000" dirty="0">
                <a:solidFill>
                  <a:srgbClr val="404040"/>
                </a:solidFill>
                <a:latin typeface="Calibri"/>
                <a:cs typeface="Calibri"/>
              </a:rPr>
              <a:t>de </a:t>
            </a:r>
            <a:r>
              <a:rPr sz="2000" spc="-10" dirty="0">
                <a:solidFill>
                  <a:srgbClr val="404040"/>
                </a:solidFill>
                <a:latin typeface="Calibri"/>
                <a:cs typeface="Calibri"/>
              </a:rPr>
              <a:t>familia, </a:t>
            </a:r>
            <a:r>
              <a:rPr sz="2000" dirty="0">
                <a:solidFill>
                  <a:srgbClr val="404040"/>
                </a:solidFill>
                <a:latin typeface="Calibri"/>
                <a:cs typeface="Calibri"/>
              </a:rPr>
              <a:t>los </a:t>
            </a:r>
            <a:r>
              <a:rPr sz="2000" spc="-5" dirty="0">
                <a:solidFill>
                  <a:srgbClr val="404040"/>
                </a:solidFill>
                <a:latin typeface="Calibri"/>
                <a:cs typeface="Calibri"/>
              </a:rPr>
              <a:t>niños </a:t>
            </a:r>
            <a:r>
              <a:rPr sz="2000" dirty="0">
                <a:solidFill>
                  <a:srgbClr val="404040"/>
                </a:solidFill>
                <a:latin typeface="Calibri"/>
                <a:cs typeface="Calibri"/>
              </a:rPr>
              <a:t>y </a:t>
            </a:r>
            <a:r>
              <a:rPr sz="2000" spc="-5" dirty="0">
                <a:solidFill>
                  <a:srgbClr val="404040"/>
                </a:solidFill>
                <a:latin typeface="Calibri"/>
                <a:cs typeface="Calibri"/>
              </a:rPr>
              <a:t>jóvenes,  </a:t>
            </a:r>
            <a:r>
              <a:rPr sz="2000" spc="-15" dirty="0">
                <a:solidFill>
                  <a:srgbClr val="404040"/>
                </a:solidFill>
                <a:latin typeface="Calibri"/>
                <a:cs typeface="Calibri"/>
              </a:rPr>
              <a:t>profesores, </a:t>
            </a:r>
            <a:r>
              <a:rPr sz="2000" spc="-10" dirty="0">
                <a:solidFill>
                  <a:srgbClr val="404040"/>
                </a:solidFill>
                <a:latin typeface="Calibri"/>
                <a:cs typeface="Calibri"/>
              </a:rPr>
              <a:t>gobierno, </a:t>
            </a:r>
            <a:r>
              <a:rPr sz="2000" dirty="0">
                <a:solidFill>
                  <a:srgbClr val="404040"/>
                </a:solidFill>
                <a:latin typeface="Calibri"/>
                <a:cs typeface="Calibri"/>
              </a:rPr>
              <a:t>y </a:t>
            </a:r>
            <a:r>
              <a:rPr sz="2000" spc="-10" dirty="0">
                <a:solidFill>
                  <a:srgbClr val="404040"/>
                </a:solidFill>
                <a:latin typeface="Calibri"/>
                <a:cs typeface="Calibri"/>
              </a:rPr>
              <a:t>la </a:t>
            </a:r>
            <a:r>
              <a:rPr sz="2000" spc="-5" dirty="0">
                <a:solidFill>
                  <a:srgbClr val="404040"/>
                </a:solidFill>
                <a:latin typeface="Calibri"/>
                <a:cs typeface="Calibri"/>
              </a:rPr>
              <a:t>sociedad civil. </a:t>
            </a:r>
            <a:r>
              <a:rPr sz="2000" spc="-10" dirty="0">
                <a:solidFill>
                  <a:srgbClr val="404040"/>
                </a:solidFill>
                <a:latin typeface="Calibri"/>
                <a:cs typeface="Calibri"/>
              </a:rPr>
              <a:t>Habrá </a:t>
            </a:r>
            <a:r>
              <a:rPr sz="2000" dirty="0">
                <a:solidFill>
                  <a:srgbClr val="404040"/>
                </a:solidFill>
                <a:latin typeface="Calibri"/>
                <a:cs typeface="Calibri"/>
              </a:rPr>
              <a:t>una  </a:t>
            </a:r>
            <a:r>
              <a:rPr sz="2000" spc="-5" dirty="0">
                <a:solidFill>
                  <a:srgbClr val="404040"/>
                </a:solidFill>
                <a:latin typeface="Calibri"/>
                <a:cs typeface="Calibri"/>
              </a:rPr>
              <a:t>financiación adecuada </a:t>
            </a:r>
            <a:r>
              <a:rPr sz="2000" spc="-15" dirty="0">
                <a:solidFill>
                  <a:srgbClr val="404040"/>
                </a:solidFill>
                <a:latin typeface="Calibri"/>
                <a:cs typeface="Calibri"/>
              </a:rPr>
              <a:t>para </a:t>
            </a:r>
            <a:r>
              <a:rPr sz="2000" spc="-5" dirty="0">
                <a:solidFill>
                  <a:srgbClr val="404040"/>
                </a:solidFill>
                <a:latin typeface="Calibri"/>
                <a:cs typeface="Calibri"/>
              </a:rPr>
              <a:t>tener la mejor educación </a:t>
            </a:r>
            <a:r>
              <a:rPr sz="2000" dirty="0">
                <a:solidFill>
                  <a:srgbClr val="404040"/>
                </a:solidFill>
                <a:latin typeface="Calibri"/>
                <a:cs typeface="Calibri"/>
              </a:rPr>
              <a:t>de  </a:t>
            </a:r>
            <a:r>
              <a:rPr sz="2000" spc="-5" dirty="0">
                <a:solidFill>
                  <a:srgbClr val="404040"/>
                </a:solidFill>
                <a:latin typeface="Calibri"/>
                <a:cs typeface="Calibri"/>
              </a:rPr>
              <a:t>América</a:t>
            </a:r>
            <a:r>
              <a:rPr sz="2000" spc="5" dirty="0">
                <a:solidFill>
                  <a:srgbClr val="404040"/>
                </a:solidFill>
                <a:latin typeface="Calibri"/>
                <a:cs typeface="Calibri"/>
              </a:rPr>
              <a:t> </a:t>
            </a:r>
            <a:r>
              <a:rPr sz="2000" spc="-5" dirty="0">
                <a:solidFill>
                  <a:srgbClr val="404040"/>
                </a:solidFill>
                <a:latin typeface="Calibri"/>
                <a:cs typeface="Calibri"/>
              </a:rPr>
              <a:t>Latina.</a:t>
            </a:r>
            <a:endParaRPr sz="2000">
              <a:latin typeface="Calibri"/>
              <a:cs typeface="Calibri"/>
            </a:endParaRPr>
          </a:p>
        </p:txBody>
      </p:sp>
      <p:sp>
        <p:nvSpPr>
          <p:cNvPr id="4" name="object 4"/>
          <p:cNvSpPr/>
          <p:nvPr/>
        </p:nvSpPr>
        <p:spPr>
          <a:xfrm>
            <a:off x="0" y="405384"/>
            <a:ext cx="7920355" cy="388620"/>
          </a:xfrm>
          <a:custGeom>
            <a:avLst/>
            <a:gdLst/>
            <a:ahLst/>
            <a:cxnLst/>
            <a:rect l="l" t="t" r="r" b="b"/>
            <a:pathLst>
              <a:path w="7920355" h="388620">
                <a:moveTo>
                  <a:pt x="0" y="388620"/>
                </a:moveTo>
                <a:lnTo>
                  <a:pt x="7920228" y="388620"/>
                </a:lnTo>
                <a:lnTo>
                  <a:pt x="7920228" y="0"/>
                </a:lnTo>
                <a:lnTo>
                  <a:pt x="0" y="0"/>
                </a:lnTo>
                <a:lnTo>
                  <a:pt x="0" y="388620"/>
                </a:lnTo>
                <a:close/>
              </a:path>
            </a:pathLst>
          </a:custGeom>
          <a:solidFill>
            <a:srgbClr val="800000"/>
          </a:solidFill>
        </p:spPr>
        <p:txBody>
          <a:bodyPr wrap="square" lIns="0" tIns="0" rIns="0" bIns="0" rtlCol="0"/>
          <a:lstStyle/>
          <a:p>
            <a:endParaRPr/>
          </a:p>
        </p:txBody>
      </p:sp>
      <p:sp>
        <p:nvSpPr>
          <p:cNvPr id="5" name="object 5"/>
          <p:cNvSpPr txBox="1"/>
          <p:nvPr/>
        </p:nvSpPr>
        <p:spPr>
          <a:xfrm>
            <a:off x="98247" y="432308"/>
            <a:ext cx="2664460" cy="299720"/>
          </a:xfrm>
          <a:prstGeom prst="rect">
            <a:avLst/>
          </a:prstGeom>
        </p:spPr>
        <p:txBody>
          <a:bodyPr vert="horz" wrap="square" lIns="0" tIns="12700" rIns="0" bIns="0" rtlCol="0">
            <a:spAutoFit/>
          </a:bodyPr>
          <a:lstStyle/>
          <a:p>
            <a:pPr marL="12700">
              <a:lnSpc>
                <a:spcPct val="100000"/>
              </a:lnSpc>
              <a:spcBef>
                <a:spcPts val="100"/>
              </a:spcBef>
            </a:pPr>
            <a:r>
              <a:rPr sz="1800" b="1" spc="-10" dirty="0">
                <a:solidFill>
                  <a:srgbClr val="FFFFFF"/>
                </a:solidFill>
                <a:latin typeface="Calibri"/>
                <a:cs typeface="Calibri"/>
              </a:rPr>
              <a:t>PROPÓSITO </a:t>
            </a:r>
            <a:r>
              <a:rPr sz="1800" b="1" spc="-5" dirty="0">
                <a:solidFill>
                  <a:srgbClr val="FFFFFF"/>
                </a:solidFill>
                <a:latin typeface="Calibri"/>
                <a:cs typeface="Calibri"/>
              </a:rPr>
              <a:t>SUPERIOR</a:t>
            </a:r>
            <a:r>
              <a:rPr sz="1800" b="1" spc="-55" dirty="0">
                <a:solidFill>
                  <a:srgbClr val="FFFFFF"/>
                </a:solidFill>
                <a:latin typeface="Calibri"/>
                <a:cs typeface="Calibri"/>
              </a:rPr>
              <a:t> </a:t>
            </a:r>
            <a:r>
              <a:rPr sz="1800" b="1" dirty="0">
                <a:solidFill>
                  <a:srgbClr val="FFFFFF"/>
                </a:solidFill>
                <a:latin typeface="Calibri"/>
                <a:cs typeface="Calibri"/>
              </a:rPr>
              <a:t>2025</a:t>
            </a:r>
            <a:endParaRPr sz="1800">
              <a:latin typeface="Calibri"/>
              <a:cs typeface="Calibri"/>
            </a:endParaRPr>
          </a:p>
        </p:txBody>
      </p:sp>
      <p:sp>
        <p:nvSpPr>
          <p:cNvPr id="6" name="object 6"/>
          <p:cNvSpPr/>
          <p:nvPr/>
        </p:nvSpPr>
        <p:spPr>
          <a:xfrm>
            <a:off x="85343" y="1798320"/>
            <a:ext cx="4462272" cy="2638043"/>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9110471" y="6208775"/>
            <a:ext cx="3081527" cy="649223"/>
          </a:xfrm>
          <a:prstGeom prst="rect">
            <a:avLst/>
          </a:prstGeom>
          <a:blipFill>
            <a:blip r:embed="rId3" cstate="print"/>
            <a:stretch>
              <a:fillRect/>
            </a:stretch>
          </a:blipFill>
        </p:spPr>
        <p:txBody>
          <a:bodyPr wrap="square" lIns="0" tIns="0" rIns="0" bIns="0" rtlCol="0"/>
          <a:lstStyle/>
          <a:p>
            <a:endParaRPr/>
          </a:p>
        </p:txBody>
      </p:sp>
      <p:sp>
        <p:nvSpPr>
          <p:cNvPr id="8" name="object 8"/>
          <p:cNvSpPr/>
          <p:nvPr/>
        </p:nvSpPr>
        <p:spPr>
          <a:xfrm>
            <a:off x="0" y="5794247"/>
            <a:ext cx="1597152" cy="1063751"/>
          </a:xfrm>
          <a:prstGeom prst="rect">
            <a:avLst/>
          </a:prstGeom>
          <a:blipFill>
            <a:blip r:embed="rId4"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7348660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9110471" y="6208775"/>
            <a:ext cx="3081527" cy="649223"/>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0" y="5794247"/>
            <a:ext cx="1597152" cy="1063751"/>
          </a:xfrm>
          <a:prstGeom prst="rect">
            <a:avLst/>
          </a:prstGeom>
          <a:blipFill>
            <a:blip r:embed="rId3" cstate="print"/>
            <a:stretch>
              <a:fillRect/>
            </a:stretch>
          </a:blipFill>
        </p:spPr>
        <p:txBody>
          <a:bodyPr wrap="square" lIns="0" tIns="0" rIns="0" bIns="0" rtlCol="0"/>
          <a:lstStyle/>
          <a:p>
            <a:endParaRPr/>
          </a:p>
        </p:txBody>
      </p:sp>
      <p:sp>
        <p:nvSpPr>
          <p:cNvPr id="4" name="object 4"/>
          <p:cNvSpPr txBox="1"/>
          <p:nvPr/>
        </p:nvSpPr>
        <p:spPr>
          <a:xfrm>
            <a:off x="724001" y="1041882"/>
            <a:ext cx="10358755" cy="4622800"/>
          </a:xfrm>
          <a:prstGeom prst="rect">
            <a:avLst/>
          </a:prstGeom>
        </p:spPr>
        <p:txBody>
          <a:bodyPr vert="horz" wrap="square" lIns="0" tIns="47625" rIns="0" bIns="0" rtlCol="0">
            <a:spAutoFit/>
          </a:bodyPr>
          <a:lstStyle/>
          <a:p>
            <a:pPr marL="297180" indent="-284480">
              <a:lnSpc>
                <a:spcPct val="100000"/>
              </a:lnSpc>
              <a:spcBef>
                <a:spcPts val="375"/>
              </a:spcBef>
              <a:buClr>
                <a:srgbClr val="800000"/>
              </a:buClr>
              <a:buFont typeface="Wingdings"/>
              <a:buChar char=""/>
              <a:tabLst>
                <a:tab pos="297815" algn="l"/>
              </a:tabLst>
            </a:pPr>
            <a:r>
              <a:rPr sz="2000" b="1" spc="-10" dirty="0">
                <a:solidFill>
                  <a:srgbClr val="404040"/>
                </a:solidFill>
                <a:latin typeface="Calibri"/>
                <a:cs typeface="Calibri"/>
              </a:rPr>
              <a:t>MENtes</a:t>
            </a:r>
            <a:r>
              <a:rPr sz="2000" b="1" spc="-5" dirty="0">
                <a:solidFill>
                  <a:srgbClr val="404040"/>
                </a:solidFill>
                <a:latin typeface="Calibri"/>
                <a:cs typeface="Calibri"/>
              </a:rPr>
              <a:t> Cinéfilas:</a:t>
            </a:r>
            <a:endParaRPr sz="2000">
              <a:latin typeface="Calibri"/>
              <a:cs typeface="Calibri"/>
            </a:endParaRPr>
          </a:p>
          <a:p>
            <a:pPr marL="12700">
              <a:lnSpc>
                <a:spcPct val="100000"/>
              </a:lnSpc>
              <a:spcBef>
                <a:spcPts val="275"/>
              </a:spcBef>
            </a:pPr>
            <a:r>
              <a:rPr sz="2000" dirty="0">
                <a:solidFill>
                  <a:srgbClr val="404040"/>
                </a:solidFill>
                <a:latin typeface="Calibri"/>
                <a:cs typeface="Calibri"/>
              </a:rPr>
              <a:t>Bonos </a:t>
            </a:r>
            <a:r>
              <a:rPr sz="2000" spc="-15" dirty="0">
                <a:solidFill>
                  <a:srgbClr val="404040"/>
                </a:solidFill>
                <a:latin typeface="Calibri"/>
                <a:cs typeface="Calibri"/>
              </a:rPr>
              <a:t>para </a:t>
            </a:r>
            <a:r>
              <a:rPr sz="2000" spc="-5" dirty="0">
                <a:solidFill>
                  <a:srgbClr val="404040"/>
                </a:solidFill>
                <a:latin typeface="Calibri"/>
                <a:cs typeface="Calibri"/>
              </a:rPr>
              <a:t>ser </a:t>
            </a:r>
            <a:r>
              <a:rPr sz="2000" dirty="0">
                <a:solidFill>
                  <a:srgbClr val="404040"/>
                </a:solidFill>
                <a:latin typeface="Calibri"/>
                <a:cs typeface="Calibri"/>
              </a:rPr>
              <a:t>canjeados </a:t>
            </a:r>
            <a:r>
              <a:rPr sz="2000" spc="-5" dirty="0">
                <a:solidFill>
                  <a:srgbClr val="404040"/>
                </a:solidFill>
                <a:latin typeface="Calibri"/>
                <a:cs typeface="Calibri"/>
              </a:rPr>
              <a:t>por boletería </a:t>
            </a:r>
            <a:r>
              <a:rPr sz="2000" dirty="0">
                <a:solidFill>
                  <a:srgbClr val="404040"/>
                </a:solidFill>
                <a:latin typeface="Calibri"/>
                <a:cs typeface="Calibri"/>
              </a:rPr>
              <a:t>de</a:t>
            </a:r>
            <a:r>
              <a:rPr sz="2000" spc="-30" dirty="0">
                <a:solidFill>
                  <a:srgbClr val="404040"/>
                </a:solidFill>
                <a:latin typeface="Calibri"/>
                <a:cs typeface="Calibri"/>
              </a:rPr>
              <a:t> </a:t>
            </a:r>
            <a:r>
              <a:rPr sz="2000" dirty="0">
                <a:solidFill>
                  <a:srgbClr val="404040"/>
                </a:solidFill>
                <a:latin typeface="Calibri"/>
                <a:cs typeface="Calibri"/>
              </a:rPr>
              <a:t>cine.</a:t>
            </a:r>
            <a:endParaRPr sz="2000">
              <a:latin typeface="Calibri"/>
              <a:cs typeface="Calibri"/>
            </a:endParaRPr>
          </a:p>
          <a:p>
            <a:pPr>
              <a:lnSpc>
                <a:spcPct val="100000"/>
              </a:lnSpc>
              <a:spcBef>
                <a:spcPts val="30"/>
              </a:spcBef>
            </a:pPr>
            <a:endParaRPr sz="2550">
              <a:latin typeface="Times New Roman"/>
              <a:cs typeface="Times New Roman"/>
            </a:endParaRPr>
          </a:p>
          <a:p>
            <a:pPr marL="297180" indent="-284480">
              <a:lnSpc>
                <a:spcPct val="100000"/>
              </a:lnSpc>
              <a:buClr>
                <a:srgbClr val="800000"/>
              </a:buClr>
              <a:buFont typeface="Wingdings"/>
              <a:buChar char=""/>
              <a:tabLst>
                <a:tab pos="297815" algn="l"/>
              </a:tabLst>
            </a:pPr>
            <a:r>
              <a:rPr sz="2000" b="1" spc="-5" dirty="0">
                <a:solidFill>
                  <a:srgbClr val="404040"/>
                </a:solidFill>
                <a:latin typeface="Calibri"/>
                <a:cs typeface="Calibri"/>
              </a:rPr>
              <a:t>Picnis</a:t>
            </a:r>
            <a:r>
              <a:rPr sz="2000" b="1" spc="-70" dirty="0">
                <a:solidFill>
                  <a:srgbClr val="404040"/>
                </a:solidFill>
                <a:latin typeface="Calibri"/>
                <a:cs typeface="Calibri"/>
              </a:rPr>
              <a:t> </a:t>
            </a:r>
            <a:r>
              <a:rPr sz="2000" b="1" spc="-10" dirty="0">
                <a:solidFill>
                  <a:srgbClr val="404040"/>
                </a:solidFill>
                <a:latin typeface="Calibri"/>
                <a:cs typeface="Calibri"/>
              </a:rPr>
              <a:t>Familiares:</a:t>
            </a:r>
            <a:endParaRPr sz="2000">
              <a:latin typeface="Calibri"/>
              <a:cs typeface="Calibri"/>
            </a:endParaRPr>
          </a:p>
          <a:p>
            <a:pPr marL="12700" marR="5080" algn="just">
              <a:lnSpc>
                <a:spcPct val="70000"/>
              </a:lnSpc>
              <a:spcBef>
                <a:spcPts val="990"/>
              </a:spcBef>
            </a:pPr>
            <a:r>
              <a:rPr sz="2000" spc="-20" dirty="0">
                <a:solidFill>
                  <a:srgbClr val="404040"/>
                </a:solidFill>
                <a:latin typeface="Calibri"/>
                <a:cs typeface="Calibri"/>
              </a:rPr>
              <a:t>Eventos </a:t>
            </a:r>
            <a:r>
              <a:rPr sz="2000" dirty="0">
                <a:solidFill>
                  <a:srgbClr val="404040"/>
                </a:solidFill>
                <a:latin typeface="Calibri"/>
                <a:cs typeface="Calibri"/>
              </a:rPr>
              <a:t>los </a:t>
            </a:r>
            <a:r>
              <a:rPr sz="2000" spc="-5" dirty="0">
                <a:solidFill>
                  <a:srgbClr val="404040"/>
                </a:solidFill>
                <a:latin typeface="Calibri"/>
                <a:cs typeface="Calibri"/>
              </a:rPr>
              <a:t>fines </a:t>
            </a:r>
            <a:r>
              <a:rPr sz="2000" dirty="0">
                <a:solidFill>
                  <a:srgbClr val="404040"/>
                </a:solidFill>
                <a:latin typeface="Calibri"/>
                <a:cs typeface="Calibri"/>
              </a:rPr>
              <a:t>de </a:t>
            </a:r>
            <a:r>
              <a:rPr sz="2000" spc="-5" dirty="0">
                <a:solidFill>
                  <a:srgbClr val="404040"/>
                </a:solidFill>
                <a:latin typeface="Calibri"/>
                <a:cs typeface="Calibri"/>
              </a:rPr>
              <a:t>semana, en </a:t>
            </a:r>
            <a:r>
              <a:rPr sz="2000" spc="-10" dirty="0">
                <a:solidFill>
                  <a:srgbClr val="404040"/>
                </a:solidFill>
                <a:latin typeface="Calibri"/>
                <a:cs typeface="Calibri"/>
              </a:rPr>
              <a:t>apoyo con </a:t>
            </a:r>
            <a:r>
              <a:rPr sz="2000" dirty="0">
                <a:solidFill>
                  <a:srgbClr val="404040"/>
                </a:solidFill>
                <a:latin typeface="Calibri"/>
                <a:cs typeface="Calibri"/>
              </a:rPr>
              <a:t>alpina, </a:t>
            </a:r>
            <a:r>
              <a:rPr sz="2000" spc="-10" dirty="0">
                <a:solidFill>
                  <a:srgbClr val="404040"/>
                </a:solidFill>
                <a:latin typeface="Calibri"/>
                <a:cs typeface="Calibri"/>
              </a:rPr>
              <a:t>ramo. </a:t>
            </a:r>
            <a:r>
              <a:rPr sz="2000" spc="-5" dirty="0">
                <a:solidFill>
                  <a:srgbClr val="404040"/>
                </a:solidFill>
                <a:latin typeface="Calibri"/>
                <a:cs typeface="Calibri"/>
              </a:rPr>
              <a:t>Con el fin </a:t>
            </a:r>
            <a:r>
              <a:rPr sz="2000" dirty="0">
                <a:solidFill>
                  <a:srgbClr val="404040"/>
                </a:solidFill>
                <a:latin typeface="Calibri"/>
                <a:cs typeface="Calibri"/>
              </a:rPr>
              <a:t>de </a:t>
            </a:r>
            <a:r>
              <a:rPr sz="2000" spc="-10" dirty="0">
                <a:solidFill>
                  <a:srgbClr val="404040"/>
                </a:solidFill>
                <a:latin typeface="Calibri"/>
                <a:cs typeface="Calibri"/>
              </a:rPr>
              <a:t>reunir </a:t>
            </a:r>
            <a:r>
              <a:rPr sz="2000" dirty="0">
                <a:solidFill>
                  <a:srgbClr val="404040"/>
                </a:solidFill>
                <a:latin typeface="Calibri"/>
                <a:cs typeface="Calibri"/>
              </a:rPr>
              <a:t>a </a:t>
            </a:r>
            <a:r>
              <a:rPr sz="2000" spc="-5" dirty="0">
                <a:solidFill>
                  <a:srgbClr val="404040"/>
                </a:solidFill>
                <a:latin typeface="Calibri"/>
                <a:cs typeface="Calibri"/>
              </a:rPr>
              <a:t>la </a:t>
            </a:r>
            <a:r>
              <a:rPr sz="2000" spc="-10" dirty="0">
                <a:solidFill>
                  <a:srgbClr val="404040"/>
                </a:solidFill>
                <a:latin typeface="Calibri"/>
                <a:cs typeface="Calibri"/>
              </a:rPr>
              <a:t>familia </a:t>
            </a:r>
            <a:r>
              <a:rPr sz="2000" dirty="0">
                <a:solidFill>
                  <a:srgbClr val="404040"/>
                </a:solidFill>
                <a:latin typeface="Calibri"/>
                <a:cs typeface="Calibri"/>
              </a:rPr>
              <a:t>y  </a:t>
            </a:r>
            <a:r>
              <a:rPr sz="2000" spc="-10" dirty="0">
                <a:solidFill>
                  <a:srgbClr val="404040"/>
                </a:solidFill>
                <a:latin typeface="Calibri"/>
                <a:cs typeface="Calibri"/>
              </a:rPr>
              <a:t>proponerles </a:t>
            </a:r>
            <a:r>
              <a:rPr sz="2000" dirty="0">
                <a:solidFill>
                  <a:srgbClr val="404040"/>
                </a:solidFill>
                <a:latin typeface="Calibri"/>
                <a:cs typeface="Calibri"/>
              </a:rPr>
              <a:t>no </a:t>
            </a:r>
            <a:r>
              <a:rPr sz="2000" spc="-5" dirty="0">
                <a:solidFill>
                  <a:srgbClr val="404040"/>
                </a:solidFill>
                <a:latin typeface="Calibri"/>
                <a:cs typeface="Calibri"/>
              </a:rPr>
              <a:t>sólo </a:t>
            </a:r>
            <a:r>
              <a:rPr sz="2000" spc="-15" dirty="0">
                <a:solidFill>
                  <a:srgbClr val="404040"/>
                </a:solidFill>
                <a:latin typeface="Calibri"/>
                <a:cs typeface="Calibri"/>
              </a:rPr>
              <a:t>comprar </a:t>
            </a:r>
            <a:r>
              <a:rPr sz="2000" spc="-5" dirty="0">
                <a:solidFill>
                  <a:srgbClr val="404040"/>
                </a:solidFill>
                <a:latin typeface="Calibri"/>
                <a:cs typeface="Calibri"/>
              </a:rPr>
              <a:t>sino también </a:t>
            </a:r>
            <a:r>
              <a:rPr sz="2000" spc="-10" dirty="0">
                <a:solidFill>
                  <a:srgbClr val="404040"/>
                </a:solidFill>
                <a:latin typeface="Calibri"/>
                <a:cs typeface="Calibri"/>
              </a:rPr>
              <a:t>llevar </a:t>
            </a:r>
            <a:r>
              <a:rPr sz="2000" dirty="0">
                <a:solidFill>
                  <a:srgbClr val="404040"/>
                </a:solidFill>
                <a:latin typeface="Calibri"/>
                <a:cs typeface="Calibri"/>
              </a:rPr>
              <a:t>dulces y </a:t>
            </a:r>
            <a:r>
              <a:rPr sz="2000" spc="-5" dirty="0">
                <a:solidFill>
                  <a:srgbClr val="404040"/>
                </a:solidFill>
                <a:latin typeface="Calibri"/>
                <a:cs typeface="Calibri"/>
              </a:rPr>
              <a:t>pasabocas </a:t>
            </a:r>
            <a:r>
              <a:rPr sz="2000" spc="-15" dirty="0">
                <a:solidFill>
                  <a:srgbClr val="404040"/>
                </a:solidFill>
                <a:latin typeface="Calibri"/>
                <a:cs typeface="Calibri"/>
              </a:rPr>
              <a:t>para </a:t>
            </a:r>
            <a:r>
              <a:rPr sz="2000" spc="-5" dirty="0">
                <a:solidFill>
                  <a:srgbClr val="404040"/>
                </a:solidFill>
                <a:latin typeface="Calibri"/>
                <a:cs typeface="Calibri"/>
              </a:rPr>
              <a:t>vender </a:t>
            </a:r>
            <a:r>
              <a:rPr sz="2000" dirty="0">
                <a:solidFill>
                  <a:srgbClr val="404040"/>
                </a:solidFill>
                <a:latin typeface="Calibri"/>
                <a:cs typeface="Calibri"/>
              </a:rPr>
              <a:t>a los </a:t>
            </a:r>
            <a:r>
              <a:rPr sz="2000" spc="-5" dirty="0">
                <a:solidFill>
                  <a:srgbClr val="404040"/>
                </a:solidFill>
                <a:latin typeface="Calibri"/>
                <a:cs typeface="Calibri"/>
              </a:rPr>
              <a:t>mismos  servidores </a:t>
            </a:r>
            <a:r>
              <a:rPr sz="2000" dirty="0">
                <a:solidFill>
                  <a:srgbClr val="404040"/>
                </a:solidFill>
                <a:latin typeface="Calibri"/>
                <a:cs typeface="Calibri"/>
              </a:rPr>
              <a:t>que</a:t>
            </a:r>
            <a:r>
              <a:rPr sz="2000" spc="0" dirty="0">
                <a:solidFill>
                  <a:srgbClr val="404040"/>
                </a:solidFill>
                <a:latin typeface="Calibri"/>
                <a:cs typeface="Calibri"/>
              </a:rPr>
              <a:t> </a:t>
            </a:r>
            <a:r>
              <a:rPr sz="2000" dirty="0">
                <a:solidFill>
                  <a:srgbClr val="404040"/>
                </a:solidFill>
                <a:latin typeface="Calibri"/>
                <a:cs typeface="Calibri"/>
              </a:rPr>
              <a:t>acuden.</a:t>
            </a:r>
            <a:endParaRPr sz="2000">
              <a:latin typeface="Calibri"/>
              <a:cs typeface="Calibri"/>
            </a:endParaRPr>
          </a:p>
          <a:p>
            <a:pPr>
              <a:lnSpc>
                <a:spcPct val="100000"/>
              </a:lnSpc>
              <a:spcBef>
                <a:spcPts val="30"/>
              </a:spcBef>
            </a:pPr>
            <a:endParaRPr sz="2550">
              <a:latin typeface="Times New Roman"/>
              <a:cs typeface="Times New Roman"/>
            </a:endParaRPr>
          </a:p>
          <a:p>
            <a:pPr marL="297180" indent="-284480">
              <a:lnSpc>
                <a:spcPct val="100000"/>
              </a:lnSpc>
              <a:buClr>
                <a:srgbClr val="800000"/>
              </a:buClr>
              <a:buFont typeface="Wingdings"/>
              <a:buChar char=""/>
              <a:tabLst>
                <a:tab pos="297815" algn="l"/>
              </a:tabLst>
            </a:pPr>
            <a:r>
              <a:rPr sz="2000" b="1" dirty="0">
                <a:solidFill>
                  <a:srgbClr val="404040"/>
                </a:solidFill>
                <a:latin typeface="Calibri"/>
                <a:cs typeface="Calibri"/>
              </a:rPr>
              <a:t>Amo mi</a:t>
            </a:r>
            <a:r>
              <a:rPr sz="2000" b="1" spc="-20" dirty="0">
                <a:solidFill>
                  <a:srgbClr val="404040"/>
                </a:solidFill>
                <a:latin typeface="Calibri"/>
                <a:cs typeface="Calibri"/>
              </a:rPr>
              <a:t> </a:t>
            </a:r>
            <a:r>
              <a:rPr sz="2000" b="1" dirty="0">
                <a:solidFill>
                  <a:srgbClr val="404040"/>
                </a:solidFill>
                <a:latin typeface="Calibri"/>
                <a:cs typeface="Calibri"/>
              </a:rPr>
              <a:t>Bici:</a:t>
            </a:r>
            <a:endParaRPr sz="2000">
              <a:latin typeface="Calibri"/>
              <a:cs typeface="Calibri"/>
            </a:endParaRPr>
          </a:p>
          <a:p>
            <a:pPr marL="12700" marR="5080">
              <a:lnSpc>
                <a:spcPct val="70000"/>
              </a:lnSpc>
              <a:spcBef>
                <a:spcPts val="995"/>
              </a:spcBef>
            </a:pPr>
            <a:r>
              <a:rPr sz="2000" spc="-10" dirty="0">
                <a:solidFill>
                  <a:srgbClr val="404040"/>
                </a:solidFill>
                <a:latin typeface="Calibri"/>
                <a:cs typeface="Calibri"/>
              </a:rPr>
              <a:t>Incremento </a:t>
            </a:r>
            <a:r>
              <a:rPr sz="2000" dirty="0">
                <a:solidFill>
                  <a:srgbClr val="404040"/>
                </a:solidFill>
                <a:latin typeface="Calibri"/>
                <a:cs typeface="Calibri"/>
              </a:rPr>
              <a:t>de </a:t>
            </a:r>
            <a:r>
              <a:rPr sz="2000" spc="-15" dirty="0">
                <a:solidFill>
                  <a:srgbClr val="404040"/>
                </a:solidFill>
                <a:latin typeface="Calibri"/>
                <a:cs typeface="Calibri"/>
              </a:rPr>
              <a:t>diversos </a:t>
            </a:r>
            <a:r>
              <a:rPr sz="2000" spc="-5" dirty="0">
                <a:solidFill>
                  <a:srgbClr val="404040"/>
                </a:solidFill>
                <a:latin typeface="Calibri"/>
                <a:cs typeface="Calibri"/>
              </a:rPr>
              <a:t>incentivos (descuentos, planes, </a:t>
            </a:r>
            <a:r>
              <a:rPr sz="2000" spc="-10" dirty="0">
                <a:solidFill>
                  <a:srgbClr val="404040"/>
                </a:solidFill>
                <a:latin typeface="Calibri"/>
                <a:cs typeface="Calibri"/>
              </a:rPr>
              <a:t>premios) </a:t>
            </a:r>
            <a:r>
              <a:rPr sz="2000" spc="-15" dirty="0">
                <a:solidFill>
                  <a:srgbClr val="404040"/>
                </a:solidFill>
                <a:latin typeface="Calibri"/>
                <a:cs typeface="Calibri"/>
              </a:rPr>
              <a:t>para </a:t>
            </a:r>
            <a:r>
              <a:rPr sz="2000" spc="-5" dirty="0">
                <a:solidFill>
                  <a:srgbClr val="404040"/>
                </a:solidFill>
                <a:latin typeface="Calibri"/>
                <a:cs typeface="Calibri"/>
              </a:rPr>
              <a:t>ciclistas </a:t>
            </a:r>
            <a:r>
              <a:rPr sz="2000" dirty="0">
                <a:solidFill>
                  <a:srgbClr val="404040"/>
                </a:solidFill>
                <a:latin typeface="Calibri"/>
                <a:cs typeface="Calibri"/>
              </a:rPr>
              <a:t>a </a:t>
            </a:r>
            <a:r>
              <a:rPr sz="2000" spc="-5" dirty="0">
                <a:solidFill>
                  <a:srgbClr val="404040"/>
                </a:solidFill>
                <a:latin typeface="Calibri"/>
                <a:cs typeface="Calibri"/>
              </a:rPr>
              <a:t>fin </a:t>
            </a:r>
            <a:r>
              <a:rPr sz="2000" dirty="0">
                <a:solidFill>
                  <a:srgbClr val="404040"/>
                </a:solidFill>
                <a:latin typeface="Calibri"/>
                <a:cs typeface="Calibri"/>
              </a:rPr>
              <a:t>de </a:t>
            </a:r>
            <a:r>
              <a:rPr sz="2000" spc="-5" dirty="0">
                <a:solidFill>
                  <a:srgbClr val="404040"/>
                </a:solidFill>
                <a:latin typeface="Calibri"/>
                <a:cs typeface="Calibri"/>
              </a:rPr>
              <a:t>incentivar </a:t>
            </a:r>
            <a:r>
              <a:rPr sz="2000" dirty="0">
                <a:solidFill>
                  <a:srgbClr val="404040"/>
                </a:solidFill>
                <a:latin typeface="Calibri"/>
                <a:cs typeface="Calibri"/>
              </a:rPr>
              <a:t>y  </a:t>
            </a:r>
            <a:r>
              <a:rPr sz="2000" spc="-5" dirty="0">
                <a:solidFill>
                  <a:srgbClr val="404040"/>
                </a:solidFill>
                <a:latin typeface="Calibri"/>
                <a:cs typeface="Calibri"/>
              </a:rPr>
              <a:t>aumentar el </a:t>
            </a:r>
            <a:r>
              <a:rPr sz="2000" spc="-10" dirty="0">
                <a:solidFill>
                  <a:srgbClr val="404040"/>
                </a:solidFill>
                <a:latin typeface="Calibri"/>
                <a:cs typeface="Calibri"/>
              </a:rPr>
              <a:t>porcentaje </a:t>
            </a:r>
            <a:r>
              <a:rPr sz="2000" dirty="0">
                <a:solidFill>
                  <a:srgbClr val="404040"/>
                </a:solidFill>
                <a:latin typeface="Calibri"/>
                <a:cs typeface="Calibri"/>
              </a:rPr>
              <a:t>de funcionarios que </a:t>
            </a:r>
            <a:r>
              <a:rPr sz="2000" spc="-5" dirty="0">
                <a:solidFill>
                  <a:srgbClr val="404040"/>
                </a:solidFill>
                <a:latin typeface="Calibri"/>
                <a:cs typeface="Calibri"/>
              </a:rPr>
              <a:t>usen </a:t>
            </a:r>
            <a:r>
              <a:rPr sz="2000" spc="-15" dirty="0">
                <a:solidFill>
                  <a:srgbClr val="404040"/>
                </a:solidFill>
                <a:latin typeface="Calibri"/>
                <a:cs typeface="Calibri"/>
              </a:rPr>
              <a:t>este </a:t>
            </a:r>
            <a:r>
              <a:rPr sz="2000" spc="-5" dirty="0">
                <a:solidFill>
                  <a:srgbClr val="404040"/>
                </a:solidFill>
                <a:latin typeface="Calibri"/>
                <a:cs typeface="Calibri"/>
              </a:rPr>
              <a:t>medio </a:t>
            </a:r>
            <a:r>
              <a:rPr sz="2000" dirty="0">
                <a:solidFill>
                  <a:srgbClr val="404040"/>
                </a:solidFill>
                <a:latin typeface="Calibri"/>
                <a:cs typeface="Calibri"/>
              </a:rPr>
              <a:t>de</a:t>
            </a:r>
            <a:r>
              <a:rPr sz="2000" spc="15" dirty="0">
                <a:solidFill>
                  <a:srgbClr val="404040"/>
                </a:solidFill>
                <a:latin typeface="Calibri"/>
                <a:cs typeface="Calibri"/>
              </a:rPr>
              <a:t> </a:t>
            </a:r>
            <a:r>
              <a:rPr sz="2000" spc="-5" dirty="0">
                <a:solidFill>
                  <a:srgbClr val="404040"/>
                </a:solidFill>
                <a:latin typeface="Calibri"/>
                <a:cs typeface="Calibri"/>
              </a:rPr>
              <a:t>transporte.</a:t>
            </a:r>
            <a:endParaRPr sz="2000">
              <a:latin typeface="Calibri"/>
              <a:cs typeface="Calibri"/>
            </a:endParaRPr>
          </a:p>
          <a:p>
            <a:pPr>
              <a:lnSpc>
                <a:spcPct val="100000"/>
              </a:lnSpc>
              <a:spcBef>
                <a:spcPts val="30"/>
              </a:spcBef>
            </a:pPr>
            <a:endParaRPr sz="2550">
              <a:latin typeface="Times New Roman"/>
              <a:cs typeface="Times New Roman"/>
            </a:endParaRPr>
          </a:p>
          <a:p>
            <a:pPr marL="297180" indent="-284480">
              <a:lnSpc>
                <a:spcPct val="100000"/>
              </a:lnSpc>
              <a:buClr>
                <a:srgbClr val="800000"/>
              </a:buClr>
              <a:buFont typeface="Wingdings"/>
              <a:buChar char=""/>
              <a:tabLst>
                <a:tab pos="297815" algn="l"/>
              </a:tabLst>
            </a:pPr>
            <a:r>
              <a:rPr sz="2000" b="1" spc="-5" dirty="0">
                <a:solidFill>
                  <a:srgbClr val="404040"/>
                </a:solidFill>
                <a:latin typeface="Calibri"/>
                <a:cs typeface="Calibri"/>
              </a:rPr>
              <a:t>MEN</a:t>
            </a:r>
            <a:r>
              <a:rPr sz="2000" b="1" spc="-20" dirty="0">
                <a:solidFill>
                  <a:srgbClr val="404040"/>
                </a:solidFill>
                <a:latin typeface="Calibri"/>
                <a:cs typeface="Calibri"/>
              </a:rPr>
              <a:t> </a:t>
            </a:r>
            <a:r>
              <a:rPr sz="2000" b="1" spc="-15" dirty="0">
                <a:solidFill>
                  <a:srgbClr val="404040"/>
                </a:solidFill>
                <a:latin typeface="Calibri"/>
                <a:cs typeface="Calibri"/>
              </a:rPr>
              <a:t>Pertenezco:</a:t>
            </a:r>
            <a:endParaRPr sz="2000">
              <a:latin typeface="Calibri"/>
              <a:cs typeface="Calibri"/>
            </a:endParaRPr>
          </a:p>
          <a:p>
            <a:pPr marL="12700" marR="5715">
              <a:lnSpc>
                <a:spcPct val="70000"/>
              </a:lnSpc>
              <a:spcBef>
                <a:spcPts val="994"/>
              </a:spcBef>
              <a:tabLst>
                <a:tab pos="1031875" algn="l"/>
                <a:tab pos="1292860" algn="l"/>
                <a:tab pos="2478405" algn="l"/>
                <a:tab pos="2901950" algn="l"/>
                <a:tab pos="3882390" algn="l"/>
                <a:tab pos="5191760" algn="l"/>
                <a:tab pos="5730875" algn="l"/>
                <a:tab pos="6994525" algn="l"/>
                <a:tab pos="7324090" algn="l"/>
                <a:tab pos="8236584" algn="l"/>
                <a:tab pos="8641080" algn="l"/>
                <a:tab pos="10026015" algn="l"/>
              </a:tabLst>
            </a:pPr>
            <a:r>
              <a:rPr sz="2000" spc="-5" dirty="0">
                <a:solidFill>
                  <a:srgbClr val="404040"/>
                </a:solidFill>
                <a:latin typeface="Calibri"/>
                <a:cs typeface="Calibri"/>
              </a:rPr>
              <a:t>Ce</a:t>
            </a:r>
            <a:r>
              <a:rPr sz="2000" spc="-10" dirty="0">
                <a:solidFill>
                  <a:srgbClr val="404040"/>
                </a:solidFill>
                <a:latin typeface="Calibri"/>
                <a:cs typeface="Calibri"/>
              </a:rPr>
              <a:t>l</a:t>
            </a:r>
            <a:r>
              <a:rPr sz="2000" dirty="0">
                <a:solidFill>
                  <a:srgbClr val="404040"/>
                </a:solidFill>
                <a:latin typeface="Calibri"/>
                <a:cs typeface="Calibri"/>
              </a:rPr>
              <a:t>eb</a:t>
            </a:r>
            <a:r>
              <a:rPr sz="2000" spc="-40" dirty="0">
                <a:solidFill>
                  <a:srgbClr val="404040"/>
                </a:solidFill>
                <a:latin typeface="Calibri"/>
                <a:cs typeface="Calibri"/>
              </a:rPr>
              <a:t>r</a:t>
            </a:r>
            <a:r>
              <a:rPr sz="2000" dirty="0">
                <a:solidFill>
                  <a:srgbClr val="404040"/>
                </a:solidFill>
                <a:latin typeface="Calibri"/>
                <a:cs typeface="Calibri"/>
              </a:rPr>
              <a:t>ar	y	</a:t>
            </a:r>
            <a:r>
              <a:rPr sz="2000" spc="-30" dirty="0">
                <a:solidFill>
                  <a:srgbClr val="404040"/>
                </a:solidFill>
                <a:latin typeface="Calibri"/>
                <a:cs typeface="Calibri"/>
              </a:rPr>
              <a:t>r</a:t>
            </a:r>
            <a:r>
              <a:rPr sz="2000" spc="-15" dirty="0">
                <a:solidFill>
                  <a:srgbClr val="404040"/>
                </a:solidFill>
                <a:latin typeface="Calibri"/>
                <a:cs typeface="Calibri"/>
              </a:rPr>
              <a:t>e</a:t>
            </a:r>
            <a:r>
              <a:rPr sz="2000" spc="-10" dirty="0">
                <a:solidFill>
                  <a:srgbClr val="404040"/>
                </a:solidFill>
                <a:latin typeface="Calibri"/>
                <a:cs typeface="Calibri"/>
              </a:rPr>
              <a:t>c</a:t>
            </a:r>
            <a:r>
              <a:rPr sz="2000" spc="-15" dirty="0">
                <a:solidFill>
                  <a:srgbClr val="404040"/>
                </a:solidFill>
                <a:latin typeface="Calibri"/>
                <a:cs typeface="Calibri"/>
              </a:rPr>
              <a:t>o</a:t>
            </a:r>
            <a:r>
              <a:rPr sz="2000" spc="-5" dirty="0">
                <a:solidFill>
                  <a:srgbClr val="404040"/>
                </a:solidFill>
                <a:latin typeface="Calibri"/>
                <a:cs typeface="Calibri"/>
              </a:rPr>
              <a:t>no</a:t>
            </a:r>
            <a:r>
              <a:rPr sz="2000" spc="0" dirty="0">
                <a:solidFill>
                  <a:srgbClr val="404040"/>
                </a:solidFill>
                <a:latin typeface="Calibri"/>
                <a:cs typeface="Calibri"/>
              </a:rPr>
              <a:t>c</a:t>
            </a:r>
            <a:r>
              <a:rPr sz="2000" dirty="0">
                <a:solidFill>
                  <a:srgbClr val="404040"/>
                </a:solidFill>
                <a:latin typeface="Calibri"/>
                <a:cs typeface="Calibri"/>
              </a:rPr>
              <a:t>er	las	</a:t>
            </a:r>
            <a:r>
              <a:rPr sz="2000" spc="-10" dirty="0">
                <a:solidFill>
                  <a:srgbClr val="404040"/>
                </a:solidFill>
                <a:latin typeface="Calibri"/>
                <a:cs typeface="Calibri"/>
              </a:rPr>
              <a:t>d</a:t>
            </a:r>
            <a:r>
              <a:rPr sz="2000" dirty="0">
                <a:solidFill>
                  <a:srgbClr val="404040"/>
                </a:solidFill>
                <a:latin typeface="Calibri"/>
                <a:cs typeface="Calibri"/>
              </a:rPr>
              <a:t>i</a:t>
            </a:r>
            <a:r>
              <a:rPr sz="2000" spc="-35" dirty="0">
                <a:solidFill>
                  <a:srgbClr val="404040"/>
                </a:solidFill>
                <a:latin typeface="Calibri"/>
                <a:cs typeface="Calibri"/>
              </a:rPr>
              <a:t>v</a:t>
            </a:r>
            <a:r>
              <a:rPr sz="2000" spc="0" dirty="0">
                <a:solidFill>
                  <a:srgbClr val="404040"/>
                </a:solidFill>
                <a:latin typeface="Calibri"/>
                <a:cs typeface="Calibri"/>
              </a:rPr>
              <a:t>e</a:t>
            </a:r>
            <a:r>
              <a:rPr sz="2000" spc="-40" dirty="0">
                <a:solidFill>
                  <a:srgbClr val="404040"/>
                </a:solidFill>
                <a:latin typeface="Calibri"/>
                <a:cs typeface="Calibri"/>
              </a:rPr>
              <a:t>r</a:t>
            </a:r>
            <a:r>
              <a:rPr sz="2000" spc="0" dirty="0">
                <a:solidFill>
                  <a:srgbClr val="404040"/>
                </a:solidFill>
                <a:latin typeface="Calibri"/>
                <a:cs typeface="Calibri"/>
              </a:rPr>
              <a:t>s</a:t>
            </a:r>
            <a:r>
              <a:rPr sz="2000" dirty="0">
                <a:solidFill>
                  <a:srgbClr val="404040"/>
                </a:solidFill>
                <a:latin typeface="Calibri"/>
                <a:cs typeface="Calibri"/>
              </a:rPr>
              <a:t>as	activi</a:t>
            </a:r>
            <a:r>
              <a:rPr sz="2000" spc="0" dirty="0">
                <a:solidFill>
                  <a:srgbClr val="404040"/>
                </a:solidFill>
                <a:latin typeface="Calibri"/>
                <a:cs typeface="Calibri"/>
              </a:rPr>
              <a:t>d</a:t>
            </a:r>
            <a:r>
              <a:rPr sz="2000" dirty="0">
                <a:solidFill>
                  <a:srgbClr val="404040"/>
                </a:solidFill>
                <a:latin typeface="Calibri"/>
                <a:cs typeface="Calibri"/>
              </a:rPr>
              <a:t>ades	que	</a:t>
            </a:r>
            <a:r>
              <a:rPr sz="2000" spc="-15" dirty="0">
                <a:solidFill>
                  <a:srgbClr val="404040"/>
                </a:solidFill>
                <a:latin typeface="Calibri"/>
                <a:cs typeface="Calibri"/>
              </a:rPr>
              <a:t>e</a:t>
            </a:r>
            <a:r>
              <a:rPr sz="2000" dirty="0">
                <a:solidFill>
                  <a:srgbClr val="404040"/>
                </a:solidFill>
                <a:latin typeface="Calibri"/>
                <a:cs typeface="Calibri"/>
              </a:rPr>
              <a:t>v</a:t>
            </a:r>
            <a:r>
              <a:rPr sz="2000" spc="-10" dirty="0">
                <a:solidFill>
                  <a:srgbClr val="404040"/>
                </a:solidFill>
                <a:latin typeface="Calibri"/>
                <a:cs typeface="Calibri"/>
              </a:rPr>
              <a:t>i</a:t>
            </a:r>
            <a:r>
              <a:rPr sz="2000" dirty="0">
                <a:solidFill>
                  <a:srgbClr val="404040"/>
                </a:solidFill>
                <a:latin typeface="Calibri"/>
                <a:cs typeface="Calibri"/>
              </a:rPr>
              <a:t>dencien	</a:t>
            </a:r>
            <a:r>
              <a:rPr sz="2000" spc="-5" dirty="0">
                <a:solidFill>
                  <a:srgbClr val="404040"/>
                </a:solidFill>
                <a:latin typeface="Calibri"/>
                <a:cs typeface="Calibri"/>
              </a:rPr>
              <a:t>e</a:t>
            </a:r>
            <a:r>
              <a:rPr sz="2000" dirty="0">
                <a:solidFill>
                  <a:srgbClr val="404040"/>
                </a:solidFill>
                <a:latin typeface="Calibri"/>
                <a:cs typeface="Calibri"/>
              </a:rPr>
              <a:t>l	</a:t>
            </a:r>
            <a:r>
              <a:rPr sz="2000" spc="-5" dirty="0">
                <a:solidFill>
                  <a:srgbClr val="404040"/>
                </a:solidFill>
                <a:latin typeface="Calibri"/>
                <a:cs typeface="Calibri"/>
              </a:rPr>
              <a:t>se</a:t>
            </a:r>
            <a:r>
              <a:rPr sz="2000" spc="-30" dirty="0">
                <a:solidFill>
                  <a:srgbClr val="404040"/>
                </a:solidFill>
                <a:latin typeface="Calibri"/>
                <a:cs typeface="Calibri"/>
              </a:rPr>
              <a:t>n</a:t>
            </a:r>
            <a:r>
              <a:rPr sz="2000" dirty="0">
                <a:solidFill>
                  <a:srgbClr val="404040"/>
                </a:solidFill>
                <a:latin typeface="Calibri"/>
                <a:cs typeface="Calibri"/>
              </a:rPr>
              <a:t>tido	de	</a:t>
            </a:r>
            <a:r>
              <a:rPr sz="2000" spc="-5" dirty="0">
                <a:solidFill>
                  <a:srgbClr val="404040"/>
                </a:solidFill>
                <a:latin typeface="Calibri"/>
                <a:cs typeface="Calibri"/>
              </a:rPr>
              <a:t>per</a:t>
            </a:r>
            <a:r>
              <a:rPr sz="2000" spc="-25" dirty="0">
                <a:solidFill>
                  <a:srgbClr val="404040"/>
                </a:solidFill>
                <a:latin typeface="Calibri"/>
                <a:cs typeface="Calibri"/>
              </a:rPr>
              <a:t>t</a:t>
            </a:r>
            <a:r>
              <a:rPr sz="2000" dirty="0">
                <a:solidFill>
                  <a:srgbClr val="404040"/>
                </a:solidFill>
                <a:latin typeface="Calibri"/>
                <a:cs typeface="Calibri"/>
              </a:rPr>
              <a:t>enen</a:t>
            </a:r>
            <a:r>
              <a:rPr sz="2000" spc="0" dirty="0">
                <a:solidFill>
                  <a:srgbClr val="404040"/>
                </a:solidFill>
                <a:latin typeface="Calibri"/>
                <a:cs typeface="Calibri"/>
              </a:rPr>
              <a:t>c</a:t>
            </a:r>
            <a:r>
              <a:rPr sz="2000" dirty="0">
                <a:solidFill>
                  <a:srgbClr val="404040"/>
                </a:solidFill>
                <a:latin typeface="Calibri"/>
                <a:cs typeface="Calibri"/>
              </a:rPr>
              <a:t>ia	</a:t>
            </a:r>
            <a:r>
              <a:rPr sz="2000" spc="-5" dirty="0">
                <a:solidFill>
                  <a:srgbClr val="404040"/>
                </a:solidFill>
                <a:latin typeface="Calibri"/>
                <a:cs typeface="Calibri"/>
              </a:rPr>
              <a:t>del  Ministerio.</a:t>
            </a:r>
            <a:endParaRPr sz="2000">
              <a:latin typeface="Calibri"/>
              <a:cs typeface="Calibri"/>
            </a:endParaRPr>
          </a:p>
        </p:txBody>
      </p:sp>
      <p:sp>
        <p:nvSpPr>
          <p:cNvPr id="5" name="object 5"/>
          <p:cNvSpPr/>
          <p:nvPr/>
        </p:nvSpPr>
        <p:spPr>
          <a:xfrm>
            <a:off x="0" y="405384"/>
            <a:ext cx="7920355" cy="388620"/>
          </a:xfrm>
          <a:custGeom>
            <a:avLst/>
            <a:gdLst/>
            <a:ahLst/>
            <a:cxnLst/>
            <a:rect l="l" t="t" r="r" b="b"/>
            <a:pathLst>
              <a:path w="7920355" h="388620">
                <a:moveTo>
                  <a:pt x="0" y="388620"/>
                </a:moveTo>
                <a:lnTo>
                  <a:pt x="7920228" y="388620"/>
                </a:lnTo>
                <a:lnTo>
                  <a:pt x="7920228" y="0"/>
                </a:lnTo>
                <a:lnTo>
                  <a:pt x="0" y="0"/>
                </a:lnTo>
                <a:lnTo>
                  <a:pt x="0" y="388620"/>
                </a:lnTo>
                <a:close/>
              </a:path>
            </a:pathLst>
          </a:custGeom>
          <a:solidFill>
            <a:srgbClr val="800000"/>
          </a:solidFill>
        </p:spPr>
        <p:txBody>
          <a:bodyPr wrap="square" lIns="0" tIns="0" rIns="0" bIns="0" rtlCol="0"/>
          <a:lstStyle/>
          <a:p>
            <a:endParaRPr/>
          </a:p>
        </p:txBody>
      </p:sp>
      <p:sp>
        <p:nvSpPr>
          <p:cNvPr id="6" name="object 6"/>
          <p:cNvSpPr txBox="1">
            <a:spLocks noGrp="1"/>
          </p:cNvSpPr>
          <p:nvPr>
            <p:ph type="title"/>
          </p:nvPr>
        </p:nvSpPr>
        <p:spPr>
          <a:xfrm>
            <a:off x="98247" y="432308"/>
            <a:ext cx="1277620" cy="299720"/>
          </a:xfrm>
          <a:prstGeom prst="rect">
            <a:avLst/>
          </a:prstGeom>
        </p:spPr>
        <p:txBody>
          <a:bodyPr vert="horz" wrap="square" lIns="0" tIns="12700" rIns="0" bIns="0" rtlCol="0">
            <a:spAutoFit/>
          </a:bodyPr>
          <a:lstStyle/>
          <a:p>
            <a:pPr marL="12700">
              <a:lnSpc>
                <a:spcPct val="100000"/>
              </a:lnSpc>
              <a:spcBef>
                <a:spcPts val="100"/>
              </a:spcBef>
            </a:pPr>
            <a:r>
              <a:rPr sz="1800" b="1" spc="-25" dirty="0">
                <a:solidFill>
                  <a:srgbClr val="FFFFFF"/>
                </a:solidFill>
                <a:latin typeface="Calibri"/>
                <a:cs typeface="Calibri"/>
              </a:rPr>
              <a:t>ESTRATEGIAS</a:t>
            </a:r>
            <a:endParaRPr sz="1800">
              <a:latin typeface="Calibri"/>
              <a:cs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9110471" y="6208775"/>
            <a:ext cx="3081527" cy="649223"/>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0" y="5794247"/>
            <a:ext cx="1597152" cy="1063751"/>
          </a:xfrm>
          <a:prstGeom prst="rect">
            <a:avLst/>
          </a:prstGeom>
          <a:blipFill>
            <a:blip r:embed="rId3" cstate="print"/>
            <a:stretch>
              <a:fillRect/>
            </a:stretch>
          </a:blipFill>
        </p:spPr>
        <p:txBody>
          <a:bodyPr wrap="square" lIns="0" tIns="0" rIns="0" bIns="0" rtlCol="0"/>
          <a:lstStyle/>
          <a:p>
            <a:endParaRPr/>
          </a:p>
        </p:txBody>
      </p:sp>
      <p:sp>
        <p:nvSpPr>
          <p:cNvPr id="4" name="object 4"/>
          <p:cNvSpPr txBox="1">
            <a:spLocks noGrp="1"/>
          </p:cNvSpPr>
          <p:nvPr>
            <p:ph type="title"/>
          </p:nvPr>
        </p:nvSpPr>
        <p:spPr>
          <a:xfrm>
            <a:off x="10622026" y="835609"/>
            <a:ext cx="919480" cy="391795"/>
          </a:xfrm>
          <a:prstGeom prst="rect">
            <a:avLst/>
          </a:prstGeom>
        </p:spPr>
        <p:txBody>
          <a:bodyPr vert="horz" wrap="square" lIns="0" tIns="12700" rIns="0" bIns="0" rtlCol="0">
            <a:spAutoFit/>
          </a:bodyPr>
          <a:lstStyle/>
          <a:p>
            <a:pPr marL="12700">
              <a:lnSpc>
                <a:spcPct val="100000"/>
              </a:lnSpc>
              <a:spcBef>
                <a:spcPts val="100"/>
              </a:spcBef>
            </a:pPr>
            <a:r>
              <a:rPr sz="2400" b="1" spc="-5" dirty="0">
                <a:latin typeface="Calibri"/>
                <a:cs typeface="Calibri"/>
              </a:rPr>
              <a:t>V</a:t>
            </a:r>
            <a:r>
              <a:rPr sz="2400" b="1" spc="-15" dirty="0">
                <a:latin typeface="Calibri"/>
                <a:cs typeface="Calibri"/>
              </a:rPr>
              <a:t>I</a:t>
            </a:r>
            <a:r>
              <a:rPr sz="2400" b="1" dirty="0">
                <a:latin typeface="Calibri"/>
                <a:cs typeface="Calibri"/>
              </a:rPr>
              <a:t>SIÓN</a:t>
            </a:r>
            <a:endParaRPr sz="2400">
              <a:latin typeface="Calibri"/>
              <a:cs typeface="Calibri"/>
            </a:endParaRPr>
          </a:p>
        </p:txBody>
      </p:sp>
      <p:sp>
        <p:nvSpPr>
          <p:cNvPr id="5" name="object 5"/>
          <p:cNvSpPr txBox="1"/>
          <p:nvPr/>
        </p:nvSpPr>
        <p:spPr>
          <a:xfrm>
            <a:off x="877620" y="1234566"/>
            <a:ext cx="10665460" cy="4358640"/>
          </a:xfrm>
          <a:prstGeom prst="rect">
            <a:avLst/>
          </a:prstGeom>
        </p:spPr>
        <p:txBody>
          <a:bodyPr vert="horz" wrap="square" lIns="0" tIns="39370" rIns="0" bIns="0" rtlCol="0">
            <a:spAutoFit/>
          </a:bodyPr>
          <a:lstStyle/>
          <a:p>
            <a:pPr marL="1331595" marR="6985" algn="just">
              <a:lnSpc>
                <a:spcPts val="1730"/>
              </a:lnSpc>
              <a:spcBef>
                <a:spcPts val="310"/>
              </a:spcBef>
            </a:pPr>
            <a:r>
              <a:rPr sz="1600" spc="-5" dirty="0">
                <a:solidFill>
                  <a:srgbClr val="404040"/>
                </a:solidFill>
                <a:latin typeface="Calibri"/>
                <a:cs typeface="Calibri"/>
              </a:rPr>
              <a:t>En el 2018, el </a:t>
            </a:r>
            <a:r>
              <a:rPr sz="1600" spc="-10" dirty="0">
                <a:solidFill>
                  <a:srgbClr val="404040"/>
                </a:solidFill>
                <a:latin typeface="Calibri"/>
                <a:cs typeface="Calibri"/>
              </a:rPr>
              <a:t>Ministerio </a:t>
            </a:r>
            <a:r>
              <a:rPr sz="1600" spc="-5" dirty="0">
                <a:solidFill>
                  <a:srgbClr val="404040"/>
                </a:solidFill>
                <a:latin typeface="Calibri"/>
                <a:cs typeface="Calibri"/>
              </a:rPr>
              <a:t>de </a:t>
            </a:r>
            <a:r>
              <a:rPr sz="1600" spc="-10" dirty="0">
                <a:solidFill>
                  <a:srgbClr val="404040"/>
                </a:solidFill>
                <a:latin typeface="Calibri"/>
                <a:cs typeface="Calibri"/>
              </a:rPr>
              <a:t>Educación </a:t>
            </a:r>
            <a:r>
              <a:rPr sz="1600" spc="-5" dirty="0">
                <a:solidFill>
                  <a:srgbClr val="404040"/>
                </a:solidFill>
                <a:latin typeface="Calibri"/>
                <a:cs typeface="Calibri"/>
              </a:rPr>
              <a:t>es la </a:t>
            </a:r>
            <a:r>
              <a:rPr sz="1600" spc="-10" dirty="0">
                <a:solidFill>
                  <a:srgbClr val="404040"/>
                </a:solidFill>
                <a:latin typeface="Calibri"/>
                <a:cs typeface="Calibri"/>
              </a:rPr>
              <a:t>entidad líder </a:t>
            </a:r>
            <a:r>
              <a:rPr sz="1600" spc="-5" dirty="0">
                <a:solidFill>
                  <a:srgbClr val="404040"/>
                </a:solidFill>
                <a:latin typeface="Calibri"/>
                <a:cs typeface="Calibri"/>
              </a:rPr>
              <a:t>del Gobierno Nacional, </a:t>
            </a:r>
            <a:r>
              <a:rPr sz="1600" spc="-10" dirty="0">
                <a:solidFill>
                  <a:srgbClr val="404040"/>
                </a:solidFill>
                <a:latin typeface="Calibri"/>
                <a:cs typeface="Calibri"/>
              </a:rPr>
              <a:t>con reconocimiento  internacional, </a:t>
            </a:r>
            <a:r>
              <a:rPr sz="1600" spc="-5" dirty="0">
                <a:solidFill>
                  <a:srgbClr val="404040"/>
                </a:solidFill>
                <a:latin typeface="Calibri"/>
                <a:cs typeface="Calibri"/>
              </a:rPr>
              <a:t>que </a:t>
            </a:r>
            <a:r>
              <a:rPr sz="1600" spc="-15" dirty="0">
                <a:solidFill>
                  <a:srgbClr val="404040"/>
                </a:solidFill>
                <a:latin typeface="Calibri"/>
                <a:cs typeface="Calibri"/>
              </a:rPr>
              <a:t>atrae </a:t>
            </a:r>
            <a:r>
              <a:rPr sz="1600" spc="-5" dirty="0">
                <a:solidFill>
                  <a:srgbClr val="404040"/>
                </a:solidFill>
                <a:latin typeface="Calibri"/>
                <a:cs typeface="Calibri"/>
              </a:rPr>
              <a:t>a los </a:t>
            </a:r>
            <a:r>
              <a:rPr sz="1600" spc="-10" dirty="0">
                <a:solidFill>
                  <a:srgbClr val="404040"/>
                </a:solidFill>
                <a:latin typeface="Calibri"/>
                <a:cs typeface="Calibri"/>
              </a:rPr>
              <a:t>mejores talentos </a:t>
            </a:r>
            <a:r>
              <a:rPr sz="1600" spc="-5" dirty="0">
                <a:solidFill>
                  <a:srgbClr val="404040"/>
                </a:solidFill>
                <a:latin typeface="Calibri"/>
                <a:cs typeface="Calibri"/>
              </a:rPr>
              <a:t>y </a:t>
            </a:r>
            <a:r>
              <a:rPr sz="1600" spc="-15" dirty="0">
                <a:solidFill>
                  <a:srgbClr val="404040"/>
                </a:solidFill>
                <a:latin typeface="Calibri"/>
                <a:cs typeface="Calibri"/>
              </a:rPr>
              <a:t>está </a:t>
            </a:r>
            <a:r>
              <a:rPr sz="1600" spc="-5" dirty="0">
                <a:solidFill>
                  <a:srgbClr val="404040"/>
                </a:solidFill>
                <a:latin typeface="Calibri"/>
                <a:cs typeface="Calibri"/>
              </a:rPr>
              <a:t>100% </a:t>
            </a:r>
            <a:r>
              <a:rPr sz="1600" spc="-10" dirty="0">
                <a:solidFill>
                  <a:srgbClr val="404040"/>
                </a:solidFill>
                <a:latin typeface="Calibri"/>
                <a:cs typeface="Calibri"/>
              </a:rPr>
              <a:t>orientada </a:t>
            </a:r>
            <a:r>
              <a:rPr sz="1600" spc="-5" dirty="0">
                <a:solidFill>
                  <a:srgbClr val="404040"/>
                </a:solidFill>
                <a:latin typeface="Calibri"/>
                <a:cs typeface="Calibri"/>
              </a:rPr>
              <a:t>a hacer </a:t>
            </a:r>
            <a:r>
              <a:rPr sz="1600" dirty="0">
                <a:solidFill>
                  <a:srgbClr val="404040"/>
                </a:solidFill>
                <a:latin typeface="Calibri"/>
                <a:cs typeface="Calibri"/>
              </a:rPr>
              <a:t>de </a:t>
            </a:r>
            <a:r>
              <a:rPr sz="1600" spc="-5" dirty="0">
                <a:solidFill>
                  <a:srgbClr val="404040"/>
                </a:solidFill>
                <a:latin typeface="Calibri"/>
                <a:cs typeface="Calibri"/>
              </a:rPr>
              <a:t>Colombia el </a:t>
            </a:r>
            <a:r>
              <a:rPr sz="1600" spc="-10" dirty="0">
                <a:solidFill>
                  <a:srgbClr val="404040"/>
                </a:solidFill>
                <a:latin typeface="Calibri"/>
                <a:cs typeface="Calibri"/>
              </a:rPr>
              <a:t>país </a:t>
            </a:r>
            <a:r>
              <a:rPr sz="1600" spc="-5" dirty="0">
                <a:solidFill>
                  <a:srgbClr val="404040"/>
                </a:solidFill>
                <a:latin typeface="Calibri"/>
                <a:cs typeface="Calibri"/>
              </a:rPr>
              <a:t>más educado  de América </a:t>
            </a:r>
            <a:r>
              <a:rPr sz="1600" spc="-10" dirty="0">
                <a:solidFill>
                  <a:srgbClr val="404040"/>
                </a:solidFill>
                <a:latin typeface="Calibri"/>
                <a:cs typeface="Calibri"/>
              </a:rPr>
              <a:t>Latina </a:t>
            </a:r>
            <a:r>
              <a:rPr sz="1600" spc="-5" dirty="0">
                <a:solidFill>
                  <a:srgbClr val="404040"/>
                </a:solidFill>
                <a:latin typeface="Calibri"/>
                <a:cs typeface="Calibri"/>
              </a:rPr>
              <a:t>en el 2025. Es una </a:t>
            </a:r>
            <a:r>
              <a:rPr sz="1600" spc="-10" dirty="0">
                <a:solidFill>
                  <a:srgbClr val="404040"/>
                </a:solidFill>
                <a:latin typeface="Calibri"/>
                <a:cs typeface="Calibri"/>
              </a:rPr>
              <a:t>entidad </a:t>
            </a:r>
            <a:r>
              <a:rPr sz="1600" spc="-15" dirty="0">
                <a:solidFill>
                  <a:srgbClr val="404040"/>
                </a:solidFill>
                <a:latin typeface="Calibri"/>
                <a:cs typeface="Calibri"/>
              </a:rPr>
              <a:t>innovadora, </a:t>
            </a:r>
            <a:r>
              <a:rPr sz="1600" spc="-10" dirty="0">
                <a:solidFill>
                  <a:srgbClr val="404040"/>
                </a:solidFill>
                <a:latin typeface="Calibri"/>
                <a:cs typeface="Calibri"/>
              </a:rPr>
              <a:t>creativa, eficiente, </a:t>
            </a:r>
            <a:r>
              <a:rPr sz="1600" spc="-15" dirty="0">
                <a:solidFill>
                  <a:srgbClr val="404040"/>
                </a:solidFill>
                <a:latin typeface="Calibri"/>
                <a:cs typeface="Calibri"/>
              </a:rPr>
              <a:t>generadora </a:t>
            </a:r>
            <a:r>
              <a:rPr sz="1600" spc="-5" dirty="0">
                <a:solidFill>
                  <a:srgbClr val="404040"/>
                </a:solidFill>
                <a:latin typeface="Calibri"/>
                <a:cs typeface="Calibri"/>
              </a:rPr>
              <a:t>de </a:t>
            </a:r>
            <a:r>
              <a:rPr sz="1600" spc="-15" dirty="0">
                <a:solidFill>
                  <a:srgbClr val="404040"/>
                </a:solidFill>
                <a:latin typeface="Calibri"/>
                <a:cs typeface="Calibri"/>
              </a:rPr>
              <a:t>investigación </a:t>
            </a:r>
            <a:r>
              <a:rPr sz="1600" spc="-5" dirty="0">
                <a:solidFill>
                  <a:srgbClr val="404040"/>
                </a:solidFill>
                <a:latin typeface="Calibri"/>
                <a:cs typeface="Calibri"/>
              </a:rPr>
              <a:t>y  </a:t>
            </a:r>
            <a:r>
              <a:rPr sz="1600" spc="-10" dirty="0">
                <a:solidFill>
                  <a:srgbClr val="404040"/>
                </a:solidFill>
                <a:latin typeface="Calibri"/>
                <a:cs typeface="Calibri"/>
              </a:rPr>
              <a:t>conocimiento </a:t>
            </a:r>
            <a:r>
              <a:rPr sz="1600" spc="-15" dirty="0">
                <a:solidFill>
                  <a:srgbClr val="404040"/>
                </a:solidFill>
                <a:latin typeface="Calibri"/>
                <a:cs typeface="Calibri"/>
              </a:rPr>
              <a:t>para </a:t>
            </a:r>
            <a:r>
              <a:rPr sz="1600" spc="-5" dirty="0">
                <a:solidFill>
                  <a:srgbClr val="404040"/>
                </a:solidFill>
                <a:latin typeface="Calibri"/>
                <a:cs typeface="Calibri"/>
              </a:rPr>
              <a:t>el país y </a:t>
            </a:r>
            <a:r>
              <a:rPr sz="1600" spc="-15" dirty="0">
                <a:solidFill>
                  <a:srgbClr val="404040"/>
                </a:solidFill>
                <a:latin typeface="Calibri"/>
                <a:cs typeface="Calibri"/>
              </a:rPr>
              <a:t>para </a:t>
            </a:r>
            <a:r>
              <a:rPr sz="1600" spc="-5" dirty="0">
                <a:solidFill>
                  <a:srgbClr val="404040"/>
                </a:solidFill>
                <a:latin typeface="Calibri"/>
                <a:cs typeface="Calibri"/>
              </a:rPr>
              <a:t>el mundo. Es una entidad ejemplar </a:t>
            </a:r>
            <a:r>
              <a:rPr sz="1600" spc="-10" dirty="0">
                <a:solidFill>
                  <a:srgbClr val="404040"/>
                </a:solidFill>
                <a:latin typeface="Calibri"/>
                <a:cs typeface="Calibri"/>
              </a:rPr>
              <a:t>por </a:t>
            </a:r>
            <a:r>
              <a:rPr sz="1600" spc="-5" dirty="0">
                <a:solidFill>
                  <a:srgbClr val="404040"/>
                </a:solidFill>
                <a:latin typeface="Calibri"/>
                <a:cs typeface="Calibri"/>
              </a:rPr>
              <a:t>su</a:t>
            </a:r>
            <a:r>
              <a:rPr sz="1600" spc="105" dirty="0">
                <a:solidFill>
                  <a:srgbClr val="404040"/>
                </a:solidFill>
                <a:latin typeface="Calibri"/>
                <a:cs typeface="Calibri"/>
              </a:rPr>
              <a:t> </a:t>
            </a:r>
            <a:r>
              <a:rPr sz="1600" spc="-5" dirty="0">
                <a:solidFill>
                  <a:srgbClr val="404040"/>
                </a:solidFill>
                <a:latin typeface="Calibri"/>
                <a:cs typeface="Calibri"/>
              </a:rPr>
              <a:t>ejecución.</a:t>
            </a:r>
            <a:endParaRPr sz="1600">
              <a:latin typeface="Calibri"/>
              <a:cs typeface="Calibri"/>
            </a:endParaRPr>
          </a:p>
          <a:p>
            <a:pPr marL="1331595" marR="6350" algn="just">
              <a:lnSpc>
                <a:spcPts val="1730"/>
              </a:lnSpc>
              <a:spcBef>
                <a:spcPts val="990"/>
              </a:spcBef>
            </a:pPr>
            <a:r>
              <a:rPr sz="1600" spc="-10" dirty="0">
                <a:solidFill>
                  <a:srgbClr val="404040"/>
                </a:solidFill>
                <a:latin typeface="Calibri"/>
                <a:cs typeface="Calibri"/>
              </a:rPr>
              <a:t>Este propósito </a:t>
            </a:r>
            <a:r>
              <a:rPr sz="1600" dirty="0">
                <a:solidFill>
                  <a:srgbClr val="404040"/>
                </a:solidFill>
                <a:latin typeface="Calibri"/>
                <a:cs typeface="Calibri"/>
              </a:rPr>
              <a:t>se </a:t>
            </a:r>
            <a:r>
              <a:rPr sz="1600" spc="-15" dirty="0">
                <a:solidFill>
                  <a:srgbClr val="404040"/>
                </a:solidFill>
                <a:latin typeface="Calibri"/>
                <a:cs typeface="Calibri"/>
              </a:rPr>
              <a:t>logrará </a:t>
            </a:r>
            <a:r>
              <a:rPr sz="1600" spc="-10" dirty="0">
                <a:solidFill>
                  <a:srgbClr val="404040"/>
                </a:solidFill>
                <a:latin typeface="Calibri"/>
                <a:cs typeface="Calibri"/>
              </a:rPr>
              <a:t>gracias </a:t>
            </a:r>
            <a:r>
              <a:rPr sz="1600" spc="-5" dirty="0">
                <a:solidFill>
                  <a:srgbClr val="404040"/>
                </a:solidFill>
                <a:latin typeface="Calibri"/>
                <a:cs typeface="Calibri"/>
              </a:rPr>
              <a:t>a la </a:t>
            </a:r>
            <a:r>
              <a:rPr sz="1600" spc="-10" dirty="0">
                <a:solidFill>
                  <a:srgbClr val="404040"/>
                </a:solidFill>
                <a:latin typeface="Calibri"/>
                <a:cs typeface="Calibri"/>
              </a:rPr>
              <a:t>renovación </a:t>
            </a:r>
            <a:r>
              <a:rPr sz="1600" spc="-5" dirty="0">
                <a:solidFill>
                  <a:srgbClr val="404040"/>
                </a:solidFill>
                <a:latin typeface="Calibri"/>
                <a:cs typeface="Calibri"/>
              </a:rPr>
              <a:t>de una </a:t>
            </a:r>
            <a:r>
              <a:rPr sz="1600" spc="-15" dirty="0">
                <a:solidFill>
                  <a:srgbClr val="404040"/>
                </a:solidFill>
                <a:latin typeface="Calibri"/>
                <a:cs typeface="Calibri"/>
              </a:rPr>
              <a:t>cultura organizacional </a:t>
            </a:r>
            <a:r>
              <a:rPr sz="1600" spc="-5" dirty="0">
                <a:solidFill>
                  <a:srgbClr val="404040"/>
                </a:solidFill>
                <a:latin typeface="Calibri"/>
                <a:cs typeface="Calibri"/>
              </a:rPr>
              <a:t>que le ha </a:t>
            </a:r>
            <a:r>
              <a:rPr sz="1600" spc="-10" dirty="0">
                <a:solidFill>
                  <a:srgbClr val="404040"/>
                </a:solidFill>
                <a:latin typeface="Calibri"/>
                <a:cs typeface="Calibri"/>
              </a:rPr>
              <a:t>apostado </a:t>
            </a:r>
            <a:r>
              <a:rPr sz="1600" spc="-5" dirty="0">
                <a:solidFill>
                  <a:srgbClr val="404040"/>
                </a:solidFill>
                <a:latin typeface="Calibri"/>
                <a:cs typeface="Calibri"/>
              </a:rPr>
              <a:t>a </a:t>
            </a:r>
            <a:r>
              <a:rPr sz="1600" spc="-10" dirty="0">
                <a:solidFill>
                  <a:srgbClr val="404040"/>
                </a:solidFill>
                <a:latin typeface="Calibri"/>
                <a:cs typeface="Calibri"/>
              </a:rPr>
              <a:t>una  estructura </a:t>
            </a:r>
            <a:r>
              <a:rPr sz="1600" spc="-5" dirty="0">
                <a:solidFill>
                  <a:srgbClr val="404040"/>
                </a:solidFill>
                <a:latin typeface="Calibri"/>
                <a:cs typeface="Calibri"/>
              </a:rPr>
              <a:t>de </a:t>
            </a:r>
            <a:r>
              <a:rPr sz="1600" spc="-10" dirty="0">
                <a:solidFill>
                  <a:srgbClr val="404040"/>
                </a:solidFill>
                <a:latin typeface="Calibri"/>
                <a:cs typeface="Calibri"/>
              </a:rPr>
              <a:t>trabajo </a:t>
            </a:r>
            <a:r>
              <a:rPr sz="1600" spc="-5" dirty="0">
                <a:solidFill>
                  <a:srgbClr val="404040"/>
                </a:solidFill>
                <a:latin typeface="Calibri"/>
                <a:cs typeface="Calibri"/>
              </a:rPr>
              <a:t>más </a:t>
            </a:r>
            <a:r>
              <a:rPr sz="1600" spc="-10" dirty="0">
                <a:solidFill>
                  <a:srgbClr val="404040"/>
                </a:solidFill>
                <a:latin typeface="Calibri"/>
                <a:cs typeface="Calibri"/>
              </a:rPr>
              <a:t>flexible </a:t>
            </a:r>
            <a:r>
              <a:rPr sz="1600" spc="-5" dirty="0">
                <a:solidFill>
                  <a:srgbClr val="404040"/>
                </a:solidFill>
                <a:latin typeface="Calibri"/>
                <a:cs typeface="Calibri"/>
              </a:rPr>
              <a:t>y </a:t>
            </a:r>
            <a:r>
              <a:rPr sz="1600" spc="-10" dirty="0">
                <a:solidFill>
                  <a:srgbClr val="404040"/>
                </a:solidFill>
                <a:latin typeface="Calibri"/>
                <a:cs typeface="Calibri"/>
              </a:rPr>
              <a:t>horizontal, donde </a:t>
            </a:r>
            <a:r>
              <a:rPr sz="1600" spc="-5" dirty="0">
                <a:solidFill>
                  <a:srgbClr val="404040"/>
                </a:solidFill>
                <a:latin typeface="Calibri"/>
                <a:cs typeface="Calibri"/>
              </a:rPr>
              <a:t>es posible </a:t>
            </a:r>
            <a:r>
              <a:rPr sz="1600" spc="-10" dirty="0">
                <a:solidFill>
                  <a:srgbClr val="404040"/>
                </a:solidFill>
                <a:latin typeface="Calibri"/>
                <a:cs typeface="Calibri"/>
              </a:rPr>
              <a:t>equilibrar </a:t>
            </a:r>
            <a:r>
              <a:rPr sz="1600" spc="-5" dirty="0">
                <a:solidFill>
                  <a:srgbClr val="404040"/>
                </a:solidFill>
                <a:latin typeface="Calibri"/>
                <a:cs typeface="Calibri"/>
              </a:rPr>
              <a:t>vida y el </a:t>
            </a:r>
            <a:r>
              <a:rPr sz="1600" spc="-10" dirty="0">
                <a:solidFill>
                  <a:srgbClr val="404040"/>
                </a:solidFill>
                <a:latin typeface="Calibri"/>
                <a:cs typeface="Calibri"/>
              </a:rPr>
              <a:t>trabajo </a:t>
            </a:r>
            <a:r>
              <a:rPr sz="1600" spc="-5" dirty="0">
                <a:solidFill>
                  <a:srgbClr val="404040"/>
                </a:solidFill>
                <a:latin typeface="Calibri"/>
                <a:cs typeface="Calibri"/>
              </a:rPr>
              <a:t>y donde prima </a:t>
            </a:r>
            <a:r>
              <a:rPr sz="1600" spc="-15" dirty="0">
                <a:solidFill>
                  <a:srgbClr val="404040"/>
                </a:solidFill>
                <a:latin typeface="Calibri"/>
                <a:cs typeface="Calibri"/>
              </a:rPr>
              <a:t>la  </a:t>
            </a:r>
            <a:r>
              <a:rPr sz="1600" spc="-10" dirty="0">
                <a:solidFill>
                  <a:srgbClr val="404040"/>
                </a:solidFill>
                <a:latin typeface="Calibri"/>
                <a:cs typeface="Calibri"/>
              </a:rPr>
              <a:t>confianza </a:t>
            </a:r>
            <a:r>
              <a:rPr sz="1600" spc="-5" dirty="0">
                <a:solidFill>
                  <a:srgbClr val="404040"/>
                </a:solidFill>
                <a:latin typeface="Calibri"/>
                <a:cs typeface="Calibri"/>
              </a:rPr>
              <a:t>y el</a:t>
            </a:r>
            <a:r>
              <a:rPr sz="1600" dirty="0">
                <a:solidFill>
                  <a:srgbClr val="404040"/>
                </a:solidFill>
                <a:latin typeface="Calibri"/>
                <a:cs typeface="Calibri"/>
              </a:rPr>
              <a:t> </a:t>
            </a:r>
            <a:r>
              <a:rPr sz="1600" spc="-10" dirty="0">
                <a:solidFill>
                  <a:srgbClr val="404040"/>
                </a:solidFill>
                <a:latin typeface="Calibri"/>
                <a:cs typeface="Calibri"/>
              </a:rPr>
              <a:t>compañerismo.</a:t>
            </a:r>
            <a:endParaRPr sz="1600">
              <a:latin typeface="Calibri"/>
              <a:cs typeface="Calibri"/>
            </a:endParaRPr>
          </a:p>
          <a:p>
            <a:pPr marL="1331595" marR="5080" algn="just">
              <a:lnSpc>
                <a:spcPct val="90100"/>
              </a:lnSpc>
              <a:spcBef>
                <a:spcPts val="975"/>
              </a:spcBef>
            </a:pPr>
            <a:r>
              <a:rPr sz="1600" spc="-10" dirty="0">
                <a:solidFill>
                  <a:srgbClr val="404040"/>
                </a:solidFill>
                <a:latin typeface="Calibri"/>
                <a:cs typeface="Calibri"/>
              </a:rPr>
              <a:t>Sus funcionarios </a:t>
            </a:r>
            <a:r>
              <a:rPr sz="1600" dirty="0">
                <a:solidFill>
                  <a:srgbClr val="404040"/>
                </a:solidFill>
                <a:latin typeface="Calibri"/>
                <a:cs typeface="Calibri"/>
              </a:rPr>
              <a:t>se </a:t>
            </a:r>
            <a:r>
              <a:rPr sz="1600" spc="-10" dirty="0">
                <a:solidFill>
                  <a:srgbClr val="404040"/>
                </a:solidFill>
                <a:latin typeface="Calibri"/>
                <a:cs typeface="Calibri"/>
              </a:rPr>
              <a:t>sienten orgullosos </a:t>
            </a:r>
            <a:r>
              <a:rPr sz="1600" spc="-5" dirty="0">
                <a:solidFill>
                  <a:srgbClr val="404040"/>
                </a:solidFill>
                <a:latin typeface="Calibri"/>
                <a:cs typeface="Calibri"/>
              </a:rPr>
              <a:t>y </a:t>
            </a:r>
            <a:r>
              <a:rPr sz="1600" spc="-10" dirty="0">
                <a:solidFill>
                  <a:srgbClr val="404040"/>
                </a:solidFill>
                <a:latin typeface="Calibri"/>
                <a:cs typeface="Calibri"/>
              </a:rPr>
              <a:t>felices </a:t>
            </a:r>
            <a:r>
              <a:rPr sz="1600" dirty="0">
                <a:solidFill>
                  <a:srgbClr val="404040"/>
                </a:solidFill>
                <a:latin typeface="Calibri"/>
                <a:cs typeface="Calibri"/>
              </a:rPr>
              <a:t>de </a:t>
            </a:r>
            <a:r>
              <a:rPr sz="1600" spc="-10" dirty="0">
                <a:solidFill>
                  <a:srgbClr val="404040"/>
                </a:solidFill>
                <a:latin typeface="Calibri"/>
                <a:cs typeface="Calibri"/>
              </a:rPr>
              <a:t>trabajar </a:t>
            </a:r>
            <a:r>
              <a:rPr sz="1600" spc="-5" dirty="0">
                <a:solidFill>
                  <a:srgbClr val="404040"/>
                </a:solidFill>
                <a:latin typeface="Calibri"/>
                <a:cs typeface="Calibri"/>
              </a:rPr>
              <a:t>en el MEN </a:t>
            </a:r>
            <a:r>
              <a:rPr sz="1600" spc="-15" dirty="0">
                <a:solidFill>
                  <a:srgbClr val="404040"/>
                </a:solidFill>
                <a:latin typeface="Calibri"/>
                <a:cs typeface="Calibri"/>
              </a:rPr>
              <a:t>para </a:t>
            </a:r>
            <a:r>
              <a:rPr sz="1600" spc="-10" dirty="0">
                <a:solidFill>
                  <a:srgbClr val="404040"/>
                </a:solidFill>
                <a:latin typeface="Calibri"/>
                <a:cs typeface="Calibri"/>
              </a:rPr>
              <a:t>lograr </a:t>
            </a:r>
            <a:r>
              <a:rPr sz="1600" spc="-5" dirty="0">
                <a:solidFill>
                  <a:srgbClr val="404040"/>
                </a:solidFill>
                <a:latin typeface="Calibri"/>
                <a:cs typeface="Calibri"/>
              </a:rPr>
              <a:t>una </a:t>
            </a:r>
            <a:r>
              <a:rPr sz="1600" spc="-15" dirty="0">
                <a:solidFill>
                  <a:srgbClr val="404040"/>
                </a:solidFill>
                <a:latin typeface="Calibri"/>
                <a:cs typeface="Calibri"/>
              </a:rPr>
              <a:t>mayor </a:t>
            </a:r>
            <a:r>
              <a:rPr sz="1600" spc="-10" dirty="0">
                <a:solidFill>
                  <a:srgbClr val="404040"/>
                </a:solidFill>
                <a:latin typeface="Calibri"/>
                <a:cs typeface="Calibri"/>
              </a:rPr>
              <a:t>productividad </a:t>
            </a:r>
            <a:r>
              <a:rPr sz="1600" spc="-5" dirty="0">
                <a:solidFill>
                  <a:srgbClr val="404040"/>
                </a:solidFill>
                <a:latin typeface="Calibri"/>
                <a:cs typeface="Calibri"/>
              </a:rPr>
              <a:t>y  eficiencia. </a:t>
            </a:r>
            <a:r>
              <a:rPr sz="1600" spc="-10" dirty="0">
                <a:solidFill>
                  <a:srgbClr val="404040"/>
                </a:solidFill>
                <a:latin typeface="Calibri"/>
                <a:cs typeface="Calibri"/>
              </a:rPr>
              <a:t>Promueve </a:t>
            </a:r>
            <a:r>
              <a:rPr sz="1600" spc="-5" dirty="0">
                <a:solidFill>
                  <a:srgbClr val="404040"/>
                </a:solidFill>
                <a:latin typeface="Calibri"/>
                <a:cs typeface="Calibri"/>
              </a:rPr>
              <a:t>un balance </a:t>
            </a:r>
            <a:r>
              <a:rPr sz="1600" spc="-15" dirty="0">
                <a:solidFill>
                  <a:srgbClr val="404040"/>
                </a:solidFill>
                <a:latin typeface="Calibri"/>
                <a:cs typeface="Calibri"/>
              </a:rPr>
              <a:t>entre </a:t>
            </a:r>
            <a:r>
              <a:rPr sz="1600" spc="-5" dirty="0">
                <a:solidFill>
                  <a:srgbClr val="404040"/>
                </a:solidFill>
                <a:latin typeface="Calibri"/>
                <a:cs typeface="Calibri"/>
              </a:rPr>
              <a:t>la vida </a:t>
            </a:r>
            <a:r>
              <a:rPr sz="1600" spc="-10" dirty="0">
                <a:solidFill>
                  <a:srgbClr val="404040"/>
                </a:solidFill>
                <a:latin typeface="Calibri"/>
                <a:cs typeface="Calibri"/>
              </a:rPr>
              <a:t>personal </a:t>
            </a:r>
            <a:r>
              <a:rPr sz="1600" spc="-5" dirty="0">
                <a:solidFill>
                  <a:srgbClr val="404040"/>
                </a:solidFill>
                <a:latin typeface="Calibri"/>
                <a:cs typeface="Calibri"/>
              </a:rPr>
              <a:t>y </a:t>
            </a:r>
            <a:r>
              <a:rPr sz="1600" spc="-10" dirty="0">
                <a:solidFill>
                  <a:srgbClr val="404040"/>
                </a:solidFill>
                <a:latin typeface="Calibri"/>
                <a:cs typeface="Calibri"/>
              </a:rPr>
              <a:t>profesional </a:t>
            </a:r>
            <a:r>
              <a:rPr sz="1600" spc="-5" dirty="0">
                <a:solidFill>
                  <a:srgbClr val="404040"/>
                </a:solidFill>
                <a:latin typeface="Calibri"/>
                <a:cs typeface="Calibri"/>
              </a:rPr>
              <a:t>de </a:t>
            </a:r>
            <a:r>
              <a:rPr sz="1600" spc="-10" dirty="0">
                <a:solidFill>
                  <a:srgbClr val="404040"/>
                </a:solidFill>
                <a:latin typeface="Calibri"/>
                <a:cs typeface="Calibri"/>
              </a:rPr>
              <a:t>sus funcionarios, </a:t>
            </a:r>
            <a:r>
              <a:rPr sz="1600" spc="-5" dirty="0">
                <a:solidFill>
                  <a:srgbClr val="404040"/>
                </a:solidFill>
                <a:latin typeface="Calibri"/>
                <a:cs typeface="Calibri"/>
              </a:rPr>
              <a:t>con un ambiente  </a:t>
            </a:r>
            <a:r>
              <a:rPr sz="1600" spc="-10" dirty="0">
                <a:solidFill>
                  <a:srgbClr val="404040"/>
                </a:solidFill>
                <a:latin typeface="Calibri"/>
                <a:cs typeface="Calibri"/>
              </a:rPr>
              <a:t>organizacional moderno, incluyente </a:t>
            </a:r>
            <a:r>
              <a:rPr sz="1600" spc="-5" dirty="0">
                <a:solidFill>
                  <a:srgbClr val="404040"/>
                </a:solidFill>
                <a:latin typeface="Calibri"/>
                <a:cs typeface="Calibri"/>
              </a:rPr>
              <a:t>y </a:t>
            </a:r>
            <a:r>
              <a:rPr sz="1600" spc="-10" dirty="0">
                <a:solidFill>
                  <a:srgbClr val="404040"/>
                </a:solidFill>
                <a:latin typeface="Calibri"/>
                <a:cs typeface="Calibri"/>
              </a:rPr>
              <a:t>generador </a:t>
            </a:r>
            <a:r>
              <a:rPr sz="1600" dirty="0">
                <a:solidFill>
                  <a:srgbClr val="404040"/>
                </a:solidFill>
                <a:latin typeface="Calibri"/>
                <a:cs typeface="Calibri"/>
              </a:rPr>
              <a:t>de </a:t>
            </a:r>
            <a:r>
              <a:rPr sz="1600" spc="-5" dirty="0">
                <a:solidFill>
                  <a:srgbClr val="404040"/>
                </a:solidFill>
                <a:latin typeface="Calibri"/>
                <a:cs typeface="Calibri"/>
              </a:rPr>
              <a:t>espacios y </a:t>
            </a:r>
            <a:r>
              <a:rPr sz="1600" spc="-10" dirty="0">
                <a:solidFill>
                  <a:srgbClr val="404040"/>
                </a:solidFill>
                <a:latin typeface="Calibri"/>
                <a:cs typeface="Calibri"/>
              </a:rPr>
              <a:t>sentimientos </a:t>
            </a:r>
            <a:r>
              <a:rPr sz="1600" spc="-5" dirty="0">
                <a:solidFill>
                  <a:srgbClr val="404040"/>
                </a:solidFill>
                <a:latin typeface="Calibri"/>
                <a:cs typeface="Calibri"/>
              </a:rPr>
              <a:t>de </a:t>
            </a:r>
            <a:r>
              <a:rPr sz="1600" spc="-25" dirty="0">
                <a:solidFill>
                  <a:srgbClr val="404040"/>
                </a:solidFill>
                <a:latin typeface="Calibri"/>
                <a:cs typeface="Calibri"/>
              </a:rPr>
              <a:t>bienestar. </a:t>
            </a:r>
            <a:r>
              <a:rPr sz="1600" spc="-45" dirty="0">
                <a:solidFill>
                  <a:srgbClr val="404040"/>
                </a:solidFill>
                <a:latin typeface="Calibri"/>
                <a:cs typeface="Calibri"/>
              </a:rPr>
              <a:t>Todo </a:t>
            </a:r>
            <a:r>
              <a:rPr sz="1600" spc="-10" dirty="0">
                <a:solidFill>
                  <a:srgbClr val="404040"/>
                </a:solidFill>
                <a:latin typeface="Calibri"/>
                <a:cs typeface="Calibri"/>
              </a:rPr>
              <a:t>esto </a:t>
            </a:r>
            <a:r>
              <a:rPr sz="1600" spc="-5" dirty="0">
                <a:solidFill>
                  <a:srgbClr val="404040"/>
                </a:solidFill>
                <a:latin typeface="Calibri"/>
                <a:cs typeface="Calibri"/>
              </a:rPr>
              <a:t>la </a:t>
            </a:r>
            <a:r>
              <a:rPr sz="1600" spc="-10" dirty="0">
                <a:solidFill>
                  <a:srgbClr val="404040"/>
                </a:solidFill>
                <a:latin typeface="Calibri"/>
                <a:cs typeface="Calibri"/>
              </a:rPr>
              <a:t>convierte  </a:t>
            </a:r>
            <a:r>
              <a:rPr sz="1600" spc="-5" dirty="0">
                <a:solidFill>
                  <a:srgbClr val="404040"/>
                </a:solidFill>
                <a:latin typeface="Calibri"/>
                <a:cs typeface="Calibri"/>
              </a:rPr>
              <a:t>en la entidad más </a:t>
            </a:r>
            <a:r>
              <a:rPr sz="1600" spc="-10" dirty="0">
                <a:solidFill>
                  <a:srgbClr val="404040"/>
                </a:solidFill>
                <a:latin typeface="Calibri"/>
                <a:cs typeface="Calibri"/>
              </a:rPr>
              <a:t>deseada </a:t>
            </a:r>
            <a:r>
              <a:rPr sz="1600" spc="-15" dirty="0">
                <a:solidFill>
                  <a:srgbClr val="404040"/>
                </a:solidFill>
                <a:latin typeface="Calibri"/>
                <a:cs typeface="Calibri"/>
              </a:rPr>
              <a:t>para</a:t>
            </a:r>
            <a:r>
              <a:rPr sz="1600" spc="5" dirty="0">
                <a:solidFill>
                  <a:srgbClr val="404040"/>
                </a:solidFill>
                <a:latin typeface="Calibri"/>
                <a:cs typeface="Calibri"/>
              </a:rPr>
              <a:t> </a:t>
            </a:r>
            <a:r>
              <a:rPr sz="1600" spc="-25" dirty="0">
                <a:solidFill>
                  <a:srgbClr val="404040"/>
                </a:solidFill>
                <a:latin typeface="Calibri"/>
                <a:cs typeface="Calibri"/>
              </a:rPr>
              <a:t>trabajar.</a:t>
            </a:r>
            <a:endParaRPr sz="1600">
              <a:latin typeface="Calibri"/>
              <a:cs typeface="Calibri"/>
            </a:endParaRPr>
          </a:p>
          <a:p>
            <a:pPr marL="12700">
              <a:lnSpc>
                <a:spcPct val="100000"/>
              </a:lnSpc>
              <a:spcBef>
                <a:spcPts val="450"/>
              </a:spcBef>
            </a:pPr>
            <a:r>
              <a:rPr sz="2400" b="1" spc="-5" dirty="0">
                <a:solidFill>
                  <a:srgbClr val="404040"/>
                </a:solidFill>
                <a:latin typeface="Calibri"/>
                <a:cs typeface="Calibri"/>
              </a:rPr>
              <a:t>MISIÓN</a:t>
            </a:r>
            <a:endParaRPr sz="2400">
              <a:latin typeface="Calibri"/>
              <a:cs typeface="Calibri"/>
            </a:endParaRPr>
          </a:p>
          <a:p>
            <a:pPr marL="12700" marR="2147570" algn="just">
              <a:lnSpc>
                <a:spcPct val="90100"/>
              </a:lnSpc>
              <a:spcBef>
                <a:spcPts val="500"/>
              </a:spcBef>
            </a:pPr>
            <a:r>
              <a:rPr sz="1400" spc="-5" dirty="0">
                <a:solidFill>
                  <a:srgbClr val="404040"/>
                </a:solidFill>
                <a:latin typeface="Calibri"/>
                <a:cs typeface="Calibri"/>
              </a:rPr>
              <a:t>Lograr una educación de calidad, que </a:t>
            </a:r>
            <a:r>
              <a:rPr sz="1400" spc="-10" dirty="0">
                <a:solidFill>
                  <a:srgbClr val="404040"/>
                </a:solidFill>
                <a:latin typeface="Calibri"/>
                <a:cs typeface="Calibri"/>
              </a:rPr>
              <a:t>forme </a:t>
            </a:r>
            <a:r>
              <a:rPr sz="1400" spc="-5" dirty="0">
                <a:solidFill>
                  <a:srgbClr val="404040"/>
                </a:solidFill>
                <a:latin typeface="Calibri"/>
                <a:cs typeface="Calibri"/>
              </a:rPr>
              <a:t>mejores </a:t>
            </a:r>
            <a:r>
              <a:rPr sz="1400" spc="-10" dirty="0">
                <a:solidFill>
                  <a:srgbClr val="404040"/>
                </a:solidFill>
                <a:latin typeface="Calibri"/>
                <a:cs typeface="Calibri"/>
              </a:rPr>
              <a:t>seres </a:t>
            </a:r>
            <a:r>
              <a:rPr sz="1400" spc="-5" dirty="0">
                <a:solidFill>
                  <a:srgbClr val="404040"/>
                </a:solidFill>
                <a:latin typeface="Calibri"/>
                <a:cs typeface="Calibri"/>
              </a:rPr>
              <a:t>humanos, </a:t>
            </a:r>
            <a:r>
              <a:rPr sz="1400" dirty="0">
                <a:solidFill>
                  <a:srgbClr val="404040"/>
                </a:solidFill>
                <a:latin typeface="Calibri"/>
                <a:cs typeface="Calibri"/>
              </a:rPr>
              <a:t>ciudadanos </a:t>
            </a:r>
            <a:r>
              <a:rPr sz="1400" spc="-10" dirty="0">
                <a:solidFill>
                  <a:srgbClr val="404040"/>
                </a:solidFill>
                <a:latin typeface="Calibri"/>
                <a:cs typeface="Calibri"/>
              </a:rPr>
              <a:t>con valores </a:t>
            </a:r>
            <a:r>
              <a:rPr sz="1400" spc="-5" dirty="0">
                <a:solidFill>
                  <a:srgbClr val="404040"/>
                </a:solidFill>
                <a:latin typeface="Calibri"/>
                <a:cs typeface="Calibri"/>
              </a:rPr>
              <a:t>éticos, </a:t>
            </a:r>
            <a:r>
              <a:rPr sz="1400" spc="-10" dirty="0">
                <a:solidFill>
                  <a:srgbClr val="404040"/>
                </a:solidFill>
                <a:latin typeface="Calibri"/>
                <a:cs typeface="Calibri"/>
              </a:rPr>
              <a:t>competentes,  </a:t>
            </a:r>
            <a:r>
              <a:rPr sz="1400" spc="-5" dirty="0">
                <a:solidFill>
                  <a:srgbClr val="404040"/>
                </a:solidFill>
                <a:latin typeface="Calibri"/>
                <a:cs typeface="Calibri"/>
              </a:rPr>
              <a:t>respetuosos de </a:t>
            </a:r>
            <a:r>
              <a:rPr sz="1400" dirty="0">
                <a:solidFill>
                  <a:srgbClr val="404040"/>
                </a:solidFill>
                <a:latin typeface="Calibri"/>
                <a:cs typeface="Calibri"/>
              </a:rPr>
              <a:t>lo </a:t>
            </a:r>
            <a:r>
              <a:rPr sz="1400" spc="-10" dirty="0">
                <a:solidFill>
                  <a:srgbClr val="404040"/>
                </a:solidFill>
                <a:latin typeface="Calibri"/>
                <a:cs typeface="Calibri"/>
              </a:rPr>
              <a:t>público, </a:t>
            </a:r>
            <a:r>
              <a:rPr sz="1400" spc="-5" dirty="0">
                <a:solidFill>
                  <a:srgbClr val="404040"/>
                </a:solidFill>
                <a:latin typeface="Calibri"/>
                <a:cs typeface="Calibri"/>
              </a:rPr>
              <a:t>que ejercen </a:t>
            </a:r>
            <a:r>
              <a:rPr sz="1400" dirty="0">
                <a:solidFill>
                  <a:srgbClr val="404040"/>
                </a:solidFill>
                <a:latin typeface="Calibri"/>
                <a:cs typeface="Calibri"/>
              </a:rPr>
              <a:t>los </a:t>
            </a:r>
            <a:r>
              <a:rPr sz="1400" spc="-10" dirty="0">
                <a:solidFill>
                  <a:srgbClr val="404040"/>
                </a:solidFill>
                <a:latin typeface="Calibri"/>
                <a:cs typeface="Calibri"/>
              </a:rPr>
              <a:t>derechos </a:t>
            </a:r>
            <a:r>
              <a:rPr sz="1400" spc="-5" dirty="0">
                <a:solidFill>
                  <a:srgbClr val="404040"/>
                </a:solidFill>
                <a:latin typeface="Calibri"/>
                <a:cs typeface="Calibri"/>
              </a:rPr>
              <a:t>humanos, cumplen </a:t>
            </a:r>
            <a:r>
              <a:rPr sz="1400" spc="-10" dirty="0">
                <a:solidFill>
                  <a:srgbClr val="404040"/>
                </a:solidFill>
                <a:latin typeface="Calibri"/>
                <a:cs typeface="Calibri"/>
              </a:rPr>
              <a:t>con </a:t>
            </a:r>
            <a:r>
              <a:rPr sz="1400" spc="-5" dirty="0">
                <a:solidFill>
                  <a:srgbClr val="404040"/>
                </a:solidFill>
                <a:latin typeface="Calibri"/>
                <a:cs typeface="Calibri"/>
              </a:rPr>
              <a:t>sus deberes </a:t>
            </a:r>
            <a:r>
              <a:rPr sz="1400" dirty="0">
                <a:solidFill>
                  <a:srgbClr val="404040"/>
                </a:solidFill>
                <a:latin typeface="Calibri"/>
                <a:cs typeface="Calibri"/>
              </a:rPr>
              <a:t>y </a:t>
            </a:r>
            <a:r>
              <a:rPr sz="1400" spc="-10" dirty="0">
                <a:solidFill>
                  <a:srgbClr val="404040"/>
                </a:solidFill>
                <a:latin typeface="Calibri"/>
                <a:cs typeface="Calibri"/>
              </a:rPr>
              <a:t>conviven </a:t>
            </a:r>
            <a:r>
              <a:rPr sz="1400" spc="-5" dirty="0">
                <a:solidFill>
                  <a:srgbClr val="404040"/>
                </a:solidFill>
                <a:latin typeface="Calibri"/>
                <a:cs typeface="Calibri"/>
              </a:rPr>
              <a:t>en paz. </a:t>
            </a:r>
            <a:r>
              <a:rPr sz="1400" dirty="0">
                <a:solidFill>
                  <a:srgbClr val="404040"/>
                </a:solidFill>
                <a:latin typeface="Calibri"/>
                <a:cs typeface="Calibri"/>
              </a:rPr>
              <a:t>Una  </a:t>
            </a:r>
            <a:r>
              <a:rPr sz="1400" spc="-5" dirty="0">
                <a:solidFill>
                  <a:srgbClr val="404040"/>
                </a:solidFill>
                <a:latin typeface="Calibri"/>
                <a:cs typeface="Calibri"/>
              </a:rPr>
              <a:t>educación</a:t>
            </a:r>
            <a:r>
              <a:rPr sz="1400" spc="155" dirty="0">
                <a:solidFill>
                  <a:srgbClr val="404040"/>
                </a:solidFill>
                <a:latin typeface="Calibri"/>
                <a:cs typeface="Calibri"/>
              </a:rPr>
              <a:t> </a:t>
            </a:r>
            <a:r>
              <a:rPr sz="1400" spc="-5" dirty="0">
                <a:solidFill>
                  <a:srgbClr val="404040"/>
                </a:solidFill>
                <a:latin typeface="Calibri"/>
                <a:cs typeface="Calibri"/>
              </a:rPr>
              <a:t>que</a:t>
            </a:r>
            <a:r>
              <a:rPr sz="1400" spc="165" dirty="0">
                <a:solidFill>
                  <a:srgbClr val="404040"/>
                </a:solidFill>
                <a:latin typeface="Calibri"/>
                <a:cs typeface="Calibri"/>
              </a:rPr>
              <a:t> </a:t>
            </a:r>
            <a:r>
              <a:rPr sz="1400" spc="-5" dirty="0">
                <a:solidFill>
                  <a:srgbClr val="404040"/>
                </a:solidFill>
                <a:latin typeface="Calibri"/>
                <a:cs typeface="Calibri"/>
              </a:rPr>
              <a:t>genere</a:t>
            </a:r>
            <a:r>
              <a:rPr sz="1400" spc="155" dirty="0">
                <a:solidFill>
                  <a:srgbClr val="404040"/>
                </a:solidFill>
                <a:latin typeface="Calibri"/>
                <a:cs typeface="Calibri"/>
              </a:rPr>
              <a:t> </a:t>
            </a:r>
            <a:r>
              <a:rPr sz="1400" spc="-5" dirty="0">
                <a:solidFill>
                  <a:srgbClr val="404040"/>
                </a:solidFill>
                <a:latin typeface="Calibri"/>
                <a:cs typeface="Calibri"/>
              </a:rPr>
              <a:t>oportunidades</a:t>
            </a:r>
            <a:r>
              <a:rPr sz="1400" spc="175" dirty="0">
                <a:solidFill>
                  <a:srgbClr val="404040"/>
                </a:solidFill>
                <a:latin typeface="Calibri"/>
                <a:cs typeface="Calibri"/>
              </a:rPr>
              <a:t> </a:t>
            </a:r>
            <a:r>
              <a:rPr sz="1400" dirty="0">
                <a:solidFill>
                  <a:srgbClr val="404040"/>
                </a:solidFill>
                <a:latin typeface="Calibri"/>
                <a:cs typeface="Calibri"/>
              </a:rPr>
              <a:t>legítimas</a:t>
            </a:r>
            <a:r>
              <a:rPr sz="1400" spc="160" dirty="0">
                <a:solidFill>
                  <a:srgbClr val="404040"/>
                </a:solidFill>
                <a:latin typeface="Calibri"/>
                <a:cs typeface="Calibri"/>
              </a:rPr>
              <a:t> </a:t>
            </a:r>
            <a:r>
              <a:rPr sz="1400" spc="-5" dirty="0">
                <a:solidFill>
                  <a:srgbClr val="404040"/>
                </a:solidFill>
                <a:latin typeface="Calibri"/>
                <a:cs typeface="Calibri"/>
              </a:rPr>
              <a:t>de</a:t>
            </a:r>
            <a:r>
              <a:rPr sz="1400" spc="165" dirty="0">
                <a:solidFill>
                  <a:srgbClr val="404040"/>
                </a:solidFill>
                <a:latin typeface="Calibri"/>
                <a:cs typeface="Calibri"/>
              </a:rPr>
              <a:t> </a:t>
            </a:r>
            <a:r>
              <a:rPr sz="1400" spc="-10" dirty="0">
                <a:solidFill>
                  <a:srgbClr val="404040"/>
                </a:solidFill>
                <a:latin typeface="Calibri"/>
                <a:cs typeface="Calibri"/>
              </a:rPr>
              <a:t>progreso</a:t>
            </a:r>
            <a:r>
              <a:rPr sz="1400" spc="175" dirty="0">
                <a:solidFill>
                  <a:srgbClr val="404040"/>
                </a:solidFill>
                <a:latin typeface="Calibri"/>
                <a:cs typeface="Calibri"/>
              </a:rPr>
              <a:t> </a:t>
            </a:r>
            <a:r>
              <a:rPr sz="1400" dirty="0">
                <a:solidFill>
                  <a:srgbClr val="404040"/>
                </a:solidFill>
                <a:latin typeface="Calibri"/>
                <a:cs typeface="Calibri"/>
              </a:rPr>
              <a:t>y</a:t>
            </a:r>
            <a:r>
              <a:rPr sz="1400" spc="150" dirty="0">
                <a:solidFill>
                  <a:srgbClr val="404040"/>
                </a:solidFill>
                <a:latin typeface="Calibri"/>
                <a:cs typeface="Calibri"/>
              </a:rPr>
              <a:t> </a:t>
            </a:r>
            <a:r>
              <a:rPr sz="1400" spc="-5" dirty="0">
                <a:solidFill>
                  <a:srgbClr val="404040"/>
                </a:solidFill>
                <a:latin typeface="Calibri"/>
                <a:cs typeface="Calibri"/>
              </a:rPr>
              <a:t>prosperidad</a:t>
            </a:r>
            <a:r>
              <a:rPr sz="1400" spc="155" dirty="0">
                <a:solidFill>
                  <a:srgbClr val="404040"/>
                </a:solidFill>
                <a:latin typeface="Calibri"/>
                <a:cs typeface="Calibri"/>
              </a:rPr>
              <a:t> </a:t>
            </a:r>
            <a:r>
              <a:rPr sz="1400" spc="-5" dirty="0">
                <a:solidFill>
                  <a:srgbClr val="404040"/>
                </a:solidFill>
                <a:latin typeface="Calibri"/>
                <a:cs typeface="Calibri"/>
              </a:rPr>
              <a:t>para</a:t>
            </a:r>
            <a:r>
              <a:rPr sz="1400" spc="155" dirty="0">
                <a:solidFill>
                  <a:srgbClr val="404040"/>
                </a:solidFill>
                <a:latin typeface="Calibri"/>
                <a:cs typeface="Calibri"/>
              </a:rPr>
              <a:t> </a:t>
            </a:r>
            <a:r>
              <a:rPr sz="1400" dirty="0">
                <a:solidFill>
                  <a:srgbClr val="404040"/>
                </a:solidFill>
                <a:latin typeface="Calibri"/>
                <a:cs typeface="Calibri"/>
              </a:rPr>
              <a:t>ellos</a:t>
            </a:r>
            <a:r>
              <a:rPr sz="1400" spc="150" dirty="0">
                <a:solidFill>
                  <a:srgbClr val="404040"/>
                </a:solidFill>
                <a:latin typeface="Calibri"/>
                <a:cs typeface="Calibri"/>
              </a:rPr>
              <a:t> </a:t>
            </a:r>
            <a:r>
              <a:rPr sz="1400" dirty="0">
                <a:solidFill>
                  <a:srgbClr val="404040"/>
                </a:solidFill>
                <a:latin typeface="Calibri"/>
                <a:cs typeface="Calibri"/>
              </a:rPr>
              <a:t>y</a:t>
            </a:r>
            <a:r>
              <a:rPr sz="1400" spc="155" dirty="0">
                <a:solidFill>
                  <a:srgbClr val="404040"/>
                </a:solidFill>
                <a:latin typeface="Calibri"/>
                <a:cs typeface="Calibri"/>
              </a:rPr>
              <a:t> </a:t>
            </a:r>
            <a:r>
              <a:rPr sz="1400" spc="-5" dirty="0">
                <a:solidFill>
                  <a:srgbClr val="404040"/>
                </a:solidFill>
                <a:latin typeface="Calibri"/>
                <a:cs typeface="Calibri"/>
              </a:rPr>
              <a:t>para</a:t>
            </a:r>
            <a:r>
              <a:rPr sz="1400" spc="155" dirty="0">
                <a:solidFill>
                  <a:srgbClr val="404040"/>
                </a:solidFill>
                <a:latin typeface="Calibri"/>
                <a:cs typeface="Calibri"/>
              </a:rPr>
              <a:t> </a:t>
            </a:r>
            <a:r>
              <a:rPr sz="1400" spc="-5" dirty="0">
                <a:solidFill>
                  <a:srgbClr val="404040"/>
                </a:solidFill>
                <a:latin typeface="Calibri"/>
                <a:cs typeface="Calibri"/>
              </a:rPr>
              <a:t>el</a:t>
            </a:r>
            <a:r>
              <a:rPr sz="1400" spc="175" dirty="0">
                <a:solidFill>
                  <a:srgbClr val="404040"/>
                </a:solidFill>
                <a:latin typeface="Calibri"/>
                <a:cs typeface="Calibri"/>
              </a:rPr>
              <a:t> </a:t>
            </a:r>
            <a:r>
              <a:rPr sz="1400" spc="-5" dirty="0">
                <a:solidFill>
                  <a:srgbClr val="404040"/>
                </a:solidFill>
                <a:latin typeface="Calibri"/>
                <a:cs typeface="Calibri"/>
              </a:rPr>
              <a:t>país.</a:t>
            </a:r>
            <a:endParaRPr sz="1400">
              <a:latin typeface="Calibri"/>
              <a:cs typeface="Calibri"/>
            </a:endParaRPr>
          </a:p>
          <a:p>
            <a:pPr>
              <a:lnSpc>
                <a:spcPct val="100000"/>
              </a:lnSpc>
              <a:spcBef>
                <a:spcPts val="35"/>
              </a:spcBef>
            </a:pPr>
            <a:endParaRPr sz="1300">
              <a:latin typeface="Times New Roman"/>
              <a:cs typeface="Times New Roman"/>
            </a:endParaRPr>
          </a:p>
          <a:p>
            <a:pPr marL="12700" marR="2149475" algn="just">
              <a:lnSpc>
                <a:spcPts val="1510"/>
              </a:lnSpc>
            </a:pPr>
            <a:r>
              <a:rPr sz="1400" spc="-5" dirty="0">
                <a:solidFill>
                  <a:srgbClr val="404040"/>
                </a:solidFill>
                <a:latin typeface="Calibri"/>
                <a:cs typeface="Calibri"/>
              </a:rPr>
              <a:t>Lograr una educación competitiva, pertinente, que </a:t>
            </a:r>
            <a:r>
              <a:rPr sz="1400" spc="-10" dirty="0">
                <a:solidFill>
                  <a:srgbClr val="404040"/>
                </a:solidFill>
                <a:latin typeface="Calibri"/>
                <a:cs typeface="Calibri"/>
              </a:rPr>
              <a:t>contribuya </a:t>
            </a:r>
            <a:r>
              <a:rPr sz="1400" dirty="0">
                <a:solidFill>
                  <a:srgbClr val="404040"/>
                </a:solidFill>
                <a:latin typeface="Calibri"/>
                <a:cs typeface="Calibri"/>
              </a:rPr>
              <a:t>a </a:t>
            </a:r>
            <a:r>
              <a:rPr sz="1400" spc="-5" dirty="0">
                <a:solidFill>
                  <a:srgbClr val="404040"/>
                </a:solidFill>
                <a:latin typeface="Calibri"/>
                <a:cs typeface="Calibri"/>
              </a:rPr>
              <a:t>cerrar </a:t>
            </a:r>
            <a:r>
              <a:rPr sz="1400" spc="-10" dirty="0">
                <a:solidFill>
                  <a:srgbClr val="404040"/>
                </a:solidFill>
                <a:latin typeface="Calibri"/>
                <a:cs typeface="Calibri"/>
              </a:rPr>
              <a:t>brechas </a:t>
            </a:r>
            <a:r>
              <a:rPr sz="1400" spc="-5" dirty="0">
                <a:solidFill>
                  <a:srgbClr val="404040"/>
                </a:solidFill>
                <a:latin typeface="Calibri"/>
                <a:cs typeface="Calibri"/>
              </a:rPr>
              <a:t>de inequidad </a:t>
            </a:r>
            <a:r>
              <a:rPr sz="1400" dirty="0">
                <a:solidFill>
                  <a:srgbClr val="404040"/>
                </a:solidFill>
                <a:latin typeface="Calibri"/>
                <a:cs typeface="Calibri"/>
              </a:rPr>
              <a:t>y </a:t>
            </a:r>
            <a:r>
              <a:rPr sz="1400" spc="-5" dirty="0">
                <a:solidFill>
                  <a:srgbClr val="404040"/>
                </a:solidFill>
                <a:latin typeface="Calibri"/>
                <a:cs typeface="Calibri"/>
              </a:rPr>
              <a:t>en </a:t>
            </a:r>
            <a:r>
              <a:rPr sz="1400" dirty="0">
                <a:solidFill>
                  <a:srgbClr val="404040"/>
                </a:solidFill>
                <a:latin typeface="Calibri"/>
                <a:cs typeface="Calibri"/>
              </a:rPr>
              <a:t>la </a:t>
            </a:r>
            <a:r>
              <a:rPr sz="1400" spc="-5" dirty="0">
                <a:solidFill>
                  <a:srgbClr val="404040"/>
                </a:solidFill>
                <a:latin typeface="Calibri"/>
                <a:cs typeface="Calibri"/>
              </a:rPr>
              <a:t>que participa  toda </a:t>
            </a:r>
            <a:r>
              <a:rPr sz="1400" dirty="0">
                <a:solidFill>
                  <a:srgbClr val="404040"/>
                </a:solidFill>
                <a:latin typeface="Calibri"/>
                <a:cs typeface="Calibri"/>
              </a:rPr>
              <a:t>la </a:t>
            </a:r>
            <a:r>
              <a:rPr sz="1400" spc="-5" dirty="0">
                <a:solidFill>
                  <a:srgbClr val="404040"/>
                </a:solidFill>
                <a:latin typeface="Calibri"/>
                <a:cs typeface="Calibri"/>
              </a:rPr>
              <a:t>sociedad.</a:t>
            </a:r>
            <a:endParaRPr sz="1400">
              <a:latin typeface="Calibri"/>
              <a:cs typeface="Calibri"/>
            </a:endParaRPr>
          </a:p>
        </p:txBody>
      </p:sp>
      <p:sp>
        <p:nvSpPr>
          <p:cNvPr id="6" name="object 6"/>
          <p:cNvSpPr/>
          <p:nvPr/>
        </p:nvSpPr>
        <p:spPr>
          <a:xfrm>
            <a:off x="0" y="405384"/>
            <a:ext cx="7920355" cy="388620"/>
          </a:xfrm>
          <a:custGeom>
            <a:avLst/>
            <a:gdLst/>
            <a:ahLst/>
            <a:cxnLst/>
            <a:rect l="l" t="t" r="r" b="b"/>
            <a:pathLst>
              <a:path w="7920355" h="388620">
                <a:moveTo>
                  <a:pt x="0" y="388620"/>
                </a:moveTo>
                <a:lnTo>
                  <a:pt x="7920228" y="388620"/>
                </a:lnTo>
                <a:lnTo>
                  <a:pt x="7920228" y="0"/>
                </a:lnTo>
                <a:lnTo>
                  <a:pt x="0" y="0"/>
                </a:lnTo>
                <a:lnTo>
                  <a:pt x="0" y="388620"/>
                </a:lnTo>
                <a:close/>
              </a:path>
            </a:pathLst>
          </a:custGeom>
          <a:solidFill>
            <a:srgbClr val="800000"/>
          </a:solidFill>
        </p:spPr>
        <p:txBody>
          <a:bodyPr wrap="square" lIns="0" tIns="0" rIns="0" bIns="0" rtlCol="0"/>
          <a:lstStyle/>
          <a:p>
            <a:endParaRPr/>
          </a:p>
        </p:txBody>
      </p:sp>
      <p:sp>
        <p:nvSpPr>
          <p:cNvPr id="7" name="object 7"/>
          <p:cNvSpPr txBox="1"/>
          <p:nvPr/>
        </p:nvSpPr>
        <p:spPr>
          <a:xfrm>
            <a:off x="98247" y="432308"/>
            <a:ext cx="1650364" cy="299720"/>
          </a:xfrm>
          <a:prstGeom prst="rect">
            <a:avLst/>
          </a:prstGeom>
        </p:spPr>
        <p:txBody>
          <a:bodyPr vert="horz" wrap="square" lIns="0" tIns="12700" rIns="0" bIns="0" rtlCol="0">
            <a:spAutoFit/>
          </a:bodyPr>
          <a:lstStyle/>
          <a:p>
            <a:pPr marL="12700">
              <a:lnSpc>
                <a:spcPct val="100000"/>
              </a:lnSpc>
              <a:spcBef>
                <a:spcPts val="100"/>
              </a:spcBef>
            </a:pPr>
            <a:r>
              <a:rPr sz="1800" b="1" spc="-5" dirty="0">
                <a:solidFill>
                  <a:srgbClr val="FFFFFF"/>
                </a:solidFill>
                <a:latin typeface="Calibri"/>
                <a:cs typeface="Calibri"/>
              </a:rPr>
              <a:t>VISIÓN </a:t>
            </a:r>
            <a:r>
              <a:rPr sz="1800" b="1" dirty="0">
                <a:solidFill>
                  <a:srgbClr val="FFFFFF"/>
                </a:solidFill>
                <a:latin typeface="Calibri"/>
                <a:cs typeface="Calibri"/>
              </a:rPr>
              <a:t>Y</a:t>
            </a:r>
            <a:r>
              <a:rPr sz="1800" b="1" spc="-90" dirty="0">
                <a:solidFill>
                  <a:srgbClr val="FFFFFF"/>
                </a:solidFill>
                <a:latin typeface="Calibri"/>
                <a:cs typeface="Calibri"/>
              </a:rPr>
              <a:t> </a:t>
            </a:r>
            <a:r>
              <a:rPr sz="1800" b="1" spc="-5" dirty="0">
                <a:solidFill>
                  <a:srgbClr val="FFFFFF"/>
                </a:solidFill>
                <a:latin typeface="Calibri"/>
                <a:cs typeface="Calibri"/>
              </a:rPr>
              <a:t>MISIÓN</a:t>
            </a:r>
            <a:endParaRPr sz="1800">
              <a:latin typeface="Calibri"/>
              <a:cs typeface="Calibri"/>
            </a:endParaRPr>
          </a:p>
        </p:txBody>
      </p:sp>
      <p:sp>
        <p:nvSpPr>
          <p:cNvPr id="8" name="object 8"/>
          <p:cNvSpPr/>
          <p:nvPr/>
        </p:nvSpPr>
        <p:spPr>
          <a:xfrm>
            <a:off x="798576" y="1086611"/>
            <a:ext cx="1246632" cy="1539239"/>
          </a:xfrm>
          <a:prstGeom prst="rect">
            <a:avLst/>
          </a:prstGeom>
          <a:blipFill>
            <a:blip r:embed="rId4" cstate="print"/>
            <a:stretch>
              <a:fillRect/>
            </a:stretch>
          </a:blipFill>
        </p:spPr>
        <p:txBody>
          <a:bodyPr wrap="square" lIns="0" tIns="0" rIns="0" bIns="0" rtlCol="0"/>
          <a:lstStyle/>
          <a:p>
            <a:endParaRPr/>
          </a:p>
        </p:txBody>
      </p:sp>
      <p:sp>
        <p:nvSpPr>
          <p:cNvPr id="9" name="object 9"/>
          <p:cNvSpPr/>
          <p:nvPr/>
        </p:nvSpPr>
        <p:spPr>
          <a:xfrm>
            <a:off x="10442447" y="4276344"/>
            <a:ext cx="1175003" cy="1517904"/>
          </a:xfrm>
          <a:prstGeom prst="rect">
            <a:avLst/>
          </a:prstGeom>
          <a:blipFill>
            <a:blip r:embed="rId5" cstate="print"/>
            <a:stretch>
              <a:fillRect/>
            </a:stretch>
          </a:blipFill>
        </p:spPr>
        <p:txBody>
          <a:bodyPr wrap="square" lIns="0" tIns="0" rIns="0" bIns="0" rtlCol="0"/>
          <a:lstStyle/>
          <a:p>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913575" y="2026208"/>
            <a:ext cx="3866515" cy="3581400"/>
          </a:xfrm>
          <a:custGeom>
            <a:avLst/>
            <a:gdLst/>
            <a:ahLst/>
            <a:cxnLst/>
            <a:rect l="l" t="t" r="r" b="b"/>
            <a:pathLst>
              <a:path w="3866515" h="3581400">
                <a:moveTo>
                  <a:pt x="2171772" y="3568700"/>
                </a:moveTo>
                <a:lnTo>
                  <a:pt x="1675279" y="3568700"/>
                </a:lnTo>
                <a:lnTo>
                  <a:pt x="1720510" y="3581400"/>
                </a:lnTo>
                <a:lnTo>
                  <a:pt x="2127017" y="3581400"/>
                </a:lnTo>
                <a:lnTo>
                  <a:pt x="2171772" y="3568700"/>
                </a:lnTo>
                <a:close/>
              </a:path>
              <a:path w="3866515" h="3581400">
                <a:moveTo>
                  <a:pt x="484186" y="546100"/>
                </a:moveTo>
                <a:lnTo>
                  <a:pt x="176122" y="546100"/>
                </a:lnTo>
                <a:lnTo>
                  <a:pt x="292785" y="635000"/>
                </a:lnTo>
                <a:lnTo>
                  <a:pt x="288670" y="635000"/>
                </a:lnTo>
                <a:lnTo>
                  <a:pt x="284593" y="647700"/>
                </a:lnTo>
                <a:lnTo>
                  <a:pt x="280567" y="647700"/>
                </a:lnTo>
                <a:lnTo>
                  <a:pt x="255978" y="698500"/>
                </a:lnTo>
                <a:lnTo>
                  <a:pt x="232549" y="736600"/>
                </a:lnTo>
                <a:lnTo>
                  <a:pt x="210273" y="774700"/>
                </a:lnTo>
                <a:lnTo>
                  <a:pt x="189148" y="825500"/>
                </a:lnTo>
                <a:lnTo>
                  <a:pt x="169167" y="863600"/>
                </a:lnTo>
                <a:lnTo>
                  <a:pt x="150327" y="914400"/>
                </a:lnTo>
                <a:lnTo>
                  <a:pt x="132622" y="952500"/>
                </a:lnTo>
                <a:lnTo>
                  <a:pt x="116048" y="990600"/>
                </a:lnTo>
                <a:lnTo>
                  <a:pt x="100601" y="1041400"/>
                </a:lnTo>
                <a:lnTo>
                  <a:pt x="86275" y="1079500"/>
                </a:lnTo>
                <a:lnTo>
                  <a:pt x="73067" y="1130300"/>
                </a:lnTo>
                <a:lnTo>
                  <a:pt x="60971" y="1168400"/>
                </a:lnTo>
                <a:lnTo>
                  <a:pt x="49982" y="1219200"/>
                </a:lnTo>
                <a:lnTo>
                  <a:pt x="40097" y="1257300"/>
                </a:lnTo>
                <a:lnTo>
                  <a:pt x="31310" y="1308100"/>
                </a:lnTo>
                <a:lnTo>
                  <a:pt x="23617" y="1346200"/>
                </a:lnTo>
                <a:lnTo>
                  <a:pt x="17013" y="1397000"/>
                </a:lnTo>
                <a:lnTo>
                  <a:pt x="11494" y="1447800"/>
                </a:lnTo>
                <a:lnTo>
                  <a:pt x="7054" y="1485900"/>
                </a:lnTo>
                <a:lnTo>
                  <a:pt x="3689" y="1536700"/>
                </a:lnTo>
                <a:lnTo>
                  <a:pt x="1395" y="1574800"/>
                </a:lnTo>
                <a:lnTo>
                  <a:pt x="167" y="1625600"/>
                </a:lnTo>
                <a:lnTo>
                  <a:pt x="0" y="1663700"/>
                </a:lnTo>
                <a:lnTo>
                  <a:pt x="889" y="1714500"/>
                </a:lnTo>
                <a:lnTo>
                  <a:pt x="2830" y="1765300"/>
                </a:lnTo>
                <a:lnTo>
                  <a:pt x="5818" y="1803400"/>
                </a:lnTo>
                <a:lnTo>
                  <a:pt x="9849" y="1854200"/>
                </a:lnTo>
                <a:lnTo>
                  <a:pt x="14918" y="1892300"/>
                </a:lnTo>
                <a:lnTo>
                  <a:pt x="21020" y="1943100"/>
                </a:lnTo>
                <a:lnTo>
                  <a:pt x="28151" y="1981200"/>
                </a:lnTo>
                <a:lnTo>
                  <a:pt x="36305" y="2032000"/>
                </a:lnTo>
                <a:lnTo>
                  <a:pt x="45479" y="2070100"/>
                </a:lnTo>
                <a:lnTo>
                  <a:pt x="55668" y="2120900"/>
                </a:lnTo>
                <a:lnTo>
                  <a:pt x="66866" y="2159000"/>
                </a:lnTo>
                <a:lnTo>
                  <a:pt x="79070" y="2197100"/>
                </a:lnTo>
                <a:lnTo>
                  <a:pt x="92274" y="2247900"/>
                </a:lnTo>
                <a:lnTo>
                  <a:pt x="106474" y="2286000"/>
                </a:lnTo>
                <a:lnTo>
                  <a:pt x="121665" y="2324100"/>
                </a:lnTo>
                <a:lnTo>
                  <a:pt x="137844" y="2374900"/>
                </a:lnTo>
                <a:lnTo>
                  <a:pt x="155004" y="2413000"/>
                </a:lnTo>
                <a:lnTo>
                  <a:pt x="173141" y="2451100"/>
                </a:lnTo>
                <a:lnTo>
                  <a:pt x="192251" y="2489200"/>
                </a:lnTo>
                <a:lnTo>
                  <a:pt x="212330" y="2540000"/>
                </a:lnTo>
                <a:lnTo>
                  <a:pt x="233371" y="2578100"/>
                </a:lnTo>
                <a:lnTo>
                  <a:pt x="255371" y="2616200"/>
                </a:lnTo>
                <a:lnTo>
                  <a:pt x="278326" y="2654300"/>
                </a:lnTo>
                <a:lnTo>
                  <a:pt x="302229" y="2692400"/>
                </a:lnTo>
                <a:lnTo>
                  <a:pt x="327078" y="2730500"/>
                </a:lnTo>
                <a:lnTo>
                  <a:pt x="352866" y="2768600"/>
                </a:lnTo>
                <a:lnTo>
                  <a:pt x="379590" y="2806700"/>
                </a:lnTo>
                <a:lnTo>
                  <a:pt x="407245" y="2844800"/>
                </a:lnTo>
                <a:lnTo>
                  <a:pt x="435826" y="2882900"/>
                </a:lnTo>
                <a:lnTo>
                  <a:pt x="465328" y="2908300"/>
                </a:lnTo>
                <a:lnTo>
                  <a:pt x="495747" y="2946400"/>
                </a:lnTo>
                <a:lnTo>
                  <a:pt x="527079" y="2984500"/>
                </a:lnTo>
                <a:lnTo>
                  <a:pt x="559317" y="3009900"/>
                </a:lnTo>
                <a:lnTo>
                  <a:pt x="592459" y="3048000"/>
                </a:lnTo>
                <a:lnTo>
                  <a:pt x="626498" y="3073400"/>
                </a:lnTo>
                <a:lnTo>
                  <a:pt x="661432" y="3111500"/>
                </a:lnTo>
                <a:lnTo>
                  <a:pt x="697254" y="3136900"/>
                </a:lnTo>
                <a:lnTo>
                  <a:pt x="733960" y="3175000"/>
                </a:lnTo>
                <a:lnTo>
                  <a:pt x="771546" y="3200400"/>
                </a:lnTo>
                <a:lnTo>
                  <a:pt x="810006" y="3225800"/>
                </a:lnTo>
                <a:lnTo>
                  <a:pt x="849337" y="3251200"/>
                </a:lnTo>
                <a:lnTo>
                  <a:pt x="889534" y="3276600"/>
                </a:lnTo>
                <a:lnTo>
                  <a:pt x="972267" y="3327400"/>
                </a:lnTo>
                <a:lnTo>
                  <a:pt x="1099385" y="3403600"/>
                </a:lnTo>
                <a:lnTo>
                  <a:pt x="1142392" y="3416300"/>
                </a:lnTo>
                <a:lnTo>
                  <a:pt x="1185684" y="3441700"/>
                </a:lnTo>
                <a:lnTo>
                  <a:pt x="1273047" y="3467100"/>
                </a:lnTo>
                <a:lnTo>
                  <a:pt x="1317080" y="3492500"/>
                </a:lnTo>
                <a:lnTo>
                  <a:pt x="1495115" y="3543300"/>
                </a:lnTo>
                <a:lnTo>
                  <a:pt x="1540004" y="3543300"/>
                </a:lnTo>
                <a:lnTo>
                  <a:pt x="1630105" y="3568700"/>
                </a:lnTo>
                <a:lnTo>
                  <a:pt x="2216375" y="3568700"/>
                </a:lnTo>
                <a:lnTo>
                  <a:pt x="2260807" y="3556000"/>
                </a:lnTo>
                <a:lnTo>
                  <a:pt x="2305049" y="3556000"/>
                </a:lnTo>
                <a:lnTo>
                  <a:pt x="2649852" y="3454400"/>
                </a:lnTo>
                <a:lnTo>
                  <a:pt x="2691526" y="3429000"/>
                </a:lnTo>
                <a:lnTo>
                  <a:pt x="2732819" y="3416300"/>
                </a:lnTo>
                <a:lnTo>
                  <a:pt x="2773713" y="3390900"/>
                </a:lnTo>
                <a:lnTo>
                  <a:pt x="2814189" y="3378200"/>
                </a:lnTo>
                <a:lnTo>
                  <a:pt x="2834208" y="3365500"/>
                </a:lnTo>
                <a:lnTo>
                  <a:pt x="1785840" y="3365500"/>
                </a:lnTo>
                <a:lnTo>
                  <a:pt x="1740989" y="3352800"/>
                </a:lnTo>
                <a:lnTo>
                  <a:pt x="1696181" y="3352800"/>
                </a:lnTo>
                <a:lnTo>
                  <a:pt x="1651442" y="3340100"/>
                </a:lnTo>
                <a:lnTo>
                  <a:pt x="1606793" y="3340100"/>
                </a:lnTo>
                <a:lnTo>
                  <a:pt x="1298791" y="3251200"/>
                </a:lnTo>
                <a:lnTo>
                  <a:pt x="1255722" y="3225800"/>
                </a:lnTo>
                <a:lnTo>
                  <a:pt x="1212956" y="3213100"/>
                </a:lnTo>
                <a:lnTo>
                  <a:pt x="1086715" y="3136900"/>
                </a:lnTo>
                <a:lnTo>
                  <a:pt x="1045399" y="3124200"/>
                </a:lnTo>
                <a:lnTo>
                  <a:pt x="1004762" y="3098800"/>
                </a:lnTo>
                <a:lnTo>
                  <a:pt x="965079" y="3060700"/>
                </a:lnTo>
                <a:lnTo>
                  <a:pt x="926357" y="3035300"/>
                </a:lnTo>
                <a:lnTo>
                  <a:pt x="888601" y="3009900"/>
                </a:lnTo>
                <a:lnTo>
                  <a:pt x="851817" y="2984500"/>
                </a:lnTo>
                <a:lnTo>
                  <a:pt x="816012" y="2946400"/>
                </a:lnTo>
                <a:lnTo>
                  <a:pt x="781190" y="2921000"/>
                </a:lnTo>
                <a:lnTo>
                  <a:pt x="747358" y="2895600"/>
                </a:lnTo>
                <a:lnTo>
                  <a:pt x="714520" y="2857500"/>
                </a:lnTo>
                <a:lnTo>
                  <a:pt x="682684" y="2819400"/>
                </a:lnTo>
                <a:lnTo>
                  <a:pt x="651855" y="2794000"/>
                </a:lnTo>
                <a:lnTo>
                  <a:pt x="622039" y="2755900"/>
                </a:lnTo>
                <a:lnTo>
                  <a:pt x="593241" y="2717800"/>
                </a:lnTo>
                <a:lnTo>
                  <a:pt x="565467" y="2679700"/>
                </a:lnTo>
                <a:lnTo>
                  <a:pt x="538723" y="2654300"/>
                </a:lnTo>
                <a:lnTo>
                  <a:pt x="513014" y="2616200"/>
                </a:lnTo>
                <a:lnTo>
                  <a:pt x="488347" y="2578100"/>
                </a:lnTo>
                <a:lnTo>
                  <a:pt x="464728" y="2540000"/>
                </a:lnTo>
                <a:lnTo>
                  <a:pt x="442162" y="2501900"/>
                </a:lnTo>
                <a:lnTo>
                  <a:pt x="420654" y="2463800"/>
                </a:lnTo>
                <a:lnTo>
                  <a:pt x="400211" y="2413000"/>
                </a:lnTo>
                <a:lnTo>
                  <a:pt x="380838" y="2374900"/>
                </a:lnTo>
                <a:lnTo>
                  <a:pt x="362542" y="2336800"/>
                </a:lnTo>
                <a:lnTo>
                  <a:pt x="345327" y="2298700"/>
                </a:lnTo>
                <a:lnTo>
                  <a:pt x="329200" y="2247900"/>
                </a:lnTo>
                <a:lnTo>
                  <a:pt x="314167" y="2209800"/>
                </a:lnTo>
                <a:lnTo>
                  <a:pt x="300233" y="2171700"/>
                </a:lnTo>
                <a:lnTo>
                  <a:pt x="287404" y="2120900"/>
                </a:lnTo>
                <a:lnTo>
                  <a:pt x="275686" y="2082800"/>
                </a:lnTo>
                <a:lnTo>
                  <a:pt x="265084" y="2044700"/>
                </a:lnTo>
                <a:lnTo>
                  <a:pt x="255605" y="1993900"/>
                </a:lnTo>
                <a:lnTo>
                  <a:pt x="247254" y="1955800"/>
                </a:lnTo>
                <a:lnTo>
                  <a:pt x="240037" y="1905000"/>
                </a:lnTo>
                <a:lnTo>
                  <a:pt x="233960" y="1866900"/>
                </a:lnTo>
                <a:lnTo>
                  <a:pt x="229028" y="1816100"/>
                </a:lnTo>
                <a:lnTo>
                  <a:pt x="225247" y="1778000"/>
                </a:lnTo>
                <a:lnTo>
                  <a:pt x="222623" y="1727200"/>
                </a:lnTo>
                <a:lnTo>
                  <a:pt x="221163" y="1689100"/>
                </a:lnTo>
                <a:lnTo>
                  <a:pt x="220870" y="1638300"/>
                </a:lnTo>
                <a:lnTo>
                  <a:pt x="221753" y="1600200"/>
                </a:lnTo>
                <a:lnTo>
                  <a:pt x="223815" y="1549400"/>
                </a:lnTo>
                <a:lnTo>
                  <a:pt x="227063" y="1511300"/>
                </a:lnTo>
                <a:lnTo>
                  <a:pt x="231503" y="1460500"/>
                </a:lnTo>
                <a:lnTo>
                  <a:pt x="237141" y="1422400"/>
                </a:lnTo>
                <a:lnTo>
                  <a:pt x="243981" y="1371600"/>
                </a:lnTo>
                <a:lnTo>
                  <a:pt x="252031" y="1333500"/>
                </a:lnTo>
                <a:lnTo>
                  <a:pt x="261295" y="1282700"/>
                </a:lnTo>
                <a:lnTo>
                  <a:pt x="271781" y="1244600"/>
                </a:lnTo>
                <a:lnTo>
                  <a:pt x="283492" y="1193800"/>
                </a:lnTo>
                <a:lnTo>
                  <a:pt x="296436" y="1155700"/>
                </a:lnTo>
                <a:lnTo>
                  <a:pt x="310617" y="1104900"/>
                </a:lnTo>
                <a:lnTo>
                  <a:pt x="326042" y="1066800"/>
                </a:lnTo>
                <a:lnTo>
                  <a:pt x="342717" y="1016000"/>
                </a:lnTo>
                <a:lnTo>
                  <a:pt x="360647" y="977900"/>
                </a:lnTo>
                <a:lnTo>
                  <a:pt x="379838" y="939800"/>
                </a:lnTo>
                <a:lnTo>
                  <a:pt x="400295" y="889000"/>
                </a:lnTo>
                <a:lnTo>
                  <a:pt x="422026" y="850900"/>
                </a:lnTo>
                <a:lnTo>
                  <a:pt x="445034" y="812800"/>
                </a:lnTo>
                <a:lnTo>
                  <a:pt x="469327" y="762000"/>
                </a:lnTo>
                <a:lnTo>
                  <a:pt x="556243" y="762000"/>
                </a:lnTo>
                <a:lnTo>
                  <a:pt x="484186" y="546100"/>
                </a:lnTo>
                <a:close/>
              </a:path>
              <a:path w="3866515" h="3581400">
                <a:moveTo>
                  <a:pt x="2935921" y="0"/>
                </a:moveTo>
                <a:lnTo>
                  <a:pt x="2821240" y="190500"/>
                </a:lnTo>
                <a:lnTo>
                  <a:pt x="2861874" y="215900"/>
                </a:lnTo>
                <a:lnTo>
                  <a:pt x="2901553" y="241300"/>
                </a:lnTo>
                <a:lnTo>
                  <a:pt x="2940271" y="266700"/>
                </a:lnTo>
                <a:lnTo>
                  <a:pt x="2978022" y="304800"/>
                </a:lnTo>
                <a:lnTo>
                  <a:pt x="3014802" y="330200"/>
                </a:lnTo>
                <a:lnTo>
                  <a:pt x="3050603" y="355600"/>
                </a:lnTo>
                <a:lnTo>
                  <a:pt x="3085421" y="393700"/>
                </a:lnTo>
                <a:lnTo>
                  <a:pt x="3119249" y="419100"/>
                </a:lnTo>
                <a:lnTo>
                  <a:pt x="3152081" y="457200"/>
                </a:lnTo>
                <a:lnTo>
                  <a:pt x="3183913" y="482600"/>
                </a:lnTo>
                <a:lnTo>
                  <a:pt x="3214738" y="520700"/>
                </a:lnTo>
                <a:lnTo>
                  <a:pt x="3244550" y="558800"/>
                </a:lnTo>
                <a:lnTo>
                  <a:pt x="3273344" y="584200"/>
                </a:lnTo>
                <a:lnTo>
                  <a:pt x="3301113" y="622300"/>
                </a:lnTo>
                <a:lnTo>
                  <a:pt x="3327853" y="660400"/>
                </a:lnTo>
                <a:lnTo>
                  <a:pt x="3353557" y="698500"/>
                </a:lnTo>
                <a:lnTo>
                  <a:pt x="3378220" y="736600"/>
                </a:lnTo>
                <a:lnTo>
                  <a:pt x="3401835" y="774700"/>
                </a:lnTo>
                <a:lnTo>
                  <a:pt x="3424397" y="812800"/>
                </a:lnTo>
                <a:lnTo>
                  <a:pt x="3445900" y="850900"/>
                </a:lnTo>
                <a:lnTo>
                  <a:pt x="3466339" y="889000"/>
                </a:lnTo>
                <a:lnTo>
                  <a:pt x="3485708" y="927100"/>
                </a:lnTo>
                <a:lnTo>
                  <a:pt x="3504000" y="977900"/>
                </a:lnTo>
                <a:lnTo>
                  <a:pt x="3521211" y="1016000"/>
                </a:lnTo>
                <a:lnTo>
                  <a:pt x="3537334" y="1054100"/>
                </a:lnTo>
                <a:lnTo>
                  <a:pt x="3552364" y="1104900"/>
                </a:lnTo>
                <a:lnTo>
                  <a:pt x="3566294" y="1143000"/>
                </a:lnTo>
                <a:lnTo>
                  <a:pt x="3579120" y="1181100"/>
                </a:lnTo>
                <a:lnTo>
                  <a:pt x="3590835" y="1231900"/>
                </a:lnTo>
                <a:lnTo>
                  <a:pt x="3601433" y="1270000"/>
                </a:lnTo>
                <a:lnTo>
                  <a:pt x="3610909" y="1308100"/>
                </a:lnTo>
                <a:lnTo>
                  <a:pt x="3619257" y="1358900"/>
                </a:lnTo>
                <a:lnTo>
                  <a:pt x="3626471" y="1397000"/>
                </a:lnTo>
                <a:lnTo>
                  <a:pt x="3632546" y="1447800"/>
                </a:lnTo>
                <a:lnTo>
                  <a:pt x="3637476" y="1485900"/>
                </a:lnTo>
                <a:lnTo>
                  <a:pt x="3641254" y="1536700"/>
                </a:lnTo>
                <a:lnTo>
                  <a:pt x="3643875" y="1574800"/>
                </a:lnTo>
                <a:lnTo>
                  <a:pt x="3645334" y="1625600"/>
                </a:lnTo>
                <a:lnTo>
                  <a:pt x="3645625" y="1663700"/>
                </a:lnTo>
                <a:lnTo>
                  <a:pt x="3644741" y="1714500"/>
                </a:lnTo>
                <a:lnTo>
                  <a:pt x="3642677" y="1752600"/>
                </a:lnTo>
                <a:lnTo>
                  <a:pt x="3639428" y="1803400"/>
                </a:lnTo>
                <a:lnTo>
                  <a:pt x="3634987" y="1841500"/>
                </a:lnTo>
                <a:lnTo>
                  <a:pt x="3629349" y="1892300"/>
                </a:lnTo>
                <a:lnTo>
                  <a:pt x="3622508" y="1943100"/>
                </a:lnTo>
                <a:lnTo>
                  <a:pt x="3614458" y="1981200"/>
                </a:lnTo>
                <a:lnTo>
                  <a:pt x="3605194" y="2032000"/>
                </a:lnTo>
                <a:lnTo>
                  <a:pt x="3594709" y="2070100"/>
                </a:lnTo>
                <a:lnTo>
                  <a:pt x="3582998" y="2120900"/>
                </a:lnTo>
                <a:lnTo>
                  <a:pt x="3570055" y="2159000"/>
                </a:lnTo>
                <a:lnTo>
                  <a:pt x="3555875" y="2197100"/>
                </a:lnTo>
                <a:lnTo>
                  <a:pt x="3540451" y="2247900"/>
                </a:lnTo>
                <a:lnTo>
                  <a:pt x="3523778" y="2286000"/>
                </a:lnTo>
                <a:lnTo>
                  <a:pt x="3505850" y="2336800"/>
                </a:lnTo>
                <a:lnTo>
                  <a:pt x="3486662" y="2374900"/>
                </a:lnTo>
                <a:lnTo>
                  <a:pt x="3466207" y="2413000"/>
                </a:lnTo>
                <a:lnTo>
                  <a:pt x="3444480" y="2463800"/>
                </a:lnTo>
                <a:lnTo>
                  <a:pt x="3421474" y="2501900"/>
                </a:lnTo>
                <a:lnTo>
                  <a:pt x="3397185" y="2540000"/>
                </a:lnTo>
                <a:lnTo>
                  <a:pt x="3371771" y="2578100"/>
                </a:lnTo>
                <a:lnTo>
                  <a:pt x="3345411" y="2628900"/>
                </a:lnTo>
                <a:lnTo>
                  <a:pt x="3318129" y="2667000"/>
                </a:lnTo>
                <a:lnTo>
                  <a:pt x="3289947" y="2705100"/>
                </a:lnTo>
                <a:lnTo>
                  <a:pt x="3260890" y="2730500"/>
                </a:lnTo>
                <a:lnTo>
                  <a:pt x="3230981" y="2768600"/>
                </a:lnTo>
                <a:lnTo>
                  <a:pt x="3200244" y="2806700"/>
                </a:lnTo>
                <a:lnTo>
                  <a:pt x="3168702" y="2844800"/>
                </a:lnTo>
                <a:lnTo>
                  <a:pt x="3136380" y="2870200"/>
                </a:lnTo>
                <a:lnTo>
                  <a:pt x="3103299" y="2908300"/>
                </a:lnTo>
                <a:lnTo>
                  <a:pt x="3069485" y="2933700"/>
                </a:lnTo>
                <a:lnTo>
                  <a:pt x="3034960" y="2971800"/>
                </a:lnTo>
                <a:lnTo>
                  <a:pt x="2999748" y="2997200"/>
                </a:lnTo>
                <a:lnTo>
                  <a:pt x="2963873" y="3022600"/>
                </a:lnTo>
                <a:lnTo>
                  <a:pt x="2927359" y="3048000"/>
                </a:lnTo>
                <a:lnTo>
                  <a:pt x="2890229" y="3073400"/>
                </a:lnTo>
                <a:lnTo>
                  <a:pt x="2852506" y="3098800"/>
                </a:lnTo>
                <a:lnTo>
                  <a:pt x="2775376" y="3149600"/>
                </a:lnTo>
                <a:lnTo>
                  <a:pt x="2736017" y="3162300"/>
                </a:lnTo>
                <a:lnTo>
                  <a:pt x="2655829" y="3213100"/>
                </a:lnTo>
                <a:lnTo>
                  <a:pt x="2573836" y="3238500"/>
                </a:lnTo>
                <a:lnTo>
                  <a:pt x="2532222" y="3263900"/>
                </a:lnTo>
                <a:lnTo>
                  <a:pt x="2318919" y="3327400"/>
                </a:lnTo>
                <a:lnTo>
                  <a:pt x="2275377" y="3327400"/>
                </a:lnTo>
                <a:lnTo>
                  <a:pt x="2187600" y="3352800"/>
                </a:lnTo>
                <a:lnTo>
                  <a:pt x="2099056" y="3352800"/>
                </a:lnTo>
                <a:lnTo>
                  <a:pt x="2054556" y="3365500"/>
                </a:lnTo>
                <a:lnTo>
                  <a:pt x="2834208" y="3365500"/>
                </a:lnTo>
                <a:lnTo>
                  <a:pt x="2893809" y="3327400"/>
                </a:lnTo>
                <a:lnTo>
                  <a:pt x="2932915" y="3314700"/>
                </a:lnTo>
                <a:lnTo>
                  <a:pt x="3009626" y="3263900"/>
                </a:lnTo>
                <a:lnTo>
                  <a:pt x="3047192" y="3238500"/>
                </a:lnTo>
                <a:lnTo>
                  <a:pt x="3084206" y="3213100"/>
                </a:lnTo>
                <a:lnTo>
                  <a:pt x="3120650" y="3175000"/>
                </a:lnTo>
                <a:lnTo>
                  <a:pt x="3156504" y="3149600"/>
                </a:lnTo>
                <a:lnTo>
                  <a:pt x="3191749" y="3124200"/>
                </a:lnTo>
                <a:lnTo>
                  <a:pt x="3226367" y="3086100"/>
                </a:lnTo>
                <a:lnTo>
                  <a:pt x="3260339" y="3060700"/>
                </a:lnTo>
                <a:lnTo>
                  <a:pt x="3293644" y="3022600"/>
                </a:lnTo>
                <a:lnTo>
                  <a:pt x="3326265" y="2997200"/>
                </a:lnTo>
                <a:lnTo>
                  <a:pt x="3358183" y="2959100"/>
                </a:lnTo>
                <a:lnTo>
                  <a:pt x="3389377" y="2921000"/>
                </a:lnTo>
                <a:lnTo>
                  <a:pt x="3419830" y="2895600"/>
                </a:lnTo>
                <a:lnTo>
                  <a:pt x="3449523" y="2857500"/>
                </a:lnTo>
                <a:lnTo>
                  <a:pt x="3478435" y="2819400"/>
                </a:lnTo>
                <a:lnTo>
                  <a:pt x="3506549" y="2781300"/>
                </a:lnTo>
                <a:lnTo>
                  <a:pt x="3533845" y="2743200"/>
                </a:lnTo>
                <a:lnTo>
                  <a:pt x="3560304" y="2692400"/>
                </a:lnTo>
                <a:lnTo>
                  <a:pt x="3585907" y="2654300"/>
                </a:lnTo>
                <a:lnTo>
                  <a:pt x="3610495" y="2616200"/>
                </a:lnTo>
                <a:lnTo>
                  <a:pt x="3633925" y="2578100"/>
                </a:lnTo>
                <a:lnTo>
                  <a:pt x="3656200" y="2527300"/>
                </a:lnTo>
                <a:lnTo>
                  <a:pt x="3677325" y="2489200"/>
                </a:lnTo>
                <a:lnTo>
                  <a:pt x="3697306" y="2451100"/>
                </a:lnTo>
                <a:lnTo>
                  <a:pt x="3716147" y="2400300"/>
                </a:lnTo>
                <a:lnTo>
                  <a:pt x="3733852" y="2362200"/>
                </a:lnTo>
                <a:lnTo>
                  <a:pt x="3750426" y="2311400"/>
                </a:lnTo>
                <a:lnTo>
                  <a:pt x="3765874" y="2273300"/>
                </a:lnTo>
                <a:lnTo>
                  <a:pt x="3780200" y="2222500"/>
                </a:lnTo>
                <a:lnTo>
                  <a:pt x="3793409" y="2184400"/>
                </a:lnTo>
                <a:lnTo>
                  <a:pt x="3805506" y="2133600"/>
                </a:lnTo>
                <a:lnTo>
                  <a:pt x="3816496" y="2095500"/>
                </a:lnTo>
                <a:lnTo>
                  <a:pt x="3826382" y="2044700"/>
                </a:lnTo>
                <a:lnTo>
                  <a:pt x="3835170" y="2006600"/>
                </a:lnTo>
                <a:lnTo>
                  <a:pt x="3842864" y="1955800"/>
                </a:lnTo>
                <a:lnTo>
                  <a:pt x="3849470" y="1917700"/>
                </a:lnTo>
                <a:lnTo>
                  <a:pt x="3854991" y="1866900"/>
                </a:lnTo>
                <a:lnTo>
                  <a:pt x="3859432" y="1828800"/>
                </a:lnTo>
                <a:lnTo>
                  <a:pt x="3862798" y="1778000"/>
                </a:lnTo>
                <a:lnTo>
                  <a:pt x="3865093" y="1727200"/>
                </a:lnTo>
                <a:lnTo>
                  <a:pt x="3866323" y="1689100"/>
                </a:lnTo>
                <a:lnTo>
                  <a:pt x="3866492" y="1638300"/>
                </a:lnTo>
                <a:lnTo>
                  <a:pt x="3865604" y="1600200"/>
                </a:lnTo>
                <a:lnTo>
                  <a:pt x="3863665" y="1549400"/>
                </a:lnTo>
                <a:lnTo>
                  <a:pt x="3860678" y="1511300"/>
                </a:lnTo>
                <a:lnTo>
                  <a:pt x="3856648" y="1460500"/>
                </a:lnTo>
                <a:lnTo>
                  <a:pt x="3851581" y="1422400"/>
                </a:lnTo>
                <a:lnTo>
                  <a:pt x="3845481" y="1371600"/>
                </a:lnTo>
                <a:lnTo>
                  <a:pt x="3838352" y="1333500"/>
                </a:lnTo>
                <a:lnTo>
                  <a:pt x="3830199" y="1282700"/>
                </a:lnTo>
                <a:lnTo>
                  <a:pt x="3821027" y="1244600"/>
                </a:lnTo>
                <a:lnTo>
                  <a:pt x="3810840" y="1193800"/>
                </a:lnTo>
                <a:lnTo>
                  <a:pt x="3799643" y="1155700"/>
                </a:lnTo>
                <a:lnTo>
                  <a:pt x="3787441" y="1104900"/>
                </a:lnTo>
                <a:lnTo>
                  <a:pt x="3774239" y="1066800"/>
                </a:lnTo>
                <a:lnTo>
                  <a:pt x="3760040" y="1028700"/>
                </a:lnTo>
                <a:lnTo>
                  <a:pt x="3744850" y="977900"/>
                </a:lnTo>
                <a:lnTo>
                  <a:pt x="3728673" y="939800"/>
                </a:lnTo>
                <a:lnTo>
                  <a:pt x="3711514" y="901700"/>
                </a:lnTo>
                <a:lnTo>
                  <a:pt x="3693378" y="850900"/>
                </a:lnTo>
                <a:lnTo>
                  <a:pt x="3674269" y="812800"/>
                </a:lnTo>
                <a:lnTo>
                  <a:pt x="3654192" y="774700"/>
                </a:lnTo>
                <a:lnTo>
                  <a:pt x="3633151" y="736600"/>
                </a:lnTo>
                <a:lnTo>
                  <a:pt x="3611152" y="698500"/>
                </a:lnTo>
                <a:lnTo>
                  <a:pt x="3588198" y="660400"/>
                </a:lnTo>
                <a:lnTo>
                  <a:pt x="3564295" y="622300"/>
                </a:lnTo>
                <a:lnTo>
                  <a:pt x="3539448" y="584200"/>
                </a:lnTo>
                <a:lnTo>
                  <a:pt x="3513660" y="546100"/>
                </a:lnTo>
                <a:lnTo>
                  <a:pt x="3486936" y="508000"/>
                </a:lnTo>
                <a:lnTo>
                  <a:pt x="3459282" y="469900"/>
                </a:lnTo>
                <a:lnTo>
                  <a:pt x="3430701" y="431800"/>
                </a:lnTo>
                <a:lnTo>
                  <a:pt x="3401199" y="393700"/>
                </a:lnTo>
                <a:lnTo>
                  <a:pt x="3370779" y="368300"/>
                </a:lnTo>
                <a:lnTo>
                  <a:pt x="3339448" y="330200"/>
                </a:lnTo>
                <a:lnTo>
                  <a:pt x="3307209" y="292100"/>
                </a:lnTo>
                <a:lnTo>
                  <a:pt x="3274067" y="266700"/>
                </a:lnTo>
                <a:lnTo>
                  <a:pt x="3240026" y="228600"/>
                </a:lnTo>
                <a:lnTo>
                  <a:pt x="3205092" y="203200"/>
                </a:lnTo>
                <a:lnTo>
                  <a:pt x="3169269" y="165100"/>
                </a:lnTo>
                <a:lnTo>
                  <a:pt x="3132561" y="139700"/>
                </a:lnTo>
                <a:lnTo>
                  <a:pt x="3094974" y="114300"/>
                </a:lnTo>
                <a:lnTo>
                  <a:pt x="3056512" y="88900"/>
                </a:lnTo>
                <a:lnTo>
                  <a:pt x="3017179" y="50800"/>
                </a:lnTo>
                <a:lnTo>
                  <a:pt x="2976981" y="25400"/>
                </a:lnTo>
                <a:lnTo>
                  <a:pt x="2935921" y="0"/>
                </a:lnTo>
                <a:close/>
              </a:path>
              <a:path w="3866515" h="3581400">
                <a:moveTo>
                  <a:pt x="556243" y="762000"/>
                </a:moveTo>
                <a:lnTo>
                  <a:pt x="469327" y="762000"/>
                </a:lnTo>
                <a:lnTo>
                  <a:pt x="585913" y="850900"/>
                </a:lnTo>
                <a:lnTo>
                  <a:pt x="556243" y="762000"/>
                </a:lnTo>
                <a:close/>
              </a:path>
            </a:pathLst>
          </a:custGeom>
          <a:solidFill>
            <a:srgbClr val="F8D6CD"/>
          </a:solidFill>
        </p:spPr>
        <p:txBody>
          <a:bodyPr wrap="square" lIns="0" tIns="0" rIns="0" bIns="0" rtlCol="0"/>
          <a:lstStyle/>
          <a:p>
            <a:endParaRPr/>
          </a:p>
        </p:txBody>
      </p:sp>
      <p:sp>
        <p:nvSpPr>
          <p:cNvPr id="3" name="object 3"/>
          <p:cNvSpPr/>
          <p:nvPr/>
        </p:nvSpPr>
        <p:spPr>
          <a:xfrm>
            <a:off x="1470660" y="1764792"/>
            <a:ext cx="2752725" cy="1376680"/>
          </a:xfrm>
          <a:custGeom>
            <a:avLst/>
            <a:gdLst/>
            <a:ahLst/>
            <a:cxnLst/>
            <a:rect l="l" t="t" r="r" b="b"/>
            <a:pathLst>
              <a:path w="2752725" h="1376680">
                <a:moveTo>
                  <a:pt x="2522981" y="0"/>
                </a:moveTo>
                <a:lnTo>
                  <a:pt x="229362" y="0"/>
                </a:lnTo>
                <a:lnTo>
                  <a:pt x="183153" y="4662"/>
                </a:lnTo>
                <a:lnTo>
                  <a:pt x="140106" y="18032"/>
                </a:lnTo>
                <a:lnTo>
                  <a:pt x="101147" y="39185"/>
                </a:lnTo>
                <a:lnTo>
                  <a:pt x="67198" y="67198"/>
                </a:lnTo>
                <a:lnTo>
                  <a:pt x="39185" y="101147"/>
                </a:lnTo>
                <a:lnTo>
                  <a:pt x="18032" y="140106"/>
                </a:lnTo>
                <a:lnTo>
                  <a:pt x="4662" y="183153"/>
                </a:lnTo>
                <a:lnTo>
                  <a:pt x="0" y="229362"/>
                </a:lnTo>
                <a:lnTo>
                  <a:pt x="0" y="1146810"/>
                </a:lnTo>
                <a:lnTo>
                  <a:pt x="4662" y="1193018"/>
                </a:lnTo>
                <a:lnTo>
                  <a:pt x="18032" y="1236065"/>
                </a:lnTo>
                <a:lnTo>
                  <a:pt x="39185" y="1275024"/>
                </a:lnTo>
                <a:lnTo>
                  <a:pt x="67198" y="1308973"/>
                </a:lnTo>
                <a:lnTo>
                  <a:pt x="101147" y="1336986"/>
                </a:lnTo>
                <a:lnTo>
                  <a:pt x="140106" y="1358139"/>
                </a:lnTo>
                <a:lnTo>
                  <a:pt x="183153" y="1371509"/>
                </a:lnTo>
                <a:lnTo>
                  <a:pt x="229362" y="1376172"/>
                </a:lnTo>
                <a:lnTo>
                  <a:pt x="2522981" y="1376172"/>
                </a:lnTo>
                <a:lnTo>
                  <a:pt x="2569190" y="1371509"/>
                </a:lnTo>
                <a:lnTo>
                  <a:pt x="2612237" y="1358139"/>
                </a:lnTo>
                <a:lnTo>
                  <a:pt x="2651196" y="1336986"/>
                </a:lnTo>
                <a:lnTo>
                  <a:pt x="2685145" y="1308973"/>
                </a:lnTo>
                <a:lnTo>
                  <a:pt x="2713158" y="1275024"/>
                </a:lnTo>
                <a:lnTo>
                  <a:pt x="2734311" y="1236065"/>
                </a:lnTo>
                <a:lnTo>
                  <a:pt x="2747681" y="1193018"/>
                </a:lnTo>
                <a:lnTo>
                  <a:pt x="2752343" y="1146810"/>
                </a:lnTo>
                <a:lnTo>
                  <a:pt x="2752343" y="229362"/>
                </a:lnTo>
                <a:lnTo>
                  <a:pt x="2747681" y="183153"/>
                </a:lnTo>
                <a:lnTo>
                  <a:pt x="2734311" y="140106"/>
                </a:lnTo>
                <a:lnTo>
                  <a:pt x="2713158" y="101147"/>
                </a:lnTo>
                <a:lnTo>
                  <a:pt x="2685145" y="67198"/>
                </a:lnTo>
                <a:lnTo>
                  <a:pt x="2651196" y="39185"/>
                </a:lnTo>
                <a:lnTo>
                  <a:pt x="2612237" y="18032"/>
                </a:lnTo>
                <a:lnTo>
                  <a:pt x="2569190" y="4662"/>
                </a:lnTo>
                <a:lnTo>
                  <a:pt x="2522981" y="0"/>
                </a:lnTo>
                <a:close/>
              </a:path>
            </a:pathLst>
          </a:custGeom>
          <a:solidFill>
            <a:srgbClr val="EC7C30"/>
          </a:solidFill>
        </p:spPr>
        <p:txBody>
          <a:bodyPr wrap="square" lIns="0" tIns="0" rIns="0" bIns="0" rtlCol="0"/>
          <a:lstStyle/>
          <a:p>
            <a:endParaRPr/>
          </a:p>
        </p:txBody>
      </p:sp>
      <p:sp>
        <p:nvSpPr>
          <p:cNvPr id="4" name="object 4"/>
          <p:cNvSpPr/>
          <p:nvPr/>
        </p:nvSpPr>
        <p:spPr>
          <a:xfrm>
            <a:off x="1470660" y="1764792"/>
            <a:ext cx="2752725" cy="1376680"/>
          </a:xfrm>
          <a:custGeom>
            <a:avLst/>
            <a:gdLst/>
            <a:ahLst/>
            <a:cxnLst/>
            <a:rect l="l" t="t" r="r" b="b"/>
            <a:pathLst>
              <a:path w="2752725" h="1376680">
                <a:moveTo>
                  <a:pt x="0" y="229362"/>
                </a:moveTo>
                <a:lnTo>
                  <a:pt x="4662" y="183153"/>
                </a:lnTo>
                <a:lnTo>
                  <a:pt x="18032" y="140106"/>
                </a:lnTo>
                <a:lnTo>
                  <a:pt x="39185" y="101147"/>
                </a:lnTo>
                <a:lnTo>
                  <a:pt x="67198" y="67198"/>
                </a:lnTo>
                <a:lnTo>
                  <a:pt x="101147" y="39185"/>
                </a:lnTo>
                <a:lnTo>
                  <a:pt x="140106" y="18032"/>
                </a:lnTo>
                <a:lnTo>
                  <a:pt x="183153" y="4662"/>
                </a:lnTo>
                <a:lnTo>
                  <a:pt x="229362" y="0"/>
                </a:lnTo>
                <a:lnTo>
                  <a:pt x="2522981" y="0"/>
                </a:lnTo>
                <a:lnTo>
                  <a:pt x="2569190" y="4662"/>
                </a:lnTo>
                <a:lnTo>
                  <a:pt x="2612237" y="18032"/>
                </a:lnTo>
                <a:lnTo>
                  <a:pt x="2651196" y="39185"/>
                </a:lnTo>
                <a:lnTo>
                  <a:pt x="2685145" y="67198"/>
                </a:lnTo>
                <a:lnTo>
                  <a:pt x="2713158" y="101147"/>
                </a:lnTo>
                <a:lnTo>
                  <a:pt x="2734311" y="140106"/>
                </a:lnTo>
                <a:lnTo>
                  <a:pt x="2747681" y="183153"/>
                </a:lnTo>
                <a:lnTo>
                  <a:pt x="2752343" y="229362"/>
                </a:lnTo>
                <a:lnTo>
                  <a:pt x="2752343" y="1146810"/>
                </a:lnTo>
                <a:lnTo>
                  <a:pt x="2747681" y="1193018"/>
                </a:lnTo>
                <a:lnTo>
                  <a:pt x="2734311" y="1236065"/>
                </a:lnTo>
                <a:lnTo>
                  <a:pt x="2713158" y="1275024"/>
                </a:lnTo>
                <a:lnTo>
                  <a:pt x="2685145" y="1308973"/>
                </a:lnTo>
                <a:lnTo>
                  <a:pt x="2651196" y="1336986"/>
                </a:lnTo>
                <a:lnTo>
                  <a:pt x="2612237" y="1358139"/>
                </a:lnTo>
                <a:lnTo>
                  <a:pt x="2569190" y="1371509"/>
                </a:lnTo>
                <a:lnTo>
                  <a:pt x="2522981" y="1376172"/>
                </a:lnTo>
                <a:lnTo>
                  <a:pt x="229362" y="1376172"/>
                </a:lnTo>
                <a:lnTo>
                  <a:pt x="183153" y="1371509"/>
                </a:lnTo>
                <a:lnTo>
                  <a:pt x="140106" y="1358139"/>
                </a:lnTo>
                <a:lnTo>
                  <a:pt x="101147" y="1336986"/>
                </a:lnTo>
                <a:lnTo>
                  <a:pt x="67198" y="1308973"/>
                </a:lnTo>
                <a:lnTo>
                  <a:pt x="39185" y="1275024"/>
                </a:lnTo>
                <a:lnTo>
                  <a:pt x="18032" y="1236065"/>
                </a:lnTo>
                <a:lnTo>
                  <a:pt x="4662" y="1193018"/>
                </a:lnTo>
                <a:lnTo>
                  <a:pt x="0" y="1146810"/>
                </a:lnTo>
                <a:lnTo>
                  <a:pt x="0" y="229362"/>
                </a:lnTo>
                <a:close/>
              </a:path>
            </a:pathLst>
          </a:custGeom>
          <a:ln w="12192">
            <a:solidFill>
              <a:srgbClr val="FFFFFF"/>
            </a:solidFill>
          </a:ln>
        </p:spPr>
        <p:txBody>
          <a:bodyPr wrap="square" lIns="0" tIns="0" rIns="0" bIns="0" rtlCol="0"/>
          <a:lstStyle/>
          <a:p>
            <a:endParaRPr/>
          </a:p>
        </p:txBody>
      </p:sp>
      <p:sp>
        <p:nvSpPr>
          <p:cNvPr id="5" name="object 5"/>
          <p:cNvSpPr txBox="1"/>
          <p:nvPr/>
        </p:nvSpPr>
        <p:spPr>
          <a:xfrm>
            <a:off x="1586611" y="2215133"/>
            <a:ext cx="2520950" cy="434975"/>
          </a:xfrm>
          <a:prstGeom prst="rect">
            <a:avLst/>
          </a:prstGeom>
        </p:spPr>
        <p:txBody>
          <a:bodyPr vert="horz" wrap="square" lIns="0" tIns="34290" rIns="0" bIns="0" rtlCol="0">
            <a:spAutoFit/>
          </a:bodyPr>
          <a:lstStyle/>
          <a:p>
            <a:pPr marL="913130" marR="5080" indent="-901065">
              <a:lnSpc>
                <a:spcPts val="1540"/>
              </a:lnSpc>
              <a:spcBef>
                <a:spcPts val="270"/>
              </a:spcBef>
            </a:pPr>
            <a:r>
              <a:rPr sz="1400" b="1" spc="-5" dirty="0">
                <a:solidFill>
                  <a:srgbClr val="FFFFFF"/>
                </a:solidFill>
                <a:latin typeface="Calibri"/>
                <a:cs typeface="Calibri"/>
              </a:rPr>
              <a:t>Mística: </a:t>
            </a:r>
            <a:r>
              <a:rPr sz="1400" spc="-5" dirty="0">
                <a:solidFill>
                  <a:srgbClr val="FFFFFF"/>
                </a:solidFill>
                <a:latin typeface="Calibri"/>
                <a:cs typeface="Calibri"/>
              </a:rPr>
              <a:t>Sentido </a:t>
            </a:r>
            <a:r>
              <a:rPr sz="1400" dirty="0">
                <a:solidFill>
                  <a:srgbClr val="FFFFFF"/>
                </a:solidFill>
                <a:latin typeface="Calibri"/>
                <a:cs typeface="Calibri"/>
              </a:rPr>
              <a:t>y </a:t>
            </a:r>
            <a:r>
              <a:rPr sz="1400" spc="-5" dirty="0">
                <a:solidFill>
                  <a:srgbClr val="FFFFFF"/>
                </a:solidFill>
                <a:latin typeface="Calibri"/>
                <a:cs typeface="Calibri"/>
              </a:rPr>
              <a:t>amor por </a:t>
            </a:r>
            <a:r>
              <a:rPr sz="1400" dirty="0">
                <a:solidFill>
                  <a:srgbClr val="FFFFFF"/>
                </a:solidFill>
                <a:latin typeface="Calibri"/>
                <a:cs typeface="Calibri"/>
              </a:rPr>
              <a:t>lo </a:t>
            </a:r>
            <a:r>
              <a:rPr sz="1400" spc="-5" dirty="0">
                <a:solidFill>
                  <a:srgbClr val="FFFFFF"/>
                </a:solidFill>
                <a:latin typeface="Calibri"/>
                <a:cs typeface="Calibri"/>
              </a:rPr>
              <a:t>que  hacemos.</a:t>
            </a:r>
            <a:endParaRPr sz="1400">
              <a:latin typeface="Calibri"/>
              <a:cs typeface="Calibri"/>
            </a:endParaRPr>
          </a:p>
        </p:txBody>
      </p:sp>
      <p:sp>
        <p:nvSpPr>
          <p:cNvPr id="6" name="object 6"/>
          <p:cNvSpPr/>
          <p:nvPr/>
        </p:nvSpPr>
        <p:spPr>
          <a:xfrm>
            <a:off x="1470660" y="4210811"/>
            <a:ext cx="2752725" cy="1376680"/>
          </a:xfrm>
          <a:custGeom>
            <a:avLst/>
            <a:gdLst/>
            <a:ahLst/>
            <a:cxnLst/>
            <a:rect l="l" t="t" r="r" b="b"/>
            <a:pathLst>
              <a:path w="2752725" h="1376679">
                <a:moveTo>
                  <a:pt x="2522981" y="0"/>
                </a:moveTo>
                <a:lnTo>
                  <a:pt x="229362" y="0"/>
                </a:lnTo>
                <a:lnTo>
                  <a:pt x="183153" y="4662"/>
                </a:lnTo>
                <a:lnTo>
                  <a:pt x="140106" y="18032"/>
                </a:lnTo>
                <a:lnTo>
                  <a:pt x="101147" y="39185"/>
                </a:lnTo>
                <a:lnTo>
                  <a:pt x="67198" y="67198"/>
                </a:lnTo>
                <a:lnTo>
                  <a:pt x="39185" y="101147"/>
                </a:lnTo>
                <a:lnTo>
                  <a:pt x="18032" y="140106"/>
                </a:lnTo>
                <a:lnTo>
                  <a:pt x="4662" y="183153"/>
                </a:lnTo>
                <a:lnTo>
                  <a:pt x="0" y="229362"/>
                </a:lnTo>
                <a:lnTo>
                  <a:pt x="0" y="1146810"/>
                </a:lnTo>
                <a:lnTo>
                  <a:pt x="4662" y="1193018"/>
                </a:lnTo>
                <a:lnTo>
                  <a:pt x="18032" y="1236065"/>
                </a:lnTo>
                <a:lnTo>
                  <a:pt x="39185" y="1275024"/>
                </a:lnTo>
                <a:lnTo>
                  <a:pt x="67198" y="1308973"/>
                </a:lnTo>
                <a:lnTo>
                  <a:pt x="101147" y="1336986"/>
                </a:lnTo>
                <a:lnTo>
                  <a:pt x="140106" y="1358139"/>
                </a:lnTo>
                <a:lnTo>
                  <a:pt x="183153" y="1371509"/>
                </a:lnTo>
                <a:lnTo>
                  <a:pt x="229362" y="1376172"/>
                </a:lnTo>
                <a:lnTo>
                  <a:pt x="2522981" y="1376172"/>
                </a:lnTo>
                <a:lnTo>
                  <a:pt x="2569190" y="1371509"/>
                </a:lnTo>
                <a:lnTo>
                  <a:pt x="2612237" y="1358139"/>
                </a:lnTo>
                <a:lnTo>
                  <a:pt x="2651196" y="1336986"/>
                </a:lnTo>
                <a:lnTo>
                  <a:pt x="2685145" y="1308973"/>
                </a:lnTo>
                <a:lnTo>
                  <a:pt x="2713158" y="1275024"/>
                </a:lnTo>
                <a:lnTo>
                  <a:pt x="2734311" y="1236065"/>
                </a:lnTo>
                <a:lnTo>
                  <a:pt x="2747681" y="1193018"/>
                </a:lnTo>
                <a:lnTo>
                  <a:pt x="2752343" y="1146810"/>
                </a:lnTo>
                <a:lnTo>
                  <a:pt x="2752343" y="229362"/>
                </a:lnTo>
                <a:lnTo>
                  <a:pt x="2747681" y="183153"/>
                </a:lnTo>
                <a:lnTo>
                  <a:pt x="2734311" y="140106"/>
                </a:lnTo>
                <a:lnTo>
                  <a:pt x="2713158" y="101147"/>
                </a:lnTo>
                <a:lnTo>
                  <a:pt x="2685145" y="67198"/>
                </a:lnTo>
                <a:lnTo>
                  <a:pt x="2651196" y="39185"/>
                </a:lnTo>
                <a:lnTo>
                  <a:pt x="2612237" y="18032"/>
                </a:lnTo>
                <a:lnTo>
                  <a:pt x="2569190" y="4662"/>
                </a:lnTo>
                <a:lnTo>
                  <a:pt x="2522981" y="0"/>
                </a:lnTo>
                <a:close/>
              </a:path>
            </a:pathLst>
          </a:custGeom>
          <a:solidFill>
            <a:srgbClr val="EC7C30"/>
          </a:solidFill>
        </p:spPr>
        <p:txBody>
          <a:bodyPr wrap="square" lIns="0" tIns="0" rIns="0" bIns="0" rtlCol="0"/>
          <a:lstStyle/>
          <a:p>
            <a:endParaRPr/>
          </a:p>
        </p:txBody>
      </p:sp>
      <p:sp>
        <p:nvSpPr>
          <p:cNvPr id="7" name="object 7"/>
          <p:cNvSpPr/>
          <p:nvPr/>
        </p:nvSpPr>
        <p:spPr>
          <a:xfrm>
            <a:off x="1470660" y="4210811"/>
            <a:ext cx="2752725" cy="1376680"/>
          </a:xfrm>
          <a:custGeom>
            <a:avLst/>
            <a:gdLst/>
            <a:ahLst/>
            <a:cxnLst/>
            <a:rect l="l" t="t" r="r" b="b"/>
            <a:pathLst>
              <a:path w="2752725" h="1376679">
                <a:moveTo>
                  <a:pt x="0" y="229362"/>
                </a:moveTo>
                <a:lnTo>
                  <a:pt x="4662" y="183153"/>
                </a:lnTo>
                <a:lnTo>
                  <a:pt x="18032" y="140106"/>
                </a:lnTo>
                <a:lnTo>
                  <a:pt x="39185" y="101147"/>
                </a:lnTo>
                <a:lnTo>
                  <a:pt x="67198" y="67198"/>
                </a:lnTo>
                <a:lnTo>
                  <a:pt x="101147" y="39185"/>
                </a:lnTo>
                <a:lnTo>
                  <a:pt x="140106" y="18032"/>
                </a:lnTo>
                <a:lnTo>
                  <a:pt x="183153" y="4662"/>
                </a:lnTo>
                <a:lnTo>
                  <a:pt x="229362" y="0"/>
                </a:lnTo>
                <a:lnTo>
                  <a:pt x="2522981" y="0"/>
                </a:lnTo>
                <a:lnTo>
                  <a:pt x="2569190" y="4662"/>
                </a:lnTo>
                <a:lnTo>
                  <a:pt x="2612237" y="18032"/>
                </a:lnTo>
                <a:lnTo>
                  <a:pt x="2651196" y="39185"/>
                </a:lnTo>
                <a:lnTo>
                  <a:pt x="2685145" y="67198"/>
                </a:lnTo>
                <a:lnTo>
                  <a:pt x="2713158" y="101147"/>
                </a:lnTo>
                <a:lnTo>
                  <a:pt x="2734311" y="140106"/>
                </a:lnTo>
                <a:lnTo>
                  <a:pt x="2747681" y="183153"/>
                </a:lnTo>
                <a:lnTo>
                  <a:pt x="2752343" y="229362"/>
                </a:lnTo>
                <a:lnTo>
                  <a:pt x="2752343" y="1146810"/>
                </a:lnTo>
                <a:lnTo>
                  <a:pt x="2747681" y="1193018"/>
                </a:lnTo>
                <a:lnTo>
                  <a:pt x="2734311" y="1236065"/>
                </a:lnTo>
                <a:lnTo>
                  <a:pt x="2713158" y="1275024"/>
                </a:lnTo>
                <a:lnTo>
                  <a:pt x="2685145" y="1308973"/>
                </a:lnTo>
                <a:lnTo>
                  <a:pt x="2651196" y="1336986"/>
                </a:lnTo>
                <a:lnTo>
                  <a:pt x="2612237" y="1358139"/>
                </a:lnTo>
                <a:lnTo>
                  <a:pt x="2569190" y="1371509"/>
                </a:lnTo>
                <a:lnTo>
                  <a:pt x="2522981" y="1376172"/>
                </a:lnTo>
                <a:lnTo>
                  <a:pt x="229362" y="1376172"/>
                </a:lnTo>
                <a:lnTo>
                  <a:pt x="183153" y="1371509"/>
                </a:lnTo>
                <a:lnTo>
                  <a:pt x="140106" y="1358139"/>
                </a:lnTo>
                <a:lnTo>
                  <a:pt x="101147" y="1336986"/>
                </a:lnTo>
                <a:lnTo>
                  <a:pt x="67198" y="1308973"/>
                </a:lnTo>
                <a:lnTo>
                  <a:pt x="39185" y="1275024"/>
                </a:lnTo>
                <a:lnTo>
                  <a:pt x="18032" y="1236065"/>
                </a:lnTo>
                <a:lnTo>
                  <a:pt x="4662" y="1193018"/>
                </a:lnTo>
                <a:lnTo>
                  <a:pt x="0" y="1146810"/>
                </a:lnTo>
                <a:lnTo>
                  <a:pt x="0" y="229362"/>
                </a:lnTo>
                <a:close/>
              </a:path>
            </a:pathLst>
          </a:custGeom>
          <a:ln w="12192">
            <a:solidFill>
              <a:srgbClr val="FFFFFF"/>
            </a:solidFill>
          </a:ln>
        </p:spPr>
        <p:txBody>
          <a:bodyPr wrap="square" lIns="0" tIns="0" rIns="0" bIns="0" rtlCol="0"/>
          <a:lstStyle/>
          <a:p>
            <a:endParaRPr/>
          </a:p>
        </p:txBody>
      </p:sp>
      <p:sp>
        <p:nvSpPr>
          <p:cNvPr id="8" name="object 8"/>
          <p:cNvSpPr txBox="1"/>
          <p:nvPr/>
        </p:nvSpPr>
        <p:spPr>
          <a:xfrm>
            <a:off x="1717675" y="4428235"/>
            <a:ext cx="2259965" cy="901065"/>
          </a:xfrm>
          <a:prstGeom prst="rect">
            <a:avLst/>
          </a:prstGeom>
        </p:spPr>
        <p:txBody>
          <a:bodyPr vert="horz" wrap="square" lIns="0" tIns="31115" rIns="0" bIns="0" rtlCol="0">
            <a:spAutoFit/>
          </a:bodyPr>
          <a:lstStyle/>
          <a:p>
            <a:pPr marL="12700" marR="5080" algn="ctr">
              <a:lnSpc>
                <a:spcPct val="91500"/>
              </a:lnSpc>
              <a:spcBef>
                <a:spcPts val="245"/>
              </a:spcBef>
            </a:pPr>
            <a:r>
              <a:rPr sz="1400" b="1" spc="-5" dirty="0">
                <a:solidFill>
                  <a:srgbClr val="FFFFFF"/>
                </a:solidFill>
                <a:latin typeface="Calibri"/>
                <a:cs typeface="Calibri"/>
              </a:rPr>
              <a:t>Confianza</a:t>
            </a:r>
            <a:r>
              <a:rPr sz="1400" spc="-5" dirty="0">
                <a:solidFill>
                  <a:srgbClr val="FFFFFF"/>
                </a:solidFill>
                <a:latin typeface="Calibri"/>
                <a:cs typeface="Calibri"/>
              </a:rPr>
              <a:t>: </a:t>
            </a:r>
            <a:r>
              <a:rPr sz="1400" spc="-10" dirty="0">
                <a:solidFill>
                  <a:srgbClr val="FFFFFF"/>
                </a:solidFill>
                <a:latin typeface="Calibri"/>
                <a:cs typeface="Calibri"/>
              </a:rPr>
              <a:t>Creer </a:t>
            </a:r>
            <a:r>
              <a:rPr sz="1400" dirty="0">
                <a:solidFill>
                  <a:srgbClr val="FFFFFF"/>
                </a:solidFill>
                <a:latin typeface="Calibri"/>
                <a:cs typeface="Calibri"/>
              </a:rPr>
              <a:t>en los</a:t>
            </a:r>
            <a:r>
              <a:rPr sz="1400" spc="-70" dirty="0">
                <a:solidFill>
                  <a:srgbClr val="FFFFFF"/>
                </a:solidFill>
                <a:latin typeface="Calibri"/>
                <a:cs typeface="Calibri"/>
              </a:rPr>
              <a:t> </a:t>
            </a:r>
            <a:r>
              <a:rPr sz="1400" spc="-5" dirty="0">
                <a:solidFill>
                  <a:srgbClr val="FFFFFF"/>
                </a:solidFill>
                <a:latin typeface="Calibri"/>
                <a:cs typeface="Calibri"/>
              </a:rPr>
              <a:t>demás,  </a:t>
            </a:r>
            <a:r>
              <a:rPr sz="1400" spc="-10" dirty="0">
                <a:solidFill>
                  <a:srgbClr val="FFFFFF"/>
                </a:solidFill>
                <a:latin typeface="Calibri"/>
                <a:cs typeface="Calibri"/>
              </a:rPr>
              <a:t>confiar </a:t>
            </a:r>
            <a:r>
              <a:rPr sz="1400" spc="-5" dirty="0">
                <a:solidFill>
                  <a:srgbClr val="FFFFFF"/>
                </a:solidFill>
                <a:latin typeface="Calibri"/>
                <a:cs typeface="Calibri"/>
              </a:rPr>
              <a:t>en </a:t>
            </a:r>
            <a:r>
              <a:rPr sz="1400" spc="-10" dirty="0">
                <a:solidFill>
                  <a:srgbClr val="FFFFFF"/>
                </a:solidFill>
                <a:latin typeface="Calibri"/>
                <a:cs typeface="Calibri"/>
              </a:rPr>
              <a:t>nuestro </a:t>
            </a:r>
            <a:r>
              <a:rPr sz="1400" spc="-5" dirty="0">
                <a:solidFill>
                  <a:srgbClr val="FFFFFF"/>
                </a:solidFill>
                <a:latin typeface="Calibri"/>
                <a:cs typeface="Calibri"/>
              </a:rPr>
              <a:t>trabajo </a:t>
            </a:r>
            <a:r>
              <a:rPr sz="1400" dirty="0">
                <a:solidFill>
                  <a:srgbClr val="FFFFFF"/>
                </a:solidFill>
                <a:latin typeface="Calibri"/>
                <a:cs typeface="Calibri"/>
              </a:rPr>
              <a:t>y en  </a:t>
            </a:r>
            <a:r>
              <a:rPr sz="1400" spc="-10" dirty="0">
                <a:solidFill>
                  <a:srgbClr val="FFFFFF"/>
                </a:solidFill>
                <a:latin typeface="Calibri"/>
                <a:cs typeface="Calibri"/>
              </a:rPr>
              <a:t>nuestros</a:t>
            </a:r>
            <a:endParaRPr sz="1400">
              <a:latin typeface="Calibri"/>
              <a:cs typeface="Calibri"/>
            </a:endParaRPr>
          </a:p>
          <a:p>
            <a:pPr algn="ctr">
              <a:lnSpc>
                <a:spcPct val="100000"/>
              </a:lnSpc>
              <a:spcBef>
                <a:spcPts val="455"/>
              </a:spcBef>
            </a:pPr>
            <a:r>
              <a:rPr sz="1400" spc="-5" dirty="0">
                <a:solidFill>
                  <a:srgbClr val="FFFFFF"/>
                </a:solidFill>
                <a:latin typeface="Calibri"/>
                <a:cs typeface="Calibri"/>
              </a:rPr>
              <a:t>grupos de</a:t>
            </a:r>
            <a:r>
              <a:rPr sz="1400" spc="-15" dirty="0">
                <a:solidFill>
                  <a:srgbClr val="FFFFFF"/>
                </a:solidFill>
                <a:latin typeface="Calibri"/>
                <a:cs typeface="Calibri"/>
              </a:rPr>
              <a:t> </a:t>
            </a:r>
            <a:r>
              <a:rPr sz="1400" spc="-10" dirty="0">
                <a:solidFill>
                  <a:srgbClr val="FFFFFF"/>
                </a:solidFill>
                <a:latin typeface="Calibri"/>
                <a:cs typeface="Calibri"/>
              </a:rPr>
              <a:t>interés.</a:t>
            </a:r>
            <a:endParaRPr sz="1400">
              <a:latin typeface="Calibri"/>
              <a:cs typeface="Calibri"/>
            </a:endParaRPr>
          </a:p>
        </p:txBody>
      </p:sp>
      <p:sp>
        <p:nvSpPr>
          <p:cNvPr id="9" name="object 9"/>
          <p:cNvSpPr/>
          <p:nvPr/>
        </p:nvSpPr>
        <p:spPr>
          <a:xfrm>
            <a:off x="0" y="405384"/>
            <a:ext cx="7920355" cy="388620"/>
          </a:xfrm>
          <a:custGeom>
            <a:avLst/>
            <a:gdLst/>
            <a:ahLst/>
            <a:cxnLst/>
            <a:rect l="l" t="t" r="r" b="b"/>
            <a:pathLst>
              <a:path w="7920355" h="388620">
                <a:moveTo>
                  <a:pt x="0" y="388620"/>
                </a:moveTo>
                <a:lnTo>
                  <a:pt x="7920228" y="388620"/>
                </a:lnTo>
                <a:lnTo>
                  <a:pt x="7920228" y="0"/>
                </a:lnTo>
                <a:lnTo>
                  <a:pt x="0" y="0"/>
                </a:lnTo>
                <a:lnTo>
                  <a:pt x="0" y="388620"/>
                </a:lnTo>
                <a:close/>
              </a:path>
            </a:pathLst>
          </a:custGeom>
          <a:solidFill>
            <a:srgbClr val="800000"/>
          </a:solidFill>
        </p:spPr>
        <p:txBody>
          <a:bodyPr wrap="square" lIns="0" tIns="0" rIns="0" bIns="0" rtlCol="0"/>
          <a:lstStyle/>
          <a:p>
            <a:endParaRPr/>
          </a:p>
        </p:txBody>
      </p:sp>
      <p:sp>
        <p:nvSpPr>
          <p:cNvPr id="10" name="object 10"/>
          <p:cNvSpPr txBox="1">
            <a:spLocks noGrp="1"/>
          </p:cNvSpPr>
          <p:nvPr>
            <p:ph type="title"/>
          </p:nvPr>
        </p:nvSpPr>
        <p:spPr>
          <a:xfrm>
            <a:off x="98247" y="432308"/>
            <a:ext cx="878840" cy="299720"/>
          </a:xfrm>
          <a:prstGeom prst="rect">
            <a:avLst/>
          </a:prstGeom>
        </p:spPr>
        <p:txBody>
          <a:bodyPr vert="horz" wrap="square" lIns="0" tIns="12700" rIns="0" bIns="0" rtlCol="0">
            <a:spAutoFit/>
          </a:bodyPr>
          <a:lstStyle/>
          <a:p>
            <a:pPr marL="12700">
              <a:lnSpc>
                <a:spcPct val="100000"/>
              </a:lnSpc>
              <a:spcBef>
                <a:spcPts val="100"/>
              </a:spcBef>
            </a:pPr>
            <a:r>
              <a:rPr sz="1800" b="1" spc="-95" dirty="0">
                <a:solidFill>
                  <a:srgbClr val="FFFFFF"/>
                </a:solidFill>
                <a:latin typeface="Calibri"/>
                <a:cs typeface="Calibri"/>
              </a:rPr>
              <a:t>V</a:t>
            </a:r>
            <a:r>
              <a:rPr sz="1800" b="1" dirty="0">
                <a:solidFill>
                  <a:srgbClr val="FFFFFF"/>
                </a:solidFill>
                <a:latin typeface="Calibri"/>
                <a:cs typeface="Calibri"/>
              </a:rPr>
              <a:t>A</a:t>
            </a:r>
            <a:r>
              <a:rPr sz="1800" b="1" spc="-40" dirty="0">
                <a:solidFill>
                  <a:srgbClr val="FFFFFF"/>
                </a:solidFill>
                <a:latin typeface="Calibri"/>
                <a:cs typeface="Calibri"/>
              </a:rPr>
              <a:t>L</a:t>
            </a:r>
            <a:r>
              <a:rPr sz="1800" b="1" spc="-5" dirty="0">
                <a:solidFill>
                  <a:srgbClr val="FFFFFF"/>
                </a:solidFill>
                <a:latin typeface="Calibri"/>
                <a:cs typeface="Calibri"/>
              </a:rPr>
              <a:t>O</a:t>
            </a:r>
            <a:r>
              <a:rPr sz="1800" b="1" spc="-15" dirty="0">
                <a:solidFill>
                  <a:srgbClr val="FFFFFF"/>
                </a:solidFill>
                <a:latin typeface="Calibri"/>
                <a:cs typeface="Calibri"/>
              </a:rPr>
              <a:t>RE</a:t>
            </a:r>
            <a:r>
              <a:rPr sz="1800" b="1" dirty="0">
                <a:solidFill>
                  <a:srgbClr val="FFFFFF"/>
                </a:solidFill>
                <a:latin typeface="Calibri"/>
                <a:cs typeface="Calibri"/>
              </a:rPr>
              <a:t>S</a:t>
            </a:r>
            <a:endParaRPr sz="1800">
              <a:latin typeface="Calibri"/>
              <a:cs typeface="Calibri"/>
            </a:endParaRPr>
          </a:p>
        </p:txBody>
      </p:sp>
      <p:sp>
        <p:nvSpPr>
          <p:cNvPr id="11" name="object 11"/>
          <p:cNvSpPr/>
          <p:nvPr/>
        </p:nvSpPr>
        <p:spPr>
          <a:xfrm>
            <a:off x="5084064" y="1764792"/>
            <a:ext cx="6498336" cy="3822191"/>
          </a:xfrm>
          <a:prstGeom prst="rect">
            <a:avLst/>
          </a:prstGeom>
          <a:blipFill>
            <a:blip r:embed="rId2" cstate="print"/>
            <a:stretch>
              <a:fillRect/>
            </a:stretch>
          </a:blipFill>
        </p:spPr>
        <p:txBody>
          <a:bodyPr wrap="square" lIns="0" tIns="0" rIns="0" bIns="0" rtlCol="0"/>
          <a:lstStyle/>
          <a:p>
            <a:endParaRPr/>
          </a:p>
        </p:txBody>
      </p:sp>
      <p:sp>
        <p:nvSpPr>
          <p:cNvPr id="12" name="object 12"/>
          <p:cNvSpPr/>
          <p:nvPr/>
        </p:nvSpPr>
        <p:spPr>
          <a:xfrm>
            <a:off x="10323576" y="5733288"/>
            <a:ext cx="1259205" cy="338455"/>
          </a:xfrm>
          <a:custGeom>
            <a:avLst/>
            <a:gdLst/>
            <a:ahLst/>
            <a:cxnLst/>
            <a:rect l="l" t="t" r="r" b="b"/>
            <a:pathLst>
              <a:path w="1259204" h="338454">
                <a:moveTo>
                  <a:pt x="1202435" y="0"/>
                </a:moveTo>
                <a:lnTo>
                  <a:pt x="56388" y="0"/>
                </a:lnTo>
                <a:lnTo>
                  <a:pt x="34450" y="4431"/>
                </a:lnTo>
                <a:lnTo>
                  <a:pt x="16525" y="16516"/>
                </a:lnTo>
                <a:lnTo>
                  <a:pt x="4435" y="34440"/>
                </a:lnTo>
                <a:lnTo>
                  <a:pt x="0" y="56387"/>
                </a:lnTo>
                <a:lnTo>
                  <a:pt x="0" y="281940"/>
                </a:lnTo>
                <a:lnTo>
                  <a:pt x="4435" y="303887"/>
                </a:lnTo>
                <a:lnTo>
                  <a:pt x="16525" y="321811"/>
                </a:lnTo>
                <a:lnTo>
                  <a:pt x="34450" y="333896"/>
                </a:lnTo>
                <a:lnTo>
                  <a:pt x="56388" y="338328"/>
                </a:lnTo>
                <a:lnTo>
                  <a:pt x="1202435" y="338328"/>
                </a:lnTo>
                <a:lnTo>
                  <a:pt x="1224373" y="333896"/>
                </a:lnTo>
                <a:lnTo>
                  <a:pt x="1242298" y="321811"/>
                </a:lnTo>
                <a:lnTo>
                  <a:pt x="1254388" y="303887"/>
                </a:lnTo>
                <a:lnTo>
                  <a:pt x="1258824" y="281940"/>
                </a:lnTo>
                <a:lnTo>
                  <a:pt x="1258824" y="56387"/>
                </a:lnTo>
                <a:lnTo>
                  <a:pt x="1254388" y="34440"/>
                </a:lnTo>
                <a:lnTo>
                  <a:pt x="1242298" y="16516"/>
                </a:lnTo>
                <a:lnTo>
                  <a:pt x="1224373" y="4431"/>
                </a:lnTo>
                <a:lnTo>
                  <a:pt x="1202435" y="0"/>
                </a:lnTo>
                <a:close/>
              </a:path>
            </a:pathLst>
          </a:custGeom>
          <a:solidFill>
            <a:srgbClr val="800000"/>
          </a:solidFill>
        </p:spPr>
        <p:txBody>
          <a:bodyPr wrap="square" lIns="0" tIns="0" rIns="0" bIns="0" rtlCol="0"/>
          <a:lstStyle/>
          <a:p>
            <a:endParaRPr/>
          </a:p>
        </p:txBody>
      </p:sp>
      <p:sp>
        <p:nvSpPr>
          <p:cNvPr id="13" name="object 13"/>
          <p:cNvSpPr txBox="1"/>
          <p:nvPr/>
        </p:nvSpPr>
        <p:spPr>
          <a:xfrm>
            <a:off x="10420604" y="5806846"/>
            <a:ext cx="1002030" cy="177800"/>
          </a:xfrm>
          <a:prstGeom prst="rect">
            <a:avLst/>
          </a:prstGeom>
        </p:spPr>
        <p:txBody>
          <a:bodyPr vert="horz" wrap="square" lIns="0" tIns="12065" rIns="0" bIns="0" rtlCol="0">
            <a:spAutoFit/>
          </a:bodyPr>
          <a:lstStyle/>
          <a:p>
            <a:pPr marL="12700">
              <a:lnSpc>
                <a:spcPct val="100000"/>
              </a:lnSpc>
              <a:spcBef>
                <a:spcPts val="95"/>
              </a:spcBef>
            </a:pPr>
            <a:r>
              <a:rPr sz="1000" spc="-10" dirty="0">
                <a:solidFill>
                  <a:srgbClr val="FFFFFF"/>
                </a:solidFill>
                <a:latin typeface="Calibri"/>
                <a:cs typeface="Calibri"/>
              </a:rPr>
              <a:t>*Tomado </a:t>
            </a:r>
            <a:r>
              <a:rPr sz="1000" spc="-5" dirty="0">
                <a:solidFill>
                  <a:srgbClr val="FFFFFF"/>
                </a:solidFill>
                <a:latin typeface="Calibri"/>
                <a:cs typeface="Calibri"/>
              </a:rPr>
              <a:t>del</a:t>
            </a:r>
            <a:r>
              <a:rPr sz="1000" spc="-25" dirty="0">
                <a:solidFill>
                  <a:srgbClr val="FFFFFF"/>
                </a:solidFill>
                <a:latin typeface="Calibri"/>
                <a:cs typeface="Calibri"/>
              </a:rPr>
              <a:t> </a:t>
            </a:r>
            <a:r>
              <a:rPr sz="1000" spc="-10" dirty="0">
                <a:solidFill>
                  <a:srgbClr val="FFFFFF"/>
                </a:solidFill>
                <a:latin typeface="Calibri"/>
                <a:cs typeface="Calibri"/>
              </a:rPr>
              <a:t>DAFP</a:t>
            </a:r>
            <a:endParaRPr sz="1000">
              <a:latin typeface="Calibri"/>
              <a:cs typeface="Calibri"/>
            </a:endParaRPr>
          </a:p>
        </p:txBody>
      </p:sp>
      <p:sp>
        <p:nvSpPr>
          <p:cNvPr id="14" name="object 14"/>
          <p:cNvSpPr/>
          <p:nvPr/>
        </p:nvSpPr>
        <p:spPr>
          <a:xfrm>
            <a:off x="9110471" y="6208775"/>
            <a:ext cx="3081527" cy="649223"/>
          </a:xfrm>
          <a:prstGeom prst="rect">
            <a:avLst/>
          </a:prstGeom>
          <a:blipFill>
            <a:blip r:embed="rId3" cstate="print"/>
            <a:stretch>
              <a:fillRect/>
            </a:stretch>
          </a:blipFill>
        </p:spPr>
        <p:txBody>
          <a:bodyPr wrap="square" lIns="0" tIns="0" rIns="0" bIns="0" rtlCol="0"/>
          <a:lstStyle/>
          <a:p>
            <a:endParaRPr/>
          </a:p>
        </p:txBody>
      </p:sp>
      <p:sp>
        <p:nvSpPr>
          <p:cNvPr id="15" name="object 15"/>
          <p:cNvSpPr/>
          <p:nvPr/>
        </p:nvSpPr>
        <p:spPr>
          <a:xfrm>
            <a:off x="0" y="5794247"/>
            <a:ext cx="1597152" cy="1063751"/>
          </a:xfrm>
          <a:prstGeom prst="rect">
            <a:avLst/>
          </a:prstGeom>
          <a:blipFill>
            <a:blip r:embed="rId4" cstate="print"/>
            <a:stretch>
              <a:fillRect/>
            </a:stretch>
          </a:blipFill>
        </p:spPr>
        <p:txBody>
          <a:bodyPr wrap="square" lIns="0" tIns="0" rIns="0" bIns="0" rtlCol="0"/>
          <a:lstStyle/>
          <a:p>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9110471" y="6208775"/>
            <a:ext cx="3081527" cy="649223"/>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0" y="405384"/>
            <a:ext cx="7920355" cy="388620"/>
          </a:xfrm>
          <a:custGeom>
            <a:avLst/>
            <a:gdLst/>
            <a:ahLst/>
            <a:cxnLst/>
            <a:rect l="l" t="t" r="r" b="b"/>
            <a:pathLst>
              <a:path w="7920355" h="388620">
                <a:moveTo>
                  <a:pt x="0" y="388620"/>
                </a:moveTo>
                <a:lnTo>
                  <a:pt x="7920228" y="388620"/>
                </a:lnTo>
                <a:lnTo>
                  <a:pt x="7920228" y="0"/>
                </a:lnTo>
                <a:lnTo>
                  <a:pt x="0" y="0"/>
                </a:lnTo>
                <a:lnTo>
                  <a:pt x="0" y="388620"/>
                </a:lnTo>
                <a:close/>
              </a:path>
            </a:pathLst>
          </a:custGeom>
          <a:solidFill>
            <a:srgbClr val="800000"/>
          </a:solidFill>
        </p:spPr>
        <p:txBody>
          <a:bodyPr wrap="square" lIns="0" tIns="0" rIns="0" bIns="0" rtlCol="0"/>
          <a:lstStyle/>
          <a:p>
            <a:endParaRPr/>
          </a:p>
        </p:txBody>
      </p:sp>
      <p:sp>
        <p:nvSpPr>
          <p:cNvPr id="4" name="object 4"/>
          <p:cNvSpPr txBox="1">
            <a:spLocks noGrp="1"/>
          </p:cNvSpPr>
          <p:nvPr>
            <p:ph type="title"/>
          </p:nvPr>
        </p:nvSpPr>
        <p:spPr>
          <a:xfrm>
            <a:off x="98247" y="432308"/>
            <a:ext cx="3256279" cy="299720"/>
          </a:xfrm>
          <a:prstGeom prst="rect">
            <a:avLst/>
          </a:prstGeom>
        </p:spPr>
        <p:txBody>
          <a:bodyPr vert="horz" wrap="square" lIns="0" tIns="12700" rIns="0" bIns="0" rtlCol="0">
            <a:spAutoFit/>
          </a:bodyPr>
          <a:lstStyle/>
          <a:p>
            <a:pPr marL="12700">
              <a:lnSpc>
                <a:spcPct val="100000"/>
              </a:lnSpc>
              <a:spcBef>
                <a:spcPts val="100"/>
              </a:spcBef>
            </a:pPr>
            <a:r>
              <a:rPr sz="1800" b="1" spc="-10" dirty="0">
                <a:solidFill>
                  <a:srgbClr val="FFFFFF"/>
                </a:solidFill>
                <a:latin typeface="Calibri"/>
                <a:cs typeface="Calibri"/>
              </a:rPr>
              <a:t>PRIORIDADES </a:t>
            </a:r>
            <a:r>
              <a:rPr sz="1800" b="1" spc="-25" dirty="0">
                <a:solidFill>
                  <a:srgbClr val="FFFFFF"/>
                </a:solidFill>
                <a:latin typeface="Calibri"/>
                <a:cs typeface="Calibri"/>
              </a:rPr>
              <a:t>ESTRATÉGICAS</a:t>
            </a:r>
            <a:r>
              <a:rPr sz="1800" b="1" spc="-35" dirty="0">
                <a:solidFill>
                  <a:srgbClr val="FFFFFF"/>
                </a:solidFill>
                <a:latin typeface="Calibri"/>
                <a:cs typeface="Calibri"/>
              </a:rPr>
              <a:t> </a:t>
            </a:r>
            <a:r>
              <a:rPr sz="1800" b="1" dirty="0">
                <a:solidFill>
                  <a:srgbClr val="FFFFFF"/>
                </a:solidFill>
                <a:latin typeface="Calibri"/>
                <a:cs typeface="Calibri"/>
              </a:rPr>
              <a:t>2018</a:t>
            </a:r>
            <a:endParaRPr sz="1800">
              <a:latin typeface="Calibri"/>
              <a:cs typeface="Calibri"/>
            </a:endParaRPr>
          </a:p>
        </p:txBody>
      </p:sp>
      <p:sp>
        <p:nvSpPr>
          <p:cNvPr id="5" name="object 5"/>
          <p:cNvSpPr/>
          <p:nvPr/>
        </p:nvSpPr>
        <p:spPr>
          <a:xfrm>
            <a:off x="2374392" y="978407"/>
            <a:ext cx="7376159" cy="4826508"/>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405384"/>
            <a:ext cx="7920355" cy="388620"/>
          </a:xfrm>
          <a:custGeom>
            <a:avLst/>
            <a:gdLst/>
            <a:ahLst/>
            <a:cxnLst/>
            <a:rect l="l" t="t" r="r" b="b"/>
            <a:pathLst>
              <a:path w="7920355" h="388620">
                <a:moveTo>
                  <a:pt x="0" y="388620"/>
                </a:moveTo>
                <a:lnTo>
                  <a:pt x="7920228" y="388620"/>
                </a:lnTo>
                <a:lnTo>
                  <a:pt x="7920228" y="0"/>
                </a:lnTo>
                <a:lnTo>
                  <a:pt x="0" y="0"/>
                </a:lnTo>
                <a:lnTo>
                  <a:pt x="0" y="388620"/>
                </a:lnTo>
                <a:close/>
              </a:path>
            </a:pathLst>
          </a:custGeom>
          <a:solidFill>
            <a:srgbClr val="800000"/>
          </a:solidFill>
        </p:spPr>
        <p:txBody>
          <a:bodyPr wrap="square" lIns="0" tIns="0" rIns="0" bIns="0" rtlCol="0"/>
          <a:lstStyle/>
          <a:p>
            <a:endParaRPr/>
          </a:p>
        </p:txBody>
      </p:sp>
      <p:sp>
        <p:nvSpPr>
          <p:cNvPr id="3" name="object 3"/>
          <p:cNvSpPr txBox="1">
            <a:spLocks noGrp="1"/>
          </p:cNvSpPr>
          <p:nvPr>
            <p:ph type="title"/>
          </p:nvPr>
        </p:nvSpPr>
        <p:spPr>
          <a:xfrm>
            <a:off x="98247" y="432308"/>
            <a:ext cx="5999480" cy="299720"/>
          </a:xfrm>
          <a:prstGeom prst="rect">
            <a:avLst/>
          </a:prstGeom>
        </p:spPr>
        <p:txBody>
          <a:bodyPr vert="horz" wrap="square" lIns="0" tIns="12700" rIns="0" bIns="0" rtlCol="0">
            <a:spAutoFit/>
          </a:bodyPr>
          <a:lstStyle/>
          <a:p>
            <a:pPr marL="12700">
              <a:lnSpc>
                <a:spcPct val="100000"/>
              </a:lnSpc>
              <a:spcBef>
                <a:spcPts val="100"/>
              </a:spcBef>
            </a:pPr>
            <a:r>
              <a:rPr sz="1800" b="1" spc="-35" dirty="0">
                <a:solidFill>
                  <a:srgbClr val="FFFFFF"/>
                </a:solidFill>
                <a:latin typeface="Calibri"/>
                <a:cs typeface="Calibri"/>
              </a:rPr>
              <a:t>MAPA </a:t>
            </a:r>
            <a:r>
              <a:rPr sz="1800" b="1" dirty="0">
                <a:solidFill>
                  <a:srgbClr val="FFFFFF"/>
                </a:solidFill>
                <a:latin typeface="Calibri"/>
                <a:cs typeface="Calibri"/>
              </a:rPr>
              <a:t>DE </a:t>
            </a:r>
            <a:r>
              <a:rPr sz="1800" b="1" spc="-20" dirty="0">
                <a:solidFill>
                  <a:srgbClr val="FFFFFF"/>
                </a:solidFill>
                <a:latin typeface="Calibri"/>
                <a:cs typeface="Calibri"/>
              </a:rPr>
              <a:t>ACTORES </a:t>
            </a:r>
            <a:r>
              <a:rPr sz="1800" b="1" dirty="0">
                <a:solidFill>
                  <a:srgbClr val="FFFFFF"/>
                </a:solidFill>
                <a:latin typeface="Calibri"/>
                <a:cs typeface="Calibri"/>
              </a:rPr>
              <a:t>DEL </a:t>
            </a:r>
            <a:r>
              <a:rPr sz="1800" b="1" spc="-10" dirty="0">
                <a:solidFill>
                  <a:srgbClr val="FFFFFF"/>
                </a:solidFill>
                <a:latin typeface="Calibri"/>
                <a:cs typeface="Calibri"/>
              </a:rPr>
              <a:t>MINISTERIO </a:t>
            </a:r>
            <a:r>
              <a:rPr sz="1800" b="1" dirty="0">
                <a:solidFill>
                  <a:srgbClr val="FFFFFF"/>
                </a:solidFill>
                <a:latin typeface="Calibri"/>
                <a:cs typeface="Calibri"/>
              </a:rPr>
              <a:t>DE </a:t>
            </a:r>
            <a:r>
              <a:rPr sz="1800" b="1" spc="-5" dirty="0">
                <a:solidFill>
                  <a:srgbClr val="FFFFFF"/>
                </a:solidFill>
                <a:latin typeface="Calibri"/>
                <a:cs typeface="Calibri"/>
              </a:rPr>
              <a:t>EDUCACIÓN</a:t>
            </a:r>
            <a:r>
              <a:rPr sz="1800" b="1" spc="40" dirty="0">
                <a:solidFill>
                  <a:srgbClr val="FFFFFF"/>
                </a:solidFill>
                <a:latin typeface="Calibri"/>
                <a:cs typeface="Calibri"/>
              </a:rPr>
              <a:t> </a:t>
            </a:r>
            <a:r>
              <a:rPr sz="1800" b="1" spc="-10" dirty="0">
                <a:solidFill>
                  <a:srgbClr val="FFFFFF"/>
                </a:solidFill>
                <a:latin typeface="Calibri"/>
                <a:cs typeface="Calibri"/>
              </a:rPr>
              <a:t>NACIONAL</a:t>
            </a:r>
            <a:endParaRPr sz="1800">
              <a:latin typeface="Calibri"/>
              <a:cs typeface="Calibri"/>
            </a:endParaRPr>
          </a:p>
        </p:txBody>
      </p:sp>
      <p:sp>
        <p:nvSpPr>
          <p:cNvPr id="4" name="object 4"/>
          <p:cNvSpPr/>
          <p:nvPr/>
        </p:nvSpPr>
        <p:spPr>
          <a:xfrm>
            <a:off x="2784348" y="908302"/>
            <a:ext cx="6263640" cy="5858256"/>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9110471" y="6208775"/>
            <a:ext cx="3081527" cy="649223"/>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0" y="5794247"/>
            <a:ext cx="1597152" cy="1063751"/>
          </a:xfrm>
          <a:prstGeom prst="rect">
            <a:avLst/>
          </a:prstGeom>
          <a:blipFill>
            <a:blip r:embed="rId4" cstate="print"/>
            <a:stretch>
              <a:fillRect/>
            </a:stretch>
          </a:blipFill>
        </p:spPr>
        <p:txBody>
          <a:bodyPr wrap="square" lIns="0" tIns="0" rIns="0" bIns="0" rtlCol="0"/>
          <a:lstStyle/>
          <a:p>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405384"/>
            <a:ext cx="7920355" cy="388620"/>
          </a:xfrm>
          <a:custGeom>
            <a:avLst/>
            <a:gdLst/>
            <a:ahLst/>
            <a:cxnLst/>
            <a:rect l="l" t="t" r="r" b="b"/>
            <a:pathLst>
              <a:path w="7920355" h="388620">
                <a:moveTo>
                  <a:pt x="0" y="388620"/>
                </a:moveTo>
                <a:lnTo>
                  <a:pt x="7920228" y="388620"/>
                </a:lnTo>
                <a:lnTo>
                  <a:pt x="7920228" y="0"/>
                </a:lnTo>
                <a:lnTo>
                  <a:pt x="0" y="0"/>
                </a:lnTo>
                <a:lnTo>
                  <a:pt x="0" y="388620"/>
                </a:lnTo>
                <a:close/>
              </a:path>
            </a:pathLst>
          </a:custGeom>
          <a:solidFill>
            <a:srgbClr val="800000"/>
          </a:solidFill>
        </p:spPr>
        <p:txBody>
          <a:bodyPr wrap="square" lIns="0" tIns="0" rIns="0" bIns="0" rtlCol="0"/>
          <a:lstStyle/>
          <a:p>
            <a:endParaRPr/>
          </a:p>
        </p:txBody>
      </p:sp>
      <p:sp>
        <p:nvSpPr>
          <p:cNvPr id="3" name="object 3"/>
          <p:cNvSpPr txBox="1">
            <a:spLocks noGrp="1"/>
          </p:cNvSpPr>
          <p:nvPr>
            <p:ph type="title"/>
          </p:nvPr>
        </p:nvSpPr>
        <p:spPr>
          <a:xfrm>
            <a:off x="98247" y="432308"/>
            <a:ext cx="2028825" cy="299720"/>
          </a:xfrm>
          <a:prstGeom prst="rect">
            <a:avLst/>
          </a:prstGeom>
        </p:spPr>
        <p:txBody>
          <a:bodyPr vert="horz" wrap="square" lIns="0" tIns="12700" rIns="0" bIns="0" rtlCol="0">
            <a:spAutoFit/>
          </a:bodyPr>
          <a:lstStyle/>
          <a:p>
            <a:pPr marL="12700">
              <a:lnSpc>
                <a:spcPct val="100000"/>
              </a:lnSpc>
              <a:spcBef>
                <a:spcPts val="100"/>
              </a:spcBef>
            </a:pPr>
            <a:r>
              <a:rPr sz="1800" b="1" spc="-10" dirty="0">
                <a:solidFill>
                  <a:srgbClr val="FFFFFF"/>
                </a:solidFill>
                <a:latin typeface="Calibri"/>
                <a:cs typeface="Calibri"/>
              </a:rPr>
              <a:t>MARCO</a:t>
            </a:r>
            <a:r>
              <a:rPr sz="1800" b="1" spc="-60" dirty="0">
                <a:solidFill>
                  <a:srgbClr val="FFFFFF"/>
                </a:solidFill>
                <a:latin typeface="Calibri"/>
                <a:cs typeface="Calibri"/>
              </a:rPr>
              <a:t> </a:t>
            </a:r>
            <a:r>
              <a:rPr sz="1800" b="1" spc="-25" dirty="0">
                <a:solidFill>
                  <a:srgbClr val="FFFFFF"/>
                </a:solidFill>
                <a:latin typeface="Calibri"/>
                <a:cs typeface="Calibri"/>
              </a:rPr>
              <a:t>NORMATIVO</a:t>
            </a:r>
            <a:endParaRPr sz="1800">
              <a:latin typeface="Calibri"/>
              <a:cs typeface="Calibri"/>
            </a:endParaRPr>
          </a:p>
        </p:txBody>
      </p:sp>
      <p:sp>
        <p:nvSpPr>
          <p:cNvPr id="5" name="object 5"/>
          <p:cNvSpPr txBox="1"/>
          <p:nvPr/>
        </p:nvSpPr>
        <p:spPr>
          <a:xfrm>
            <a:off x="8263890" y="1337563"/>
            <a:ext cx="3354704" cy="3122295"/>
          </a:xfrm>
          <a:prstGeom prst="rect">
            <a:avLst/>
          </a:prstGeom>
        </p:spPr>
        <p:txBody>
          <a:bodyPr vert="horz" wrap="square" lIns="0" tIns="36195" rIns="0" bIns="0" rtlCol="0">
            <a:spAutoFit/>
          </a:bodyPr>
          <a:lstStyle/>
          <a:p>
            <a:pPr marL="12700" marR="5080" algn="just">
              <a:lnSpc>
                <a:spcPct val="90000"/>
              </a:lnSpc>
              <a:spcBef>
                <a:spcPts val="285"/>
              </a:spcBef>
            </a:pPr>
            <a:r>
              <a:rPr sz="1600" spc="-5" dirty="0">
                <a:solidFill>
                  <a:srgbClr val="404040"/>
                </a:solidFill>
                <a:latin typeface="Calibri"/>
                <a:cs typeface="Calibri"/>
              </a:rPr>
              <a:t>«El </a:t>
            </a:r>
            <a:r>
              <a:rPr sz="1600" spc="-10" dirty="0">
                <a:solidFill>
                  <a:srgbClr val="404040"/>
                </a:solidFill>
                <a:latin typeface="Calibri"/>
                <a:cs typeface="Calibri"/>
              </a:rPr>
              <a:t>Sistema </a:t>
            </a:r>
            <a:r>
              <a:rPr sz="1600" spc="-5" dirty="0">
                <a:solidFill>
                  <a:srgbClr val="404040"/>
                </a:solidFill>
                <a:latin typeface="Calibri"/>
                <a:cs typeface="Calibri"/>
              </a:rPr>
              <a:t>de Gestión, </a:t>
            </a:r>
            <a:r>
              <a:rPr sz="1600" spc="-10" dirty="0">
                <a:solidFill>
                  <a:srgbClr val="404040"/>
                </a:solidFill>
                <a:latin typeface="Calibri"/>
                <a:cs typeface="Calibri"/>
              </a:rPr>
              <a:t>creado </a:t>
            </a:r>
            <a:r>
              <a:rPr sz="1600" spc="-5" dirty="0">
                <a:solidFill>
                  <a:srgbClr val="404040"/>
                </a:solidFill>
                <a:latin typeface="Calibri"/>
                <a:cs typeface="Calibri"/>
              </a:rPr>
              <a:t>en </a:t>
            </a:r>
            <a:r>
              <a:rPr sz="1600" spc="-10" dirty="0">
                <a:solidFill>
                  <a:srgbClr val="404040"/>
                </a:solidFill>
                <a:latin typeface="Calibri"/>
                <a:cs typeface="Calibri"/>
              </a:rPr>
              <a:t>el  </a:t>
            </a:r>
            <a:r>
              <a:rPr sz="1600" spc="-5" dirty="0">
                <a:solidFill>
                  <a:srgbClr val="404040"/>
                </a:solidFill>
                <a:latin typeface="Calibri"/>
                <a:cs typeface="Calibri"/>
              </a:rPr>
              <a:t>artículo 133 </a:t>
            </a:r>
            <a:r>
              <a:rPr sz="1600" dirty="0">
                <a:solidFill>
                  <a:srgbClr val="404040"/>
                </a:solidFill>
                <a:latin typeface="Calibri"/>
                <a:cs typeface="Calibri"/>
              </a:rPr>
              <a:t>de </a:t>
            </a:r>
            <a:r>
              <a:rPr sz="1600" spc="-5" dirty="0">
                <a:solidFill>
                  <a:srgbClr val="404040"/>
                </a:solidFill>
                <a:latin typeface="Calibri"/>
                <a:cs typeface="Calibri"/>
              </a:rPr>
              <a:t>la </a:t>
            </a:r>
            <a:r>
              <a:rPr sz="1600" spc="-10" dirty="0">
                <a:solidFill>
                  <a:srgbClr val="404040"/>
                </a:solidFill>
                <a:latin typeface="Calibri"/>
                <a:cs typeface="Calibri"/>
              </a:rPr>
              <a:t>Ley </a:t>
            </a:r>
            <a:r>
              <a:rPr sz="1600" spc="-5" dirty="0">
                <a:solidFill>
                  <a:srgbClr val="404040"/>
                </a:solidFill>
                <a:latin typeface="Calibri"/>
                <a:cs typeface="Calibri"/>
              </a:rPr>
              <a:t>1753 de 2015,  que </a:t>
            </a:r>
            <a:r>
              <a:rPr sz="1600" spc="-15" dirty="0">
                <a:solidFill>
                  <a:srgbClr val="404040"/>
                </a:solidFill>
                <a:latin typeface="Calibri"/>
                <a:cs typeface="Calibri"/>
              </a:rPr>
              <a:t>integra </a:t>
            </a:r>
            <a:r>
              <a:rPr sz="1600" spc="-5" dirty="0">
                <a:solidFill>
                  <a:srgbClr val="404040"/>
                </a:solidFill>
                <a:latin typeface="Calibri"/>
                <a:cs typeface="Calibri"/>
              </a:rPr>
              <a:t>los </a:t>
            </a:r>
            <a:r>
              <a:rPr sz="1600" spc="-10" dirty="0">
                <a:solidFill>
                  <a:srgbClr val="404040"/>
                </a:solidFill>
                <a:latin typeface="Calibri"/>
                <a:cs typeface="Calibri"/>
              </a:rPr>
              <a:t>Sistemas </a:t>
            </a:r>
            <a:r>
              <a:rPr sz="1600" spc="-5" dirty="0">
                <a:solidFill>
                  <a:srgbClr val="404040"/>
                </a:solidFill>
                <a:latin typeface="Calibri"/>
                <a:cs typeface="Calibri"/>
              </a:rPr>
              <a:t>de </a:t>
            </a:r>
            <a:r>
              <a:rPr sz="1600" spc="-10" dirty="0">
                <a:solidFill>
                  <a:srgbClr val="404040"/>
                </a:solidFill>
                <a:latin typeface="Calibri"/>
                <a:cs typeface="Calibri"/>
              </a:rPr>
              <a:t>Desarrollo  Administrativo </a:t>
            </a:r>
            <a:r>
              <a:rPr sz="1600" spc="-5" dirty="0">
                <a:solidFill>
                  <a:srgbClr val="404040"/>
                </a:solidFill>
                <a:latin typeface="Calibri"/>
                <a:cs typeface="Calibri"/>
              </a:rPr>
              <a:t>y de Gestión de </a:t>
            </a:r>
            <a:r>
              <a:rPr sz="1600" spc="-15" dirty="0">
                <a:solidFill>
                  <a:srgbClr val="404040"/>
                </a:solidFill>
                <a:latin typeface="Calibri"/>
                <a:cs typeface="Calibri"/>
              </a:rPr>
              <a:t>la  </a:t>
            </a:r>
            <a:r>
              <a:rPr sz="1600" spc="-5" dirty="0">
                <a:solidFill>
                  <a:srgbClr val="404040"/>
                </a:solidFill>
                <a:latin typeface="Calibri"/>
                <a:cs typeface="Calibri"/>
              </a:rPr>
              <a:t>Calidad, es el </a:t>
            </a:r>
            <a:r>
              <a:rPr sz="1600" spc="-10" dirty="0">
                <a:solidFill>
                  <a:srgbClr val="404040"/>
                </a:solidFill>
                <a:latin typeface="Calibri"/>
                <a:cs typeface="Calibri"/>
              </a:rPr>
              <a:t>conjunto </a:t>
            </a:r>
            <a:r>
              <a:rPr sz="1600" spc="-5" dirty="0">
                <a:solidFill>
                  <a:srgbClr val="404040"/>
                </a:solidFill>
                <a:latin typeface="Calibri"/>
                <a:cs typeface="Calibri"/>
              </a:rPr>
              <a:t>de </a:t>
            </a:r>
            <a:r>
              <a:rPr sz="1600" spc="-10" dirty="0">
                <a:solidFill>
                  <a:srgbClr val="404040"/>
                </a:solidFill>
                <a:latin typeface="Calibri"/>
                <a:cs typeface="Calibri"/>
              </a:rPr>
              <a:t>entidades </a:t>
            </a:r>
            <a:r>
              <a:rPr sz="1600" spc="-5" dirty="0">
                <a:solidFill>
                  <a:srgbClr val="404040"/>
                </a:solidFill>
                <a:latin typeface="Calibri"/>
                <a:cs typeface="Calibri"/>
              </a:rPr>
              <a:t>y  </a:t>
            </a:r>
            <a:r>
              <a:rPr sz="1600" spc="-10" dirty="0">
                <a:solidFill>
                  <a:srgbClr val="404040"/>
                </a:solidFill>
                <a:latin typeface="Calibri"/>
                <a:cs typeface="Calibri"/>
              </a:rPr>
              <a:t>organismos </a:t>
            </a:r>
            <a:r>
              <a:rPr sz="1600" spc="-5" dirty="0">
                <a:solidFill>
                  <a:srgbClr val="404040"/>
                </a:solidFill>
                <a:latin typeface="Calibri"/>
                <a:cs typeface="Calibri"/>
              </a:rPr>
              <a:t>del </a:t>
            </a:r>
            <a:r>
              <a:rPr sz="1600" spc="-15" dirty="0">
                <a:solidFill>
                  <a:srgbClr val="404040"/>
                </a:solidFill>
                <a:latin typeface="Calibri"/>
                <a:cs typeface="Calibri"/>
              </a:rPr>
              <a:t>Estado, </a:t>
            </a:r>
            <a:r>
              <a:rPr sz="1600" spc="-10" dirty="0">
                <a:solidFill>
                  <a:srgbClr val="404040"/>
                </a:solidFill>
                <a:latin typeface="Calibri"/>
                <a:cs typeface="Calibri"/>
              </a:rPr>
              <a:t>políticas,  </a:t>
            </a:r>
            <a:r>
              <a:rPr sz="1600" spc="-5" dirty="0">
                <a:solidFill>
                  <a:srgbClr val="404040"/>
                </a:solidFill>
                <a:latin typeface="Calibri"/>
                <a:cs typeface="Calibri"/>
              </a:rPr>
              <a:t>normas, </a:t>
            </a:r>
            <a:r>
              <a:rPr sz="1600" spc="-15" dirty="0">
                <a:solidFill>
                  <a:srgbClr val="404040"/>
                </a:solidFill>
                <a:latin typeface="Calibri"/>
                <a:cs typeface="Calibri"/>
              </a:rPr>
              <a:t>recursos </a:t>
            </a:r>
            <a:r>
              <a:rPr sz="1600" spc="-5" dirty="0">
                <a:solidFill>
                  <a:srgbClr val="404040"/>
                </a:solidFill>
                <a:latin typeface="Calibri"/>
                <a:cs typeface="Calibri"/>
              </a:rPr>
              <a:t>e </a:t>
            </a:r>
            <a:r>
              <a:rPr sz="1600" spc="-10" dirty="0">
                <a:solidFill>
                  <a:srgbClr val="404040"/>
                </a:solidFill>
                <a:latin typeface="Calibri"/>
                <a:cs typeface="Calibri"/>
              </a:rPr>
              <a:t>información. cuyo  objeto </a:t>
            </a:r>
            <a:r>
              <a:rPr sz="1600" spc="-5" dirty="0">
                <a:solidFill>
                  <a:srgbClr val="404040"/>
                </a:solidFill>
                <a:latin typeface="Calibri"/>
                <a:cs typeface="Calibri"/>
              </a:rPr>
              <a:t>es dirigir la </a:t>
            </a:r>
            <a:r>
              <a:rPr sz="1600" spc="-10" dirty="0">
                <a:solidFill>
                  <a:srgbClr val="404040"/>
                </a:solidFill>
                <a:latin typeface="Calibri"/>
                <a:cs typeface="Calibri"/>
              </a:rPr>
              <a:t>gestión pública </a:t>
            </a:r>
            <a:r>
              <a:rPr sz="1600" spc="-15" dirty="0">
                <a:solidFill>
                  <a:srgbClr val="404040"/>
                </a:solidFill>
                <a:latin typeface="Calibri"/>
                <a:cs typeface="Calibri"/>
              </a:rPr>
              <a:t>al  </a:t>
            </a:r>
            <a:r>
              <a:rPr sz="1600" spc="-5" dirty="0">
                <a:solidFill>
                  <a:srgbClr val="404040"/>
                </a:solidFill>
                <a:latin typeface="Calibri"/>
                <a:cs typeface="Calibri"/>
              </a:rPr>
              <a:t>mejor desempeño </a:t>
            </a:r>
            <a:r>
              <a:rPr sz="1600" spc="-10" dirty="0">
                <a:solidFill>
                  <a:srgbClr val="404040"/>
                </a:solidFill>
                <a:latin typeface="Calibri"/>
                <a:cs typeface="Calibri"/>
              </a:rPr>
              <a:t>institucional </a:t>
            </a:r>
            <a:r>
              <a:rPr sz="1600" spc="-5" dirty="0">
                <a:solidFill>
                  <a:srgbClr val="404040"/>
                </a:solidFill>
                <a:latin typeface="Calibri"/>
                <a:cs typeface="Calibri"/>
              </a:rPr>
              <a:t>y a la  consecución de </a:t>
            </a:r>
            <a:r>
              <a:rPr sz="1600" spc="-10" dirty="0">
                <a:solidFill>
                  <a:srgbClr val="404040"/>
                </a:solidFill>
                <a:latin typeface="Calibri"/>
                <a:cs typeface="Calibri"/>
              </a:rPr>
              <a:t>resultados </a:t>
            </a:r>
            <a:r>
              <a:rPr sz="1600" spc="-15" dirty="0">
                <a:solidFill>
                  <a:srgbClr val="404040"/>
                </a:solidFill>
                <a:latin typeface="Calibri"/>
                <a:cs typeface="Calibri"/>
              </a:rPr>
              <a:t>para </a:t>
            </a:r>
            <a:r>
              <a:rPr sz="1600" spc="-5" dirty="0">
                <a:solidFill>
                  <a:srgbClr val="404040"/>
                </a:solidFill>
                <a:latin typeface="Calibri"/>
                <a:cs typeface="Calibri"/>
              </a:rPr>
              <a:t>la  </a:t>
            </a:r>
            <a:r>
              <a:rPr sz="1600" spc="-10" dirty="0">
                <a:solidFill>
                  <a:srgbClr val="404040"/>
                </a:solidFill>
                <a:latin typeface="Calibri"/>
                <a:cs typeface="Calibri"/>
              </a:rPr>
              <a:t>satisfacción </a:t>
            </a:r>
            <a:r>
              <a:rPr sz="1600" spc="-5" dirty="0">
                <a:solidFill>
                  <a:srgbClr val="404040"/>
                </a:solidFill>
                <a:latin typeface="Calibri"/>
                <a:cs typeface="Calibri"/>
              </a:rPr>
              <a:t>de las </a:t>
            </a:r>
            <a:r>
              <a:rPr sz="1600" spc="-10" dirty="0">
                <a:solidFill>
                  <a:srgbClr val="404040"/>
                </a:solidFill>
                <a:latin typeface="Calibri"/>
                <a:cs typeface="Calibri"/>
              </a:rPr>
              <a:t>necesidades </a:t>
            </a:r>
            <a:r>
              <a:rPr sz="1600" spc="-5" dirty="0">
                <a:solidFill>
                  <a:srgbClr val="404040"/>
                </a:solidFill>
                <a:latin typeface="Calibri"/>
                <a:cs typeface="Calibri"/>
              </a:rPr>
              <a:t>y el goce  </a:t>
            </a:r>
            <a:r>
              <a:rPr sz="1600" spc="-15" dirty="0">
                <a:solidFill>
                  <a:srgbClr val="404040"/>
                </a:solidFill>
                <a:latin typeface="Calibri"/>
                <a:cs typeface="Calibri"/>
              </a:rPr>
              <a:t>efectivo </a:t>
            </a:r>
            <a:r>
              <a:rPr sz="1600" spc="-5" dirty="0">
                <a:solidFill>
                  <a:srgbClr val="404040"/>
                </a:solidFill>
                <a:latin typeface="Calibri"/>
                <a:cs typeface="Calibri"/>
              </a:rPr>
              <a:t>de los </a:t>
            </a:r>
            <a:r>
              <a:rPr sz="1600" spc="-10" dirty="0">
                <a:solidFill>
                  <a:srgbClr val="404040"/>
                </a:solidFill>
                <a:latin typeface="Calibri"/>
                <a:cs typeface="Calibri"/>
              </a:rPr>
              <a:t>derechos </a:t>
            </a:r>
            <a:r>
              <a:rPr sz="1600" spc="-5" dirty="0">
                <a:solidFill>
                  <a:srgbClr val="404040"/>
                </a:solidFill>
                <a:latin typeface="Calibri"/>
                <a:cs typeface="Calibri"/>
              </a:rPr>
              <a:t>de los  ciudadanos. en el </a:t>
            </a:r>
            <a:r>
              <a:rPr sz="1600" spc="-10" dirty="0">
                <a:solidFill>
                  <a:srgbClr val="404040"/>
                </a:solidFill>
                <a:latin typeface="Calibri"/>
                <a:cs typeface="Calibri"/>
              </a:rPr>
              <a:t>marco </a:t>
            </a:r>
            <a:r>
              <a:rPr sz="1600" spc="-5" dirty="0">
                <a:solidFill>
                  <a:srgbClr val="404040"/>
                </a:solidFill>
                <a:latin typeface="Calibri"/>
                <a:cs typeface="Calibri"/>
              </a:rPr>
              <a:t>de la </a:t>
            </a:r>
            <a:r>
              <a:rPr sz="1600" spc="-10" dirty="0">
                <a:solidFill>
                  <a:srgbClr val="404040"/>
                </a:solidFill>
                <a:latin typeface="Calibri"/>
                <a:cs typeface="Calibri"/>
              </a:rPr>
              <a:t>legalidad  </a:t>
            </a:r>
            <a:r>
              <a:rPr sz="1600" spc="-5" dirty="0">
                <a:solidFill>
                  <a:srgbClr val="404040"/>
                </a:solidFill>
                <a:latin typeface="Calibri"/>
                <a:cs typeface="Calibri"/>
              </a:rPr>
              <a:t>y la</a:t>
            </a:r>
            <a:r>
              <a:rPr sz="1600" spc="-10" dirty="0">
                <a:solidFill>
                  <a:srgbClr val="404040"/>
                </a:solidFill>
                <a:latin typeface="Calibri"/>
                <a:cs typeface="Calibri"/>
              </a:rPr>
              <a:t> integridad.»</a:t>
            </a:r>
            <a:endParaRPr sz="1600">
              <a:latin typeface="Calibri"/>
              <a:cs typeface="Calibri"/>
            </a:endParaRPr>
          </a:p>
        </p:txBody>
      </p:sp>
      <p:sp>
        <p:nvSpPr>
          <p:cNvPr id="8" name="object 8"/>
          <p:cNvSpPr/>
          <p:nvPr/>
        </p:nvSpPr>
        <p:spPr>
          <a:xfrm>
            <a:off x="9110471" y="6208775"/>
            <a:ext cx="3081527" cy="649223"/>
          </a:xfrm>
          <a:prstGeom prst="rect">
            <a:avLst/>
          </a:prstGeom>
          <a:blipFill>
            <a:blip r:embed="rId2" cstate="print"/>
            <a:stretch>
              <a:fillRect/>
            </a:stretch>
          </a:blipFill>
        </p:spPr>
        <p:txBody>
          <a:bodyPr wrap="square" lIns="0" tIns="0" rIns="0" bIns="0" rtlCol="0"/>
          <a:lstStyle/>
          <a:p>
            <a:endParaRPr/>
          </a:p>
        </p:txBody>
      </p:sp>
      <p:sp>
        <p:nvSpPr>
          <p:cNvPr id="9" name="object 9"/>
          <p:cNvSpPr/>
          <p:nvPr/>
        </p:nvSpPr>
        <p:spPr>
          <a:xfrm>
            <a:off x="0" y="5794247"/>
            <a:ext cx="1597152" cy="1063751"/>
          </a:xfrm>
          <a:prstGeom prst="rect">
            <a:avLst/>
          </a:prstGeom>
          <a:blipFill>
            <a:blip r:embed="rId3" cstate="print"/>
            <a:stretch>
              <a:fillRect/>
            </a:stretch>
          </a:blipFill>
        </p:spPr>
        <p:txBody>
          <a:bodyPr wrap="square" lIns="0" tIns="0" rIns="0" bIns="0" rtlCol="0"/>
          <a:lstStyle/>
          <a:p>
            <a:endParaRPr/>
          </a:p>
        </p:txBody>
      </p:sp>
      <p:pic>
        <p:nvPicPr>
          <p:cNvPr id="1026" name="Imagen 2" descr="image001">
            <a:extLst>
              <a:ext uri="{FF2B5EF4-FFF2-40B4-BE49-F238E27FC236}">
                <a16:creationId xmlns:a16="http://schemas.microsoft.com/office/drawing/2014/main" id="{6138F26E-754E-4362-BADB-286A41A5D32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8310" r="11660"/>
          <a:stretch/>
        </p:blipFill>
        <p:spPr bwMode="auto">
          <a:xfrm>
            <a:off x="1878331" y="938698"/>
            <a:ext cx="6042024" cy="5683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405384"/>
            <a:ext cx="7920355" cy="388620"/>
          </a:xfrm>
          <a:custGeom>
            <a:avLst/>
            <a:gdLst/>
            <a:ahLst/>
            <a:cxnLst/>
            <a:rect l="l" t="t" r="r" b="b"/>
            <a:pathLst>
              <a:path w="7920355" h="388620">
                <a:moveTo>
                  <a:pt x="0" y="388620"/>
                </a:moveTo>
                <a:lnTo>
                  <a:pt x="7920228" y="388620"/>
                </a:lnTo>
                <a:lnTo>
                  <a:pt x="7920228" y="0"/>
                </a:lnTo>
                <a:lnTo>
                  <a:pt x="0" y="0"/>
                </a:lnTo>
                <a:lnTo>
                  <a:pt x="0" y="388620"/>
                </a:lnTo>
                <a:close/>
              </a:path>
            </a:pathLst>
          </a:custGeom>
          <a:solidFill>
            <a:srgbClr val="800000"/>
          </a:solidFill>
        </p:spPr>
        <p:txBody>
          <a:bodyPr wrap="square" lIns="0" tIns="0" rIns="0" bIns="0" rtlCol="0"/>
          <a:lstStyle/>
          <a:p>
            <a:endParaRPr/>
          </a:p>
        </p:txBody>
      </p:sp>
      <p:sp>
        <p:nvSpPr>
          <p:cNvPr id="3" name="object 3"/>
          <p:cNvSpPr txBox="1">
            <a:spLocks noGrp="1"/>
          </p:cNvSpPr>
          <p:nvPr>
            <p:ph type="title"/>
          </p:nvPr>
        </p:nvSpPr>
        <p:spPr>
          <a:xfrm>
            <a:off x="98247" y="432308"/>
            <a:ext cx="2028825" cy="299720"/>
          </a:xfrm>
          <a:prstGeom prst="rect">
            <a:avLst/>
          </a:prstGeom>
        </p:spPr>
        <p:txBody>
          <a:bodyPr vert="horz" wrap="square" lIns="0" tIns="12700" rIns="0" bIns="0" rtlCol="0">
            <a:spAutoFit/>
          </a:bodyPr>
          <a:lstStyle/>
          <a:p>
            <a:pPr marL="12700">
              <a:lnSpc>
                <a:spcPct val="100000"/>
              </a:lnSpc>
              <a:spcBef>
                <a:spcPts val="100"/>
              </a:spcBef>
            </a:pPr>
            <a:r>
              <a:rPr sz="1800" b="1" spc="-10" dirty="0">
                <a:solidFill>
                  <a:srgbClr val="FFFFFF"/>
                </a:solidFill>
                <a:latin typeface="Calibri"/>
                <a:cs typeface="Calibri"/>
              </a:rPr>
              <a:t>MARCO</a:t>
            </a:r>
            <a:r>
              <a:rPr sz="1800" b="1" spc="-60" dirty="0">
                <a:solidFill>
                  <a:srgbClr val="FFFFFF"/>
                </a:solidFill>
                <a:latin typeface="Calibri"/>
                <a:cs typeface="Calibri"/>
              </a:rPr>
              <a:t> </a:t>
            </a:r>
            <a:r>
              <a:rPr sz="1800" b="1" spc="-25" dirty="0">
                <a:solidFill>
                  <a:srgbClr val="FFFFFF"/>
                </a:solidFill>
                <a:latin typeface="Calibri"/>
                <a:cs typeface="Calibri"/>
              </a:rPr>
              <a:t>NORMATIVO</a:t>
            </a:r>
            <a:endParaRPr sz="1800">
              <a:latin typeface="Calibri"/>
              <a:cs typeface="Calibri"/>
            </a:endParaRPr>
          </a:p>
        </p:txBody>
      </p:sp>
      <p:sp>
        <p:nvSpPr>
          <p:cNvPr id="4" name="object 4"/>
          <p:cNvSpPr/>
          <p:nvPr/>
        </p:nvSpPr>
        <p:spPr>
          <a:xfrm>
            <a:off x="9110471" y="6208775"/>
            <a:ext cx="3081527" cy="649223"/>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0" y="5794247"/>
            <a:ext cx="1597152" cy="1063751"/>
          </a:xfrm>
          <a:prstGeom prst="rect">
            <a:avLst/>
          </a:prstGeom>
          <a:blipFill>
            <a:blip r:embed="rId3" cstate="print"/>
            <a:stretch>
              <a:fillRect/>
            </a:stretch>
          </a:blipFill>
        </p:spPr>
        <p:txBody>
          <a:bodyPr wrap="square" lIns="0" tIns="0" rIns="0" bIns="0" rtlCol="0"/>
          <a:lstStyle/>
          <a:p>
            <a:endParaRPr/>
          </a:p>
        </p:txBody>
      </p:sp>
      <p:sp>
        <p:nvSpPr>
          <p:cNvPr id="6" name="object 6"/>
          <p:cNvSpPr txBox="1"/>
          <p:nvPr/>
        </p:nvSpPr>
        <p:spPr>
          <a:xfrm>
            <a:off x="916939" y="1093088"/>
            <a:ext cx="10360025" cy="4620260"/>
          </a:xfrm>
          <a:prstGeom prst="rect">
            <a:avLst/>
          </a:prstGeom>
        </p:spPr>
        <p:txBody>
          <a:bodyPr vert="horz" wrap="square" lIns="0" tIns="163195" rIns="0" bIns="0" rtlCol="0">
            <a:spAutoFit/>
          </a:bodyPr>
          <a:lstStyle/>
          <a:p>
            <a:pPr marL="292735" indent="-280035">
              <a:lnSpc>
                <a:spcPct val="100000"/>
              </a:lnSpc>
              <a:spcBef>
                <a:spcPts val="1285"/>
              </a:spcBef>
              <a:buClr>
                <a:srgbClr val="800000"/>
              </a:buClr>
              <a:buFont typeface="Wingdings"/>
              <a:buChar char=""/>
              <a:tabLst>
                <a:tab pos="293370" algn="l"/>
              </a:tabLst>
            </a:pPr>
            <a:r>
              <a:rPr sz="1800" b="1" spc="-5" dirty="0">
                <a:solidFill>
                  <a:srgbClr val="404040"/>
                </a:solidFill>
                <a:latin typeface="Calibri"/>
                <a:cs typeface="Calibri"/>
              </a:rPr>
              <a:t>Ley 909 </a:t>
            </a:r>
            <a:r>
              <a:rPr sz="1800" b="1" dirty="0">
                <a:solidFill>
                  <a:srgbClr val="404040"/>
                </a:solidFill>
                <a:latin typeface="Calibri"/>
                <a:cs typeface="Calibri"/>
              </a:rPr>
              <a:t>de</a:t>
            </a:r>
            <a:r>
              <a:rPr sz="1800" b="1" spc="-10" dirty="0">
                <a:solidFill>
                  <a:srgbClr val="404040"/>
                </a:solidFill>
                <a:latin typeface="Calibri"/>
                <a:cs typeface="Calibri"/>
              </a:rPr>
              <a:t> </a:t>
            </a:r>
            <a:r>
              <a:rPr sz="1800" b="1" spc="-5" dirty="0">
                <a:solidFill>
                  <a:srgbClr val="404040"/>
                </a:solidFill>
                <a:latin typeface="Calibri"/>
                <a:cs typeface="Calibri"/>
              </a:rPr>
              <a:t>2004.</a:t>
            </a:r>
            <a:endParaRPr sz="1800">
              <a:latin typeface="Calibri"/>
              <a:cs typeface="Calibri"/>
            </a:endParaRPr>
          </a:p>
          <a:p>
            <a:pPr marL="12700" marR="5080" algn="just">
              <a:lnSpc>
                <a:spcPct val="90000"/>
              </a:lnSpc>
              <a:spcBef>
                <a:spcPts val="1400"/>
              </a:spcBef>
            </a:pPr>
            <a:r>
              <a:rPr sz="1800" b="1" spc="-10" dirty="0">
                <a:solidFill>
                  <a:srgbClr val="404040"/>
                </a:solidFill>
                <a:latin typeface="Calibri"/>
                <a:cs typeface="Calibri"/>
              </a:rPr>
              <a:t>Por </a:t>
            </a:r>
            <a:r>
              <a:rPr sz="1800" b="1" dirty="0">
                <a:solidFill>
                  <a:srgbClr val="404040"/>
                </a:solidFill>
                <a:latin typeface="Calibri"/>
                <a:cs typeface="Calibri"/>
              </a:rPr>
              <a:t>la </a:t>
            </a:r>
            <a:r>
              <a:rPr sz="1800" b="1" spc="-5" dirty="0">
                <a:solidFill>
                  <a:srgbClr val="404040"/>
                </a:solidFill>
                <a:latin typeface="Calibri"/>
                <a:cs typeface="Calibri"/>
              </a:rPr>
              <a:t>cual </a:t>
            </a:r>
            <a:r>
              <a:rPr sz="1800" b="1" spc="-10" dirty="0">
                <a:solidFill>
                  <a:srgbClr val="404040"/>
                </a:solidFill>
                <a:latin typeface="Calibri"/>
                <a:cs typeface="Calibri"/>
              </a:rPr>
              <a:t>se expiden </a:t>
            </a:r>
            <a:r>
              <a:rPr sz="1800" b="1" spc="-5" dirty="0">
                <a:solidFill>
                  <a:srgbClr val="404040"/>
                </a:solidFill>
                <a:latin typeface="Calibri"/>
                <a:cs typeface="Calibri"/>
              </a:rPr>
              <a:t>normas que </a:t>
            </a:r>
            <a:r>
              <a:rPr sz="1800" b="1" spc="-10" dirty="0">
                <a:solidFill>
                  <a:srgbClr val="404040"/>
                </a:solidFill>
                <a:latin typeface="Calibri"/>
                <a:cs typeface="Calibri"/>
              </a:rPr>
              <a:t>regulan </a:t>
            </a:r>
            <a:r>
              <a:rPr sz="1800" b="1" spc="-5" dirty="0">
                <a:solidFill>
                  <a:srgbClr val="404040"/>
                </a:solidFill>
                <a:latin typeface="Calibri"/>
                <a:cs typeface="Calibri"/>
              </a:rPr>
              <a:t>el </a:t>
            </a:r>
            <a:r>
              <a:rPr sz="1800" b="1" spc="-10" dirty="0">
                <a:solidFill>
                  <a:srgbClr val="404040"/>
                </a:solidFill>
                <a:latin typeface="Calibri"/>
                <a:cs typeface="Calibri"/>
              </a:rPr>
              <a:t>empleo </a:t>
            </a:r>
            <a:r>
              <a:rPr sz="1800" b="1" spc="-15" dirty="0">
                <a:solidFill>
                  <a:srgbClr val="404040"/>
                </a:solidFill>
                <a:latin typeface="Calibri"/>
                <a:cs typeface="Calibri"/>
              </a:rPr>
              <a:t>público, </a:t>
            </a:r>
            <a:r>
              <a:rPr sz="1800" b="1" spc="-10" dirty="0">
                <a:solidFill>
                  <a:srgbClr val="404040"/>
                </a:solidFill>
                <a:latin typeface="Calibri"/>
                <a:cs typeface="Calibri"/>
              </a:rPr>
              <a:t>la </a:t>
            </a:r>
            <a:r>
              <a:rPr sz="1800" b="1" spc="-15" dirty="0">
                <a:solidFill>
                  <a:srgbClr val="404040"/>
                </a:solidFill>
                <a:latin typeface="Calibri"/>
                <a:cs typeface="Calibri"/>
              </a:rPr>
              <a:t>carrera </a:t>
            </a:r>
            <a:r>
              <a:rPr sz="1800" b="1" spc="-10" dirty="0">
                <a:solidFill>
                  <a:srgbClr val="404040"/>
                </a:solidFill>
                <a:latin typeface="Calibri"/>
                <a:cs typeface="Calibri"/>
              </a:rPr>
              <a:t>administrativa, </a:t>
            </a:r>
            <a:r>
              <a:rPr sz="1800" b="1" spc="-15" dirty="0">
                <a:solidFill>
                  <a:srgbClr val="404040"/>
                </a:solidFill>
                <a:latin typeface="Calibri"/>
                <a:cs typeface="Calibri"/>
              </a:rPr>
              <a:t>gerencia </a:t>
            </a:r>
            <a:r>
              <a:rPr sz="1800" b="1" spc="-5" dirty="0">
                <a:solidFill>
                  <a:srgbClr val="404040"/>
                </a:solidFill>
                <a:latin typeface="Calibri"/>
                <a:cs typeface="Calibri"/>
              </a:rPr>
              <a:t>pública </a:t>
            </a:r>
            <a:r>
              <a:rPr sz="1800" b="1" dirty="0">
                <a:solidFill>
                  <a:srgbClr val="404040"/>
                </a:solidFill>
                <a:latin typeface="Calibri"/>
                <a:cs typeface="Calibri"/>
              </a:rPr>
              <a:t>y </a:t>
            </a:r>
            <a:r>
              <a:rPr sz="1800" b="1" spc="-15" dirty="0">
                <a:solidFill>
                  <a:srgbClr val="404040"/>
                </a:solidFill>
                <a:latin typeface="Calibri"/>
                <a:cs typeface="Calibri"/>
              </a:rPr>
              <a:t>se  </a:t>
            </a:r>
            <a:r>
              <a:rPr sz="1800" b="1" spc="-10" dirty="0">
                <a:solidFill>
                  <a:srgbClr val="404040"/>
                </a:solidFill>
                <a:latin typeface="Calibri"/>
                <a:cs typeface="Calibri"/>
              </a:rPr>
              <a:t>dictan otras disposiciones. </a:t>
            </a:r>
            <a:r>
              <a:rPr sz="1800" spc="-15" dirty="0">
                <a:solidFill>
                  <a:srgbClr val="404040"/>
                </a:solidFill>
                <a:latin typeface="Calibri"/>
                <a:cs typeface="Calibri"/>
              </a:rPr>
              <a:t>Cuyo </a:t>
            </a:r>
            <a:r>
              <a:rPr sz="1800" spc="-5" dirty="0">
                <a:solidFill>
                  <a:srgbClr val="404040"/>
                </a:solidFill>
                <a:latin typeface="Calibri"/>
                <a:cs typeface="Calibri"/>
              </a:rPr>
              <a:t>capítulo </a:t>
            </a:r>
            <a:r>
              <a:rPr sz="1800" dirty="0">
                <a:solidFill>
                  <a:srgbClr val="404040"/>
                </a:solidFill>
                <a:latin typeface="Calibri"/>
                <a:cs typeface="Calibri"/>
              </a:rPr>
              <a:t>I del </a:t>
            </a:r>
            <a:r>
              <a:rPr sz="1800" spc="-5" dirty="0">
                <a:solidFill>
                  <a:srgbClr val="404040"/>
                </a:solidFill>
                <a:latin typeface="Calibri"/>
                <a:cs typeface="Calibri"/>
              </a:rPr>
              <a:t>título VI establece </a:t>
            </a:r>
            <a:r>
              <a:rPr sz="1800" dirty="0">
                <a:solidFill>
                  <a:srgbClr val="404040"/>
                </a:solidFill>
                <a:latin typeface="Calibri"/>
                <a:cs typeface="Calibri"/>
              </a:rPr>
              <a:t>que </a:t>
            </a:r>
            <a:r>
              <a:rPr sz="1800" spc="-10" dirty="0">
                <a:solidFill>
                  <a:srgbClr val="404040"/>
                </a:solidFill>
                <a:latin typeface="Calibri"/>
                <a:cs typeface="Calibri"/>
              </a:rPr>
              <a:t>con </a:t>
            </a:r>
            <a:r>
              <a:rPr sz="1800" dirty="0">
                <a:solidFill>
                  <a:srgbClr val="404040"/>
                </a:solidFill>
                <a:latin typeface="Calibri"/>
                <a:cs typeface="Calibri"/>
              </a:rPr>
              <a:t>el </a:t>
            </a:r>
            <a:r>
              <a:rPr sz="1800" spc="-10" dirty="0">
                <a:solidFill>
                  <a:srgbClr val="404040"/>
                </a:solidFill>
                <a:latin typeface="Calibri"/>
                <a:cs typeface="Calibri"/>
              </a:rPr>
              <a:t>propósito </a:t>
            </a:r>
            <a:r>
              <a:rPr sz="1800" dirty="0">
                <a:solidFill>
                  <a:srgbClr val="404040"/>
                </a:solidFill>
                <a:latin typeface="Calibri"/>
                <a:cs typeface="Calibri"/>
              </a:rPr>
              <a:t>de </a:t>
            </a:r>
            <a:r>
              <a:rPr sz="1800" spc="-10" dirty="0">
                <a:solidFill>
                  <a:srgbClr val="404040"/>
                </a:solidFill>
                <a:latin typeface="Calibri"/>
                <a:cs typeface="Calibri"/>
              </a:rPr>
              <a:t>elevar </a:t>
            </a:r>
            <a:r>
              <a:rPr sz="1800" spc="-5" dirty="0">
                <a:solidFill>
                  <a:srgbClr val="404040"/>
                </a:solidFill>
                <a:latin typeface="Calibri"/>
                <a:cs typeface="Calibri"/>
              </a:rPr>
              <a:t>los niveles </a:t>
            </a:r>
            <a:r>
              <a:rPr sz="1800" dirty="0">
                <a:solidFill>
                  <a:srgbClr val="404040"/>
                </a:solidFill>
                <a:latin typeface="Calibri"/>
                <a:cs typeface="Calibri"/>
              </a:rPr>
              <a:t>de  </a:t>
            </a:r>
            <a:r>
              <a:rPr sz="1800" spc="-5" dirty="0">
                <a:solidFill>
                  <a:srgbClr val="404040"/>
                </a:solidFill>
                <a:latin typeface="Calibri"/>
                <a:cs typeface="Calibri"/>
              </a:rPr>
              <a:t>eficiencia, </a:t>
            </a:r>
            <a:r>
              <a:rPr sz="1800" spc="-10" dirty="0">
                <a:solidFill>
                  <a:srgbClr val="404040"/>
                </a:solidFill>
                <a:latin typeface="Calibri"/>
                <a:cs typeface="Calibri"/>
              </a:rPr>
              <a:t>satisfacción </a:t>
            </a:r>
            <a:r>
              <a:rPr sz="1800" dirty="0">
                <a:solidFill>
                  <a:srgbClr val="404040"/>
                </a:solidFill>
                <a:latin typeface="Calibri"/>
                <a:cs typeface="Calibri"/>
              </a:rPr>
              <a:t>y </a:t>
            </a:r>
            <a:r>
              <a:rPr sz="1800" spc="-10" dirty="0">
                <a:solidFill>
                  <a:srgbClr val="404040"/>
                </a:solidFill>
                <a:latin typeface="Calibri"/>
                <a:cs typeface="Calibri"/>
              </a:rPr>
              <a:t>desarrollo </a:t>
            </a:r>
            <a:r>
              <a:rPr sz="1800" dirty="0">
                <a:solidFill>
                  <a:srgbClr val="404040"/>
                </a:solidFill>
                <a:latin typeface="Calibri"/>
                <a:cs typeface="Calibri"/>
              </a:rPr>
              <a:t>de </a:t>
            </a:r>
            <a:r>
              <a:rPr sz="1800" spc="-5" dirty="0">
                <a:solidFill>
                  <a:srgbClr val="404040"/>
                </a:solidFill>
                <a:latin typeface="Calibri"/>
                <a:cs typeface="Calibri"/>
              </a:rPr>
              <a:t>los empleados </a:t>
            </a:r>
            <a:r>
              <a:rPr sz="1800" dirty="0">
                <a:solidFill>
                  <a:srgbClr val="404040"/>
                </a:solidFill>
                <a:latin typeface="Calibri"/>
                <a:cs typeface="Calibri"/>
              </a:rPr>
              <a:t>en el </a:t>
            </a:r>
            <a:r>
              <a:rPr sz="1800" spc="-5" dirty="0">
                <a:solidFill>
                  <a:srgbClr val="404040"/>
                </a:solidFill>
                <a:latin typeface="Calibri"/>
                <a:cs typeface="Calibri"/>
              </a:rPr>
              <a:t>desempeño </a:t>
            </a:r>
            <a:r>
              <a:rPr sz="1800" dirty="0">
                <a:solidFill>
                  <a:srgbClr val="404040"/>
                </a:solidFill>
                <a:latin typeface="Calibri"/>
                <a:cs typeface="Calibri"/>
              </a:rPr>
              <a:t>de su </a:t>
            </a:r>
            <a:r>
              <a:rPr sz="1800" spc="-5" dirty="0">
                <a:solidFill>
                  <a:srgbClr val="404040"/>
                </a:solidFill>
                <a:latin typeface="Calibri"/>
                <a:cs typeface="Calibri"/>
              </a:rPr>
              <a:t>labor </a:t>
            </a:r>
            <a:r>
              <a:rPr sz="1800" dirty="0">
                <a:solidFill>
                  <a:srgbClr val="404040"/>
                </a:solidFill>
                <a:latin typeface="Calibri"/>
                <a:cs typeface="Calibri"/>
              </a:rPr>
              <a:t>y de </a:t>
            </a:r>
            <a:r>
              <a:rPr sz="1800" spc="-5" dirty="0">
                <a:solidFill>
                  <a:srgbClr val="404040"/>
                </a:solidFill>
                <a:latin typeface="Calibri"/>
                <a:cs typeface="Calibri"/>
              </a:rPr>
              <a:t>contribuir </a:t>
            </a:r>
            <a:r>
              <a:rPr sz="1800" dirty="0">
                <a:solidFill>
                  <a:srgbClr val="404040"/>
                </a:solidFill>
                <a:latin typeface="Calibri"/>
                <a:cs typeface="Calibri"/>
              </a:rPr>
              <a:t>al  </a:t>
            </a:r>
            <a:r>
              <a:rPr sz="1800" spc="-5" dirty="0">
                <a:solidFill>
                  <a:srgbClr val="404040"/>
                </a:solidFill>
                <a:latin typeface="Calibri"/>
                <a:cs typeface="Calibri"/>
              </a:rPr>
              <a:t>cumplimiento </a:t>
            </a:r>
            <a:r>
              <a:rPr sz="1800" spc="-10" dirty="0">
                <a:solidFill>
                  <a:srgbClr val="404040"/>
                </a:solidFill>
                <a:latin typeface="Calibri"/>
                <a:cs typeface="Calibri"/>
              </a:rPr>
              <a:t>efectivo </a:t>
            </a:r>
            <a:r>
              <a:rPr sz="1800" dirty="0">
                <a:solidFill>
                  <a:srgbClr val="404040"/>
                </a:solidFill>
                <a:latin typeface="Calibri"/>
                <a:cs typeface="Calibri"/>
              </a:rPr>
              <a:t>de </a:t>
            </a:r>
            <a:r>
              <a:rPr sz="1800" spc="-5" dirty="0">
                <a:solidFill>
                  <a:srgbClr val="404040"/>
                </a:solidFill>
                <a:latin typeface="Calibri"/>
                <a:cs typeface="Calibri"/>
              </a:rPr>
              <a:t>los </a:t>
            </a:r>
            <a:r>
              <a:rPr sz="1800" spc="-10" dirty="0">
                <a:solidFill>
                  <a:srgbClr val="404040"/>
                </a:solidFill>
                <a:latin typeface="Calibri"/>
                <a:cs typeface="Calibri"/>
              </a:rPr>
              <a:t>resultados </a:t>
            </a:r>
            <a:r>
              <a:rPr sz="1800" spc="-5" dirty="0">
                <a:solidFill>
                  <a:srgbClr val="404040"/>
                </a:solidFill>
                <a:latin typeface="Calibri"/>
                <a:cs typeface="Calibri"/>
              </a:rPr>
              <a:t>institucionales, las entidades </a:t>
            </a:r>
            <a:r>
              <a:rPr sz="1800" spc="-10" dirty="0">
                <a:solidFill>
                  <a:srgbClr val="404040"/>
                </a:solidFill>
                <a:latin typeface="Calibri"/>
                <a:cs typeface="Calibri"/>
              </a:rPr>
              <a:t>deberán </a:t>
            </a:r>
            <a:r>
              <a:rPr sz="1800" spc="-5" dirty="0">
                <a:solidFill>
                  <a:srgbClr val="404040"/>
                </a:solidFill>
                <a:latin typeface="Calibri"/>
                <a:cs typeface="Calibri"/>
              </a:rPr>
              <a:t>implementar </a:t>
            </a:r>
            <a:r>
              <a:rPr sz="1800" spc="-10" dirty="0">
                <a:solidFill>
                  <a:srgbClr val="404040"/>
                </a:solidFill>
                <a:latin typeface="Calibri"/>
                <a:cs typeface="Calibri"/>
              </a:rPr>
              <a:t>programas </a:t>
            </a:r>
            <a:r>
              <a:rPr sz="1800" dirty="0">
                <a:solidFill>
                  <a:srgbClr val="404040"/>
                </a:solidFill>
                <a:latin typeface="Calibri"/>
                <a:cs typeface="Calibri"/>
              </a:rPr>
              <a:t>de  </a:t>
            </a:r>
            <a:r>
              <a:rPr sz="1800" spc="-10" dirty="0">
                <a:solidFill>
                  <a:srgbClr val="404040"/>
                </a:solidFill>
                <a:latin typeface="Calibri"/>
                <a:cs typeface="Calibri"/>
              </a:rPr>
              <a:t>bienestar </a:t>
            </a:r>
            <a:r>
              <a:rPr sz="1800" dirty="0">
                <a:solidFill>
                  <a:srgbClr val="404040"/>
                </a:solidFill>
                <a:latin typeface="Calibri"/>
                <a:cs typeface="Calibri"/>
              </a:rPr>
              <a:t>e </a:t>
            </a:r>
            <a:r>
              <a:rPr sz="1800" spc="-10" dirty="0">
                <a:solidFill>
                  <a:srgbClr val="404040"/>
                </a:solidFill>
                <a:latin typeface="Calibri"/>
                <a:cs typeface="Calibri"/>
              </a:rPr>
              <a:t>incentivos, </a:t>
            </a:r>
            <a:r>
              <a:rPr sz="1800" dirty="0">
                <a:solidFill>
                  <a:srgbClr val="404040"/>
                </a:solidFill>
                <a:latin typeface="Calibri"/>
                <a:cs typeface="Calibri"/>
              </a:rPr>
              <a:t>de </a:t>
            </a:r>
            <a:r>
              <a:rPr sz="1800" spc="-5" dirty="0">
                <a:solidFill>
                  <a:srgbClr val="404040"/>
                </a:solidFill>
                <a:latin typeface="Calibri"/>
                <a:cs typeface="Calibri"/>
              </a:rPr>
              <a:t>acuerdo </a:t>
            </a:r>
            <a:r>
              <a:rPr sz="1800" spc="-10" dirty="0">
                <a:solidFill>
                  <a:srgbClr val="404040"/>
                </a:solidFill>
                <a:latin typeface="Calibri"/>
                <a:cs typeface="Calibri"/>
              </a:rPr>
              <a:t>con </a:t>
            </a:r>
            <a:r>
              <a:rPr sz="1800" spc="-5" dirty="0">
                <a:solidFill>
                  <a:srgbClr val="404040"/>
                </a:solidFill>
                <a:latin typeface="Calibri"/>
                <a:cs typeface="Calibri"/>
              </a:rPr>
              <a:t>las normas</a:t>
            </a:r>
            <a:r>
              <a:rPr sz="1800" spc="125" dirty="0">
                <a:solidFill>
                  <a:srgbClr val="404040"/>
                </a:solidFill>
                <a:latin typeface="Calibri"/>
                <a:cs typeface="Calibri"/>
              </a:rPr>
              <a:t> </a:t>
            </a:r>
            <a:r>
              <a:rPr sz="1800" spc="-10" dirty="0">
                <a:solidFill>
                  <a:srgbClr val="404040"/>
                </a:solidFill>
                <a:latin typeface="Calibri"/>
                <a:cs typeface="Calibri"/>
              </a:rPr>
              <a:t>vigentes.</a:t>
            </a:r>
            <a:endParaRPr sz="1800">
              <a:latin typeface="Calibri"/>
              <a:cs typeface="Calibri"/>
            </a:endParaRPr>
          </a:p>
          <a:p>
            <a:pPr>
              <a:lnSpc>
                <a:spcPct val="100000"/>
              </a:lnSpc>
            </a:pPr>
            <a:endParaRPr sz="1800">
              <a:latin typeface="Times New Roman"/>
              <a:cs typeface="Times New Roman"/>
            </a:endParaRPr>
          </a:p>
          <a:p>
            <a:pPr>
              <a:lnSpc>
                <a:spcPct val="100000"/>
              </a:lnSpc>
              <a:spcBef>
                <a:spcPts val="35"/>
              </a:spcBef>
            </a:pPr>
            <a:endParaRPr sz="2100">
              <a:latin typeface="Times New Roman"/>
              <a:cs typeface="Times New Roman"/>
            </a:endParaRPr>
          </a:p>
          <a:p>
            <a:pPr marL="292735" indent="-280035">
              <a:lnSpc>
                <a:spcPct val="100000"/>
              </a:lnSpc>
              <a:buClr>
                <a:srgbClr val="800000"/>
              </a:buClr>
              <a:buFont typeface="Wingdings"/>
              <a:buChar char=""/>
              <a:tabLst>
                <a:tab pos="293370" algn="l"/>
              </a:tabLst>
            </a:pPr>
            <a:r>
              <a:rPr sz="1800" b="1" spc="-10" dirty="0">
                <a:solidFill>
                  <a:srgbClr val="404040"/>
                </a:solidFill>
                <a:latin typeface="Calibri"/>
                <a:cs typeface="Calibri"/>
              </a:rPr>
              <a:t>Decreto </a:t>
            </a:r>
            <a:r>
              <a:rPr sz="1800" b="1" spc="-5" dirty="0">
                <a:solidFill>
                  <a:srgbClr val="404040"/>
                </a:solidFill>
                <a:latin typeface="Calibri"/>
                <a:cs typeface="Calibri"/>
              </a:rPr>
              <a:t>4661 </a:t>
            </a:r>
            <a:r>
              <a:rPr sz="1800" b="1" dirty="0">
                <a:solidFill>
                  <a:srgbClr val="404040"/>
                </a:solidFill>
                <a:latin typeface="Calibri"/>
                <a:cs typeface="Calibri"/>
              </a:rPr>
              <a:t>de</a:t>
            </a:r>
            <a:r>
              <a:rPr sz="1800" b="1" spc="-35" dirty="0">
                <a:solidFill>
                  <a:srgbClr val="404040"/>
                </a:solidFill>
                <a:latin typeface="Calibri"/>
                <a:cs typeface="Calibri"/>
              </a:rPr>
              <a:t> </a:t>
            </a:r>
            <a:r>
              <a:rPr sz="1800" b="1" spc="-5" dirty="0">
                <a:solidFill>
                  <a:srgbClr val="404040"/>
                </a:solidFill>
                <a:latin typeface="Calibri"/>
                <a:cs typeface="Calibri"/>
              </a:rPr>
              <a:t>2007.</a:t>
            </a:r>
            <a:endParaRPr sz="1800">
              <a:latin typeface="Calibri"/>
              <a:cs typeface="Calibri"/>
            </a:endParaRPr>
          </a:p>
          <a:p>
            <a:pPr marL="12700" marR="5080" algn="just">
              <a:lnSpc>
                <a:spcPct val="90000"/>
              </a:lnSpc>
              <a:spcBef>
                <a:spcPts val="1400"/>
              </a:spcBef>
            </a:pPr>
            <a:r>
              <a:rPr sz="1800" b="1" spc="-10" dirty="0">
                <a:solidFill>
                  <a:srgbClr val="404040"/>
                </a:solidFill>
                <a:latin typeface="Calibri"/>
                <a:cs typeface="Calibri"/>
              </a:rPr>
              <a:t>Por </a:t>
            </a:r>
            <a:r>
              <a:rPr sz="1800" b="1" spc="-5" dirty="0">
                <a:solidFill>
                  <a:srgbClr val="404040"/>
                </a:solidFill>
                <a:latin typeface="Calibri"/>
                <a:cs typeface="Calibri"/>
              </a:rPr>
              <a:t>el cual </a:t>
            </a:r>
            <a:r>
              <a:rPr sz="1800" b="1" spc="-10" dirty="0">
                <a:solidFill>
                  <a:srgbClr val="404040"/>
                </a:solidFill>
                <a:latin typeface="Calibri"/>
                <a:cs typeface="Calibri"/>
              </a:rPr>
              <a:t>se </a:t>
            </a:r>
            <a:r>
              <a:rPr sz="1800" b="1" spc="-5" dirty="0">
                <a:solidFill>
                  <a:srgbClr val="404040"/>
                </a:solidFill>
                <a:latin typeface="Calibri"/>
                <a:cs typeface="Calibri"/>
              </a:rPr>
              <a:t>modifica </a:t>
            </a:r>
            <a:r>
              <a:rPr sz="1800" b="1" dirty="0">
                <a:solidFill>
                  <a:srgbClr val="404040"/>
                </a:solidFill>
                <a:latin typeface="Calibri"/>
                <a:cs typeface="Calibri"/>
              </a:rPr>
              <a:t>el </a:t>
            </a:r>
            <a:r>
              <a:rPr sz="1800" b="1" spc="-15" dirty="0">
                <a:solidFill>
                  <a:srgbClr val="404040"/>
                </a:solidFill>
                <a:latin typeface="Calibri"/>
                <a:cs typeface="Calibri"/>
              </a:rPr>
              <a:t>Decreto </a:t>
            </a:r>
            <a:r>
              <a:rPr sz="1800" b="1" spc="-5" dirty="0">
                <a:solidFill>
                  <a:srgbClr val="404040"/>
                </a:solidFill>
                <a:latin typeface="Calibri"/>
                <a:cs typeface="Calibri"/>
              </a:rPr>
              <a:t>1227 de 2005. </a:t>
            </a:r>
            <a:r>
              <a:rPr sz="1800" b="1" spc="-20" dirty="0">
                <a:solidFill>
                  <a:srgbClr val="404040"/>
                </a:solidFill>
                <a:latin typeface="Calibri"/>
                <a:cs typeface="Calibri"/>
              </a:rPr>
              <a:t>Parágrafo </a:t>
            </a:r>
            <a:r>
              <a:rPr sz="1800" b="1" spc="-5" dirty="0">
                <a:solidFill>
                  <a:srgbClr val="404040"/>
                </a:solidFill>
                <a:latin typeface="Calibri"/>
                <a:cs typeface="Calibri"/>
              </a:rPr>
              <a:t>1</a:t>
            </a:r>
            <a:r>
              <a:rPr sz="1800" spc="-5" dirty="0">
                <a:solidFill>
                  <a:srgbClr val="404040"/>
                </a:solidFill>
                <a:latin typeface="Calibri"/>
                <a:cs typeface="Calibri"/>
              </a:rPr>
              <a:t>°. “</a:t>
            </a:r>
            <a:r>
              <a:rPr sz="1800" i="1" spc="-5" dirty="0">
                <a:solidFill>
                  <a:srgbClr val="404040"/>
                </a:solidFill>
                <a:latin typeface="Calibri"/>
                <a:cs typeface="Calibri"/>
              </a:rPr>
              <a:t>Los programas de educación no </a:t>
            </a:r>
            <a:r>
              <a:rPr sz="1800" i="1" spc="-10" dirty="0">
                <a:solidFill>
                  <a:srgbClr val="404040"/>
                </a:solidFill>
                <a:latin typeface="Calibri"/>
                <a:cs typeface="Calibri"/>
              </a:rPr>
              <a:t>formal </a:t>
            </a:r>
            <a:r>
              <a:rPr sz="1800" i="1" dirty="0">
                <a:solidFill>
                  <a:srgbClr val="404040"/>
                </a:solidFill>
                <a:latin typeface="Calibri"/>
                <a:cs typeface="Calibri"/>
              </a:rPr>
              <a:t>y </a:t>
            </a:r>
            <a:r>
              <a:rPr sz="1800" i="1" spc="0" dirty="0">
                <a:solidFill>
                  <a:srgbClr val="404040"/>
                </a:solidFill>
                <a:latin typeface="Calibri"/>
                <a:cs typeface="Calibri"/>
              </a:rPr>
              <a:t>de  </a:t>
            </a:r>
            <a:r>
              <a:rPr sz="1800" i="1" spc="-5" dirty="0">
                <a:solidFill>
                  <a:srgbClr val="404040"/>
                </a:solidFill>
                <a:latin typeface="Calibri"/>
                <a:cs typeface="Calibri"/>
              </a:rPr>
              <a:t>educación </a:t>
            </a:r>
            <a:r>
              <a:rPr sz="1800" i="1" spc="-10" dirty="0">
                <a:solidFill>
                  <a:srgbClr val="404040"/>
                </a:solidFill>
                <a:latin typeface="Calibri"/>
                <a:cs typeface="Calibri"/>
              </a:rPr>
              <a:t>formal básica </a:t>
            </a:r>
            <a:r>
              <a:rPr sz="1800" i="1" spc="-5" dirty="0">
                <a:solidFill>
                  <a:srgbClr val="404040"/>
                </a:solidFill>
                <a:latin typeface="Calibri"/>
                <a:cs typeface="Calibri"/>
              </a:rPr>
              <a:t>primaria, secundaria </a:t>
            </a:r>
            <a:r>
              <a:rPr sz="1800" i="1" dirty="0">
                <a:solidFill>
                  <a:srgbClr val="404040"/>
                </a:solidFill>
                <a:latin typeface="Calibri"/>
                <a:cs typeface="Calibri"/>
              </a:rPr>
              <a:t>y </a:t>
            </a:r>
            <a:r>
              <a:rPr sz="1800" i="1" spc="-5" dirty="0">
                <a:solidFill>
                  <a:srgbClr val="404040"/>
                </a:solidFill>
                <a:latin typeface="Calibri"/>
                <a:cs typeface="Calibri"/>
              </a:rPr>
              <a:t>media, </a:t>
            </a:r>
            <a:r>
              <a:rPr sz="1800" i="1" dirty="0">
                <a:solidFill>
                  <a:srgbClr val="404040"/>
                </a:solidFill>
                <a:latin typeface="Calibri"/>
                <a:cs typeface="Calibri"/>
              </a:rPr>
              <a:t>o </a:t>
            </a:r>
            <a:r>
              <a:rPr sz="1800" i="1" spc="-5" dirty="0">
                <a:solidFill>
                  <a:srgbClr val="404040"/>
                </a:solidFill>
                <a:latin typeface="Calibri"/>
                <a:cs typeface="Calibri"/>
              </a:rPr>
              <a:t>de educación </a:t>
            </a:r>
            <a:r>
              <a:rPr sz="1800" i="1" spc="-20" dirty="0">
                <a:solidFill>
                  <a:srgbClr val="404040"/>
                </a:solidFill>
                <a:latin typeface="Calibri"/>
                <a:cs typeface="Calibri"/>
              </a:rPr>
              <a:t>superior,</a:t>
            </a:r>
            <a:r>
              <a:rPr sz="1800" i="1" spc="360" dirty="0">
                <a:solidFill>
                  <a:srgbClr val="404040"/>
                </a:solidFill>
                <a:latin typeface="Calibri"/>
                <a:cs typeface="Calibri"/>
              </a:rPr>
              <a:t> </a:t>
            </a:r>
            <a:r>
              <a:rPr sz="1800" i="1" spc="-10" dirty="0">
                <a:solidFill>
                  <a:srgbClr val="404040"/>
                </a:solidFill>
                <a:latin typeface="Calibri"/>
                <a:cs typeface="Calibri"/>
              </a:rPr>
              <a:t>estarán </a:t>
            </a:r>
            <a:r>
              <a:rPr sz="1800" i="1" spc="-5" dirty="0">
                <a:solidFill>
                  <a:srgbClr val="404040"/>
                </a:solidFill>
                <a:latin typeface="Calibri"/>
                <a:cs typeface="Calibri"/>
              </a:rPr>
              <a:t>dirigidos </a:t>
            </a:r>
            <a:r>
              <a:rPr sz="1800" i="1" dirty="0">
                <a:solidFill>
                  <a:srgbClr val="404040"/>
                </a:solidFill>
                <a:latin typeface="Calibri"/>
                <a:cs typeface="Calibri"/>
              </a:rPr>
              <a:t>a </a:t>
            </a:r>
            <a:r>
              <a:rPr sz="1800" i="1" spc="-5" dirty="0">
                <a:solidFill>
                  <a:srgbClr val="404040"/>
                </a:solidFill>
                <a:latin typeface="Calibri"/>
                <a:cs typeface="Calibri"/>
              </a:rPr>
              <a:t>los  empleados </a:t>
            </a:r>
            <a:r>
              <a:rPr sz="1800" i="1" spc="-10" dirty="0">
                <a:solidFill>
                  <a:srgbClr val="404040"/>
                </a:solidFill>
                <a:latin typeface="Calibri"/>
                <a:cs typeface="Calibri"/>
              </a:rPr>
              <a:t>públicos. </a:t>
            </a:r>
            <a:r>
              <a:rPr sz="1800" i="1" spc="-30" dirty="0">
                <a:solidFill>
                  <a:srgbClr val="404040"/>
                </a:solidFill>
                <a:latin typeface="Calibri"/>
                <a:cs typeface="Calibri"/>
              </a:rPr>
              <a:t>También </a:t>
            </a:r>
            <a:r>
              <a:rPr sz="1800" i="1" spc="-5" dirty="0">
                <a:solidFill>
                  <a:srgbClr val="404040"/>
                </a:solidFill>
                <a:latin typeface="Calibri"/>
                <a:cs typeface="Calibri"/>
              </a:rPr>
              <a:t>se podrán beneficiar de </a:t>
            </a:r>
            <a:r>
              <a:rPr sz="1800" i="1" spc="-10" dirty="0">
                <a:solidFill>
                  <a:srgbClr val="404040"/>
                </a:solidFill>
                <a:latin typeface="Calibri"/>
                <a:cs typeface="Calibri"/>
              </a:rPr>
              <a:t>estos </a:t>
            </a:r>
            <a:r>
              <a:rPr sz="1800" i="1" spc="-5" dirty="0">
                <a:solidFill>
                  <a:srgbClr val="404040"/>
                </a:solidFill>
                <a:latin typeface="Calibri"/>
                <a:cs typeface="Calibri"/>
              </a:rPr>
              <a:t>programas las </a:t>
            </a:r>
            <a:r>
              <a:rPr sz="1800" i="1" spc="-10" dirty="0">
                <a:solidFill>
                  <a:srgbClr val="404040"/>
                </a:solidFill>
                <a:latin typeface="Calibri"/>
                <a:cs typeface="Calibri"/>
              </a:rPr>
              <a:t>familias </a:t>
            </a:r>
            <a:r>
              <a:rPr sz="1800" i="1" spc="-5" dirty="0">
                <a:solidFill>
                  <a:srgbClr val="404040"/>
                </a:solidFill>
                <a:latin typeface="Calibri"/>
                <a:cs typeface="Calibri"/>
              </a:rPr>
              <a:t>de </a:t>
            </a:r>
            <a:r>
              <a:rPr sz="1800" i="1" dirty="0">
                <a:solidFill>
                  <a:srgbClr val="404040"/>
                </a:solidFill>
                <a:latin typeface="Calibri"/>
                <a:cs typeface="Calibri"/>
              </a:rPr>
              <a:t>los </a:t>
            </a:r>
            <a:r>
              <a:rPr sz="1800" i="1" spc="-5" dirty="0">
                <a:solidFill>
                  <a:srgbClr val="404040"/>
                </a:solidFill>
                <a:latin typeface="Calibri"/>
                <a:cs typeface="Calibri"/>
              </a:rPr>
              <a:t>empleados públicos,  cuando la entidad </a:t>
            </a:r>
            <a:r>
              <a:rPr sz="1800" i="1" spc="-10" dirty="0">
                <a:solidFill>
                  <a:srgbClr val="404040"/>
                </a:solidFill>
                <a:latin typeface="Calibri"/>
                <a:cs typeface="Calibri"/>
              </a:rPr>
              <a:t>cuente </a:t>
            </a:r>
            <a:r>
              <a:rPr sz="1800" i="1" spc="-5" dirty="0">
                <a:solidFill>
                  <a:srgbClr val="404040"/>
                </a:solidFill>
                <a:latin typeface="Calibri"/>
                <a:cs typeface="Calibri"/>
              </a:rPr>
              <a:t>con recursos apropiados </a:t>
            </a:r>
            <a:r>
              <a:rPr sz="1800" i="1" dirty="0">
                <a:solidFill>
                  <a:srgbClr val="404040"/>
                </a:solidFill>
                <a:latin typeface="Calibri"/>
                <a:cs typeface="Calibri"/>
              </a:rPr>
              <a:t>en </a:t>
            </a:r>
            <a:r>
              <a:rPr sz="1800" i="1" spc="-5" dirty="0">
                <a:solidFill>
                  <a:srgbClr val="404040"/>
                </a:solidFill>
                <a:latin typeface="Calibri"/>
                <a:cs typeface="Calibri"/>
              </a:rPr>
              <a:t>sus respectivos </a:t>
            </a:r>
            <a:r>
              <a:rPr sz="1800" i="1" spc="-10" dirty="0">
                <a:solidFill>
                  <a:srgbClr val="404040"/>
                </a:solidFill>
                <a:latin typeface="Calibri"/>
                <a:cs typeface="Calibri"/>
              </a:rPr>
              <a:t>presupuestos </a:t>
            </a:r>
            <a:r>
              <a:rPr sz="1800" i="1" spc="-5" dirty="0">
                <a:solidFill>
                  <a:srgbClr val="404040"/>
                </a:solidFill>
                <a:latin typeface="Calibri"/>
                <a:cs typeface="Calibri"/>
              </a:rPr>
              <a:t>para </a:t>
            </a:r>
            <a:r>
              <a:rPr sz="1800" i="1" dirty="0">
                <a:solidFill>
                  <a:srgbClr val="404040"/>
                </a:solidFill>
                <a:latin typeface="Calibri"/>
                <a:cs typeface="Calibri"/>
              </a:rPr>
              <a:t>el </a:t>
            </a:r>
            <a:r>
              <a:rPr sz="1800" i="1" spc="-30" dirty="0">
                <a:solidFill>
                  <a:srgbClr val="404040"/>
                </a:solidFill>
                <a:latin typeface="Calibri"/>
                <a:cs typeface="Calibri"/>
              </a:rPr>
              <a:t>efecto</a:t>
            </a:r>
            <a:r>
              <a:rPr sz="1800" spc="-30" dirty="0">
                <a:solidFill>
                  <a:srgbClr val="404040"/>
                </a:solidFill>
                <a:latin typeface="Calibri"/>
                <a:cs typeface="Calibri"/>
              </a:rPr>
              <a:t>”. </a:t>
            </a:r>
            <a:r>
              <a:rPr sz="1800" b="1" spc="-20" dirty="0">
                <a:solidFill>
                  <a:srgbClr val="404040"/>
                </a:solidFill>
                <a:latin typeface="Calibri"/>
                <a:cs typeface="Calibri"/>
              </a:rPr>
              <a:t>Parágrafo </a:t>
            </a:r>
            <a:r>
              <a:rPr sz="1800" b="1" spc="360" dirty="0">
                <a:solidFill>
                  <a:srgbClr val="404040"/>
                </a:solidFill>
                <a:latin typeface="Calibri"/>
                <a:cs typeface="Calibri"/>
              </a:rPr>
              <a:t> </a:t>
            </a:r>
            <a:r>
              <a:rPr sz="1800" b="1" spc="-5" dirty="0">
                <a:solidFill>
                  <a:srgbClr val="404040"/>
                </a:solidFill>
                <a:latin typeface="Calibri"/>
                <a:cs typeface="Calibri"/>
              </a:rPr>
              <a:t>2º</a:t>
            </a:r>
            <a:r>
              <a:rPr sz="1800" spc="-5" dirty="0">
                <a:solidFill>
                  <a:srgbClr val="404040"/>
                </a:solidFill>
                <a:latin typeface="Calibri"/>
                <a:cs typeface="Calibri"/>
              </a:rPr>
              <a:t>. </a:t>
            </a:r>
            <a:r>
              <a:rPr sz="1800" spc="-15" dirty="0">
                <a:solidFill>
                  <a:srgbClr val="404040"/>
                </a:solidFill>
                <a:latin typeface="Calibri"/>
                <a:cs typeface="Calibri"/>
              </a:rPr>
              <a:t>“</a:t>
            </a:r>
            <a:r>
              <a:rPr sz="1800" i="1" spc="-15" dirty="0">
                <a:solidFill>
                  <a:srgbClr val="404040"/>
                </a:solidFill>
                <a:latin typeface="Calibri"/>
                <a:cs typeface="Calibri"/>
              </a:rPr>
              <a:t>Para </a:t>
            </a:r>
            <a:r>
              <a:rPr sz="1800" i="1" spc="-5" dirty="0">
                <a:solidFill>
                  <a:srgbClr val="404040"/>
                </a:solidFill>
                <a:latin typeface="Calibri"/>
                <a:cs typeface="Calibri"/>
              </a:rPr>
              <a:t>los </a:t>
            </a:r>
            <a:r>
              <a:rPr sz="1800" i="1" spc="-10" dirty="0">
                <a:solidFill>
                  <a:srgbClr val="404040"/>
                </a:solidFill>
                <a:latin typeface="Calibri"/>
                <a:cs typeface="Calibri"/>
              </a:rPr>
              <a:t>efectos </a:t>
            </a:r>
            <a:r>
              <a:rPr sz="1800" i="1" spc="-5" dirty="0">
                <a:solidFill>
                  <a:srgbClr val="404040"/>
                </a:solidFill>
                <a:latin typeface="Calibri"/>
                <a:cs typeface="Calibri"/>
              </a:rPr>
              <a:t>de </a:t>
            </a:r>
            <a:r>
              <a:rPr sz="1800" i="1" spc="-15" dirty="0">
                <a:solidFill>
                  <a:srgbClr val="404040"/>
                </a:solidFill>
                <a:latin typeface="Calibri"/>
                <a:cs typeface="Calibri"/>
              </a:rPr>
              <a:t>este </a:t>
            </a:r>
            <a:r>
              <a:rPr sz="1800" i="1" spc="-5" dirty="0">
                <a:solidFill>
                  <a:srgbClr val="404040"/>
                </a:solidFill>
                <a:latin typeface="Calibri"/>
                <a:cs typeface="Calibri"/>
              </a:rPr>
              <a:t>artículo se entenderá por </a:t>
            </a:r>
            <a:r>
              <a:rPr sz="1800" i="1" spc="-10" dirty="0">
                <a:solidFill>
                  <a:srgbClr val="404040"/>
                </a:solidFill>
                <a:latin typeface="Calibri"/>
                <a:cs typeface="Calibri"/>
              </a:rPr>
              <a:t>familia </a:t>
            </a:r>
            <a:r>
              <a:rPr sz="1800" i="1" dirty="0">
                <a:solidFill>
                  <a:srgbClr val="404040"/>
                </a:solidFill>
                <a:latin typeface="Calibri"/>
                <a:cs typeface="Calibri"/>
              </a:rPr>
              <a:t>el </a:t>
            </a:r>
            <a:r>
              <a:rPr sz="1800" i="1" spc="-10" dirty="0">
                <a:solidFill>
                  <a:srgbClr val="404040"/>
                </a:solidFill>
                <a:latin typeface="Calibri"/>
                <a:cs typeface="Calibri"/>
              </a:rPr>
              <a:t>cónyuge </a:t>
            </a:r>
            <a:r>
              <a:rPr sz="1800" i="1" dirty="0">
                <a:solidFill>
                  <a:srgbClr val="404040"/>
                </a:solidFill>
                <a:latin typeface="Calibri"/>
                <a:cs typeface="Calibri"/>
              </a:rPr>
              <a:t>o </a:t>
            </a:r>
            <a:r>
              <a:rPr sz="1800" i="1" spc="-5" dirty="0">
                <a:solidFill>
                  <a:srgbClr val="404040"/>
                </a:solidFill>
                <a:latin typeface="Calibri"/>
                <a:cs typeface="Calibri"/>
              </a:rPr>
              <a:t>compañero(a) </a:t>
            </a:r>
            <a:r>
              <a:rPr sz="1800" i="1" spc="-10" dirty="0">
                <a:solidFill>
                  <a:srgbClr val="404040"/>
                </a:solidFill>
                <a:latin typeface="Calibri"/>
                <a:cs typeface="Calibri"/>
              </a:rPr>
              <a:t>permanente, </a:t>
            </a:r>
            <a:r>
              <a:rPr sz="1800" i="1" dirty="0">
                <a:solidFill>
                  <a:srgbClr val="404040"/>
                </a:solidFill>
                <a:latin typeface="Calibri"/>
                <a:cs typeface="Calibri"/>
              </a:rPr>
              <a:t>los  </a:t>
            </a:r>
            <a:r>
              <a:rPr sz="1800" i="1" spc="-5" dirty="0">
                <a:solidFill>
                  <a:srgbClr val="404040"/>
                </a:solidFill>
                <a:latin typeface="Calibri"/>
                <a:cs typeface="Calibri"/>
              </a:rPr>
              <a:t>padres del empleado </a:t>
            </a:r>
            <a:r>
              <a:rPr sz="1800" i="1" dirty="0">
                <a:solidFill>
                  <a:srgbClr val="404040"/>
                </a:solidFill>
                <a:latin typeface="Calibri"/>
                <a:cs typeface="Calibri"/>
              </a:rPr>
              <a:t>y </a:t>
            </a:r>
            <a:r>
              <a:rPr sz="1800" i="1" spc="-5" dirty="0">
                <a:solidFill>
                  <a:srgbClr val="404040"/>
                </a:solidFill>
                <a:latin typeface="Calibri"/>
                <a:cs typeface="Calibri"/>
              </a:rPr>
              <a:t>los hijos menores de 18 años </a:t>
            </a:r>
            <a:r>
              <a:rPr sz="1800" i="1" dirty="0">
                <a:solidFill>
                  <a:srgbClr val="404040"/>
                </a:solidFill>
                <a:latin typeface="Calibri"/>
                <a:cs typeface="Calibri"/>
              </a:rPr>
              <a:t>o </a:t>
            </a:r>
            <a:r>
              <a:rPr sz="1800" i="1" spc="-10" dirty="0">
                <a:solidFill>
                  <a:srgbClr val="404040"/>
                </a:solidFill>
                <a:latin typeface="Calibri"/>
                <a:cs typeface="Calibri"/>
              </a:rPr>
              <a:t>discapacitados </a:t>
            </a:r>
            <a:r>
              <a:rPr sz="1800" i="1" spc="-5" dirty="0">
                <a:solidFill>
                  <a:srgbClr val="404040"/>
                </a:solidFill>
                <a:latin typeface="Calibri"/>
                <a:cs typeface="Calibri"/>
              </a:rPr>
              <a:t>mayores que dependan </a:t>
            </a:r>
            <a:r>
              <a:rPr sz="1800" i="1" spc="-10" dirty="0">
                <a:solidFill>
                  <a:srgbClr val="404040"/>
                </a:solidFill>
                <a:latin typeface="Calibri"/>
                <a:cs typeface="Calibri"/>
              </a:rPr>
              <a:t>económicamente  </a:t>
            </a:r>
            <a:r>
              <a:rPr sz="1800" i="1" spc="-5" dirty="0">
                <a:solidFill>
                  <a:srgbClr val="404040"/>
                </a:solidFill>
                <a:latin typeface="Calibri"/>
                <a:cs typeface="Calibri"/>
              </a:rPr>
              <a:t>de</a:t>
            </a:r>
            <a:r>
              <a:rPr sz="1800" i="1" dirty="0">
                <a:solidFill>
                  <a:srgbClr val="404040"/>
                </a:solidFill>
                <a:latin typeface="Calibri"/>
                <a:cs typeface="Calibri"/>
              </a:rPr>
              <a:t> </a:t>
            </a:r>
            <a:r>
              <a:rPr sz="1800" i="1" spc="-45" dirty="0">
                <a:solidFill>
                  <a:srgbClr val="404040"/>
                </a:solidFill>
                <a:latin typeface="Calibri"/>
                <a:cs typeface="Calibri"/>
              </a:rPr>
              <a:t>él</a:t>
            </a:r>
            <a:r>
              <a:rPr sz="1800" spc="-45" dirty="0">
                <a:solidFill>
                  <a:srgbClr val="404040"/>
                </a:solidFill>
                <a:latin typeface="Calibri"/>
                <a:cs typeface="Calibri"/>
              </a:rPr>
              <a:t>”.</a:t>
            </a:r>
            <a:endParaRPr sz="1800">
              <a:latin typeface="Calibri"/>
              <a:cs typeface="Calibri"/>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34</TotalTime>
  <Words>2754</Words>
  <Application>Microsoft Office PowerPoint</Application>
  <PresentationFormat>Panorámica</PresentationFormat>
  <Paragraphs>386</Paragraphs>
  <Slides>30</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30</vt:i4>
      </vt:variant>
    </vt:vector>
  </HeadingPairs>
  <TitlesOfParts>
    <vt:vector size="36" baseType="lpstr">
      <vt:lpstr>Arial</vt:lpstr>
      <vt:lpstr>Calibri</vt:lpstr>
      <vt:lpstr>Calibri Light</vt:lpstr>
      <vt:lpstr>Times New Roman</vt:lpstr>
      <vt:lpstr>Wingdings</vt:lpstr>
      <vt:lpstr>Office Theme</vt:lpstr>
      <vt:lpstr>Plan Anual de Bienestar Social Laboral 2018</vt:lpstr>
      <vt:lpstr>Presentación de PowerPoint</vt:lpstr>
      <vt:lpstr>"Colombia será el país mejor educado de América Latina en</vt:lpstr>
      <vt:lpstr>VISIÓN</vt:lpstr>
      <vt:lpstr>VALORES</vt:lpstr>
      <vt:lpstr>PRIORIDADES ESTRATÉGICAS 2018</vt:lpstr>
      <vt:lpstr>MAPA DE ACTORES DEL MINISTERIO DE EDUCACIÓN NACIONAL</vt:lpstr>
      <vt:lpstr>MARCO NORMATIVO</vt:lpstr>
      <vt:lpstr>MARCO NORMATIVO</vt:lpstr>
      <vt:lpstr>MARCO NORMATIVO</vt:lpstr>
      <vt:lpstr>SERVIDORES FELICES Y COMPETENTES 2018</vt:lpstr>
      <vt:lpstr>Protección y Servicios Sociales:</vt:lpstr>
      <vt:lpstr>Calidad de Vida Laboral:</vt:lpstr>
      <vt:lpstr>Objetivo General:</vt:lpstr>
      <vt:lpstr>Objetivos Específicos:</vt:lpstr>
      <vt:lpstr>SERVIDORES POR DEPENDENCIA</vt:lpstr>
      <vt:lpstr>SERVIDORES POR NIVEL Y VINCULACIÓN</vt:lpstr>
      <vt:lpstr>SERVIDORES POR NIVEL Y VINCULACIÓN</vt:lpstr>
      <vt:lpstr>Presentación de PowerPoint</vt:lpstr>
      <vt:lpstr>Presentación de PowerPoint</vt:lpstr>
      <vt:lpstr>ENCUESTA DE BIENESTAR 2017</vt:lpstr>
      <vt:lpstr>ENCUESTA DE BIENESTAR 2017</vt:lpstr>
      <vt:lpstr>VIVIENDA</vt:lpstr>
      <vt:lpstr>ESTRATO SOCIOECONÓMICO</vt:lpstr>
      <vt:lpstr>Presentación de PowerPoint</vt:lpstr>
      <vt:lpstr>Presentación de PowerPoint</vt:lpstr>
      <vt:lpstr>Presentación de PowerPoint</vt:lpstr>
      <vt:lpstr>Presentación de PowerPoint</vt:lpstr>
      <vt:lpstr>Se plantea un nuevo enfoque de actividades, estas, destinadas a reducir los sobre costos y  maximizar la población beneficiada, tanto familias, se contemplan nuevas actividades paralelas a las  tradicionales.</vt:lpstr>
      <vt:lpstr>ESTRATEGIAS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Ana Maria Cardona García</dc:creator>
  <cp:lastModifiedBy>Marcela Borda Rodriguez</cp:lastModifiedBy>
  <cp:revision>7</cp:revision>
  <dcterms:created xsi:type="dcterms:W3CDTF">2018-02-19T19:30:31Z</dcterms:created>
  <dcterms:modified xsi:type="dcterms:W3CDTF">2018-02-19T22:11:23Z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2018-01-29T00:00:00Z</vt:filetime>
  </property>
  <property fmtid="{D5CDD505-2E9C-101B-9397-08002B2CF9AE}" pid="3" name="Creator">
    <vt:lpwstr>Microsoft® PowerPoint® 2016</vt:lpwstr>
  </property>
  <property fmtid="{D5CDD505-2E9C-101B-9397-08002B2CF9AE}" pid="4" name="LastSaved">
    <vt:filetime>2018-02-19T00:00:00Z</vt:filetime>
  </property>
</Properties>
</file>