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098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SOLICITUDES DERECHOS DE PETICIÓN DE LA INFORMACION PRIMER TRIMESTRE </a:t>
            </a:r>
            <a:r>
              <a:rPr lang="en-US" sz="1400" dirty="0" smtClean="0"/>
              <a:t>2016 </a:t>
            </a:r>
            <a:r>
              <a:rPr lang="en-US" sz="1400" dirty="0"/>
              <a:t>Total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'Analisis General'!$B$38:$B$39</c:f>
              <c:strCache>
                <c:ptCount val="1"/>
                <c:pt idx="0">
                  <c:v>SOLICITUDES DERECHOS DE PETICIÓN DE LA INFORMACION PRIMER TRIMESTRE 2015 Total Primer Trimestre  2016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010279965004376E-2"/>
                  <c:y val="7.8362131816856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639257976360877E-2"/>
                  <c:y val="1.3576772444112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06013671668137"/>
                  <c:y val="1.1825157602546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General'!$A$40:$A$42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General'!$B$40:$B$42</c:f>
              <c:numCache>
                <c:formatCode>General</c:formatCode>
                <c:ptCount val="3"/>
                <c:pt idx="0">
                  <c:v>17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1 trimestre 2016 FINAL.xlsx]Analisis General!Tabla dinámica1</c:name>
    <c:fmtId val="22"/>
  </c:pivotSource>
  <c:chart>
    <c:title>
      <c:tx>
        <c:rich>
          <a:bodyPr/>
          <a:lstStyle/>
          <a:p>
            <a:pPr>
              <a:defRPr/>
            </a:pPr>
            <a:r>
              <a:rPr lang="en-US" sz="1200"/>
              <a:t>TOTAL</a:t>
            </a:r>
            <a:r>
              <a:rPr lang="en-US" sz="1200" baseline="0"/>
              <a:t> MENSUAL DERECHOS</a:t>
            </a:r>
          </a:p>
          <a:p>
            <a:pPr>
              <a:defRPr/>
            </a:pPr>
            <a:r>
              <a:rPr lang="en-US" sz="1200" baseline="0"/>
              <a:t> DE PETICIÓN DE INFORMACIÓN PRIMER TRIMESTRE 2016</a:t>
            </a:r>
            <a:endParaRPr lang="en-US" sz="1200"/>
          </a:p>
        </c:rich>
      </c:tx>
      <c:layout>
        <c:manualLayout>
          <c:xMode val="edge"/>
          <c:yMode val="edge"/>
          <c:x val="0.37930775018811136"/>
          <c:y val="3.8205530941494252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4"/>
        <c:spPr>
          <a:solidFill>
            <a:srgbClr val="0000FF"/>
          </a:solidFill>
        </c:spPr>
        <c:dLbl>
          <c:idx val="0"/>
          <c:layout>
            <c:manualLayout>
              <c:x val="6.016374444841173E-2"/>
              <c:y val="5.596851826861744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5"/>
        <c:spPr>
          <a:solidFill>
            <a:srgbClr val="FF0000"/>
          </a:solidFill>
        </c:spPr>
        <c:dLbl>
          <c:idx val="0"/>
          <c:layout>
            <c:manualLayout>
              <c:x val="5.9763842168893563E-2"/>
              <c:y val="-6.957635735903139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6"/>
        <c:spPr>
          <a:solidFill>
            <a:srgbClr val="33CC33"/>
          </a:solidFill>
        </c:spPr>
        <c:dLbl>
          <c:idx val="0"/>
          <c:layout>
            <c:manualLayout>
              <c:x val="1.3292355729459444E-3"/>
              <c:y val="-0.19541389928456196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8"/>
        <c:spPr>
          <a:solidFill>
            <a:srgbClr val="FF0000"/>
          </a:solidFill>
        </c:spPr>
        <c:dLbl>
          <c:idx val="0"/>
          <c:layout>
            <c:manualLayout>
              <c:x val="5.9763842168893563E-2"/>
              <c:y val="-6.957635735903139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19"/>
        <c:spPr>
          <a:solidFill>
            <a:srgbClr val="0000FF"/>
          </a:solidFill>
        </c:spPr>
        <c:dLbl>
          <c:idx val="0"/>
          <c:layout>
            <c:manualLayout>
              <c:x val="6.016374444841173E-2"/>
              <c:y val="5.596851826861744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0"/>
        <c:spPr>
          <a:solidFill>
            <a:srgbClr val="33CC33"/>
          </a:solidFill>
        </c:spPr>
        <c:dLbl>
          <c:idx val="0"/>
          <c:layout>
            <c:manualLayout>
              <c:x val="1.3292355729459444E-3"/>
              <c:y val="-0.19541389928456196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2"/>
        <c:spPr>
          <a:solidFill>
            <a:srgbClr val="FF0000"/>
          </a:solidFill>
        </c:spPr>
        <c:dLbl>
          <c:idx val="0"/>
          <c:layout>
            <c:manualLayout>
              <c:x val="5.9763842168893563E-2"/>
              <c:y val="-6.957635735903139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3"/>
        <c:spPr>
          <a:solidFill>
            <a:srgbClr val="0000FF"/>
          </a:solidFill>
        </c:spPr>
        <c:dLbl>
          <c:idx val="0"/>
          <c:layout>
            <c:manualLayout>
              <c:x val="6.016374444841173E-2"/>
              <c:y val="5.5968518268617443E-2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  <c:pivotFmt>
        <c:idx val="24"/>
        <c:spPr>
          <a:solidFill>
            <a:srgbClr val="33CC33"/>
          </a:solidFill>
        </c:spPr>
        <c:dLbl>
          <c:idx val="0"/>
          <c:layout>
            <c:manualLayout>
              <c:x val="1.3292355729459444E-3"/>
              <c:y val="-0.19541389928456196"/>
            </c:manualLayout>
          </c:layout>
          <c:showLegendKey val="0"/>
          <c:showVal val="0"/>
          <c:showCatName val="0"/>
          <c:showSerName val="0"/>
          <c:showPercent val="1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5.9763842168893563E-2"/>
                  <c:y val="-6.9576357359031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016374444841173E-2"/>
                  <c:y val="5.59685182686174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292355729459444E-3"/>
                  <c:y val="-0.19541389928456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General'!$A$6:$A$9</c:f>
              <c:strCache>
                <c:ptCount val="3"/>
                <c:pt idx="0">
                  <c:v>Marzo</c:v>
                </c:pt>
                <c:pt idx="1">
                  <c:v>Enero</c:v>
                </c:pt>
                <c:pt idx="2">
                  <c:v>Febrero </c:v>
                </c:pt>
              </c:strCache>
            </c:strRef>
          </c:cat>
          <c:val>
            <c:numRef>
              <c:f>'Analisis General'!$B$6:$B$9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Categories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10/05/2016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205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 Trimestre de 2016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Abril 22 de 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1"/>
                </a:solidFill>
              </a:rPr>
              <a:t>Informe de solicitudes de acceso a información pública recibidas en el Ministerio de Educación Nacional -  P</a:t>
            </a:r>
            <a:r>
              <a:rPr lang="es-CO" sz="2800" dirty="0" smtClean="0">
                <a:solidFill>
                  <a:schemeClr val="tx1"/>
                </a:solidFill>
              </a:rPr>
              <a:t>rimer Trimestre 2016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Primer trimestre de 2016 se recibieron 19 solicitudes de derechos de petición de información, de las cuales 17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dirty="0" smtClean="0"/>
              <a:t>fueron atendidos directamente por el Ministerio de  Educación Nacional, y 2 solicitudes se trasladaron  por  competencia a otra entidad, ninguna solicitud fue negada.</a:t>
            </a:r>
          </a:p>
          <a:p>
            <a:pPr algn="just"/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02025"/>
              </p:ext>
            </p:extLst>
          </p:nvPr>
        </p:nvGraphicFramePr>
        <p:xfrm>
          <a:off x="683568" y="4793682"/>
          <a:ext cx="4330700" cy="1678305"/>
        </p:xfrm>
        <a:graphic>
          <a:graphicData uri="http://schemas.openxmlformats.org/drawingml/2006/table">
            <a:tbl>
              <a:tblPr/>
              <a:tblGrid>
                <a:gridCol w="1599028"/>
                <a:gridCol w="2731672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DERECHOS DE PETICIÓN DE LA INFORMACION PRIMER TRIMESTRE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Primer Trimestre 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recibidas y trasladadas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negadas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Solicitudes 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23489"/>
              </p:ext>
            </p:extLst>
          </p:nvPr>
        </p:nvGraphicFramePr>
        <p:xfrm>
          <a:off x="827584" y="1628800"/>
          <a:ext cx="33877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Enero a Marzo de 2016 se refleja  que el mes con mayor número de derechos de petición corresponde a  Febrero  con un total de 10,  seguido por el mes de Marzo con un total de 10. Para un total de 19  en el Primer trimestre del año 2016</a:t>
            </a:r>
            <a:endParaRPr lang="es-ES" dirty="0"/>
          </a:p>
        </p:txBody>
      </p:sp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32471"/>
              </p:ext>
            </p:extLst>
          </p:nvPr>
        </p:nvGraphicFramePr>
        <p:xfrm>
          <a:off x="4499992" y="910321"/>
          <a:ext cx="3990975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20671"/>
              </p:ext>
            </p:extLst>
          </p:nvPr>
        </p:nvGraphicFramePr>
        <p:xfrm>
          <a:off x="827584" y="1772816"/>
          <a:ext cx="3503116" cy="2160241"/>
        </p:xfrm>
        <a:graphic>
          <a:graphicData uri="http://schemas.openxmlformats.org/drawingml/2006/table">
            <a:tbl>
              <a:tblPr/>
              <a:tblGrid>
                <a:gridCol w="1293458"/>
                <a:gridCol w="2209658"/>
              </a:tblGrid>
              <a:tr h="9802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SOLICITUDES DERECHOS DE PETICIÓN DE LA INFORMACION PRIMER TRIMESTRE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5868144" y="1545754"/>
            <a:ext cx="28935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trimestre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año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 seguido por  febrero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</a:t>
            </a: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derechos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 fue la Subdirección de Inspección y Vigilancia con un total de 4.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43899"/>
              </p:ext>
            </p:extLst>
          </p:nvPr>
        </p:nvGraphicFramePr>
        <p:xfrm>
          <a:off x="251519" y="1268757"/>
          <a:ext cx="5400601" cy="4414212"/>
        </p:xfrm>
        <a:graphic>
          <a:graphicData uri="http://schemas.openxmlformats.org/drawingml/2006/table">
            <a:tbl>
              <a:tblPr/>
              <a:tblGrid>
                <a:gridCol w="3453257"/>
                <a:gridCol w="360413"/>
                <a:gridCol w="480549"/>
                <a:gridCol w="614657"/>
                <a:gridCol w="491725"/>
              </a:tblGrid>
              <a:tr h="4011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DERECHOS DE PETICIÓN DE INFORMACIÓN 1 TRIMESTRE 2016 POR 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22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</a:t>
                      </a:r>
                      <a:b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Inspección y Vigilancia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Asesora 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Recursos Humanos del Sector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Atención al Ciudadano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Monitoreo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de Alimentación Escolar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Calidad Para la Educación Preescolar,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Acceso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Gestión Documental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 de Convalidaciones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Despacho del Viceministro de Educación 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Subdirección de Fortalecimiento Institucional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 smtClean="0">
                <a:solidFill>
                  <a:schemeClr val="bg1"/>
                </a:solidFill>
              </a:rPr>
              <a:t>Primer </a:t>
            </a:r>
            <a:r>
              <a:rPr lang="es-CO" sz="2600" dirty="0">
                <a:solidFill>
                  <a:schemeClr val="bg1"/>
                </a:solidFill>
              </a:rPr>
              <a:t>Trimestre </a:t>
            </a:r>
            <a:r>
              <a:rPr lang="es-CO" sz="2600" dirty="0" smtClean="0">
                <a:solidFill>
                  <a:schemeClr val="bg1"/>
                </a:solidFill>
              </a:rPr>
              <a:t>2016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1"/>
            <a:ext cx="8064896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495</Words>
  <Application>Microsoft Office PowerPoint</Application>
  <PresentationFormat>Presentación en pantalla (4:3)</PresentationFormat>
  <Paragraphs>128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CAROLINA</cp:lastModifiedBy>
  <cp:revision>586</cp:revision>
  <cp:lastPrinted>2015-11-04T16:00:38Z</cp:lastPrinted>
  <dcterms:created xsi:type="dcterms:W3CDTF">2014-10-20T16:00:02Z</dcterms:created>
  <dcterms:modified xsi:type="dcterms:W3CDTF">2016-05-11T00:29:01Z</dcterms:modified>
</cp:coreProperties>
</file>