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59" r:id="rId3"/>
    <p:sldId id="260" r:id="rId4"/>
    <p:sldId id="268" r:id="rId5"/>
    <p:sldId id="269" r:id="rId6"/>
    <p:sldId id="258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91C8"/>
    <a:srgbClr val="3F65AA"/>
    <a:srgbClr val="E3ECF8"/>
    <a:srgbClr val="E43866"/>
    <a:srgbClr val="436CB7"/>
    <a:srgbClr val="4874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62"/>
    <p:restoredTop sz="97714"/>
  </p:normalViewPr>
  <p:slideViewPr>
    <p:cSldViewPr snapToGrid="0" snapToObjects="1">
      <p:cViewPr varScale="1">
        <p:scale>
          <a:sx n="86" d="100"/>
          <a:sy n="86" d="100"/>
        </p:scale>
        <p:origin x="2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pena\Documents\2019\Base%20Informe%20de%20Solicitudes%20de%20acceso%20a%20la%20Informaci&#243;n%201%20trimestre%202019%20FINA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en-US" sz="1400" b="1" i="0" u="none" strike="noStrike" kern="1200" baseline="0">
                <a:solidFill>
                  <a:srgbClr val="436CB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400" b="1" i="0" u="none" strike="noStrike" kern="1200" baseline="0">
                <a:solidFill>
                  <a:srgbClr val="436CB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SOLICITUDES DERECHOS DE PETICIÓN DE LA INFORMACIÒN PRIMER TRIMESTRE 2019</a:t>
            </a:r>
          </a:p>
        </c:rich>
      </c:tx>
      <c:layout>
        <c:manualLayout>
          <c:xMode val="edge"/>
          <c:yMode val="edge"/>
          <c:x val="0.16548567056648283"/>
          <c:y val="0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'Analisis General'!$B$108:$B$109</c:f>
              <c:strCache>
                <c:ptCount val="2"/>
                <c:pt idx="0">
                  <c:v>SOLICITUDES DERECHOS DE PETICIÓN DE LA INFORMACION PRIMER  TRIMESTRE 2019</c:v>
                </c:pt>
                <c:pt idx="1">
                  <c:v>TOTAL PRIMER TRIMESTRE  2019</c:v>
                </c:pt>
              </c:strCache>
            </c:strRef>
          </c:tx>
          <c:spPr>
            <a:solidFill>
              <a:srgbClr val="CC00FF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24A8-4EF9-A2B5-894D87FC096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24A8-4EF9-A2B5-894D87FC0964}"/>
              </c:ext>
            </c:extLst>
          </c:dPt>
          <c:dLbls>
            <c:dLbl>
              <c:idx val="0"/>
              <c:layout>
                <c:manualLayout>
                  <c:x val="0.10251543455853443"/>
                  <c:y val="-1.42258749376542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4A8-4EF9-A2B5-894D87FC0964}"/>
                </c:ext>
              </c:extLst>
            </c:dLbl>
            <c:dLbl>
              <c:idx val="1"/>
              <c:layout>
                <c:manualLayout>
                  <c:x val="-3.4578086646051838E-2"/>
                  <c:y val="-2.45811719326695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4A8-4EF9-A2B5-894D87FC0964}"/>
                </c:ext>
              </c:extLst>
            </c:dLbl>
            <c:dLbl>
              <c:idx val="2"/>
              <c:layout>
                <c:manualLayout>
                  <c:x val="5.251490324842998E-2"/>
                  <c:y val="-8.69552580794694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4A8-4EF9-A2B5-894D87FC096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'Analisis General'!$A$110:$A$112</c:f>
              <c:strCache>
                <c:ptCount val="3"/>
                <c:pt idx="0">
                  <c:v>Solicitudes atendidas</c:v>
                </c:pt>
                <c:pt idx="1">
                  <c:v>Solicitudes recibidas y trasladadas</c:v>
                </c:pt>
                <c:pt idx="2">
                  <c:v>Solicitudes negadas</c:v>
                </c:pt>
              </c:strCache>
            </c:strRef>
          </c:cat>
          <c:val>
            <c:numRef>
              <c:f>'Analisis General'!$B$110:$B$112</c:f>
              <c:numCache>
                <c:formatCode>General</c:formatCode>
                <c:ptCount val="3"/>
                <c:pt idx="0">
                  <c:v>4814</c:v>
                </c:pt>
                <c:pt idx="1">
                  <c:v>1917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4A8-4EF9-A2B5-894D87FC09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43967992"/>
        <c:axId val="443967664"/>
      </c:barChart>
      <c:catAx>
        <c:axId val="443967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43967664"/>
        <c:crosses val="autoZero"/>
        <c:auto val="1"/>
        <c:lblAlgn val="ctr"/>
        <c:lblOffset val="100"/>
        <c:noMultiLvlLbl val="0"/>
      </c:catAx>
      <c:valAx>
        <c:axId val="4439676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4396799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B34E3CD0-0912-D54D-99F1-5FF9CB7B0B82}" type="datetimeFigureOut">
              <a:rPr lang="es-CO" smtClean="0"/>
              <a:pPr/>
              <a:t>5/04/2019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AA46854C-106E-CE40-A693-94E4F3F3AA7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20970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5/04/2019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8380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5/04/2019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723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5/04/2019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655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5/04/2019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2402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5/04/2019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60282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5/04/2019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45538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5/04/2019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24461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5/04/2019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89283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5/04/2019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6462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5/04/2019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7710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5/04/2019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09937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D690E37E-05F4-674C-AD4E-2106243F5975}" type="datetimeFigureOut">
              <a:rPr lang="es-CO" smtClean="0"/>
              <a:pPr/>
              <a:t>5/04/2019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16F0B8E-66C2-2049-9E7A-AFFB689CC94E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82601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9C6E5F6D-E708-2541-A0C8-768542CA1B2A}"/>
              </a:ext>
            </a:extLst>
          </p:cNvPr>
          <p:cNvSpPr/>
          <p:nvPr/>
        </p:nvSpPr>
        <p:spPr>
          <a:xfrm>
            <a:off x="0" y="0"/>
            <a:ext cx="6306288" cy="6858000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E90E59F-664F-B247-BABD-CC1CDF8ED2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4962" y="2880442"/>
            <a:ext cx="5767388" cy="1097116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47D294CF-C86D-9449-A665-74E3810FA0E4}"/>
              </a:ext>
            </a:extLst>
          </p:cNvPr>
          <p:cNvSpPr/>
          <p:nvPr/>
        </p:nvSpPr>
        <p:spPr>
          <a:xfrm>
            <a:off x="10640084" y="5311145"/>
            <a:ext cx="829733" cy="45834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O" dirty="0">
              <a:latin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427AF52-39C3-E647-8F55-F0278B8E943E}"/>
              </a:ext>
            </a:extLst>
          </p:cNvPr>
          <p:cNvSpPr/>
          <p:nvPr/>
        </p:nvSpPr>
        <p:spPr>
          <a:xfrm>
            <a:off x="6813717" y="5496735"/>
            <a:ext cx="55196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>
                <a:solidFill>
                  <a:srgbClr val="436C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 De Solicitudes De Acceso A La Información </a:t>
            </a:r>
          </a:p>
          <a:p>
            <a:r>
              <a:rPr lang="es-CO" dirty="0">
                <a:solidFill>
                  <a:srgbClr val="436C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Decreto 103 De 2015</a:t>
            </a:r>
          </a:p>
          <a:p>
            <a:r>
              <a:rPr lang="es-CO" dirty="0">
                <a:solidFill>
                  <a:srgbClr val="436C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Cuarto Trimestre De 2018</a:t>
            </a:r>
          </a:p>
          <a:p>
            <a:r>
              <a:rPr lang="es-CO" dirty="0">
                <a:solidFill>
                  <a:srgbClr val="436C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Bogotá, Abril De 2019</a:t>
            </a:r>
            <a:endParaRPr lang="es-ES_tradnl" dirty="0">
              <a:solidFill>
                <a:srgbClr val="436C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85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DA1DC6C8-7FCA-D54A-B85B-7CA7435C9AE6}"/>
              </a:ext>
            </a:extLst>
          </p:cNvPr>
          <p:cNvSpPr/>
          <p:nvPr/>
        </p:nvSpPr>
        <p:spPr>
          <a:xfrm>
            <a:off x="0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AE70879-AFC8-A94A-AFFB-906B9BFC2723}"/>
              </a:ext>
            </a:extLst>
          </p:cNvPr>
          <p:cNvSpPr txBox="1"/>
          <p:nvPr/>
        </p:nvSpPr>
        <p:spPr>
          <a:xfrm>
            <a:off x="139842" y="30145"/>
            <a:ext cx="698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BF8DB2D-5C2C-D24B-AA58-65146138186D}"/>
              </a:ext>
            </a:extLst>
          </p:cNvPr>
          <p:cNvSpPr txBox="1"/>
          <p:nvPr/>
        </p:nvSpPr>
        <p:spPr>
          <a:xfrm>
            <a:off x="918774" y="153254"/>
            <a:ext cx="2476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rgbClr val="436C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Derechos de petición de la información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D4211EAE-0013-F941-8237-E6E2EB02C1EB}"/>
              </a:ext>
            </a:extLst>
          </p:cNvPr>
          <p:cNvSpPr txBox="1"/>
          <p:nvPr/>
        </p:nvSpPr>
        <p:spPr>
          <a:xfrm>
            <a:off x="918774" y="3219554"/>
            <a:ext cx="94407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cumplimiento de lo establecido en el decreto 103 del 20 de enero de 2015, por el cual se reglamenta parcialmente la Ley 1712 de 2014 y se dictan otras disposiciones, a continuación se presenta la información relacionada con las solicitudes de acceso a la información pública.</a:t>
            </a:r>
          </a:p>
          <a:p>
            <a:endParaRPr lang="es-CO" sz="1200" dirty="0">
              <a:solidFill>
                <a:srgbClr val="3F65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200" dirty="0">
              <a:solidFill>
                <a:srgbClr val="3F65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4280AB9-062E-8F45-988E-253196073646}"/>
              </a:ext>
            </a:extLst>
          </p:cNvPr>
          <p:cNvSpPr txBox="1"/>
          <p:nvPr/>
        </p:nvSpPr>
        <p:spPr>
          <a:xfrm>
            <a:off x="969164" y="2165170"/>
            <a:ext cx="518895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srgbClr val="436C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Derechos de petición de la información</a:t>
            </a:r>
          </a:p>
          <a:p>
            <a:endParaRPr lang="es-CO" sz="3600" b="1" dirty="0">
              <a:solidFill>
                <a:srgbClr val="436C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B523A4C-3171-AE4B-8DE7-376005EED720}"/>
              </a:ext>
            </a:extLst>
          </p:cNvPr>
          <p:cNvSpPr/>
          <p:nvPr/>
        </p:nvSpPr>
        <p:spPr>
          <a:xfrm>
            <a:off x="1017182" y="3107212"/>
            <a:ext cx="829733" cy="45834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136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DA1DC6C8-7FCA-D54A-B85B-7CA7435C9AE6}"/>
              </a:ext>
            </a:extLst>
          </p:cNvPr>
          <p:cNvSpPr/>
          <p:nvPr/>
        </p:nvSpPr>
        <p:spPr>
          <a:xfrm>
            <a:off x="0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AE70879-AFC8-A94A-AFFB-906B9BFC2723}"/>
              </a:ext>
            </a:extLst>
          </p:cNvPr>
          <p:cNvSpPr txBox="1"/>
          <p:nvPr/>
        </p:nvSpPr>
        <p:spPr>
          <a:xfrm>
            <a:off x="139842" y="30145"/>
            <a:ext cx="698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BF8DB2D-5C2C-D24B-AA58-65146138186D}"/>
              </a:ext>
            </a:extLst>
          </p:cNvPr>
          <p:cNvSpPr txBox="1"/>
          <p:nvPr/>
        </p:nvSpPr>
        <p:spPr>
          <a:xfrm>
            <a:off x="918774" y="153254"/>
            <a:ext cx="2476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rgbClr val="436C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Derechos de petición de la información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EFA1274-B700-4BC5-BE5D-9DBD8CC7D63F}"/>
              </a:ext>
            </a:extLst>
          </p:cNvPr>
          <p:cNvSpPr/>
          <p:nvPr/>
        </p:nvSpPr>
        <p:spPr>
          <a:xfrm>
            <a:off x="7197797" y="1594508"/>
            <a:ext cx="454490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dirty="0">
                <a:solidFill>
                  <a:srgbClr val="436C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Durante el primer trimestre de 2019 se recibieron 6.731 solicitudes de derechos de petición de información de las cuales 4.814 fueron atendidos directamente por el Ministerio de  Educación Nacional, y 1.917 solicitudes se trasladaron  por  competencia a otra entidad, ninguna solicitud fue negada</a:t>
            </a:r>
            <a:r>
              <a:rPr lang="es-CO" dirty="0"/>
              <a:t>.</a:t>
            </a:r>
          </a:p>
        </p:txBody>
      </p:sp>
      <p:graphicFrame>
        <p:nvGraphicFramePr>
          <p:cNvPr id="13" name="1 Gráfico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9300128"/>
              </p:ext>
            </p:extLst>
          </p:nvPr>
        </p:nvGraphicFramePr>
        <p:xfrm>
          <a:off x="753487" y="1982744"/>
          <a:ext cx="4705350" cy="3171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FC2DF0D9-1D82-41A6-81F9-0104BAD482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413076"/>
              </p:ext>
            </p:extLst>
          </p:nvPr>
        </p:nvGraphicFramePr>
        <p:xfrm>
          <a:off x="7678378" y="3925229"/>
          <a:ext cx="3760135" cy="2290135"/>
        </p:xfrm>
        <a:graphic>
          <a:graphicData uri="http://schemas.openxmlformats.org/drawingml/2006/table">
            <a:tbl>
              <a:tblPr/>
              <a:tblGrid>
                <a:gridCol w="1830974">
                  <a:extLst>
                    <a:ext uri="{9D8B030D-6E8A-4147-A177-3AD203B41FA5}">
                      <a16:colId xmlns:a16="http://schemas.microsoft.com/office/drawing/2014/main" val="4258341987"/>
                    </a:ext>
                  </a:extLst>
                </a:gridCol>
                <a:gridCol w="1929161">
                  <a:extLst>
                    <a:ext uri="{9D8B030D-6E8A-4147-A177-3AD203B41FA5}">
                      <a16:colId xmlns:a16="http://schemas.microsoft.com/office/drawing/2014/main" val="3109338393"/>
                    </a:ext>
                  </a:extLst>
                </a:gridCol>
              </a:tblGrid>
              <a:tr h="38894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SOLICITUDES DERECHOS DE PETICIÓN DE LA INFORMACION PRIMER  TRIMESTRE 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30744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Concepto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PRIMER TRIMESTRE  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00175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kern="1200" dirty="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Solicitudes atendidas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kern="120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1385489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kern="1200" dirty="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Solicitudes recibidas y trasladadas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kern="120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06929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kern="1200" dirty="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Solicitudes negadas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kern="120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350665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kern="1200" dirty="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Solicitudes recibidas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kern="1200" dirty="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6731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20050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5393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DA1DC6C8-7FCA-D54A-B85B-7CA7435C9AE6}"/>
              </a:ext>
            </a:extLst>
          </p:cNvPr>
          <p:cNvSpPr/>
          <p:nvPr/>
        </p:nvSpPr>
        <p:spPr>
          <a:xfrm>
            <a:off x="0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AE70879-AFC8-A94A-AFFB-906B9BFC2723}"/>
              </a:ext>
            </a:extLst>
          </p:cNvPr>
          <p:cNvSpPr txBox="1"/>
          <p:nvPr/>
        </p:nvSpPr>
        <p:spPr>
          <a:xfrm>
            <a:off x="139842" y="30145"/>
            <a:ext cx="698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BF8DB2D-5C2C-D24B-AA58-65146138186D}"/>
              </a:ext>
            </a:extLst>
          </p:cNvPr>
          <p:cNvSpPr txBox="1"/>
          <p:nvPr/>
        </p:nvSpPr>
        <p:spPr>
          <a:xfrm>
            <a:off x="918774" y="153254"/>
            <a:ext cx="2476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rgbClr val="436C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Derechos de petición de la información</a:t>
            </a: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B3C8C0FC-0D52-4DF4-A80D-168FAFB4FEAF}"/>
              </a:ext>
            </a:extLst>
          </p:cNvPr>
          <p:cNvSpPr txBox="1"/>
          <p:nvPr/>
        </p:nvSpPr>
        <p:spPr>
          <a:xfrm>
            <a:off x="485530" y="4460080"/>
            <a:ext cx="86698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dirty="0">
                <a:solidFill>
                  <a:srgbClr val="436C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los meses de 	enero, febrero, marzo se refleja  que el mes con mayor número de derechos de petición corresponde a  enero  con un total de 2.400,  seguido por el mes de marzo con un total de 2.173 y  febrero  con 2.155. Para un total de 6.728 derechos de petición en el primer trimestre del año 2019</a:t>
            </a:r>
            <a:endParaRPr lang="es-ES" sz="1600" dirty="0">
              <a:solidFill>
                <a:srgbClr val="436C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81A1F36-37D2-4686-A892-ACFDBBEE7F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008396"/>
              </p:ext>
            </p:extLst>
          </p:nvPr>
        </p:nvGraphicFramePr>
        <p:xfrm>
          <a:off x="1130881" y="1907658"/>
          <a:ext cx="7477859" cy="1984119"/>
        </p:xfrm>
        <a:graphic>
          <a:graphicData uri="http://schemas.openxmlformats.org/drawingml/2006/table">
            <a:tbl>
              <a:tblPr/>
              <a:tblGrid>
                <a:gridCol w="2106440">
                  <a:extLst>
                    <a:ext uri="{9D8B030D-6E8A-4147-A177-3AD203B41FA5}">
                      <a16:colId xmlns:a16="http://schemas.microsoft.com/office/drawing/2014/main" val="4047486075"/>
                    </a:ext>
                  </a:extLst>
                </a:gridCol>
                <a:gridCol w="1263863">
                  <a:extLst>
                    <a:ext uri="{9D8B030D-6E8A-4147-A177-3AD203B41FA5}">
                      <a16:colId xmlns:a16="http://schemas.microsoft.com/office/drawing/2014/main" val="1607577611"/>
                    </a:ext>
                  </a:extLst>
                </a:gridCol>
                <a:gridCol w="608527">
                  <a:extLst>
                    <a:ext uri="{9D8B030D-6E8A-4147-A177-3AD203B41FA5}">
                      <a16:colId xmlns:a16="http://schemas.microsoft.com/office/drawing/2014/main" val="2700465232"/>
                    </a:ext>
                  </a:extLst>
                </a:gridCol>
                <a:gridCol w="717749">
                  <a:extLst>
                    <a:ext uri="{9D8B030D-6E8A-4147-A177-3AD203B41FA5}">
                      <a16:colId xmlns:a16="http://schemas.microsoft.com/office/drawing/2014/main" val="3106829040"/>
                    </a:ext>
                  </a:extLst>
                </a:gridCol>
                <a:gridCol w="436892">
                  <a:extLst>
                    <a:ext uri="{9D8B030D-6E8A-4147-A177-3AD203B41FA5}">
                      <a16:colId xmlns:a16="http://schemas.microsoft.com/office/drawing/2014/main" val="680592454"/>
                    </a:ext>
                  </a:extLst>
                </a:gridCol>
                <a:gridCol w="877683">
                  <a:extLst>
                    <a:ext uri="{9D8B030D-6E8A-4147-A177-3AD203B41FA5}">
                      <a16:colId xmlns:a16="http://schemas.microsoft.com/office/drawing/2014/main" val="1625103556"/>
                    </a:ext>
                  </a:extLst>
                </a:gridCol>
                <a:gridCol w="717749">
                  <a:extLst>
                    <a:ext uri="{9D8B030D-6E8A-4147-A177-3AD203B41FA5}">
                      <a16:colId xmlns:a16="http://schemas.microsoft.com/office/drawing/2014/main" val="4191589476"/>
                    </a:ext>
                  </a:extLst>
                </a:gridCol>
                <a:gridCol w="748956">
                  <a:extLst>
                    <a:ext uri="{9D8B030D-6E8A-4147-A177-3AD203B41FA5}">
                      <a16:colId xmlns:a16="http://schemas.microsoft.com/office/drawing/2014/main" val="1983616198"/>
                    </a:ext>
                  </a:extLst>
                </a:gridCol>
              </a:tblGrid>
              <a:tr h="562697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SOLICITUDES DERECHOS DE PETICIÓN DE INFORMACIÓN TERCER TRIMESTRE 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755721"/>
                  </a:ext>
                </a:extLst>
              </a:tr>
              <a:tr h="44281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Correo electrónico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Masivo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Personal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Web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Buzón UAC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Otro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56829"/>
                  </a:ext>
                </a:extLst>
              </a:tr>
              <a:tr h="244651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1911833"/>
                  </a:ext>
                </a:extLst>
              </a:tr>
              <a:tr h="244651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Marzo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7689871"/>
                  </a:ext>
                </a:extLst>
              </a:tr>
              <a:tr h="244651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Febrero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6283274"/>
                  </a:ext>
                </a:extLst>
              </a:tr>
              <a:tr h="244651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0184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5847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DA1DC6C8-7FCA-D54A-B85B-7CA7435C9AE6}"/>
              </a:ext>
            </a:extLst>
          </p:cNvPr>
          <p:cNvSpPr/>
          <p:nvPr/>
        </p:nvSpPr>
        <p:spPr>
          <a:xfrm>
            <a:off x="0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AE70879-AFC8-A94A-AFFB-906B9BFC2723}"/>
              </a:ext>
            </a:extLst>
          </p:cNvPr>
          <p:cNvSpPr txBox="1"/>
          <p:nvPr/>
        </p:nvSpPr>
        <p:spPr>
          <a:xfrm>
            <a:off x="139842" y="30145"/>
            <a:ext cx="698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BF8DB2D-5C2C-D24B-AA58-65146138186D}"/>
              </a:ext>
            </a:extLst>
          </p:cNvPr>
          <p:cNvSpPr txBox="1"/>
          <p:nvPr/>
        </p:nvSpPr>
        <p:spPr>
          <a:xfrm>
            <a:off x="918774" y="153254"/>
            <a:ext cx="2476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rgbClr val="436C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Derechos de petición de la información</a:t>
            </a: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B3C8C0FC-0D52-4DF4-A80D-168FAFB4FEAF}"/>
              </a:ext>
            </a:extLst>
          </p:cNvPr>
          <p:cNvSpPr txBox="1"/>
          <p:nvPr/>
        </p:nvSpPr>
        <p:spPr>
          <a:xfrm>
            <a:off x="6631258" y="2133567"/>
            <a:ext cx="48187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dirty="0">
                <a:solidFill>
                  <a:srgbClr val="436C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recibieron 4.367 derechos de petición de información. En los cuales  la dependencia que mas recibió asignaciones fue la Unidad de Atención al Ciudadano con un total de 2.649.</a:t>
            </a:r>
          </a:p>
          <a:p>
            <a:pPr algn="just"/>
            <a:endParaRPr lang="es-ES" sz="1600" dirty="0">
              <a:solidFill>
                <a:srgbClr val="436C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F28FE06-A419-492A-BEF0-EC0F67A1AF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069879"/>
              </p:ext>
            </p:extLst>
          </p:nvPr>
        </p:nvGraphicFramePr>
        <p:xfrm>
          <a:off x="608193" y="1175494"/>
          <a:ext cx="5770303" cy="3797952"/>
        </p:xfrm>
        <a:graphic>
          <a:graphicData uri="http://schemas.openxmlformats.org/drawingml/2006/table">
            <a:tbl>
              <a:tblPr/>
              <a:tblGrid>
                <a:gridCol w="2396409">
                  <a:extLst>
                    <a:ext uri="{9D8B030D-6E8A-4147-A177-3AD203B41FA5}">
                      <a16:colId xmlns:a16="http://schemas.microsoft.com/office/drawing/2014/main" val="921255050"/>
                    </a:ext>
                  </a:extLst>
                </a:gridCol>
                <a:gridCol w="681085">
                  <a:extLst>
                    <a:ext uri="{9D8B030D-6E8A-4147-A177-3AD203B41FA5}">
                      <a16:colId xmlns:a16="http://schemas.microsoft.com/office/drawing/2014/main" val="896864152"/>
                    </a:ext>
                  </a:extLst>
                </a:gridCol>
                <a:gridCol w="857663">
                  <a:extLst>
                    <a:ext uri="{9D8B030D-6E8A-4147-A177-3AD203B41FA5}">
                      <a16:colId xmlns:a16="http://schemas.microsoft.com/office/drawing/2014/main" val="2189752294"/>
                    </a:ext>
                  </a:extLst>
                </a:gridCol>
                <a:gridCol w="1050006">
                  <a:extLst>
                    <a:ext uri="{9D8B030D-6E8A-4147-A177-3AD203B41FA5}">
                      <a16:colId xmlns:a16="http://schemas.microsoft.com/office/drawing/2014/main" val="4073204068"/>
                    </a:ext>
                  </a:extLst>
                </a:gridCol>
                <a:gridCol w="785140">
                  <a:extLst>
                    <a:ext uri="{9D8B030D-6E8A-4147-A177-3AD203B41FA5}">
                      <a16:colId xmlns:a16="http://schemas.microsoft.com/office/drawing/2014/main" val="3445253769"/>
                    </a:ext>
                  </a:extLst>
                </a:gridCol>
              </a:tblGrid>
              <a:tr h="42423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Dependencia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Octubre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Noviembre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Diciembre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</a:t>
                      </a:r>
                      <a:b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general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132481"/>
                  </a:ext>
                </a:extLst>
              </a:tr>
              <a:tr h="202019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kern="1200" dirty="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Unidad de Atención al Ciudadano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kern="120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kern="120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kern="120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kern="120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0055114"/>
                  </a:ext>
                </a:extLst>
              </a:tr>
              <a:tr h="202019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kern="1200" dirty="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Grupo de Convalidaciones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kern="120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kern="120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kern="120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kern="120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2752865"/>
                  </a:ext>
                </a:extLst>
              </a:tr>
              <a:tr h="202019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kern="1200" dirty="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Grupo de Gestión Documental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kern="120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kern="120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kern="120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kern="120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5905734"/>
                  </a:ext>
                </a:extLst>
              </a:tr>
              <a:tr h="349492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kern="120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Subdirección de Inspección y Vigilancia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kern="1200" dirty="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kern="120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kern="120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kern="120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0266186"/>
                  </a:ext>
                </a:extLst>
              </a:tr>
              <a:tr h="202019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kern="120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Grupo de Certificaciones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kern="120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kern="1200" dirty="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kern="120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kern="120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2583732"/>
                  </a:ext>
                </a:extLst>
              </a:tr>
              <a:tr h="202019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kern="120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Oficina Asesora Jurídica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kern="120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kern="1200" dirty="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kern="120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kern="120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4945676"/>
                  </a:ext>
                </a:extLst>
              </a:tr>
              <a:tr h="349492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kern="120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Subdirección de Recursos Humanos del Sector Educación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kern="120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kern="120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kern="1200" dirty="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kern="120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5637563"/>
                  </a:ext>
                </a:extLst>
              </a:tr>
              <a:tr h="202019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kern="120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Subdirección de Contratación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kern="120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kern="120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kern="1200" dirty="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kern="120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4742392"/>
                  </a:ext>
                </a:extLst>
              </a:tr>
              <a:tr h="349492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kern="120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Subdirección de Apoyo a la Gestión de las IES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kern="120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kern="120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kern="1200" dirty="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kern="120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2501850"/>
                  </a:ext>
                </a:extLst>
              </a:tr>
              <a:tr h="349492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kern="120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Subdirección de Fortalecimiento Institucional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kern="120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kern="120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kern="1200" dirty="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kern="120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5546278"/>
                  </a:ext>
                </a:extLst>
              </a:tr>
              <a:tr h="349492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kern="120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Subdirección de Fomento de Competencias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kern="120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kern="120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kern="1200" dirty="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kern="1200" dirty="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0618677"/>
                  </a:ext>
                </a:extLst>
              </a:tr>
              <a:tr h="202019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kern="120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Subdirección de Permanencia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kern="120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kern="120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kern="120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kern="1200" dirty="0">
                          <a:solidFill>
                            <a:srgbClr val="436CB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0311507"/>
                  </a:ext>
                </a:extLst>
              </a:tr>
              <a:tr h="21212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general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1733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1134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4367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51692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4093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DA1DC6C8-7FCA-D54A-B85B-7CA7435C9AE6}"/>
              </a:ext>
            </a:extLst>
          </p:cNvPr>
          <p:cNvSpPr/>
          <p:nvPr/>
        </p:nvSpPr>
        <p:spPr>
          <a:xfrm>
            <a:off x="-7088" y="-7088"/>
            <a:ext cx="12284149" cy="6939516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92378DE-4BCF-804A-84D6-8BDC94475975}"/>
              </a:ext>
            </a:extLst>
          </p:cNvPr>
          <p:cNvSpPr txBox="1"/>
          <p:nvPr/>
        </p:nvSpPr>
        <p:spPr>
          <a:xfrm>
            <a:off x="3050719" y="3105834"/>
            <a:ext cx="5649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s-CO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es-C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Educación</a:t>
            </a:r>
            <a:r>
              <a:rPr lang="es-CO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EsDeTodos</a:t>
            </a:r>
            <a:endParaRPr lang="es-CO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783E4CE-C240-214C-B75F-411C5AD6F77D}"/>
              </a:ext>
            </a:extLst>
          </p:cNvPr>
          <p:cNvSpPr txBox="1"/>
          <p:nvPr/>
        </p:nvSpPr>
        <p:spPr>
          <a:xfrm>
            <a:off x="2807530" y="5133108"/>
            <a:ext cx="1634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Mineducacion</a:t>
            </a:r>
            <a:endParaRPr lang="es-CO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47593BC-1CD9-E14C-95B1-3BC5BDD65AC9}"/>
              </a:ext>
            </a:extLst>
          </p:cNvPr>
          <p:cNvSpPr txBox="1"/>
          <p:nvPr/>
        </p:nvSpPr>
        <p:spPr>
          <a:xfrm>
            <a:off x="5203397" y="5133108"/>
            <a:ext cx="2118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@Mineducacion</a:t>
            </a:r>
            <a:endParaRPr lang="es-CO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D60EC01-DBCD-EA43-A971-889D5C4E215C}"/>
              </a:ext>
            </a:extLst>
          </p:cNvPr>
          <p:cNvSpPr txBox="1"/>
          <p:nvPr/>
        </p:nvSpPr>
        <p:spPr>
          <a:xfrm>
            <a:off x="7783568" y="5133108"/>
            <a:ext cx="2118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@Mineducacion</a:t>
            </a:r>
            <a:endParaRPr lang="es-CO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EFC1ADE-26D0-3F45-8E27-92EB9D756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8403" y="5209824"/>
            <a:ext cx="304800" cy="2159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74F8FDD-5177-254D-91A5-090B389233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280" y="5203474"/>
            <a:ext cx="266700" cy="2286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4582D57-FC4C-E748-B2B6-6C8AAB959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9144" y="5197124"/>
            <a:ext cx="228600" cy="2413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539ACF9-627C-EB48-80D5-8211035E69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088" y="803257"/>
            <a:ext cx="3200937" cy="60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8453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710</TotalTime>
  <Words>391</Words>
  <Application>Microsoft Office PowerPoint</Application>
  <PresentationFormat>Panorámica</PresentationFormat>
  <Paragraphs>147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Hernan Alfonso Suarez Cediel</dc:creator>
  <cp:lastModifiedBy>Jenny Patricia Peña Rozo</cp:lastModifiedBy>
  <cp:revision>43</cp:revision>
  <dcterms:created xsi:type="dcterms:W3CDTF">2018-12-12T16:12:35Z</dcterms:created>
  <dcterms:modified xsi:type="dcterms:W3CDTF">2019-04-05T15:09:30Z</dcterms:modified>
</cp:coreProperties>
</file>