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8"/>
  </p:notesMasterIdLst>
  <p:sldIdLst>
    <p:sldId id="256" r:id="rId2"/>
    <p:sldId id="259" r:id="rId3"/>
    <p:sldId id="260" r:id="rId4"/>
    <p:sldId id="268" r:id="rId5"/>
    <p:sldId id="269" r:id="rId6"/>
    <p:sldId id="258" r:id="rId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F91C8"/>
    <a:srgbClr val="3F65AA"/>
    <a:srgbClr val="E3ECF8"/>
    <a:srgbClr val="E43866"/>
    <a:srgbClr val="436CB7"/>
    <a:srgbClr val="4874C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762"/>
    <p:restoredTop sz="97714"/>
  </p:normalViewPr>
  <p:slideViewPr>
    <p:cSldViewPr snapToGrid="0" snapToObjects="1">
      <p:cViewPr varScale="1">
        <p:scale>
          <a:sx n="86" d="100"/>
          <a:sy n="86" d="100"/>
        </p:scale>
        <p:origin x="984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200" d="100"/>
        <a:sy n="2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.xlsx"/><Relationship Id="rId1" Type="http://schemas.openxmlformats.org/officeDocument/2006/relationships/themeOverride" Target="../theme/themeOverrid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lang="en-US" sz="1600" kern="1200">
                <a:solidFill>
                  <a:srgbClr val="436CB7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r>
              <a:rPr lang="en-US" sz="1400" kern="1200" dirty="0">
                <a:solidFill>
                  <a:srgbClr val="436CB7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SOLICITUDES DERECHOS DE PETICIÓN DE LA INFORMACIÒN CUARTO TRIMESTRE 2017</a:t>
            </a:r>
          </a:p>
        </c:rich>
      </c:tx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'Analisis General'!$B$108:$B$109</c:f>
              <c:strCache>
                <c:ptCount val="2"/>
                <c:pt idx="0">
                  <c:v>SOLICITUDES DERECHOS DE PETICIÓN DE LA INFORMACION CUARTO TRIMESTRE 2018</c:v>
                </c:pt>
                <c:pt idx="1">
                  <c:v>TOTAL CUARTO  TRIMESTRE  2018</c:v>
                </c:pt>
              </c:strCache>
            </c:strRef>
          </c:tx>
          <c:invertIfNegative val="0"/>
          <c:dPt>
            <c:idx val="0"/>
            <c:invertIfNegative val="0"/>
            <c:bubble3D val="0"/>
            <c:spPr>
              <a:solidFill>
                <a:schemeClr val="accent1">
                  <a:lumMod val="75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1-5A38-4B45-8F71-74421F3F7989}"/>
              </c:ext>
            </c:extLst>
          </c:dPt>
          <c:dPt>
            <c:idx val="1"/>
            <c:invertIfNegative val="0"/>
            <c:bubble3D val="0"/>
            <c:spPr>
              <a:solidFill>
                <a:schemeClr val="tx2">
                  <a:lumMod val="60000"/>
                  <a:lumOff val="40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3-5A38-4B45-8F71-74421F3F7989}"/>
              </c:ext>
            </c:extLst>
          </c:dPt>
          <c:dLbls>
            <c:dLbl>
              <c:idx val="0"/>
              <c:layout>
                <c:manualLayout>
                  <c:x val="0.10521448988916861"/>
                  <c:y val="-6.62778789916155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5A38-4B45-8F71-74421F3F7989}"/>
                </c:ext>
              </c:extLst>
            </c:dLbl>
            <c:dLbl>
              <c:idx val="1"/>
              <c:layout>
                <c:manualLayout>
                  <c:x val="-3.4578086646051838E-2"/>
                  <c:y val="-2.458117193266958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5A38-4B45-8F71-74421F3F7989}"/>
                </c:ext>
              </c:extLst>
            </c:dLbl>
            <c:dLbl>
              <c:idx val="2"/>
              <c:layout>
                <c:manualLayout>
                  <c:x val="5.251490324842998E-2"/>
                  <c:y val="-8.695525807946949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5A38-4B45-8F71-74421F3F7989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'Analisis General'!$A$110:$A$112</c:f>
              <c:strCache>
                <c:ptCount val="3"/>
                <c:pt idx="0">
                  <c:v>Solicitudes atendidas</c:v>
                </c:pt>
                <c:pt idx="1">
                  <c:v>Solicitudes recibidas y trasladadas</c:v>
                </c:pt>
                <c:pt idx="2">
                  <c:v>Solicitudes negadas</c:v>
                </c:pt>
              </c:strCache>
            </c:strRef>
          </c:cat>
          <c:val>
            <c:numRef>
              <c:f>'Analisis General'!$B$110:$B$112</c:f>
              <c:numCache>
                <c:formatCode>General</c:formatCode>
                <c:ptCount val="3"/>
                <c:pt idx="0">
                  <c:v>3054</c:v>
                </c:pt>
                <c:pt idx="1">
                  <c:v>1313</c:v>
                </c:pt>
                <c:pt idx="2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5A38-4B45-8F71-74421F3F798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443967992"/>
        <c:axId val="443967664"/>
      </c:barChart>
      <c:catAx>
        <c:axId val="44396799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443967664"/>
        <c:crosses val="autoZero"/>
        <c:auto val="1"/>
        <c:lblAlgn val="ctr"/>
        <c:lblOffset val="100"/>
        <c:noMultiLvlLbl val="0"/>
      </c:catAx>
      <c:valAx>
        <c:axId val="443967664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443967992"/>
        <c:crosses val="autoZero"/>
        <c:crossBetween val="between"/>
      </c:valAx>
    </c:plotArea>
    <c:legend>
      <c:legendPos val="r"/>
      <c:overlay val="0"/>
    </c:legend>
    <c:plotVisOnly val="1"/>
    <c:dispBlanksAs val="gap"/>
    <c:showDLblsOverMax val="0"/>
  </c:chart>
  <c:externalData r:id="rId2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b="0" i="0">
                <a:latin typeface="Arial" panose="020B0604020202020204" pitchFamily="34" charset="0"/>
              </a:defRPr>
            </a:lvl1pPr>
          </a:lstStyle>
          <a:p>
            <a:endParaRPr lang="es-CO" dirty="0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b="0" i="0">
                <a:latin typeface="Arial" panose="020B0604020202020204" pitchFamily="34" charset="0"/>
              </a:defRPr>
            </a:lvl1pPr>
          </a:lstStyle>
          <a:p>
            <a:fld id="{B34E3CD0-0912-D54D-99F1-5FF9CB7B0B82}" type="datetimeFigureOut">
              <a:rPr lang="es-CO" smtClean="0"/>
              <a:pPr/>
              <a:t>16/01/2019</a:t>
            </a:fld>
            <a:endParaRPr lang="es-CO" dirty="0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O" dirty="0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s-ES"/>
              <a:t>Editar los estilos de texto del patrón
Segundo nivel
Tercer nivel
Cuarto nivel
Quinto nivel</a:t>
            </a:r>
            <a:endParaRPr lang="es-C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b="0" i="0">
                <a:latin typeface="Arial" panose="020B0604020202020204" pitchFamily="34" charset="0"/>
              </a:defRPr>
            </a:lvl1pPr>
          </a:lstStyle>
          <a:p>
            <a:endParaRPr lang="es-CO" dirty="0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b="0" i="0">
                <a:latin typeface="Arial" panose="020B0604020202020204" pitchFamily="34" charset="0"/>
              </a:defRPr>
            </a:lvl1pPr>
          </a:lstStyle>
          <a:p>
            <a:fld id="{AA46854C-106E-CE40-A693-94E4F3F3AA78}" type="slidenum">
              <a:rPr lang="es-CO" smtClean="0"/>
              <a:pPr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30209700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b="0" i="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90E37E-05F4-674C-AD4E-2106243F5975}" type="datetimeFigureOut">
              <a:rPr lang="es-CO" smtClean="0"/>
              <a:t>16/01/2019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6F0B8E-66C2-2049-9E7A-AFFB689CC94E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8383806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Editar los estilos de texto del patrón
Segundo nivel
Tercer nivel
Cuarto nivel
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90E37E-05F4-674C-AD4E-2106243F5975}" type="datetimeFigureOut">
              <a:rPr lang="es-CO" smtClean="0"/>
              <a:t>16/01/2019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6F0B8E-66C2-2049-9E7A-AFFB689CC94E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857236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Editar los estilos de texto del patrón
Segundo nivel
Tercer nivel
Cuarto nivel
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90E37E-05F4-674C-AD4E-2106243F5975}" type="datetimeFigureOut">
              <a:rPr lang="es-CO" smtClean="0"/>
              <a:t>16/01/2019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6F0B8E-66C2-2049-9E7A-AFFB689CC94E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966559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los estilos de texto del patrón
Segundo nivel
Tercer nivel
Cuarto nivel
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90E37E-05F4-674C-AD4E-2106243F5975}" type="datetimeFigureOut">
              <a:rPr lang="es-CO" smtClean="0"/>
              <a:t>16/01/2019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6F0B8E-66C2-2049-9E7A-AFFB689CC94E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9124024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los estilos de texto del patrón
Segundo nivel
Tercer nivel
Cuarto nivel
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90E37E-05F4-674C-AD4E-2106243F5975}" type="datetimeFigureOut">
              <a:rPr lang="es-CO" smtClean="0"/>
              <a:t>16/01/2019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6F0B8E-66C2-2049-9E7A-AFFB689CC94E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5602826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los estilos de texto del patrón
Segundo nivel
Tercer nivel
Cuarto nivel
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los estilos de texto del patrón
Segundo nivel
Tercer nivel
Cuarto nivel
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90E37E-05F4-674C-AD4E-2106243F5975}" type="datetimeFigureOut">
              <a:rPr lang="es-CO" smtClean="0"/>
              <a:t>16/01/2019</a:t>
            </a:fld>
            <a:endParaRPr lang="es-C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6F0B8E-66C2-2049-9E7A-AFFB689CC94E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2455380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
Segundo nivel
Tercer nivel
Cuarto nivel
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Editar los estilos de texto del patrón
Segundo nivel
Tercer nivel
Cuarto nivel
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
Segundo nivel
Tercer nivel
Cuarto nivel
Quinto nivel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Editar los estilos de texto del patrón
Segundo nivel
Tercer nivel
Cuarto nivel
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90E37E-05F4-674C-AD4E-2106243F5975}" type="datetimeFigureOut">
              <a:rPr lang="es-CO" smtClean="0"/>
              <a:t>16/01/2019</a:t>
            </a:fld>
            <a:endParaRPr lang="es-CO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6F0B8E-66C2-2049-9E7A-AFFB689CC94E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2244610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90E37E-05F4-674C-AD4E-2106243F5975}" type="datetimeFigureOut">
              <a:rPr lang="es-CO" smtClean="0"/>
              <a:t>16/01/2019</a:t>
            </a:fld>
            <a:endParaRPr lang="es-CO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6F0B8E-66C2-2049-9E7A-AFFB689CC94E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0892836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90E37E-05F4-674C-AD4E-2106243F5975}" type="datetimeFigureOut">
              <a:rPr lang="es-CO" smtClean="0"/>
              <a:t>16/01/2019</a:t>
            </a:fld>
            <a:endParaRPr lang="es-CO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6F0B8E-66C2-2049-9E7A-AFFB689CC94E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0664625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Editar los estilos de texto del patrón
Segundo nivel
Tercer nivel
Cuarto nivel
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los estilos de texto del patrón
Segundo nivel
Tercer nivel
Cuarto nivel
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90E37E-05F4-674C-AD4E-2106243F5975}" type="datetimeFigureOut">
              <a:rPr lang="es-CO" smtClean="0"/>
              <a:t>16/01/2019</a:t>
            </a:fld>
            <a:endParaRPr lang="es-C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6F0B8E-66C2-2049-9E7A-AFFB689CC94E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0977105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los estilos de texto del patrón
Segundo nivel
Tercer nivel
Cuarto nivel
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90E37E-05F4-674C-AD4E-2106243F5975}" type="datetimeFigureOut">
              <a:rPr lang="es-CO" smtClean="0"/>
              <a:t>16/01/2019</a:t>
            </a:fld>
            <a:endParaRPr lang="es-C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6F0B8E-66C2-2049-9E7A-AFFB689CC94E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9099372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3EC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dirty="0"/>
              <a:t>Editar los estilos de texto del patrón
Segundo nivel
Tercer nivel
Cuarto nivel
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 i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fld id="{D690E37E-05F4-674C-AD4E-2106243F5975}" type="datetimeFigureOut">
              <a:rPr lang="es-CO" smtClean="0"/>
              <a:pPr/>
              <a:t>16/01/2019</a:t>
            </a:fld>
            <a:endParaRPr lang="es-CO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0" i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endParaRPr lang="es-CO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fld id="{F16F0B8E-66C2-2049-9E7A-AFFB689CC94E}" type="slidenum">
              <a:rPr lang="es-CO" smtClean="0"/>
              <a:pPr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9826019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0" i="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image" Target="../media/image4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ángulo 5">
            <a:extLst>
              <a:ext uri="{FF2B5EF4-FFF2-40B4-BE49-F238E27FC236}">
                <a16:creationId xmlns:a16="http://schemas.microsoft.com/office/drawing/2014/main" id="{9C6E5F6D-E708-2541-A0C8-768542CA1B2A}"/>
              </a:ext>
            </a:extLst>
          </p:cNvPr>
          <p:cNvSpPr/>
          <p:nvPr/>
        </p:nvSpPr>
        <p:spPr>
          <a:xfrm>
            <a:off x="0" y="0"/>
            <a:ext cx="6306288" cy="6858000"/>
          </a:xfrm>
          <a:prstGeom prst="rect">
            <a:avLst/>
          </a:prstGeom>
          <a:solidFill>
            <a:srgbClr val="E438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>
              <a:latin typeface="Arial" panose="020B0604020202020204" pitchFamily="34" charset="0"/>
            </a:endParaRP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5E90E59F-664F-B247-BABD-CC1CDF8ED20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874962" y="2880442"/>
            <a:ext cx="5767388" cy="1097116"/>
          </a:xfrm>
          <a:prstGeom prst="rect">
            <a:avLst/>
          </a:prstGeom>
        </p:spPr>
      </p:pic>
      <p:sp>
        <p:nvSpPr>
          <p:cNvPr id="10" name="Rectángulo 9">
            <a:extLst>
              <a:ext uri="{FF2B5EF4-FFF2-40B4-BE49-F238E27FC236}">
                <a16:creationId xmlns:a16="http://schemas.microsoft.com/office/drawing/2014/main" id="{47D294CF-C86D-9449-A665-74E3810FA0E4}"/>
              </a:ext>
            </a:extLst>
          </p:cNvPr>
          <p:cNvSpPr/>
          <p:nvPr/>
        </p:nvSpPr>
        <p:spPr>
          <a:xfrm>
            <a:off x="10640084" y="5311145"/>
            <a:ext cx="829733" cy="45834"/>
          </a:xfrm>
          <a:prstGeom prst="rect">
            <a:avLst/>
          </a:prstGeom>
          <a:solidFill>
            <a:srgbClr val="E438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s-CO" dirty="0">
              <a:latin typeface="Arial" panose="020B0604020202020204" pitchFamily="34" charset="0"/>
            </a:endParaRPr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6427AF52-39C3-E647-8F55-F0278B8E943E}"/>
              </a:ext>
            </a:extLst>
          </p:cNvPr>
          <p:cNvSpPr/>
          <p:nvPr/>
        </p:nvSpPr>
        <p:spPr>
          <a:xfrm>
            <a:off x="6813717" y="5496735"/>
            <a:ext cx="5519653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O" dirty="0">
                <a:solidFill>
                  <a:srgbClr val="436CB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Informe De Solicitudes De Acceso A La Información </a:t>
            </a:r>
          </a:p>
          <a:p>
            <a:r>
              <a:rPr lang="es-CO" dirty="0">
                <a:solidFill>
                  <a:srgbClr val="436CB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Decreto 103 De 2015</a:t>
            </a:r>
          </a:p>
          <a:p>
            <a:r>
              <a:rPr lang="es-CO" dirty="0">
                <a:solidFill>
                  <a:srgbClr val="436CB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Cuarto Trimestre De 2018</a:t>
            </a:r>
          </a:p>
          <a:p>
            <a:r>
              <a:rPr lang="es-CO" dirty="0">
                <a:solidFill>
                  <a:srgbClr val="436CB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Bogotá, Enero De 2019</a:t>
            </a:r>
            <a:endParaRPr lang="es-ES_tradnl" dirty="0">
              <a:solidFill>
                <a:srgbClr val="436CB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9854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>
            <a:extLst>
              <a:ext uri="{FF2B5EF4-FFF2-40B4-BE49-F238E27FC236}">
                <a16:creationId xmlns:a16="http://schemas.microsoft.com/office/drawing/2014/main" id="{DA1DC6C8-7FCA-D54A-B85B-7CA7435C9AE6}"/>
              </a:ext>
            </a:extLst>
          </p:cNvPr>
          <p:cNvSpPr/>
          <p:nvPr/>
        </p:nvSpPr>
        <p:spPr>
          <a:xfrm>
            <a:off x="0" y="0"/>
            <a:ext cx="829733" cy="829733"/>
          </a:xfrm>
          <a:prstGeom prst="rect">
            <a:avLst/>
          </a:prstGeom>
          <a:solidFill>
            <a:srgbClr val="E438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>
              <a:latin typeface="Arial" panose="020B0604020202020204" pitchFamily="34" charset="0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5AE70879-AFC8-A94A-AFFB-906B9BFC2723}"/>
              </a:ext>
            </a:extLst>
          </p:cNvPr>
          <p:cNvSpPr txBox="1"/>
          <p:nvPr/>
        </p:nvSpPr>
        <p:spPr>
          <a:xfrm>
            <a:off x="139842" y="30145"/>
            <a:ext cx="69835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4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</a:t>
            </a:r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5BF8DB2D-5C2C-D24B-AA58-65146138186D}"/>
              </a:ext>
            </a:extLst>
          </p:cNvPr>
          <p:cNvSpPr txBox="1"/>
          <p:nvPr/>
        </p:nvSpPr>
        <p:spPr>
          <a:xfrm>
            <a:off x="918774" y="153254"/>
            <a:ext cx="24763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600" dirty="0">
                <a:solidFill>
                  <a:srgbClr val="436CB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Derechos de petición de la información</a:t>
            </a:r>
          </a:p>
        </p:txBody>
      </p:sp>
      <p:sp>
        <p:nvSpPr>
          <p:cNvPr id="26" name="CuadroTexto 25">
            <a:extLst>
              <a:ext uri="{FF2B5EF4-FFF2-40B4-BE49-F238E27FC236}">
                <a16:creationId xmlns:a16="http://schemas.microsoft.com/office/drawing/2014/main" id="{D4211EAE-0013-F941-8237-E6E2EB02C1EB}"/>
              </a:ext>
            </a:extLst>
          </p:cNvPr>
          <p:cNvSpPr txBox="1"/>
          <p:nvPr/>
        </p:nvSpPr>
        <p:spPr>
          <a:xfrm>
            <a:off x="918774" y="3219554"/>
            <a:ext cx="944070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CO" sz="1600" dirty="0">
                <a:solidFill>
                  <a:srgbClr val="3F65A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 cumplimiento de lo establecido en el decreto 103 del 20 de enero de 2015, por el cual se reglamenta parcialmente la Ley 1712 de 2014 y se dictan otras disposiciones, a continuación se presenta la información relacionada con las solicitudes de acceso a la información pública.</a:t>
            </a:r>
          </a:p>
          <a:p>
            <a:endParaRPr lang="es-CO" sz="1200" dirty="0">
              <a:solidFill>
                <a:srgbClr val="3F65A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CO" sz="1200" dirty="0">
              <a:solidFill>
                <a:srgbClr val="3F65A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84280AB9-062E-8F45-988E-253196073646}"/>
              </a:ext>
            </a:extLst>
          </p:cNvPr>
          <p:cNvSpPr txBox="1"/>
          <p:nvPr/>
        </p:nvSpPr>
        <p:spPr>
          <a:xfrm>
            <a:off x="969164" y="2165170"/>
            <a:ext cx="5188958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2800" dirty="0">
                <a:solidFill>
                  <a:srgbClr val="436CB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Derechos de petición de la información</a:t>
            </a:r>
          </a:p>
          <a:p>
            <a:endParaRPr lang="es-CO" sz="3600" b="1" dirty="0">
              <a:solidFill>
                <a:srgbClr val="436CB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ectángulo 8">
            <a:extLst>
              <a:ext uri="{FF2B5EF4-FFF2-40B4-BE49-F238E27FC236}">
                <a16:creationId xmlns:a16="http://schemas.microsoft.com/office/drawing/2014/main" id="{7B523A4C-3171-AE4B-8DE7-376005EED720}"/>
              </a:ext>
            </a:extLst>
          </p:cNvPr>
          <p:cNvSpPr/>
          <p:nvPr/>
        </p:nvSpPr>
        <p:spPr>
          <a:xfrm>
            <a:off x="1017182" y="3107212"/>
            <a:ext cx="829733" cy="45834"/>
          </a:xfrm>
          <a:prstGeom prst="rect">
            <a:avLst/>
          </a:prstGeom>
          <a:solidFill>
            <a:srgbClr val="E438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71361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>
            <a:extLst>
              <a:ext uri="{FF2B5EF4-FFF2-40B4-BE49-F238E27FC236}">
                <a16:creationId xmlns:a16="http://schemas.microsoft.com/office/drawing/2014/main" id="{DA1DC6C8-7FCA-D54A-B85B-7CA7435C9AE6}"/>
              </a:ext>
            </a:extLst>
          </p:cNvPr>
          <p:cNvSpPr/>
          <p:nvPr/>
        </p:nvSpPr>
        <p:spPr>
          <a:xfrm>
            <a:off x="0" y="0"/>
            <a:ext cx="829733" cy="829733"/>
          </a:xfrm>
          <a:prstGeom prst="rect">
            <a:avLst/>
          </a:prstGeom>
          <a:solidFill>
            <a:srgbClr val="E438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>
              <a:latin typeface="Arial" panose="020B0604020202020204" pitchFamily="34" charset="0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5AE70879-AFC8-A94A-AFFB-906B9BFC2723}"/>
              </a:ext>
            </a:extLst>
          </p:cNvPr>
          <p:cNvSpPr txBox="1"/>
          <p:nvPr/>
        </p:nvSpPr>
        <p:spPr>
          <a:xfrm>
            <a:off x="139842" y="30145"/>
            <a:ext cx="69835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4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</a:t>
            </a:r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5BF8DB2D-5C2C-D24B-AA58-65146138186D}"/>
              </a:ext>
            </a:extLst>
          </p:cNvPr>
          <p:cNvSpPr txBox="1"/>
          <p:nvPr/>
        </p:nvSpPr>
        <p:spPr>
          <a:xfrm>
            <a:off x="918774" y="153254"/>
            <a:ext cx="24763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600" dirty="0">
                <a:solidFill>
                  <a:srgbClr val="436CB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Derechos de petición de la información</a:t>
            </a:r>
          </a:p>
        </p:txBody>
      </p:sp>
      <p:sp>
        <p:nvSpPr>
          <p:cNvPr id="12" name="Rectángulo 11">
            <a:extLst>
              <a:ext uri="{FF2B5EF4-FFF2-40B4-BE49-F238E27FC236}">
                <a16:creationId xmlns:a16="http://schemas.microsoft.com/office/drawing/2014/main" id="{CEFA1274-B700-4BC5-BE5D-9DBD8CC7D63F}"/>
              </a:ext>
            </a:extLst>
          </p:cNvPr>
          <p:cNvSpPr/>
          <p:nvPr/>
        </p:nvSpPr>
        <p:spPr>
          <a:xfrm>
            <a:off x="7197797" y="1594508"/>
            <a:ext cx="4544902" cy="18466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CO" sz="1600" dirty="0">
                <a:solidFill>
                  <a:srgbClr val="436CB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Durante el cuarto trimestre de 2018 se recibieron 4.367 solicitudes de derechos de petición de información de las cuales 3.054 fueron atendidos directamente por el Ministerio de  Educación Nacional, y 1.312 solicitudes se trasladaron  por  competencia a otra entidad, ninguna solicitud fue negada</a:t>
            </a:r>
            <a:r>
              <a:rPr lang="es-CO" dirty="0"/>
              <a:t>.</a:t>
            </a:r>
          </a:p>
        </p:txBody>
      </p:sp>
      <p:graphicFrame>
        <p:nvGraphicFramePr>
          <p:cNvPr id="14" name="1 Gráfico">
            <a:extLst>
              <a:ext uri="{FF2B5EF4-FFF2-40B4-BE49-F238E27FC236}">
                <a16:creationId xmlns:a16="http://schemas.microsoft.com/office/drawing/2014/main" id="{00000000-0008-0000-0100-000002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6191796"/>
              </p:ext>
            </p:extLst>
          </p:nvPr>
        </p:nvGraphicFramePr>
        <p:xfrm>
          <a:off x="489021" y="1594508"/>
          <a:ext cx="4705350" cy="31337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6" name="Tabla 15">
            <a:extLst>
              <a:ext uri="{FF2B5EF4-FFF2-40B4-BE49-F238E27FC236}">
                <a16:creationId xmlns:a16="http://schemas.microsoft.com/office/drawing/2014/main" id="{E12DD9F1-C7F3-4866-9348-B69A193B057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82647453"/>
              </p:ext>
            </p:extLst>
          </p:nvPr>
        </p:nvGraphicFramePr>
        <p:xfrm>
          <a:off x="7197797" y="4031005"/>
          <a:ext cx="4240716" cy="2247130"/>
        </p:xfrm>
        <a:graphic>
          <a:graphicData uri="http://schemas.openxmlformats.org/drawingml/2006/table">
            <a:tbl>
              <a:tblPr/>
              <a:tblGrid>
                <a:gridCol w="1774915">
                  <a:extLst>
                    <a:ext uri="{9D8B030D-6E8A-4147-A177-3AD203B41FA5}">
                      <a16:colId xmlns:a16="http://schemas.microsoft.com/office/drawing/2014/main" val="927962361"/>
                    </a:ext>
                  </a:extLst>
                </a:gridCol>
                <a:gridCol w="2465801">
                  <a:extLst>
                    <a:ext uri="{9D8B030D-6E8A-4147-A177-3AD203B41FA5}">
                      <a16:colId xmlns:a16="http://schemas.microsoft.com/office/drawing/2014/main" val="3975050132"/>
                    </a:ext>
                  </a:extLst>
                </a:gridCol>
              </a:tblGrid>
              <a:tr h="375906"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SOLICITUDES DERECHOS DE PETICIÓN DE LA INFORMACION CUARTO TRIMESTRE 2018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6609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8667260"/>
                  </a:ext>
                </a:extLst>
              </a:tr>
              <a:tr h="207683"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Concepto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6609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TOTAL CUARTO  TRIMESTRE  2018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6609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65820634"/>
                  </a:ext>
                </a:extLst>
              </a:tr>
              <a:tr h="415366">
                <a:tc>
                  <a:txBody>
                    <a:bodyPr/>
                    <a:lstStyle/>
                    <a:p>
                      <a:pPr algn="l" fontAlgn="b"/>
                      <a:r>
                        <a:rPr lang="es-CO" sz="1200" kern="1200" dirty="0">
                          <a:solidFill>
                            <a:srgbClr val="436CB7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Solicitudes atendidas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kern="1200" dirty="0">
                          <a:solidFill>
                            <a:srgbClr val="436CB7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3054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53796701"/>
                  </a:ext>
                </a:extLst>
              </a:tr>
              <a:tr h="623049">
                <a:tc>
                  <a:txBody>
                    <a:bodyPr/>
                    <a:lstStyle/>
                    <a:p>
                      <a:pPr algn="l" fontAlgn="b"/>
                      <a:r>
                        <a:rPr lang="es-CO" sz="1200" kern="1200" dirty="0">
                          <a:solidFill>
                            <a:srgbClr val="436CB7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Solicitudes recibidas y trasladadas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kern="1200" dirty="0">
                          <a:solidFill>
                            <a:srgbClr val="436CB7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1313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41470560"/>
                  </a:ext>
                </a:extLst>
              </a:tr>
              <a:tr h="209760">
                <a:tc>
                  <a:txBody>
                    <a:bodyPr/>
                    <a:lstStyle/>
                    <a:p>
                      <a:pPr algn="l" fontAlgn="b"/>
                      <a:r>
                        <a:rPr lang="es-CO" sz="1200" kern="1200" dirty="0">
                          <a:solidFill>
                            <a:srgbClr val="436CB7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Solicitudes negadas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kern="1200" dirty="0">
                          <a:solidFill>
                            <a:srgbClr val="436CB7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01197853"/>
                  </a:ext>
                </a:extLst>
              </a:tr>
              <a:tr h="415366">
                <a:tc>
                  <a:txBody>
                    <a:bodyPr/>
                    <a:lstStyle/>
                    <a:p>
                      <a:pPr algn="l" fontAlgn="b"/>
                      <a:r>
                        <a:rPr lang="es-CO" sz="1200" kern="1200" dirty="0">
                          <a:solidFill>
                            <a:srgbClr val="436CB7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Solicitudes recibidas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kern="1200" dirty="0">
                          <a:solidFill>
                            <a:srgbClr val="436CB7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4367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4399107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053931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>
            <a:extLst>
              <a:ext uri="{FF2B5EF4-FFF2-40B4-BE49-F238E27FC236}">
                <a16:creationId xmlns:a16="http://schemas.microsoft.com/office/drawing/2014/main" id="{DA1DC6C8-7FCA-D54A-B85B-7CA7435C9AE6}"/>
              </a:ext>
            </a:extLst>
          </p:cNvPr>
          <p:cNvSpPr/>
          <p:nvPr/>
        </p:nvSpPr>
        <p:spPr>
          <a:xfrm>
            <a:off x="0" y="0"/>
            <a:ext cx="829733" cy="829733"/>
          </a:xfrm>
          <a:prstGeom prst="rect">
            <a:avLst/>
          </a:prstGeom>
          <a:solidFill>
            <a:srgbClr val="E438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>
              <a:latin typeface="Arial" panose="020B0604020202020204" pitchFamily="34" charset="0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5AE70879-AFC8-A94A-AFFB-906B9BFC2723}"/>
              </a:ext>
            </a:extLst>
          </p:cNvPr>
          <p:cNvSpPr txBox="1"/>
          <p:nvPr/>
        </p:nvSpPr>
        <p:spPr>
          <a:xfrm>
            <a:off x="139842" y="30145"/>
            <a:ext cx="69835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4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</a:t>
            </a:r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5BF8DB2D-5C2C-D24B-AA58-65146138186D}"/>
              </a:ext>
            </a:extLst>
          </p:cNvPr>
          <p:cNvSpPr txBox="1"/>
          <p:nvPr/>
        </p:nvSpPr>
        <p:spPr>
          <a:xfrm>
            <a:off x="918774" y="153254"/>
            <a:ext cx="24763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600" dirty="0">
                <a:solidFill>
                  <a:srgbClr val="436CB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Derechos de petición de la información</a:t>
            </a:r>
          </a:p>
        </p:txBody>
      </p:sp>
      <p:sp>
        <p:nvSpPr>
          <p:cNvPr id="10" name="1 CuadroTexto">
            <a:extLst>
              <a:ext uri="{FF2B5EF4-FFF2-40B4-BE49-F238E27FC236}">
                <a16:creationId xmlns:a16="http://schemas.microsoft.com/office/drawing/2014/main" id="{B3C8C0FC-0D52-4DF4-A80D-168FAFB4FEAF}"/>
              </a:ext>
            </a:extLst>
          </p:cNvPr>
          <p:cNvSpPr txBox="1"/>
          <p:nvPr/>
        </p:nvSpPr>
        <p:spPr>
          <a:xfrm>
            <a:off x="139842" y="4499313"/>
            <a:ext cx="866986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CO" sz="1600" dirty="0">
                <a:solidFill>
                  <a:srgbClr val="436CB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Para los meses de 	octubre, noviembre, diciembre se refleja  que el mes con mayor número de derechos de petición corresponde a  noviembre  con un total de 1.733,  seguido por el mes de octubre con un total de 1.500 y  diciembre  1.134. Para un total de 4.367 derechos de petición en el cuarto trimestre del año 2018.</a:t>
            </a:r>
            <a:endParaRPr lang="es-ES" sz="1600" dirty="0">
              <a:solidFill>
                <a:srgbClr val="436CB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4" name="Tabla 3">
            <a:extLst>
              <a:ext uri="{FF2B5EF4-FFF2-40B4-BE49-F238E27FC236}">
                <a16:creationId xmlns:a16="http://schemas.microsoft.com/office/drawing/2014/main" id="{0E1B461E-822E-453B-9511-BEA8AD4F851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39274370"/>
              </p:ext>
            </p:extLst>
          </p:nvPr>
        </p:nvGraphicFramePr>
        <p:xfrm>
          <a:off x="139842" y="2090079"/>
          <a:ext cx="8011700" cy="1657350"/>
        </p:xfrm>
        <a:graphic>
          <a:graphicData uri="http://schemas.openxmlformats.org/drawingml/2006/table">
            <a:tbl>
              <a:tblPr/>
              <a:tblGrid>
                <a:gridCol w="2626580">
                  <a:extLst>
                    <a:ext uri="{9D8B030D-6E8A-4147-A177-3AD203B41FA5}">
                      <a16:colId xmlns:a16="http://schemas.microsoft.com/office/drawing/2014/main" val="1089294654"/>
                    </a:ext>
                  </a:extLst>
                </a:gridCol>
                <a:gridCol w="1043091">
                  <a:extLst>
                    <a:ext uri="{9D8B030D-6E8A-4147-A177-3AD203B41FA5}">
                      <a16:colId xmlns:a16="http://schemas.microsoft.com/office/drawing/2014/main" val="3065191948"/>
                    </a:ext>
                  </a:extLst>
                </a:gridCol>
                <a:gridCol w="490128">
                  <a:extLst>
                    <a:ext uri="{9D8B030D-6E8A-4147-A177-3AD203B41FA5}">
                      <a16:colId xmlns:a16="http://schemas.microsoft.com/office/drawing/2014/main" val="1088878491"/>
                    </a:ext>
                  </a:extLst>
                </a:gridCol>
                <a:gridCol w="329894">
                  <a:extLst>
                    <a:ext uri="{9D8B030D-6E8A-4147-A177-3AD203B41FA5}">
                      <a16:colId xmlns:a16="http://schemas.microsoft.com/office/drawing/2014/main" val="1573005311"/>
                    </a:ext>
                  </a:extLst>
                </a:gridCol>
                <a:gridCol w="578099">
                  <a:extLst>
                    <a:ext uri="{9D8B030D-6E8A-4147-A177-3AD203B41FA5}">
                      <a16:colId xmlns:a16="http://schemas.microsoft.com/office/drawing/2014/main" val="763927442"/>
                    </a:ext>
                  </a:extLst>
                </a:gridCol>
                <a:gridCol w="351887">
                  <a:extLst>
                    <a:ext uri="{9D8B030D-6E8A-4147-A177-3AD203B41FA5}">
                      <a16:colId xmlns:a16="http://schemas.microsoft.com/office/drawing/2014/main" val="315675792"/>
                    </a:ext>
                  </a:extLst>
                </a:gridCol>
                <a:gridCol w="706915">
                  <a:extLst>
                    <a:ext uri="{9D8B030D-6E8A-4147-A177-3AD203B41FA5}">
                      <a16:colId xmlns:a16="http://schemas.microsoft.com/office/drawing/2014/main" val="3913046036"/>
                    </a:ext>
                  </a:extLst>
                </a:gridCol>
                <a:gridCol w="1885106">
                  <a:extLst>
                    <a:ext uri="{9D8B030D-6E8A-4147-A177-3AD203B41FA5}">
                      <a16:colId xmlns:a16="http://schemas.microsoft.com/office/drawing/2014/main" val="691203981"/>
                    </a:ext>
                  </a:extLst>
                </a:gridCol>
              </a:tblGrid>
              <a:tr h="438150">
                <a:tc gridSpan="8"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SOLICITUDES DERECHOS DE PETICIÓN DE INFORMACIÓN CUARTO TRIMESTRE 2017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6609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09305046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Mes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6609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Correo electrónico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6609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1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Masivo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6609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1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Otro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6609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1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Personal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6609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1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Web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6609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1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Buzón UAC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6609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Total general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6609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0058628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Noviembre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542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911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1733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06549286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Octubre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834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526526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Diciembre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617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1134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0385702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s-CO" sz="11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Total general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6609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6609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329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6609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6609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322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6609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1342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6609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6609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4367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6609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5023891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958472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>
            <a:extLst>
              <a:ext uri="{FF2B5EF4-FFF2-40B4-BE49-F238E27FC236}">
                <a16:creationId xmlns:a16="http://schemas.microsoft.com/office/drawing/2014/main" id="{DA1DC6C8-7FCA-D54A-B85B-7CA7435C9AE6}"/>
              </a:ext>
            </a:extLst>
          </p:cNvPr>
          <p:cNvSpPr/>
          <p:nvPr/>
        </p:nvSpPr>
        <p:spPr>
          <a:xfrm>
            <a:off x="0" y="0"/>
            <a:ext cx="829733" cy="829733"/>
          </a:xfrm>
          <a:prstGeom prst="rect">
            <a:avLst/>
          </a:prstGeom>
          <a:solidFill>
            <a:srgbClr val="E438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>
              <a:latin typeface="Arial" panose="020B0604020202020204" pitchFamily="34" charset="0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5AE70879-AFC8-A94A-AFFB-906B9BFC2723}"/>
              </a:ext>
            </a:extLst>
          </p:cNvPr>
          <p:cNvSpPr txBox="1"/>
          <p:nvPr/>
        </p:nvSpPr>
        <p:spPr>
          <a:xfrm>
            <a:off x="139842" y="30145"/>
            <a:ext cx="69835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4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</a:t>
            </a:r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5BF8DB2D-5C2C-D24B-AA58-65146138186D}"/>
              </a:ext>
            </a:extLst>
          </p:cNvPr>
          <p:cNvSpPr txBox="1"/>
          <p:nvPr/>
        </p:nvSpPr>
        <p:spPr>
          <a:xfrm>
            <a:off x="918774" y="153254"/>
            <a:ext cx="24763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600" dirty="0">
                <a:solidFill>
                  <a:srgbClr val="436CB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Derechos de petición de la información</a:t>
            </a:r>
          </a:p>
        </p:txBody>
      </p:sp>
      <p:sp>
        <p:nvSpPr>
          <p:cNvPr id="10" name="1 CuadroTexto">
            <a:extLst>
              <a:ext uri="{FF2B5EF4-FFF2-40B4-BE49-F238E27FC236}">
                <a16:creationId xmlns:a16="http://schemas.microsoft.com/office/drawing/2014/main" id="{B3C8C0FC-0D52-4DF4-A80D-168FAFB4FEAF}"/>
              </a:ext>
            </a:extLst>
          </p:cNvPr>
          <p:cNvSpPr txBox="1"/>
          <p:nvPr/>
        </p:nvSpPr>
        <p:spPr>
          <a:xfrm>
            <a:off x="6631258" y="2133567"/>
            <a:ext cx="481873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CO" sz="1600" dirty="0">
                <a:solidFill>
                  <a:srgbClr val="436CB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 recibieron 4.367 derechos de petición de información. En los cuales  la dependencia que mas recibió asignaciones fue la Unidad de Atención al Ciudadano con un total de 2.649.</a:t>
            </a:r>
          </a:p>
          <a:p>
            <a:pPr algn="just"/>
            <a:endParaRPr lang="es-ES" sz="1600" dirty="0">
              <a:solidFill>
                <a:srgbClr val="436CB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3F28FE06-A419-492A-BEF0-EC0F67A1AF7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83069879"/>
              </p:ext>
            </p:extLst>
          </p:nvPr>
        </p:nvGraphicFramePr>
        <p:xfrm>
          <a:off x="608193" y="1175494"/>
          <a:ext cx="5770303" cy="3797952"/>
        </p:xfrm>
        <a:graphic>
          <a:graphicData uri="http://schemas.openxmlformats.org/drawingml/2006/table">
            <a:tbl>
              <a:tblPr/>
              <a:tblGrid>
                <a:gridCol w="2396409">
                  <a:extLst>
                    <a:ext uri="{9D8B030D-6E8A-4147-A177-3AD203B41FA5}">
                      <a16:colId xmlns:a16="http://schemas.microsoft.com/office/drawing/2014/main" val="921255050"/>
                    </a:ext>
                  </a:extLst>
                </a:gridCol>
                <a:gridCol w="681085">
                  <a:extLst>
                    <a:ext uri="{9D8B030D-6E8A-4147-A177-3AD203B41FA5}">
                      <a16:colId xmlns:a16="http://schemas.microsoft.com/office/drawing/2014/main" val="896864152"/>
                    </a:ext>
                  </a:extLst>
                </a:gridCol>
                <a:gridCol w="857663">
                  <a:extLst>
                    <a:ext uri="{9D8B030D-6E8A-4147-A177-3AD203B41FA5}">
                      <a16:colId xmlns:a16="http://schemas.microsoft.com/office/drawing/2014/main" val="2189752294"/>
                    </a:ext>
                  </a:extLst>
                </a:gridCol>
                <a:gridCol w="1050006">
                  <a:extLst>
                    <a:ext uri="{9D8B030D-6E8A-4147-A177-3AD203B41FA5}">
                      <a16:colId xmlns:a16="http://schemas.microsoft.com/office/drawing/2014/main" val="4073204068"/>
                    </a:ext>
                  </a:extLst>
                </a:gridCol>
                <a:gridCol w="785140">
                  <a:extLst>
                    <a:ext uri="{9D8B030D-6E8A-4147-A177-3AD203B41FA5}">
                      <a16:colId xmlns:a16="http://schemas.microsoft.com/office/drawing/2014/main" val="3445253769"/>
                    </a:ext>
                  </a:extLst>
                </a:gridCol>
              </a:tblGrid>
              <a:tr h="424239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Dependencia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6609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Octubre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6609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Noviembre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6609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Diciembre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6609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Total </a:t>
                      </a:r>
                      <a:br>
                        <a:rPr lang="es-CO" sz="12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es-CO" sz="12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general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6609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02132481"/>
                  </a:ext>
                </a:extLst>
              </a:tr>
              <a:tr h="202019">
                <a:tc>
                  <a:txBody>
                    <a:bodyPr/>
                    <a:lstStyle/>
                    <a:p>
                      <a:pPr algn="l" fontAlgn="b"/>
                      <a:r>
                        <a:rPr lang="es-CO" sz="1050" kern="1200" dirty="0">
                          <a:solidFill>
                            <a:srgbClr val="436CB7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Unidad de Atención al Ciudadano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50" kern="1200">
                          <a:solidFill>
                            <a:srgbClr val="436CB7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1023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50" kern="1200">
                          <a:solidFill>
                            <a:srgbClr val="436CB7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868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50" kern="1200">
                          <a:solidFill>
                            <a:srgbClr val="436CB7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758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50" kern="1200">
                          <a:solidFill>
                            <a:srgbClr val="436CB7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2649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90055114"/>
                  </a:ext>
                </a:extLst>
              </a:tr>
              <a:tr h="202019">
                <a:tc>
                  <a:txBody>
                    <a:bodyPr/>
                    <a:lstStyle/>
                    <a:p>
                      <a:pPr algn="l" fontAlgn="b"/>
                      <a:r>
                        <a:rPr lang="es-CO" sz="1050" kern="1200" dirty="0">
                          <a:solidFill>
                            <a:srgbClr val="436CB7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Grupo de Convalidaciones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50" kern="1200">
                          <a:solidFill>
                            <a:srgbClr val="436CB7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50" kern="1200">
                          <a:solidFill>
                            <a:srgbClr val="436CB7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574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50" kern="1200">
                          <a:solidFill>
                            <a:srgbClr val="436CB7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199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50" kern="1200">
                          <a:solidFill>
                            <a:srgbClr val="436CB7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873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92752865"/>
                  </a:ext>
                </a:extLst>
              </a:tr>
              <a:tr h="202019">
                <a:tc>
                  <a:txBody>
                    <a:bodyPr/>
                    <a:lstStyle/>
                    <a:p>
                      <a:pPr algn="l" fontAlgn="b"/>
                      <a:r>
                        <a:rPr lang="es-CO" sz="1050" kern="1200" dirty="0">
                          <a:solidFill>
                            <a:srgbClr val="436CB7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Grupo de Gestión Documental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50" kern="1200">
                          <a:solidFill>
                            <a:srgbClr val="436CB7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367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50" kern="1200">
                          <a:solidFill>
                            <a:srgbClr val="436CB7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280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50" kern="1200">
                          <a:solidFill>
                            <a:srgbClr val="436CB7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172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50" kern="1200">
                          <a:solidFill>
                            <a:srgbClr val="436CB7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819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95905734"/>
                  </a:ext>
                </a:extLst>
              </a:tr>
              <a:tr h="349492">
                <a:tc>
                  <a:txBody>
                    <a:bodyPr/>
                    <a:lstStyle/>
                    <a:p>
                      <a:pPr algn="l" fontAlgn="b"/>
                      <a:r>
                        <a:rPr lang="es-CO" sz="1050" kern="1200">
                          <a:solidFill>
                            <a:srgbClr val="436CB7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Subdirección de Inspección y Vigilancia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50" kern="1200" dirty="0">
                          <a:solidFill>
                            <a:srgbClr val="436CB7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50" kern="1200">
                          <a:solidFill>
                            <a:srgbClr val="436CB7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50" kern="1200">
                          <a:solidFill>
                            <a:srgbClr val="436CB7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50" kern="1200">
                          <a:solidFill>
                            <a:srgbClr val="436CB7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10266186"/>
                  </a:ext>
                </a:extLst>
              </a:tr>
              <a:tr h="202019">
                <a:tc>
                  <a:txBody>
                    <a:bodyPr/>
                    <a:lstStyle/>
                    <a:p>
                      <a:pPr algn="l" fontAlgn="b"/>
                      <a:r>
                        <a:rPr lang="es-CO" sz="1050" kern="1200">
                          <a:solidFill>
                            <a:srgbClr val="436CB7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Grupo de Certificaciones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50" kern="1200">
                          <a:solidFill>
                            <a:srgbClr val="436CB7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50" kern="1200" dirty="0">
                          <a:solidFill>
                            <a:srgbClr val="436CB7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50" kern="1200">
                          <a:solidFill>
                            <a:srgbClr val="436CB7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50" kern="1200">
                          <a:solidFill>
                            <a:srgbClr val="436CB7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42583732"/>
                  </a:ext>
                </a:extLst>
              </a:tr>
              <a:tr h="202019">
                <a:tc>
                  <a:txBody>
                    <a:bodyPr/>
                    <a:lstStyle/>
                    <a:p>
                      <a:pPr algn="l" fontAlgn="b"/>
                      <a:r>
                        <a:rPr lang="es-CO" sz="1050" kern="1200">
                          <a:solidFill>
                            <a:srgbClr val="436CB7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Oficina Asesora Jurídica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50" kern="1200">
                          <a:solidFill>
                            <a:srgbClr val="436CB7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50" kern="1200" dirty="0">
                          <a:solidFill>
                            <a:srgbClr val="436CB7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50" kern="1200">
                          <a:solidFill>
                            <a:srgbClr val="436CB7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50" kern="1200">
                          <a:solidFill>
                            <a:srgbClr val="436CB7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94945676"/>
                  </a:ext>
                </a:extLst>
              </a:tr>
              <a:tr h="349492">
                <a:tc>
                  <a:txBody>
                    <a:bodyPr/>
                    <a:lstStyle/>
                    <a:p>
                      <a:pPr algn="l" fontAlgn="b"/>
                      <a:r>
                        <a:rPr lang="es-CO" sz="1050" kern="1200">
                          <a:solidFill>
                            <a:srgbClr val="436CB7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Subdirección de Recursos Humanos del Sector Educación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50" kern="1200">
                          <a:solidFill>
                            <a:srgbClr val="436CB7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50" kern="1200">
                          <a:solidFill>
                            <a:srgbClr val="436CB7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50" kern="1200" dirty="0">
                          <a:solidFill>
                            <a:srgbClr val="436CB7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50" kern="1200">
                          <a:solidFill>
                            <a:srgbClr val="436CB7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85637563"/>
                  </a:ext>
                </a:extLst>
              </a:tr>
              <a:tr h="202019">
                <a:tc>
                  <a:txBody>
                    <a:bodyPr/>
                    <a:lstStyle/>
                    <a:p>
                      <a:pPr algn="l" fontAlgn="b"/>
                      <a:r>
                        <a:rPr lang="es-CO" sz="1050" kern="1200">
                          <a:solidFill>
                            <a:srgbClr val="436CB7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Subdirección de Contratación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50" kern="1200">
                          <a:solidFill>
                            <a:srgbClr val="436CB7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50" kern="1200">
                          <a:solidFill>
                            <a:srgbClr val="436CB7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50" kern="1200" dirty="0">
                          <a:solidFill>
                            <a:srgbClr val="436CB7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50" kern="1200">
                          <a:solidFill>
                            <a:srgbClr val="436CB7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04742392"/>
                  </a:ext>
                </a:extLst>
              </a:tr>
              <a:tr h="349492">
                <a:tc>
                  <a:txBody>
                    <a:bodyPr/>
                    <a:lstStyle/>
                    <a:p>
                      <a:pPr algn="l" fontAlgn="b"/>
                      <a:r>
                        <a:rPr lang="es-CO" sz="1050" kern="1200">
                          <a:solidFill>
                            <a:srgbClr val="436CB7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Subdirección de Apoyo a la Gestión de las IES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50" kern="1200">
                          <a:solidFill>
                            <a:srgbClr val="436CB7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50" kern="1200">
                          <a:solidFill>
                            <a:srgbClr val="436CB7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50" kern="1200" dirty="0">
                          <a:solidFill>
                            <a:srgbClr val="436CB7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50" kern="1200">
                          <a:solidFill>
                            <a:srgbClr val="436CB7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02501850"/>
                  </a:ext>
                </a:extLst>
              </a:tr>
              <a:tr h="349492">
                <a:tc>
                  <a:txBody>
                    <a:bodyPr/>
                    <a:lstStyle/>
                    <a:p>
                      <a:pPr algn="l" fontAlgn="b"/>
                      <a:r>
                        <a:rPr lang="es-CO" sz="1050" kern="1200">
                          <a:solidFill>
                            <a:srgbClr val="436CB7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Subdirección de Fortalecimiento Institucional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50" kern="1200">
                          <a:solidFill>
                            <a:srgbClr val="436CB7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50" kern="1200">
                          <a:solidFill>
                            <a:srgbClr val="436CB7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50" kern="1200" dirty="0">
                          <a:solidFill>
                            <a:srgbClr val="436CB7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50" kern="1200">
                          <a:solidFill>
                            <a:srgbClr val="436CB7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55546278"/>
                  </a:ext>
                </a:extLst>
              </a:tr>
              <a:tr h="349492">
                <a:tc>
                  <a:txBody>
                    <a:bodyPr/>
                    <a:lstStyle/>
                    <a:p>
                      <a:pPr algn="l" fontAlgn="b"/>
                      <a:r>
                        <a:rPr lang="es-CO" sz="1050" kern="1200">
                          <a:solidFill>
                            <a:srgbClr val="436CB7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Subdirección de Fomento de Competencias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50" kern="1200">
                          <a:solidFill>
                            <a:srgbClr val="436CB7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50" kern="1200">
                          <a:solidFill>
                            <a:srgbClr val="436CB7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50" kern="1200" dirty="0">
                          <a:solidFill>
                            <a:srgbClr val="436CB7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50" kern="1200" dirty="0">
                          <a:solidFill>
                            <a:srgbClr val="436CB7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90618677"/>
                  </a:ext>
                </a:extLst>
              </a:tr>
              <a:tr h="202019">
                <a:tc>
                  <a:txBody>
                    <a:bodyPr/>
                    <a:lstStyle/>
                    <a:p>
                      <a:pPr algn="l" fontAlgn="b"/>
                      <a:r>
                        <a:rPr lang="es-CO" sz="1050" kern="1200">
                          <a:solidFill>
                            <a:srgbClr val="436CB7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Subdirección de Permanencia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50" kern="1200">
                          <a:solidFill>
                            <a:srgbClr val="436CB7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50" kern="1200">
                          <a:solidFill>
                            <a:srgbClr val="436CB7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50" kern="1200">
                          <a:solidFill>
                            <a:srgbClr val="436CB7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50" kern="1200" dirty="0">
                          <a:solidFill>
                            <a:srgbClr val="436CB7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90311507"/>
                  </a:ext>
                </a:extLst>
              </a:tr>
              <a:tr h="212120">
                <a:tc>
                  <a:txBody>
                    <a:bodyPr/>
                    <a:lstStyle/>
                    <a:p>
                      <a:pPr algn="l" fontAlgn="ctr"/>
                      <a:r>
                        <a:rPr lang="es-CO" sz="12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Total general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6609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1500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6609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1733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6609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1134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6609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4367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6609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0516928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440933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>
            <a:extLst>
              <a:ext uri="{FF2B5EF4-FFF2-40B4-BE49-F238E27FC236}">
                <a16:creationId xmlns:a16="http://schemas.microsoft.com/office/drawing/2014/main" id="{DA1DC6C8-7FCA-D54A-B85B-7CA7435C9AE6}"/>
              </a:ext>
            </a:extLst>
          </p:cNvPr>
          <p:cNvSpPr/>
          <p:nvPr/>
        </p:nvSpPr>
        <p:spPr>
          <a:xfrm>
            <a:off x="-7088" y="-7088"/>
            <a:ext cx="12284149" cy="6939516"/>
          </a:xfrm>
          <a:prstGeom prst="rect">
            <a:avLst/>
          </a:prstGeom>
          <a:solidFill>
            <a:srgbClr val="E438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>
              <a:latin typeface="Arial" panose="020B0604020202020204" pitchFamily="34" charset="0"/>
            </a:endParaRP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292378DE-4BCF-804A-84D6-8BDC94475975}"/>
              </a:ext>
            </a:extLst>
          </p:cNvPr>
          <p:cNvSpPr txBox="1"/>
          <p:nvPr/>
        </p:nvSpPr>
        <p:spPr>
          <a:xfrm>
            <a:off x="3050719" y="3105834"/>
            <a:ext cx="56492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#</a:t>
            </a:r>
            <a:r>
              <a:rPr lang="es-CO" sz="3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</a:t>
            </a:r>
            <a:r>
              <a:rPr lang="es-CO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Educación</a:t>
            </a:r>
            <a:r>
              <a:rPr lang="es-CO" sz="3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EsDeTodos</a:t>
            </a:r>
            <a:endParaRPr lang="es-CO" sz="3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0783E4CE-C240-214C-B75F-411C5AD6F77D}"/>
              </a:ext>
            </a:extLst>
          </p:cNvPr>
          <p:cNvSpPr txBox="1"/>
          <p:nvPr/>
        </p:nvSpPr>
        <p:spPr>
          <a:xfrm>
            <a:off x="2807530" y="5133108"/>
            <a:ext cx="16346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Mineducacion</a:t>
            </a:r>
            <a:endParaRPr lang="es-CO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A47593BC-1CD9-E14C-95B1-3BC5BDD65AC9}"/>
              </a:ext>
            </a:extLst>
          </p:cNvPr>
          <p:cNvSpPr txBox="1"/>
          <p:nvPr/>
        </p:nvSpPr>
        <p:spPr>
          <a:xfrm>
            <a:off x="5203397" y="5133108"/>
            <a:ext cx="21188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@Mineducacion</a:t>
            </a:r>
            <a:endParaRPr lang="es-CO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1D60EC01-DBCD-EA43-A971-889D5C4E215C}"/>
              </a:ext>
            </a:extLst>
          </p:cNvPr>
          <p:cNvSpPr txBox="1"/>
          <p:nvPr/>
        </p:nvSpPr>
        <p:spPr>
          <a:xfrm>
            <a:off x="7783568" y="5133108"/>
            <a:ext cx="21188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@Mineducacion</a:t>
            </a:r>
            <a:endParaRPr lang="es-CO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8EFC1ADE-26D0-3F45-8E27-92EB9D75682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88403" y="5209824"/>
            <a:ext cx="304800" cy="215900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074F8FDD-5177-254D-91A5-090B3892331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78280" y="5203474"/>
            <a:ext cx="266700" cy="228600"/>
          </a:xfrm>
          <a:prstGeom prst="rect">
            <a:avLst/>
          </a:prstGeom>
        </p:spPr>
      </p:pic>
      <p:pic>
        <p:nvPicPr>
          <p:cNvPr id="13" name="Imagen 12">
            <a:extLst>
              <a:ext uri="{FF2B5EF4-FFF2-40B4-BE49-F238E27FC236}">
                <a16:creationId xmlns:a16="http://schemas.microsoft.com/office/drawing/2014/main" id="{B4582D57-FC4C-E748-B2B6-6C8AAB9599E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69144" y="5197124"/>
            <a:ext cx="228600" cy="241300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3539ACF9-627C-EB48-80D5-8211035E69E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7088" y="803257"/>
            <a:ext cx="3200937" cy="6097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3845318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667</TotalTime>
  <Words>389</Words>
  <Application>Microsoft Office PowerPoint</Application>
  <PresentationFormat>Panorámica</PresentationFormat>
  <Paragraphs>147</Paragraphs>
  <Slides>6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Hernan Alfonso Suarez Cediel</dc:creator>
  <cp:lastModifiedBy>Jenny Patricia Peña Rozo</cp:lastModifiedBy>
  <cp:revision>40</cp:revision>
  <dcterms:created xsi:type="dcterms:W3CDTF">2018-12-12T16:12:35Z</dcterms:created>
  <dcterms:modified xsi:type="dcterms:W3CDTF">2019-01-16T19:50:14Z</dcterms:modified>
</cp:coreProperties>
</file>