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3" r:id="rId5"/>
    <p:sldId id="264" r:id="rId6"/>
    <p:sldId id="403" r:id="rId7"/>
    <p:sldId id="259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8B1"/>
    <a:srgbClr val="4E1358"/>
    <a:srgbClr val="A3B5C8"/>
    <a:srgbClr val="C7C7C7"/>
    <a:srgbClr val="E6E6E6"/>
    <a:srgbClr val="F89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7"/>
    <p:restoredTop sz="94701"/>
  </p:normalViewPr>
  <p:slideViewPr>
    <p:cSldViewPr snapToGrid="0" snapToObjects="1">
      <p:cViewPr varScale="1">
        <p:scale>
          <a:sx n="80" d="100"/>
          <a:sy n="80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ena\Documents\2017\Derechos%20de%20Petici&#243;n%202017\Base%20Informe%20de%20Solicitudes%20de%20acceso%20a%20la%20Informaci&#243;n%203%20trimestre%202017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INFORMACIÒN TERCER</a:t>
            </a:r>
            <a:r>
              <a:rPr lang="en-US" sz="1400" baseline="0"/>
              <a:t> </a:t>
            </a:r>
            <a:r>
              <a:rPr lang="en-US" sz="1400"/>
              <a:t>TRIMESTRE 2017</a:t>
            </a:r>
          </a:p>
        </c:rich>
      </c:tx>
      <c:layout>
        <c:manualLayout>
          <c:xMode val="edge"/>
          <c:yMode val="edge"/>
          <c:x val="0.1654856705664828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'Analisis General'!$B$108:$B$109</c:f>
              <c:strCache>
                <c:ptCount val="2"/>
                <c:pt idx="0">
                  <c:v>SOLICITUDES DERECHOS DE PETICIÓN DE LA INFORMACION TERCER TRIMESTRE 2018</c:v>
                </c:pt>
                <c:pt idx="1">
                  <c:v>TOTAL TERCER  TRIMESTRE  2017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F8-48B9-A600-383E687200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9EF8-48B9-A600-383E6872007C}"/>
              </c:ext>
            </c:extLst>
          </c:dPt>
          <c:dLbls>
            <c:dLbl>
              <c:idx val="0"/>
              <c:layout>
                <c:manualLayout>
                  <c:x val="0.10251543455853443"/>
                  <c:y val="-1.422587493765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F8-48B9-A600-383E6872007C}"/>
                </c:ext>
              </c:extLst>
            </c:dLbl>
            <c:dLbl>
              <c:idx val="1"/>
              <c:layout>
                <c:manualLayout>
                  <c:x val="-3.4578086646051838E-2"/>
                  <c:y val="-2.4581171932669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F8-48B9-A600-383E6872007C}"/>
                </c:ext>
              </c:extLst>
            </c:dLbl>
            <c:dLbl>
              <c:idx val="2"/>
              <c:layout>
                <c:manualLayout>
                  <c:x val="5.251490324842998E-2"/>
                  <c:y val="-8.695525807946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F8-48B9-A600-383E687200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4516</c:v>
                </c:pt>
                <c:pt idx="1">
                  <c:v>1267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F8-48B9-A600-383E68720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3967992"/>
        <c:axId val="443967664"/>
      </c:barChart>
      <c:catAx>
        <c:axId val="44396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967664"/>
        <c:crosses val="autoZero"/>
        <c:auto val="1"/>
        <c:lblAlgn val="ctr"/>
        <c:lblOffset val="100"/>
        <c:noMultiLvlLbl val="0"/>
      </c:catAx>
      <c:valAx>
        <c:axId val="44396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3967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5F9B-6367-4396-AA62-3E45C661D1F8}" type="datetimeFigureOut">
              <a:rPr lang="es-CO" smtClean="0"/>
              <a:t>22/10/2018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9176-2F10-4FAF-A0AD-EE2BED5B8F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79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66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8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8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6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5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4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8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8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D539-3D74-1449-A72F-B9D5D85E8710}" type="datetimeFigureOut">
              <a:rPr lang="es-ES_tradnl" smtClean="0"/>
              <a:t>22/10/2018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9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7835" y="3932262"/>
            <a:ext cx="41020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Unidad de Atencion al Ciudadano</a:t>
            </a:r>
          </a:p>
          <a:p>
            <a:pPr algn="r"/>
            <a:endParaRPr lang="es-ES_tradnl" sz="44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s-ES_tradnl" sz="44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8331200" y="5378812"/>
            <a:ext cx="3486018" cy="0"/>
          </a:xfrm>
          <a:prstGeom prst="line">
            <a:avLst/>
          </a:prstGeom>
          <a:ln>
            <a:solidFill>
              <a:srgbClr val="F89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908800" y="5611505"/>
            <a:ext cx="559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Informe De Solicitudes De Acceso A La Información </a:t>
            </a:r>
          </a:p>
          <a:p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Decreto 103 De 2015</a:t>
            </a:r>
          </a:p>
          <a:p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Tercer Trimestre De 2018</a:t>
            </a:r>
          </a:p>
          <a:p>
            <a:r>
              <a:rPr lang="es-CO" sz="16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Bogotá, Octubre  De 2018</a:t>
            </a:r>
            <a:endParaRPr lang="es-ES_tradnl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0544" y="3088220"/>
            <a:ext cx="9787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pública.</a:t>
            </a:r>
          </a:p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90544" y="1999297"/>
            <a:ext cx="6357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9C28B1"/>
                </a:solidFill>
                <a:latin typeface="Arial" charset="0"/>
                <a:cs typeface="Arial" charset="0"/>
              </a:rPr>
              <a:t>Informe de solicitudes de acceso a información pública recibidas en el Ministerio de Educación Nacional -  2018.</a:t>
            </a:r>
          </a:p>
          <a:p>
            <a:endParaRPr lang="es-ES_tradnl" sz="3600" b="1" dirty="0">
              <a:solidFill>
                <a:srgbClr val="9C28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89" cy="10180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4338" y="185881"/>
            <a:ext cx="4812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9C28B1"/>
                </a:solidFill>
                <a:latin typeface="Arial" charset="0"/>
                <a:cs typeface="Arial" charset="0"/>
              </a:rPr>
              <a:t>Derechos de petición de la información</a:t>
            </a:r>
          </a:p>
          <a:p>
            <a:endParaRPr lang="es-ES_tradnl" sz="3600" b="1" dirty="0">
              <a:solidFill>
                <a:srgbClr val="9C28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9939" y="2432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842648" y="1999297"/>
            <a:ext cx="4214399" cy="0"/>
          </a:xfrm>
          <a:prstGeom prst="line">
            <a:avLst/>
          </a:prstGeom>
          <a:ln>
            <a:solidFill>
              <a:srgbClr val="9C2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" y="2232191"/>
            <a:ext cx="155227" cy="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9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360619" y="1648136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68798" y="3974427"/>
            <a:ext cx="54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6804561" y="2054589"/>
            <a:ext cx="0" cy="40692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C0E068-ECDB-4C0E-8E38-C3436DD21015}"/>
              </a:ext>
            </a:extLst>
          </p:cNvPr>
          <p:cNvSpPr txBox="1"/>
          <p:nvPr/>
        </p:nvSpPr>
        <p:spPr>
          <a:xfrm>
            <a:off x="225778" y="185881"/>
            <a:ext cx="679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9C28B1"/>
                </a:solidFill>
                <a:latin typeface="Arial" charset="0"/>
                <a:cs typeface="Arial" charset="0"/>
              </a:rPr>
              <a:t>Derechos de petición de la información</a:t>
            </a:r>
          </a:p>
          <a:p>
            <a:endParaRPr lang="es-ES_tradnl" sz="3600" b="1" dirty="0">
              <a:solidFill>
                <a:srgbClr val="9C28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F86C1E-07E5-4602-9154-7C4B0B004874}"/>
              </a:ext>
            </a:extLst>
          </p:cNvPr>
          <p:cNvSpPr/>
          <p:nvPr/>
        </p:nvSpPr>
        <p:spPr>
          <a:xfrm>
            <a:off x="7264239" y="1850768"/>
            <a:ext cx="3313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tercer trimestre de 2018 se recibieron 5.783 solicitudes de derechos de petición de información de las cuales 4.516 fueron atendidos directamente por el Ministerio de  Educación Nacional, y 1.267 solicitudes se trasladaron  por  competencia a otra entidad, ninguna solicitud fue negada.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B0140B-FF07-4931-A1B7-D7C65BC32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88788"/>
              </p:ext>
            </p:extLst>
          </p:nvPr>
        </p:nvGraphicFramePr>
        <p:xfrm>
          <a:off x="1398914" y="4138301"/>
          <a:ext cx="4449635" cy="2143125"/>
        </p:xfrm>
        <a:graphic>
          <a:graphicData uri="http://schemas.openxmlformats.org/drawingml/2006/table">
            <a:tbl>
              <a:tblPr/>
              <a:tblGrid>
                <a:gridCol w="1411462">
                  <a:extLst>
                    <a:ext uri="{9D8B030D-6E8A-4147-A177-3AD203B41FA5}">
                      <a16:colId xmlns:a16="http://schemas.microsoft.com/office/drawing/2014/main" val="3852350287"/>
                    </a:ext>
                  </a:extLst>
                </a:gridCol>
                <a:gridCol w="3038173">
                  <a:extLst>
                    <a:ext uri="{9D8B030D-6E8A-4147-A177-3AD203B41FA5}">
                      <a16:colId xmlns:a16="http://schemas.microsoft.com/office/drawing/2014/main" val="3869309852"/>
                    </a:ext>
                  </a:extLst>
                </a:gridCol>
              </a:tblGrid>
              <a:tr h="4286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SOLICITUDES DERECHOS DE PETICIÓN DE LA INFORMACION TERCER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0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TERCER  TRIMESTRE 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977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03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recibidas y trasladadas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674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negadas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4412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Solicitudes 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860574"/>
                  </a:ext>
                </a:extLst>
              </a:tr>
            </a:tbl>
          </a:graphicData>
        </a:graphic>
      </p:graphicFrame>
      <p:graphicFrame>
        <p:nvGraphicFramePr>
          <p:cNvPr id="11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342494"/>
              </p:ext>
            </p:extLst>
          </p:nvPr>
        </p:nvGraphicFramePr>
        <p:xfrm>
          <a:off x="1321689" y="1096080"/>
          <a:ext cx="4604083" cy="286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55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360619" y="1648136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68798" y="3974427"/>
            <a:ext cx="54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s-ES_tradnl" sz="6000" b="1" dirty="0">
              <a:solidFill>
                <a:schemeClr val="bg1"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C0E068-ECDB-4C0E-8E38-C3436DD21015}"/>
              </a:ext>
            </a:extLst>
          </p:cNvPr>
          <p:cNvSpPr txBox="1"/>
          <p:nvPr/>
        </p:nvSpPr>
        <p:spPr>
          <a:xfrm>
            <a:off x="225778" y="185881"/>
            <a:ext cx="679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9C28B1"/>
                </a:solidFill>
                <a:latin typeface="Arial" charset="0"/>
                <a:cs typeface="Arial" charset="0"/>
              </a:rPr>
              <a:t>Derechos de petición de la información</a:t>
            </a:r>
          </a:p>
          <a:p>
            <a:endParaRPr lang="es-ES_tradnl" sz="3600" b="1" dirty="0">
              <a:solidFill>
                <a:srgbClr val="9C28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A73FF164-247F-4207-9BCB-CA901292631F}"/>
              </a:ext>
            </a:extLst>
          </p:cNvPr>
          <p:cNvSpPr txBox="1"/>
          <p:nvPr/>
        </p:nvSpPr>
        <p:spPr>
          <a:xfrm>
            <a:off x="745067" y="4183897"/>
            <a:ext cx="866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Para los meses de 	Agosto a septiembre se refleja  que el mes con mayor número de derechos de petición corresponde a  agosto  con un total de 1656,  seguido por el mes de septiembre con un total de 1.448 y para julio 1.412. Para un total de 4.416 derechos de petición en el tercer trimestre del año 2018.</a:t>
            </a:r>
            <a:endParaRPr lang="es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CB26F0-F97F-4098-A443-CA748391A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54436"/>
              </p:ext>
            </p:extLst>
          </p:nvPr>
        </p:nvGraphicFramePr>
        <p:xfrm>
          <a:off x="960187" y="1785897"/>
          <a:ext cx="7023100" cy="1533525"/>
        </p:xfrm>
        <a:graphic>
          <a:graphicData uri="http://schemas.openxmlformats.org/drawingml/2006/table">
            <a:tbl>
              <a:tblPr/>
              <a:tblGrid>
                <a:gridCol w="1097213">
                  <a:extLst>
                    <a:ext uri="{9D8B030D-6E8A-4147-A177-3AD203B41FA5}">
                      <a16:colId xmlns:a16="http://schemas.microsoft.com/office/drawing/2014/main" val="3786110475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19087273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31006336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2439248809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4025225346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8474299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05559981"/>
                    </a:ext>
                  </a:extLst>
                </a:gridCol>
                <a:gridCol w="1077161">
                  <a:extLst>
                    <a:ext uri="{9D8B030D-6E8A-4147-A177-3AD203B41FA5}">
                      <a16:colId xmlns:a16="http://schemas.microsoft.com/office/drawing/2014/main" val="2619882467"/>
                    </a:ext>
                  </a:extLst>
                </a:gridCol>
              </a:tblGrid>
              <a:tr h="43815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SOLICITUDES DERECHOS DE PETICIÓN DE INFORMACIÓN TERCER TRIMESTRE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0258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Correo electrónico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Masivo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Buzón UAC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Otro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41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09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62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48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5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3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360619" y="1648136"/>
            <a:ext cx="3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68798" y="3974427"/>
            <a:ext cx="54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s-ES_tradnl" sz="6000" b="1" dirty="0">
              <a:solidFill>
                <a:schemeClr val="bg1"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6804561" y="2054589"/>
            <a:ext cx="0" cy="40692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C0E068-ECDB-4C0E-8E38-C3436DD21015}"/>
              </a:ext>
            </a:extLst>
          </p:cNvPr>
          <p:cNvSpPr txBox="1"/>
          <p:nvPr/>
        </p:nvSpPr>
        <p:spPr>
          <a:xfrm>
            <a:off x="225778" y="185881"/>
            <a:ext cx="679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9C28B1"/>
                </a:solidFill>
                <a:latin typeface="Arial" charset="0"/>
                <a:cs typeface="Arial" charset="0"/>
              </a:rPr>
              <a:t>Derechos de petición de la información</a:t>
            </a:r>
          </a:p>
          <a:p>
            <a:endParaRPr lang="es-ES_tradnl" sz="3600" b="1" dirty="0">
              <a:solidFill>
                <a:srgbClr val="9C28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12 Rectángulo">
            <a:extLst>
              <a:ext uri="{FF2B5EF4-FFF2-40B4-BE49-F238E27FC236}">
                <a16:creationId xmlns:a16="http://schemas.microsoft.com/office/drawing/2014/main" id="{141C1C05-78FF-4CCC-BE04-86F98E273495}"/>
              </a:ext>
            </a:extLst>
          </p:cNvPr>
          <p:cNvSpPr/>
          <p:nvPr/>
        </p:nvSpPr>
        <p:spPr>
          <a:xfrm flipH="1">
            <a:off x="7787255" y="2129848"/>
            <a:ext cx="3438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recibieron 4.516 derechos de petición de información. En los cuales  la dependencia que mas recibió asignaciones fue la Unidad de Atención al Ciudadano con un total de 3.381.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C96E4C-4BE6-43E1-9F82-913CA1579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16025"/>
              </p:ext>
            </p:extLst>
          </p:nvPr>
        </p:nvGraphicFramePr>
        <p:xfrm>
          <a:off x="1319924" y="1201545"/>
          <a:ext cx="4599607" cy="5042851"/>
        </p:xfrm>
        <a:graphic>
          <a:graphicData uri="http://schemas.openxmlformats.org/drawingml/2006/table">
            <a:tbl>
              <a:tblPr/>
              <a:tblGrid>
                <a:gridCol w="2135431">
                  <a:extLst>
                    <a:ext uri="{9D8B030D-6E8A-4147-A177-3AD203B41FA5}">
                      <a16:colId xmlns:a16="http://schemas.microsoft.com/office/drawing/2014/main" val="318515236"/>
                    </a:ext>
                  </a:extLst>
                </a:gridCol>
                <a:gridCol w="460804">
                  <a:extLst>
                    <a:ext uri="{9D8B030D-6E8A-4147-A177-3AD203B41FA5}">
                      <a16:colId xmlns:a16="http://schemas.microsoft.com/office/drawing/2014/main" val="549532181"/>
                    </a:ext>
                  </a:extLst>
                </a:gridCol>
                <a:gridCol w="561955">
                  <a:extLst>
                    <a:ext uri="{9D8B030D-6E8A-4147-A177-3AD203B41FA5}">
                      <a16:colId xmlns:a16="http://schemas.microsoft.com/office/drawing/2014/main" val="1132254373"/>
                    </a:ext>
                  </a:extLst>
                </a:gridCol>
                <a:gridCol w="699635">
                  <a:extLst>
                    <a:ext uri="{9D8B030D-6E8A-4147-A177-3AD203B41FA5}">
                      <a16:colId xmlns:a16="http://schemas.microsoft.com/office/drawing/2014/main" val="3378998335"/>
                    </a:ext>
                  </a:extLst>
                </a:gridCol>
                <a:gridCol w="741782">
                  <a:extLst>
                    <a:ext uri="{9D8B030D-6E8A-4147-A177-3AD203B41FA5}">
                      <a16:colId xmlns:a16="http://schemas.microsoft.com/office/drawing/2014/main" val="1295467521"/>
                    </a:ext>
                  </a:extLst>
                </a:gridCol>
              </a:tblGrid>
              <a:tr h="3275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DERECHOS DE PETICIÓN DE INFORMACIÓN TERCER  TRIMESTRE  2018 POR DEPENDENCIA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897522"/>
                  </a:ext>
                </a:extLst>
              </a:tr>
              <a:tr h="365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Dependencia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b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37644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Atención al Ciudadano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752043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Gestión Documental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122257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Convalidaciones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345654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Calidad Preescolar, Básica y Media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2398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Inspección y Vigilancia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24980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Certificaciones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51215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Aseguramiento de la Calidad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045759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Planeación Finanzas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19012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Gestión de las IES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12895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988552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Acceso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43840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Fortalecimiento institucional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02501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Referentes y Evaluación de la Calidad Educativa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508205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Monitoreo y Control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673324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permanencia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82729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Calidad para la Educación Superior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145623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Recursos humanos del Sector Educación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17089"/>
                  </a:ext>
                </a:extLst>
              </a:tr>
              <a:tr h="15996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Tesorería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55508"/>
                  </a:ext>
                </a:extLst>
              </a:tr>
              <a:tr h="30470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Tecnología y Sistemas de Información</a:t>
                      </a:r>
                    </a:p>
                  </a:txBody>
                  <a:tcPr marL="6573" marR="6573" marT="6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744959"/>
                  </a:ext>
                </a:extLst>
              </a:tr>
              <a:tr h="1523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1412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1656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1448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4516</a:t>
                      </a:r>
                    </a:p>
                  </a:txBody>
                  <a:tcPr marL="6573" marR="6573" marT="6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7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7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CuadroTexto">
            <a:extLst>
              <a:ext uri="{FF2B5EF4-FFF2-40B4-BE49-F238E27FC236}">
                <a16:creationId xmlns:a16="http://schemas.microsoft.com/office/drawing/2014/main" id="{D5B3B5F2-5186-40D9-B413-71A918C9098C}"/>
              </a:ext>
            </a:extLst>
          </p:cNvPr>
          <p:cNvSpPr txBox="1"/>
          <p:nvPr/>
        </p:nvSpPr>
        <p:spPr>
          <a:xfrm>
            <a:off x="1876806" y="2590231"/>
            <a:ext cx="8593259" cy="1077218"/>
          </a:xfrm>
          <a:prstGeom prst="rect">
            <a:avLst/>
          </a:prstGeom>
          <a:solidFill>
            <a:srgbClr val="9C28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Detalle de  Derechos de Petición de Información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3200" dirty="0">
                <a:solidFill>
                  <a:schemeClr val="bg1"/>
                </a:solidFill>
              </a:rPr>
              <a:t>tercer  trimestre 2018</a:t>
            </a: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5887E472-60E2-4EBE-BB14-5F4404A6821F}"/>
              </a:ext>
            </a:extLst>
          </p:cNvPr>
          <p:cNvSpPr txBox="1"/>
          <p:nvPr/>
        </p:nvSpPr>
        <p:spPr>
          <a:xfrm>
            <a:off x="4024988" y="4641901"/>
            <a:ext cx="4105176" cy="461665"/>
          </a:xfrm>
          <a:prstGeom prst="rect">
            <a:avLst/>
          </a:prstGeom>
          <a:solidFill>
            <a:srgbClr val="9C28B1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</a:rPr>
              <a:t>Ver archivo adjunto en Excel *</a:t>
            </a:r>
            <a:endParaRPr lang="es-CO" sz="2400" b="1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24414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484</Words>
  <Application>Microsoft Office PowerPoint</Application>
  <PresentationFormat>Panorámica</PresentationFormat>
  <Paragraphs>190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Fernando Posada Rueda</dc:creator>
  <cp:lastModifiedBy>Jenny Patricia Peña Rozo</cp:lastModifiedBy>
  <cp:revision>19</cp:revision>
  <dcterms:created xsi:type="dcterms:W3CDTF">2018-08-24T20:02:11Z</dcterms:created>
  <dcterms:modified xsi:type="dcterms:W3CDTF">2018-10-22T20:02:56Z</dcterms:modified>
</cp:coreProperties>
</file>