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405" r:id="rId3"/>
    <p:sldId id="404" r:id="rId4"/>
    <p:sldId id="406" r:id="rId5"/>
    <p:sldId id="407" r:id="rId6"/>
    <p:sldId id="398" r:id="rId7"/>
    <p:sldId id="403" r:id="rId8"/>
  </p:sldIdLst>
  <p:sldSz cx="9144000" cy="6858000" type="screen4x3"/>
  <p:notesSz cx="6881813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7F6AE05-79DC-47B0-B425-66D33FA4E379}">
          <p14:sldIdLst>
            <p14:sldId id="405"/>
            <p14:sldId id="404"/>
            <p14:sldId id="406"/>
            <p14:sldId id="407"/>
            <p14:sldId id="398"/>
            <p14:sldId id="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71" autoAdjust="0"/>
  </p:normalViewPr>
  <p:slideViewPr>
    <p:cSldViewPr>
      <p:cViewPr varScale="1">
        <p:scale>
          <a:sx n="85" d="100"/>
          <a:sy n="85" d="100"/>
        </p:scale>
        <p:origin x="8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cortes\Documents\DERECHOS%20DE%20PETICI&#211;N\GD_-_REPORTE_DERECHOS_DE_PETICION%20DE%20INFORMACI&#211;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200" b="0" i="0" baseline="0" dirty="0">
                <a:effectLst/>
              </a:rPr>
              <a:t>SOLICITUDES DERECHOS DE PETICIÓN DE LA INFORMACION SEGUNDO TRIMESTRE 2018</a:t>
            </a:r>
            <a:endParaRPr lang="es-CO" sz="12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3552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F6-4ADF-8017-088DB99EAF8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1308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F6-4ADF-8017-088DB99EAF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Hoja1!$A$2:$C$2</c:f>
              <c:strCache>
                <c:ptCount val="3"/>
                <c:pt idx="0">
                  <c:v>solicitudes atendidas </c:v>
                </c:pt>
                <c:pt idx="1">
                  <c:v>solicitudes recibidas y trasladadas</c:v>
                </c:pt>
                <c:pt idx="2">
                  <c:v>solicitudes negadas</c:v>
                </c:pt>
              </c:strCache>
            </c:strRef>
          </c:cat>
          <c:val>
            <c:numRef>
              <c:f>Hoja1!$A$3:$C$3</c:f>
              <c:numCache>
                <c:formatCode>General</c:formatCode>
                <c:ptCount val="3"/>
                <c:pt idx="0">
                  <c:v>3994</c:v>
                </c:pt>
                <c:pt idx="1">
                  <c:v>1243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93-4CF9-88CC-8CE33B897FF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240225328"/>
        <c:axId val="1511814528"/>
      </c:barChart>
      <c:catAx>
        <c:axId val="124022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11814528"/>
        <c:crosses val="autoZero"/>
        <c:auto val="1"/>
        <c:lblAlgn val="ctr"/>
        <c:lblOffset val="100"/>
        <c:noMultiLvlLbl val="0"/>
      </c:catAx>
      <c:valAx>
        <c:axId val="15118145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40225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629A982-FD9A-427A-A071-14AFEB099AA6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8AD18D8-41A2-44C2-8773-99AB13475B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373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C6244F8-0A10-4A59-BBAA-E337A21F65D4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367078D-9F98-4822-99A1-F2C3C0CF398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0427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7078D-9F98-4822-99A1-F2C3C0CF3982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2163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7078D-9F98-4822-99A1-F2C3C0CF3982}" type="slidenum">
              <a:rPr lang="es-CO" smtClean="0"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6646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7502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273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09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14649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394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6505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37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2476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7944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9323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01400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694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02241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34791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6890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51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7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075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2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90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102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526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15DE-3D0F-4EE1-B1A7-DED8F4937CF5}" type="datetimeFigureOut">
              <a:rPr lang="es-CO" smtClean="0"/>
              <a:t>25/07/2018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390E-A369-47C8-82AD-D961993E8F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164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DBE8-9A24-204B-8875-844537E550B7}" type="datetimeFigureOut">
              <a:rPr lang="es-ES_tradnl" smtClean="0"/>
              <a:t>25/07/2018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4139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343960" y="922713"/>
            <a:ext cx="2081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s-ES_tradnl" sz="2400" b="1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Ministerio de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330144" y="1309851"/>
            <a:ext cx="3106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/>
            <a:r>
              <a:rPr lang="es-ES_tradnl" sz="2400" b="1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Educación Nacional</a:t>
            </a:r>
          </a:p>
        </p:txBody>
      </p:sp>
      <p:cxnSp>
        <p:nvCxnSpPr>
          <p:cNvPr id="8" name="Conector recto 7"/>
          <p:cNvCxnSpPr/>
          <p:nvPr/>
        </p:nvCxnSpPr>
        <p:spPr>
          <a:xfrm flipH="1">
            <a:off x="4684252" y="2060848"/>
            <a:ext cx="3740727" cy="0"/>
          </a:xfrm>
          <a:prstGeom prst="line">
            <a:avLst/>
          </a:prstGeom>
          <a:ln>
            <a:solidFill>
              <a:srgbClr val="97D7D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007" y="5030545"/>
            <a:ext cx="4858229" cy="695319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45113C80-AE2E-493D-9F34-342F7DA44E53}"/>
              </a:ext>
            </a:extLst>
          </p:cNvPr>
          <p:cNvSpPr txBox="1"/>
          <p:nvPr/>
        </p:nvSpPr>
        <p:spPr>
          <a:xfrm>
            <a:off x="1931672" y="3526669"/>
            <a:ext cx="63109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>
                <a:solidFill>
                  <a:schemeClr val="bg1"/>
                </a:solidFill>
              </a:rPr>
              <a:t>INFORME DE SOLICITUDES DE ACCESO A LA INFORMACIÓN </a:t>
            </a:r>
            <a:endParaRPr lang="es-CO" sz="1600" dirty="0">
              <a:solidFill>
                <a:schemeClr val="bg1"/>
              </a:solidFill>
            </a:endParaRPr>
          </a:p>
          <a:p>
            <a:r>
              <a:rPr lang="es-CO" sz="1600" b="1" dirty="0">
                <a:solidFill>
                  <a:schemeClr val="bg1"/>
                </a:solidFill>
              </a:rPr>
              <a:t>Decreto 103 de 2015</a:t>
            </a:r>
          </a:p>
          <a:p>
            <a:r>
              <a:rPr lang="es-CO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Segundo Trimestre de 2018</a:t>
            </a:r>
          </a:p>
          <a:p>
            <a:r>
              <a:rPr lang="es-CO" sz="1600" b="1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Bogotá, julio  de 2018</a:t>
            </a:r>
          </a:p>
        </p:txBody>
      </p:sp>
      <p:sp>
        <p:nvSpPr>
          <p:cNvPr id="13" name="5 CuadroTexto">
            <a:extLst>
              <a:ext uri="{FF2B5EF4-FFF2-40B4-BE49-F238E27FC236}">
                <a16:creationId xmlns:a16="http://schemas.microsoft.com/office/drawing/2014/main" id="{4B1F32DB-7124-4A73-8060-EDFF2A373562}"/>
              </a:ext>
            </a:extLst>
          </p:cNvPr>
          <p:cNvSpPr txBox="1"/>
          <p:nvPr/>
        </p:nvSpPr>
        <p:spPr>
          <a:xfrm>
            <a:off x="4684252" y="2138197"/>
            <a:ext cx="371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Unidad de Atencion al Ciudadano</a:t>
            </a:r>
          </a:p>
        </p:txBody>
      </p:sp>
    </p:spTree>
    <p:extLst>
      <p:ext uri="{BB962C8B-B14F-4D97-AF65-F5344CB8AC3E}">
        <p14:creationId xmlns:p14="http://schemas.microsoft.com/office/powerpoint/2010/main" val="74637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3199"/>
            <a:ext cx="1184564" cy="5157551"/>
          </a:xfr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79" y="5426554"/>
            <a:ext cx="3279321" cy="469343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B381EDD-2076-43B4-9C6B-EF1D6F595C36}"/>
              </a:ext>
            </a:extLst>
          </p:cNvPr>
          <p:cNvSpPr/>
          <p:nvPr/>
        </p:nvSpPr>
        <p:spPr>
          <a:xfrm>
            <a:off x="1184564" y="3310699"/>
            <a:ext cx="70598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cumplimiento de lo establecido en el decreto 103 del 20 de enero de 2015, por el cual se reglamenta parcialmente la Ley 1712 de 2014 y se dictan otras disposiciones, a continuación se presenta la información relacionada con las solicitudes de acceso a la información pública.</a:t>
            </a:r>
          </a:p>
        </p:txBody>
      </p:sp>
      <p:sp>
        <p:nvSpPr>
          <p:cNvPr id="8" name="8 CuadroTexto">
            <a:extLst>
              <a:ext uri="{FF2B5EF4-FFF2-40B4-BE49-F238E27FC236}">
                <a16:creationId xmlns:a16="http://schemas.microsoft.com/office/drawing/2014/main" id="{7BD98103-A048-4394-AC75-2217A2C9C22C}"/>
              </a:ext>
            </a:extLst>
          </p:cNvPr>
          <p:cNvSpPr txBox="1"/>
          <p:nvPr/>
        </p:nvSpPr>
        <p:spPr>
          <a:xfrm>
            <a:off x="539552" y="385500"/>
            <a:ext cx="7909692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Arial" pitchFamily="34" charset="0"/>
              </a:rPr>
              <a:t>Derechos de petición de la información</a:t>
            </a:r>
          </a:p>
        </p:txBody>
      </p:sp>
      <p:sp>
        <p:nvSpPr>
          <p:cNvPr id="10" name="4 Rectángulo">
            <a:extLst>
              <a:ext uri="{FF2B5EF4-FFF2-40B4-BE49-F238E27FC236}">
                <a16:creationId xmlns:a16="http://schemas.microsoft.com/office/drawing/2014/main" id="{6DC8F5D1-D735-4EC8-8FDA-BA33A517E71A}"/>
              </a:ext>
            </a:extLst>
          </p:cNvPr>
          <p:cNvSpPr/>
          <p:nvPr/>
        </p:nvSpPr>
        <p:spPr>
          <a:xfrm>
            <a:off x="755576" y="1396530"/>
            <a:ext cx="7706060" cy="15494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Informe de solicitudes de acceso a información pública recibidas en el Ministerio de Educación Nacional -  2018.</a:t>
            </a:r>
          </a:p>
        </p:txBody>
      </p:sp>
    </p:spTree>
    <p:extLst>
      <p:ext uri="{BB962C8B-B14F-4D97-AF65-F5344CB8AC3E}">
        <p14:creationId xmlns:p14="http://schemas.microsoft.com/office/powerpoint/2010/main" val="150263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3199"/>
            <a:ext cx="1184564" cy="5157551"/>
          </a:xfr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79" y="5426554"/>
            <a:ext cx="3279321" cy="469343"/>
          </a:xfrm>
          <a:prstGeom prst="rect">
            <a:avLst/>
          </a:prstGeom>
        </p:spPr>
      </p:pic>
      <p:sp>
        <p:nvSpPr>
          <p:cNvPr id="7" name="8 CuadroTexto">
            <a:extLst>
              <a:ext uri="{FF2B5EF4-FFF2-40B4-BE49-F238E27FC236}">
                <a16:creationId xmlns:a16="http://schemas.microsoft.com/office/drawing/2014/main" id="{395E397E-B0BA-414B-8412-AB8F4A3956CC}"/>
              </a:ext>
            </a:extLst>
          </p:cNvPr>
          <p:cNvSpPr txBox="1"/>
          <p:nvPr/>
        </p:nvSpPr>
        <p:spPr>
          <a:xfrm>
            <a:off x="550741" y="292633"/>
            <a:ext cx="324108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Arial" pitchFamily="34" charset="0"/>
              </a:rPr>
              <a:t>Derechos de petición de la información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CF7D6480-9F61-4DC8-8314-54A034DC18E5}"/>
              </a:ext>
            </a:extLst>
          </p:cNvPr>
          <p:cNvSpPr txBox="1"/>
          <p:nvPr/>
        </p:nvSpPr>
        <p:spPr>
          <a:xfrm>
            <a:off x="6115263" y="1196752"/>
            <a:ext cx="2778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Durante el segundo trimestre de 2018 se recibieron 3552 solicitudes de derechos de petición de información de las cuales 2244 fueron atendidos directamente por el Ministerio de  Educación Nacional, y 1308 solicitudes se trasladaron  por  competencia a otra entidad, ninguna solicitud fue negada.</a:t>
            </a:r>
          </a:p>
          <a:p>
            <a:pPr algn="just"/>
            <a:endParaRPr lang="es-ES" dirty="0"/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374F81E9-6586-4EE8-BEA9-07A0E2C5D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315568"/>
              </p:ext>
            </p:extLst>
          </p:nvPr>
        </p:nvGraphicFramePr>
        <p:xfrm>
          <a:off x="1311964" y="4351281"/>
          <a:ext cx="4449641" cy="1863866"/>
        </p:xfrm>
        <a:graphic>
          <a:graphicData uri="http://schemas.openxmlformats.org/drawingml/2006/table">
            <a:tbl>
              <a:tblPr/>
              <a:tblGrid>
                <a:gridCol w="2405995">
                  <a:extLst>
                    <a:ext uri="{9D8B030D-6E8A-4147-A177-3AD203B41FA5}">
                      <a16:colId xmlns:a16="http://schemas.microsoft.com/office/drawing/2014/main" val="4141435263"/>
                    </a:ext>
                  </a:extLst>
                </a:gridCol>
                <a:gridCol w="2043646">
                  <a:extLst>
                    <a:ext uri="{9D8B030D-6E8A-4147-A177-3AD203B41FA5}">
                      <a16:colId xmlns:a16="http://schemas.microsoft.com/office/drawing/2014/main" val="322065274"/>
                    </a:ext>
                  </a:extLst>
                </a:gridCol>
              </a:tblGrid>
              <a:tr h="402488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SOLICITUDES DERECHOS DE PETICIÓN DE LA INFORMACION SEGUNDO TRIMESTRE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970283"/>
                  </a:ext>
                </a:extLst>
              </a:tr>
              <a:tr h="53141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PRIMER TRIMESTRE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394195"/>
                  </a:ext>
                </a:extLst>
              </a:tr>
              <a:tr h="23249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Solicitudes atendidas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311712"/>
                  </a:ext>
                </a:extLst>
              </a:tr>
              <a:tr h="23249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Solicitudes recibidas y trasladadas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164712"/>
                  </a:ext>
                </a:extLst>
              </a:tr>
              <a:tr h="23249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Solicitudes negadas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998329"/>
                  </a:ext>
                </a:extLst>
              </a:tr>
              <a:tr h="23249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Solicitudes recibidas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969495"/>
                  </a:ext>
                </a:extLst>
              </a:tr>
            </a:tbl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D9D65E14-7322-4A59-912D-33442D6CAF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098580"/>
              </p:ext>
            </p:extLst>
          </p:nvPr>
        </p:nvGraphicFramePr>
        <p:xfrm>
          <a:off x="1160239" y="145919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324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3199"/>
            <a:ext cx="1184564" cy="5157551"/>
          </a:xfr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679" y="5426554"/>
            <a:ext cx="3279321" cy="469343"/>
          </a:xfrm>
          <a:prstGeom prst="rect">
            <a:avLst/>
          </a:prstGeom>
        </p:spPr>
      </p:pic>
      <p:sp>
        <p:nvSpPr>
          <p:cNvPr id="6" name="8 CuadroTexto">
            <a:extLst>
              <a:ext uri="{FF2B5EF4-FFF2-40B4-BE49-F238E27FC236}">
                <a16:creationId xmlns:a16="http://schemas.microsoft.com/office/drawing/2014/main" id="{5AAA9AB4-A14D-4C54-A7D8-1B04B765D680}"/>
              </a:ext>
            </a:extLst>
          </p:cNvPr>
          <p:cNvSpPr txBox="1"/>
          <p:nvPr/>
        </p:nvSpPr>
        <p:spPr>
          <a:xfrm>
            <a:off x="550741" y="292633"/>
            <a:ext cx="324108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Arial" pitchFamily="34" charset="0"/>
              </a:rPr>
              <a:t>Derechos de petición de la información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4402F8A-A7EF-4019-814B-2E791B29C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87398"/>
              </p:ext>
            </p:extLst>
          </p:nvPr>
        </p:nvGraphicFramePr>
        <p:xfrm>
          <a:off x="855256" y="1484783"/>
          <a:ext cx="7101120" cy="2232249"/>
        </p:xfrm>
        <a:graphic>
          <a:graphicData uri="http://schemas.openxmlformats.org/drawingml/2006/table">
            <a:tbl>
              <a:tblPr/>
              <a:tblGrid>
                <a:gridCol w="887640">
                  <a:extLst>
                    <a:ext uri="{9D8B030D-6E8A-4147-A177-3AD203B41FA5}">
                      <a16:colId xmlns:a16="http://schemas.microsoft.com/office/drawing/2014/main" val="974339356"/>
                    </a:ext>
                  </a:extLst>
                </a:gridCol>
                <a:gridCol w="887640">
                  <a:extLst>
                    <a:ext uri="{9D8B030D-6E8A-4147-A177-3AD203B41FA5}">
                      <a16:colId xmlns:a16="http://schemas.microsoft.com/office/drawing/2014/main" val="1018820886"/>
                    </a:ext>
                  </a:extLst>
                </a:gridCol>
                <a:gridCol w="887640">
                  <a:extLst>
                    <a:ext uri="{9D8B030D-6E8A-4147-A177-3AD203B41FA5}">
                      <a16:colId xmlns:a16="http://schemas.microsoft.com/office/drawing/2014/main" val="3582350808"/>
                    </a:ext>
                  </a:extLst>
                </a:gridCol>
                <a:gridCol w="887640">
                  <a:extLst>
                    <a:ext uri="{9D8B030D-6E8A-4147-A177-3AD203B41FA5}">
                      <a16:colId xmlns:a16="http://schemas.microsoft.com/office/drawing/2014/main" val="1050296541"/>
                    </a:ext>
                  </a:extLst>
                </a:gridCol>
                <a:gridCol w="887640">
                  <a:extLst>
                    <a:ext uri="{9D8B030D-6E8A-4147-A177-3AD203B41FA5}">
                      <a16:colId xmlns:a16="http://schemas.microsoft.com/office/drawing/2014/main" val="218503043"/>
                    </a:ext>
                  </a:extLst>
                </a:gridCol>
                <a:gridCol w="887640">
                  <a:extLst>
                    <a:ext uri="{9D8B030D-6E8A-4147-A177-3AD203B41FA5}">
                      <a16:colId xmlns:a16="http://schemas.microsoft.com/office/drawing/2014/main" val="698043036"/>
                    </a:ext>
                  </a:extLst>
                </a:gridCol>
                <a:gridCol w="839176">
                  <a:extLst>
                    <a:ext uri="{9D8B030D-6E8A-4147-A177-3AD203B41FA5}">
                      <a16:colId xmlns:a16="http://schemas.microsoft.com/office/drawing/2014/main" val="124963532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727348691"/>
                    </a:ext>
                  </a:extLst>
                </a:gridCol>
              </a:tblGrid>
              <a:tr h="255819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SOLICITUDES DERECHOS DE PETICIÓN DE INFORMACIÓN SEGUNDO TRIMESTRE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747902"/>
                  </a:ext>
                </a:extLst>
              </a:tr>
              <a:tr h="511637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Buzón UAC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Correo electrónico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Masivo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Personal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Telefónico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  <a:p>
                      <a:pPr algn="ctr" rtl="0" fontAlgn="b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1936"/>
                  </a:ext>
                </a:extLst>
              </a:tr>
              <a:tr h="255819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106225"/>
                  </a:ext>
                </a:extLst>
              </a:tr>
              <a:tr h="51163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571056"/>
                  </a:ext>
                </a:extLst>
              </a:tr>
              <a:tr h="255819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148176"/>
                  </a:ext>
                </a:extLst>
              </a:tr>
              <a:tr h="441518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173779"/>
                  </a:ext>
                </a:extLst>
              </a:tr>
            </a:tbl>
          </a:graphicData>
        </a:graphic>
      </p:graphicFrame>
      <p:sp>
        <p:nvSpPr>
          <p:cNvPr id="9" name="1 CuadroTexto">
            <a:extLst>
              <a:ext uri="{FF2B5EF4-FFF2-40B4-BE49-F238E27FC236}">
                <a16:creationId xmlns:a16="http://schemas.microsoft.com/office/drawing/2014/main" id="{6E81690B-72D8-4387-9F3C-8FFE79442361}"/>
              </a:ext>
            </a:extLst>
          </p:cNvPr>
          <p:cNvSpPr txBox="1"/>
          <p:nvPr/>
        </p:nvSpPr>
        <p:spPr>
          <a:xfrm>
            <a:off x="1184564" y="4340059"/>
            <a:ext cx="69671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Para los meses de 	Abril a Junio se refleja  que el mes con mayor número de derechos de petición corresponde a  Junio  con un total de 1370,  seguido por el mes de abril con un total de 1146 y para mayo 1036. Para un total de 3552 derechos de petición en el segundo trimestre del año 2018.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4540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19 Grupo"/>
          <p:cNvGrpSpPr/>
          <p:nvPr/>
        </p:nvGrpSpPr>
        <p:grpSpPr>
          <a:xfrm>
            <a:off x="6189257" y="6093296"/>
            <a:ext cx="2919247" cy="757382"/>
            <a:chOff x="6189257" y="6093296"/>
            <a:chExt cx="2919247" cy="757382"/>
          </a:xfrm>
        </p:grpSpPr>
        <p:pic>
          <p:nvPicPr>
            <p:cNvPr id="21" name="20 Imagen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22" name="21 Imagen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  <p:sp>
        <p:nvSpPr>
          <p:cNvPr id="10" name="9 CuadroTexto"/>
          <p:cNvSpPr txBox="1"/>
          <p:nvPr/>
        </p:nvSpPr>
        <p:spPr>
          <a:xfrm>
            <a:off x="755576" y="4686235"/>
            <a:ext cx="7017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 flipH="1">
            <a:off x="5868144" y="1545754"/>
            <a:ext cx="28935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recibieron 3552 derechos de petición de información. En los cuales  la dependencia que mas recibió asignaciones fue la Unidad de Atención al Ciudadano con un total de 2816.</a:t>
            </a:r>
            <a:endParaRPr lang="es-CO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8 CuadroTexto">
            <a:extLst>
              <a:ext uri="{FF2B5EF4-FFF2-40B4-BE49-F238E27FC236}">
                <a16:creationId xmlns:a16="http://schemas.microsoft.com/office/drawing/2014/main" id="{4D7B024C-118C-49EB-BADA-00CCDE509FCE}"/>
              </a:ext>
            </a:extLst>
          </p:cNvPr>
          <p:cNvSpPr txBox="1"/>
          <p:nvPr/>
        </p:nvSpPr>
        <p:spPr>
          <a:xfrm>
            <a:off x="703141" y="445033"/>
            <a:ext cx="324108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Arial" pitchFamily="34" charset="0"/>
              </a:rPr>
              <a:t>Derechos de petición de la información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35CD74F-077F-4A28-991F-3C6FB478E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067794"/>
              </p:ext>
            </p:extLst>
          </p:nvPr>
        </p:nvGraphicFramePr>
        <p:xfrm>
          <a:off x="381362" y="1531526"/>
          <a:ext cx="4982726" cy="4417755"/>
        </p:xfrm>
        <a:graphic>
          <a:graphicData uri="http://schemas.openxmlformats.org/drawingml/2006/table">
            <a:tbl>
              <a:tblPr/>
              <a:tblGrid>
                <a:gridCol w="2522722">
                  <a:extLst>
                    <a:ext uri="{9D8B030D-6E8A-4147-A177-3AD203B41FA5}">
                      <a16:colId xmlns:a16="http://schemas.microsoft.com/office/drawing/2014/main" val="3481077763"/>
                    </a:ext>
                  </a:extLst>
                </a:gridCol>
                <a:gridCol w="543570">
                  <a:extLst>
                    <a:ext uri="{9D8B030D-6E8A-4147-A177-3AD203B41FA5}">
                      <a16:colId xmlns:a16="http://schemas.microsoft.com/office/drawing/2014/main" val="4164851271"/>
                    </a:ext>
                  </a:extLst>
                </a:gridCol>
                <a:gridCol w="599321">
                  <a:extLst>
                    <a:ext uri="{9D8B030D-6E8A-4147-A177-3AD203B41FA5}">
                      <a16:colId xmlns:a16="http://schemas.microsoft.com/office/drawing/2014/main" val="1116251538"/>
                    </a:ext>
                  </a:extLst>
                </a:gridCol>
                <a:gridCol w="599321">
                  <a:extLst>
                    <a:ext uri="{9D8B030D-6E8A-4147-A177-3AD203B41FA5}">
                      <a16:colId xmlns:a16="http://schemas.microsoft.com/office/drawing/2014/main" val="3938668360"/>
                    </a:ext>
                  </a:extLst>
                </a:gridCol>
                <a:gridCol w="717792">
                  <a:extLst>
                    <a:ext uri="{9D8B030D-6E8A-4147-A177-3AD203B41FA5}">
                      <a16:colId xmlns:a16="http://schemas.microsoft.com/office/drawing/2014/main" val="361714819"/>
                    </a:ext>
                  </a:extLst>
                </a:gridCol>
              </a:tblGrid>
              <a:tr h="22444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DERECHOS DE PETICIÓN DE INFORMACIÓN SEGUNDO TRIMESTRE 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81923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Dependencia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287426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Despacho del Ministro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448472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Calidad Preescolar, Básica y Media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266439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de Convalidaciones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70567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de Gestión Documental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660870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Innovación Educativa con Uso de TIC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269324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Acceso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299975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Aseguramiento de la Calidad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857534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Fortalecimiento Institucional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025195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Inspección y Vigilancia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509851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Monitoreo y Control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778148"/>
                  </a:ext>
                </a:extLst>
              </a:tr>
              <a:tr h="40624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Subdirección de Recursos Humanos del Sector Educación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987329"/>
                  </a:ext>
                </a:extLst>
              </a:tr>
              <a:tr h="224442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Atención al Ciudadano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570781"/>
                  </a:ext>
                </a:extLst>
              </a:tr>
              <a:tr h="184779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29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14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61088" y="307303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Unidad de Atencion al Ciudadano</a:t>
            </a:r>
          </a:p>
        </p:txBody>
      </p:sp>
      <p:grpSp>
        <p:nvGrpSpPr>
          <p:cNvPr id="43" name="42 Grupo"/>
          <p:cNvGrpSpPr/>
          <p:nvPr/>
        </p:nvGrpSpPr>
        <p:grpSpPr>
          <a:xfrm>
            <a:off x="6189257" y="6093296"/>
            <a:ext cx="2919247" cy="757382"/>
            <a:chOff x="6189257" y="6093296"/>
            <a:chExt cx="2919247" cy="757382"/>
          </a:xfrm>
        </p:grpSpPr>
        <p:pic>
          <p:nvPicPr>
            <p:cNvPr id="40" name="39 Imagen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42" name="41 Imagen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  <p:sp>
        <p:nvSpPr>
          <p:cNvPr id="8" name="8 CuadroTexto">
            <a:extLst>
              <a:ext uri="{FF2B5EF4-FFF2-40B4-BE49-F238E27FC236}">
                <a16:creationId xmlns:a16="http://schemas.microsoft.com/office/drawing/2014/main" id="{D5B3B5F2-5186-40D9-B413-71A918C9098C}"/>
              </a:ext>
            </a:extLst>
          </p:cNvPr>
          <p:cNvSpPr txBox="1"/>
          <p:nvPr/>
        </p:nvSpPr>
        <p:spPr>
          <a:xfrm>
            <a:off x="352805" y="2590231"/>
            <a:ext cx="8593259" cy="107721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</a:rPr>
              <a:t>Detalle de  Derechos de Petición de Información</a:t>
            </a:r>
            <a:br>
              <a:rPr lang="es-CO" sz="3200" dirty="0">
                <a:solidFill>
                  <a:schemeClr val="bg1"/>
                </a:solidFill>
              </a:rPr>
            </a:br>
            <a:r>
              <a:rPr lang="es-CO" sz="3200" dirty="0">
                <a:solidFill>
                  <a:schemeClr val="bg1"/>
                </a:solidFill>
              </a:rPr>
              <a:t>Segundo  trimestre 2018</a:t>
            </a:r>
          </a:p>
        </p:txBody>
      </p:sp>
      <p:sp>
        <p:nvSpPr>
          <p:cNvPr id="10" name="8 CuadroTexto">
            <a:extLst>
              <a:ext uri="{FF2B5EF4-FFF2-40B4-BE49-F238E27FC236}">
                <a16:creationId xmlns:a16="http://schemas.microsoft.com/office/drawing/2014/main" id="{5887E472-60E2-4EBE-BB14-5F4404A6821F}"/>
              </a:ext>
            </a:extLst>
          </p:cNvPr>
          <p:cNvSpPr txBox="1"/>
          <p:nvPr/>
        </p:nvSpPr>
        <p:spPr>
          <a:xfrm>
            <a:off x="2500988" y="4641900"/>
            <a:ext cx="4105176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Ver archivo adjunto en Excel *</a:t>
            </a:r>
            <a:endParaRPr lang="es-CO" sz="2400" b="1" dirty="0">
              <a:solidFill>
                <a:schemeClr val="bg1"/>
              </a:solidFill>
              <a:latin typeface="Arial Narrow" panose="020B0606020202030204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95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9165</TotalTime>
  <Words>429</Words>
  <Application>Microsoft Office PowerPoint</Application>
  <PresentationFormat>Presentación en pantalla (4:3)</PresentationFormat>
  <Paragraphs>145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Verdana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Gina Marcela Cortes Parra</cp:lastModifiedBy>
  <cp:revision>651</cp:revision>
  <cp:lastPrinted>2015-11-04T16:00:38Z</cp:lastPrinted>
  <dcterms:created xsi:type="dcterms:W3CDTF">2014-10-20T16:00:02Z</dcterms:created>
  <dcterms:modified xsi:type="dcterms:W3CDTF">2018-07-25T16:13:57Z</dcterms:modified>
</cp:coreProperties>
</file>