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386" r:id="rId3"/>
    <p:sldId id="395" r:id="rId4"/>
    <p:sldId id="390" r:id="rId5"/>
    <p:sldId id="398" r:id="rId6"/>
    <p:sldId id="403" r:id="rId7"/>
  </p:sldIdLst>
  <p:sldSz cx="9144000" cy="6858000" type="screen4x3"/>
  <p:notesSz cx="6881813"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B7F6AE05-79DC-47B0-B425-66D33FA4E379}">
          <p14:sldIdLst>
            <p14:sldId id="256"/>
            <p14:sldId id="386"/>
            <p14:sldId id="395"/>
            <p14:sldId id="390"/>
            <p14:sldId id="398"/>
            <p14:sldId id="40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varScale="1">
        <p:scale>
          <a:sx n="85" d="100"/>
          <a:sy n="85" d="100"/>
        </p:scale>
        <p:origin x="156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icortes\Documents\Copia%20de%20GD_-_REPORTE_DERECHOS_DE_PETICION_SG%20(51)%20TRIMESTRALE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s-CO" sz="1000" b="1" i="0" dirty="0">
                <a:effectLst/>
              </a:rPr>
              <a:t>SOLICITUDES DERECHOS DE PETICIÓN DE LA INFORMACION TERCER TRIMESTRE 2017</a:t>
            </a:r>
            <a:endParaRPr lang="es-CO" sz="1000" dirty="0">
              <a:effectLst/>
            </a:endParaRPr>
          </a:p>
        </c:rich>
      </c:tx>
      <c:layout>
        <c:manualLayout>
          <c:xMode val="edge"/>
          <c:yMode val="edge"/>
          <c:x val="0.3653754825363692"/>
          <c:y val="2.7688148600331385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s-CO"/>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Hoja1!$B$1</c:f>
              <c:strCache>
                <c:ptCount val="1"/>
                <c:pt idx="0">
                  <c:v>Columna1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D525-48ED-80AE-DC35B817F684}"/>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D525-48ED-80AE-DC35B817F684}"/>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D525-48ED-80AE-DC35B817F684}"/>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D525-48ED-80AE-DC35B817F684}"/>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s-CO"/>
              </a:p>
            </c:txPr>
            <c:dLblPos val="bestFit"/>
            <c:showLegendKey val="0"/>
            <c:showVal val="1"/>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Hoja1!$A$2:$A$5</c:f>
              <c:strCache>
                <c:ptCount val="4"/>
                <c:pt idx="0">
                  <c:v>Solicitudes atendidas</c:v>
                </c:pt>
                <c:pt idx="1">
                  <c:v>Solicitudes recibidas y trasladadas</c:v>
                </c:pt>
                <c:pt idx="2">
                  <c:v>Solicitudes negadas</c:v>
                </c:pt>
                <c:pt idx="3">
                  <c:v>Solicitudes recibidas </c:v>
                </c:pt>
              </c:strCache>
            </c:strRef>
          </c:cat>
          <c:val>
            <c:numRef>
              <c:f>Hoja1!$B$2:$B$5</c:f>
              <c:numCache>
                <c:formatCode>General</c:formatCode>
                <c:ptCount val="4"/>
                <c:pt idx="0">
                  <c:v>5424</c:v>
                </c:pt>
                <c:pt idx="1">
                  <c:v>423</c:v>
                </c:pt>
                <c:pt idx="2">
                  <c:v>0</c:v>
                </c:pt>
                <c:pt idx="3">
                  <c:v>5847</c:v>
                </c:pt>
              </c:numCache>
            </c:numRef>
          </c:val>
          <c:extLst>
            <c:ext xmlns:c16="http://schemas.microsoft.com/office/drawing/2014/chart" uri="{C3380CC4-5D6E-409C-BE32-E72D297353CC}">
              <c16:uniqueId val="{00000000-5748-44C4-B37C-AC5E4BFEEF62}"/>
            </c:ext>
          </c:extLst>
        </c:ser>
        <c:dLbls>
          <c:dLblPos val="bestFit"/>
          <c:showLegendKey val="0"/>
          <c:showVal val="1"/>
          <c:showCatName val="0"/>
          <c:showSerName val="0"/>
          <c:showPercent val="0"/>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s-CO"/>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Hoja11!$B$17</c:f>
              <c:strCache>
                <c:ptCount val="1"/>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62B1-4AA9-8BCB-B923495C5372}"/>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62B1-4AA9-8BCB-B923495C5372}"/>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62B1-4AA9-8BCB-B923495C5372}"/>
              </c:ext>
            </c:extLst>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s-CO"/>
              </a:p>
            </c:txPr>
            <c:dLblPos val="bestFit"/>
            <c:showLegendKey val="0"/>
            <c:showVal val="1"/>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Hoja11!$A$18:$A$21</c:f>
              <c:strCache>
                <c:ptCount val="3"/>
                <c:pt idx="0">
                  <c:v>Subdirección de Acceso</c:v>
                </c:pt>
                <c:pt idx="1">
                  <c:v>Subdirección de Apoyo a la Gestión de las IES</c:v>
                </c:pt>
                <c:pt idx="2">
                  <c:v>Subdirección de Aseguramiento de la Calidad</c:v>
                </c:pt>
              </c:strCache>
              <c:extLst/>
            </c:strRef>
          </c:cat>
          <c:val>
            <c:numRef>
              <c:f>Hoja11!$B$18:$B$21</c:f>
              <c:numCache>
                <c:formatCode>General</c:formatCode>
                <c:ptCount val="3"/>
                <c:pt idx="1">
                  <c:v>2</c:v>
                </c:pt>
              </c:numCache>
              <c:extLst/>
            </c:numRef>
          </c:val>
          <c:extLst>
            <c:ext xmlns:c16="http://schemas.microsoft.com/office/drawing/2014/chart" uri="{C3380CC4-5D6E-409C-BE32-E72D297353CC}">
              <c16:uniqueId val="{00000006-62B1-4AA9-8BCB-B923495C5372}"/>
            </c:ext>
          </c:extLst>
        </c:ser>
        <c:dLbls>
          <c:dLblPos val="bestFit"/>
          <c:showLegendKey val="0"/>
          <c:showVal val="1"/>
          <c:showCatName val="0"/>
          <c:showSerName val="0"/>
          <c:showPercent val="0"/>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s-CO"/>
          </a:p>
        </p:txBody>
      </p:sp>
      <p:sp>
        <p:nvSpPr>
          <p:cNvPr id="3" name="2 Marcador de fecha"/>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7629A982-FD9A-427A-A071-14AFEB099AA6}" type="datetimeFigureOut">
              <a:rPr lang="es-CO" smtClean="0"/>
              <a:t>08/11/2017</a:t>
            </a:fld>
            <a:endParaRPr lang="es-CO"/>
          </a:p>
        </p:txBody>
      </p:sp>
      <p:sp>
        <p:nvSpPr>
          <p:cNvPr id="4" name="3 Marcador de pie de página"/>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E8AD18D8-41A2-44C2-8773-99AB13475B16}" type="slidenum">
              <a:rPr lang="es-CO" smtClean="0"/>
              <a:t>‹Nº›</a:t>
            </a:fld>
            <a:endParaRPr lang="es-CO"/>
          </a:p>
        </p:txBody>
      </p:sp>
    </p:spTree>
    <p:extLst>
      <p:ext uri="{BB962C8B-B14F-4D97-AF65-F5344CB8AC3E}">
        <p14:creationId xmlns:p14="http://schemas.microsoft.com/office/powerpoint/2010/main" val="413373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s-CO"/>
          </a:p>
        </p:txBody>
      </p:sp>
      <p:sp>
        <p:nvSpPr>
          <p:cNvPr id="3" name="2 Marcador de fecha"/>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8C6244F8-0A10-4A59-BBAA-E337A21F65D4}" type="datetimeFigureOut">
              <a:rPr lang="es-CO" smtClean="0"/>
              <a:t>08/11/2017</a:t>
            </a:fld>
            <a:endParaRPr lang="es-CO"/>
          </a:p>
        </p:txBody>
      </p:sp>
      <p:sp>
        <p:nvSpPr>
          <p:cNvPr id="4" name="3 Marcador de imagen de diapositiva"/>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s-CO"/>
          </a:p>
        </p:txBody>
      </p:sp>
      <p:sp>
        <p:nvSpPr>
          <p:cNvPr id="5" name="4 Marcador de notas"/>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3367078D-9F98-4822-99A1-F2C3C0CF3982}" type="slidenum">
              <a:rPr lang="es-CO" smtClean="0"/>
              <a:t>‹Nº›</a:t>
            </a:fld>
            <a:endParaRPr lang="es-CO"/>
          </a:p>
        </p:txBody>
      </p:sp>
    </p:spTree>
    <p:extLst>
      <p:ext uri="{BB962C8B-B14F-4D97-AF65-F5344CB8AC3E}">
        <p14:creationId xmlns:p14="http://schemas.microsoft.com/office/powerpoint/2010/main" val="3720427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1</a:t>
            </a:fld>
            <a:endParaRPr lang="es-CO" dirty="0"/>
          </a:p>
        </p:txBody>
      </p:sp>
    </p:spTree>
    <p:extLst>
      <p:ext uri="{BB962C8B-B14F-4D97-AF65-F5344CB8AC3E}">
        <p14:creationId xmlns:p14="http://schemas.microsoft.com/office/powerpoint/2010/main" val="216646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2</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3</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4</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5</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6</a:t>
            </a:fld>
            <a:endParaRPr lang="es-CO" dirty="0"/>
          </a:p>
        </p:txBody>
      </p:sp>
    </p:spTree>
    <p:extLst>
      <p:ext uri="{BB962C8B-B14F-4D97-AF65-F5344CB8AC3E}">
        <p14:creationId xmlns:p14="http://schemas.microsoft.com/office/powerpoint/2010/main" val="2166461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07750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4292739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41409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261669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1640519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31675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2440757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01420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17890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120102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255269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615DE-3D0F-4EE1-B1A7-DED8F4937CF5}" type="datetimeFigureOut">
              <a:rPr lang="es-CO" smtClean="0"/>
              <a:t>08/11/2017</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6390E-A369-47C8-82AD-D961993E8F0F}" type="slidenum">
              <a:rPr lang="es-CO" smtClean="0"/>
              <a:t>‹Nº›</a:t>
            </a:fld>
            <a:endParaRPr lang="es-CO"/>
          </a:p>
        </p:txBody>
      </p:sp>
    </p:spTree>
    <p:extLst>
      <p:ext uri="{BB962C8B-B14F-4D97-AF65-F5344CB8AC3E}">
        <p14:creationId xmlns:p14="http://schemas.microsoft.com/office/powerpoint/2010/main" val="4111642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cms.mineducacion.gov.co/static/cache/binaries/articles-356956_recurso_16.xlsx" TargetMode="Externa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5766" y="283175"/>
            <a:ext cx="9159766" cy="666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161088" y="307303"/>
            <a:ext cx="8784976" cy="646331"/>
          </a:xfrm>
          <a:prstGeom prst="rect">
            <a:avLst/>
          </a:prstGeom>
          <a:noFill/>
        </p:spPr>
        <p:txBody>
          <a:bodyPr wrap="square" rtlCol="0">
            <a:spAutoFit/>
          </a:bodyPr>
          <a:lstStyle/>
          <a:p>
            <a:pPr algn="r"/>
            <a:r>
              <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rPr>
              <a:t>Unidad de Atencion al Ciudadano</a:t>
            </a:r>
          </a:p>
        </p:txBody>
      </p:sp>
      <p:grpSp>
        <p:nvGrpSpPr>
          <p:cNvPr id="43" name="42 Grupo"/>
          <p:cNvGrpSpPr/>
          <p:nvPr/>
        </p:nvGrpSpPr>
        <p:grpSpPr>
          <a:xfrm>
            <a:off x="6189257" y="6093296"/>
            <a:ext cx="2919247" cy="757382"/>
            <a:chOff x="6189257" y="6093296"/>
            <a:chExt cx="2919247" cy="757382"/>
          </a:xfrm>
        </p:grpSpPr>
        <p:pic>
          <p:nvPicPr>
            <p:cNvPr id="40" name="39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9" name="8 CuadroTexto"/>
          <p:cNvSpPr txBox="1"/>
          <p:nvPr/>
        </p:nvSpPr>
        <p:spPr>
          <a:xfrm>
            <a:off x="152059" y="5085185"/>
            <a:ext cx="8784976" cy="1631216"/>
          </a:xfrm>
          <a:prstGeom prst="rect">
            <a:avLst/>
          </a:prstGeom>
          <a:noFill/>
        </p:spPr>
        <p:txBody>
          <a:bodyPr wrap="square" rtlCol="0">
            <a:spAutoFit/>
          </a:bodyPr>
          <a:lstStyle/>
          <a:p>
            <a:endParaRPr lang="es-CO" sz="2000" dirty="0"/>
          </a:p>
          <a:p>
            <a:r>
              <a:rPr lang="es-CO" sz="2000" b="1" dirty="0"/>
              <a:t>INFORME DE SOLICITUDES DE ACCESO A LA INFORMACIÓN </a:t>
            </a:r>
            <a:endParaRPr lang="es-CO" sz="2000" dirty="0"/>
          </a:p>
          <a:p>
            <a:r>
              <a:rPr lang="es-CO" sz="2000" b="1" dirty="0"/>
              <a:t>Decreto 103 de 2015</a:t>
            </a:r>
          </a:p>
          <a:p>
            <a:r>
              <a:rPr lang="es-CO" sz="2000" b="1" dirty="0">
                <a:ea typeface="Verdana" panose="020B0604030504040204" pitchFamily="34" charset="0"/>
                <a:cs typeface="Verdana" panose="020B0604030504040204" pitchFamily="34" charset="0"/>
              </a:rPr>
              <a:t>Primer Trimestre de 2017</a:t>
            </a:r>
            <a:endParaRPr lang="es-CO" sz="3600" b="1" dirty="0">
              <a:ea typeface="Verdana" panose="020B0604030504040204" pitchFamily="34" charset="0"/>
              <a:cs typeface="Verdana" panose="020B0604030504040204" pitchFamily="34" charset="0"/>
            </a:endParaRPr>
          </a:p>
          <a:p>
            <a:r>
              <a:rPr lang="es-CO" sz="2000" b="1" dirty="0">
                <a:ea typeface="Verdana" panose="020B0604030504040204" pitchFamily="34" charset="0"/>
                <a:cs typeface="Verdana" panose="020B0604030504040204" pitchFamily="34" charset="0"/>
              </a:rPr>
              <a:t>Bogotá, Abril de 2017</a:t>
            </a:r>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250" y="1409700"/>
            <a:ext cx="59055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667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5" name="24 CuadroTexto"/>
          <p:cNvSpPr txBox="1"/>
          <p:nvPr/>
        </p:nvSpPr>
        <p:spPr>
          <a:xfrm>
            <a:off x="550741" y="2927846"/>
            <a:ext cx="8208912" cy="2677656"/>
          </a:xfrm>
          <a:prstGeom prst="rect">
            <a:avLst/>
          </a:prstGeom>
          <a:noFill/>
        </p:spPr>
        <p:txBody>
          <a:bodyPr wrap="square" rtlCol="0">
            <a:spAutoFit/>
          </a:bodyPr>
          <a:lstStyle/>
          <a:p>
            <a:pPr lvl="0" algn="just"/>
            <a:r>
              <a:rPr lang="es-CO" sz="2800" dirty="0">
                <a:latin typeface="Arial" pitchFamily="34" charset="0"/>
                <a:cs typeface="Arial" pitchFamily="34" charset="0"/>
              </a:rPr>
              <a:t>En cumplimiento de lo establecido en el decreto 103 del 20 de enero de 2015, por el cual se reglamenta parcialmente la Ley 1712 de 2014 y se dictan otras disposiciones, a continuación se presenta la información relacionada con las solicitudes de acceso a la información pública</a:t>
            </a:r>
            <a:endParaRPr lang="es-CO" sz="2800" dirty="0">
              <a:latin typeface="Verdana" panose="020B0604030504040204" pitchFamily="34" charset="0"/>
              <a:ea typeface="Verdana" panose="020B0604030504040204" pitchFamily="34" charset="0"/>
              <a:cs typeface="Verdana" panose="020B0604030504040204" pitchFamily="34" charset="0"/>
            </a:endParaRPr>
          </a:p>
        </p:txBody>
      </p:sp>
      <p:sp>
        <p:nvSpPr>
          <p:cNvPr id="5" name="4 Rectángulo"/>
          <p:cNvSpPr/>
          <p:nvPr/>
        </p:nvSpPr>
        <p:spPr>
          <a:xfrm>
            <a:off x="539552" y="908720"/>
            <a:ext cx="7920880" cy="15494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dirty="0">
                <a:solidFill>
                  <a:schemeClr val="tx1"/>
                </a:solidFill>
              </a:rPr>
              <a:t>Informe de solicitudes de acceso a información pública recibidas en el Ministerio de Educación Nacional -  2015</a:t>
            </a:r>
          </a:p>
        </p:txBody>
      </p:sp>
    </p:spTree>
    <p:extLst>
      <p:ext uri="{BB962C8B-B14F-4D97-AF65-F5344CB8AC3E}">
        <p14:creationId xmlns:p14="http://schemas.microsoft.com/office/powerpoint/2010/main" val="336526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11" name="10 CuadroTexto"/>
          <p:cNvSpPr txBox="1"/>
          <p:nvPr/>
        </p:nvSpPr>
        <p:spPr>
          <a:xfrm>
            <a:off x="6189257" y="2132856"/>
            <a:ext cx="2778152" cy="3693319"/>
          </a:xfrm>
          <a:prstGeom prst="rect">
            <a:avLst/>
          </a:prstGeom>
          <a:noFill/>
        </p:spPr>
        <p:txBody>
          <a:bodyPr wrap="square" rtlCol="0">
            <a:spAutoFit/>
          </a:bodyPr>
          <a:lstStyle/>
          <a:p>
            <a:pPr algn="just"/>
            <a:r>
              <a:rPr lang="es-CO" dirty="0"/>
              <a:t>Durante el tercer trimestre de 2017 se recibieron 5847 solicitudes de derechos de petición de información, de las cuales 5424 fueron atendidos directamente por el Ministerio de  Educación Nacional, y 423 solicitudes se trasladaron  por  competencia a otra entidad, ninguna solicitud fue negada.</a:t>
            </a:r>
          </a:p>
          <a:p>
            <a:pPr algn="just"/>
            <a:endParaRPr lang="es-ES" dirty="0"/>
          </a:p>
        </p:txBody>
      </p:sp>
      <p:graphicFrame>
        <p:nvGraphicFramePr>
          <p:cNvPr id="6" name="Tabla 5"/>
          <p:cNvGraphicFramePr>
            <a:graphicFrameLocks noGrp="1"/>
          </p:cNvGraphicFramePr>
          <p:nvPr>
            <p:extLst>
              <p:ext uri="{D42A27DB-BD31-4B8C-83A1-F6EECF244321}">
                <p14:modId xmlns:p14="http://schemas.microsoft.com/office/powerpoint/2010/main" val="2016665622"/>
              </p:ext>
            </p:extLst>
          </p:nvPr>
        </p:nvGraphicFramePr>
        <p:xfrm>
          <a:off x="683568" y="4509120"/>
          <a:ext cx="4176464" cy="2140764"/>
        </p:xfrm>
        <a:graphic>
          <a:graphicData uri="http://schemas.openxmlformats.org/drawingml/2006/table">
            <a:tbl>
              <a:tblPr/>
              <a:tblGrid>
                <a:gridCol w="2044781">
                  <a:extLst>
                    <a:ext uri="{9D8B030D-6E8A-4147-A177-3AD203B41FA5}">
                      <a16:colId xmlns:a16="http://schemas.microsoft.com/office/drawing/2014/main" val="689336993"/>
                    </a:ext>
                  </a:extLst>
                </a:gridCol>
                <a:gridCol w="2131683">
                  <a:extLst>
                    <a:ext uri="{9D8B030D-6E8A-4147-A177-3AD203B41FA5}">
                      <a16:colId xmlns:a16="http://schemas.microsoft.com/office/drawing/2014/main" val="808966354"/>
                    </a:ext>
                  </a:extLst>
                </a:gridCol>
              </a:tblGrid>
              <a:tr h="471384">
                <a:tc gridSpan="2">
                  <a:txBody>
                    <a:bodyPr/>
                    <a:lstStyle/>
                    <a:p>
                      <a:pPr algn="ctr" fontAlgn="b"/>
                      <a:r>
                        <a:rPr lang="es-CO" sz="1100" b="1" i="0" u="none" strike="noStrike" dirty="0">
                          <a:solidFill>
                            <a:srgbClr val="FFFFFF"/>
                          </a:solidFill>
                          <a:effectLst/>
                          <a:latin typeface="Calibri" panose="020F0502020204030204" pitchFamily="34" charset="0"/>
                        </a:rPr>
                        <a:t>SOLICITUDES DERECHOS DE PETICIÓN DE LA INFORMACION TERCER TRIMESTRE 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extLst>
                  <a:ext uri="{0D108BD9-81ED-4DB2-BD59-A6C34878D82A}">
                    <a16:rowId xmlns:a16="http://schemas.microsoft.com/office/drawing/2014/main" val="3543361113"/>
                  </a:ext>
                </a:extLst>
              </a:tr>
              <a:tr h="471384">
                <a:tc>
                  <a:txBody>
                    <a:bodyPr/>
                    <a:lstStyle/>
                    <a:p>
                      <a:pPr algn="ctr" fontAlgn="b"/>
                      <a:r>
                        <a:rPr lang="es-CO" sz="1100" b="1" i="0" u="none" strike="noStrike" dirty="0">
                          <a:solidFill>
                            <a:srgbClr val="FFFFFF"/>
                          </a:solidFill>
                          <a:effectLst/>
                          <a:latin typeface="Calibri" panose="020F0502020204030204" pitchFamily="34" charset="0"/>
                        </a:rPr>
                        <a:t>Concepto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fontAlgn="b"/>
                      <a:r>
                        <a:rPr lang="es-CO" sz="1100" b="1" i="0" u="none" strike="noStrike" dirty="0">
                          <a:solidFill>
                            <a:srgbClr val="FFFFFF"/>
                          </a:solidFill>
                          <a:effectLst/>
                          <a:latin typeface="Calibri" panose="020F0502020204030204" pitchFamily="34" charset="0"/>
                        </a:rPr>
                        <a:t>Total TERCER  TRIMESTRE  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929076665"/>
                  </a:ext>
                </a:extLst>
              </a:tr>
              <a:tr h="242204">
                <a:tc>
                  <a:txBody>
                    <a:bodyPr/>
                    <a:lstStyle/>
                    <a:p>
                      <a:pPr algn="l" fontAlgn="b"/>
                      <a:r>
                        <a:rPr lang="es-CO" sz="1100" b="0" i="0" u="none" strike="noStrike">
                          <a:solidFill>
                            <a:srgbClr val="000000"/>
                          </a:solidFill>
                          <a:effectLst/>
                          <a:latin typeface="Calibri" panose="020F0502020204030204" pitchFamily="34" charset="0"/>
                        </a:rPr>
                        <a:t>Solicitudes atendidas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Calibri" panose="020F0502020204030204" pitchFamily="34" charset="0"/>
                        </a:rPr>
                        <a:t>5424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9744660"/>
                  </a:ext>
                </a:extLst>
              </a:tr>
              <a:tr h="471384">
                <a:tc>
                  <a:txBody>
                    <a:bodyPr/>
                    <a:lstStyle/>
                    <a:p>
                      <a:pPr algn="l" fontAlgn="b"/>
                      <a:r>
                        <a:rPr lang="es-CO" sz="1100" b="0" i="0" u="none" strike="noStrike">
                          <a:solidFill>
                            <a:srgbClr val="000000"/>
                          </a:solidFill>
                          <a:effectLst/>
                          <a:latin typeface="Calibri" panose="020F0502020204030204" pitchFamily="34" charset="0"/>
                        </a:rPr>
                        <a:t>Solicitudes recibidas y trasladadas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423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8091161"/>
                  </a:ext>
                </a:extLst>
              </a:tr>
              <a:tr h="242204">
                <a:tc>
                  <a:txBody>
                    <a:bodyPr/>
                    <a:lstStyle/>
                    <a:p>
                      <a:pPr algn="l" fontAlgn="b"/>
                      <a:r>
                        <a:rPr lang="es-CO" sz="1100" b="0" i="0" u="none" strike="noStrike">
                          <a:solidFill>
                            <a:srgbClr val="000000"/>
                          </a:solidFill>
                          <a:effectLst/>
                          <a:latin typeface="Calibri" panose="020F0502020204030204" pitchFamily="34" charset="0"/>
                        </a:rPr>
                        <a:t>Solicitudes negadas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7720456"/>
                  </a:ext>
                </a:extLst>
              </a:tr>
              <a:tr h="242204">
                <a:tc>
                  <a:txBody>
                    <a:bodyPr/>
                    <a:lstStyle/>
                    <a:p>
                      <a:pPr algn="l" fontAlgn="b"/>
                      <a:r>
                        <a:rPr lang="es-CO" sz="1100" b="0" i="0" u="none" strike="noStrike">
                          <a:solidFill>
                            <a:srgbClr val="000000"/>
                          </a:solidFill>
                          <a:effectLst/>
                          <a:latin typeface="Calibri" panose="020F0502020204030204" pitchFamily="34" charset="0"/>
                        </a:rPr>
                        <a:t>Solicitudes recibidas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5847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2092141"/>
                  </a:ext>
                </a:extLst>
              </a:tr>
            </a:tbl>
          </a:graphicData>
        </a:graphic>
      </p:graphicFrame>
      <p:graphicFrame>
        <p:nvGraphicFramePr>
          <p:cNvPr id="5" name="Gráfico 4">
            <a:extLst>
              <a:ext uri="{FF2B5EF4-FFF2-40B4-BE49-F238E27FC236}">
                <a16:creationId xmlns:a16="http://schemas.microsoft.com/office/drawing/2014/main" id="{324AFF8B-3334-4EA6-AE72-995C3B430FB2}"/>
              </a:ext>
            </a:extLst>
          </p:cNvPr>
          <p:cNvGraphicFramePr/>
          <p:nvPr>
            <p:extLst>
              <p:ext uri="{D42A27DB-BD31-4B8C-83A1-F6EECF244321}">
                <p14:modId xmlns:p14="http://schemas.microsoft.com/office/powerpoint/2010/main" val="799993531"/>
              </p:ext>
            </p:extLst>
          </p:nvPr>
        </p:nvGraphicFramePr>
        <p:xfrm>
          <a:off x="683568" y="1397000"/>
          <a:ext cx="5112568" cy="275208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520529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CuadroTexto"/>
          <p:cNvSpPr txBox="1"/>
          <p:nvPr/>
        </p:nvSpPr>
        <p:spPr>
          <a:xfrm>
            <a:off x="251520" y="4437112"/>
            <a:ext cx="7704856" cy="1200329"/>
          </a:xfrm>
          <a:prstGeom prst="rect">
            <a:avLst/>
          </a:prstGeom>
          <a:noFill/>
        </p:spPr>
        <p:txBody>
          <a:bodyPr wrap="square" rtlCol="0">
            <a:spAutoFit/>
          </a:bodyPr>
          <a:lstStyle/>
          <a:p>
            <a:pPr algn="just"/>
            <a:r>
              <a:rPr lang="es-CO" dirty="0"/>
              <a:t>Para los meses de Julio a Septiembre se refleja  que el mes con mayor número de derechos de petición corresponde a  Septiembre  con un total de 2851  seguido por el mes de agosto con un total de 1649 y para Julio 924. Para un total de 5424 en el tercer trimestre del año 2017.</a:t>
            </a:r>
            <a:endParaRPr lang="es-ES" dirty="0"/>
          </a:p>
        </p:txBody>
      </p:sp>
      <p:graphicFrame>
        <p:nvGraphicFramePr>
          <p:cNvPr id="4" name="Tabla 3">
            <a:extLst>
              <a:ext uri="{FF2B5EF4-FFF2-40B4-BE49-F238E27FC236}">
                <a16:creationId xmlns:a16="http://schemas.microsoft.com/office/drawing/2014/main" id="{F0842664-A5B6-4668-8E75-91B4B0D408C6}"/>
              </a:ext>
            </a:extLst>
          </p:cNvPr>
          <p:cNvGraphicFramePr>
            <a:graphicFrameLocks noGrp="1"/>
          </p:cNvGraphicFramePr>
          <p:nvPr>
            <p:extLst>
              <p:ext uri="{D42A27DB-BD31-4B8C-83A1-F6EECF244321}">
                <p14:modId xmlns:p14="http://schemas.microsoft.com/office/powerpoint/2010/main" val="2913123600"/>
              </p:ext>
            </p:extLst>
          </p:nvPr>
        </p:nvGraphicFramePr>
        <p:xfrm>
          <a:off x="251520" y="1916832"/>
          <a:ext cx="4608512" cy="2304258"/>
        </p:xfrm>
        <a:graphic>
          <a:graphicData uri="http://schemas.openxmlformats.org/drawingml/2006/table">
            <a:tbl>
              <a:tblPr/>
              <a:tblGrid>
                <a:gridCol w="864096">
                  <a:extLst>
                    <a:ext uri="{9D8B030D-6E8A-4147-A177-3AD203B41FA5}">
                      <a16:colId xmlns:a16="http://schemas.microsoft.com/office/drawing/2014/main" val="2088253872"/>
                    </a:ext>
                  </a:extLst>
                </a:gridCol>
                <a:gridCol w="432048">
                  <a:extLst>
                    <a:ext uri="{9D8B030D-6E8A-4147-A177-3AD203B41FA5}">
                      <a16:colId xmlns:a16="http://schemas.microsoft.com/office/drawing/2014/main" val="2622529246"/>
                    </a:ext>
                  </a:extLst>
                </a:gridCol>
                <a:gridCol w="720080">
                  <a:extLst>
                    <a:ext uri="{9D8B030D-6E8A-4147-A177-3AD203B41FA5}">
                      <a16:colId xmlns:a16="http://schemas.microsoft.com/office/drawing/2014/main" val="2525099817"/>
                    </a:ext>
                  </a:extLst>
                </a:gridCol>
                <a:gridCol w="504056">
                  <a:extLst>
                    <a:ext uri="{9D8B030D-6E8A-4147-A177-3AD203B41FA5}">
                      <a16:colId xmlns:a16="http://schemas.microsoft.com/office/drawing/2014/main" val="3367562037"/>
                    </a:ext>
                  </a:extLst>
                </a:gridCol>
                <a:gridCol w="648072">
                  <a:extLst>
                    <a:ext uri="{9D8B030D-6E8A-4147-A177-3AD203B41FA5}">
                      <a16:colId xmlns:a16="http://schemas.microsoft.com/office/drawing/2014/main" val="964202130"/>
                    </a:ext>
                  </a:extLst>
                </a:gridCol>
                <a:gridCol w="375997">
                  <a:extLst>
                    <a:ext uri="{9D8B030D-6E8A-4147-A177-3AD203B41FA5}">
                      <a16:colId xmlns:a16="http://schemas.microsoft.com/office/drawing/2014/main" val="167325842"/>
                    </a:ext>
                  </a:extLst>
                </a:gridCol>
                <a:gridCol w="497754">
                  <a:extLst>
                    <a:ext uri="{9D8B030D-6E8A-4147-A177-3AD203B41FA5}">
                      <a16:colId xmlns:a16="http://schemas.microsoft.com/office/drawing/2014/main" val="1974279408"/>
                    </a:ext>
                  </a:extLst>
                </a:gridCol>
                <a:gridCol w="566409">
                  <a:extLst>
                    <a:ext uri="{9D8B030D-6E8A-4147-A177-3AD203B41FA5}">
                      <a16:colId xmlns:a16="http://schemas.microsoft.com/office/drawing/2014/main" val="3270058267"/>
                    </a:ext>
                  </a:extLst>
                </a:gridCol>
              </a:tblGrid>
              <a:tr h="384043">
                <a:tc gridSpan="8">
                  <a:txBody>
                    <a:bodyPr/>
                    <a:lstStyle/>
                    <a:p>
                      <a:pPr algn="ctr" rtl="0" fontAlgn="b"/>
                      <a:r>
                        <a:rPr lang="es-CO" sz="1100" b="1" i="0" u="none" strike="noStrike">
                          <a:solidFill>
                            <a:srgbClr val="FFFFFF"/>
                          </a:solidFill>
                          <a:effectLst/>
                          <a:latin typeface="Calibri" panose="020F0502020204030204" pitchFamily="34" charset="0"/>
                        </a:rPr>
                        <a:t>SOLICITUDES DERECHOS DE PETICIÓN DE INFORMACIÓN TERCER TRIMESTRE 2017</a:t>
                      </a: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177457619"/>
                  </a:ext>
                </a:extLst>
              </a:tr>
              <a:tr h="384043">
                <a:tc>
                  <a:txBody>
                    <a:bodyPr/>
                    <a:lstStyle/>
                    <a:p>
                      <a:pPr algn="ctr" rtl="0" fontAlgn="b"/>
                      <a:r>
                        <a:rPr lang="es-CO" sz="1100" b="1" i="0" u="none" strike="noStrike">
                          <a:solidFill>
                            <a:srgbClr val="FFFFFF"/>
                          </a:solidFill>
                          <a:effectLst/>
                          <a:latin typeface="Calibri" panose="020F0502020204030204" pitchFamily="34" charset="0"/>
                        </a:rPr>
                        <a:t>Mes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Buzón UAC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Correo electrónico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Masivo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Personal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Web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(en blanco)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Total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3150320329"/>
                  </a:ext>
                </a:extLst>
              </a:tr>
              <a:tr h="384043">
                <a:tc>
                  <a:txBody>
                    <a:bodyPr/>
                    <a:lstStyle/>
                    <a:p>
                      <a:pPr algn="l" fontAlgn="b"/>
                      <a:r>
                        <a:rPr lang="es-CO" sz="1100" b="0" i="0" u="none" strike="noStrike">
                          <a:solidFill>
                            <a:srgbClr val="000000"/>
                          </a:solidFill>
                          <a:effectLst/>
                          <a:latin typeface="Calibri" panose="020F0502020204030204" pitchFamily="34" charset="0"/>
                        </a:rPr>
                        <a:t>JULIO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805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924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1666216"/>
                  </a:ext>
                </a:extLst>
              </a:tr>
              <a:tr h="384043">
                <a:tc>
                  <a:txBody>
                    <a:bodyPr/>
                    <a:lstStyle/>
                    <a:p>
                      <a:pPr algn="l" fontAlgn="b"/>
                      <a:r>
                        <a:rPr lang="es-CO" sz="1100" b="0" i="0" u="none" strike="noStrike">
                          <a:solidFill>
                            <a:srgbClr val="000000"/>
                          </a:solidFill>
                          <a:effectLst/>
                          <a:latin typeface="Calibri" panose="020F0502020204030204" pitchFamily="34" charset="0"/>
                        </a:rPr>
                        <a:t>AGOSTO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1551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996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1649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69290"/>
                  </a:ext>
                </a:extLst>
              </a:tr>
              <a:tr h="384043">
                <a:tc>
                  <a:txBody>
                    <a:bodyPr/>
                    <a:lstStyle/>
                    <a:p>
                      <a:pPr algn="l" fontAlgn="b"/>
                      <a:r>
                        <a:rPr lang="es-CO" sz="1100" b="0" i="0" u="none" strike="noStrike">
                          <a:solidFill>
                            <a:srgbClr val="000000"/>
                          </a:solidFill>
                          <a:effectLst/>
                          <a:latin typeface="Calibri" panose="020F0502020204030204" pitchFamily="34" charset="0"/>
                        </a:rPr>
                        <a:t>SEPTIEMBRE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997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146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339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2851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7888176"/>
                  </a:ext>
                </a:extLst>
              </a:tr>
              <a:tr h="384043">
                <a:tc>
                  <a:txBody>
                    <a:bodyPr/>
                    <a:lstStyle/>
                    <a:p>
                      <a:pPr algn="l" rtl="0" fontAlgn="b"/>
                      <a:r>
                        <a:rPr lang="es-CO" sz="1100" b="1" i="0" u="none" strike="noStrike">
                          <a:solidFill>
                            <a:srgbClr val="FFFFFF"/>
                          </a:solidFill>
                          <a:effectLst/>
                          <a:latin typeface="Calibri" panose="020F0502020204030204" pitchFamily="34" charset="0"/>
                        </a:rPr>
                        <a:t>Total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2548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301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2140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dirty="0">
                          <a:solidFill>
                            <a:srgbClr val="FFFFFF"/>
                          </a:solidFill>
                          <a:effectLst/>
                          <a:latin typeface="Calibri" panose="020F0502020204030204" pitchFamily="34" charset="0"/>
                        </a:rPr>
                        <a:t>5424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3741605386"/>
                  </a:ext>
                </a:extLst>
              </a:tr>
            </a:tbl>
          </a:graphicData>
        </a:graphic>
      </p:graphicFrame>
      <p:graphicFrame>
        <p:nvGraphicFramePr>
          <p:cNvPr id="14" name="Gráfico 13">
            <a:extLst>
              <a:ext uri="{FF2B5EF4-FFF2-40B4-BE49-F238E27FC236}">
                <a16:creationId xmlns:a16="http://schemas.microsoft.com/office/drawing/2014/main" id="{F04AF7D2-40C2-4E62-BF76-20E69E0C9FDF}"/>
              </a:ext>
            </a:extLst>
          </p:cNvPr>
          <p:cNvGraphicFramePr>
            <a:graphicFrameLocks/>
          </p:cNvGraphicFramePr>
          <p:nvPr>
            <p:extLst>
              <p:ext uri="{D42A27DB-BD31-4B8C-83A1-F6EECF244321}">
                <p14:modId xmlns:p14="http://schemas.microsoft.com/office/powerpoint/2010/main" val="1504306319"/>
              </p:ext>
            </p:extLst>
          </p:nvPr>
        </p:nvGraphicFramePr>
        <p:xfrm>
          <a:off x="5292080" y="1460976"/>
          <a:ext cx="3491880" cy="2760113"/>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956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10" name="9 CuadroTexto"/>
          <p:cNvSpPr txBox="1"/>
          <p:nvPr/>
        </p:nvSpPr>
        <p:spPr>
          <a:xfrm>
            <a:off x="755576" y="4686235"/>
            <a:ext cx="7017858" cy="338554"/>
          </a:xfrm>
          <a:prstGeom prst="rect">
            <a:avLst/>
          </a:prstGeom>
          <a:noFill/>
        </p:spPr>
        <p:txBody>
          <a:bodyPr wrap="square" rtlCol="0">
            <a:spAutoFit/>
          </a:bodyPr>
          <a:lstStyle/>
          <a:p>
            <a:pPr algn="just"/>
            <a:endParaRPr lang="es-CO" sz="1600" dirty="0">
              <a:latin typeface="Verdana" panose="020B0604030504040204" pitchFamily="34" charset="0"/>
              <a:ea typeface="Verdana" panose="020B0604030504040204" pitchFamily="34" charset="0"/>
              <a:cs typeface="Verdana" panose="020B0604030504040204" pitchFamily="34" charset="0"/>
            </a:endParaRPr>
          </a:p>
        </p:txBody>
      </p:sp>
      <p:sp>
        <p:nvSpPr>
          <p:cNvPr id="13" name="12 Rectángulo"/>
          <p:cNvSpPr/>
          <p:nvPr/>
        </p:nvSpPr>
        <p:spPr>
          <a:xfrm flipH="1">
            <a:off x="5868144" y="1545754"/>
            <a:ext cx="2893501" cy="3539430"/>
          </a:xfrm>
          <a:prstGeom prst="rect">
            <a:avLst/>
          </a:prstGeom>
        </p:spPr>
        <p:txBody>
          <a:bodyPr wrap="square">
            <a:spAutoFit/>
          </a:bodyPr>
          <a:lstStyle/>
          <a:p>
            <a:endParaRPr lang="es-CO" sz="1400" dirty="0">
              <a:latin typeface="Verdana" panose="020B0604030504040204" pitchFamily="34" charset="0"/>
              <a:ea typeface="Verdana" panose="020B0604030504040204" pitchFamily="34" charset="0"/>
              <a:cs typeface="Verdana" panose="020B0604030504040204" pitchFamily="34" charset="0"/>
            </a:endParaRPr>
          </a:p>
          <a:p>
            <a:pPr algn="just"/>
            <a:r>
              <a:rPr lang="es-CO" sz="1400" dirty="0">
                <a:latin typeface="Verdana" panose="020B0604030504040204" pitchFamily="34" charset="0"/>
                <a:ea typeface="Verdana" panose="020B0604030504040204" pitchFamily="34" charset="0"/>
                <a:cs typeface="Verdana" panose="020B0604030504040204" pitchFamily="34" charset="0"/>
              </a:rPr>
              <a:t>Del tercer trimestre del año 2017 El mes en el que mas se atendieron solicitudes  fue Septiembre con un total de 2851, seguido por  Agosto con un total de 1649, por ultimo Julio con 924.</a:t>
            </a:r>
          </a:p>
          <a:p>
            <a:pPr algn="just"/>
            <a:endParaRPr lang="es-CO" sz="1400" dirty="0">
              <a:latin typeface="Verdana" panose="020B0604030504040204" pitchFamily="34" charset="0"/>
              <a:ea typeface="Verdana" panose="020B0604030504040204" pitchFamily="34" charset="0"/>
              <a:cs typeface="Verdana" panose="020B0604030504040204" pitchFamily="34" charset="0"/>
            </a:endParaRPr>
          </a:p>
          <a:p>
            <a:pPr algn="just"/>
            <a:r>
              <a:rPr lang="es-CO" sz="1400" dirty="0">
                <a:latin typeface="Verdana" panose="020B0604030504040204" pitchFamily="34" charset="0"/>
                <a:ea typeface="Verdana" panose="020B0604030504040204" pitchFamily="34" charset="0"/>
                <a:cs typeface="Verdana" panose="020B0604030504040204" pitchFamily="34" charset="0"/>
              </a:rPr>
              <a:t>Se recibieron 5424 derechos de petición de información. En los cuales  la dependencia que mas recibió asignaciones fue la Unidad de Atención al Ciudadano con un total de 4646.</a:t>
            </a:r>
            <a:endParaRPr lang="es-CO"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a 2">
            <a:extLst>
              <a:ext uri="{FF2B5EF4-FFF2-40B4-BE49-F238E27FC236}">
                <a16:creationId xmlns:a16="http://schemas.microsoft.com/office/drawing/2014/main" id="{7C105232-9369-476D-9FF6-140278878800}"/>
              </a:ext>
            </a:extLst>
          </p:cNvPr>
          <p:cNvGraphicFramePr>
            <a:graphicFrameLocks noGrp="1"/>
          </p:cNvGraphicFramePr>
          <p:nvPr>
            <p:extLst>
              <p:ext uri="{D42A27DB-BD31-4B8C-83A1-F6EECF244321}">
                <p14:modId xmlns:p14="http://schemas.microsoft.com/office/powerpoint/2010/main" val="422351571"/>
              </p:ext>
            </p:extLst>
          </p:nvPr>
        </p:nvGraphicFramePr>
        <p:xfrm>
          <a:off x="550741" y="1340769"/>
          <a:ext cx="5101379" cy="5171489"/>
        </p:xfrm>
        <a:graphic>
          <a:graphicData uri="http://schemas.openxmlformats.org/drawingml/2006/table">
            <a:tbl>
              <a:tblPr/>
              <a:tblGrid>
                <a:gridCol w="2865891">
                  <a:extLst>
                    <a:ext uri="{9D8B030D-6E8A-4147-A177-3AD203B41FA5}">
                      <a16:colId xmlns:a16="http://schemas.microsoft.com/office/drawing/2014/main" val="3655521495"/>
                    </a:ext>
                  </a:extLst>
                </a:gridCol>
                <a:gridCol w="623424">
                  <a:extLst>
                    <a:ext uri="{9D8B030D-6E8A-4147-A177-3AD203B41FA5}">
                      <a16:colId xmlns:a16="http://schemas.microsoft.com/office/drawing/2014/main" val="3572644247"/>
                    </a:ext>
                  </a:extLst>
                </a:gridCol>
                <a:gridCol w="418718">
                  <a:extLst>
                    <a:ext uri="{9D8B030D-6E8A-4147-A177-3AD203B41FA5}">
                      <a16:colId xmlns:a16="http://schemas.microsoft.com/office/drawing/2014/main" val="944772701"/>
                    </a:ext>
                  </a:extLst>
                </a:gridCol>
                <a:gridCol w="579227">
                  <a:extLst>
                    <a:ext uri="{9D8B030D-6E8A-4147-A177-3AD203B41FA5}">
                      <a16:colId xmlns:a16="http://schemas.microsoft.com/office/drawing/2014/main" val="2577387605"/>
                    </a:ext>
                  </a:extLst>
                </a:gridCol>
                <a:gridCol w="614119">
                  <a:extLst>
                    <a:ext uri="{9D8B030D-6E8A-4147-A177-3AD203B41FA5}">
                      <a16:colId xmlns:a16="http://schemas.microsoft.com/office/drawing/2014/main" val="1480047246"/>
                    </a:ext>
                  </a:extLst>
                </a:gridCol>
              </a:tblGrid>
              <a:tr h="134772">
                <a:tc gridSpan="5">
                  <a:txBody>
                    <a:bodyPr/>
                    <a:lstStyle/>
                    <a:p>
                      <a:pPr algn="ctr" rtl="0" fontAlgn="ctr"/>
                      <a:r>
                        <a:rPr lang="es-CO" sz="800" b="1" i="0" u="none" strike="noStrike" dirty="0">
                          <a:solidFill>
                            <a:srgbClr val="FFFFFF"/>
                          </a:solidFill>
                          <a:effectLst/>
                          <a:latin typeface="Calibri" panose="020F0502020204030204" pitchFamily="34" charset="0"/>
                        </a:rPr>
                        <a:t>DERECHOS DE PETICIÓN DE INFORMACIÓN  TERCER TRIMESTRE  2017 POR DEPENDENCIA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683945781"/>
                  </a:ext>
                </a:extLst>
              </a:tr>
              <a:tr h="237972">
                <a:tc>
                  <a:txBody>
                    <a:bodyPr/>
                    <a:lstStyle/>
                    <a:p>
                      <a:pPr algn="l" rtl="0" fontAlgn="ctr"/>
                      <a:r>
                        <a:rPr lang="es-CO" sz="800" b="1" i="0" u="none" strike="noStrike">
                          <a:solidFill>
                            <a:srgbClr val="FFFFFF"/>
                          </a:solidFill>
                          <a:effectLst/>
                          <a:latin typeface="Calibri" panose="020F0502020204030204" pitchFamily="34" charset="0"/>
                        </a:rPr>
                        <a:t>Dependencia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Julio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Agosto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Septimebre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TOTAL GENERAL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1076380655"/>
                  </a:ext>
                </a:extLst>
              </a:tr>
              <a:tr h="262204">
                <a:tc>
                  <a:txBody>
                    <a:bodyPr/>
                    <a:lstStyle/>
                    <a:p>
                      <a:pPr algn="l" fontAlgn="b"/>
                      <a:r>
                        <a:rPr lang="es-CO" sz="1100" b="0" i="0" u="none" strike="noStrike">
                          <a:solidFill>
                            <a:srgbClr val="000000"/>
                          </a:solidFill>
                          <a:effectLst/>
                          <a:latin typeface="Calibri" panose="020F0502020204030204" pitchFamily="34" charset="0"/>
                        </a:rPr>
                        <a:t>Dirección de Fomento de la Educación Superior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5667924"/>
                  </a:ext>
                </a:extLst>
              </a:tr>
              <a:tr h="166401">
                <a:tc>
                  <a:txBody>
                    <a:bodyPr/>
                    <a:lstStyle/>
                    <a:p>
                      <a:pPr algn="l" fontAlgn="b"/>
                      <a:r>
                        <a:rPr lang="es-CO" sz="1100" b="0" i="0" u="none" strike="noStrike">
                          <a:solidFill>
                            <a:srgbClr val="000000"/>
                          </a:solidFill>
                          <a:effectLst/>
                          <a:latin typeface="Calibri" panose="020F0502020204030204" pitchFamily="34" charset="0"/>
                        </a:rPr>
                        <a:t>Grupo de Certificaciones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8859493"/>
                  </a:ext>
                </a:extLst>
              </a:tr>
              <a:tr h="166401">
                <a:tc>
                  <a:txBody>
                    <a:bodyPr/>
                    <a:lstStyle/>
                    <a:p>
                      <a:pPr algn="l" fontAlgn="b"/>
                      <a:r>
                        <a:rPr lang="es-CO" sz="1100" b="0" i="0" u="none" strike="noStrike">
                          <a:solidFill>
                            <a:srgbClr val="000000"/>
                          </a:solidFill>
                          <a:effectLst/>
                          <a:latin typeface="Calibri" panose="020F0502020204030204" pitchFamily="34" charset="0"/>
                        </a:rPr>
                        <a:t>Grupo de Convalidaciones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9053477"/>
                  </a:ext>
                </a:extLst>
              </a:tr>
              <a:tr h="166401">
                <a:tc>
                  <a:txBody>
                    <a:bodyPr/>
                    <a:lstStyle/>
                    <a:p>
                      <a:pPr algn="l" fontAlgn="b"/>
                      <a:r>
                        <a:rPr lang="es-CO" sz="1100" b="0" i="0" u="none" strike="noStrike">
                          <a:solidFill>
                            <a:srgbClr val="000000"/>
                          </a:solidFill>
                          <a:effectLst/>
                          <a:latin typeface="Calibri" panose="020F0502020204030204" pitchFamily="34" charset="0"/>
                        </a:rPr>
                        <a:t>Grupo de Gestión Documental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8149374"/>
                  </a:ext>
                </a:extLst>
              </a:tr>
              <a:tr h="166401">
                <a:tc>
                  <a:txBody>
                    <a:bodyPr/>
                    <a:lstStyle/>
                    <a:p>
                      <a:pPr algn="l" fontAlgn="b"/>
                      <a:r>
                        <a:rPr lang="es-CO" sz="1100" b="0" i="0" u="none" strike="noStrike">
                          <a:solidFill>
                            <a:srgbClr val="000000"/>
                          </a:solidFill>
                          <a:effectLst/>
                          <a:latin typeface="Calibri" panose="020F0502020204030204" pitchFamily="34" charset="0"/>
                        </a:rPr>
                        <a:t>Grupo de Tesorería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056551"/>
                  </a:ext>
                </a:extLst>
              </a:tr>
              <a:tr h="166401">
                <a:tc>
                  <a:txBody>
                    <a:bodyPr/>
                    <a:lstStyle/>
                    <a:p>
                      <a:pPr algn="l" fontAlgn="b"/>
                      <a:r>
                        <a:rPr lang="es-CO" sz="1100" b="0" i="0" u="none" strike="noStrike">
                          <a:solidFill>
                            <a:srgbClr val="000000"/>
                          </a:solidFill>
                          <a:effectLst/>
                          <a:latin typeface="Calibri" panose="020F0502020204030204" pitchFamily="34" charset="0"/>
                        </a:rPr>
                        <a:t>Oficina Asesora Jurídica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2877499"/>
                  </a:ext>
                </a:extLst>
              </a:tr>
              <a:tr h="166401">
                <a:tc>
                  <a:txBody>
                    <a:bodyPr/>
                    <a:lstStyle/>
                    <a:p>
                      <a:pPr algn="l" fontAlgn="b"/>
                      <a:r>
                        <a:rPr lang="es-CO" sz="1100" b="0" i="0" u="none" strike="noStrike">
                          <a:solidFill>
                            <a:srgbClr val="000000"/>
                          </a:solidFill>
                          <a:effectLst/>
                          <a:latin typeface="Calibri" panose="020F0502020204030204" pitchFamily="34" charset="0"/>
                        </a:rPr>
                        <a:t>Oficina Asesora Planeación Finanzas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2162254"/>
                  </a:ext>
                </a:extLst>
              </a:tr>
              <a:tr h="262204">
                <a:tc>
                  <a:txBody>
                    <a:bodyPr/>
                    <a:lstStyle/>
                    <a:p>
                      <a:pPr algn="l" fontAlgn="b"/>
                      <a:r>
                        <a:rPr lang="es-CO" sz="1100" b="0" i="0" u="none" strike="noStrike">
                          <a:solidFill>
                            <a:srgbClr val="000000"/>
                          </a:solidFill>
                          <a:effectLst/>
                          <a:latin typeface="Calibri" panose="020F0502020204030204" pitchFamily="34" charset="0"/>
                        </a:rPr>
                        <a:t>Oficina de Innovación Educativa con Uso de TIC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1201186"/>
                  </a:ext>
                </a:extLst>
              </a:tr>
              <a:tr h="262204">
                <a:tc>
                  <a:txBody>
                    <a:bodyPr/>
                    <a:lstStyle/>
                    <a:p>
                      <a:pPr algn="l" fontAlgn="b"/>
                      <a:r>
                        <a:rPr lang="es-CO" sz="1100" b="0" i="0" u="none" strike="noStrike">
                          <a:solidFill>
                            <a:srgbClr val="000000"/>
                          </a:solidFill>
                          <a:effectLst/>
                          <a:latin typeface="Calibri" panose="020F0502020204030204" pitchFamily="34" charset="0"/>
                        </a:rPr>
                        <a:t>Oficina de Tecnología y Sistemas de Información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9678493"/>
                  </a:ext>
                </a:extLst>
              </a:tr>
              <a:tr h="166401">
                <a:tc>
                  <a:txBody>
                    <a:bodyPr/>
                    <a:lstStyle/>
                    <a:p>
                      <a:pPr algn="l" fontAlgn="b"/>
                      <a:r>
                        <a:rPr lang="es-CO" sz="1100" b="0" i="0" u="none" strike="noStrike">
                          <a:solidFill>
                            <a:srgbClr val="000000"/>
                          </a:solidFill>
                          <a:effectLst/>
                          <a:latin typeface="Calibri" panose="020F0502020204030204" pitchFamily="34" charset="0"/>
                        </a:rPr>
                        <a:t>Secretaría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0901832"/>
                  </a:ext>
                </a:extLst>
              </a:tr>
              <a:tr h="166401">
                <a:tc>
                  <a:txBody>
                    <a:bodyPr/>
                    <a:lstStyle/>
                    <a:p>
                      <a:pPr algn="l" fontAlgn="b"/>
                      <a:r>
                        <a:rPr lang="es-CO" sz="1100" b="0" i="0" u="none" strike="noStrike">
                          <a:solidFill>
                            <a:srgbClr val="000000"/>
                          </a:solidFill>
                          <a:effectLst/>
                          <a:latin typeface="Calibri" panose="020F0502020204030204" pitchFamily="34" charset="0"/>
                        </a:rPr>
                        <a:t>Subdirección de Acceso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256795"/>
                  </a:ext>
                </a:extLst>
              </a:tr>
              <a:tr h="262204">
                <a:tc>
                  <a:txBody>
                    <a:bodyPr/>
                    <a:lstStyle/>
                    <a:p>
                      <a:pPr algn="l" fontAlgn="b"/>
                      <a:r>
                        <a:rPr lang="es-CO" sz="1100" b="0" i="0" u="none" strike="noStrike">
                          <a:solidFill>
                            <a:srgbClr val="000000"/>
                          </a:solidFill>
                          <a:effectLst/>
                          <a:latin typeface="Calibri" panose="020F0502020204030204" pitchFamily="34" charset="0"/>
                        </a:rPr>
                        <a:t>Subdirección de Apoyo a la Gestión de las 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007942"/>
                  </a:ext>
                </a:extLst>
              </a:tr>
              <a:tr h="262204">
                <a:tc>
                  <a:txBody>
                    <a:bodyPr/>
                    <a:lstStyle/>
                    <a:p>
                      <a:pPr algn="l" fontAlgn="b"/>
                      <a:r>
                        <a:rPr lang="es-CO" sz="1100" b="0" i="0" u="none" strike="noStrike">
                          <a:solidFill>
                            <a:srgbClr val="000000"/>
                          </a:solidFill>
                          <a:effectLst/>
                          <a:latin typeface="Calibri" panose="020F0502020204030204" pitchFamily="34" charset="0"/>
                        </a:rPr>
                        <a:t>Subdirección de Aseguramiento de la Calidad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5714781"/>
                  </a:ext>
                </a:extLst>
              </a:tr>
              <a:tr h="323856">
                <a:tc>
                  <a:txBody>
                    <a:bodyPr/>
                    <a:lstStyle/>
                    <a:p>
                      <a:pPr algn="l" fontAlgn="b"/>
                      <a:r>
                        <a:rPr lang="es-CO" sz="1100" b="0" i="0" u="none" strike="noStrike">
                          <a:solidFill>
                            <a:srgbClr val="000000"/>
                          </a:solidFill>
                          <a:effectLst/>
                          <a:latin typeface="Calibri" panose="020F0502020204030204" pitchFamily="34" charset="0"/>
                        </a:rPr>
                        <a:t>Subdirección de Desarrollo Sectorial de la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9640219"/>
                  </a:ext>
                </a:extLst>
              </a:tr>
              <a:tr h="166401">
                <a:tc>
                  <a:txBody>
                    <a:bodyPr/>
                    <a:lstStyle/>
                    <a:p>
                      <a:pPr algn="l" fontAlgn="b"/>
                      <a:r>
                        <a:rPr lang="es-CO" sz="1100" b="0" i="0" u="none" strike="noStrike">
                          <a:solidFill>
                            <a:srgbClr val="000000"/>
                          </a:solidFill>
                          <a:effectLst/>
                          <a:latin typeface="Calibri" panose="020F0502020204030204" pitchFamily="34" charset="0"/>
                        </a:rPr>
                        <a:t>Subdirección de Fomento de Competencias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9952129"/>
                  </a:ext>
                </a:extLst>
              </a:tr>
              <a:tr h="166401">
                <a:tc>
                  <a:txBody>
                    <a:bodyPr/>
                    <a:lstStyle/>
                    <a:p>
                      <a:pPr algn="l" fontAlgn="b"/>
                      <a:r>
                        <a:rPr lang="es-CO" sz="1100" b="0" i="0" u="none" strike="noStrike">
                          <a:solidFill>
                            <a:srgbClr val="000000"/>
                          </a:solidFill>
                          <a:effectLst/>
                          <a:latin typeface="Calibri" panose="020F0502020204030204" pitchFamily="34" charset="0"/>
                        </a:rPr>
                        <a:t>Subdirección de Inspección y Vigilancia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6731552"/>
                  </a:ext>
                </a:extLst>
              </a:tr>
              <a:tr h="166401">
                <a:tc>
                  <a:txBody>
                    <a:bodyPr/>
                    <a:lstStyle/>
                    <a:p>
                      <a:pPr algn="l" fontAlgn="b"/>
                      <a:r>
                        <a:rPr lang="es-CO" sz="1100" b="0" i="0" u="none" strike="noStrike">
                          <a:solidFill>
                            <a:srgbClr val="000000"/>
                          </a:solidFill>
                          <a:effectLst/>
                          <a:latin typeface="Calibri" panose="020F0502020204030204" pitchFamily="34" charset="0"/>
                        </a:rPr>
                        <a:t>Subdirección de Monitoreo y Control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529563"/>
                  </a:ext>
                </a:extLst>
              </a:tr>
              <a:tr h="166401">
                <a:tc>
                  <a:txBody>
                    <a:bodyPr/>
                    <a:lstStyle/>
                    <a:p>
                      <a:pPr algn="l" fontAlgn="b"/>
                      <a:r>
                        <a:rPr lang="es-CO" sz="1100" b="0" i="0" u="none" strike="noStrike">
                          <a:solidFill>
                            <a:srgbClr val="000000"/>
                          </a:solidFill>
                          <a:effectLst/>
                          <a:latin typeface="Calibri" panose="020F0502020204030204" pitchFamily="34" charset="0"/>
                        </a:rPr>
                        <a:t>Subdirección de Permanencia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830527"/>
                  </a:ext>
                </a:extLst>
              </a:tr>
              <a:tr h="323856">
                <a:tc>
                  <a:txBody>
                    <a:bodyPr/>
                    <a:lstStyle/>
                    <a:p>
                      <a:pPr algn="l" fontAlgn="b"/>
                      <a:r>
                        <a:rPr lang="es-CO" sz="1100" b="0" i="0" u="none" strike="noStrike">
                          <a:solidFill>
                            <a:srgbClr val="000000"/>
                          </a:solidFill>
                          <a:effectLst/>
                          <a:latin typeface="Calibri" panose="020F0502020204030204" pitchFamily="34" charset="0"/>
                        </a:rPr>
                        <a:t>Subdirección de Recursos Humanos del Sector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6964908"/>
                  </a:ext>
                </a:extLst>
              </a:tr>
              <a:tr h="323856">
                <a:tc>
                  <a:txBody>
                    <a:bodyPr/>
                    <a:lstStyle/>
                    <a:p>
                      <a:pPr algn="l" fontAlgn="b"/>
                      <a:r>
                        <a:rPr lang="es-CO" sz="1100" b="0" i="0" u="none" strike="noStrike">
                          <a:solidFill>
                            <a:srgbClr val="000000"/>
                          </a:solidFill>
                          <a:effectLst/>
                          <a:latin typeface="Calibri" panose="020F0502020204030204" pitchFamily="34" charset="0"/>
                        </a:rPr>
                        <a:t>Subdirección de Referentes y Evaluación de la Calidad Educativa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3287464"/>
                  </a:ext>
                </a:extLst>
              </a:tr>
              <a:tr h="166401">
                <a:tc>
                  <a:txBody>
                    <a:bodyPr/>
                    <a:lstStyle/>
                    <a:p>
                      <a:pPr algn="l" fontAlgn="b"/>
                      <a:r>
                        <a:rPr lang="es-CO" sz="1100" b="0" i="0" u="none" strike="noStrike">
                          <a:solidFill>
                            <a:srgbClr val="000000"/>
                          </a:solidFill>
                          <a:effectLst/>
                          <a:latin typeface="Calibri" panose="020F0502020204030204" pitchFamily="34" charset="0"/>
                        </a:rPr>
                        <a:t>Unidad de Atención al Ciudadano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2606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1414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4646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6209720"/>
                  </a:ext>
                </a:extLst>
              </a:tr>
              <a:tr h="134772">
                <a:tc>
                  <a:txBody>
                    <a:bodyPr/>
                    <a:lstStyle/>
                    <a:p>
                      <a:pPr algn="l" rtl="0" fontAlgn="ctr"/>
                      <a:r>
                        <a:rPr lang="es-CO" sz="800" b="1" i="0" u="none" strike="noStrike">
                          <a:solidFill>
                            <a:srgbClr val="FFFFFF"/>
                          </a:solidFill>
                          <a:effectLst/>
                          <a:latin typeface="Calibri" panose="020F0502020204030204" pitchFamily="34" charset="0"/>
                        </a:rPr>
                        <a:t>Total general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924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2851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a:solidFill>
                            <a:srgbClr val="FFFFFF"/>
                          </a:solidFill>
                          <a:effectLst/>
                          <a:latin typeface="Calibri" panose="020F0502020204030204" pitchFamily="34" charset="0"/>
                        </a:rPr>
                        <a:t>1649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800" b="1" i="0" u="none" strike="noStrike" dirty="0">
                          <a:solidFill>
                            <a:srgbClr val="FFFFFF"/>
                          </a:solidFill>
                          <a:effectLst/>
                          <a:latin typeface="Calibri" panose="020F0502020204030204" pitchFamily="34" charset="0"/>
                        </a:rPr>
                        <a:t>5424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685971035"/>
                  </a:ext>
                </a:extLst>
              </a:tr>
            </a:tbl>
          </a:graphicData>
        </a:graphic>
      </p:graphicFrame>
    </p:spTree>
    <p:extLst>
      <p:ext uri="{BB962C8B-B14F-4D97-AF65-F5344CB8AC3E}">
        <p14:creationId xmlns:p14="http://schemas.microsoft.com/office/powerpoint/2010/main" val="3909141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7916" y="2636912"/>
            <a:ext cx="9159766"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161088" y="307303"/>
            <a:ext cx="8784976" cy="646331"/>
          </a:xfrm>
          <a:prstGeom prst="rect">
            <a:avLst/>
          </a:prstGeom>
          <a:noFill/>
        </p:spPr>
        <p:txBody>
          <a:bodyPr wrap="square" rtlCol="0">
            <a:spAutoFit/>
          </a:bodyPr>
          <a:lstStyle/>
          <a:p>
            <a:pPr algn="r"/>
            <a:r>
              <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rPr>
              <a:t>Unidad de Atencion al Ciudadano</a:t>
            </a:r>
          </a:p>
        </p:txBody>
      </p:sp>
      <p:grpSp>
        <p:nvGrpSpPr>
          <p:cNvPr id="43" name="42 Grupo"/>
          <p:cNvGrpSpPr/>
          <p:nvPr/>
        </p:nvGrpSpPr>
        <p:grpSpPr>
          <a:xfrm>
            <a:off x="6189257" y="6093296"/>
            <a:ext cx="2919247" cy="757382"/>
            <a:chOff x="6189257" y="6093296"/>
            <a:chExt cx="2919247" cy="757382"/>
          </a:xfrm>
        </p:grpSpPr>
        <p:pic>
          <p:nvPicPr>
            <p:cNvPr id="40" name="39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Rectángulo"/>
          <p:cNvSpPr/>
          <p:nvPr/>
        </p:nvSpPr>
        <p:spPr>
          <a:xfrm>
            <a:off x="1259632" y="2791027"/>
            <a:ext cx="5958408" cy="2092881"/>
          </a:xfrm>
          <a:prstGeom prst="rect">
            <a:avLst/>
          </a:prstGeom>
        </p:spPr>
        <p:txBody>
          <a:bodyPr wrap="square">
            <a:spAutoFit/>
          </a:bodyPr>
          <a:lstStyle/>
          <a:p>
            <a:pPr algn="ctr"/>
            <a:r>
              <a:rPr lang="es-CO" sz="2600" dirty="0">
                <a:solidFill>
                  <a:schemeClr val="bg1"/>
                </a:solidFill>
              </a:rPr>
              <a:t>Detalle de  Derechos de Petición de Información</a:t>
            </a:r>
            <a:br>
              <a:rPr lang="es-CO" sz="2600" dirty="0">
                <a:solidFill>
                  <a:schemeClr val="bg1"/>
                </a:solidFill>
              </a:rPr>
            </a:br>
            <a:r>
              <a:rPr lang="es-CO" sz="2600" dirty="0">
                <a:solidFill>
                  <a:schemeClr val="bg1"/>
                </a:solidFill>
              </a:rPr>
              <a:t>Tercer Trimestre 2017</a:t>
            </a:r>
          </a:p>
          <a:p>
            <a:pPr algn="ctr"/>
            <a:endParaRPr lang="es-CO" sz="2600" dirty="0">
              <a:solidFill>
                <a:schemeClr val="bg1"/>
              </a:solidFill>
            </a:endParaRPr>
          </a:p>
          <a:p>
            <a:pPr algn="ctr"/>
            <a:r>
              <a:rPr lang="es-CO" sz="2600" dirty="0">
                <a:solidFill>
                  <a:schemeClr val="bg1"/>
                </a:solidFill>
                <a:highlight>
                  <a:srgbClr val="800000"/>
                </a:highlight>
                <a:hlinkClick r:id="rId6"/>
              </a:rPr>
              <a:t>Ver archivo adjunto en Excel *</a:t>
            </a:r>
            <a:r>
              <a:rPr lang="es-CO" sz="2600" dirty="0">
                <a:solidFill>
                  <a:schemeClr val="bg1"/>
                </a:solidFill>
              </a:rPr>
              <a:t>N </a:t>
            </a:r>
            <a:endParaRPr lang="es-ES" sz="2600" dirty="0"/>
          </a:p>
        </p:txBody>
      </p:sp>
    </p:spTree>
    <p:extLst>
      <p:ext uri="{BB962C8B-B14F-4D97-AF65-F5344CB8AC3E}">
        <p14:creationId xmlns:p14="http://schemas.microsoft.com/office/powerpoint/2010/main" val="1384595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7301</TotalTime>
  <Words>593</Words>
  <Application>Microsoft Office PowerPoint</Application>
  <PresentationFormat>Presentación en pantalla (4:3)</PresentationFormat>
  <Paragraphs>198</Paragraphs>
  <Slides>6</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Arial Narrow</vt:lpstr>
      <vt:lpstr>Calibri</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Carolina Acosta Gutierrez</dc:creator>
  <cp:lastModifiedBy>Pablo Alexander Tenjo Villaba</cp:lastModifiedBy>
  <cp:revision>627</cp:revision>
  <cp:lastPrinted>2015-11-04T16:00:38Z</cp:lastPrinted>
  <dcterms:created xsi:type="dcterms:W3CDTF">2014-10-20T16:00:02Z</dcterms:created>
  <dcterms:modified xsi:type="dcterms:W3CDTF">2017-11-08T13:51:01Z</dcterms:modified>
</cp:coreProperties>
</file>