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56" r:id="rId2"/>
    <p:sldId id="386" r:id="rId3"/>
    <p:sldId id="395" r:id="rId4"/>
    <p:sldId id="390" r:id="rId5"/>
    <p:sldId id="398" r:id="rId6"/>
    <p:sldId id="403" r:id="rId7"/>
  </p:sldIdLst>
  <p:sldSz cx="9144000" cy="6858000" type="screen4x3"/>
  <p:notesSz cx="6881813" cy="92964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41" autoAdjust="0"/>
    <p:restoredTop sz="94671" autoAdjust="0"/>
  </p:normalViewPr>
  <p:slideViewPr>
    <p:cSldViewPr>
      <p:cViewPr varScale="1">
        <p:scale>
          <a:sx n="85" d="100"/>
          <a:sy n="85" d="100"/>
        </p:scale>
        <p:origin x="1566"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oleObject" Target="Libro7"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Libro7"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sz="1800" b="1" i="0" baseline="0" dirty="0">
                <a:effectLst/>
              </a:rPr>
              <a:t>SOLICITUDES DERECHOS DE PETICIÓN DE LA INFORMACIÒN SEGUNDO TRIMESTRE 2017</a:t>
            </a:r>
            <a:endParaRPr lang="es-CO" dirty="0">
              <a:effectLst/>
            </a:endParaRPr>
          </a:p>
        </c:rich>
      </c:tx>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s-CO"/>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Hoja1!$B$7</c:f>
              <c:strCache>
                <c:ptCount val="1"/>
                <c:pt idx="0">
                  <c:v>TOTAL SEGUNDO   TRIMESTRE  2017</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5181-43DC-8475-0980BCEAD8A2}"/>
              </c:ext>
            </c:extLst>
          </c:dPt>
          <c:dPt>
            <c:idx val="1"/>
            <c:bubble3D val="0"/>
            <c:spPr>
              <a:solidFill>
                <a:schemeClr val="accent2"/>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5181-43DC-8475-0980BCEAD8A2}"/>
              </c:ext>
            </c:extLst>
          </c:dPt>
          <c:dPt>
            <c:idx val="2"/>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5181-43DC-8475-0980BCEAD8A2}"/>
              </c:ext>
            </c:extLst>
          </c:dPt>
          <c:dPt>
            <c:idx val="3"/>
            <c:bubble3D val="0"/>
            <c:spPr>
              <a:solidFill>
                <a:schemeClr val="accent4"/>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5181-43DC-8475-0980BCEAD8A2}"/>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s-CO"/>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Hoja1!$A$8:$A$11</c:f>
              <c:strCache>
                <c:ptCount val="4"/>
                <c:pt idx="0">
                  <c:v>Solicitudes atendidas</c:v>
                </c:pt>
                <c:pt idx="1">
                  <c:v>Solicitudes recibidas y trasladadas</c:v>
                </c:pt>
                <c:pt idx="2">
                  <c:v>Solicitudes negadas</c:v>
                </c:pt>
                <c:pt idx="3">
                  <c:v>Solicitudes recibidas</c:v>
                </c:pt>
              </c:strCache>
            </c:strRef>
          </c:cat>
          <c:val>
            <c:numRef>
              <c:f>Hoja1!$B$8:$B$11</c:f>
              <c:numCache>
                <c:formatCode>General</c:formatCode>
                <c:ptCount val="4"/>
                <c:pt idx="0">
                  <c:v>2595</c:v>
                </c:pt>
                <c:pt idx="1">
                  <c:v>365</c:v>
                </c:pt>
                <c:pt idx="2">
                  <c:v>0</c:v>
                </c:pt>
                <c:pt idx="3">
                  <c:v>2960</c:v>
                </c:pt>
              </c:numCache>
            </c:numRef>
          </c:val>
          <c:extLst>
            <c:ext xmlns:c16="http://schemas.microsoft.com/office/drawing/2014/chart" uri="{C3380CC4-5D6E-409C-BE32-E72D297353CC}">
              <c16:uniqueId val="{00000008-5181-43DC-8475-0980BCEAD8A2}"/>
            </c:ext>
          </c:extLst>
        </c:ser>
        <c:dLbls>
          <c:dLblPos val="ctr"/>
          <c:showLegendKey val="0"/>
          <c:showVal val="0"/>
          <c:showCatName val="0"/>
          <c:showSerName val="0"/>
          <c:showPercent val="1"/>
          <c:showBubbleSize val="0"/>
          <c:showLeaderLines val="1"/>
        </c:dLbls>
      </c:pie3D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s-CO"/>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s-C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pivotSource>
    <c:name>[Base Informe de Solicitudes de acceso a la Información 2 trimestre 2017 FINAL.xlsx]Analisis General!Tabla dinámica1</c:name>
    <c:fmtId val="60"/>
  </c:pivotSource>
  <c:chart>
    <c:title>
      <c:tx>
        <c:rich>
          <a:bodyPr rot="0" spcFirstLastPara="1" vertOverflow="ellipsis" vert="horz" wrap="square" anchor="ctr" anchorCtr="1"/>
          <a:lstStyle/>
          <a:p>
            <a:pPr algn="ctr" rtl="0">
              <a:defRPr sz="1800" b="1" i="0" u="none" strike="noStrike" kern="1200" baseline="0">
                <a:solidFill>
                  <a:sysClr val="windowText" lastClr="000000"/>
                </a:solidFill>
                <a:latin typeface="+mn-lt"/>
                <a:ea typeface="+mn-ea"/>
                <a:cs typeface="+mn-cs"/>
              </a:defRPr>
            </a:pPr>
            <a:r>
              <a:rPr lang="en-US" sz="1400" b="1" i="0" u="none" strike="noStrike" kern="1200" baseline="0" dirty="0">
                <a:solidFill>
                  <a:sysClr val="windowText" lastClr="000000"/>
                </a:solidFill>
                <a:effectLst/>
                <a:latin typeface="+mn-lt"/>
                <a:ea typeface="+mn-ea"/>
                <a:cs typeface="+mn-cs"/>
              </a:rPr>
              <a:t>TOTAL MENSUAL  DERECHOS  </a:t>
            </a:r>
          </a:p>
          <a:p>
            <a:pPr algn="ctr" rtl="0">
              <a:defRPr>
                <a:solidFill>
                  <a:sysClr val="windowText" lastClr="000000"/>
                </a:solidFill>
              </a:defRPr>
            </a:pPr>
            <a:r>
              <a:rPr lang="en-US" sz="1400" baseline="0" dirty="0"/>
              <a:t> DE PETICIÓN DE INFORMACIÓN  SEGUNDO  TRIMESTRE  </a:t>
            </a:r>
            <a:r>
              <a:rPr lang="en-US" sz="1400" b="1" i="0" u="none" strike="noStrike" baseline="0" dirty="0">
                <a:effectLst/>
              </a:rPr>
              <a:t>2017</a:t>
            </a:r>
            <a:endParaRPr lang="en-US" sz="1400" dirty="0"/>
          </a:p>
        </c:rich>
      </c:tx>
      <c:layout>
        <c:manualLayout>
          <c:xMode val="edge"/>
          <c:yMode val="edge"/>
          <c:x val="0.15671911247009038"/>
          <c:y val="5.370918455526575E-2"/>
        </c:manualLayout>
      </c:layout>
      <c:overlay val="0"/>
      <c:spPr>
        <a:noFill/>
        <a:ln>
          <a:noFill/>
        </a:ln>
        <a:effectLst/>
      </c:spPr>
      <c:txPr>
        <a:bodyPr rot="0" spcFirstLastPara="1" vertOverflow="ellipsis" vert="horz" wrap="square" anchor="ctr" anchorCtr="1"/>
        <a:lstStyle/>
        <a:p>
          <a:pPr algn="ctr" rtl="0">
            <a:defRPr sz="1800" b="1" i="0" u="none" strike="noStrike" kern="1200" baseline="0">
              <a:solidFill>
                <a:sysClr val="windowText" lastClr="000000"/>
              </a:solidFill>
              <a:latin typeface="+mn-lt"/>
              <a:ea typeface="+mn-ea"/>
              <a:cs typeface="+mn-cs"/>
            </a:defRPr>
          </a:pPr>
          <a:endParaRPr lang="es-CO"/>
        </a:p>
      </c:txPr>
    </c:title>
    <c:autoTitleDeleted val="0"/>
    <c:pivotFmts>
      <c:pivotFmt>
        <c:idx val="0"/>
        <c:marker>
          <c:symbol val="none"/>
        </c:marker>
        <c:dLbl>
          <c:idx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6"/>
          </a:solidFill>
          <a:ln>
            <a:noFill/>
          </a:ln>
          <a:effectLst/>
        </c:spPr>
        <c:dLbl>
          <c:idx val="0"/>
          <c:layout>
            <c:manualLayout>
              <c:x val="-4.5839095169537214E-2"/>
              <c:y val="-7.3891662105839861E-2"/>
            </c:manualLayout>
          </c:layout>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6"/>
          </a:solidFill>
          <a:ln>
            <a:noFill/>
          </a:ln>
          <a:effectLst/>
        </c:spPr>
        <c:dLbl>
          <c:idx val="0"/>
          <c:layout>
            <c:manualLayout>
              <c:x val="-6.1251310854766178E-2"/>
              <c:y val="-8.1733055305711205E-2"/>
            </c:manualLayout>
          </c:layout>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6"/>
          </a:solidFill>
          <a:ln>
            <a:noFill/>
          </a:ln>
          <a:effectLst/>
        </c:spPr>
        <c:dLbl>
          <c:idx val="0"/>
          <c:layout>
            <c:manualLayout>
              <c:x val="-2.4681099399821074E-2"/>
              <c:y val="-9.479273713141706E-2"/>
            </c:manualLayout>
          </c:layout>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6"/>
          </a:solidFill>
          <a:ln>
            <a:noFill/>
          </a:ln>
          <a:effectLst/>
        </c:spPr>
        <c:dLbl>
          <c:idx val="0"/>
          <c:layout>
            <c:manualLayout>
              <c:x val="4.6810993998210723E-3"/>
              <c:y val="-0.12271268956396407"/>
            </c:manualLayout>
          </c:layout>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6"/>
          </a:solidFill>
          <a:ln>
            <a:noFill/>
          </a:ln>
          <a:effectLst/>
        </c:spPr>
        <c:dLbl>
          <c:idx val="0"/>
          <c:layout>
            <c:manualLayout>
              <c:x val="1.0900742373343287E-2"/>
              <c:y val="-0.11291173154816732"/>
            </c:manualLayout>
          </c:layout>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6"/>
          </a:solidFill>
          <a:ln>
            <a:noFill/>
          </a:ln>
          <a:effectLst/>
        </c:spPr>
        <c:dLbl>
          <c:idx val="0"/>
          <c:layout>
            <c:manualLayout>
              <c:x val="1.6441347766066487E-2"/>
              <c:y val="-0.12057705451595928"/>
            </c:manualLayout>
          </c:layout>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6"/>
          </a:solidFill>
          <a:ln>
            <a:noFill/>
          </a:ln>
          <a:effectLst/>
        </c:spPr>
        <c:dLbl>
          <c:idx val="0"/>
          <c:layout>
            <c:manualLayout>
              <c:x val="2.6686810875502863E-2"/>
              <c:y val="-0.10806296248706895"/>
            </c:manualLayout>
          </c:layout>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6"/>
          </a:solidFill>
          <a:ln>
            <a:noFill/>
          </a:ln>
          <a:effectLst/>
        </c:spPr>
        <c:dLbl>
          <c:idx val="0"/>
          <c:layout>
            <c:manualLayout>
              <c:x val="5.4844030500702086E-2"/>
              <c:y val="-9.6303579268499417E-2"/>
            </c:manualLayout>
          </c:layout>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6"/>
          </a:solidFill>
          <a:ln>
            <a:noFill/>
          </a:ln>
          <a:effectLst/>
        </c:spPr>
        <c:dLbl>
          <c:idx val="0"/>
          <c:layout>
            <c:manualLayout>
              <c:x val="1.9980626010913421E-2"/>
              <c:y val="-0.20892186042986777"/>
            </c:manualLayout>
          </c:layout>
          <c:showLegendKey val="0"/>
          <c:showVal val="1"/>
          <c:showCatName val="0"/>
          <c:showSerName val="0"/>
          <c:showPercent val="0"/>
          <c:showBubbleSize val="0"/>
          <c:extLst>
            <c:ext xmlns:c15="http://schemas.microsoft.com/office/drawing/2012/chart" uri="{CE6537A1-D6FC-4f65-9D91-7224C49458BB}"/>
          </c:extLst>
        </c:dLbl>
      </c:pivotFmt>
      <c:pivotFmt>
        <c:idx val="10"/>
        <c:marker>
          <c:symbol val="none"/>
        </c:marker>
        <c:dLbl>
          <c:idx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6"/>
          </a:solidFill>
          <a:ln>
            <a:noFill/>
          </a:ln>
          <a:effectLst/>
        </c:spPr>
        <c:dLbl>
          <c:idx val="0"/>
          <c:layout>
            <c:manualLayout>
              <c:x val="1.9980626010913421E-2"/>
              <c:y val="-0.20892186042986777"/>
            </c:manualLayout>
          </c:layout>
          <c:showLegendKey val="0"/>
          <c:showVal val="1"/>
          <c:showCatName val="0"/>
          <c:showSerName val="0"/>
          <c:showPercent val="0"/>
          <c:showBubbleSize val="0"/>
          <c:extLst>
            <c:ext xmlns:c15="http://schemas.microsoft.com/office/drawing/2012/chart" uri="{CE6537A1-D6FC-4f65-9D91-7224C49458BB}"/>
          </c:extLst>
        </c:dLbl>
      </c:pivotFmt>
      <c:pivotFmt>
        <c:idx val="12"/>
        <c:spPr>
          <a:solidFill>
            <a:schemeClr val="accent6"/>
          </a:solidFill>
          <a:ln>
            <a:noFill/>
          </a:ln>
          <a:effectLst/>
        </c:spPr>
        <c:dLbl>
          <c:idx val="0"/>
          <c:layout>
            <c:manualLayout>
              <c:x val="-6.1251310854766178E-2"/>
              <c:y val="-8.1733055305711205E-2"/>
            </c:manualLayout>
          </c:layout>
          <c:showLegendKey val="0"/>
          <c:showVal val="1"/>
          <c:showCatName val="0"/>
          <c:showSerName val="0"/>
          <c:showPercent val="0"/>
          <c:showBubbleSize val="0"/>
          <c:extLst>
            <c:ext xmlns:c15="http://schemas.microsoft.com/office/drawing/2012/chart" uri="{CE6537A1-D6FC-4f65-9D91-7224C49458BB}"/>
          </c:extLst>
        </c:dLbl>
      </c:pivotFmt>
      <c:pivotFmt>
        <c:idx val="13"/>
        <c:spPr>
          <a:solidFill>
            <a:schemeClr val="accent6"/>
          </a:solidFill>
          <a:ln>
            <a:noFill/>
          </a:ln>
          <a:effectLst/>
        </c:spPr>
        <c:dLbl>
          <c:idx val="0"/>
          <c:layout>
            <c:manualLayout>
              <c:x val="-4.5839095169537214E-2"/>
              <c:y val="-7.3891662105839861E-2"/>
            </c:manualLayout>
          </c:layout>
          <c:showLegendKey val="0"/>
          <c:showVal val="1"/>
          <c:showCatName val="0"/>
          <c:showSerName val="0"/>
          <c:showPercent val="0"/>
          <c:showBubbleSize val="0"/>
          <c:extLst>
            <c:ext xmlns:c15="http://schemas.microsoft.com/office/drawing/2012/chart" uri="{CE6537A1-D6FC-4f65-9D91-7224C49458BB}"/>
          </c:extLst>
        </c:dLbl>
      </c:pivotFmt>
      <c:pivotFmt>
        <c:idx val="14"/>
        <c:spPr>
          <a:solidFill>
            <a:schemeClr val="accent6"/>
          </a:solidFill>
          <a:ln>
            <a:noFill/>
          </a:ln>
          <a:effectLst/>
        </c:spPr>
        <c:dLbl>
          <c:idx val="0"/>
          <c:layout>
            <c:manualLayout>
              <c:x val="-2.4681099399821074E-2"/>
              <c:y val="-9.479273713141706E-2"/>
            </c:manualLayout>
          </c:layout>
          <c:showLegendKey val="0"/>
          <c:showVal val="1"/>
          <c:showCatName val="0"/>
          <c:showSerName val="0"/>
          <c:showPercent val="0"/>
          <c:showBubbleSize val="0"/>
          <c:extLst>
            <c:ext xmlns:c15="http://schemas.microsoft.com/office/drawing/2012/chart" uri="{CE6537A1-D6FC-4f65-9D91-7224C49458BB}"/>
          </c:extLst>
        </c:dLbl>
      </c:pivotFmt>
      <c:pivotFmt>
        <c:idx val="15"/>
        <c:spPr>
          <a:solidFill>
            <a:schemeClr val="accent6"/>
          </a:solidFill>
          <a:ln>
            <a:noFill/>
          </a:ln>
          <a:effectLst/>
        </c:spPr>
        <c:dLbl>
          <c:idx val="0"/>
          <c:layout>
            <c:manualLayout>
              <c:x val="4.6810993998210723E-3"/>
              <c:y val="-0.12271268956396407"/>
            </c:manualLayout>
          </c:layout>
          <c:showLegendKey val="0"/>
          <c:showVal val="1"/>
          <c:showCatName val="0"/>
          <c:showSerName val="0"/>
          <c:showPercent val="0"/>
          <c:showBubbleSize val="0"/>
          <c:extLst>
            <c:ext xmlns:c15="http://schemas.microsoft.com/office/drawing/2012/chart" uri="{CE6537A1-D6FC-4f65-9D91-7224C49458BB}"/>
          </c:extLst>
        </c:dLbl>
      </c:pivotFmt>
      <c:pivotFmt>
        <c:idx val="16"/>
        <c:spPr>
          <a:solidFill>
            <a:schemeClr val="accent6"/>
          </a:solidFill>
          <a:ln>
            <a:noFill/>
          </a:ln>
          <a:effectLst/>
        </c:spPr>
        <c:dLbl>
          <c:idx val="0"/>
          <c:layout>
            <c:manualLayout>
              <c:x val="1.0900742373343287E-2"/>
              <c:y val="-0.11291173154816732"/>
            </c:manualLayout>
          </c:layout>
          <c:showLegendKey val="0"/>
          <c:showVal val="1"/>
          <c:showCatName val="0"/>
          <c:showSerName val="0"/>
          <c:showPercent val="0"/>
          <c:showBubbleSize val="0"/>
          <c:extLst>
            <c:ext xmlns:c15="http://schemas.microsoft.com/office/drawing/2012/chart" uri="{CE6537A1-D6FC-4f65-9D91-7224C49458BB}"/>
          </c:extLst>
        </c:dLbl>
      </c:pivotFmt>
      <c:pivotFmt>
        <c:idx val="17"/>
        <c:spPr>
          <a:solidFill>
            <a:schemeClr val="accent6"/>
          </a:solidFill>
          <a:ln>
            <a:noFill/>
          </a:ln>
          <a:effectLst/>
        </c:spPr>
        <c:dLbl>
          <c:idx val="0"/>
          <c:layout>
            <c:manualLayout>
              <c:x val="1.6441347766066487E-2"/>
              <c:y val="-0.12057705451595928"/>
            </c:manualLayout>
          </c:layout>
          <c:showLegendKey val="0"/>
          <c:showVal val="1"/>
          <c:showCatName val="0"/>
          <c:showSerName val="0"/>
          <c:showPercent val="0"/>
          <c:showBubbleSize val="0"/>
          <c:extLst>
            <c:ext xmlns:c15="http://schemas.microsoft.com/office/drawing/2012/chart" uri="{CE6537A1-D6FC-4f65-9D91-7224C49458BB}"/>
          </c:extLst>
        </c:dLbl>
      </c:pivotFmt>
      <c:pivotFmt>
        <c:idx val="18"/>
        <c:spPr>
          <a:solidFill>
            <a:schemeClr val="accent6"/>
          </a:solidFill>
          <a:ln>
            <a:noFill/>
          </a:ln>
          <a:effectLst/>
        </c:spPr>
        <c:dLbl>
          <c:idx val="0"/>
          <c:layout>
            <c:manualLayout>
              <c:x val="2.6686810875502863E-2"/>
              <c:y val="-0.10806296248706895"/>
            </c:manualLayout>
          </c:layout>
          <c:showLegendKey val="0"/>
          <c:showVal val="1"/>
          <c:showCatName val="0"/>
          <c:showSerName val="0"/>
          <c:showPercent val="0"/>
          <c:showBubbleSize val="0"/>
          <c:extLst>
            <c:ext xmlns:c15="http://schemas.microsoft.com/office/drawing/2012/chart" uri="{CE6537A1-D6FC-4f65-9D91-7224C49458BB}"/>
          </c:extLst>
        </c:dLbl>
      </c:pivotFmt>
      <c:pivotFmt>
        <c:idx val="19"/>
        <c:spPr>
          <a:solidFill>
            <a:schemeClr val="accent6"/>
          </a:solidFill>
          <a:ln>
            <a:noFill/>
          </a:ln>
          <a:effectLst/>
        </c:spPr>
        <c:dLbl>
          <c:idx val="0"/>
          <c:layout>
            <c:manualLayout>
              <c:x val="5.4844030500702086E-2"/>
              <c:y val="-9.6303579268499417E-2"/>
            </c:manualLayout>
          </c:layout>
          <c:showLegendKey val="0"/>
          <c:showVal val="1"/>
          <c:showCatName val="0"/>
          <c:showSerName val="0"/>
          <c:showPercent val="0"/>
          <c:showBubbleSize val="0"/>
          <c:extLst>
            <c:ext xmlns:c15="http://schemas.microsoft.com/office/drawing/2012/chart" uri="{CE6537A1-D6FC-4f65-9D91-7224C49458BB}"/>
          </c:extLst>
        </c:dLbl>
      </c:pivotFmt>
      <c:pivotFmt>
        <c:idx val="20"/>
        <c:marker>
          <c:symbol val="none"/>
        </c:marker>
        <c:dLbl>
          <c:idx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s-CO"/>
            </a:p>
          </c:txPr>
          <c:showLegendKey val="0"/>
          <c:showVal val="0"/>
          <c:showCatName val="0"/>
          <c:showSerName val="0"/>
          <c:showPercent val="1"/>
          <c:showBubbleSize val="0"/>
          <c:extLst>
            <c:ext xmlns:c15="http://schemas.microsoft.com/office/drawing/2012/chart" uri="{CE6537A1-D6FC-4f65-9D91-7224C49458BB}"/>
          </c:extLst>
        </c:dLbl>
      </c:pivotFmt>
      <c:pivotFmt>
        <c:idx val="21"/>
        <c:spPr>
          <a:solidFill>
            <a:schemeClr val="accent6"/>
          </a:solidFill>
          <a:ln>
            <a:noFill/>
          </a:ln>
          <a:effectLst/>
        </c:spPr>
        <c:dLbl>
          <c:idx val="0"/>
          <c:layout>
            <c:manualLayout>
              <c:x val="1.9980626010913421E-2"/>
              <c:y val="-0.20892186042986777"/>
            </c:manualLayout>
          </c:layout>
          <c:showLegendKey val="0"/>
          <c:showVal val="1"/>
          <c:showCatName val="0"/>
          <c:showSerName val="0"/>
          <c:showPercent val="0"/>
          <c:showBubbleSize val="0"/>
          <c:extLst>
            <c:ext xmlns:c15="http://schemas.microsoft.com/office/drawing/2012/chart" uri="{CE6537A1-D6FC-4f65-9D91-7224C49458BB}"/>
          </c:extLst>
        </c:dLbl>
      </c:pivotFmt>
      <c:pivotFmt>
        <c:idx val="22"/>
        <c:spPr>
          <a:solidFill>
            <a:schemeClr val="accent6"/>
          </a:solidFill>
          <a:ln>
            <a:noFill/>
          </a:ln>
          <a:effectLst/>
        </c:spPr>
        <c:dLbl>
          <c:idx val="0"/>
          <c:layout>
            <c:manualLayout>
              <c:x val="-6.1251310854766178E-2"/>
              <c:y val="-8.1733055305711205E-2"/>
            </c:manualLayout>
          </c:layout>
          <c:showLegendKey val="0"/>
          <c:showVal val="1"/>
          <c:showCatName val="0"/>
          <c:showSerName val="0"/>
          <c:showPercent val="0"/>
          <c:showBubbleSize val="0"/>
          <c:extLst>
            <c:ext xmlns:c15="http://schemas.microsoft.com/office/drawing/2012/chart" uri="{CE6537A1-D6FC-4f65-9D91-7224C49458BB}"/>
          </c:extLst>
        </c:dLbl>
      </c:pivotFmt>
      <c:pivotFmt>
        <c:idx val="23"/>
        <c:spPr>
          <a:solidFill>
            <a:schemeClr val="accent6"/>
          </a:solidFill>
          <a:ln>
            <a:noFill/>
          </a:ln>
          <a:effectLst/>
        </c:spPr>
        <c:dLbl>
          <c:idx val="0"/>
          <c:layout>
            <c:manualLayout>
              <c:x val="-4.5839095169537214E-2"/>
              <c:y val="-7.3891662105839861E-2"/>
            </c:manualLayout>
          </c:layout>
          <c:showLegendKey val="0"/>
          <c:showVal val="1"/>
          <c:showCatName val="0"/>
          <c:showSerName val="0"/>
          <c:showPercent val="0"/>
          <c:showBubbleSize val="0"/>
          <c:extLst>
            <c:ext xmlns:c15="http://schemas.microsoft.com/office/drawing/2012/chart" uri="{CE6537A1-D6FC-4f65-9D91-7224C49458BB}"/>
          </c:extLst>
        </c:dLbl>
      </c:pivotFmt>
      <c:pivotFmt>
        <c:idx val="24"/>
        <c:spPr>
          <a:solidFill>
            <a:schemeClr val="accent6"/>
          </a:solidFill>
          <a:ln>
            <a:noFill/>
          </a:ln>
          <a:effectLst/>
        </c:spPr>
        <c:dLbl>
          <c:idx val="0"/>
          <c:layout>
            <c:manualLayout>
              <c:x val="-2.4681099399821074E-2"/>
              <c:y val="-9.479273713141706E-2"/>
            </c:manualLayout>
          </c:layout>
          <c:showLegendKey val="0"/>
          <c:showVal val="1"/>
          <c:showCatName val="0"/>
          <c:showSerName val="0"/>
          <c:showPercent val="0"/>
          <c:showBubbleSize val="0"/>
          <c:extLst>
            <c:ext xmlns:c15="http://schemas.microsoft.com/office/drawing/2012/chart" uri="{CE6537A1-D6FC-4f65-9D91-7224C49458BB}"/>
          </c:extLst>
        </c:dLbl>
      </c:pivotFmt>
      <c:pivotFmt>
        <c:idx val="25"/>
        <c:spPr>
          <a:solidFill>
            <a:schemeClr val="accent6"/>
          </a:solidFill>
          <a:ln>
            <a:noFill/>
          </a:ln>
          <a:effectLst/>
        </c:spPr>
        <c:dLbl>
          <c:idx val="0"/>
          <c:layout>
            <c:manualLayout>
              <c:x val="4.6810993998210723E-3"/>
              <c:y val="-0.12271268956396407"/>
            </c:manualLayout>
          </c:layout>
          <c:showLegendKey val="0"/>
          <c:showVal val="1"/>
          <c:showCatName val="0"/>
          <c:showSerName val="0"/>
          <c:showPercent val="0"/>
          <c:showBubbleSize val="0"/>
          <c:extLst>
            <c:ext xmlns:c15="http://schemas.microsoft.com/office/drawing/2012/chart" uri="{CE6537A1-D6FC-4f65-9D91-7224C49458BB}"/>
          </c:extLst>
        </c:dLbl>
      </c:pivotFmt>
      <c:pivotFmt>
        <c:idx val="26"/>
        <c:spPr>
          <a:solidFill>
            <a:schemeClr val="accent6"/>
          </a:solidFill>
          <a:ln>
            <a:noFill/>
          </a:ln>
          <a:effectLst/>
        </c:spPr>
        <c:dLbl>
          <c:idx val="0"/>
          <c:layout>
            <c:manualLayout>
              <c:x val="1.0900742373343287E-2"/>
              <c:y val="-0.11291173154816732"/>
            </c:manualLayout>
          </c:layout>
          <c:showLegendKey val="0"/>
          <c:showVal val="1"/>
          <c:showCatName val="0"/>
          <c:showSerName val="0"/>
          <c:showPercent val="0"/>
          <c:showBubbleSize val="0"/>
          <c:extLst>
            <c:ext xmlns:c15="http://schemas.microsoft.com/office/drawing/2012/chart" uri="{CE6537A1-D6FC-4f65-9D91-7224C49458BB}"/>
          </c:extLst>
        </c:dLbl>
      </c:pivotFmt>
      <c:pivotFmt>
        <c:idx val="27"/>
        <c:spPr>
          <a:solidFill>
            <a:schemeClr val="accent6"/>
          </a:solidFill>
          <a:ln>
            <a:noFill/>
          </a:ln>
          <a:effectLst/>
        </c:spPr>
        <c:dLbl>
          <c:idx val="0"/>
          <c:layout>
            <c:manualLayout>
              <c:x val="1.6441347766066487E-2"/>
              <c:y val="-0.12057705451595928"/>
            </c:manualLayout>
          </c:layout>
          <c:showLegendKey val="0"/>
          <c:showVal val="1"/>
          <c:showCatName val="0"/>
          <c:showSerName val="0"/>
          <c:showPercent val="0"/>
          <c:showBubbleSize val="0"/>
          <c:extLst>
            <c:ext xmlns:c15="http://schemas.microsoft.com/office/drawing/2012/chart" uri="{CE6537A1-D6FC-4f65-9D91-7224C49458BB}"/>
          </c:extLst>
        </c:dLbl>
      </c:pivotFmt>
      <c:pivotFmt>
        <c:idx val="28"/>
        <c:spPr>
          <a:solidFill>
            <a:schemeClr val="accent6"/>
          </a:solidFill>
          <a:ln>
            <a:noFill/>
          </a:ln>
          <a:effectLst/>
        </c:spPr>
        <c:dLbl>
          <c:idx val="0"/>
          <c:layout>
            <c:manualLayout>
              <c:x val="2.6686810875502863E-2"/>
              <c:y val="-0.10806296248706895"/>
            </c:manualLayout>
          </c:layout>
          <c:showLegendKey val="0"/>
          <c:showVal val="1"/>
          <c:showCatName val="0"/>
          <c:showSerName val="0"/>
          <c:showPercent val="0"/>
          <c:showBubbleSize val="0"/>
          <c:extLst>
            <c:ext xmlns:c15="http://schemas.microsoft.com/office/drawing/2012/chart" uri="{CE6537A1-D6FC-4f65-9D91-7224C49458BB}"/>
          </c:extLst>
        </c:dLbl>
      </c:pivotFmt>
      <c:pivotFmt>
        <c:idx val="29"/>
        <c:spPr>
          <a:solidFill>
            <a:schemeClr val="accent6"/>
          </a:solidFill>
          <a:ln>
            <a:noFill/>
          </a:ln>
          <a:effectLst/>
        </c:spPr>
        <c:dLbl>
          <c:idx val="0"/>
          <c:layout>
            <c:manualLayout>
              <c:x val="5.4844030500702086E-2"/>
              <c:y val="-9.6303579268499417E-2"/>
            </c:manualLayout>
          </c:layout>
          <c:showLegendKey val="0"/>
          <c:showVal val="1"/>
          <c:showCatName val="0"/>
          <c:showSerName val="0"/>
          <c:showPercent val="0"/>
          <c:showBubbleSize val="0"/>
          <c:extLst>
            <c:ext xmlns:c15="http://schemas.microsoft.com/office/drawing/2012/chart" uri="{CE6537A1-D6FC-4f65-9D91-7224C49458BB}"/>
          </c:extLst>
        </c:dLbl>
      </c:pivotFmt>
      <c:pivotFmt>
        <c:idx val="30"/>
        <c:spPr>
          <a:solidFill>
            <a:schemeClr val="accent6"/>
          </a:solidFill>
          <a:ln>
            <a:noFill/>
          </a:ln>
          <a:effectLst/>
        </c:spPr>
        <c:dLbl>
          <c:idx val="0"/>
          <c:layout>
            <c:manualLayout>
              <c:x val="1.9980626010913421E-2"/>
              <c:y val="-0.20892186042986777"/>
            </c:manualLayout>
          </c:layout>
          <c:showLegendKey val="0"/>
          <c:showVal val="1"/>
          <c:showCatName val="0"/>
          <c:showSerName val="0"/>
          <c:showPercent val="0"/>
          <c:showBubbleSize val="0"/>
          <c:extLst>
            <c:ext xmlns:c15="http://schemas.microsoft.com/office/drawing/2012/chart" uri="{CE6537A1-D6FC-4f65-9D91-7224C49458BB}"/>
          </c:extLst>
        </c:dLbl>
      </c:pivotFmt>
      <c:pivotFmt>
        <c:idx val="31"/>
        <c:spPr>
          <a:solidFill>
            <a:schemeClr val="accent6"/>
          </a:solidFill>
          <a:ln>
            <a:noFill/>
          </a:ln>
          <a:effectLst/>
        </c:spPr>
        <c:dLbl>
          <c:idx val="0"/>
          <c:layout>
            <c:manualLayout>
              <c:x val="-6.1251310854766178E-2"/>
              <c:y val="-8.1733055305711205E-2"/>
            </c:manualLayout>
          </c:layout>
          <c:showLegendKey val="0"/>
          <c:showVal val="1"/>
          <c:showCatName val="0"/>
          <c:showSerName val="0"/>
          <c:showPercent val="0"/>
          <c:showBubbleSize val="0"/>
          <c:extLst>
            <c:ext xmlns:c15="http://schemas.microsoft.com/office/drawing/2012/chart" uri="{CE6537A1-D6FC-4f65-9D91-7224C49458BB}"/>
          </c:extLst>
        </c:dLbl>
      </c:pivotFmt>
      <c:pivotFmt>
        <c:idx val="32"/>
        <c:spPr>
          <a:solidFill>
            <a:schemeClr val="accent6"/>
          </a:solidFill>
          <a:ln>
            <a:noFill/>
          </a:ln>
          <a:effectLst/>
        </c:spPr>
        <c:dLbl>
          <c:idx val="0"/>
          <c:layout>
            <c:manualLayout>
              <c:x val="-4.5839095169537214E-2"/>
              <c:y val="-7.3891662105839861E-2"/>
            </c:manualLayout>
          </c:layout>
          <c:showLegendKey val="0"/>
          <c:showVal val="1"/>
          <c:showCatName val="0"/>
          <c:showSerName val="0"/>
          <c:showPercent val="0"/>
          <c:showBubbleSize val="0"/>
          <c:extLst>
            <c:ext xmlns:c15="http://schemas.microsoft.com/office/drawing/2012/chart" uri="{CE6537A1-D6FC-4f65-9D91-7224C49458BB}"/>
          </c:extLst>
        </c:dLbl>
      </c:pivotFmt>
      <c:pivotFmt>
        <c:idx val="33"/>
        <c:spPr>
          <a:solidFill>
            <a:schemeClr val="accent6"/>
          </a:solidFill>
          <a:ln>
            <a:noFill/>
          </a:ln>
          <a:effectLst/>
        </c:spPr>
        <c:dLbl>
          <c:idx val="0"/>
          <c:layout>
            <c:manualLayout>
              <c:x val="-2.4681099399821074E-2"/>
              <c:y val="-9.479273713141706E-2"/>
            </c:manualLayout>
          </c:layout>
          <c:showLegendKey val="0"/>
          <c:showVal val="1"/>
          <c:showCatName val="0"/>
          <c:showSerName val="0"/>
          <c:showPercent val="0"/>
          <c:showBubbleSize val="0"/>
          <c:extLst>
            <c:ext xmlns:c15="http://schemas.microsoft.com/office/drawing/2012/chart" uri="{CE6537A1-D6FC-4f65-9D91-7224C49458BB}"/>
          </c:extLst>
        </c:dLbl>
      </c:pivotFmt>
      <c:pivotFmt>
        <c:idx val="34"/>
        <c:spPr>
          <a:solidFill>
            <a:schemeClr val="accent6"/>
          </a:solidFill>
          <a:ln>
            <a:noFill/>
          </a:ln>
          <a:effectLst/>
        </c:spPr>
        <c:dLbl>
          <c:idx val="0"/>
          <c:layout>
            <c:manualLayout>
              <c:x val="4.6810993998210723E-3"/>
              <c:y val="-0.12271268956396407"/>
            </c:manualLayout>
          </c:layout>
          <c:showLegendKey val="0"/>
          <c:showVal val="1"/>
          <c:showCatName val="0"/>
          <c:showSerName val="0"/>
          <c:showPercent val="0"/>
          <c:showBubbleSize val="0"/>
          <c:extLst>
            <c:ext xmlns:c15="http://schemas.microsoft.com/office/drawing/2012/chart" uri="{CE6537A1-D6FC-4f65-9D91-7224C49458BB}"/>
          </c:extLst>
        </c:dLbl>
      </c:pivotFmt>
      <c:pivotFmt>
        <c:idx val="35"/>
        <c:spPr>
          <a:solidFill>
            <a:schemeClr val="accent6"/>
          </a:solidFill>
          <a:ln>
            <a:noFill/>
          </a:ln>
          <a:effectLst/>
        </c:spPr>
        <c:dLbl>
          <c:idx val="0"/>
          <c:layout>
            <c:manualLayout>
              <c:x val="1.0900742373343287E-2"/>
              <c:y val="-0.11291173154816732"/>
            </c:manualLayout>
          </c:layout>
          <c:showLegendKey val="0"/>
          <c:showVal val="1"/>
          <c:showCatName val="0"/>
          <c:showSerName val="0"/>
          <c:showPercent val="0"/>
          <c:showBubbleSize val="0"/>
          <c:extLst>
            <c:ext xmlns:c15="http://schemas.microsoft.com/office/drawing/2012/chart" uri="{CE6537A1-D6FC-4f65-9D91-7224C49458BB}"/>
          </c:extLst>
        </c:dLbl>
      </c:pivotFmt>
      <c:pivotFmt>
        <c:idx val="36"/>
        <c:spPr>
          <a:solidFill>
            <a:schemeClr val="accent6"/>
          </a:solidFill>
          <a:ln>
            <a:noFill/>
          </a:ln>
          <a:effectLst/>
        </c:spPr>
        <c:dLbl>
          <c:idx val="0"/>
          <c:layout>
            <c:manualLayout>
              <c:x val="1.6441347766066487E-2"/>
              <c:y val="-0.12057705451595928"/>
            </c:manualLayout>
          </c:layout>
          <c:showLegendKey val="0"/>
          <c:showVal val="1"/>
          <c:showCatName val="0"/>
          <c:showSerName val="0"/>
          <c:showPercent val="0"/>
          <c:showBubbleSize val="0"/>
          <c:extLst>
            <c:ext xmlns:c15="http://schemas.microsoft.com/office/drawing/2012/chart" uri="{CE6537A1-D6FC-4f65-9D91-7224C49458BB}"/>
          </c:extLst>
        </c:dLbl>
      </c:pivotFmt>
      <c:pivotFmt>
        <c:idx val="37"/>
        <c:spPr>
          <a:solidFill>
            <a:schemeClr val="accent6"/>
          </a:solidFill>
          <a:ln>
            <a:noFill/>
          </a:ln>
          <a:effectLst/>
        </c:spPr>
        <c:dLbl>
          <c:idx val="0"/>
          <c:layout>
            <c:manualLayout>
              <c:x val="2.6686810875502863E-2"/>
              <c:y val="-0.10806296248706895"/>
            </c:manualLayout>
          </c:layout>
          <c:showLegendKey val="0"/>
          <c:showVal val="1"/>
          <c:showCatName val="0"/>
          <c:showSerName val="0"/>
          <c:showPercent val="0"/>
          <c:showBubbleSize val="0"/>
          <c:extLst>
            <c:ext xmlns:c15="http://schemas.microsoft.com/office/drawing/2012/chart" uri="{CE6537A1-D6FC-4f65-9D91-7224C49458BB}"/>
          </c:extLst>
        </c:dLbl>
      </c:pivotFmt>
      <c:pivotFmt>
        <c:idx val="38"/>
        <c:spPr>
          <a:solidFill>
            <a:schemeClr val="accent6"/>
          </a:solidFill>
          <a:ln>
            <a:noFill/>
          </a:ln>
          <a:effectLst/>
        </c:spPr>
        <c:dLbl>
          <c:idx val="0"/>
          <c:layout>
            <c:manualLayout>
              <c:x val="5.4844030500702086E-2"/>
              <c:y val="-9.6303579268499417E-2"/>
            </c:manualLayout>
          </c:layout>
          <c:showLegendKey val="0"/>
          <c:showVal val="1"/>
          <c:showCatName val="0"/>
          <c:showSerName val="0"/>
          <c:showPercent val="0"/>
          <c:showBubbleSize val="0"/>
          <c:extLst>
            <c:ext xmlns:c15="http://schemas.microsoft.com/office/drawing/2012/chart" uri="{CE6537A1-D6FC-4f65-9D91-7224C49458BB}"/>
          </c:extLst>
        </c:dLbl>
      </c:pivotFmt>
      <c:pivotFmt>
        <c:idx val="39"/>
        <c:spPr>
          <a:solidFill>
            <a:schemeClr val="accent6"/>
          </a:solidFill>
          <a:ln>
            <a:noFill/>
          </a:ln>
          <a:effectLst/>
        </c:spPr>
        <c:dLbl>
          <c:idx val="0"/>
          <c:layout>
            <c:manualLayout>
              <c:x val="3.3726008135093757E-2"/>
              <c:y val="-8.3265250915976668E-2"/>
            </c:manualLayout>
          </c:layout>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s-CO"/>
            </a:p>
          </c:txPr>
          <c:showLegendKey val="0"/>
          <c:showVal val="0"/>
          <c:showCatName val="0"/>
          <c:showSerName val="0"/>
          <c:showPercent val="1"/>
          <c:showBubbleSize val="0"/>
          <c:extLst>
            <c:ext xmlns:c15="http://schemas.microsoft.com/office/drawing/2012/chart" uri="{CE6537A1-D6FC-4f65-9D91-7224C49458BB}"/>
          </c:extLst>
        </c:dLbl>
      </c:pivotFmt>
      <c:pivotFmt>
        <c:idx val="40"/>
        <c:spPr>
          <a:solidFill>
            <a:schemeClr val="accent6"/>
          </a:solidFill>
          <a:ln>
            <a:noFill/>
          </a:ln>
          <a:effectLst/>
        </c:spPr>
        <c:dLbl>
          <c:idx val="0"/>
          <c:layout>
            <c:manualLayout>
              <c:x val="-7.7123706196151373E-2"/>
              <c:y val="-6.9687308092117969E-2"/>
            </c:manualLayout>
          </c:layout>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s-CO"/>
            </a:p>
          </c:txPr>
          <c:showLegendKey val="0"/>
          <c:showVal val="0"/>
          <c:showCatName val="0"/>
          <c:showSerName val="0"/>
          <c:showPercent val="1"/>
          <c:showBubbleSize val="0"/>
          <c:extLst>
            <c:ext xmlns:c15="http://schemas.microsoft.com/office/drawing/2012/chart" uri="{CE6537A1-D6FC-4f65-9D91-7224C49458BB}"/>
          </c:extLst>
        </c:dLbl>
      </c:pivotFmt>
      <c:pivotFmt>
        <c:idx val="41"/>
        <c:spPr>
          <a:solidFill>
            <a:schemeClr val="accent6"/>
          </a:solidFill>
          <a:ln>
            <a:noFill/>
          </a:ln>
          <a:effectLst/>
        </c:spPr>
        <c:dLbl>
          <c:idx val="0"/>
          <c:layout>
            <c:manualLayout>
              <c:x val="2.0377982083984263E-2"/>
              <c:y val="-5.0948372621160344E-2"/>
            </c:manualLayout>
          </c:layout>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s-CO"/>
            </a:p>
          </c:txPr>
          <c:showLegendKey val="0"/>
          <c:showVal val="0"/>
          <c:showCatName val="0"/>
          <c:showSerName val="0"/>
          <c:showPercent val="1"/>
          <c:showBubbleSize val="0"/>
          <c:extLst>
            <c:ext xmlns:c15="http://schemas.microsoft.com/office/drawing/2012/chart" uri="{CE6537A1-D6FC-4f65-9D91-7224C49458BB}"/>
          </c:extLst>
        </c:dLbl>
      </c:pivotFmt>
      <c:pivotFmt>
        <c:idx val="42"/>
        <c:spPr>
          <a:solidFill>
            <a:schemeClr val="accent6"/>
          </a:solidFill>
          <a:ln>
            <a:noFill/>
          </a:ln>
          <a:effectLst/>
        </c:spPr>
        <c:dLbl>
          <c:idx val="0"/>
          <c:layout>
            <c:manualLayout>
              <c:x val="3.3726008135093757E-2"/>
              <c:y val="-8.3265250915976668E-2"/>
            </c:manualLayout>
          </c:layout>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s-CO"/>
            </a:p>
          </c:txPr>
          <c:showLegendKey val="0"/>
          <c:showVal val="0"/>
          <c:showCatName val="0"/>
          <c:showSerName val="0"/>
          <c:showPercent val="1"/>
          <c:showBubbleSize val="0"/>
          <c:extLst>
            <c:ext xmlns:c15="http://schemas.microsoft.com/office/drawing/2012/chart" uri="{CE6537A1-D6FC-4f65-9D91-7224C49458BB}"/>
          </c:extLst>
        </c:dLbl>
      </c:pivotFmt>
      <c:pivotFmt>
        <c:idx val="43"/>
        <c:spPr>
          <a:solidFill>
            <a:schemeClr val="accent6"/>
          </a:solidFill>
          <a:ln>
            <a:noFill/>
          </a:ln>
          <a:effectLst/>
        </c:spPr>
        <c:dLbl>
          <c:idx val="0"/>
          <c:layout>
            <c:manualLayout>
              <c:x val="-7.7123706196151373E-2"/>
              <c:y val="-6.9687308092117969E-2"/>
            </c:manualLayout>
          </c:layout>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s-CO"/>
            </a:p>
          </c:txPr>
          <c:showLegendKey val="0"/>
          <c:showVal val="0"/>
          <c:showCatName val="0"/>
          <c:showSerName val="0"/>
          <c:showPercent val="1"/>
          <c:showBubbleSize val="0"/>
          <c:extLst>
            <c:ext xmlns:c15="http://schemas.microsoft.com/office/drawing/2012/chart" uri="{CE6537A1-D6FC-4f65-9D91-7224C49458BB}"/>
          </c:extLst>
        </c:dLbl>
      </c:pivotFmt>
      <c:pivotFmt>
        <c:idx val="44"/>
        <c:spPr>
          <a:solidFill>
            <a:schemeClr val="accent6"/>
          </a:solidFill>
          <a:ln>
            <a:noFill/>
          </a:ln>
          <a:effectLst/>
        </c:spPr>
        <c:dLbl>
          <c:idx val="0"/>
          <c:layout>
            <c:manualLayout>
              <c:x val="2.0377982083984263E-2"/>
              <c:y val="-5.0948372621160344E-2"/>
            </c:manualLayout>
          </c:layout>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s-CO"/>
            </a:p>
          </c:txPr>
          <c:showLegendKey val="0"/>
          <c:showVal val="0"/>
          <c:showCatName val="0"/>
          <c:showSerName val="0"/>
          <c:showPercent val="1"/>
          <c:showBubbleSize val="0"/>
          <c:extLst>
            <c:ext xmlns:c15="http://schemas.microsoft.com/office/drawing/2012/chart" uri="{CE6537A1-D6FC-4f65-9D91-7224C49458BB}"/>
          </c:extLst>
        </c:dLbl>
      </c:pivotFmt>
      <c:pivotFmt>
        <c:idx val="45"/>
        <c:marker>
          <c:symbol val="none"/>
        </c:marker>
        <c:dLbl>
          <c:idx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s-CO"/>
            </a:p>
          </c:txPr>
          <c:showLegendKey val="0"/>
          <c:showVal val="0"/>
          <c:showCatName val="0"/>
          <c:showSerName val="0"/>
          <c:showPercent val="1"/>
          <c:showBubbleSize val="0"/>
          <c:extLst>
            <c:ext xmlns:c15="http://schemas.microsoft.com/office/drawing/2012/chart" uri="{CE6537A1-D6FC-4f65-9D91-7224C49458BB}"/>
          </c:extLst>
        </c:dLbl>
      </c:pivotFmt>
      <c:pivotFmt>
        <c:idx val="46"/>
        <c:spPr>
          <a:solidFill>
            <a:schemeClr val="accent6"/>
          </a:solidFill>
          <a:ln>
            <a:noFill/>
          </a:ln>
          <a:effectLst/>
        </c:spPr>
        <c:dLbl>
          <c:idx val="0"/>
          <c:layout>
            <c:manualLayout>
              <c:x val="3.3726008135093757E-2"/>
              <c:y val="-8.3265250915976668E-2"/>
            </c:manualLayout>
          </c:layout>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s-CO"/>
            </a:p>
          </c:txPr>
          <c:showLegendKey val="0"/>
          <c:showVal val="0"/>
          <c:showCatName val="0"/>
          <c:showSerName val="0"/>
          <c:showPercent val="1"/>
          <c:showBubbleSize val="0"/>
          <c:extLst>
            <c:ext xmlns:c15="http://schemas.microsoft.com/office/drawing/2012/chart" uri="{CE6537A1-D6FC-4f65-9D91-7224C49458BB}"/>
          </c:extLst>
        </c:dLbl>
      </c:pivotFmt>
      <c:pivotFmt>
        <c:idx val="47"/>
        <c:spPr>
          <a:solidFill>
            <a:schemeClr val="accent6"/>
          </a:solidFill>
          <a:ln>
            <a:noFill/>
          </a:ln>
          <a:effectLst/>
        </c:spPr>
        <c:dLbl>
          <c:idx val="0"/>
          <c:layout>
            <c:manualLayout>
              <c:x val="-7.7123706196151373E-2"/>
              <c:y val="-6.9687308092117969E-2"/>
            </c:manualLayout>
          </c:layout>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s-CO"/>
            </a:p>
          </c:txPr>
          <c:showLegendKey val="0"/>
          <c:showVal val="0"/>
          <c:showCatName val="0"/>
          <c:showSerName val="0"/>
          <c:showPercent val="1"/>
          <c:showBubbleSize val="0"/>
          <c:extLst>
            <c:ext xmlns:c15="http://schemas.microsoft.com/office/drawing/2012/chart" uri="{CE6537A1-D6FC-4f65-9D91-7224C49458BB}"/>
          </c:extLst>
        </c:dLbl>
      </c:pivotFmt>
      <c:pivotFmt>
        <c:idx val="48"/>
        <c:spPr>
          <a:solidFill>
            <a:schemeClr val="accent6"/>
          </a:solidFill>
          <a:ln>
            <a:noFill/>
          </a:ln>
          <a:effectLst/>
        </c:spPr>
        <c:dLbl>
          <c:idx val="0"/>
          <c:layout>
            <c:manualLayout>
              <c:x val="2.0377982083984263E-2"/>
              <c:y val="-5.0948372621160344E-2"/>
            </c:manualLayout>
          </c:layout>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s-CO"/>
            </a:p>
          </c:txPr>
          <c:showLegendKey val="0"/>
          <c:showVal val="0"/>
          <c:showCatName val="0"/>
          <c:showSerName val="0"/>
          <c:showPercent val="1"/>
          <c:showBubbleSize val="0"/>
          <c:extLst>
            <c:ext xmlns:c15="http://schemas.microsoft.com/office/drawing/2012/chart" uri="{CE6537A1-D6FC-4f65-9D91-7224C49458BB}"/>
          </c:extLst>
        </c:dLbl>
      </c:pivotFmt>
      <c:pivotFmt>
        <c:idx val="49"/>
        <c:spPr>
          <a:solidFill>
            <a:schemeClr val="accent6"/>
          </a:solidFill>
          <a:ln>
            <a:noFill/>
          </a:ln>
          <a:effectLst/>
        </c:spPr>
        <c:dLbl>
          <c:idx val="0"/>
          <c:layout>
            <c:manualLayout>
              <c:x val="2.057915600056166E-2"/>
              <c:y val="-0.16915604792303171"/>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s-CO"/>
            </a:p>
          </c:txPr>
          <c:showLegendKey val="0"/>
          <c:showVal val="0"/>
          <c:showCatName val="0"/>
          <c:showSerName val="0"/>
          <c:showPercent val="1"/>
          <c:showBubbleSize val="0"/>
          <c:extLst>
            <c:ext xmlns:c15="http://schemas.microsoft.com/office/drawing/2012/chart" uri="{CE6537A1-D6FC-4f65-9D91-7224C49458BB}"/>
          </c:extLst>
        </c:dLbl>
      </c:pivotFmt>
      <c:pivotFmt>
        <c:idx val="50"/>
        <c:spPr>
          <a:solidFill>
            <a:schemeClr val="accent6"/>
          </a:solidFill>
          <a:ln>
            <a:noFill/>
          </a:ln>
          <a:effectLst/>
        </c:spPr>
        <c:dLbl>
          <c:idx val="0"/>
          <c:layout>
            <c:manualLayout>
              <c:x val="-3.9936921465063779E-2"/>
              <c:y val="3.2604883380113761E-2"/>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s-CO"/>
            </a:p>
          </c:txPr>
          <c:showLegendKey val="0"/>
          <c:showVal val="0"/>
          <c:showCatName val="0"/>
          <c:showSerName val="0"/>
          <c:showPercent val="1"/>
          <c:showBubbleSize val="0"/>
          <c:extLst>
            <c:ext xmlns:c15="http://schemas.microsoft.com/office/drawing/2012/chart" uri="{CE6537A1-D6FC-4f65-9D91-7224C49458BB}"/>
          </c:extLst>
        </c:dLbl>
      </c:pivotFmt>
      <c:pivotFmt>
        <c:idx val="51"/>
        <c:spPr>
          <a:solidFill>
            <a:schemeClr val="accent6"/>
          </a:solidFill>
          <a:ln>
            <a:noFill/>
          </a:ln>
          <a:effectLst/>
        </c:spPr>
        <c:dLbl>
          <c:idx val="0"/>
          <c:layout>
            <c:manualLayout>
              <c:x val="-1.3691282416858361E-2"/>
              <c:y val="-6.1979681561886782E-2"/>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s-CO"/>
            </a:p>
          </c:txPr>
          <c:showLegendKey val="0"/>
          <c:showVal val="0"/>
          <c:showCatName val="0"/>
          <c:showSerName val="0"/>
          <c:showPercent val="1"/>
          <c:showBubbleSize val="0"/>
          <c:extLst>
            <c:ext xmlns:c15="http://schemas.microsoft.com/office/drawing/2012/chart" uri="{CE6537A1-D6FC-4f65-9D91-7224C49458BB}"/>
          </c:extLst>
        </c:dLbl>
      </c:pivotFmt>
      <c:pivotFmt>
        <c:idx val="52"/>
        <c:marker>
          <c:symbol val="none"/>
        </c:marker>
        <c:dLbl>
          <c:idx val="0"/>
          <c:showLegendKey val="0"/>
          <c:showVal val="0"/>
          <c:showCatName val="0"/>
          <c:showSerName val="0"/>
          <c:showPercent val="0"/>
          <c:showBubbleSize val="0"/>
          <c:extLst>
            <c:ext xmlns:c15="http://schemas.microsoft.com/office/drawing/2012/chart" uri="{CE6537A1-D6FC-4f65-9D91-7224C49458BB}"/>
          </c:extLst>
        </c:dLbl>
      </c:pivotFmt>
      <c:pivotFmt>
        <c:idx val="53"/>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extLst>
        </c:dLbl>
      </c:pivotFmt>
      <c:pivotFmt>
        <c:idx val="54"/>
        <c:spPr>
          <a:solidFill>
            <a:schemeClr val="accent6"/>
          </a:solidFill>
          <a:ln>
            <a:noFill/>
          </a:ln>
          <a:effectLst/>
        </c:spPr>
        <c:dLbl>
          <c:idx val="0"/>
          <c:layout>
            <c:manualLayout>
              <c:x val="3.8841904021256604E-2"/>
              <c:y val="-5.7637795275590549E-2"/>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extLst>
        </c:dLbl>
      </c:pivotFmt>
      <c:pivotFmt>
        <c:idx val="55"/>
        <c:spPr>
          <a:solidFill>
            <a:schemeClr val="accent6"/>
          </a:solidFill>
          <a:ln>
            <a:noFill/>
          </a:ln>
          <a:effectLst/>
        </c:spPr>
        <c:dLbl>
          <c:idx val="0"/>
          <c:layout>
            <c:manualLayout>
              <c:x val="-3.5102880658436211E-2"/>
              <c:y val="-0.10775826523261879"/>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extLst>
        </c:dLbl>
      </c:pivotFmt>
      <c:pivotFmt>
        <c:idx val="56"/>
        <c:spPr>
          <a:solidFill>
            <a:schemeClr val="accent6"/>
          </a:solidFill>
          <a:ln>
            <a:noFill/>
          </a:ln>
          <a:effectLst/>
        </c:spPr>
        <c:dLbl>
          <c:idx val="0"/>
          <c:layout>
            <c:manualLayout>
              <c:x val="4.559119924824212E-2"/>
              <c:y val="-4.1842403768929518E-2"/>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extLst>
        </c:dLbl>
      </c:pivotFmt>
      <c:pivotFmt>
        <c:idx val="57"/>
        <c:spPr>
          <a:solidFill>
            <a:schemeClr val="accent6"/>
          </a:solidFill>
          <a:ln>
            <a:noFill/>
          </a:ln>
          <a:effectLst/>
        </c:spPr>
        <c:dLbl>
          <c:idx val="0"/>
          <c:layout>
            <c:manualLayout>
              <c:x val="-2.1514640916798982E-2"/>
              <c:y val="-5.7331153277971399E-2"/>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extLst>
        </c:dLbl>
      </c:pivotFmt>
      <c:pivotFmt>
        <c:idx val="58"/>
        <c:spPr>
          <a:solidFill>
            <a:schemeClr val="accent6"/>
          </a:solidFill>
          <a:ln>
            <a:noFill/>
          </a:ln>
          <a:effectLst/>
        </c:spPr>
        <c:dLbl>
          <c:idx val="0"/>
          <c:layout>
            <c:manualLayout>
              <c:x val="-2.6844885130099479E-2"/>
              <c:y val="-7.7453064268605765E-2"/>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extLst>
        </c:dLbl>
      </c:pivotFmt>
      <c:pivotFmt>
        <c:idx val="59"/>
        <c:spPr>
          <a:solidFill>
            <a:schemeClr val="accent6"/>
          </a:solidFill>
          <a:ln>
            <a:noFill/>
          </a:ln>
          <a:effectLst/>
        </c:spPr>
        <c:dLbl>
          <c:idx val="0"/>
          <c:layout>
            <c:manualLayout>
              <c:x val="-0.13043636520743548"/>
              <c:y val="-5.4341895787616709E-2"/>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extLst>
        </c:dLbl>
      </c:pivotFmt>
      <c:pivotFmt>
        <c:idx val="60"/>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extLst>
        </c:dLbl>
      </c:pivotFmt>
      <c:pivotFmt>
        <c:idx val="61"/>
        <c:spPr>
          <a:solidFill>
            <a:schemeClr val="accent6"/>
          </a:solidFill>
          <a:ln>
            <a:noFill/>
          </a:ln>
          <a:effectLst/>
        </c:spPr>
        <c:dLbl>
          <c:idx val="0"/>
          <c:layout>
            <c:manualLayout>
              <c:x val="-2.1514640916798982E-2"/>
              <c:y val="-5.7331153277971399E-2"/>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extLst>
        </c:dLbl>
      </c:pivotFmt>
      <c:pivotFmt>
        <c:idx val="62"/>
        <c:spPr>
          <a:solidFill>
            <a:schemeClr val="accent6"/>
          </a:solidFill>
          <a:ln>
            <a:noFill/>
          </a:ln>
          <a:effectLst/>
        </c:spPr>
        <c:dLbl>
          <c:idx val="0"/>
          <c:layout>
            <c:manualLayout>
              <c:x val="-0.13043636520743548"/>
              <c:y val="-5.4341895787616709E-2"/>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extLst>
        </c:dLbl>
      </c:pivotFmt>
      <c:pivotFmt>
        <c:idx val="63"/>
        <c:spPr>
          <a:solidFill>
            <a:schemeClr val="accent6"/>
          </a:solidFill>
          <a:ln>
            <a:noFill/>
          </a:ln>
          <a:effectLst/>
        </c:spPr>
        <c:dLbl>
          <c:idx val="0"/>
          <c:layout>
            <c:manualLayout>
              <c:x val="-2.6844885130099479E-2"/>
              <c:y val="-7.7453064268605765E-2"/>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extLst>
        </c:dLbl>
      </c:pivotFmt>
      <c:pivotFmt>
        <c:idx val="64"/>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extLst>
        </c:dLbl>
      </c:pivotFmt>
      <c:pivotFmt>
        <c:idx val="65"/>
        <c:spPr>
          <a:solidFill>
            <a:schemeClr val="accent6"/>
          </a:solidFill>
          <a:ln>
            <a:noFill/>
          </a:ln>
          <a:effectLst/>
        </c:spPr>
        <c:dLbl>
          <c:idx val="0"/>
          <c:layout>
            <c:manualLayout>
              <c:x val="-2.1514640916798982E-2"/>
              <c:y val="-5.7331153277971399E-2"/>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extLst>
        </c:dLbl>
      </c:pivotFmt>
      <c:pivotFmt>
        <c:idx val="66"/>
        <c:spPr>
          <a:solidFill>
            <a:schemeClr val="accent6"/>
          </a:solidFill>
          <a:ln>
            <a:noFill/>
          </a:ln>
          <a:effectLst/>
        </c:spPr>
        <c:dLbl>
          <c:idx val="0"/>
          <c:layout>
            <c:manualLayout>
              <c:x val="-0.13043636520743548"/>
              <c:y val="-5.4341895787616709E-2"/>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extLst>
        </c:dLbl>
      </c:pivotFmt>
      <c:pivotFmt>
        <c:idx val="67"/>
        <c:spPr>
          <a:solidFill>
            <a:schemeClr val="accent6"/>
          </a:solidFill>
          <a:ln>
            <a:noFill/>
          </a:ln>
          <a:effectLst/>
        </c:spPr>
        <c:dLbl>
          <c:idx val="0"/>
          <c:layout>
            <c:manualLayout>
              <c:x val="-2.6844885130099479E-2"/>
              <c:y val="-7.7453064268605765E-2"/>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extLst>
        </c:dLbl>
      </c:pivotFmt>
    </c:pivotFmts>
    <c:view3D>
      <c:rotX val="30"/>
      <c:rotY val="0"/>
      <c:rAngAx val="0"/>
    </c:view3D>
    <c:floor>
      <c:thickness val="0"/>
      <c:spPr>
        <a:noFill/>
        <a:ln w="9525" cap="flat" cmpd="sng" algn="ctr">
          <a:solidFill>
            <a:schemeClr val="tx1">
              <a:tint val="75000"/>
              <a:shade val="95000"/>
              <a:satMod val="105000"/>
            </a:schemeClr>
          </a:solidFill>
          <a:prstDash val="solid"/>
          <a:round/>
        </a:ln>
        <a:effectLst/>
        <a:sp3d contourW="9525">
          <a:contourClr>
            <a:schemeClr val="tx1">
              <a:tint val="75000"/>
              <a:shade val="95000"/>
              <a:satMod val="105000"/>
            </a:schemeClr>
          </a:contourClr>
        </a:sp3d>
      </c:spPr>
    </c:floor>
    <c:sideWall>
      <c:thickness val="0"/>
      <c:spPr>
        <a:noFill/>
        <a:ln>
          <a:noFill/>
        </a:ln>
        <a:effectLst/>
        <a:sp3d/>
      </c:spPr>
    </c:sideWall>
    <c:backWall>
      <c:thickness val="0"/>
      <c:spPr>
        <a:noFill/>
        <a:ln>
          <a:noFill/>
        </a:ln>
        <a:effectLst/>
        <a:sp3d/>
      </c:spPr>
    </c:backWall>
    <c:plotArea>
      <c:layout/>
      <c:pie3DChart>
        <c:varyColors val="1"/>
        <c:dLbls>
          <c:showLegendKey val="0"/>
          <c:showVal val="0"/>
          <c:showCatName val="0"/>
          <c:showSerName val="0"/>
          <c:showPercent val="0"/>
          <c:showBubbleSize val="0"/>
          <c:showLeaderLines val="0"/>
        </c:dLbls>
      </c:pie3DChart>
      <c:spPr>
        <a:noFill/>
        <a:ln>
          <a:noFill/>
        </a:ln>
        <a:effectLst/>
      </c:spPr>
    </c:plotArea>
    <c:legend>
      <c:legendPos val="r"/>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s-CO"/>
        </a:p>
      </c:txPr>
    </c:legend>
    <c:plotVisOnly val="1"/>
    <c:dispBlanksAs val="gap"/>
    <c:showDLblsOverMax val="0"/>
  </c:chart>
  <c:spPr>
    <a:noFill/>
    <a:ln w="9525" cap="flat" cmpd="sng" algn="ctr">
      <a:noFill/>
      <a:prstDash val="solid"/>
    </a:ln>
    <a:effectLst/>
  </c:spPr>
  <c:txPr>
    <a:bodyPr/>
    <a:lstStyle/>
    <a:p>
      <a:pPr>
        <a:defRPr/>
      </a:pPr>
      <a:endParaRPr lang="es-CO"/>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600" b="1" i="0" u="none" strike="noStrike" kern="1200" spc="0" normalizeH="0" baseline="0">
              <a:solidFill>
                <a:schemeClr val="dk1">
                  <a:lumMod val="50000"/>
                  <a:lumOff val="50000"/>
                </a:schemeClr>
              </a:solidFill>
              <a:latin typeface="+mj-lt"/>
              <a:ea typeface="+mj-ea"/>
              <a:cs typeface="+mj-cs"/>
            </a:defRPr>
          </a:pPr>
          <a:endParaRPr lang="es-CO"/>
        </a:p>
      </c:txPr>
    </c:title>
    <c:autoTitleDeleted val="0"/>
    <c:view3D>
      <c:rotX val="30"/>
      <c:rotY val="0"/>
      <c:depthPercent val="100"/>
      <c:rAngAx val="0"/>
      <c:perspective val="5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Hoja1!$B$22</c:f>
              <c:strCache>
                <c:ptCount val="1"/>
                <c:pt idx="0">
                  <c:v>Total general</c:v>
                </c:pt>
              </c:strCache>
            </c:strRef>
          </c:tx>
          <c:dPt>
            <c:idx val="0"/>
            <c:bubble3D val="0"/>
            <c:spPr>
              <a:gradFill>
                <a:gsLst>
                  <a:gs pos="100000">
                    <a:schemeClr val="accent2">
                      <a:lumMod val="60000"/>
                      <a:lumOff val="40000"/>
                    </a:schemeClr>
                  </a:gs>
                  <a:gs pos="0">
                    <a:schemeClr val="accent2"/>
                  </a:gs>
                </a:gsLst>
                <a:lin ang="5400000" scaled="0"/>
              </a:gradFill>
              <a:ln w="50800">
                <a:solidFill>
                  <a:schemeClr val="lt1"/>
                </a:solidFill>
              </a:ln>
              <a:effectLst/>
              <a:sp3d contourW="50800">
                <a:contourClr>
                  <a:schemeClr val="lt1"/>
                </a:contourClr>
              </a:sp3d>
            </c:spPr>
            <c:extLst>
              <c:ext xmlns:c16="http://schemas.microsoft.com/office/drawing/2014/chart" uri="{C3380CC4-5D6E-409C-BE32-E72D297353CC}">
                <c16:uniqueId val="{00000001-1830-45D3-BB13-38E2507DD18F}"/>
              </c:ext>
            </c:extLst>
          </c:dPt>
          <c:dPt>
            <c:idx val="1"/>
            <c:bubble3D val="0"/>
            <c:spPr>
              <a:gradFill>
                <a:gsLst>
                  <a:gs pos="100000">
                    <a:schemeClr val="accent4">
                      <a:lumMod val="60000"/>
                      <a:lumOff val="40000"/>
                    </a:schemeClr>
                  </a:gs>
                  <a:gs pos="0">
                    <a:schemeClr val="accent4"/>
                  </a:gs>
                </a:gsLst>
                <a:lin ang="5400000" scaled="0"/>
              </a:gradFill>
              <a:ln w="50800">
                <a:solidFill>
                  <a:schemeClr val="lt1"/>
                </a:solidFill>
              </a:ln>
              <a:effectLst/>
              <a:sp3d contourW="50800">
                <a:contourClr>
                  <a:schemeClr val="lt1"/>
                </a:contourClr>
              </a:sp3d>
            </c:spPr>
            <c:extLst>
              <c:ext xmlns:c16="http://schemas.microsoft.com/office/drawing/2014/chart" uri="{C3380CC4-5D6E-409C-BE32-E72D297353CC}">
                <c16:uniqueId val="{00000003-1830-45D3-BB13-38E2507DD18F}"/>
              </c:ext>
            </c:extLst>
          </c:dPt>
          <c:dPt>
            <c:idx val="2"/>
            <c:bubble3D val="0"/>
            <c:spPr>
              <a:gradFill>
                <a:gsLst>
                  <a:gs pos="100000">
                    <a:schemeClr val="accent6">
                      <a:lumMod val="60000"/>
                      <a:lumOff val="40000"/>
                    </a:schemeClr>
                  </a:gs>
                  <a:gs pos="0">
                    <a:schemeClr val="accent6"/>
                  </a:gs>
                </a:gsLst>
                <a:lin ang="5400000" scaled="0"/>
              </a:gradFill>
              <a:ln w="50800">
                <a:solidFill>
                  <a:schemeClr val="lt1"/>
                </a:solidFill>
              </a:ln>
              <a:effectLst/>
              <a:sp3d contourW="50800">
                <a:contourClr>
                  <a:schemeClr val="lt1"/>
                </a:contourClr>
              </a:sp3d>
            </c:spPr>
            <c:extLst>
              <c:ext xmlns:c16="http://schemas.microsoft.com/office/drawing/2014/chart" uri="{C3380CC4-5D6E-409C-BE32-E72D297353CC}">
                <c16:uniqueId val="{00000005-1830-45D3-BB13-38E2507DD18F}"/>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s-CO"/>
              </a:p>
            </c:txPr>
            <c:dLblPos val="bestFit"/>
            <c:showLegendKey val="0"/>
            <c:showVal val="1"/>
            <c:showCatName val="0"/>
            <c:showSerName val="0"/>
            <c:showPercent val="0"/>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Hoja1!$A$23:$A$26</c:f>
              <c:strCache>
                <c:ptCount val="3"/>
                <c:pt idx="0">
                  <c:v>ABRIL</c:v>
                </c:pt>
                <c:pt idx="1">
                  <c:v>MAYO</c:v>
                </c:pt>
                <c:pt idx="2">
                  <c:v>JUNIO</c:v>
                </c:pt>
              </c:strCache>
              <c:extLst/>
            </c:strRef>
          </c:cat>
          <c:val>
            <c:numRef>
              <c:f>Hoja1!$B$23:$B$26</c:f>
              <c:numCache>
                <c:formatCode>General</c:formatCode>
                <c:ptCount val="3"/>
                <c:pt idx="0">
                  <c:v>878</c:v>
                </c:pt>
                <c:pt idx="1">
                  <c:v>1033</c:v>
                </c:pt>
                <c:pt idx="2">
                  <c:v>1049</c:v>
                </c:pt>
              </c:numCache>
              <c:extLst/>
            </c:numRef>
          </c:val>
          <c:extLst>
            <c:ext xmlns:c16="http://schemas.microsoft.com/office/drawing/2014/chart" uri="{C3380CC4-5D6E-409C-BE32-E72D297353CC}">
              <c16:uniqueId val="{00000006-1830-45D3-BB13-38E2507DD18F}"/>
            </c:ext>
          </c:extLst>
        </c:ser>
        <c:dLbls>
          <c:dLblPos val="bestFit"/>
          <c:showLegendKey val="0"/>
          <c:showVal val="1"/>
          <c:showCatName val="0"/>
          <c:showSerName val="0"/>
          <c:showPercent val="0"/>
          <c:showBubbleSize val="0"/>
          <c:showLeaderLines val="1"/>
        </c:dLbls>
      </c:pie3DChart>
      <c:spPr>
        <a:noFill/>
        <a:ln>
          <a:noFill/>
        </a:ln>
        <a:effectLst/>
      </c:spPr>
    </c:plotArea>
    <c:legend>
      <c:legendPos val="r"/>
      <c:overlay val="0"/>
      <c:spPr>
        <a:solidFill>
          <a:schemeClr val="lt1">
            <a:alpha val="50000"/>
          </a:schemeClr>
        </a:solid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s-CO"/>
        </a:p>
      </c:txPr>
    </c:legend>
    <c:plotVisOnly val="1"/>
    <c:dispBlanksAs val="gap"/>
    <c:showDLblsOverMax val="0"/>
  </c:chart>
  <c:spPr>
    <a:pattFill prst="dkDnDiag">
      <a:fgClr>
        <a:schemeClr val="lt1"/>
      </a:fgClr>
      <a:bgClr>
        <a:schemeClr val="dk1">
          <a:lumMod val="10000"/>
          <a:lumOff val="90000"/>
        </a:schemeClr>
      </a:bgClr>
    </a:pattFill>
    <a:ln w="9525" cap="flat" cmpd="sng" algn="ctr">
      <a:solidFill>
        <a:schemeClr val="dk1">
          <a:lumMod val="15000"/>
          <a:lumOff val="85000"/>
        </a:schemeClr>
      </a:solidFill>
      <a:round/>
    </a:ln>
    <a:effectLst/>
  </c:spPr>
  <c:txPr>
    <a:bodyPr/>
    <a:lstStyle/>
    <a:p>
      <a:pPr>
        <a:defRPr/>
      </a:pPr>
      <a:endParaRPr lang="es-CO"/>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267">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defRPr sz="900"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s-CO"/>
          </a:p>
        </p:txBody>
      </p:sp>
      <p:sp>
        <p:nvSpPr>
          <p:cNvPr id="3" name="2 Marcador de fecha"/>
          <p:cNvSpPr>
            <a:spLocks noGrp="1"/>
          </p:cNvSpPr>
          <p:nvPr>
            <p:ph type="dt" sz="quarter" idx="1"/>
          </p:nvPr>
        </p:nvSpPr>
        <p:spPr>
          <a:xfrm>
            <a:off x="3898102" y="0"/>
            <a:ext cx="2982119" cy="464820"/>
          </a:xfrm>
          <a:prstGeom prst="rect">
            <a:avLst/>
          </a:prstGeom>
        </p:spPr>
        <p:txBody>
          <a:bodyPr vert="horz" lIns="92446" tIns="46223" rIns="92446" bIns="46223" rtlCol="0"/>
          <a:lstStyle>
            <a:lvl1pPr algn="r">
              <a:defRPr sz="1200"/>
            </a:lvl1pPr>
          </a:lstStyle>
          <a:p>
            <a:fld id="{7629A982-FD9A-427A-A071-14AFEB099AA6}" type="datetimeFigureOut">
              <a:rPr lang="es-CO" smtClean="0"/>
              <a:t>08/11/2017</a:t>
            </a:fld>
            <a:endParaRPr lang="es-CO"/>
          </a:p>
        </p:txBody>
      </p:sp>
      <p:sp>
        <p:nvSpPr>
          <p:cNvPr id="4" name="3 Marcador de pie de página"/>
          <p:cNvSpPr>
            <a:spLocks noGrp="1"/>
          </p:cNvSpPr>
          <p:nvPr>
            <p:ph type="ftr" sz="quarter" idx="2"/>
          </p:nvPr>
        </p:nvSpPr>
        <p:spPr>
          <a:xfrm>
            <a:off x="0" y="8829967"/>
            <a:ext cx="2982119" cy="464820"/>
          </a:xfrm>
          <a:prstGeom prst="rect">
            <a:avLst/>
          </a:prstGeom>
        </p:spPr>
        <p:txBody>
          <a:bodyPr vert="horz" lIns="92446" tIns="46223" rIns="92446" bIns="46223" rtlCol="0" anchor="b"/>
          <a:lstStyle>
            <a:lvl1pPr algn="l">
              <a:defRPr sz="1200"/>
            </a:lvl1pPr>
          </a:lstStyle>
          <a:p>
            <a:endParaRPr lang="es-CO"/>
          </a:p>
        </p:txBody>
      </p:sp>
      <p:sp>
        <p:nvSpPr>
          <p:cNvPr id="5" name="4 Marcador de número de diapositiva"/>
          <p:cNvSpPr>
            <a:spLocks noGrp="1"/>
          </p:cNvSpPr>
          <p:nvPr>
            <p:ph type="sldNum" sz="quarter" idx="3"/>
          </p:nvPr>
        </p:nvSpPr>
        <p:spPr>
          <a:xfrm>
            <a:off x="3898102" y="8829967"/>
            <a:ext cx="2982119" cy="464820"/>
          </a:xfrm>
          <a:prstGeom prst="rect">
            <a:avLst/>
          </a:prstGeom>
        </p:spPr>
        <p:txBody>
          <a:bodyPr vert="horz" lIns="92446" tIns="46223" rIns="92446" bIns="46223" rtlCol="0" anchor="b"/>
          <a:lstStyle>
            <a:lvl1pPr algn="r">
              <a:defRPr sz="1200"/>
            </a:lvl1pPr>
          </a:lstStyle>
          <a:p>
            <a:fld id="{E8AD18D8-41A2-44C2-8773-99AB13475B16}" type="slidenum">
              <a:rPr lang="es-CO" smtClean="0"/>
              <a:t>‹Nº›</a:t>
            </a:fld>
            <a:endParaRPr lang="es-CO"/>
          </a:p>
        </p:txBody>
      </p:sp>
    </p:spTree>
    <p:extLst>
      <p:ext uri="{BB962C8B-B14F-4D97-AF65-F5344CB8AC3E}">
        <p14:creationId xmlns:p14="http://schemas.microsoft.com/office/powerpoint/2010/main" val="4133737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s-CO"/>
          </a:p>
        </p:txBody>
      </p:sp>
      <p:sp>
        <p:nvSpPr>
          <p:cNvPr id="3" name="2 Marcador de fecha"/>
          <p:cNvSpPr>
            <a:spLocks noGrp="1"/>
          </p:cNvSpPr>
          <p:nvPr>
            <p:ph type="dt" idx="1"/>
          </p:nvPr>
        </p:nvSpPr>
        <p:spPr>
          <a:xfrm>
            <a:off x="3898102" y="0"/>
            <a:ext cx="2982119" cy="464820"/>
          </a:xfrm>
          <a:prstGeom prst="rect">
            <a:avLst/>
          </a:prstGeom>
        </p:spPr>
        <p:txBody>
          <a:bodyPr vert="horz" lIns="92446" tIns="46223" rIns="92446" bIns="46223" rtlCol="0"/>
          <a:lstStyle>
            <a:lvl1pPr algn="r">
              <a:defRPr sz="1200"/>
            </a:lvl1pPr>
          </a:lstStyle>
          <a:p>
            <a:fld id="{8C6244F8-0A10-4A59-BBAA-E337A21F65D4}" type="datetimeFigureOut">
              <a:rPr lang="es-CO" smtClean="0"/>
              <a:t>08/11/2017</a:t>
            </a:fld>
            <a:endParaRPr lang="es-CO"/>
          </a:p>
        </p:txBody>
      </p:sp>
      <p:sp>
        <p:nvSpPr>
          <p:cNvPr id="4" name="3 Marcador de imagen de diapositiva"/>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46" tIns="46223" rIns="92446" bIns="46223" rtlCol="0" anchor="ctr"/>
          <a:lstStyle/>
          <a:p>
            <a:endParaRPr lang="es-CO"/>
          </a:p>
        </p:txBody>
      </p:sp>
      <p:sp>
        <p:nvSpPr>
          <p:cNvPr id="5" name="4 Marcador de notas"/>
          <p:cNvSpPr>
            <a:spLocks noGrp="1"/>
          </p:cNvSpPr>
          <p:nvPr>
            <p:ph type="body" sz="quarter" idx="3"/>
          </p:nvPr>
        </p:nvSpPr>
        <p:spPr>
          <a:xfrm>
            <a:off x="688182" y="4415790"/>
            <a:ext cx="5505450" cy="4183380"/>
          </a:xfrm>
          <a:prstGeom prst="rect">
            <a:avLst/>
          </a:prstGeom>
        </p:spPr>
        <p:txBody>
          <a:bodyPr vert="horz" lIns="92446" tIns="46223" rIns="92446" bIns="46223"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5 Marcador de pie de página"/>
          <p:cNvSpPr>
            <a:spLocks noGrp="1"/>
          </p:cNvSpPr>
          <p:nvPr>
            <p:ph type="ftr" sz="quarter" idx="4"/>
          </p:nvPr>
        </p:nvSpPr>
        <p:spPr>
          <a:xfrm>
            <a:off x="0" y="8829967"/>
            <a:ext cx="2982119" cy="464820"/>
          </a:xfrm>
          <a:prstGeom prst="rect">
            <a:avLst/>
          </a:prstGeom>
        </p:spPr>
        <p:txBody>
          <a:bodyPr vert="horz" lIns="92446" tIns="46223" rIns="92446" bIns="46223" rtlCol="0" anchor="b"/>
          <a:lstStyle>
            <a:lvl1pPr algn="l">
              <a:defRPr sz="1200"/>
            </a:lvl1pPr>
          </a:lstStyle>
          <a:p>
            <a:endParaRPr lang="es-CO"/>
          </a:p>
        </p:txBody>
      </p:sp>
      <p:sp>
        <p:nvSpPr>
          <p:cNvPr id="7" name="6 Marcador de número de diapositiva"/>
          <p:cNvSpPr>
            <a:spLocks noGrp="1"/>
          </p:cNvSpPr>
          <p:nvPr>
            <p:ph type="sldNum" sz="quarter" idx="5"/>
          </p:nvPr>
        </p:nvSpPr>
        <p:spPr>
          <a:xfrm>
            <a:off x="3898102" y="8829967"/>
            <a:ext cx="2982119" cy="464820"/>
          </a:xfrm>
          <a:prstGeom prst="rect">
            <a:avLst/>
          </a:prstGeom>
        </p:spPr>
        <p:txBody>
          <a:bodyPr vert="horz" lIns="92446" tIns="46223" rIns="92446" bIns="46223" rtlCol="0" anchor="b"/>
          <a:lstStyle>
            <a:lvl1pPr algn="r">
              <a:defRPr sz="1200"/>
            </a:lvl1pPr>
          </a:lstStyle>
          <a:p>
            <a:fld id="{3367078D-9F98-4822-99A1-F2C3C0CF3982}" type="slidenum">
              <a:rPr lang="es-CO" smtClean="0"/>
              <a:t>‹Nº›</a:t>
            </a:fld>
            <a:endParaRPr lang="es-CO"/>
          </a:p>
        </p:txBody>
      </p:sp>
    </p:spTree>
    <p:extLst>
      <p:ext uri="{BB962C8B-B14F-4D97-AF65-F5344CB8AC3E}">
        <p14:creationId xmlns:p14="http://schemas.microsoft.com/office/powerpoint/2010/main" val="37204275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3367078D-9F98-4822-99A1-F2C3C0CF3982}" type="slidenum">
              <a:rPr lang="es-CO" smtClean="0"/>
              <a:t>1</a:t>
            </a:fld>
            <a:endParaRPr lang="es-CO" dirty="0"/>
          </a:p>
        </p:txBody>
      </p:sp>
    </p:spTree>
    <p:extLst>
      <p:ext uri="{BB962C8B-B14F-4D97-AF65-F5344CB8AC3E}">
        <p14:creationId xmlns:p14="http://schemas.microsoft.com/office/powerpoint/2010/main" val="21664612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a:p>
        </p:txBody>
      </p:sp>
      <p:sp>
        <p:nvSpPr>
          <p:cNvPr id="4" name="3 Marcador de número de diapositiva"/>
          <p:cNvSpPr>
            <a:spLocks noGrp="1"/>
          </p:cNvSpPr>
          <p:nvPr>
            <p:ph type="sldNum" sz="quarter" idx="10"/>
          </p:nvPr>
        </p:nvSpPr>
        <p:spPr/>
        <p:txBody>
          <a:bodyPr/>
          <a:lstStyle/>
          <a:p>
            <a:fld id="{3367078D-9F98-4822-99A1-F2C3C0CF3982}" type="slidenum">
              <a:rPr lang="es-CO" smtClean="0"/>
              <a:t>2</a:t>
            </a:fld>
            <a:endParaRPr lang="es-CO"/>
          </a:p>
        </p:txBody>
      </p:sp>
    </p:spTree>
    <p:extLst>
      <p:ext uri="{BB962C8B-B14F-4D97-AF65-F5344CB8AC3E}">
        <p14:creationId xmlns:p14="http://schemas.microsoft.com/office/powerpoint/2010/main" val="24621630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3367078D-9F98-4822-99A1-F2C3C0CF3982}" type="slidenum">
              <a:rPr lang="es-CO" smtClean="0"/>
              <a:t>3</a:t>
            </a:fld>
            <a:endParaRPr lang="es-CO"/>
          </a:p>
        </p:txBody>
      </p:sp>
    </p:spTree>
    <p:extLst>
      <p:ext uri="{BB962C8B-B14F-4D97-AF65-F5344CB8AC3E}">
        <p14:creationId xmlns:p14="http://schemas.microsoft.com/office/powerpoint/2010/main" val="24621630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a:p>
        </p:txBody>
      </p:sp>
      <p:sp>
        <p:nvSpPr>
          <p:cNvPr id="4" name="3 Marcador de número de diapositiva"/>
          <p:cNvSpPr>
            <a:spLocks noGrp="1"/>
          </p:cNvSpPr>
          <p:nvPr>
            <p:ph type="sldNum" sz="quarter" idx="10"/>
          </p:nvPr>
        </p:nvSpPr>
        <p:spPr/>
        <p:txBody>
          <a:bodyPr/>
          <a:lstStyle/>
          <a:p>
            <a:fld id="{3367078D-9F98-4822-99A1-F2C3C0CF3982}" type="slidenum">
              <a:rPr lang="es-CO" smtClean="0"/>
              <a:t>4</a:t>
            </a:fld>
            <a:endParaRPr lang="es-CO"/>
          </a:p>
        </p:txBody>
      </p:sp>
    </p:spTree>
    <p:extLst>
      <p:ext uri="{BB962C8B-B14F-4D97-AF65-F5344CB8AC3E}">
        <p14:creationId xmlns:p14="http://schemas.microsoft.com/office/powerpoint/2010/main" val="24621630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a:p>
        </p:txBody>
      </p:sp>
      <p:sp>
        <p:nvSpPr>
          <p:cNvPr id="4" name="3 Marcador de número de diapositiva"/>
          <p:cNvSpPr>
            <a:spLocks noGrp="1"/>
          </p:cNvSpPr>
          <p:nvPr>
            <p:ph type="sldNum" sz="quarter" idx="10"/>
          </p:nvPr>
        </p:nvSpPr>
        <p:spPr/>
        <p:txBody>
          <a:bodyPr/>
          <a:lstStyle/>
          <a:p>
            <a:fld id="{3367078D-9F98-4822-99A1-F2C3C0CF3982}" type="slidenum">
              <a:rPr lang="es-CO" smtClean="0"/>
              <a:t>5</a:t>
            </a:fld>
            <a:endParaRPr lang="es-CO"/>
          </a:p>
        </p:txBody>
      </p:sp>
    </p:spTree>
    <p:extLst>
      <p:ext uri="{BB962C8B-B14F-4D97-AF65-F5344CB8AC3E}">
        <p14:creationId xmlns:p14="http://schemas.microsoft.com/office/powerpoint/2010/main" val="24621630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3367078D-9F98-4822-99A1-F2C3C0CF3982}" type="slidenum">
              <a:rPr lang="es-CO" smtClean="0"/>
              <a:t>6</a:t>
            </a:fld>
            <a:endParaRPr lang="es-CO" dirty="0"/>
          </a:p>
        </p:txBody>
      </p:sp>
    </p:spTree>
    <p:extLst>
      <p:ext uri="{BB962C8B-B14F-4D97-AF65-F5344CB8AC3E}">
        <p14:creationId xmlns:p14="http://schemas.microsoft.com/office/powerpoint/2010/main" val="21664612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CO"/>
          </a:p>
        </p:txBody>
      </p:sp>
      <p:sp>
        <p:nvSpPr>
          <p:cNvPr id="4" name="3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3077502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4292739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414099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26166948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1640519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4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331675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6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2440757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3014200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3178901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1201024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57A615DE-3D0F-4EE1-B1A7-DED8F4937CF5}" type="datetimeFigureOut">
              <a:rPr lang="es-CO" smtClean="0"/>
              <a:t>08/11/2017</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C186390E-A369-47C8-82AD-D961993E8F0F}" type="slidenum">
              <a:rPr lang="es-CO" smtClean="0"/>
              <a:t>‹Nº›</a:t>
            </a:fld>
            <a:endParaRPr lang="es-CO"/>
          </a:p>
        </p:txBody>
      </p:sp>
    </p:spTree>
    <p:extLst>
      <p:ext uri="{BB962C8B-B14F-4D97-AF65-F5344CB8AC3E}">
        <p14:creationId xmlns:p14="http://schemas.microsoft.com/office/powerpoint/2010/main" val="3255269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A615DE-3D0F-4EE1-B1A7-DED8F4937CF5}" type="datetimeFigureOut">
              <a:rPr lang="es-CO" smtClean="0"/>
              <a:t>08/11/2017</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86390E-A369-47C8-82AD-D961993E8F0F}" type="slidenum">
              <a:rPr lang="es-CO" smtClean="0"/>
              <a:t>‹Nº›</a:t>
            </a:fld>
            <a:endParaRPr lang="es-CO"/>
          </a:p>
        </p:txBody>
      </p:sp>
    </p:spTree>
    <p:extLst>
      <p:ext uri="{BB962C8B-B14F-4D97-AF65-F5344CB8AC3E}">
        <p14:creationId xmlns:p14="http://schemas.microsoft.com/office/powerpoint/2010/main" val="41116421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chart" Target="../charts/chart1.xml"/><Relationship Id="rId5" Type="http://schemas.openxmlformats.org/officeDocument/2006/relationships/image" Target="../media/image3.jpeg"/><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chart" Target="../charts/chart2.xml"/><Relationship Id="rId5" Type="http://schemas.openxmlformats.org/officeDocument/2006/relationships/image" Target="../media/image3.jpe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hyperlink" Target="https://cms.mineducacion.gov.co/static/cache/binaries/articles-356956_recurso_15.xlsx" TargetMode="External"/><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9" name="Picture 15"/>
          <p:cNvPicPr>
            <a:picLocks noChangeAspect="1" noChangeArrowheads="1"/>
          </p:cNvPicPr>
          <p:nvPr/>
        </p:nvPicPr>
        <p:blipFill rotWithShape="1">
          <a:blip r:embed="rId3">
            <a:extLst>
              <a:ext uri="{28A0092B-C50C-407E-A947-70E740481C1C}">
                <a14:useLocalDpi xmlns:a14="http://schemas.microsoft.com/office/drawing/2010/main" val="0"/>
              </a:ext>
            </a:extLst>
          </a:blip>
          <a:srcRect l="15259" t="17295" r="16983" b="33645"/>
          <a:stretch/>
        </p:blipFill>
        <p:spPr bwMode="auto">
          <a:xfrm>
            <a:off x="-15766" y="283175"/>
            <a:ext cx="9159766" cy="6667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5 CuadroTexto"/>
          <p:cNvSpPr txBox="1"/>
          <p:nvPr/>
        </p:nvSpPr>
        <p:spPr>
          <a:xfrm>
            <a:off x="161088" y="307303"/>
            <a:ext cx="8784976" cy="646331"/>
          </a:xfrm>
          <a:prstGeom prst="rect">
            <a:avLst/>
          </a:prstGeom>
          <a:noFill/>
        </p:spPr>
        <p:txBody>
          <a:bodyPr wrap="square" rtlCol="0">
            <a:spAutoFit/>
          </a:bodyPr>
          <a:lstStyle/>
          <a:p>
            <a:pPr algn="r"/>
            <a:r>
              <a:rPr lang="es-CO" sz="3600" b="1" dirty="0">
                <a:solidFill>
                  <a:schemeClr val="bg1"/>
                </a:solidFill>
                <a:latin typeface="Verdana" panose="020B0604030504040204" pitchFamily="34" charset="0"/>
                <a:ea typeface="Verdana" panose="020B0604030504040204" pitchFamily="34" charset="0"/>
                <a:cs typeface="Verdana" panose="020B0604030504040204" pitchFamily="34" charset="0"/>
              </a:rPr>
              <a:t>Unidad de Atencion al Ciudadano</a:t>
            </a:r>
          </a:p>
        </p:txBody>
      </p:sp>
      <p:grpSp>
        <p:nvGrpSpPr>
          <p:cNvPr id="43" name="42 Grupo"/>
          <p:cNvGrpSpPr/>
          <p:nvPr/>
        </p:nvGrpSpPr>
        <p:grpSpPr>
          <a:xfrm>
            <a:off x="6189257" y="6093296"/>
            <a:ext cx="2919247" cy="757382"/>
            <a:chOff x="6189257" y="6093296"/>
            <a:chExt cx="2919247" cy="757382"/>
          </a:xfrm>
        </p:grpSpPr>
        <p:pic>
          <p:nvPicPr>
            <p:cNvPr id="40" name="39 Imagen"/>
            <p:cNvPicPr>
              <a:picLocks noChangeAspect="1"/>
            </p:cNvPicPr>
            <p:nvPr/>
          </p:nvPicPr>
          <p:blipFill rotWithShape="1">
            <a:blip r:embed="rId4" cstate="print">
              <a:extLst>
                <a:ext uri="{28A0092B-C50C-407E-A947-70E740481C1C}">
                  <a14:useLocalDpi xmlns:a14="http://schemas.microsoft.com/office/drawing/2010/main" val="0"/>
                </a:ext>
              </a:extLst>
            </a:blip>
            <a:srcRect l="80014" t="81187" r="3385" b="5008"/>
            <a:stretch/>
          </p:blipFill>
          <p:spPr>
            <a:xfrm>
              <a:off x="7590492" y="6093296"/>
              <a:ext cx="1518012" cy="757382"/>
            </a:xfrm>
            <a:prstGeom prst="rect">
              <a:avLst/>
            </a:prstGeom>
          </p:spPr>
        </p:pic>
        <p:pic>
          <p:nvPicPr>
            <p:cNvPr id="42" name="41 Imagen"/>
            <p:cNvPicPr>
              <a:picLocks noChangeAspect="1"/>
            </p:cNvPicPr>
            <p:nvPr/>
          </p:nvPicPr>
          <p:blipFill rotWithShape="1">
            <a:blip r:embed="rId5" cstate="print">
              <a:extLst>
                <a:ext uri="{28A0092B-C50C-407E-A947-70E740481C1C}">
                  <a14:useLocalDpi xmlns:a14="http://schemas.microsoft.com/office/drawing/2010/main" val="0"/>
                </a:ext>
              </a:extLst>
            </a:blip>
            <a:srcRect l="8610" t="34023" r="7437" b="38391"/>
            <a:stretch/>
          </p:blipFill>
          <p:spPr>
            <a:xfrm>
              <a:off x="6189257" y="6294092"/>
              <a:ext cx="1401235" cy="355790"/>
            </a:xfrm>
            <a:prstGeom prst="rect">
              <a:avLst/>
            </a:prstGeom>
          </p:spPr>
        </p:pic>
      </p:grpSp>
      <p:sp>
        <p:nvSpPr>
          <p:cNvPr id="9" name="8 CuadroTexto"/>
          <p:cNvSpPr txBox="1"/>
          <p:nvPr/>
        </p:nvSpPr>
        <p:spPr>
          <a:xfrm>
            <a:off x="152059" y="5085185"/>
            <a:ext cx="8784976" cy="1631216"/>
          </a:xfrm>
          <a:prstGeom prst="rect">
            <a:avLst/>
          </a:prstGeom>
          <a:noFill/>
        </p:spPr>
        <p:txBody>
          <a:bodyPr wrap="square" rtlCol="0">
            <a:spAutoFit/>
          </a:bodyPr>
          <a:lstStyle/>
          <a:p>
            <a:endParaRPr lang="es-CO" sz="2000" dirty="0"/>
          </a:p>
          <a:p>
            <a:r>
              <a:rPr lang="es-CO" sz="2000" b="1" dirty="0"/>
              <a:t>INFORME DE SOLICITUDES DE ACCESO A LA INFORMACIÓN </a:t>
            </a:r>
            <a:endParaRPr lang="es-CO" sz="2000" dirty="0"/>
          </a:p>
          <a:p>
            <a:r>
              <a:rPr lang="es-CO" sz="2000" b="1" dirty="0"/>
              <a:t>Decreto 103 de 2015</a:t>
            </a:r>
          </a:p>
          <a:p>
            <a:r>
              <a:rPr lang="es-CO" sz="2000" b="1" dirty="0">
                <a:ea typeface="Verdana" panose="020B0604030504040204" pitchFamily="34" charset="0"/>
                <a:cs typeface="Verdana" panose="020B0604030504040204" pitchFamily="34" charset="0"/>
              </a:rPr>
              <a:t>Segundo Trimestre de 2017</a:t>
            </a:r>
            <a:endParaRPr lang="es-CO" sz="3600" b="1" dirty="0">
              <a:ea typeface="Verdana" panose="020B0604030504040204" pitchFamily="34" charset="0"/>
              <a:cs typeface="Verdana" panose="020B0604030504040204" pitchFamily="34" charset="0"/>
            </a:endParaRPr>
          </a:p>
          <a:p>
            <a:r>
              <a:rPr lang="es-CO" sz="2000" b="1" dirty="0">
                <a:ea typeface="Verdana" panose="020B0604030504040204" pitchFamily="34" charset="0"/>
                <a:cs typeface="Verdana" panose="020B0604030504040204" pitchFamily="34" charset="0"/>
              </a:rPr>
              <a:t>Bogotá, Julio de 2017</a:t>
            </a:r>
          </a:p>
        </p:txBody>
      </p:sp>
      <p:pic>
        <p:nvPicPr>
          <p:cNvPr id="205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19250" y="1409700"/>
            <a:ext cx="5905500" cy="403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99667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pic>
        <p:nvPicPr>
          <p:cNvPr id="8" name="Picture 15"/>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5259" t="17295" r="16983" b="33645"/>
          <a:stretch/>
        </p:blipFill>
        <p:spPr bwMode="auto">
          <a:xfrm>
            <a:off x="550741" y="353827"/>
            <a:ext cx="3233023" cy="6062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8 CuadroTexto"/>
          <p:cNvSpPr txBox="1"/>
          <p:nvPr/>
        </p:nvSpPr>
        <p:spPr>
          <a:xfrm>
            <a:off x="550741" y="292633"/>
            <a:ext cx="3241080" cy="646331"/>
          </a:xfrm>
          <a:prstGeom prst="rect">
            <a:avLst/>
          </a:prstGeom>
          <a:noFill/>
        </p:spPr>
        <p:txBody>
          <a:bodyPr wrap="square" rtlCol="0">
            <a:spAutoFit/>
          </a:bodyPr>
          <a:lstStyle/>
          <a:p>
            <a:r>
              <a:rPr lang="es-CO" b="1" dirty="0">
                <a:solidFill>
                  <a:schemeClr val="bg1"/>
                </a:solidFill>
                <a:latin typeface="Arial Narrow" panose="020B0606020202030204" pitchFamily="34" charset="0"/>
                <a:ea typeface="Verdana" panose="020B0604030504040204" pitchFamily="34" charset="0"/>
                <a:cs typeface="Arial" pitchFamily="34" charset="0"/>
              </a:rPr>
              <a:t>Derechos de petición de la información</a:t>
            </a:r>
          </a:p>
        </p:txBody>
      </p:sp>
      <p:grpSp>
        <p:nvGrpSpPr>
          <p:cNvPr id="20" name="19 Grupo"/>
          <p:cNvGrpSpPr/>
          <p:nvPr/>
        </p:nvGrpSpPr>
        <p:grpSpPr>
          <a:xfrm>
            <a:off x="6189257" y="6093296"/>
            <a:ext cx="2919247" cy="757382"/>
            <a:chOff x="6189257" y="6093296"/>
            <a:chExt cx="2919247" cy="757382"/>
          </a:xfrm>
        </p:grpSpPr>
        <p:pic>
          <p:nvPicPr>
            <p:cNvPr id="21" name="20 Imagen"/>
            <p:cNvPicPr>
              <a:picLocks noChangeAspect="1"/>
            </p:cNvPicPr>
            <p:nvPr/>
          </p:nvPicPr>
          <p:blipFill rotWithShape="1">
            <a:blip r:embed="rId4" cstate="print">
              <a:extLst>
                <a:ext uri="{28A0092B-C50C-407E-A947-70E740481C1C}">
                  <a14:useLocalDpi xmlns:a14="http://schemas.microsoft.com/office/drawing/2010/main" val="0"/>
                </a:ext>
              </a:extLst>
            </a:blip>
            <a:srcRect l="80014" t="81187" r="3385" b="5008"/>
            <a:stretch/>
          </p:blipFill>
          <p:spPr>
            <a:xfrm>
              <a:off x="7590492" y="6093296"/>
              <a:ext cx="1518012" cy="757382"/>
            </a:xfrm>
            <a:prstGeom prst="rect">
              <a:avLst/>
            </a:prstGeom>
          </p:spPr>
        </p:pic>
        <p:pic>
          <p:nvPicPr>
            <p:cNvPr id="22" name="21 Imagen"/>
            <p:cNvPicPr>
              <a:picLocks noChangeAspect="1"/>
            </p:cNvPicPr>
            <p:nvPr/>
          </p:nvPicPr>
          <p:blipFill rotWithShape="1">
            <a:blip r:embed="rId5" cstate="print">
              <a:extLst>
                <a:ext uri="{28A0092B-C50C-407E-A947-70E740481C1C}">
                  <a14:useLocalDpi xmlns:a14="http://schemas.microsoft.com/office/drawing/2010/main" val="0"/>
                </a:ext>
              </a:extLst>
            </a:blip>
            <a:srcRect l="8610" t="34023" r="7437" b="38391"/>
            <a:stretch/>
          </p:blipFill>
          <p:spPr>
            <a:xfrm>
              <a:off x="6189257" y="6294092"/>
              <a:ext cx="1401235" cy="355790"/>
            </a:xfrm>
            <a:prstGeom prst="rect">
              <a:avLst/>
            </a:prstGeom>
          </p:spPr>
        </p:pic>
      </p:grpSp>
      <p:sp>
        <p:nvSpPr>
          <p:cNvPr id="25" name="24 CuadroTexto"/>
          <p:cNvSpPr txBox="1"/>
          <p:nvPr/>
        </p:nvSpPr>
        <p:spPr>
          <a:xfrm>
            <a:off x="550741" y="2927846"/>
            <a:ext cx="8208912" cy="2677656"/>
          </a:xfrm>
          <a:prstGeom prst="rect">
            <a:avLst/>
          </a:prstGeom>
          <a:noFill/>
        </p:spPr>
        <p:txBody>
          <a:bodyPr wrap="square" rtlCol="0">
            <a:spAutoFit/>
          </a:bodyPr>
          <a:lstStyle/>
          <a:p>
            <a:pPr lvl="0" algn="just"/>
            <a:r>
              <a:rPr lang="es-CO" sz="2800" dirty="0">
                <a:latin typeface="Arial" pitchFamily="34" charset="0"/>
                <a:cs typeface="Arial" pitchFamily="34" charset="0"/>
              </a:rPr>
              <a:t>En cumplimiento de lo establecido en el decreto 103 del 20 de enero de 2015, por el cual se reglamenta parcialmente la Ley 1712 de 2014 y se dictan otras disposiciones, a continuación se presenta la información relacionada con las solicitudes de acceso a la información pública</a:t>
            </a:r>
            <a:endParaRPr lang="es-CO" sz="2800" dirty="0">
              <a:latin typeface="Verdana" panose="020B0604030504040204" pitchFamily="34" charset="0"/>
              <a:ea typeface="Verdana" panose="020B0604030504040204" pitchFamily="34" charset="0"/>
              <a:cs typeface="Verdana" panose="020B0604030504040204" pitchFamily="34" charset="0"/>
            </a:endParaRPr>
          </a:p>
        </p:txBody>
      </p:sp>
      <p:sp>
        <p:nvSpPr>
          <p:cNvPr id="5" name="4 Rectángulo"/>
          <p:cNvSpPr/>
          <p:nvPr/>
        </p:nvSpPr>
        <p:spPr>
          <a:xfrm>
            <a:off x="539552" y="908720"/>
            <a:ext cx="7920880" cy="154947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3600" dirty="0">
                <a:solidFill>
                  <a:schemeClr val="tx1"/>
                </a:solidFill>
              </a:rPr>
              <a:t>Informe de solicitudes de acceso a información pública recibidas en el Ministerio de Educación Nacional -  2015</a:t>
            </a:r>
          </a:p>
        </p:txBody>
      </p:sp>
    </p:spTree>
    <p:extLst>
      <p:ext uri="{BB962C8B-B14F-4D97-AF65-F5344CB8AC3E}">
        <p14:creationId xmlns:p14="http://schemas.microsoft.com/office/powerpoint/2010/main" val="3365266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pic>
        <p:nvPicPr>
          <p:cNvPr id="8" name="Picture 15"/>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5259" t="17295" r="16983" b="33645"/>
          <a:stretch/>
        </p:blipFill>
        <p:spPr bwMode="auto">
          <a:xfrm>
            <a:off x="550741" y="353827"/>
            <a:ext cx="3233023" cy="6062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8 CuadroTexto"/>
          <p:cNvSpPr txBox="1"/>
          <p:nvPr/>
        </p:nvSpPr>
        <p:spPr>
          <a:xfrm>
            <a:off x="550741" y="292633"/>
            <a:ext cx="3241080" cy="646331"/>
          </a:xfrm>
          <a:prstGeom prst="rect">
            <a:avLst/>
          </a:prstGeom>
          <a:noFill/>
        </p:spPr>
        <p:txBody>
          <a:bodyPr wrap="square" rtlCol="0">
            <a:spAutoFit/>
          </a:bodyPr>
          <a:lstStyle/>
          <a:p>
            <a:r>
              <a:rPr lang="es-CO" b="1" dirty="0">
                <a:solidFill>
                  <a:schemeClr val="bg1"/>
                </a:solidFill>
                <a:latin typeface="Arial Narrow" panose="020B0606020202030204" pitchFamily="34" charset="0"/>
                <a:ea typeface="Verdana" panose="020B0604030504040204" pitchFamily="34" charset="0"/>
                <a:cs typeface="Arial" pitchFamily="34" charset="0"/>
              </a:rPr>
              <a:t>Derechos de petición de la información</a:t>
            </a:r>
          </a:p>
        </p:txBody>
      </p:sp>
      <p:grpSp>
        <p:nvGrpSpPr>
          <p:cNvPr id="20" name="19 Grupo"/>
          <p:cNvGrpSpPr/>
          <p:nvPr/>
        </p:nvGrpSpPr>
        <p:grpSpPr>
          <a:xfrm>
            <a:off x="6189257" y="6093296"/>
            <a:ext cx="2919247" cy="757382"/>
            <a:chOff x="6189257" y="6093296"/>
            <a:chExt cx="2919247" cy="757382"/>
          </a:xfrm>
        </p:grpSpPr>
        <p:pic>
          <p:nvPicPr>
            <p:cNvPr id="21" name="20 Imagen"/>
            <p:cNvPicPr>
              <a:picLocks noChangeAspect="1"/>
            </p:cNvPicPr>
            <p:nvPr/>
          </p:nvPicPr>
          <p:blipFill rotWithShape="1">
            <a:blip r:embed="rId4" cstate="print">
              <a:extLst>
                <a:ext uri="{28A0092B-C50C-407E-A947-70E740481C1C}">
                  <a14:useLocalDpi xmlns:a14="http://schemas.microsoft.com/office/drawing/2010/main" val="0"/>
                </a:ext>
              </a:extLst>
            </a:blip>
            <a:srcRect l="80014" t="81187" r="3385" b="5008"/>
            <a:stretch/>
          </p:blipFill>
          <p:spPr>
            <a:xfrm>
              <a:off x="7590492" y="6093296"/>
              <a:ext cx="1518012" cy="757382"/>
            </a:xfrm>
            <a:prstGeom prst="rect">
              <a:avLst/>
            </a:prstGeom>
          </p:spPr>
        </p:pic>
        <p:pic>
          <p:nvPicPr>
            <p:cNvPr id="22" name="21 Imagen"/>
            <p:cNvPicPr>
              <a:picLocks noChangeAspect="1"/>
            </p:cNvPicPr>
            <p:nvPr/>
          </p:nvPicPr>
          <p:blipFill rotWithShape="1">
            <a:blip r:embed="rId5" cstate="print">
              <a:extLst>
                <a:ext uri="{28A0092B-C50C-407E-A947-70E740481C1C}">
                  <a14:useLocalDpi xmlns:a14="http://schemas.microsoft.com/office/drawing/2010/main" val="0"/>
                </a:ext>
              </a:extLst>
            </a:blip>
            <a:srcRect l="8610" t="34023" r="7437" b="38391"/>
            <a:stretch/>
          </p:blipFill>
          <p:spPr>
            <a:xfrm>
              <a:off x="6189257" y="6294092"/>
              <a:ext cx="1401235" cy="355790"/>
            </a:xfrm>
            <a:prstGeom prst="rect">
              <a:avLst/>
            </a:prstGeom>
          </p:spPr>
        </p:pic>
      </p:grpSp>
      <p:sp>
        <p:nvSpPr>
          <p:cNvPr id="11" name="10 CuadroTexto"/>
          <p:cNvSpPr txBox="1"/>
          <p:nvPr/>
        </p:nvSpPr>
        <p:spPr>
          <a:xfrm>
            <a:off x="5868144" y="1521231"/>
            <a:ext cx="2778152" cy="3970318"/>
          </a:xfrm>
          <a:prstGeom prst="rect">
            <a:avLst/>
          </a:prstGeom>
          <a:noFill/>
        </p:spPr>
        <p:txBody>
          <a:bodyPr wrap="square" rtlCol="0">
            <a:spAutoFit/>
          </a:bodyPr>
          <a:lstStyle/>
          <a:p>
            <a:pPr algn="just"/>
            <a:r>
              <a:rPr lang="es-CO" dirty="0"/>
              <a:t>Durante el segundo trimestre de 2017 se recibieron 2960 solicitudes de derechos de petición de información, de las cuales 2595 fueron atendidos directamente por el Ministerio de  Educación Nacional, y 365 solicitudes se trasladaron  por  competencia a otra entidad, ninguna solicitud fue negada.</a:t>
            </a:r>
          </a:p>
          <a:p>
            <a:pPr algn="just"/>
            <a:endParaRPr lang="es-ES" dirty="0"/>
          </a:p>
        </p:txBody>
      </p:sp>
      <p:graphicFrame>
        <p:nvGraphicFramePr>
          <p:cNvPr id="5" name="Tabla 4">
            <a:extLst>
              <a:ext uri="{FF2B5EF4-FFF2-40B4-BE49-F238E27FC236}">
                <a16:creationId xmlns:a16="http://schemas.microsoft.com/office/drawing/2014/main" id="{CB75AA49-1D1E-4835-A83B-E52A3C829521}"/>
              </a:ext>
            </a:extLst>
          </p:cNvPr>
          <p:cNvGraphicFramePr>
            <a:graphicFrameLocks noGrp="1"/>
          </p:cNvGraphicFramePr>
          <p:nvPr>
            <p:extLst>
              <p:ext uri="{D42A27DB-BD31-4B8C-83A1-F6EECF244321}">
                <p14:modId xmlns:p14="http://schemas.microsoft.com/office/powerpoint/2010/main" val="347563398"/>
              </p:ext>
            </p:extLst>
          </p:nvPr>
        </p:nvGraphicFramePr>
        <p:xfrm>
          <a:off x="759861" y="4439086"/>
          <a:ext cx="4062424" cy="2088231"/>
        </p:xfrm>
        <a:graphic>
          <a:graphicData uri="http://schemas.openxmlformats.org/drawingml/2006/table">
            <a:tbl>
              <a:tblPr/>
              <a:tblGrid>
                <a:gridCol w="1288636">
                  <a:extLst>
                    <a:ext uri="{9D8B030D-6E8A-4147-A177-3AD203B41FA5}">
                      <a16:colId xmlns:a16="http://schemas.microsoft.com/office/drawing/2014/main" val="3928072473"/>
                    </a:ext>
                  </a:extLst>
                </a:gridCol>
                <a:gridCol w="2773788">
                  <a:extLst>
                    <a:ext uri="{9D8B030D-6E8A-4147-A177-3AD203B41FA5}">
                      <a16:colId xmlns:a16="http://schemas.microsoft.com/office/drawing/2014/main" val="1423822043"/>
                    </a:ext>
                  </a:extLst>
                </a:gridCol>
              </a:tblGrid>
              <a:tr h="296210">
                <a:tc>
                  <a:txBody>
                    <a:bodyPr/>
                    <a:lstStyle/>
                    <a:p>
                      <a:pPr algn="ctr" fontAlgn="b"/>
                      <a:r>
                        <a:rPr lang="es-CO" sz="1100" b="1" i="0" u="none" strike="noStrike">
                          <a:solidFill>
                            <a:srgbClr val="FFFFFF"/>
                          </a:solidFill>
                          <a:effectLst/>
                          <a:latin typeface="Calibri" panose="020F0502020204030204" pitchFamily="34" charset="0"/>
                        </a:rPr>
                        <a:t>Concepto</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fontAlgn="b"/>
                      <a:r>
                        <a:rPr lang="es-CO" sz="1100" b="1" i="0" u="none" strike="noStrike" dirty="0">
                          <a:solidFill>
                            <a:srgbClr val="FFFFFF"/>
                          </a:solidFill>
                          <a:effectLst/>
                          <a:latin typeface="Calibri" panose="020F0502020204030204" pitchFamily="34" charset="0"/>
                        </a:rPr>
                        <a:t>TOTAL SEGUNDO   TRIMESTRE  2017</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extLst>
                  <a:ext uri="{0D108BD9-81ED-4DB2-BD59-A6C34878D82A}">
                    <a16:rowId xmlns:a16="http://schemas.microsoft.com/office/drawing/2014/main" val="683731816"/>
                  </a:ext>
                </a:extLst>
              </a:tr>
              <a:tr h="438683">
                <a:tc>
                  <a:txBody>
                    <a:bodyPr/>
                    <a:lstStyle/>
                    <a:p>
                      <a:pPr algn="l" fontAlgn="b"/>
                      <a:r>
                        <a:rPr lang="es-CO" sz="1100" b="0" i="0" u="none" strike="noStrike">
                          <a:solidFill>
                            <a:srgbClr val="000000"/>
                          </a:solidFill>
                          <a:effectLst/>
                          <a:latin typeface="Calibri" panose="020F0502020204030204" pitchFamily="34" charset="0"/>
                        </a:rPr>
                        <a:t>Solicitudes atendidas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Calibri" panose="020F0502020204030204" pitchFamily="34" charset="0"/>
                        </a:rPr>
                        <a:t>2595</a:t>
                      </a: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8313690"/>
                  </a:ext>
                </a:extLst>
              </a:tr>
              <a:tr h="658025">
                <a:tc>
                  <a:txBody>
                    <a:bodyPr/>
                    <a:lstStyle/>
                    <a:p>
                      <a:pPr algn="l" fontAlgn="b"/>
                      <a:r>
                        <a:rPr lang="es-CO" sz="1100" b="0" i="0" u="none" strike="noStrike">
                          <a:solidFill>
                            <a:srgbClr val="000000"/>
                          </a:solidFill>
                          <a:effectLst/>
                          <a:latin typeface="Calibri" panose="020F0502020204030204" pitchFamily="34" charset="0"/>
                        </a:rPr>
                        <a:t>Solicitudes recibidas y trasladadas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dirty="0">
                          <a:solidFill>
                            <a:srgbClr val="000000"/>
                          </a:solidFill>
                          <a:effectLst/>
                          <a:latin typeface="Calibri" panose="020F0502020204030204" pitchFamily="34" charset="0"/>
                        </a:rPr>
                        <a:t>365</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70416072"/>
                  </a:ext>
                </a:extLst>
              </a:tr>
              <a:tr h="256630">
                <a:tc>
                  <a:txBody>
                    <a:bodyPr/>
                    <a:lstStyle/>
                    <a:p>
                      <a:pPr algn="l" fontAlgn="b"/>
                      <a:r>
                        <a:rPr lang="es-CO" sz="1100" b="0" i="0" u="none" strike="noStrike">
                          <a:solidFill>
                            <a:srgbClr val="000000"/>
                          </a:solidFill>
                          <a:effectLst/>
                          <a:latin typeface="Calibri" panose="020F0502020204030204" pitchFamily="34" charset="0"/>
                        </a:rPr>
                        <a:t>Solicitudes negadas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a:solidFill>
                            <a:srgbClr val="000000"/>
                          </a:solidFill>
                          <a:effectLst/>
                          <a:latin typeface="Calibri" panose="020F0502020204030204" pitchFamily="34" charset="0"/>
                        </a:rPr>
                        <a:t>0</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68234666"/>
                  </a:ext>
                </a:extLst>
              </a:tr>
              <a:tr h="438683">
                <a:tc>
                  <a:txBody>
                    <a:bodyPr/>
                    <a:lstStyle/>
                    <a:p>
                      <a:pPr algn="l" fontAlgn="b"/>
                      <a:r>
                        <a:rPr lang="es-CO" sz="1100" b="0" i="0" u="none" strike="noStrike">
                          <a:solidFill>
                            <a:srgbClr val="000000"/>
                          </a:solidFill>
                          <a:effectLst/>
                          <a:latin typeface="Calibri" panose="020F0502020204030204" pitchFamily="34" charset="0"/>
                        </a:rPr>
                        <a:t>Solicitudes recibidas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0" i="0" u="none" strike="noStrike" dirty="0">
                          <a:solidFill>
                            <a:srgbClr val="000000"/>
                          </a:solidFill>
                          <a:effectLst/>
                          <a:latin typeface="Calibri" panose="020F0502020204030204" pitchFamily="34" charset="0"/>
                        </a:rPr>
                        <a:t>2960</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27998615"/>
                  </a:ext>
                </a:extLst>
              </a:tr>
            </a:tbl>
          </a:graphicData>
        </a:graphic>
      </p:graphicFrame>
      <p:graphicFrame>
        <p:nvGraphicFramePr>
          <p:cNvPr id="12" name="Gráfico 11">
            <a:extLst>
              <a:ext uri="{FF2B5EF4-FFF2-40B4-BE49-F238E27FC236}">
                <a16:creationId xmlns:a16="http://schemas.microsoft.com/office/drawing/2014/main" id="{69665261-0A34-41D9-9B87-7AB760C141ED}"/>
              </a:ext>
            </a:extLst>
          </p:cNvPr>
          <p:cNvGraphicFramePr>
            <a:graphicFrameLocks/>
          </p:cNvGraphicFramePr>
          <p:nvPr>
            <p:extLst>
              <p:ext uri="{D42A27DB-BD31-4B8C-83A1-F6EECF244321}">
                <p14:modId xmlns:p14="http://schemas.microsoft.com/office/powerpoint/2010/main" val="4069179615"/>
              </p:ext>
            </p:extLst>
          </p:nvPr>
        </p:nvGraphicFramePr>
        <p:xfrm>
          <a:off x="583734" y="1327987"/>
          <a:ext cx="4572000" cy="2743200"/>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25205296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15"/>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5259" t="17295" r="16983" b="33645"/>
          <a:stretch/>
        </p:blipFill>
        <p:spPr bwMode="auto">
          <a:xfrm>
            <a:off x="550741" y="353827"/>
            <a:ext cx="3233023" cy="6062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8 CuadroTexto"/>
          <p:cNvSpPr txBox="1"/>
          <p:nvPr/>
        </p:nvSpPr>
        <p:spPr>
          <a:xfrm>
            <a:off x="550741" y="292633"/>
            <a:ext cx="3241080" cy="646331"/>
          </a:xfrm>
          <a:prstGeom prst="rect">
            <a:avLst/>
          </a:prstGeom>
          <a:noFill/>
        </p:spPr>
        <p:txBody>
          <a:bodyPr wrap="square" rtlCol="0">
            <a:spAutoFit/>
          </a:bodyPr>
          <a:lstStyle/>
          <a:p>
            <a:r>
              <a:rPr lang="es-CO" b="1" dirty="0">
                <a:solidFill>
                  <a:schemeClr val="bg1"/>
                </a:solidFill>
                <a:latin typeface="Arial Narrow" panose="020B0606020202030204" pitchFamily="34" charset="0"/>
                <a:ea typeface="Verdana" panose="020B0604030504040204" pitchFamily="34" charset="0"/>
                <a:cs typeface="Arial" pitchFamily="34" charset="0"/>
              </a:rPr>
              <a:t>Derechos de petición de la información</a:t>
            </a:r>
          </a:p>
        </p:txBody>
      </p:sp>
      <p:grpSp>
        <p:nvGrpSpPr>
          <p:cNvPr id="20" name="19 Grupo"/>
          <p:cNvGrpSpPr/>
          <p:nvPr/>
        </p:nvGrpSpPr>
        <p:grpSpPr>
          <a:xfrm>
            <a:off x="6189257" y="6093296"/>
            <a:ext cx="2919247" cy="757382"/>
            <a:chOff x="6189257" y="6093296"/>
            <a:chExt cx="2919247" cy="757382"/>
          </a:xfrm>
        </p:grpSpPr>
        <p:pic>
          <p:nvPicPr>
            <p:cNvPr id="21" name="20 Imagen"/>
            <p:cNvPicPr>
              <a:picLocks noChangeAspect="1"/>
            </p:cNvPicPr>
            <p:nvPr/>
          </p:nvPicPr>
          <p:blipFill rotWithShape="1">
            <a:blip r:embed="rId4" cstate="print">
              <a:extLst>
                <a:ext uri="{28A0092B-C50C-407E-A947-70E740481C1C}">
                  <a14:useLocalDpi xmlns:a14="http://schemas.microsoft.com/office/drawing/2010/main" val="0"/>
                </a:ext>
              </a:extLst>
            </a:blip>
            <a:srcRect l="80014" t="81187" r="3385" b="5008"/>
            <a:stretch/>
          </p:blipFill>
          <p:spPr>
            <a:xfrm>
              <a:off x="7590492" y="6093296"/>
              <a:ext cx="1518012" cy="757382"/>
            </a:xfrm>
            <a:prstGeom prst="rect">
              <a:avLst/>
            </a:prstGeom>
          </p:spPr>
        </p:pic>
        <p:pic>
          <p:nvPicPr>
            <p:cNvPr id="22" name="21 Imagen"/>
            <p:cNvPicPr>
              <a:picLocks noChangeAspect="1"/>
            </p:cNvPicPr>
            <p:nvPr/>
          </p:nvPicPr>
          <p:blipFill rotWithShape="1">
            <a:blip r:embed="rId5" cstate="print">
              <a:extLst>
                <a:ext uri="{28A0092B-C50C-407E-A947-70E740481C1C}">
                  <a14:useLocalDpi xmlns:a14="http://schemas.microsoft.com/office/drawing/2010/main" val="0"/>
                </a:ext>
              </a:extLst>
            </a:blip>
            <a:srcRect l="8610" t="34023" r="7437" b="38391"/>
            <a:stretch/>
          </p:blipFill>
          <p:spPr>
            <a:xfrm>
              <a:off x="6189257" y="6294092"/>
              <a:ext cx="1401235" cy="355790"/>
            </a:xfrm>
            <a:prstGeom prst="rect">
              <a:avLst/>
            </a:prstGeom>
          </p:spPr>
        </p:pic>
      </p:grpSp>
      <p:sp>
        <p:nvSpPr>
          <p:cNvPr id="2" name="1 CuadroTexto"/>
          <p:cNvSpPr txBox="1"/>
          <p:nvPr/>
        </p:nvSpPr>
        <p:spPr>
          <a:xfrm>
            <a:off x="6444208" y="1340768"/>
            <a:ext cx="2520280" cy="3416320"/>
          </a:xfrm>
          <a:prstGeom prst="rect">
            <a:avLst/>
          </a:prstGeom>
          <a:noFill/>
        </p:spPr>
        <p:txBody>
          <a:bodyPr wrap="square" rtlCol="0">
            <a:spAutoFit/>
          </a:bodyPr>
          <a:lstStyle/>
          <a:p>
            <a:pPr algn="just"/>
            <a:r>
              <a:rPr lang="es-CO" dirty="0"/>
              <a:t>Para los meses de Abril a Junio de 2017 se refleja  que el mes con mayor número de derechos de petición corresponde a  Junio con un total de 1049  seguido por el mes de mayo con un total de 1.033 y para abril 878. Para un total de 2960 en el segundo trimestre del año 2017.</a:t>
            </a:r>
            <a:endParaRPr lang="es-ES" dirty="0"/>
          </a:p>
        </p:txBody>
      </p:sp>
      <p:graphicFrame>
        <p:nvGraphicFramePr>
          <p:cNvPr id="12" name="6 Gráfico">
            <a:extLst>
              <a:ext uri="{FF2B5EF4-FFF2-40B4-BE49-F238E27FC236}">
                <a16:creationId xmlns:a16="http://schemas.microsoft.com/office/drawing/2014/main" id="{00000000-0008-0000-0200-000007000000}"/>
              </a:ext>
            </a:extLst>
          </p:cNvPr>
          <p:cNvGraphicFramePr>
            <a:graphicFrameLocks/>
          </p:cNvGraphicFramePr>
          <p:nvPr>
            <p:extLst>
              <p:ext uri="{D42A27DB-BD31-4B8C-83A1-F6EECF244321}">
                <p14:modId xmlns:p14="http://schemas.microsoft.com/office/powerpoint/2010/main" val="2602088691"/>
              </p:ext>
            </p:extLst>
          </p:nvPr>
        </p:nvGraphicFramePr>
        <p:xfrm>
          <a:off x="419317" y="3850007"/>
          <a:ext cx="4824536" cy="2788834"/>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5" name="Tabla 4">
            <a:extLst>
              <a:ext uri="{FF2B5EF4-FFF2-40B4-BE49-F238E27FC236}">
                <a16:creationId xmlns:a16="http://schemas.microsoft.com/office/drawing/2014/main" id="{60260F1E-2BC7-4A39-A670-95490F4EFB57}"/>
              </a:ext>
            </a:extLst>
          </p:cNvPr>
          <p:cNvGraphicFramePr>
            <a:graphicFrameLocks noGrp="1"/>
          </p:cNvGraphicFramePr>
          <p:nvPr>
            <p:extLst>
              <p:ext uri="{D42A27DB-BD31-4B8C-83A1-F6EECF244321}">
                <p14:modId xmlns:p14="http://schemas.microsoft.com/office/powerpoint/2010/main" val="3068928409"/>
              </p:ext>
            </p:extLst>
          </p:nvPr>
        </p:nvGraphicFramePr>
        <p:xfrm>
          <a:off x="441352" y="4187528"/>
          <a:ext cx="5865728" cy="2006166"/>
        </p:xfrm>
        <a:graphic>
          <a:graphicData uri="http://schemas.openxmlformats.org/drawingml/2006/table">
            <a:tbl>
              <a:tblPr/>
              <a:tblGrid>
                <a:gridCol w="743747">
                  <a:extLst>
                    <a:ext uri="{9D8B030D-6E8A-4147-A177-3AD203B41FA5}">
                      <a16:colId xmlns:a16="http://schemas.microsoft.com/office/drawing/2014/main" val="2201306286"/>
                    </a:ext>
                  </a:extLst>
                </a:gridCol>
                <a:gridCol w="883201">
                  <a:extLst>
                    <a:ext uri="{9D8B030D-6E8A-4147-A177-3AD203B41FA5}">
                      <a16:colId xmlns:a16="http://schemas.microsoft.com/office/drawing/2014/main" val="2590816630"/>
                    </a:ext>
                  </a:extLst>
                </a:gridCol>
                <a:gridCol w="793137">
                  <a:extLst>
                    <a:ext uri="{9D8B030D-6E8A-4147-A177-3AD203B41FA5}">
                      <a16:colId xmlns:a16="http://schemas.microsoft.com/office/drawing/2014/main" val="1521442080"/>
                    </a:ext>
                  </a:extLst>
                </a:gridCol>
                <a:gridCol w="549095">
                  <a:extLst>
                    <a:ext uri="{9D8B030D-6E8A-4147-A177-3AD203B41FA5}">
                      <a16:colId xmlns:a16="http://schemas.microsoft.com/office/drawing/2014/main" val="3256601000"/>
                    </a:ext>
                  </a:extLst>
                </a:gridCol>
                <a:gridCol w="546190">
                  <a:extLst>
                    <a:ext uri="{9D8B030D-6E8A-4147-A177-3AD203B41FA5}">
                      <a16:colId xmlns:a16="http://schemas.microsoft.com/office/drawing/2014/main" val="1574260151"/>
                    </a:ext>
                  </a:extLst>
                </a:gridCol>
                <a:gridCol w="534569">
                  <a:extLst>
                    <a:ext uri="{9D8B030D-6E8A-4147-A177-3AD203B41FA5}">
                      <a16:colId xmlns:a16="http://schemas.microsoft.com/office/drawing/2014/main" val="1233182766"/>
                    </a:ext>
                  </a:extLst>
                </a:gridCol>
                <a:gridCol w="522947">
                  <a:extLst>
                    <a:ext uri="{9D8B030D-6E8A-4147-A177-3AD203B41FA5}">
                      <a16:colId xmlns:a16="http://schemas.microsoft.com/office/drawing/2014/main" val="4123848015"/>
                    </a:ext>
                  </a:extLst>
                </a:gridCol>
                <a:gridCol w="618821">
                  <a:extLst>
                    <a:ext uri="{9D8B030D-6E8A-4147-A177-3AD203B41FA5}">
                      <a16:colId xmlns:a16="http://schemas.microsoft.com/office/drawing/2014/main" val="2335582283"/>
                    </a:ext>
                  </a:extLst>
                </a:gridCol>
                <a:gridCol w="674021">
                  <a:extLst>
                    <a:ext uri="{9D8B030D-6E8A-4147-A177-3AD203B41FA5}">
                      <a16:colId xmlns:a16="http://schemas.microsoft.com/office/drawing/2014/main" val="876806627"/>
                    </a:ext>
                  </a:extLst>
                </a:gridCol>
              </a:tblGrid>
              <a:tr h="250771">
                <a:tc gridSpan="9">
                  <a:txBody>
                    <a:bodyPr/>
                    <a:lstStyle/>
                    <a:p>
                      <a:pPr algn="ctr" rtl="0" fontAlgn="b"/>
                      <a:r>
                        <a:rPr lang="es-CO" sz="1100" b="1" i="0" u="none" strike="noStrike">
                          <a:solidFill>
                            <a:srgbClr val="FFFFFF"/>
                          </a:solidFill>
                          <a:effectLst/>
                          <a:latin typeface="Calibri" panose="020F0502020204030204" pitchFamily="34" charset="0"/>
                        </a:rPr>
                        <a:t>SOLICITUDES DERECHOS DE PETICIÓN DE INFORMACIÓN SEGUNDO TRIMESTRE 2017</a:t>
                      </a:r>
                    </a:p>
                  </a:txBody>
                  <a:tcPr marL="9525" marR="9525" marT="9525"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632523"/>
                    </a:solidFill>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2534076437"/>
                  </a:ext>
                </a:extLst>
              </a:tr>
              <a:tr h="501541">
                <a:tc>
                  <a:txBody>
                    <a:bodyPr/>
                    <a:lstStyle/>
                    <a:p>
                      <a:pPr algn="ctr" rtl="0" fontAlgn="b"/>
                      <a:r>
                        <a:rPr lang="es-CO" sz="1100" b="1" i="0" u="none" strike="noStrike">
                          <a:solidFill>
                            <a:srgbClr val="FFFFFF"/>
                          </a:solidFill>
                          <a:effectLst/>
                          <a:latin typeface="Calibri" panose="020F0502020204030204" pitchFamily="34" charset="0"/>
                        </a:rPr>
                        <a:t>Mes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Correo electrónico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Masivo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Otro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Personal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Telefónico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Web</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(en blanco)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Total general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extLst>
                  <a:ext uri="{0D108BD9-81ED-4DB2-BD59-A6C34878D82A}">
                    <a16:rowId xmlns:a16="http://schemas.microsoft.com/office/drawing/2014/main" val="1052014349"/>
                  </a:ext>
                </a:extLst>
              </a:tr>
              <a:tr h="250771">
                <a:tc>
                  <a:txBody>
                    <a:bodyPr/>
                    <a:lstStyle/>
                    <a:p>
                      <a:pPr algn="l" fontAlgn="b"/>
                      <a:r>
                        <a:rPr lang="es-CO" sz="1100" b="0" i="0" u="none" strike="noStrike">
                          <a:solidFill>
                            <a:srgbClr val="000000"/>
                          </a:solidFill>
                          <a:effectLst/>
                          <a:latin typeface="Calibri" panose="020F0502020204030204" pitchFamily="34" charset="0"/>
                        </a:rPr>
                        <a:t>ABRIL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657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878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37405097"/>
                  </a:ext>
                </a:extLst>
              </a:tr>
              <a:tr h="250771">
                <a:tc>
                  <a:txBody>
                    <a:bodyPr/>
                    <a:lstStyle/>
                    <a:p>
                      <a:pPr algn="l" fontAlgn="b"/>
                      <a:r>
                        <a:rPr lang="es-CO" sz="1100" b="0" i="0" u="none" strike="noStrike">
                          <a:solidFill>
                            <a:srgbClr val="000000"/>
                          </a:solidFill>
                          <a:effectLst/>
                          <a:latin typeface="Calibri" panose="020F0502020204030204" pitchFamily="34" charset="0"/>
                        </a:rPr>
                        <a:t>MAYO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60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839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1033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31630034"/>
                  </a:ext>
                </a:extLst>
              </a:tr>
              <a:tr h="250771">
                <a:tc>
                  <a:txBody>
                    <a:bodyPr/>
                    <a:lstStyle/>
                    <a:p>
                      <a:pPr algn="l" fontAlgn="b"/>
                      <a:r>
                        <a:rPr lang="es-CO" sz="1100" b="0" i="0" u="none" strike="noStrike">
                          <a:solidFill>
                            <a:srgbClr val="000000"/>
                          </a:solidFill>
                          <a:effectLst/>
                          <a:latin typeface="Calibri" panose="020F0502020204030204" pitchFamily="34" charset="0"/>
                        </a:rPr>
                        <a:t>JUNIO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92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53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883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1049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38474249"/>
                  </a:ext>
                </a:extLst>
              </a:tr>
              <a:tr h="501541">
                <a:tc>
                  <a:txBody>
                    <a:bodyPr/>
                    <a:lstStyle/>
                    <a:p>
                      <a:pPr algn="l" rtl="0" fontAlgn="b"/>
                      <a:r>
                        <a:rPr lang="es-CO" sz="1100" b="1" i="0" u="none" strike="noStrike">
                          <a:solidFill>
                            <a:srgbClr val="FFFFFF"/>
                          </a:solidFill>
                          <a:effectLst/>
                          <a:latin typeface="Calibri" panose="020F0502020204030204" pitchFamily="34" charset="0"/>
                        </a:rPr>
                        <a:t>Total general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l" rtl="0" fontAlgn="b"/>
                      <a:r>
                        <a:rPr lang="es-CO" sz="1100" b="1" i="0" u="none" strike="noStrike">
                          <a:solidFill>
                            <a:srgbClr val="FFFFFF"/>
                          </a:solidFill>
                          <a:effectLst/>
                          <a:latin typeface="Calibri" panose="020F0502020204030204" pitchFamily="34" charset="0"/>
                        </a:rPr>
                        <a:t>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315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225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2379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a:solidFill>
                            <a:srgbClr val="FFFFFF"/>
                          </a:solidFill>
                          <a:effectLst/>
                          <a:latin typeface="Calibri" panose="020F0502020204030204" pitchFamily="34" charset="0"/>
                        </a:rPr>
                        <a:t>26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b"/>
                      <a:r>
                        <a:rPr lang="es-CO" sz="1100" b="1" i="0" u="none" strike="noStrike" dirty="0">
                          <a:solidFill>
                            <a:srgbClr val="FFFFFF"/>
                          </a:solidFill>
                          <a:effectLst/>
                          <a:latin typeface="Calibri" panose="020F0502020204030204" pitchFamily="34" charset="0"/>
                        </a:rPr>
                        <a:t>2960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extLst>
                  <a:ext uri="{0D108BD9-81ED-4DB2-BD59-A6C34878D82A}">
                    <a16:rowId xmlns:a16="http://schemas.microsoft.com/office/drawing/2014/main" val="830133224"/>
                  </a:ext>
                </a:extLst>
              </a:tr>
            </a:tbl>
          </a:graphicData>
        </a:graphic>
      </p:graphicFrame>
      <p:graphicFrame>
        <p:nvGraphicFramePr>
          <p:cNvPr id="13" name="Gráfico 12">
            <a:extLst>
              <a:ext uri="{FF2B5EF4-FFF2-40B4-BE49-F238E27FC236}">
                <a16:creationId xmlns:a16="http://schemas.microsoft.com/office/drawing/2014/main" id="{199CA02B-7B57-4789-BADE-7B7D1D70DE3D}"/>
              </a:ext>
            </a:extLst>
          </p:cNvPr>
          <p:cNvGraphicFramePr>
            <a:graphicFrameLocks/>
          </p:cNvGraphicFramePr>
          <p:nvPr>
            <p:extLst>
              <p:ext uri="{D42A27DB-BD31-4B8C-83A1-F6EECF244321}">
                <p14:modId xmlns:p14="http://schemas.microsoft.com/office/powerpoint/2010/main" val="2326512711"/>
              </p:ext>
            </p:extLst>
          </p:nvPr>
        </p:nvGraphicFramePr>
        <p:xfrm>
          <a:off x="998812" y="1160884"/>
          <a:ext cx="4572000" cy="2743200"/>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299560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15"/>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5259" t="17295" r="16983" b="33645"/>
          <a:stretch/>
        </p:blipFill>
        <p:spPr bwMode="auto">
          <a:xfrm>
            <a:off x="550741" y="353827"/>
            <a:ext cx="3233023" cy="6062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8 CuadroTexto"/>
          <p:cNvSpPr txBox="1"/>
          <p:nvPr/>
        </p:nvSpPr>
        <p:spPr>
          <a:xfrm>
            <a:off x="550741" y="292633"/>
            <a:ext cx="3241080" cy="646331"/>
          </a:xfrm>
          <a:prstGeom prst="rect">
            <a:avLst/>
          </a:prstGeom>
          <a:noFill/>
        </p:spPr>
        <p:txBody>
          <a:bodyPr wrap="square" rtlCol="0">
            <a:spAutoFit/>
          </a:bodyPr>
          <a:lstStyle/>
          <a:p>
            <a:r>
              <a:rPr lang="es-CO" b="1" dirty="0">
                <a:solidFill>
                  <a:schemeClr val="bg1"/>
                </a:solidFill>
                <a:latin typeface="Arial Narrow" panose="020B0606020202030204" pitchFamily="34" charset="0"/>
                <a:ea typeface="Verdana" panose="020B0604030504040204" pitchFamily="34" charset="0"/>
                <a:cs typeface="Arial" pitchFamily="34" charset="0"/>
              </a:rPr>
              <a:t>Derechos de petición de la información</a:t>
            </a:r>
          </a:p>
        </p:txBody>
      </p:sp>
      <p:grpSp>
        <p:nvGrpSpPr>
          <p:cNvPr id="20" name="19 Grupo"/>
          <p:cNvGrpSpPr/>
          <p:nvPr/>
        </p:nvGrpSpPr>
        <p:grpSpPr>
          <a:xfrm>
            <a:off x="6189257" y="6093296"/>
            <a:ext cx="2919247" cy="757382"/>
            <a:chOff x="6189257" y="6093296"/>
            <a:chExt cx="2919247" cy="757382"/>
          </a:xfrm>
        </p:grpSpPr>
        <p:pic>
          <p:nvPicPr>
            <p:cNvPr id="21" name="20 Imagen"/>
            <p:cNvPicPr>
              <a:picLocks noChangeAspect="1"/>
            </p:cNvPicPr>
            <p:nvPr/>
          </p:nvPicPr>
          <p:blipFill rotWithShape="1">
            <a:blip r:embed="rId4" cstate="print">
              <a:extLst>
                <a:ext uri="{28A0092B-C50C-407E-A947-70E740481C1C}">
                  <a14:useLocalDpi xmlns:a14="http://schemas.microsoft.com/office/drawing/2010/main" val="0"/>
                </a:ext>
              </a:extLst>
            </a:blip>
            <a:srcRect l="80014" t="81187" r="3385" b="5008"/>
            <a:stretch/>
          </p:blipFill>
          <p:spPr>
            <a:xfrm>
              <a:off x="7590492" y="6093296"/>
              <a:ext cx="1518012" cy="757382"/>
            </a:xfrm>
            <a:prstGeom prst="rect">
              <a:avLst/>
            </a:prstGeom>
          </p:spPr>
        </p:pic>
        <p:pic>
          <p:nvPicPr>
            <p:cNvPr id="22" name="21 Imagen"/>
            <p:cNvPicPr>
              <a:picLocks noChangeAspect="1"/>
            </p:cNvPicPr>
            <p:nvPr/>
          </p:nvPicPr>
          <p:blipFill rotWithShape="1">
            <a:blip r:embed="rId5" cstate="print">
              <a:extLst>
                <a:ext uri="{28A0092B-C50C-407E-A947-70E740481C1C}">
                  <a14:useLocalDpi xmlns:a14="http://schemas.microsoft.com/office/drawing/2010/main" val="0"/>
                </a:ext>
              </a:extLst>
            </a:blip>
            <a:srcRect l="8610" t="34023" r="7437" b="38391"/>
            <a:stretch/>
          </p:blipFill>
          <p:spPr>
            <a:xfrm>
              <a:off x="6189257" y="6294092"/>
              <a:ext cx="1401235" cy="355790"/>
            </a:xfrm>
            <a:prstGeom prst="rect">
              <a:avLst/>
            </a:prstGeom>
          </p:spPr>
        </p:pic>
      </p:grpSp>
      <p:sp>
        <p:nvSpPr>
          <p:cNvPr id="10" name="9 CuadroTexto"/>
          <p:cNvSpPr txBox="1"/>
          <p:nvPr/>
        </p:nvSpPr>
        <p:spPr>
          <a:xfrm>
            <a:off x="755576" y="4686235"/>
            <a:ext cx="7017858" cy="338554"/>
          </a:xfrm>
          <a:prstGeom prst="rect">
            <a:avLst/>
          </a:prstGeom>
          <a:noFill/>
        </p:spPr>
        <p:txBody>
          <a:bodyPr wrap="square" rtlCol="0">
            <a:spAutoFit/>
          </a:bodyPr>
          <a:lstStyle/>
          <a:p>
            <a:pPr algn="just"/>
            <a:endParaRPr lang="es-CO" sz="1600" dirty="0">
              <a:latin typeface="Verdana" panose="020B0604030504040204" pitchFamily="34" charset="0"/>
              <a:ea typeface="Verdana" panose="020B0604030504040204" pitchFamily="34" charset="0"/>
              <a:cs typeface="Verdana" panose="020B0604030504040204" pitchFamily="34" charset="0"/>
            </a:endParaRPr>
          </a:p>
        </p:txBody>
      </p:sp>
      <p:sp>
        <p:nvSpPr>
          <p:cNvPr id="13" name="12 Rectángulo"/>
          <p:cNvSpPr/>
          <p:nvPr/>
        </p:nvSpPr>
        <p:spPr>
          <a:xfrm flipH="1">
            <a:off x="5464334" y="1316082"/>
            <a:ext cx="2893501" cy="3754874"/>
          </a:xfrm>
          <a:prstGeom prst="rect">
            <a:avLst/>
          </a:prstGeom>
        </p:spPr>
        <p:txBody>
          <a:bodyPr wrap="square">
            <a:spAutoFit/>
          </a:bodyPr>
          <a:lstStyle/>
          <a:p>
            <a:endParaRPr lang="es-CO" sz="1400" dirty="0">
              <a:latin typeface="Verdana" panose="020B0604030504040204" pitchFamily="34" charset="0"/>
              <a:ea typeface="Verdana" panose="020B0604030504040204" pitchFamily="34" charset="0"/>
              <a:cs typeface="Verdana" panose="020B0604030504040204" pitchFamily="34" charset="0"/>
            </a:endParaRPr>
          </a:p>
          <a:p>
            <a:pPr algn="just"/>
            <a:r>
              <a:rPr lang="es-CO" sz="1400" dirty="0">
                <a:latin typeface="Verdana" panose="020B0604030504040204" pitchFamily="34" charset="0"/>
                <a:ea typeface="Verdana" panose="020B0604030504040204" pitchFamily="34" charset="0"/>
                <a:cs typeface="Verdana" panose="020B0604030504040204" pitchFamily="34" charset="0"/>
              </a:rPr>
              <a:t>Del segundo trimestre del año 2017, la dependencia  que  mas Derechos de Petición atendió fue la Unidad de Atención al Ciudadano con un total de 2182 solicitudes, la segunda fue el grupo de Gestión Documental que tuvo un total de 749 solicitudes.</a:t>
            </a:r>
          </a:p>
          <a:p>
            <a:pPr algn="just"/>
            <a:endParaRPr lang="es-CO" sz="1400" dirty="0">
              <a:latin typeface="Verdana" panose="020B0604030504040204" pitchFamily="34" charset="0"/>
              <a:ea typeface="Verdana" panose="020B0604030504040204" pitchFamily="34" charset="0"/>
              <a:cs typeface="Verdana" panose="020B0604030504040204" pitchFamily="34" charset="0"/>
            </a:endParaRPr>
          </a:p>
          <a:p>
            <a:pPr algn="just"/>
            <a:r>
              <a:rPr lang="es-CO" sz="1400" dirty="0">
                <a:latin typeface="Verdana" panose="020B0604030504040204" pitchFamily="34" charset="0"/>
                <a:ea typeface="Verdana" panose="020B0604030504040204" pitchFamily="34" charset="0"/>
                <a:cs typeface="Verdana" panose="020B0604030504040204" pitchFamily="34" charset="0"/>
              </a:rPr>
              <a:t>En total se recibieron 2960  derechos de petición de información.  Para el mes de abril 878, para el mes de mayo 1033 y para el mes de junio 1049.</a:t>
            </a:r>
            <a:endParaRPr lang="es-CO" dirty="0">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6" name="Tabla 5">
            <a:extLst>
              <a:ext uri="{FF2B5EF4-FFF2-40B4-BE49-F238E27FC236}">
                <a16:creationId xmlns:a16="http://schemas.microsoft.com/office/drawing/2014/main" id="{F702C5DE-0437-4834-95B8-A06F2C783B8C}"/>
              </a:ext>
            </a:extLst>
          </p:cNvPr>
          <p:cNvGraphicFramePr>
            <a:graphicFrameLocks noGrp="1"/>
          </p:cNvGraphicFramePr>
          <p:nvPr>
            <p:extLst>
              <p:ext uri="{D42A27DB-BD31-4B8C-83A1-F6EECF244321}">
                <p14:modId xmlns:p14="http://schemas.microsoft.com/office/powerpoint/2010/main" val="2418248004"/>
              </p:ext>
            </p:extLst>
          </p:nvPr>
        </p:nvGraphicFramePr>
        <p:xfrm>
          <a:off x="611560" y="1316083"/>
          <a:ext cx="4059685" cy="5374236"/>
        </p:xfrm>
        <a:graphic>
          <a:graphicData uri="http://schemas.openxmlformats.org/drawingml/2006/table">
            <a:tbl>
              <a:tblPr/>
              <a:tblGrid>
                <a:gridCol w="2193290">
                  <a:extLst>
                    <a:ext uri="{9D8B030D-6E8A-4147-A177-3AD203B41FA5}">
                      <a16:colId xmlns:a16="http://schemas.microsoft.com/office/drawing/2014/main" val="609110311"/>
                    </a:ext>
                  </a:extLst>
                </a:gridCol>
                <a:gridCol w="644955">
                  <a:extLst>
                    <a:ext uri="{9D8B030D-6E8A-4147-A177-3AD203B41FA5}">
                      <a16:colId xmlns:a16="http://schemas.microsoft.com/office/drawing/2014/main" val="2061418374"/>
                    </a:ext>
                  </a:extLst>
                </a:gridCol>
                <a:gridCol w="415245">
                  <a:extLst>
                    <a:ext uri="{9D8B030D-6E8A-4147-A177-3AD203B41FA5}">
                      <a16:colId xmlns:a16="http://schemas.microsoft.com/office/drawing/2014/main" val="1507261027"/>
                    </a:ext>
                  </a:extLst>
                </a:gridCol>
                <a:gridCol w="362235">
                  <a:extLst>
                    <a:ext uri="{9D8B030D-6E8A-4147-A177-3AD203B41FA5}">
                      <a16:colId xmlns:a16="http://schemas.microsoft.com/office/drawing/2014/main" val="3436188544"/>
                    </a:ext>
                  </a:extLst>
                </a:gridCol>
                <a:gridCol w="443960">
                  <a:extLst>
                    <a:ext uri="{9D8B030D-6E8A-4147-A177-3AD203B41FA5}">
                      <a16:colId xmlns:a16="http://schemas.microsoft.com/office/drawing/2014/main" val="3467870959"/>
                    </a:ext>
                  </a:extLst>
                </a:gridCol>
              </a:tblGrid>
              <a:tr h="195592">
                <a:tc gridSpan="5">
                  <a:txBody>
                    <a:bodyPr/>
                    <a:lstStyle/>
                    <a:p>
                      <a:pPr algn="ctr" rtl="0" fontAlgn="ctr"/>
                      <a:r>
                        <a:rPr lang="es-CO" sz="800" b="1" i="0" u="none" strike="noStrike" dirty="0">
                          <a:solidFill>
                            <a:srgbClr val="FFFFFF"/>
                          </a:solidFill>
                          <a:effectLst/>
                          <a:latin typeface="Calibri" panose="020F0502020204030204" pitchFamily="34" charset="0"/>
                        </a:rPr>
                        <a:t>DERECHOS DE PETICIÓN DE INFORMACIÓN SEGUNDO TRIMESTRE  2017 POR DEPENDENCIA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3569411919"/>
                  </a:ext>
                </a:extLst>
              </a:tr>
              <a:tr h="190280">
                <a:tc>
                  <a:txBody>
                    <a:bodyPr/>
                    <a:lstStyle/>
                    <a:p>
                      <a:pPr algn="l" rtl="0" fontAlgn="ctr"/>
                      <a:r>
                        <a:rPr lang="es-CO" sz="600" b="1" i="0" u="none" strike="noStrike">
                          <a:solidFill>
                            <a:srgbClr val="FFFFFF"/>
                          </a:solidFill>
                          <a:effectLst/>
                          <a:latin typeface="Arial" panose="020B0604020202020204" pitchFamily="34" charset="0"/>
                        </a:rPr>
                        <a:t>Dependencia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ctr"/>
                      <a:r>
                        <a:rPr lang="es-CO" sz="600" b="1" i="0" u="none" strike="noStrike">
                          <a:solidFill>
                            <a:srgbClr val="FFFFFF"/>
                          </a:solidFill>
                          <a:effectLst/>
                          <a:latin typeface="Arial" panose="020B0604020202020204" pitchFamily="34" charset="0"/>
                        </a:rPr>
                        <a:t>Abril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ctr"/>
                      <a:r>
                        <a:rPr lang="es-CO" sz="600" b="1" i="0" u="none" strike="noStrike">
                          <a:solidFill>
                            <a:srgbClr val="FFFFFF"/>
                          </a:solidFill>
                          <a:effectLst/>
                          <a:latin typeface="Arial" panose="020B0604020202020204" pitchFamily="34" charset="0"/>
                        </a:rPr>
                        <a:t>Mayo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ctr"/>
                      <a:r>
                        <a:rPr lang="es-CO" sz="600" b="1" i="0" u="none" strike="noStrike">
                          <a:solidFill>
                            <a:srgbClr val="FFFFFF"/>
                          </a:solidFill>
                          <a:effectLst/>
                          <a:latin typeface="Arial" panose="020B0604020202020204" pitchFamily="34" charset="0"/>
                        </a:rPr>
                        <a:t>Junio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ctr"/>
                      <a:r>
                        <a:rPr lang="es-CO" sz="600" b="1" i="0" u="none" strike="noStrike">
                          <a:solidFill>
                            <a:srgbClr val="FFFFFF"/>
                          </a:solidFill>
                          <a:effectLst/>
                          <a:latin typeface="Arial" panose="020B0604020202020204" pitchFamily="34" charset="0"/>
                        </a:rPr>
                        <a:t>TOTAL GENERAL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extLst>
                  <a:ext uri="{0D108BD9-81ED-4DB2-BD59-A6C34878D82A}">
                    <a16:rowId xmlns:a16="http://schemas.microsoft.com/office/drawing/2014/main" val="2812285832"/>
                  </a:ext>
                </a:extLst>
              </a:tr>
              <a:tr h="302562">
                <a:tc>
                  <a:txBody>
                    <a:bodyPr/>
                    <a:lstStyle/>
                    <a:p>
                      <a:pPr algn="l" fontAlgn="b"/>
                      <a:r>
                        <a:rPr lang="es-CO" sz="1100" b="0" i="0" u="none" strike="noStrike" dirty="0">
                          <a:solidFill>
                            <a:srgbClr val="000000"/>
                          </a:solidFill>
                          <a:effectLst/>
                          <a:latin typeface="Calibri" panose="020F0502020204030204" pitchFamily="34" charset="0"/>
                        </a:rPr>
                        <a:t>Despacho del Viceministro de Educación Preescolar, Básica y Media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15998375"/>
                  </a:ext>
                </a:extLst>
              </a:tr>
              <a:tr h="302562">
                <a:tc>
                  <a:txBody>
                    <a:bodyPr/>
                    <a:lstStyle/>
                    <a:p>
                      <a:pPr algn="l" fontAlgn="b"/>
                      <a:r>
                        <a:rPr lang="es-CO" sz="1100" b="0" i="0" u="none" strike="noStrike">
                          <a:solidFill>
                            <a:srgbClr val="000000"/>
                          </a:solidFill>
                          <a:effectLst/>
                          <a:latin typeface="Calibri" panose="020F0502020204030204" pitchFamily="34" charset="0"/>
                        </a:rPr>
                        <a:t>Despacho del Viceministro de Educación Superior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19228018"/>
                  </a:ext>
                </a:extLst>
              </a:tr>
              <a:tr h="155460">
                <a:tc>
                  <a:txBody>
                    <a:bodyPr/>
                    <a:lstStyle/>
                    <a:p>
                      <a:pPr algn="l" fontAlgn="b"/>
                      <a:r>
                        <a:rPr lang="es-CO" sz="1100" b="0" i="0" u="none" strike="noStrike">
                          <a:solidFill>
                            <a:srgbClr val="000000"/>
                          </a:solidFill>
                          <a:effectLst/>
                          <a:latin typeface="Calibri" panose="020F0502020204030204" pitchFamily="34" charset="0"/>
                        </a:rPr>
                        <a:t>Grupo de Certificaciones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2877810"/>
                  </a:ext>
                </a:extLst>
              </a:tr>
              <a:tr h="155460">
                <a:tc>
                  <a:txBody>
                    <a:bodyPr/>
                    <a:lstStyle/>
                    <a:p>
                      <a:pPr algn="l" fontAlgn="b"/>
                      <a:r>
                        <a:rPr lang="es-CO" sz="1100" b="0" i="0" u="none" strike="noStrike">
                          <a:solidFill>
                            <a:srgbClr val="000000"/>
                          </a:solidFill>
                          <a:effectLst/>
                          <a:latin typeface="Calibri" panose="020F0502020204030204" pitchFamily="34" charset="0"/>
                        </a:rPr>
                        <a:t>Grupo de Convalidaciones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52573721"/>
                  </a:ext>
                </a:extLst>
              </a:tr>
              <a:tr h="155460">
                <a:tc>
                  <a:txBody>
                    <a:bodyPr/>
                    <a:lstStyle/>
                    <a:p>
                      <a:pPr algn="l" fontAlgn="b"/>
                      <a:r>
                        <a:rPr lang="es-CO" sz="1100" b="0" i="0" u="none" strike="noStrike">
                          <a:solidFill>
                            <a:srgbClr val="000000"/>
                          </a:solidFill>
                          <a:effectLst/>
                          <a:latin typeface="Calibri" panose="020F0502020204030204" pitchFamily="34" charset="0"/>
                        </a:rPr>
                        <a:t>Grupo de Gestión Documental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205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278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266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749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39562217"/>
                  </a:ext>
                </a:extLst>
              </a:tr>
              <a:tr h="155460">
                <a:tc>
                  <a:txBody>
                    <a:bodyPr/>
                    <a:lstStyle/>
                    <a:p>
                      <a:pPr algn="l" fontAlgn="b"/>
                      <a:r>
                        <a:rPr lang="es-CO" sz="1100" b="0" i="0" u="none" strike="noStrike">
                          <a:solidFill>
                            <a:srgbClr val="000000"/>
                          </a:solidFill>
                          <a:effectLst/>
                          <a:latin typeface="Calibri" panose="020F0502020204030204" pitchFamily="34" charset="0"/>
                        </a:rPr>
                        <a:t>Oficina Asesora Jurídica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15287154"/>
                  </a:ext>
                </a:extLst>
              </a:tr>
              <a:tr h="302562">
                <a:tc>
                  <a:txBody>
                    <a:bodyPr/>
                    <a:lstStyle/>
                    <a:p>
                      <a:pPr algn="l" fontAlgn="b"/>
                      <a:r>
                        <a:rPr lang="es-CO" sz="1100" b="0" i="0" u="none" strike="noStrike">
                          <a:solidFill>
                            <a:srgbClr val="000000"/>
                          </a:solidFill>
                          <a:effectLst/>
                          <a:latin typeface="Calibri" panose="020F0502020204030204" pitchFamily="34" charset="0"/>
                        </a:rPr>
                        <a:t>Oficina de Innovación Educativa con Uso de TIC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48638790"/>
                  </a:ext>
                </a:extLst>
              </a:tr>
              <a:tr h="302562">
                <a:tc>
                  <a:txBody>
                    <a:bodyPr/>
                    <a:lstStyle/>
                    <a:p>
                      <a:pPr algn="l" fontAlgn="b"/>
                      <a:r>
                        <a:rPr lang="es-CO" sz="1100" b="0" i="0" u="none" strike="noStrike">
                          <a:solidFill>
                            <a:srgbClr val="000000"/>
                          </a:solidFill>
                          <a:effectLst/>
                          <a:latin typeface="Calibri" panose="020F0502020204030204" pitchFamily="34" charset="0"/>
                        </a:rPr>
                        <a:t>Subapoyo - Fortalecimiento de la oferta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7823931"/>
                  </a:ext>
                </a:extLst>
              </a:tr>
              <a:tr h="302562">
                <a:tc>
                  <a:txBody>
                    <a:bodyPr/>
                    <a:lstStyle/>
                    <a:p>
                      <a:pPr algn="l" fontAlgn="b"/>
                      <a:r>
                        <a:rPr lang="es-CO" sz="1100" b="0" i="0" u="none" strike="noStrike">
                          <a:solidFill>
                            <a:srgbClr val="000000"/>
                          </a:solidFill>
                          <a:effectLst/>
                          <a:latin typeface="Calibri" panose="020F0502020204030204" pitchFamily="34" charset="0"/>
                        </a:rPr>
                        <a:t>Subdirección de Apoyo a la Gestión de las IES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5340920"/>
                  </a:ext>
                </a:extLst>
              </a:tr>
              <a:tr h="302562">
                <a:tc>
                  <a:txBody>
                    <a:bodyPr/>
                    <a:lstStyle/>
                    <a:p>
                      <a:pPr algn="l" fontAlgn="b"/>
                      <a:r>
                        <a:rPr lang="es-CO" sz="1100" b="0" i="0" u="none" strike="noStrike">
                          <a:solidFill>
                            <a:srgbClr val="000000"/>
                          </a:solidFill>
                          <a:effectLst/>
                          <a:latin typeface="Calibri" panose="020F0502020204030204" pitchFamily="34" charset="0"/>
                        </a:rPr>
                        <a:t>Subdirección de Aseguramiento de la Calidad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90247854"/>
                  </a:ext>
                </a:extLst>
              </a:tr>
              <a:tr h="302562">
                <a:tc>
                  <a:txBody>
                    <a:bodyPr/>
                    <a:lstStyle/>
                    <a:p>
                      <a:pPr algn="l" fontAlgn="b"/>
                      <a:r>
                        <a:rPr lang="es-CO" sz="1100" b="0" i="0" u="none" strike="noStrike">
                          <a:solidFill>
                            <a:srgbClr val="000000"/>
                          </a:solidFill>
                          <a:effectLst/>
                          <a:latin typeface="Calibri" panose="020F0502020204030204" pitchFamily="34" charset="0"/>
                        </a:rPr>
                        <a:t>Subdirección de Desarrollo Organizacional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21816384"/>
                  </a:ext>
                </a:extLst>
              </a:tr>
              <a:tr h="302562">
                <a:tc>
                  <a:txBody>
                    <a:bodyPr/>
                    <a:lstStyle/>
                    <a:p>
                      <a:pPr algn="l" fontAlgn="b"/>
                      <a:r>
                        <a:rPr lang="es-CO" sz="1100" b="0" i="0" u="none" strike="noStrike">
                          <a:solidFill>
                            <a:srgbClr val="000000"/>
                          </a:solidFill>
                          <a:effectLst/>
                          <a:latin typeface="Calibri" panose="020F0502020204030204" pitchFamily="34" charset="0"/>
                        </a:rPr>
                        <a:t>Subdirección de Desarrollo Sectorial de la Educación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6243006"/>
                  </a:ext>
                </a:extLst>
              </a:tr>
              <a:tr h="302562">
                <a:tc>
                  <a:txBody>
                    <a:bodyPr/>
                    <a:lstStyle/>
                    <a:p>
                      <a:pPr algn="l" fontAlgn="b"/>
                      <a:r>
                        <a:rPr lang="es-CO" sz="1100" b="0" i="0" u="none" strike="noStrike">
                          <a:solidFill>
                            <a:srgbClr val="000000"/>
                          </a:solidFill>
                          <a:effectLst/>
                          <a:latin typeface="Calibri" panose="020F0502020204030204" pitchFamily="34" charset="0"/>
                        </a:rPr>
                        <a:t>Subdirección de Fomento de Competencias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62823955"/>
                  </a:ext>
                </a:extLst>
              </a:tr>
              <a:tr h="302562">
                <a:tc>
                  <a:txBody>
                    <a:bodyPr/>
                    <a:lstStyle/>
                    <a:p>
                      <a:pPr algn="l" fontAlgn="b"/>
                      <a:r>
                        <a:rPr lang="es-CO" sz="1100" b="0" i="0" u="none" strike="noStrike">
                          <a:solidFill>
                            <a:srgbClr val="000000"/>
                          </a:solidFill>
                          <a:effectLst/>
                          <a:latin typeface="Calibri" panose="020F0502020204030204" pitchFamily="34" charset="0"/>
                        </a:rPr>
                        <a:t>Subdirección de Inspección y Vigilancia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67161298"/>
                  </a:ext>
                </a:extLst>
              </a:tr>
              <a:tr h="155460">
                <a:tc>
                  <a:txBody>
                    <a:bodyPr/>
                    <a:lstStyle/>
                    <a:p>
                      <a:pPr algn="l" fontAlgn="b"/>
                      <a:r>
                        <a:rPr lang="es-CO" sz="1100" b="0" i="0" u="none" strike="noStrike">
                          <a:solidFill>
                            <a:srgbClr val="000000"/>
                          </a:solidFill>
                          <a:effectLst/>
                          <a:latin typeface="Calibri" panose="020F0502020204030204" pitchFamily="34" charset="0"/>
                        </a:rPr>
                        <a:t>Subdirección de Permanencia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54209684"/>
                  </a:ext>
                </a:extLst>
              </a:tr>
              <a:tr h="302562">
                <a:tc>
                  <a:txBody>
                    <a:bodyPr/>
                    <a:lstStyle/>
                    <a:p>
                      <a:pPr algn="l" fontAlgn="b"/>
                      <a:r>
                        <a:rPr lang="es-CO" sz="1100" b="0" i="0" u="none" strike="noStrike">
                          <a:solidFill>
                            <a:srgbClr val="000000"/>
                          </a:solidFill>
                          <a:effectLst/>
                          <a:latin typeface="Calibri" panose="020F0502020204030204" pitchFamily="34" charset="0"/>
                        </a:rPr>
                        <a:t>Subdirección de Recursos Humanos del Sector Educación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95558250"/>
                  </a:ext>
                </a:extLst>
              </a:tr>
              <a:tr h="155460">
                <a:tc>
                  <a:txBody>
                    <a:bodyPr/>
                    <a:lstStyle/>
                    <a:p>
                      <a:pPr algn="l" fontAlgn="b"/>
                      <a:r>
                        <a:rPr lang="es-CO" sz="1100" b="0" i="0" u="none" strike="noStrike">
                          <a:solidFill>
                            <a:srgbClr val="000000"/>
                          </a:solidFill>
                          <a:effectLst/>
                          <a:latin typeface="Calibri" panose="020F0502020204030204" pitchFamily="34" charset="0"/>
                        </a:rPr>
                        <a:t>Unidad de Atención al Ciudadano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665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741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776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0" i="0" u="none" strike="noStrike">
                          <a:solidFill>
                            <a:srgbClr val="000000"/>
                          </a:solidFill>
                          <a:effectLst/>
                          <a:latin typeface="Calibri" panose="020F0502020204030204" pitchFamily="34" charset="0"/>
                        </a:rPr>
                        <a:t>2182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59755018"/>
                  </a:ext>
                </a:extLst>
              </a:tr>
              <a:tr h="130394">
                <a:tc>
                  <a:txBody>
                    <a:bodyPr/>
                    <a:lstStyle/>
                    <a:p>
                      <a:pPr algn="l" rtl="0" fontAlgn="ctr"/>
                      <a:r>
                        <a:rPr lang="es-CO" sz="600" b="1" i="0" u="none" strike="noStrike">
                          <a:solidFill>
                            <a:srgbClr val="FFFFFF"/>
                          </a:solidFill>
                          <a:effectLst/>
                          <a:latin typeface="Arial" panose="020B0604020202020204" pitchFamily="34" charset="0"/>
                        </a:rPr>
                        <a:t>Total general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ctr"/>
                      <a:r>
                        <a:rPr lang="es-CO" sz="600" b="1" i="0" u="none" strike="noStrike">
                          <a:solidFill>
                            <a:srgbClr val="FFFFFF"/>
                          </a:solidFill>
                          <a:effectLst/>
                          <a:latin typeface="Arial" panose="020B0604020202020204" pitchFamily="34" charset="0"/>
                        </a:rPr>
                        <a:t>878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ctr"/>
                      <a:r>
                        <a:rPr lang="es-CO" sz="600" b="1" i="0" u="none" strike="noStrike">
                          <a:solidFill>
                            <a:srgbClr val="FFFFFF"/>
                          </a:solidFill>
                          <a:effectLst/>
                          <a:latin typeface="Arial" panose="020B0604020202020204" pitchFamily="34" charset="0"/>
                        </a:rPr>
                        <a:t>1033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ctr"/>
                      <a:r>
                        <a:rPr lang="es-CO" sz="600" b="1" i="0" u="none" strike="noStrike">
                          <a:solidFill>
                            <a:srgbClr val="FFFFFF"/>
                          </a:solidFill>
                          <a:effectLst/>
                          <a:latin typeface="Arial" panose="020B0604020202020204" pitchFamily="34" charset="0"/>
                        </a:rPr>
                        <a:t>1049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tc>
                  <a:txBody>
                    <a:bodyPr/>
                    <a:lstStyle/>
                    <a:p>
                      <a:pPr algn="ctr" rtl="0" fontAlgn="ctr"/>
                      <a:r>
                        <a:rPr lang="es-CO" sz="600" b="1" i="0" u="none" strike="noStrike" dirty="0">
                          <a:solidFill>
                            <a:srgbClr val="FFFFFF"/>
                          </a:solidFill>
                          <a:effectLst/>
                          <a:latin typeface="Arial" panose="020B0604020202020204" pitchFamily="34" charset="0"/>
                        </a:rPr>
                        <a:t>2960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2523"/>
                    </a:solidFill>
                  </a:tcPr>
                </a:tc>
                <a:extLst>
                  <a:ext uri="{0D108BD9-81ED-4DB2-BD59-A6C34878D82A}">
                    <a16:rowId xmlns:a16="http://schemas.microsoft.com/office/drawing/2014/main" val="3149083510"/>
                  </a:ext>
                </a:extLst>
              </a:tr>
            </a:tbl>
          </a:graphicData>
        </a:graphic>
      </p:graphicFrame>
    </p:spTree>
    <p:extLst>
      <p:ext uri="{BB962C8B-B14F-4D97-AF65-F5344CB8AC3E}">
        <p14:creationId xmlns:p14="http://schemas.microsoft.com/office/powerpoint/2010/main" val="3909141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9" name="Picture 15"/>
          <p:cNvPicPr>
            <a:picLocks noChangeAspect="1" noChangeArrowheads="1"/>
          </p:cNvPicPr>
          <p:nvPr/>
        </p:nvPicPr>
        <p:blipFill rotWithShape="1">
          <a:blip r:embed="rId3">
            <a:extLst>
              <a:ext uri="{28A0092B-C50C-407E-A947-70E740481C1C}">
                <a14:useLocalDpi xmlns:a14="http://schemas.microsoft.com/office/drawing/2010/main" val="0"/>
              </a:ext>
            </a:extLst>
          </a:blip>
          <a:srcRect l="15259" t="17295" r="16983" b="33645"/>
          <a:stretch/>
        </p:blipFill>
        <p:spPr bwMode="auto">
          <a:xfrm>
            <a:off x="17916" y="2636912"/>
            <a:ext cx="9159766" cy="14401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5 CuadroTexto"/>
          <p:cNvSpPr txBox="1"/>
          <p:nvPr/>
        </p:nvSpPr>
        <p:spPr>
          <a:xfrm>
            <a:off x="161088" y="307303"/>
            <a:ext cx="8784976" cy="646331"/>
          </a:xfrm>
          <a:prstGeom prst="rect">
            <a:avLst/>
          </a:prstGeom>
          <a:noFill/>
        </p:spPr>
        <p:txBody>
          <a:bodyPr wrap="square" rtlCol="0">
            <a:spAutoFit/>
          </a:bodyPr>
          <a:lstStyle/>
          <a:p>
            <a:pPr algn="r"/>
            <a:r>
              <a:rPr lang="es-CO" sz="3600" b="1" dirty="0">
                <a:solidFill>
                  <a:schemeClr val="bg1"/>
                </a:solidFill>
                <a:latin typeface="Verdana" panose="020B0604030504040204" pitchFamily="34" charset="0"/>
                <a:ea typeface="Verdana" panose="020B0604030504040204" pitchFamily="34" charset="0"/>
                <a:cs typeface="Verdana" panose="020B0604030504040204" pitchFamily="34" charset="0"/>
              </a:rPr>
              <a:t>Unidad de Atencion al Ciudadano</a:t>
            </a:r>
          </a:p>
        </p:txBody>
      </p:sp>
      <p:grpSp>
        <p:nvGrpSpPr>
          <p:cNvPr id="43" name="42 Grupo"/>
          <p:cNvGrpSpPr/>
          <p:nvPr/>
        </p:nvGrpSpPr>
        <p:grpSpPr>
          <a:xfrm>
            <a:off x="6189257" y="6093296"/>
            <a:ext cx="2919247" cy="757382"/>
            <a:chOff x="6189257" y="6093296"/>
            <a:chExt cx="2919247" cy="757382"/>
          </a:xfrm>
        </p:grpSpPr>
        <p:pic>
          <p:nvPicPr>
            <p:cNvPr id="40" name="39 Imagen"/>
            <p:cNvPicPr>
              <a:picLocks noChangeAspect="1"/>
            </p:cNvPicPr>
            <p:nvPr/>
          </p:nvPicPr>
          <p:blipFill rotWithShape="1">
            <a:blip r:embed="rId4" cstate="print">
              <a:extLst>
                <a:ext uri="{28A0092B-C50C-407E-A947-70E740481C1C}">
                  <a14:useLocalDpi xmlns:a14="http://schemas.microsoft.com/office/drawing/2010/main" val="0"/>
                </a:ext>
              </a:extLst>
            </a:blip>
            <a:srcRect l="80014" t="81187" r="3385" b="5008"/>
            <a:stretch/>
          </p:blipFill>
          <p:spPr>
            <a:xfrm>
              <a:off x="7590492" y="6093296"/>
              <a:ext cx="1518012" cy="757382"/>
            </a:xfrm>
            <a:prstGeom prst="rect">
              <a:avLst/>
            </a:prstGeom>
          </p:spPr>
        </p:pic>
        <p:pic>
          <p:nvPicPr>
            <p:cNvPr id="42" name="41 Imagen"/>
            <p:cNvPicPr>
              <a:picLocks noChangeAspect="1"/>
            </p:cNvPicPr>
            <p:nvPr/>
          </p:nvPicPr>
          <p:blipFill rotWithShape="1">
            <a:blip r:embed="rId5" cstate="print">
              <a:extLst>
                <a:ext uri="{28A0092B-C50C-407E-A947-70E740481C1C}">
                  <a14:useLocalDpi xmlns:a14="http://schemas.microsoft.com/office/drawing/2010/main" val="0"/>
                </a:ext>
              </a:extLst>
            </a:blip>
            <a:srcRect l="8610" t="34023" r="7437" b="38391"/>
            <a:stretch/>
          </p:blipFill>
          <p:spPr>
            <a:xfrm>
              <a:off x="6189257" y="6294092"/>
              <a:ext cx="1401235" cy="355790"/>
            </a:xfrm>
            <a:prstGeom prst="rect">
              <a:avLst/>
            </a:prstGeom>
          </p:spPr>
        </p:pic>
      </p:grpSp>
      <p:sp>
        <p:nvSpPr>
          <p:cNvPr id="2" name="1 Rectángulo"/>
          <p:cNvSpPr/>
          <p:nvPr/>
        </p:nvSpPr>
        <p:spPr>
          <a:xfrm>
            <a:off x="1259632" y="2791027"/>
            <a:ext cx="5958408" cy="2092881"/>
          </a:xfrm>
          <a:prstGeom prst="rect">
            <a:avLst/>
          </a:prstGeom>
        </p:spPr>
        <p:txBody>
          <a:bodyPr wrap="square">
            <a:spAutoFit/>
          </a:bodyPr>
          <a:lstStyle/>
          <a:p>
            <a:pPr algn="ctr"/>
            <a:r>
              <a:rPr lang="es-CO" sz="2600" dirty="0">
                <a:solidFill>
                  <a:schemeClr val="bg1"/>
                </a:solidFill>
              </a:rPr>
              <a:t>Detalle de  Derechos de Petición de Información</a:t>
            </a:r>
            <a:br>
              <a:rPr lang="es-CO" sz="2600" dirty="0">
                <a:solidFill>
                  <a:schemeClr val="bg1"/>
                </a:solidFill>
              </a:rPr>
            </a:br>
            <a:r>
              <a:rPr lang="es-CO" sz="2600" dirty="0">
                <a:solidFill>
                  <a:schemeClr val="bg1"/>
                </a:solidFill>
              </a:rPr>
              <a:t>Segundo Trimestre 2017</a:t>
            </a:r>
          </a:p>
          <a:p>
            <a:pPr algn="ctr"/>
            <a:endParaRPr lang="es-CO" sz="2600" dirty="0">
              <a:solidFill>
                <a:schemeClr val="bg1"/>
              </a:solidFill>
            </a:endParaRPr>
          </a:p>
          <a:p>
            <a:pPr algn="ctr"/>
            <a:r>
              <a:rPr lang="es-CO" sz="2600" dirty="0">
                <a:solidFill>
                  <a:schemeClr val="bg1"/>
                </a:solidFill>
              </a:rPr>
              <a:t>Ver </a:t>
            </a:r>
            <a:r>
              <a:rPr lang="es-CO" sz="2600" dirty="0">
                <a:solidFill>
                  <a:schemeClr val="bg1"/>
                </a:solidFill>
                <a:highlight>
                  <a:srgbClr val="800000"/>
                </a:highlight>
                <a:hlinkClick r:id="rId6"/>
              </a:rPr>
              <a:t>Archivo adjunto en Excel *</a:t>
            </a:r>
            <a:endParaRPr lang="es-ES" sz="2600" dirty="0">
              <a:solidFill>
                <a:schemeClr val="bg1"/>
              </a:solidFill>
              <a:highlight>
                <a:srgbClr val="800000"/>
              </a:highlight>
            </a:endParaRPr>
          </a:p>
        </p:txBody>
      </p:sp>
    </p:spTree>
    <p:extLst>
      <p:ext uri="{BB962C8B-B14F-4D97-AF65-F5344CB8AC3E}">
        <p14:creationId xmlns:p14="http://schemas.microsoft.com/office/powerpoint/2010/main" val="138459543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5974</TotalTime>
  <Words>576</Words>
  <Application>Microsoft Office PowerPoint</Application>
  <PresentationFormat>Presentación en pantalla (4:3)</PresentationFormat>
  <Paragraphs>184</Paragraphs>
  <Slides>6</Slides>
  <Notes>6</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6</vt:i4>
      </vt:variant>
    </vt:vector>
  </HeadingPairs>
  <TitlesOfParts>
    <vt:vector size="11" baseType="lpstr">
      <vt:lpstr>Arial</vt:lpstr>
      <vt:lpstr>Arial Narrow</vt:lpstr>
      <vt:lpstr>Calibri</vt:lpstr>
      <vt:lpstr>Verdana</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Carolina Acosta Gutierrez</dc:creator>
  <cp:lastModifiedBy>Pablo Alexander Tenjo Villaba</cp:lastModifiedBy>
  <cp:revision>613</cp:revision>
  <cp:lastPrinted>2015-11-04T16:00:38Z</cp:lastPrinted>
  <dcterms:created xsi:type="dcterms:W3CDTF">2014-10-20T16:00:02Z</dcterms:created>
  <dcterms:modified xsi:type="dcterms:W3CDTF">2017-11-08T13:47:08Z</dcterms:modified>
</cp:coreProperties>
</file>