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386" r:id="rId3"/>
    <p:sldId id="395" r:id="rId4"/>
    <p:sldId id="390" r:id="rId5"/>
    <p:sldId id="398" r:id="rId6"/>
    <p:sldId id="403" r:id="rId7"/>
  </p:sldIdLst>
  <p:sldSz cx="9144000" cy="6858000" type="screen4x3"/>
  <p:notesSz cx="6881813" cy="92964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B7F6AE05-79DC-47B0-B425-66D33FA4E379}">
          <p14:sldIdLst>
            <p14:sldId id="256"/>
            <p14:sldId id="386"/>
            <p14:sldId id="395"/>
            <p14:sldId id="390"/>
            <p14:sldId id="398"/>
            <p14:sldId id="40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71" autoAdjust="0"/>
  </p:normalViewPr>
  <p:slideViewPr>
    <p:cSldViewPr>
      <p:cViewPr varScale="1">
        <p:scale>
          <a:sx n="85" d="100"/>
          <a:sy n="85" d="100"/>
        </p:scale>
        <p:origin x="156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Hoja1!$B$1</c:f>
              <c:strCache>
                <c:ptCount val="1"/>
                <c:pt idx="0">
                  <c:v>2285</c:v>
                </c:pt>
              </c:strCache>
            </c:strRef>
          </c:tx>
          <c:explosion val="7"/>
          <c:dPt>
            <c:idx val="0"/>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B37D-4243-B4E2-B2E021054BED}"/>
              </c:ext>
            </c:extLst>
          </c:dPt>
          <c:dPt>
            <c:idx val="1"/>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B37D-4243-B4E2-B2E021054BED}"/>
              </c:ext>
            </c:extLst>
          </c:dPt>
          <c:dPt>
            <c:idx val="2"/>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B37D-4243-B4E2-B2E021054BED}"/>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s-CO"/>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extLst>
                <c:ext xmlns:c15="http://schemas.microsoft.com/office/drawing/2012/chart" uri="{02D57815-91ED-43cb-92C2-25804820EDAC}">
                  <c15:fullRef>
                    <c15:sqref>Hoja1!$A$2:$A$5</c15:sqref>
                  </c15:fullRef>
                </c:ext>
              </c:extLst>
              <c:f>Hoja1!$A$2:$A$4</c:f>
              <c:strCache>
                <c:ptCount val="3"/>
                <c:pt idx="0">
                  <c:v>Solicitudes recibidas y trasladadas</c:v>
                </c:pt>
                <c:pt idx="1">
                  <c:v>Solicitudes negadas</c:v>
                </c:pt>
                <c:pt idx="2">
                  <c:v>Solicitudes recibidas</c:v>
                </c:pt>
              </c:strCache>
            </c:strRef>
          </c:cat>
          <c:val>
            <c:numRef>
              <c:extLst>
                <c:ext xmlns:c15="http://schemas.microsoft.com/office/drawing/2012/chart" uri="{02D57815-91ED-43cb-92C2-25804820EDAC}">
                  <c15:fullRef>
                    <c15:sqref>Hoja1!$B$2:$B$5</c15:sqref>
                  </c15:fullRef>
                </c:ext>
              </c:extLst>
              <c:f>Hoja1!$B$2:$B$4</c:f>
              <c:numCache>
                <c:formatCode>General</c:formatCode>
                <c:ptCount val="3"/>
                <c:pt idx="0">
                  <c:v>529</c:v>
                </c:pt>
                <c:pt idx="1">
                  <c:v>0</c:v>
                </c:pt>
                <c:pt idx="2">
                  <c:v>2814</c:v>
                </c:pt>
              </c:numCache>
            </c:numRef>
          </c:val>
          <c:extLst>
            <c:ext xmlns:c15="http://schemas.microsoft.com/office/drawing/2012/chart" uri="{02D57815-91ED-43cb-92C2-25804820EDAC}">
              <c15:categoryFilterExceptions/>
            </c:ext>
            <c:ext xmlns:c16="http://schemas.microsoft.com/office/drawing/2014/chart" uri="{C3380CC4-5D6E-409C-BE32-E72D297353CC}">
              <c16:uniqueId val="{00000000-CFD9-4E0A-8DC4-DE8AEC3AE4B1}"/>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s-CO"/>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s-CO"/>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Hoja1!$B$1</c:f>
              <c:strCache>
                <c:ptCount val="1"/>
                <c:pt idx="0">
                  <c:v>Columna1</c:v>
                </c:pt>
              </c:strCache>
            </c:strRef>
          </c:tx>
          <c:dPt>
            <c:idx val="0"/>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214C-4FD9-B4FF-B5651D4D6290}"/>
              </c:ext>
            </c:extLst>
          </c:dPt>
          <c:dPt>
            <c:idx val="1"/>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214C-4FD9-B4FF-B5651D4D6290}"/>
              </c:ext>
            </c:extLst>
          </c:dPt>
          <c:dPt>
            <c:idx val="2"/>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214C-4FD9-B4FF-B5651D4D6290}"/>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s-CO"/>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extLst>
                <c:ext xmlns:c15="http://schemas.microsoft.com/office/drawing/2012/chart" uri="{02D57815-91ED-43cb-92C2-25804820EDAC}">
                  <c15:fullRef>
                    <c15:sqref>Hoja1!$A$2:$A$5</c15:sqref>
                  </c15:fullRef>
                </c:ext>
              </c:extLst>
              <c:f>Hoja1!$A$2:$A$4</c:f>
              <c:strCache>
                <c:ptCount val="3"/>
                <c:pt idx="0">
                  <c:v>ENERO</c:v>
                </c:pt>
                <c:pt idx="1">
                  <c:v>FEBRERO</c:v>
                </c:pt>
                <c:pt idx="2">
                  <c:v>MARZO</c:v>
                </c:pt>
              </c:strCache>
            </c:strRef>
          </c:cat>
          <c:val>
            <c:numRef>
              <c:extLst>
                <c:ext xmlns:c15="http://schemas.microsoft.com/office/drawing/2012/chart" uri="{02D57815-91ED-43cb-92C2-25804820EDAC}">
                  <c15:fullRef>
                    <c15:sqref>Hoja1!$B$2:$B$5</c15:sqref>
                  </c15:fullRef>
                </c:ext>
              </c:extLst>
              <c:f>Hoja1!$B$2:$B$4</c:f>
              <c:numCache>
                <c:formatCode>General</c:formatCode>
                <c:ptCount val="3"/>
                <c:pt idx="0">
                  <c:v>257</c:v>
                </c:pt>
                <c:pt idx="1">
                  <c:v>967</c:v>
                </c:pt>
                <c:pt idx="2">
                  <c:v>1074</c:v>
                </c:pt>
              </c:numCache>
            </c:numRef>
          </c:val>
          <c:extLst>
            <c:ext xmlns:c15="http://schemas.microsoft.com/office/drawing/2012/chart" uri="{02D57815-91ED-43cb-92C2-25804820EDAC}">
              <c15:categoryFilterExceptions/>
            </c:ext>
            <c:ext xmlns:c16="http://schemas.microsoft.com/office/drawing/2014/chart" uri="{C3380CC4-5D6E-409C-BE32-E72D297353CC}">
              <c16:uniqueId val="{00000000-F53A-47E9-83FE-D41A36E3EF7F}"/>
            </c:ext>
          </c:extLst>
        </c:ser>
        <c:dLbls>
          <c:dLblPos val="ctr"/>
          <c:showLegendKey val="0"/>
          <c:showVal val="0"/>
          <c:showCatName val="0"/>
          <c:showSerName val="0"/>
          <c:showPercent val="1"/>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s-CO"/>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s-CO"/>
          </a:p>
        </p:txBody>
      </p:sp>
      <p:sp>
        <p:nvSpPr>
          <p:cNvPr id="3" name="2 Marcador de fecha"/>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7629A982-FD9A-427A-A071-14AFEB099AA6}" type="datetimeFigureOut">
              <a:rPr lang="es-CO" smtClean="0"/>
              <a:t>08/11/2017</a:t>
            </a:fld>
            <a:endParaRPr lang="es-CO"/>
          </a:p>
        </p:txBody>
      </p:sp>
      <p:sp>
        <p:nvSpPr>
          <p:cNvPr id="4" name="3 Marcador de pie de página"/>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s-CO"/>
          </a:p>
        </p:txBody>
      </p:sp>
      <p:sp>
        <p:nvSpPr>
          <p:cNvPr id="5" name="4 Marcador de número de diapositiva"/>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E8AD18D8-41A2-44C2-8773-99AB13475B16}" type="slidenum">
              <a:rPr lang="es-CO" smtClean="0"/>
              <a:t>‹Nº›</a:t>
            </a:fld>
            <a:endParaRPr lang="es-CO"/>
          </a:p>
        </p:txBody>
      </p:sp>
    </p:spTree>
    <p:extLst>
      <p:ext uri="{BB962C8B-B14F-4D97-AF65-F5344CB8AC3E}">
        <p14:creationId xmlns:p14="http://schemas.microsoft.com/office/powerpoint/2010/main" val="4133737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s-CO"/>
          </a:p>
        </p:txBody>
      </p:sp>
      <p:sp>
        <p:nvSpPr>
          <p:cNvPr id="3" name="2 Marcador de fecha"/>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8C6244F8-0A10-4A59-BBAA-E337A21F65D4}" type="datetimeFigureOut">
              <a:rPr lang="es-CO" smtClean="0"/>
              <a:t>08/11/2017</a:t>
            </a:fld>
            <a:endParaRPr lang="es-CO"/>
          </a:p>
        </p:txBody>
      </p:sp>
      <p:sp>
        <p:nvSpPr>
          <p:cNvPr id="4" name="3 Marcador de imagen de diapositiva"/>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s-CO"/>
          </a:p>
        </p:txBody>
      </p:sp>
      <p:sp>
        <p:nvSpPr>
          <p:cNvPr id="5" name="4 Marcador de notas"/>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3367078D-9F98-4822-99A1-F2C3C0CF3982}" type="slidenum">
              <a:rPr lang="es-CO" smtClean="0"/>
              <a:t>‹Nº›</a:t>
            </a:fld>
            <a:endParaRPr lang="es-CO"/>
          </a:p>
        </p:txBody>
      </p:sp>
    </p:spTree>
    <p:extLst>
      <p:ext uri="{BB962C8B-B14F-4D97-AF65-F5344CB8AC3E}">
        <p14:creationId xmlns:p14="http://schemas.microsoft.com/office/powerpoint/2010/main" val="3720427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3367078D-9F98-4822-99A1-F2C3C0CF3982}" type="slidenum">
              <a:rPr lang="es-CO" smtClean="0"/>
              <a:t>1</a:t>
            </a:fld>
            <a:endParaRPr lang="es-CO" dirty="0"/>
          </a:p>
        </p:txBody>
      </p:sp>
    </p:spTree>
    <p:extLst>
      <p:ext uri="{BB962C8B-B14F-4D97-AF65-F5344CB8AC3E}">
        <p14:creationId xmlns:p14="http://schemas.microsoft.com/office/powerpoint/2010/main" val="2166461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fld id="{3367078D-9F98-4822-99A1-F2C3C0CF3982}" type="slidenum">
              <a:rPr lang="es-CO" smtClean="0"/>
              <a:t>2</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3367078D-9F98-4822-99A1-F2C3C0CF3982}" type="slidenum">
              <a:rPr lang="es-CO" smtClean="0"/>
              <a:t>3</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fld id="{3367078D-9F98-4822-99A1-F2C3C0CF3982}" type="slidenum">
              <a:rPr lang="es-CO" smtClean="0"/>
              <a:t>4</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fld id="{3367078D-9F98-4822-99A1-F2C3C0CF3982}" type="slidenum">
              <a:rPr lang="es-CO" smtClean="0"/>
              <a:t>5</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3367078D-9F98-4822-99A1-F2C3C0CF3982}" type="slidenum">
              <a:rPr lang="es-CO" smtClean="0"/>
              <a:t>6</a:t>
            </a:fld>
            <a:endParaRPr lang="es-CO" dirty="0"/>
          </a:p>
        </p:txBody>
      </p:sp>
    </p:spTree>
    <p:extLst>
      <p:ext uri="{BB962C8B-B14F-4D97-AF65-F5344CB8AC3E}">
        <p14:creationId xmlns:p14="http://schemas.microsoft.com/office/powerpoint/2010/main" val="2166461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077502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4292739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414099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2616694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1640519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31675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2440757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014200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178901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1201024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255269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A615DE-3D0F-4EE1-B1A7-DED8F4937CF5}" type="datetimeFigureOut">
              <a:rPr lang="es-CO" smtClean="0"/>
              <a:t>08/11/2017</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6390E-A369-47C8-82AD-D961993E8F0F}" type="slidenum">
              <a:rPr lang="es-CO" smtClean="0"/>
              <a:t>‹Nº›</a:t>
            </a:fld>
            <a:endParaRPr lang="es-CO"/>
          </a:p>
        </p:txBody>
      </p:sp>
    </p:spTree>
    <p:extLst>
      <p:ext uri="{BB962C8B-B14F-4D97-AF65-F5344CB8AC3E}">
        <p14:creationId xmlns:p14="http://schemas.microsoft.com/office/powerpoint/2010/main" val="4111642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image" Target="../media/image3.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chart" Target="../charts/chart2.xml"/><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s://cms.mineducacion.gov.co/static/cache/binaries/articles-356956_recurso_14.xlsx" TargetMode="Externa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9" name="Picture 15"/>
          <p:cNvPicPr>
            <a:picLocks noChangeAspect="1" noChangeArrowheads="1"/>
          </p:cNvPicPr>
          <p:nvPr/>
        </p:nvPicPr>
        <p:blipFill rotWithShape="1">
          <a:blip r:embed="rId3">
            <a:extLst>
              <a:ext uri="{28A0092B-C50C-407E-A947-70E740481C1C}">
                <a14:useLocalDpi xmlns:a14="http://schemas.microsoft.com/office/drawing/2010/main" val="0"/>
              </a:ext>
            </a:extLst>
          </a:blip>
          <a:srcRect l="15259" t="17295" r="16983" b="33645"/>
          <a:stretch/>
        </p:blipFill>
        <p:spPr bwMode="auto">
          <a:xfrm>
            <a:off x="-15766" y="283175"/>
            <a:ext cx="9159766" cy="6667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5 CuadroTexto"/>
          <p:cNvSpPr txBox="1"/>
          <p:nvPr/>
        </p:nvSpPr>
        <p:spPr>
          <a:xfrm>
            <a:off x="161088" y="307303"/>
            <a:ext cx="8784976" cy="646331"/>
          </a:xfrm>
          <a:prstGeom prst="rect">
            <a:avLst/>
          </a:prstGeom>
          <a:noFill/>
        </p:spPr>
        <p:txBody>
          <a:bodyPr wrap="square" rtlCol="0">
            <a:spAutoFit/>
          </a:bodyPr>
          <a:lstStyle/>
          <a:p>
            <a:pPr algn="r"/>
            <a:r>
              <a:rPr lang="es-CO" sz="3600" b="1" dirty="0">
                <a:solidFill>
                  <a:schemeClr val="bg1"/>
                </a:solidFill>
                <a:latin typeface="Verdana" panose="020B0604030504040204" pitchFamily="34" charset="0"/>
                <a:ea typeface="Verdana" panose="020B0604030504040204" pitchFamily="34" charset="0"/>
                <a:cs typeface="Verdana" panose="020B0604030504040204" pitchFamily="34" charset="0"/>
              </a:rPr>
              <a:t>Unidad de Atencion al Ciudadano</a:t>
            </a:r>
          </a:p>
        </p:txBody>
      </p:sp>
      <p:grpSp>
        <p:nvGrpSpPr>
          <p:cNvPr id="43" name="42 Grupo"/>
          <p:cNvGrpSpPr/>
          <p:nvPr/>
        </p:nvGrpSpPr>
        <p:grpSpPr>
          <a:xfrm>
            <a:off x="6189257" y="6093296"/>
            <a:ext cx="2919247" cy="757382"/>
            <a:chOff x="6189257" y="6093296"/>
            <a:chExt cx="2919247" cy="757382"/>
          </a:xfrm>
        </p:grpSpPr>
        <p:pic>
          <p:nvPicPr>
            <p:cNvPr id="40" name="39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42" name="4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9" name="8 CuadroTexto"/>
          <p:cNvSpPr txBox="1"/>
          <p:nvPr/>
        </p:nvSpPr>
        <p:spPr>
          <a:xfrm>
            <a:off x="152059" y="5085185"/>
            <a:ext cx="8784976" cy="1631216"/>
          </a:xfrm>
          <a:prstGeom prst="rect">
            <a:avLst/>
          </a:prstGeom>
          <a:noFill/>
        </p:spPr>
        <p:txBody>
          <a:bodyPr wrap="square" rtlCol="0">
            <a:spAutoFit/>
          </a:bodyPr>
          <a:lstStyle/>
          <a:p>
            <a:endParaRPr lang="es-CO" sz="2000" dirty="0"/>
          </a:p>
          <a:p>
            <a:r>
              <a:rPr lang="es-CO" sz="2000" b="1" dirty="0"/>
              <a:t>INFORME DE SOLICITUDES DE ACCESO A LA INFORMACIÓN </a:t>
            </a:r>
            <a:endParaRPr lang="es-CO" sz="2000" dirty="0"/>
          </a:p>
          <a:p>
            <a:r>
              <a:rPr lang="es-CO" sz="2000" b="1" dirty="0"/>
              <a:t>Decreto 103 de 2015</a:t>
            </a:r>
          </a:p>
          <a:p>
            <a:r>
              <a:rPr lang="es-CO" sz="2000" b="1" dirty="0">
                <a:ea typeface="Verdana" panose="020B0604030504040204" pitchFamily="34" charset="0"/>
                <a:cs typeface="Verdana" panose="020B0604030504040204" pitchFamily="34" charset="0"/>
              </a:rPr>
              <a:t>Primer Trimestre de 2017</a:t>
            </a:r>
            <a:endParaRPr lang="es-CO" sz="3600" b="1" dirty="0">
              <a:ea typeface="Verdana" panose="020B0604030504040204" pitchFamily="34" charset="0"/>
              <a:cs typeface="Verdana" panose="020B0604030504040204" pitchFamily="34" charset="0"/>
            </a:endParaRPr>
          </a:p>
          <a:p>
            <a:r>
              <a:rPr lang="es-CO" sz="2000" b="1" dirty="0">
                <a:ea typeface="Verdana" panose="020B0604030504040204" pitchFamily="34" charset="0"/>
                <a:cs typeface="Verdana" panose="020B0604030504040204" pitchFamily="34" charset="0"/>
              </a:rPr>
              <a:t>Bogotá, Abril de 2017</a:t>
            </a:r>
          </a:p>
        </p:txBody>
      </p:sp>
      <p:pic>
        <p:nvPicPr>
          <p:cNvPr id="205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9250" y="1409700"/>
            <a:ext cx="59055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9667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5" name="24 CuadroTexto"/>
          <p:cNvSpPr txBox="1"/>
          <p:nvPr/>
        </p:nvSpPr>
        <p:spPr>
          <a:xfrm>
            <a:off x="550741" y="2927846"/>
            <a:ext cx="8208912" cy="2677656"/>
          </a:xfrm>
          <a:prstGeom prst="rect">
            <a:avLst/>
          </a:prstGeom>
          <a:noFill/>
        </p:spPr>
        <p:txBody>
          <a:bodyPr wrap="square" rtlCol="0">
            <a:spAutoFit/>
          </a:bodyPr>
          <a:lstStyle/>
          <a:p>
            <a:pPr lvl="0" algn="just"/>
            <a:r>
              <a:rPr lang="es-CO" sz="2800" dirty="0">
                <a:latin typeface="Arial" pitchFamily="34" charset="0"/>
                <a:cs typeface="Arial" pitchFamily="34" charset="0"/>
              </a:rPr>
              <a:t>En cumplimiento de lo establecido en el decreto 103 del 20 de enero de 2015, por el cual se reglamenta parcialmente la Ley 1712 de 2014 y se dictan otras disposiciones, a continuación se presenta la información relacionada con las solicitudes de acceso a la información pública</a:t>
            </a:r>
            <a:endParaRPr lang="es-CO" sz="2800" dirty="0">
              <a:latin typeface="Verdana" panose="020B0604030504040204" pitchFamily="34" charset="0"/>
              <a:ea typeface="Verdana" panose="020B0604030504040204" pitchFamily="34" charset="0"/>
              <a:cs typeface="Verdana" panose="020B0604030504040204" pitchFamily="34" charset="0"/>
            </a:endParaRPr>
          </a:p>
        </p:txBody>
      </p:sp>
      <p:sp>
        <p:nvSpPr>
          <p:cNvPr id="5" name="4 Rectángulo"/>
          <p:cNvSpPr/>
          <p:nvPr/>
        </p:nvSpPr>
        <p:spPr>
          <a:xfrm>
            <a:off x="539552" y="908720"/>
            <a:ext cx="7920880" cy="15494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dirty="0">
                <a:solidFill>
                  <a:schemeClr val="tx1"/>
                </a:solidFill>
              </a:rPr>
              <a:t>Informe de solicitudes de acceso a información pública recibidas en el Ministerio de Educación Nacional -  2015</a:t>
            </a:r>
          </a:p>
        </p:txBody>
      </p:sp>
    </p:spTree>
    <p:extLst>
      <p:ext uri="{BB962C8B-B14F-4D97-AF65-F5344CB8AC3E}">
        <p14:creationId xmlns:p14="http://schemas.microsoft.com/office/powerpoint/2010/main" val="3365266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11" name="10 CuadroTexto"/>
          <p:cNvSpPr txBox="1"/>
          <p:nvPr/>
        </p:nvSpPr>
        <p:spPr>
          <a:xfrm>
            <a:off x="6189257" y="2132856"/>
            <a:ext cx="2778152" cy="3693319"/>
          </a:xfrm>
          <a:prstGeom prst="rect">
            <a:avLst/>
          </a:prstGeom>
          <a:noFill/>
        </p:spPr>
        <p:txBody>
          <a:bodyPr wrap="square" rtlCol="0">
            <a:spAutoFit/>
          </a:bodyPr>
          <a:lstStyle/>
          <a:p>
            <a:pPr algn="just"/>
            <a:r>
              <a:rPr lang="es-CO" dirty="0"/>
              <a:t>Durante el primer trimestre de 2017 se recibieron 2298 solicitudes de derechos de petición de información, de las cuales 1843 fueron atendidos directamente por el Ministerio de  Educación Nacional, y 455 solicitudes se trasladaron  por  competencia a otra entidad, ninguna solicitud fue negada.</a:t>
            </a:r>
          </a:p>
          <a:p>
            <a:pPr algn="just"/>
            <a:endParaRPr lang="es-ES" dirty="0"/>
          </a:p>
        </p:txBody>
      </p:sp>
      <p:graphicFrame>
        <p:nvGraphicFramePr>
          <p:cNvPr id="6" name="Tabla 5"/>
          <p:cNvGraphicFramePr>
            <a:graphicFrameLocks noGrp="1"/>
          </p:cNvGraphicFramePr>
          <p:nvPr>
            <p:extLst>
              <p:ext uri="{D42A27DB-BD31-4B8C-83A1-F6EECF244321}">
                <p14:modId xmlns:p14="http://schemas.microsoft.com/office/powerpoint/2010/main" val="4208237503"/>
              </p:ext>
            </p:extLst>
          </p:nvPr>
        </p:nvGraphicFramePr>
        <p:xfrm>
          <a:off x="683568" y="4509120"/>
          <a:ext cx="4176464" cy="2140764"/>
        </p:xfrm>
        <a:graphic>
          <a:graphicData uri="http://schemas.openxmlformats.org/drawingml/2006/table">
            <a:tbl>
              <a:tblPr/>
              <a:tblGrid>
                <a:gridCol w="2044781">
                  <a:extLst>
                    <a:ext uri="{9D8B030D-6E8A-4147-A177-3AD203B41FA5}">
                      <a16:colId xmlns:a16="http://schemas.microsoft.com/office/drawing/2014/main" val="689336993"/>
                    </a:ext>
                  </a:extLst>
                </a:gridCol>
                <a:gridCol w="2131683">
                  <a:extLst>
                    <a:ext uri="{9D8B030D-6E8A-4147-A177-3AD203B41FA5}">
                      <a16:colId xmlns:a16="http://schemas.microsoft.com/office/drawing/2014/main" val="808966354"/>
                    </a:ext>
                  </a:extLst>
                </a:gridCol>
              </a:tblGrid>
              <a:tr h="471384">
                <a:tc gridSpan="2">
                  <a:txBody>
                    <a:bodyPr/>
                    <a:lstStyle/>
                    <a:p>
                      <a:pPr algn="ctr" fontAlgn="b"/>
                      <a:r>
                        <a:rPr lang="es-CO" sz="1100" b="1" i="0" u="none" strike="noStrike" dirty="0">
                          <a:solidFill>
                            <a:srgbClr val="FFFFFF"/>
                          </a:solidFill>
                          <a:effectLst/>
                          <a:latin typeface="Calibri" panose="020F0502020204030204" pitchFamily="34" charset="0"/>
                        </a:rPr>
                        <a:t>SOLICITUDES DERECHOS DE PETICIÓN DE LA INFORMACION PRIMER TRIMESTRE 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tc>
                <a:extLst>
                  <a:ext uri="{0D108BD9-81ED-4DB2-BD59-A6C34878D82A}">
                    <a16:rowId xmlns:a16="http://schemas.microsoft.com/office/drawing/2014/main" val="3543361113"/>
                  </a:ext>
                </a:extLst>
              </a:tr>
              <a:tr h="471384">
                <a:tc>
                  <a:txBody>
                    <a:bodyPr/>
                    <a:lstStyle/>
                    <a:p>
                      <a:pPr algn="ctr" fontAlgn="b"/>
                      <a:r>
                        <a:rPr lang="es-CO" sz="1100" b="1" i="0" u="none" strike="noStrike" dirty="0">
                          <a:solidFill>
                            <a:srgbClr val="FFFFFF"/>
                          </a:solidFill>
                          <a:effectLst/>
                          <a:latin typeface="Calibri" panose="020F0502020204030204" pitchFamily="34" charset="0"/>
                        </a:rPr>
                        <a:t>Concepto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fontAlgn="b"/>
                      <a:r>
                        <a:rPr lang="es-CO" sz="1100" b="1" i="0" u="none" strike="noStrike">
                          <a:solidFill>
                            <a:srgbClr val="FFFFFF"/>
                          </a:solidFill>
                          <a:effectLst/>
                          <a:latin typeface="Calibri" panose="020F0502020204030204" pitchFamily="34" charset="0"/>
                        </a:rPr>
                        <a:t>Total PRIMER  TRIMESTRE  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2929076665"/>
                  </a:ext>
                </a:extLst>
              </a:tr>
              <a:tr h="242204">
                <a:tc>
                  <a:txBody>
                    <a:bodyPr/>
                    <a:lstStyle/>
                    <a:p>
                      <a:pPr algn="l" fontAlgn="b"/>
                      <a:r>
                        <a:rPr lang="es-CO" sz="1100" b="0" i="0" u="none" strike="noStrike">
                          <a:solidFill>
                            <a:srgbClr val="000000"/>
                          </a:solidFill>
                          <a:effectLst/>
                          <a:latin typeface="Calibri" panose="020F0502020204030204" pitchFamily="34" charset="0"/>
                        </a:rPr>
                        <a:t>Solicitudes atendidas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Calibri" panose="020F0502020204030204" pitchFamily="34" charset="0"/>
                        </a:rPr>
                        <a:t>1843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9744660"/>
                  </a:ext>
                </a:extLst>
              </a:tr>
              <a:tr h="471384">
                <a:tc>
                  <a:txBody>
                    <a:bodyPr/>
                    <a:lstStyle/>
                    <a:p>
                      <a:pPr algn="l" fontAlgn="b"/>
                      <a:r>
                        <a:rPr lang="es-CO" sz="1100" b="0" i="0" u="none" strike="noStrike">
                          <a:solidFill>
                            <a:srgbClr val="000000"/>
                          </a:solidFill>
                          <a:effectLst/>
                          <a:latin typeface="Calibri" panose="020F0502020204030204" pitchFamily="34" charset="0"/>
                        </a:rPr>
                        <a:t>Solicitudes recibidas y trasladadas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455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8091161"/>
                  </a:ext>
                </a:extLst>
              </a:tr>
              <a:tr h="242204">
                <a:tc>
                  <a:txBody>
                    <a:bodyPr/>
                    <a:lstStyle/>
                    <a:p>
                      <a:pPr algn="l" fontAlgn="b"/>
                      <a:r>
                        <a:rPr lang="es-CO" sz="1100" b="0" i="0" u="none" strike="noStrike">
                          <a:solidFill>
                            <a:srgbClr val="000000"/>
                          </a:solidFill>
                          <a:effectLst/>
                          <a:latin typeface="Calibri" panose="020F0502020204030204" pitchFamily="34" charset="0"/>
                        </a:rPr>
                        <a:t>Solicitudes negadas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7720456"/>
                  </a:ext>
                </a:extLst>
              </a:tr>
              <a:tr h="242204">
                <a:tc>
                  <a:txBody>
                    <a:bodyPr/>
                    <a:lstStyle/>
                    <a:p>
                      <a:pPr algn="l" fontAlgn="b"/>
                      <a:r>
                        <a:rPr lang="es-CO" sz="1100" b="0" i="0" u="none" strike="noStrike">
                          <a:solidFill>
                            <a:srgbClr val="000000"/>
                          </a:solidFill>
                          <a:effectLst/>
                          <a:latin typeface="Calibri" panose="020F0502020204030204" pitchFamily="34" charset="0"/>
                        </a:rPr>
                        <a:t>Solicitudes recibidas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2298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2092141"/>
                  </a:ext>
                </a:extLst>
              </a:tr>
            </a:tbl>
          </a:graphicData>
        </a:graphic>
      </p:graphicFrame>
      <p:graphicFrame>
        <p:nvGraphicFramePr>
          <p:cNvPr id="4" name="Gráfico 3">
            <a:extLst>
              <a:ext uri="{FF2B5EF4-FFF2-40B4-BE49-F238E27FC236}">
                <a16:creationId xmlns:a16="http://schemas.microsoft.com/office/drawing/2014/main" id="{A80ED6DE-4FA0-4A28-8298-1B15E5BF9383}"/>
              </a:ext>
            </a:extLst>
          </p:cNvPr>
          <p:cNvGraphicFramePr/>
          <p:nvPr>
            <p:extLst>
              <p:ext uri="{D42A27DB-BD31-4B8C-83A1-F6EECF244321}">
                <p14:modId xmlns:p14="http://schemas.microsoft.com/office/powerpoint/2010/main" val="3318960661"/>
              </p:ext>
            </p:extLst>
          </p:nvPr>
        </p:nvGraphicFramePr>
        <p:xfrm>
          <a:off x="550740" y="1094488"/>
          <a:ext cx="5364731" cy="3198608"/>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520529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 name="1 CuadroTexto"/>
          <p:cNvSpPr txBox="1"/>
          <p:nvPr/>
        </p:nvSpPr>
        <p:spPr>
          <a:xfrm>
            <a:off x="251520" y="4437112"/>
            <a:ext cx="7704856" cy="1200329"/>
          </a:xfrm>
          <a:prstGeom prst="rect">
            <a:avLst/>
          </a:prstGeom>
          <a:noFill/>
        </p:spPr>
        <p:txBody>
          <a:bodyPr wrap="square" rtlCol="0">
            <a:spAutoFit/>
          </a:bodyPr>
          <a:lstStyle/>
          <a:p>
            <a:pPr algn="just"/>
            <a:r>
              <a:rPr lang="es-CO" dirty="0"/>
              <a:t>Para los meses de Enero a Marzo de 2017 se refleja  que el mes con mayor número de derechos de petición corresponde a  Marzo  con un total de 1074  seguido por el mes de Febrero con un total de 967 y para enero 257. Para un total de 2298 en el primer trimestre del año 2017.</a:t>
            </a:r>
            <a:endParaRPr lang="es-ES" dirty="0"/>
          </a:p>
        </p:txBody>
      </p:sp>
      <p:graphicFrame>
        <p:nvGraphicFramePr>
          <p:cNvPr id="11" name="Tabla 10">
            <a:extLst>
              <a:ext uri="{FF2B5EF4-FFF2-40B4-BE49-F238E27FC236}">
                <a16:creationId xmlns:a16="http://schemas.microsoft.com/office/drawing/2014/main" id="{52FD8B6E-6D6E-4C8D-9DDD-A7EC4768C7C6}"/>
              </a:ext>
            </a:extLst>
          </p:cNvPr>
          <p:cNvGraphicFramePr>
            <a:graphicFrameLocks noGrp="1"/>
          </p:cNvGraphicFramePr>
          <p:nvPr>
            <p:extLst>
              <p:ext uri="{D42A27DB-BD31-4B8C-83A1-F6EECF244321}">
                <p14:modId xmlns:p14="http://schemas.microsoft.com/office/powerpoint/2010/main" val="2725332408"/>
              </p:ext>
            </p:extLst>
          </p:nvPr>
        </p:nvGraphicFramePr>
        <p:xfrm>
          <a:off x="251520" y="1430400"/>
          <a:ext cx="4536503" cy="2633592"/>
        </p:xfrm>
        <a:graphic>
          <a:graphicData uri="http://schemas.openxmlformats.org/drawingml/2006/table">
            <a:tbl>
              <a:tblPr/>
              <a:tblGrid>
                <a:gridCol w="425564">
                  <a:extLst>
                    <a:ext uri="{9D8B030D-6E8A-4147-A177-3AD203B41FA5}">
                      <a16:colId xmlns:a16="http://schemas.microsoft.com/office/drawing/2014/main" val="3643272124"/>
                    </a:ext>
                  </a:extLst>
                </a:gridCol>
                <a:gridCol w="587277">
                  <a:extLst>
                    <a:ext uri="{9D8B030D-6E8A-4147-A177-3AD203B41FA5}">
                      <a16:colId xmlns:a16="http://schemas.microsoft.com/office/drawing/2014/main" val="2238210730"/>
                    </a:ext>
                  </a:extLst>
                </a:gridCol>
                <a:gridCol w="587277">
                  <a:extLst>
                    <a:ext uri="{9D8B030D-6E8A-4147-A177-3AD203B41FA5}">
                      <a16:colId xmlns:a16="http://schemas.microsoft.com/office/drawing/2014/main" val="3700626491"/>
                    </a:ext>
                  </a:extLst>
                </a:gridCol>
                <a:gridCol w="587277">
                  <a:extLst>
                    <a:ext uri="{9D8B030D-6E8A-4147-A177-3AD203B41FA5}">
                      <a16:colId xmlns:a16="http://schemas.microsoft.com/office/drawing/2014/main" val="1670873081"/>
                    </a:ext>
                  </a:extLst>
                </a:gridCol>
                <a:gridCol w="587277">
                  <a:extLst>
                    <a:ext uri="{9D8B030D-6E8A-4147-A177-3AD203B41FA5}">
                      <a16:colId xmlns:a16="http://schemas.microsoft.com/office/drawing/2014/main" val="1879250181"/>
                    </a:ext>
                  </a:extLst>
                </a:gridCol>
                <a:gridCol w="587277">
                  <a:extLst>
                    <a:ext uri="{9D8B030D-6E8A-4147-A177-3AD203B41FA5}">
                      <a16:colId xmlns:a16="http://schemas.microsoft.com/office/drawing/2014/main" val="662330278"/>
                    </a:ext>
                  </a:extLst>
                </a:gridCol>
                <a:gridCol w="587277">
                  <a:extLst>
                    <a:ext uri="{9D8B030D-6E8A-4147-A177-3AD203B41FA5}">
                      <a16:colId xmlns:a16="http://schemas.microsoft.com/office/drawing/2014/main" val="2578515019"/>
                    </a:ext>
                  </a:extLst>
                </a:gridCol>
                <a:gridCol w="587277">
                  <a:extLst>
                    <a:ext uri="{9D8B030D-6E8A-4147-A177-3AD203B41FA5}">
                      <a16:colId xmlns:a16="http://schemas.microsoft.com/office/drawing/2014/main" val="3350398033"/>
                    </a:ext>
                  </a:extLst>
                </a:gridCol>
              </a:tblGrid>
              <a:tr h="635247">
                <a:tc gridSpan="8">
                  <a:txBody>
                    <a:bodyPr/>
                    <a:lstStyle/>
                    <a:p>
                      <a:pPr algn="ctr" rtl="0" fontAlgn="b"/>
                      <a:r>
                        <a:rPr lang="es-CO" sz="1100" b="1" i="0" u="none" strike="noStrike" dirty="0">
                          <a:solidFill>
                            <a:srgbClr val="FFFFFF"/>
                          </a:solidFill>
                          <a:effectLst/>
                          <a:latin typeface="Calibri" panose="020F0502020204030204" pitchFamily="34" charset="0"/>
                        </a:rPr>
                        <a:t>SOLICITUDES DERECHOS DE PETICIÓN DE INFORMACIÓN PRIMER TRIMESTRE 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tc>
                <a:tc hMerge="1">
                  <a:txBody>
                    <a:bodyPr/>
                    <a:lstStyle/>
                    <a:p>
                      <a:endParaRPr lang="es-CO"/>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2737405470"/>
                  </a:ext>
                </a:extLst>
              </a:tr>
              <a:tr h="276195">
                <a:tc>
                  <a:txBody>
                    <a:bodyPr/>
                    <a:lstStyle/>
                    <a:p>
                      <a:pPr algn="ctr" rtl="0" fontAlgn="b"/>
                      <a:r>
                        <a:rPr lang="es-CO" sz="1100" b="1" i="0" u="none" strike="noStrike">
                          <a:solidFill>
                            <a:srgbClr val="FFFFFF"/>
                          </a:solidFill>
                          <a:effectLst/>
                          <a:latin typeface="Calibri" panose="020F0502020204030204" pitchFamily="34" charset="0"/>
                        </a:rPr>
                        <a:t>Mes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Correo electrónico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Masivo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Otro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Personal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Web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(en blanco)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Total general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232871437"/>
                  </a:ext>
                </a:extLst>
              </a:tr>
              <a:tr h="276195">
                <a:tc>
                  <a:txBody>
                    <a:bodyPr/>
                    <a:lstStyle/>
                    <a:p>
                      <a:pPr algn="l" rtl="0" fontAlgn="b"/>
                      <a:r>
                        <a:rPr lang="es-CO" sz="1100" b="0" i="0" u="none" strike="noStrike">
                          <a:solidFill>
                            <a:srgbClr val="000000"/>
                          </a:solidFill>
                          <a:effectLst/>
                          <a:latin typeface="Calibri" panose="020F0502020204030204" pitchFamily="34" charset="0"/>
                        </a:rPr>
                        <a:t>ENERO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8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214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257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7962555"/>
                  </a:ext>
                </a:extLst>
              </a:tr>
              <a:tr h="276195">
                <a:tc>
                  <a:txBody>
                    <a:bodyPr/>
                    <a:lstStyle/>
                    <a:p>
                      <a:pPr algn="l" rtl="0" fontAlgn="b"/>
                      <a:r>
                        <a:rPr lang="es-CO" sz="1100" b="0" i="0" u="none" strike="noStrike">
                          <a:solidFill>
                            <a:srgbClr val="000000"/>
                          </a:solidFill>
                          <a:effectLst/>
                          <a:latin typeface="Calibri" panose="020F0502020204030204" pitchFamily="34" charset="0"/>
                        </a:rPr>
                        <a:t>FEBRERO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8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183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707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967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9007584"/>
                  </a:ext>
                </a:extLst>
              </a:tr>
              <a:tr h="276195">
                <a:tc>
                  <a:txBody>
                    <a:bodyPr/>
                    <a:lstStyle/>
                    <a:p>
                      <a:pPr algn="l" rtl="0" fontAlgn="b"/>
                      <a:r>
                        <a:rPr lang="es-CO" sz="1100" b="0" i="0" u="none" strike="noStrike">
                          <a:solidFill>
                            <a:srgbClr val="000000"/>
                          </a:solidFill>
                          <a:effectLst/>
                          <a:latin typeface="Calibri" panose="020F0502020204030204" pitchFamily="34" charset="0"/>
                        </a:rPr>
                        <a:t>MARZO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256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719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1074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9500476"/>
                  </a:ext>
                </a:extLst>
              </a:tr>
              <a:tr h="276195">
                <a:tc>
                  <a:txBody>
                    <a:bodyPr/>
                    <a:lstStyle/>
                    <a:p>
                      <a:pPr algn="l" rtl="0" fontAlgn="b"/>
                      <a:r>
                        <a:rPr lang="es-CO" sz="1100" b="1" i="0" u="none" strike="noStrike">
                          <a:solidFill>
                            <a:srgbClr val="FFFFFF"/>
                          </a:solidFill>
                          <a:effectLst/>
                          <a:latin typeface="Calibri" panose="020F0502020204030204" pitchFamily="34" charset="0"/>
                        </a:rPr>
                        <a:t>Total general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176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457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1640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dirty="0">
                          <a:solidFill>
                            <a:srgbClr val="FFFFFF"/>
                          </a:solidFill>
                          <a:effectLst/>
                          <a:latin typeface="Calibri" panose="020F0502020204030204" pitchFamily="34" charset="0"/>
                        </a:rPr>
                        <a:t>2298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1003768509"/>
                  </a:ext>
                </a:extLst>
              </a:tr>
            </a:tbl>
          </a:graphicData>
        </a:graphic>
      </p:graphicFrame>
      <p:graphicFrame>
        <p:nvGraphicFramePr>
          <p:cNvPr id="13" name="Gráfico 12">
            <a:extLst>
              <a:ext uri="{FF2B5EF4-FFF2-40B4-BE49-F238E27FC236}">
                <a16:creationId xmlns:a16="http://schemas.microsoft.com/office/drawing/2014/main" id="{04546C5A-6AA9-4087-87F3-F2679DCA49A7}"/>
              </a:ext>
            </a:extLst>
          </p:cNvPr>
          <p:cNvGraphicFramePr/>
          <p:nvPr>
            <p:extLst>
              <p:ext uri="{D42A27DB-BD31-4B8C-83A1-F6EECF244321}">
                <p14:modId xmlns:p14="http://schemas.microsoft.com/office/powerpoint/2010/main" val="2268832688"/>
              </p:ext>
            </p:extLst>
          </p:nvPr>
        </p:nvGraphicFramePr>
        <p:xfrm>
          <a:off x="5004048" y="1340768"/>
          <a:ext cx="3096344" cy="2640489"/>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99560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10" name="9 CuadroTexto"/>
          <p:cNvSpPr txBox="1"/>
          <p:nvPr/>
        </p:nvSpPr>
        <p:spPr>
          <a:xfrm>
            <a:off x="755576" y="4686235"/>
            <a:ext cx="7017858" cy="338554"/>
          </a:xfrm>
          <a:prstGeom prst="rect">
            <a:avLst/>
          </a:prstGeom>
          <a:noFill/>
        </p:spPr>
        <p:txBody>
          <a:bodyPr wrap="square" rtlCol="0">
            <a:spAutoFit/>
          </a:bodyPr>
          <a:lstStyle/>
          <a:p>
            <a:pPr algn="just"/>
            <a:endParaRPr lang="es-CO" sz="1600" dirty="0">
              <a:latin typeface="Verdana" panose="020B0604030504040204" pitchFamily="34" charset="0"/>
              <a:ea typeface="Verdana" panose="020B0604030504040204" pitchFamily="34" charset="0"/>
              <a:cs typeface="Verdana" panose="020B0604030504040204" pitchFamily="34" charset="0"/>
            </a:endParaRPr>
          </a:p>
        </p:txBody>
      </p:sp>
      <p:sp>
        <p:nvSpPr>
          <p:cNvPr id="13" name="12 Rectángulo"/>
          <p:cNvSpPr/>
          <p:nvPr/>
        </p:nvSpPr>
        <p:spPr>
          <a:xfrm flipH="1">
            <a:off x="5868144" y="1545754"/>
            <a:ext cx="2893501" cy="3539430"/>
          </a:xfrm>
          <a:prstGeom prst="rect">
            <a:avLst/>
          </a:prstGeom>
        </p:spPr>
        <p:txBody>
          <a:bodyPr wrap="square">
            <a:spAutoFit/>
          </a:bodyPr>
          <a:lstStyle/>
          <a:p>
            <a:endParaRPr lang="es-CO" sz="1400" dirty="0">
              <a:latin typeface="Verdana" panose="020B0604030504040204" pitchFamily="34" charset="0"/>
              <a:ea typeface="Verdana" panose="020B0604030504040204" pitchFamily="34" charset="0"/>
              <a:cs typeface="Verdana" panose="020B0604030504040204" pitchFamily="34" charset="0"/>
            </a:endParaRPr>
          </a:p>
          <a:p>
            <a:pPr algn="just"/>
            <a:r>
              <a:rPr lang="es-CO" sz="1400" dirty="0">
                <a:latin typeface="Verdana" panose="020B0604030504040204" pitchFamily="34" charset="0"/>
                <a:ea typeface="Verdana" panose="020B0604030504040204" pitchFamily="34" charset="0"/>
                <a:cs typeface="Verdana" panose="020B0604030504040204" pitchFamily="34" charset="0"/>
              </a:rPr>
              <a:t>Del primer trimestre del año 2017 El mes en el que mas se atendieron solicitudes  fue Marzo con un total de 1074, seguido por  Febrero con un total de 967, por ultimo Enero con 257.</a:t>
            </a:r>
          </a:p>
          <a:p>
            <a:pPr algn="just"/>
            <a:endParaRPr lang="es-CO" sz="1400" dirty="0">
              <a:latin typeface="Verdana" panose="020B0604030504040204" pitchFamily="34" charset="0"/>
              <a:ea typeface="Verdana" panose="020B0604030504040204" pitchFamily="34" charset="0"/>
              <a:cs typeface="Verdana" panose="020B0604030504040204" pitchFamily="34" charset="0"/>
            </a:endParaRPr>
          </a:p>
          <a:p>
            <a:pPr algn="just"/>
            <a:r>
              <a:rPr lang="es-CO" sz="1400" dirty="0">
                <a:latin typeface="Verdana" panose="020B0604030504040204" pitchFamily="34" charset="0"/>
                <a:ea typeface="Verdana" panose="020B0604030504040204" pitchFamily="34" charset="0"/>
                <a:cs typeface="Verdana" panose="020B0604030504040204" pitchFamily="34" charset="0"/>
              </a:rPr>
              <a:t>Se recibieron 2298 derechos de petición de información. En los cuales  la dependencia que mas recibió asignaciones fue la Unidad de Atención al Ciudadano con un total de 746.</a:t>
            </a:r>
            <a:endParaRPr lang="es-CO"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a 10">
            <a:extLst>
              <a:ext uri="{FF2B5EF4-FFF2-40B4-BE49-F238E27FC236}">
                <a16:creationId xmlns:a16="http://schemas.microsoft.com/office/drawing/2014/main" id="{7525E088-A05F-4E37-8E97-8B6FBA1BE558}"/>
              </a:ext>
            </a:extLst>
          </p:cNvPr>
          <p:cNvGraphicFramePr>
            <a:graphicFrameLocks noGrp="1"/>
          </p:cNvGraphicFramePr>
          <p:nvPr>
            <p:extLst>
              <p:ext uri="{D42A27DB-BD31-4B8C-83A1-F6EECF244321}">
                <p14:modId xmlns:p14="http://schemas.microsoft.com/office/powerpoint/2010/main" val="2253013570"/>
              </p:ext>
            </p:extLst>
          </p:nvPr>
        </p:nvGraphicFramePr>
        <p:xfrm>
          <a:off x="550741" y="1268761"/>
          <a:ext cx="5194300" cy="5025324"/>
        </p:xfrm>
        <a:graphic>
          <a:graphicData uri="http://schemas.openxmlformats.org/drawingml/2006/table">
            <a:tbl>
              <a:tblPr/>
              <a:tblGrid>
                <a:gridCol w="3150849">
                  <a:extLst>
                    <a:ext uri="{9D8B030D-6E8A-4147-A177-3AD203B41FA5}">
                      <a16:colId xmlns:a16="http://schemas.microsoft.com/office/drawing/2014/main" val="3742708049"/>
                    </a:ext>
                  </a:extLst>
                </a:gridCol>
                <a:gridCol w="926534">
                  <a:extLst>
                    <a:ext uri="{9D8B030D-6E8A-4147-A177-3AD203B41FA5}">
                      <a16:colId xmlns:a16="http://schemas.microsoft.com/office/drawing/2014/main" val="1289451542"/>
                    </a:ext>
                  </a:extLst>
                </a:gridCol>
                <a:gridCol w="596535">
                  <a:extLst>
                    <a:ext uri="{9D8B030D-6E8A-4147-A177-3AD203B41FA5}">
                      <a16:colId xmlns:a16="http://schemas.microsoft.com/office/drawing/2014/main" val="4131622647"/>
                    </a:ext>
                  </a:extLst>
                </a:gridCol>
                <a:gridCol w="520382">
                  <a:extLst>
                    <a:ext uri="{9D8B030D-6E8A-4147-A177-3AD203B41FA5}">
                      <a16:colId xmlns:a16="http://schemas.microsoft.com/office/drawing/2014/main" val="134303832"/>
                    </a:ext>
                  </a:extLst>
                </a:gridCol>
              </a:tblGrid>
              <a:tr h="233934">
                <a:tc gridSpan="4">
                  <a:txBody>
                    <a:bodyPr/>
                    <a:lstStyle/>
                    <a:p>
                      <a:pPr algn="ctr" rtl="0" fontAlgn="ctr"/>
                      <a:r>
                        <a:rPr lang="es-CO" sz="600" b="1" i="0" u="none" strike="noStrike">
                          <a:solidFill>
                            <a:srgbClr val="FFFFFF"/>
                          </a:solidFill>
                          <a:effectLst/>
                          <a:latin typeface="Arial" panose="020B0604020202020204" pitchFamily="34" charset="0"/>
                        </a:rPr>
                        <a:t>DERECHOS DE PETICIÓN DE INFORMACIÓN PRIMER TRIMESTRE  2017 POR DEPENDENCIA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1102779405"/>
                  </a:ext>
                </a:extLst>
              </a:tr>
              <a:tr h="112714">
                <a:tc>
                  <a:txBody>
                    <a:bodyPr/>
                    <a:lstStyle/>
                    <a:p>
                      <a:pPr algn="l" rtl="0" fontAlgn="ctr"/>
                      <a:r>
                        <a:rPr lang="es-CO" sz="600" b="1" i="0" u="none" strike="noStrike">
                          <a:solidFill>
                            <a:srgbClr val="FFFFFF"/>
                          </a:solidFill>
                          <a:effectLst/>
                          <a:latin typeface="Arial" panose="020B0604020202020204" pitchFamily="34" charset="0"/>
                        </a:rPr>
                        <a:t>Dependencia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Enero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Febrero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Marzo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2252863318"/>
                  </a:ext>
                </a:extLst>
              </a:tr>
              <a:tr h="212667">
                <a:tc>
                  <a:txBody>
                    <a:bodyPr/>
                    <a:lstStyle/>
                    <a:p>
                      <a:pPr algn="l" fontAlgn="b"/>
                      <a:r>
                        <a:rPr lang="es-CO" sz="1100" b="0" i="0" u="none" strike="noStrike">
                          <a:solidFill>
                            <a:srgbClr val="000000"/>
                          </a:solidFill>
                          <a:effectLst/>
                          <a:latin typeface="Calibri" panose="020F0502020204030204" pitchFamily="34" charset="0"/>
                        </a:rPr>
                        <a:t>Grupo de Certificaciones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2443877"/>
                  </a:ext>
                </a:extLst>
              </a:tr>
              <a:tr h="212667">
                <a:tc>
                  <a:txBody>
                    <a:bodyPr/>
                    <a:lstStyle/>
                    <a:p>
                      <a:pPr algn="l" fontAlgn="b"/>
                      <a:r>
                        <a:rPr lang="es-CO" sz="1100" b="0" i="0" u="none" strike="noStrike">
                          <a:solidFill>
                            <a:srgbClr val="000000"/>
                          </a:solidFill>
                          <a:effectLst/>
                          <a:latin typeface="Calibri" panose="020F0502020204030204" pitchFamily="34" charset="0"/>
                        </a:rPr>
                        <a:t>Grupo de Convalidaciones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2820438"/>
                  </a:ext>
                </a:extLst>
              </a:tr>
              <a:tr h="212667">
                <a:tc>
                  <a:txBody>
                    <a:bodyPr/>
                    <a:lstStyle/>
                    <a:p>
                      <a:pPr algn="l" fontAlgn="b"/>
                      <a:r>
                        <a:rPr lang="es-CO" sz="1100" b="0" i="0" u="none" strike="noStrike">
                          <a:solidFill>
                            <a:srgbClr val="000000"/>
                          </a:solidFill>
                          <a:effectLst/>
                          <a:latin typeface="Calibri" panose="020F0502020204030204" pitchFamily="34" charset="0"/>
                        </a:rPr>
                        <a:t>Grupo de Gestión Documental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0039272"/>
                  </a:ext>
                </a:extLst>
              </a:tr>
              <a:tr h="212667">
                <a:tc>
                  <a:txBody>
                    <a:bodyPr/>
                    <a:lstStyle/>
                    <a:p>
                      <a:pPr algn="l" fontAlgn="b"/>
                      <a:r>
                        <a:rPr lang="es-CO" sz="1100" b="0" i="0" u="none" strike="noStrike">
                          <a:solidFill>
                            <a:srgbClr val="000000"/>
                          </a:solidFill>
                          <a:effectLst/>
                          <a:latin typeface="Calibri" panose="020F0502020204030204" pitchFamily="34" charset="0"/>
                        </a:rPr>
                        <a:t>Grupo de Recaudo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3741418"/>
                  </a:ext>
                </a:extLst>
              </a:tr>
              <a:tr h="212667">
                <a:tc>
                  <a:txBody>
                    <a:bodyPr/>
                    <a:lstStyle/>
                    <a:p>
                      <a:pPr algn="l" fontAlgn="b"/>
                      <a:r>
                        <a:rPr lang="es-CO" sz="1100" b="0" i="0" u="none" strike="noStrike">
                          <a:solidFill>
                            <a:srgbClr val="000000"/>
                          </a:solidFill>
                          <a:effectLst/>
                          <a:latin typeface="Calibri" panose="020F0502020204030204" pitchFamily="34" charset="0"/>
                        </a:rPr>
                        <a:t>Oficina Asesora Jurídica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0058946"/>
                  </a:ext>
                </a:extLst>
              </a:tr>
              <a:tr h="212667">
                <a:tc>
                  <a:txBody>
                    <a:bodyPr/>
                    <a:lstStyle/>
                    <a:p>
                      <a:pPr algn="l" fontAlgn="b"/>
                      <a:r>
                        <a:rPr lang="es-CO" sz="1100" b="0" i="0" u="none" strike="noStrike">
                          <a:solidFill>
                            <a:srgbClr val="000000"/>
                          </a:solidFill>
                          <a:effectLst/>
                          <a:latin typeface="Calibri" panose="020F0502020204030204" pitchFamily="34" charset="0"/>
                        </a:rPr>
                        <a:t>Oficina de Cooperación y Asuntos Internacionales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7818390"/>
                  </a:ext>
                </a:extLst>
              </a:tr>
              <a:tr h="212667">
                <a:tc>
                  <a:txBody>
                    <a:bodyPr/>
                    <a:lstStyle/>
                    <a:p>
                      <a:pPr algn="l" fontAlgn="b"/>
                      <a:r>
                        <a:rPr lang="es-CO" sz="1100" b="0" i="0" u="none" strike="noStrike">
                          <a:solidFill>
                            <a:srgbClr val="000000"/>
                          </a:solidFill>
                          <a:effectLst/>
                          <a:latin typeface="Calibri" panose="020F0502020204030204" pitchFamily="34" charset="0"/>
                        </a:rPr>
                        <a:t>Oficina de Innovación Educativa con Uso de TIC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9236718"/>
                  </a:ext>
                </a:extLst>
              </a:tr>
              <a:tr h="212667">
                <a:tc>
                  <a:txBody>
                    <a:bodyPr/>
                    <a:lstStyle/>
                    <a:p>
                      <a:pPr algn="l" fontAlgn="b"/>
                      <a:r>
                        <a:rPr lang="es-CO" sz="1100" b="0" i="0" u="none" strike="noStrike">
                          <a:solidFill>
                            <a:srgbClr val="000000"/>
                          </a:solidFill>
                          <a:effectLst/>
                          <a:latin typeface="Calibri" panose="020F0502020204030204" pitchFamily="34" charset="0"/>
                        </a:rPr>
                        <a:t>Subapoyo - Técnica y Tecnológica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7161467"/>
                  </a:ext>
                </a:extLst>
              </a:tr>
              <a:tr h="212667">
                <a:tc>
                  <a:txBody>
                    <a:bodyPr/>
                    <a:lstStyle/>
                    <a:p>
                      <a:pPr algn="l" fontAlgn="b"/>
                      <a:r>
                        <a:rPr lang="es-CO" sz="1100" b="0" i="0" u="none" strike="noStrike">
                          <a:solidFill>
                            <a:srgbClr val="000000"/>
                          </a:solidFill>
                          <a:effectLst/>
                          <a:latin typeface="Calibri" panose="020F0502020204030204" pitchFamily="34" charset="0"/>
                        </a:rPr>
                        <a:t>Subdirección de Acceso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8256188"/>
                  </a:ext>
                </a:extLst>
              </a:tr>
              <a:tr h="212667">
                <a:tc>
                  <a:txBody>
                    <a:bodyPr/>
                    <a:lstStyle/>
                    <a:p>
                      <a:pPr algn="l" fontAlgn="b"/>
                      <a:r>
                        <a:rPr lang="es-CO" sz="1100" b="0" i="0" u="none" strike="noStrike">
                          <a:solidFill>
                            <a:srgbClr val="000000"/>
                          </a:solidFill>
                          <a:effectLst/>
                          <a:latin typeface="Calibri" panose="020F0502020204030204" pitchFamily="34" charset="0"/>
                        </a:rPr>
                        <a:t>Subdirección de Apoyo a la Gestión de las 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8431093"/>
                  </a:ext>
                </a:extLst>
              </a:tr>
              <a:tr h="212667">
                <a:tc>
                  <a:txBody>
                    <a:bodyPr/>
                    <a:lstStyle/>
                    <a:p>
                      <a:pPr algn="l" fontAlgn="b"/>
                      <a:r>
                        <a:rPr lang="es-CO" sz="1100" b="0" i="0" u="none" strike="noStrike">
                          <a:solidFill>
                            <a:srgbClr val="000000"/>
                          </a:solidFill>
                          <a:effectLst/>
                          <a:latin typeface="Calibri" panose="020F0502020204030204" pitchFamily="34" charset="0"/>
                        </a:rPr>
                        <a:t>Subdirección de Aseguramiento de la Calidad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0967643"/>
                  </a:ext>
                </a:extLst>
              </a:tr>
              <a:tr h="212667">
                <a:tc>
                  <a:txBody>
                    <a:bodyPr/>
                    <a:lstStyle/>
                    <a:p>
                      <a:pPr algn="l" fontAlgn="b"/>
                      <a:r>
                        <a:rPr lang="es-CO" sz="1100" b="0" i="0" u="none" strike="noStrike">
                          <a:solidFill>
                            <a:srgbClr val="000000"/>
                          </a:solidFill>
                          <a:effectLst/>
                          <a:latin typeface="Calibri" panose="020F0502020204030204" pitchFamily="34" charset="0"/>
                        </a:rPr>
                        <a:t>Subdirección de Desarrollo Organizacional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5138259"/>
                  </a:ext>
                </a:extLst>
              </a:tr>
              <a:tr h="212667">
                <a:tc>
                  <a:txBody>
                    <a:bodyPr/>
                    <a:lstStyle/>
                    <a:p>
                      <a:pPr algn="l" fontAlgn="b"/>
                      <a:r>
                        <a:rPr lang="es-CO" sz="1100" b="0" i="0" u="none" strike="noStrike">
                          <a:solidFill>
                            <a:srgbClr val="000000"/>
                          </a:solidFill>
                          <a:effectLst/>
                          <a:latin typeface="Calibri" panose="020F0502020204030204" pitchFamily="34" charset="0"/>
                        </a:rPr>
                        <a:t>Subdirección de Desarrollo Sectorial de la Educación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6516224"/>
                  </a:ext>
                </a:extLst>
              </a:tr>
              <a:tr h="212667">
                <a:tc>
                  <a:txBody>
                    <a:bodyPr/>
                    <a:lstStyle/>
                    <a:p>
                      <a:pPr algn="l" fontAlgn="b"/>
                      <a:r>
                        <a:rPr lang="es-CO" sz="1100" b="0" i="0" u="none" strike="noStrike">
                          <a:solidFill>
                            <a:srgbClr val="000000"/>
                          </a:solidFill>
                          <a:effectLst/>
                          <a:latin typeface="Calibri" panose="020F0502020204030204" pitchFamily="34" charset="0"/>
                        </a:rPr>
                        <a:t>Subdirección de Fomento de Competencias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3961861"/>
                  </a:ext>
                </a:extLst>
              </a:tr>
              <a:tr h="212667">
                <a:tc>
                  <a:txBody>
                    <a:bodyPr/>
                    <a:lstStyle/>
                    <a:p>
                      <a:pPr algn="l" fontAlgn="b"/>
                      <a:r>
                        <a:rPr lang="es-CO" sz="1100" b="0" i="0" u="none" strike="noStrike">
                          <a:solidFill>
                            <a:srgbClr val="000000"/>
                          </a:solidFill>
                          <a:effectLst/>
                          <a:latin typeface="Calibri" panose="020F0502020204030204" pitchFamily="34" charset="0"/>
                        </a:rPr>
                        <a:t>Subdirección de Inspección y Vigilancia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8801138"/>
                  </a:ext>
                </a:extLst>
              </a:tr>
              <a:tr h="212667">
                <a:tc>
                  <a:txBody>
                    <a:bodyPr/>
                    <a:lstStyle/>
                    <a:p>
                      <a:pPr algn="l" fontAlgn="b"/>
                      <a:r>
                        <a:rPr lang="es-CO" sz="1100" b="0" i="0" u="none" strike="noStrike">
                          <a:solidFill>
                            <a:srgbClr val="000000"/>
                          </a:solidFill>
                          <a:effectLst/>
                          <a:latin typeface="Calibri" panose="020F0502020204030204" pitchFamily="34" charset="0"/>
                        </a:rPr>
                        <a:t>Subdirección de Permanencia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6342507"/>
                  </a:ext>
                </a:extLst>
              </a:tr>
              <a:tr h="425335">
                <a:tc>
                  <a:txBody>
                    <a:bodyPr/>
                    <a:lstStyle/>
                    <a:p>
                      <a:pPr algn="l" fontAlgn="b"/>
                      <a:r>
                        <a:rPr lang="es-CO" sz="1100" b="0" i="0" u="none" strike="noStrike">
                          <a:solidFill>
                            <a:srgbClr val="000000"/>
                          </a:solidFill>
                          <a:effectLst/>
                          <a:latin typeface="Calibri" panose="020F0502020204030204" pitchFamily="34" charset="0"/>
                        </a:rPr>
                        <a:t>Subdirección de Recursos Humanos del Sector Educación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5868944"/>
                  </a:ext>
                </a:extLst>
              </a:tr>
              <a:tr h="425335">
                <a:tc>
                  <a:txBody>
                    <a:bodyPr/>
                    <a:lstStyle/>
                    <a:p>
                      <a:pPr algn="ctr" fontAlgn="b"/>
                      <a:r>
                        <a:rPr lang="es-CO" sz="1100" b="0" i="0" u="none" strike="noStrike">
                          <a:solidFill>
                            <a:srgbClr val="000000"/>
                          </a:solidFill>
                          <a:effectLst/>
                          <a:latin typeface="Calibri" panose="020F0502020204030204" pitchFamily="34" charset="0"/>
                        </a:rPr>
                        <a:t>Subdirección de Referentes y Evaluación de la Calidad Educativa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4508420"/>
                  </a:ext>
                </a:extLst>
              </a:tr>
              <a:tr h="212667">
                <a:tc>
                  <a:txBody>
                    <a:bodyPr/>
                    <a:lstStyle/>
                    <a:p>
                      <a:pPr algn="l" fontAlgn="b"/>
                      <a:r>
                        <a:rPr lang="es-CO" sz="1100" b="0" i="0" u="none" strike="noStrike">
                          <a:solidFill>
                            <a:srgbClr val="000000"/>
                          </a:solidFill>
                          <a:effectLst/>
                          <a:latin typeface="Calibri" panose="020F0502020204030204" pitchFamily="34" charset="0"/>
                        </a:rPr>
                        <a:t>Unidad de Atención al Ciudadano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693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746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1894064"/>
                  </a:ext>
                </a:extLst>
              </a:tr>
              <a:tr h="212667">
                <a:tc>
                  <a:txBody>
                    <a:bodyPr/>
                    <a:lstStyle/>
                    <a:p>
                      <a:pPr algn="l" rtl="0" fontAlgn="ctr"/>
                      <a:r>
                        <a:rPr lang="es-CO" sz="600" b="1" i="0" u="none" strike="noStrike">
                          <a:solidFill>
                            <a:srgbClr val="FFFFFF"/>
                          </a:solidFill>
                          <a:effectLst/>
                          <a:latin typeface="Arial" panose="020B0604020202020204" pitchFamily="34" charset="0"/>
                        </a:rPr>
                        <a:t>Total general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257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967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dirty="0">
                          <a:solidFill>
                            <a:srgbClr val="FFFFFF"/>
                          </a:solidFill>
                          <a:effectLst/>
                          <a:latin typeface="Arial" panose="020B0604020202020204" pitchFamily="34" charset="0"/>
                        </a:rPr>
                        <a:t>1074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3083867274"/>
                  </a:ext>
                </a:extLst>
              </a:tr>
            </a:tbl>
          </a:graphicData>
        </a:graphic>
      </p:graphicFrame>
    </p:spTree>
    <p:extLst>
      <p:ext uri="{BB962C8B-B14F-4D97-AF65-F5344CB8AC3E}">
        <p14:creationId xmlns:p14="http://schemas.microsoft.com/office/powerpoint/2010/main" val="3909141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9" name="Picture 15"/>
          <p:cNvPicPr>
            <a:picLocks noChangeAspect="1" noChangeArrowheads="1"/>
          </p:cNvPicPr>
          <p:nvPr/>
        </p:nvPicPr>
        <p:blipFill rotWithShape="1">
          <a:blip r:embed="rId3">
            <a:extLst>
              <a:ext uri="{28A0092B-C50C-407E-A947-70E740481C1C}">
                <a14:useLocalDpi xmlns:a14="http://schemas.microsoft.com/office/drawing/2010/main" val="0"/>
              </a:ext>
            </a:extLst>
          </a:blip>
          <a:srcRect l="15259" t="17295" r="16983" b="33645"/>
          <a:stretch/>
        </p:blipFill>
        <p:spPr bwMode="auto">
          <a:xfrm>
            <a:off x="17916" y="2636912"/>
            <a:ext cx="9159766"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5 CuadroTexto"/>
          <p:cNvSpPr txBox="1"/>
          <p:nvPr/>
        </p:nvSpPr>
        <p:spPr>
          <a:xfrm>
            <a:off x="161088" y="307303"/>
            <a:ext cx="8784976" cy="646331"/>
          </a:xfrm>
          <a:prstGeom prst="rect">
            <a:avLst/>
          </a:prstGeom>
          <a:noFill/>
        </p:spPr>
        <p:txBody>
          <a:bodyPr wrap="square" rtlCol="0">
            <a:spAutoFit/>
          </a:bodyPr>
          <a:lstStyle/>
          <a:p>
            <a:pPr algn="r"/>
            <a:r>
              <a:rPr lang="es-CO" sz="3600" b="1" dirty="0">
                <a:solidFill>
                  <a:schemeClr val="bg1"/>
                </a:solidFill>
                <a:latin typeface="Verdana" panose="020B0604030504040204" pitchFamily="34" charset="0"/>
                <a:ea typeface="Verdana" panose="020B0604030504040204" pitchFamily="34" charset="0"/>
                <a:cs typeface="Verdana" panose="020B0604030504040204" pitchFamily="34" charset="0"/>
              </a:rPr>
              <a:t>Unidad de Atencion al Ciudadano</a:t>
            </a:r>
          </a:p>
        </p:txBody>
      </p:sp>
      <p:grpSp>
        <p:nvGrpSpPr>
          <p:cNvPr id="43" name="42 Grupo"/>
          <p:cNvGrpSpPr/>
          <p:nvPr/>
        </p:nvGrpSpPr>
        <p:grpSpPr>
          <a:xfrm>
            <a:off x="6189257" y="6093296"/>
            <a:ext cx="2919247" cy="757382"/>
            <a:chOff x="6189257" y="6093296"/>
            <a:chExt cx="2919247" cy="757382"/>
          </a:xfrm>
        </p:grpSpPr>
        <p:pic>
          <p:nvPicPr>
            <p:cNvPr id="40" name="39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42" name="4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 name="1 Rectángulo"/>
          <p:cNvSpPr/>
          <p:nvPr/>
        </p:nvSpPr>
        <p:spPr>
          <a:xfrm>
            <a:off x="1259632" y="2791027"/>
            <a:ext cx="5958408" cy="2092881"/>
          </a:xfrm>
          <a:prstGeom prst="rect">
            <a:avLst/>
          </a:prstGeom>
        </p:spPr>
        <p:txBody>
          <a:bodyPr wrap="square">
            <a:spAutoFit/>
          </a:bodyPr>
          <a:lstStyle/>
          <a:p>
            <a:pPr algn="ctr"/>
            <a:r>
              <a:rPr lang="es-CO" sz="2600" dirty="0">
                <a:solidFill>
                  <a:schemeClr val="bg1"/>
                </a:solidFill>
              </a:rPr>
              <a:t>Detalle de  Derechos de Petición de Información</a:t>
            </a:r>
            <a:br>
              <a:rPr lang="es-CO" sz="2600" dirty="0">
                <a:solidFill>
                  <a:schemeClr val="bg1"/>
                </a:solidFill>
              </a:rPr>
            </a:br>
            <a:r>
              <a:rPr lang="es-CO" sz="2600" dirty="0">
                <a:solidFill>
                  <a:schemeClr val="bg1"/>
                </a:solidFill>
              </a:rPr>
              <a:t>Primer Trimestre 2017</a:t>
            </a:r>
          </a:p>
          <a:p>
            <a:pPr algn="ctr"/>
            <a:endParaRPr lang="es-CO" sz="2600" dirty="0">
              <a:solidFill>
                <a:schemeClr val="bg1"/>
              </a:solidFill>
            </a:endParaRPr>
          </a:p>
          <a:p>
            <a:pPr algn="ctr"/>
            <a:r>
              <a:rPr lang="es-CO" sz="2600" dirty="0">
                <a:solidFill>
                  <a:schemeClr val="bg1"/>
                </a:solidFill>
                <a:highlight>
                  <a:srgbClr val="800000"/>
                </a:highlight>
                <a:hlinkClick r:id="rId6"/>
              </a:rPr>
              <a:t>Ver archivo adjunto en Excel </a:t>
            </a:r>
            <a:r>
              <a:rPr lang="es-CO" sz="2600" dirty="0">
                <a:solidFill>
                  <a:schemeClr val="bg1"/>
                </a:solidFill>
                <a:highlight>
                  <a:srgbClr val="800000"/>
                </a:highlight>
              </a:rPr>
              <a:t>*</a:t>
            </a:r>
            <a:r>
              <a:rPr lang="es-CO" sz="2600" dirty="0">
                <a:solidFill>
                  <a:schemeClr val="bg1"/>
                </a:solidFill>
              </a:rPr>
              <a:t>N </a:t>
            </a:r>
            <a:endParaRPr lang="es-ES" sz="2600" dirty="0"/>
          </a:p>
        </p:txBody>
      </p:sp>
    </p:spTree>
    <p:extLst>
      <p:ext uri="{BB962C8B-B14F-4D97-AF65-F5344CB8AC3E}">
        <p14:creationId xmlns:p14="http://schemas.microsoft.com/office/powerpoint/2010/main" val="1384595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7208</TotalTime>
  <Words>540</Words>
  <Application>Microsoft Office PowerPoint</Application>
  <PresentationFormat>Presentación en pantalla (4:3)</PresentationFormat>
  <Paragraphs>166</Paragraphs>
  <Slides>6</Slides>
  <Notes>6</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Arial Narrow</vt:lpstr>
      <vt:lpstr>Calibri</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Carolina Acosta Gutierrez</dc:creator>
  <cp:lastModifiedBy>Pablo Alexander Tenjo Villaba</cp:lastModifiedBy>
  <cp:revision>622</cp:revision>
  <cp:lastPrinted>2015-11-04T16:00:38Z</cp:lastPrinted>
  <dcterms:created xsi:type="dcterms:W3CDTF">2014-10-20T16:00:02Z</dcterms:created>
  <dcterms:modified xsi:type="dcterms:W3CDTF">2017-11-08T13:39:22Z</dcterms:modified>
</cp:coreProperties>
</file>