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386" r:id="rId3"/>
    <p:sldId id="395" r:id="rId4"/>
    <p:sldId id="390" r:id="rId5"/>
    <p:sldId id="398" r:id="rId6"/>
    <p:sldId id="403" r:id="rId7"/>
    <p:sldId id="404" r:id="rId8"/>
    <p:sldId id="408" r:id="rId9"/>
    <p:sldId id="409" r:id="rId10"/>
    <p:sldId id="410" r:id="rId11"/>
    <p:sldId id="411" r:id="rId12"/>
    <p:sldId id="412" r:id="rId13"/>
  </p:sldIdLst>
  <p:sldSz cx="9144000" cy="6858000" type="screen4x3"/>
  <p:notesSz cx="6881813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71" autoAdjust="0"/>
  </p:normalViewPr>
  <p:slideViewPr>
    <p:cSldViewPr>
      <p:cViewPr>
        <p:scale>
          <a:sx n="77" d="100"/>
          <a:sy n="77" d="100"/>
        </p:scale>
        <p:origin x="-1776" y="-3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pena\Documents\Base%20Informe%20de%20Solicitudes%20de%20acceso%20a%20la%20Informaci&#243;n%203%20trimestre%202015%20FINAL.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jpena\Documents\Base%20Informe%20de%20Solicitudes%20de%20acceso%20a%20la%20Informaci&#243;n%203%20trimestre%202015%20FINAL.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400"/>
              <a:t>SOLICITUDES DERECHOS DE PETICIÓN DE LA INFORMACION TERCER  TRIMESTRE 2015 </a:t>
            </a:r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'Analisis General'!$B$108:$B$109</c:f>
              <c:strCache>
                <c:ptCount val="1"/>
                <c:pt idx="0">
                  <c:v>SOLICITUDES DERECHOS DE PETICIÓN DE LA  INFORMACION TERCER TRIMESTRE 2015 Total Segundo  Trimestre  2015</c:v>
                </c:pt>
              </c:strCache>
            </c:strRef>
          </c:tx>
          <c:dPt>
            <c:idx val="0"/>
            <c:bubble3D val="0"/>
            <c:spPr>
              <a:solidFill>
                <a:srgbClr val="0000FF"/>
              </a:solidFill>
            </c:spPr>
          </c:dPt>
          <c:dPt>
            <c:idx val="1"/>
            <c:bubble3D val="0"/>
            <c:spPr>
              <a:solidFill>
                <a:srgbClr val="FF0000"/>
              </a:solidFill>
            </c:spPr>
          </c:dPt>
          <c:dLbls>
            <c:dLbl>
              <c:idx val="0"/>
              <c:layout>
                <c:manualLayout>
                  <c:x val="6.9010279965004376E-2"/>
                  <c:y val="7.836213181685622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layout>
                <c:manualLayout>
                  <c:x val="-8.5639257976360877E-2"/>
                  <c:y val="1.357677244411245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.10606013671668137"/>
                  <c:y val="1.182515760254633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</c:dLbl>
            <c:numFmt formatCode="0.00%" sourceLinked="0"/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'Analisis General'!$A$110:$A$112</c:f>
              <c:strCache>
                <c:ptCount val="3"/>
                <c:pt idx="0">
                  <c:v>Solicitudes atendidas</c:v>
                </c:pt>
                <c:pt idx="1">
                  <c:v>Solicitudes recibidas y trasladadas</c:v>
                </c:pt>
                <c:pt idx="2">
                  <c:v>Solicitudes negadas</c:v>
                </c:pt>
              </c:strCache>
            </c:strRef>
          </c:cat>
          <c:val>
            <c:numRef>
              <c:f>'Analisis General'!$B$110:$B$112</c:f>
              <c:numCache>
                <c:formatCode>General</c:formatCode>
                <c:ptCount val="3"/>
                <c:pt idx="0">
                  <c:v>122</c:v>
                </c:pt>
                <c:pt idx="1">
                  <c:v>1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[Base Informe de Solicitudes de acceso a la Información 3 trimestre 2015 FINAL..xlsx]Analisis General!Tabla dinámica1</c:name>
    <c:fmtId val="31"/>
  </c:pivotSource>
  <c:chart>
    <c:title>
      <c:tx>
        <c:rich>
          <a:bodyPr/>
          <a:lstStyle/>
          <a:p>
            <a:pPr>
              <a:defRPr/>
            </a:pPr>
            <a:r>
              <a:rPr lang="en-US" sz="1400"/>
              <a:t>TOTAL</a:t>
            </a:r>
            <a:r>
              <a:rPr lang="en-US" sz="1400" baseline="0"/>
              <a:t> MENSUAL DERECHOS</a:t>
            </a:r>
          </a:p>
          <a:p>
            <a:pPr>
              <a:defRPr/>
            </a:pPr>
            <a:r>
              <a:rPr lang="en-US" sz="1400" baseline="0"/>
              <a:t> DE PETICIÓN DE INFORMACIÓN TERCER </a:t>
            </a:r>
          </a:p>
          <a:p>
            <a:pPr>
              <a:defRPr/>
            </a:pPr>
            <a:r>
              <a:rPr lang="en-US" sz="1400" baseline="0"/>
              <a:t> TRIMESTRE 2015</a:t>
            </a:r>
            <a:endParaRPr lang="en-US" sz="1400"/>
          </a:p>
        </c:rich>
      </c:tx>
      <c:layout>
        <c:manualLayout>
          <c:xMode val="edge"/>
          <c:yMode val="edge"/>
          <c:x val="0.1643167045607537"/>
          <c:y val="0.15249116201142912"/>
        </c:manualLayout>
      </c:layout>
      <c:overlay val="0"/>
    </c:title>
    <c:autoTitleDeleted val="0"/>
    <c:pivotFmts>
      <c:pivotFmt>
        <c:idx val="0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"/>
        <c:spPr>
          <a:solidFill>
            <a:srgbClr val="33CC33"/>
          </a:solidFill>
        </c:spPr>
        <c:dLbl>
          <c:idx val="0"/>
          <c:layout>
            <c:manualLayout>
              <c:x val="-4.5839095169537214E-2"/>
              <c:y val="-7.389166210583986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"/>
        <c:spPr>
          <a:solidFill>
            <a:srgbClr val="FF0000"/>
          </a:solidFill>
        </c:spPr>
        <c:dLbl>
          <c:idx val="0"/>
          <c:layout>
            <c:manualLayout>
              <c:x val="-6.1251310854766178E-2"/>
              <c:y val="-8.173305530571120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3"/>
        <c:spPr>
          <a:solidFill>
            <a:srgbClr val="FFCC00"/>
          </a:solidFill>
        </c:spPr>
        <c:dLbl>
          <c:idx val="0"/>
          <c:layout>
            <c:manualLayout>
              <c:x val="-2.4681099399821074E-2"/>
              <c:y val="-9.479273713141706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4"/>
        <c:spPr>
          <a:solidFill>
            <a:srgbClr val="6600FF"/>
          </a:solidFill>
        </c:spPr>
        <c:dLbl>
          <c:idx val="0"/>
          <c:layout>
            <c:manualLayout>
              <c:x val="4.6810993998210723E-3"/>
              <c:y val="-0.1227126895639640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5"/>
        <c:spPr>
          <a:solidFill>
            <a:srgbClr val="FF0066"/>
          </a:solidFill>
        </c:spPr>
        <c:dLbl>
          <c:idx val="0"/>
          <c:layout>
            <c:manualLayout>
              <c:x val="1.0900742373343287E-2"/>
              <c:y val="-0.1129117315481673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6"/>
        <c:spPr>
          <a:solidFill>
            <a:schemeClr val="accent6">
              <a:lumMod val="75000"/>
            </a:schemeClr>
          </a:solidFill>
        </c:spPr>
        <c:dLbl>
          <c:idx val="0"/>
          <c:layout>
            <c:manualLayout>
              <c:x val="1.6441347766066487E-2"/>
              <c:y val="-0.12057705451595928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7"/>
        <c:spPr>
          <a:solidFill>
            <a:srgbClr val="5F5F5F"/>
          </a:solidFill>
        </c:spPr>
        <c:dLbl>
          <c:idx val="0"/>
          <c:layout>
            <c:manualLayout>
              <c:x val="2.6686810875502863E-2"/>
              <c:y val="-0.10806296248706895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8"/>
        <c:spPr>
          <a:solidFill>
            <a:srgbClr val="00B0F0"/>
          </a:solidFill>
        </c:spPr>
        <c:dLbl>
          <c:idx val="0"/>
          <c:layout>
            <c:manualLayout>
              <c:x val="5.4844030500702086E-2"/>
              <c:y val="-9.6303579268499417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9"/>
        <c:spPr>
          <a:solidFill>
            <a:srgbClr val="0000FF"/>
          </a:solidFill>
        </c:spPr>
        <c:dLbl>
          <c:idx val="0"/>
          <c:layout>
            <c:manualLayout>
              <c:x val="1.9980626010913421E-2"/>
              <c:y val="-0.20892186042986777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0"/>
        <c:dLbl>
          <c:idx val="0"/>
          <c:layout>
            <c:manualLayout>
              <c:x val="4.318679673203861E-2"/>
              <c:y val="6.5017981393593452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1"/>
        <c:dLbl>
          <c:idx val="0"/>
          <c:layout>
            <c:manualLayout>
              <c:x val="-3.8076051648246442E-2"/>
              <c:y val="-7.7342898685727565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2"/>
        <c:spPr>
          <a:solidFill>
            <a:srgbClr val="33CC33"/>
          </a:solidFill>
        </c:spPr>
        <c:dLbl>
          <c:idx val="0"/>
          <c:layout>
            <c:manualLayout>
              <c:x val="-2.3392903303894843E-2"/>
              <c:y val="-4.9543456943370333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3"/>
        <c:spPr>
          <a:solidFill>
            <a:srgbClr val="0000FF"/>
          </a:solidFill>
        </c:spPr>
        <c:dLbl>
          <c:idx val="0"/>
          <c:layout>
            <c:manualLayout>
              <c:x val="3.3152243593677452E-2"/>
              <c:y val="-4.0175352674193726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4"/>
        <c:spPr>
          <a:solidFill>
            <a:srgbClr val="0000FF"/>
          </a:solidFill>
        </c:spPr>
        <c:dLbl>
          <c:idx val="0"/>
          <c:layout>
            <c:manualLayout>
              <c:x val="1.7085666820433387E-2"/>
              <c:y val="9.9078733088927451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5"/>
        <c:spPr>
          <a:solidFill>
            <a:srgbClr val="33CC33"/>
          </a:solidFill>
        </c:spPr>
        <c:dLbl>
          <c:idx val="0"/>
          <c:layout>
            <c:manualLayout>
              <c:x val="7.9294722465544573E-2"/>
              <c:y val="-2.4771183085164288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6"/>
        <c:spPr>
          <a:solidFill>
            <a:srgbClr val="FF0000"/>
          </a:solidFill>
        </c:spPr>
        <c:dLbl>
          <c:idx val="0"/>
          <c:layout>
            <c:manualLayout>
              <c:x val="6.351685954854519E-2"/>
              <c:y val="0.19910589333766734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7"/>
        <c:spPr>
          <a:solidFill>
            <a:srgbClr val="33CC33"/>
          </a:solidFill>
        </c:spPr>
        <c:dLbl>
          <c:idx val="0"/>
          <c:layout>
            <c:manualLayout>
              <c:x val="-1.570129426513071E-2"/>
              <c:y val="-1.7489727644879202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8"/>
        <c:spPr>
          <a:solidFill>
            <a:srgbClr val="0000FF"/>
          </a:solidFill>
        </c:spPr>
        <c:dLbl>
          <c:idx val="0"/>
          <c:layout>
            <c:manualLayout>
              <c:x val="1.0119713340562846E-2"/>
              <c:y val="6.9195914836803984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19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0"/>
        <c:spPr>
          <a:solidFill>
            <a:srgbClr val="FF0000"/>
          </a:solidFill>
        </c:spPr>
        <c:dLbl>
          <c:idx val="0"/>
          <c:layout>
            <c:manualLayout>
              <c:x val="6.351685954854519E-2"/>
              <c:y val="0.19910589333766734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1"/>
        <c:spPr>
          <a:solidFill>
            <a:srgbClr val="0000FF"/>
          </a:solidFill>
        </c:spPr>
        <c:dLbl>
          <c:idx val="0"/>
          <c:layout>
            <c:manualLayout>
              <c:x val="1.0119713340562846E-2"/>
              <c:y val="6.9195914836803984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2"/>
        <c:spPr>
          <a:solidFill>
            <a:srgbClr val="33CC33"/>
          </a:solidFill>
        </c:spPr>
        <c:dLbl>
          <c:idx val="0"/>
          <c:layout>
            <c:manualLayout>
              <c:x val="-1.570129426513071E-2"/>
              <c:y val="-1.7489727644879202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3"/>
        <c:marker>
          <c:symbol val="none"/>
        </c:marker>
        <c:dLbl>
          <c:idx val="0"/>
          <c:spPr/>
          <c:txPr>
            <a:bodyPr/>
            <a:lstStyle/>
            <a:p>
              <a:pPr>
                <a:defRPr/>
              </a:pPr>
              <a:endParaRPr lang="es-ES"/>
            </a:p>
          </c:txPr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4"/>
        <c:spPr>
          <a:solidFill>
            <a:srgbClr val="FF0000"/>
          </a:solidFill>
        </c:spPr>
        <c:dLbl>
          <c:idx val="0"/>
          <c:layout>
            <c:manualLayout>
              <c:x val="6.351685954854519E-2"/>
              <c:y val="0.19910589333766734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5"/>
        <c:spPr>
          <a:solidFill>
            <a:srgbClr val="0000FF"/>
          </a:solidFill>
        </c:spPr>
        <c:dLbl>
          <c:idx val="0"/>
          <c:layout>
            <c:manualLayout>
              <c:x val="1.0119713340562846E-2"/>
              <c:y val="6.9195914836803984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  <c:pivotFmt>
        <c:idx val="26"/>
        <c:spPr>
          <a:solidFill>
            <a:srgbClr val="33CC33"/>
          </a:solidFill>
        </c:spPr>
        <c:dLbl>
          <c:idx val="0"/>
          <c:layout>
            <c:manualLayout>
              <c:x val="-1.570129426513071E-2"/>
              <c:y val="-1.7489727644879202E-2"/>
            </c:manualLayout>
          </c:layout>
          <c:showLegendKey val="0"/>
          <c:showVal val="1"/>
          <c:showCatName val="0"/>
          <c:showSerName val="0"/>
          <c:showPercent val="0"/>
          <c:showBubbleSize val="0"/>
        </c:dLbl>
      </c:pivotFmt>
    </c:pivotFmts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'Analisis General'!$B$5</c:f>
              <c:strCache>
                <c:ptCount val="1"/>
                <c:pt idx="0">
                  <c:v>Total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0000FF"/>
              </a:solidFill>
            </c:spPr>
          </c:dPt>
          <c:dPt>
            <c:idx val="2"/>
            <c:bubble3D val="0"/>
            <c:spPr>
              <a:solidFill>
                <a:srgbClr val="33CC33"/>
              </a:solidFill>
            </c:spPr>
          </c:dPt>
          <c:dPt>
            <c:idx val="3"/>
            <c:bubble3D val="0"/>
          </c:dPt>
          <c:dPt>
            <c:idx val="4"/>
            <c:bubble3D val="0"/>
          </c:dPt>
          <c:dPt>
            <c:idx val="5"/>
            <c:bubble3D val="0"/>
          </c:dPt>
          <c:dPt>
            <c:idx val="6"/>
            <c:bubble3D val="0"/>
          </c:dPt>
          <c:dPt>
            <c:idx val="7"/>
            <c:bubble3D val="0"/>
          </c:dPt>
          <c:dPt>
            <c:idx val="8"/>
            <c:bubble3D val="0"/>
          </c:dPt>
          <c:dLbls>
            <c:dLbl>
              <c:idx val="0"/>
              <c:layout>
                <c:manualLayout>
                  <c:x val="6.351685954854519E-2"/>
                  <c:y val="0.1991058933376673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0119713340562846E-2"/>
                  <c:y val="6.9195914836803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70129426513071E-2"/>
                  <c:y val="-1.7489727644879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'Analisis General'!$A$6:$A$9</c:f>
              <c:strCache>
                <c:ptCount val="3"/>
                <c:pt idx="0">
                  <c:v>Agosto</c:v>
                </c:pt>
                <c:pt idx="1">
                  <c:v>Julio</c:v>
                </c:pt>
                <c:pt idx="2">
                  <c:v>Septiembre</c:v>
                </c:pt>
              </c:strCache>
            </c:strRef>
          </c:cat>
          <c:val>
            <c:numRef>
              <c:f>'Analisis General'!$B$6:$B$9</c:f>
              <c:numCache>
                <c:formatCode>General</c:formatCode>
                <c:ptCount val="3"/>
                <c:pt idx="0">
                  <c:v>56</c:v>
                </c:pt>
                <c:pt idx="1">
                  <c:v>41</c:v>
                </c:pt>
                <c:pt idx="2">
                  <c:v>26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externalData r:id="rId2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</c:extLst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7629A982-FD9A-427A-A071-14AFEB099AA6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8AD18D8-41A2-44C2-8773-99AB13475B1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373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C6244F8-0A10-4A59-BBAA-E337A21F65D4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3367078D-9F98-4822-99A1-F2C3C0CF3982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20427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6461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621630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7078D-9F98-4822-99A1-F2C3C0CF3982}" type="slidenum">
              <a:rPr lang="es-CO" smtClean="0"/>
              <a:t>6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66461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77502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92739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40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616694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40519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675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40757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14200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9013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0102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55269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A615DE-3D0F-4EE1-B1A7-DED8F4937CF5}" type="datetimeFigureOut">
              <a:rPr lang="es-CO" smtClean="0"/>
              <a:t>10/11/2015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6390E-A369-47C8-82AD-D961993E8F0F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11642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emf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-15766" y="283175"/>
            <a:ext cx="9159766" cy="666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1088" y="30730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Atencion al Ciudadano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9" name="8 CuadroTexto"/>
          <p:cNvSpPr txBox="1"/>
          <p:nvPr/>
        </p:nvSpPr>
        <p:spPr>
          <a:xfrm>
            <a:off x="152059" y="5085185"/>
            <a:ext cx="87849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CO" sz="2000" dirty="0"/>
          </a:p>
          <a:p>
            <a:r>
              <a:rPr lang="es-CO" sz="2000" dirty="0"/>
              <a:t> </a:t>
            </a:r>
            <a:r>
              <a:rPr lang="es-CO" sz="2000" b="1" dirty="0"/>
              <a:t>INFORME DE SOLICITUDES DE ACCESO A LA INFORMACIÓN </a:t>
            </a:r>
            <a:endParaRPr lang="es-CO" sz="2000" dirty="0"/>
          </a:p>
          <a:p>
            <a:r>
              <a:rPr lang="es-CO" sz="2000" b="1" dirty="0" smtClean="0"/>
              <a:t> Decreto </a:t>
            </a:r>
            <a:r>
              <a:rPr lang="es-CO" sz="2000" b="1" dirty="0"/>
              <a:t>103 de </a:t>
            </a:r>
            <a:r>
              <a:rPr lang="es-CO" sz="2000" b="1" dirty="0" smtClean="0"/>
              <a:t>2015</a:t>
            </a:r>
          </a:p>
          <a:p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Tercer  </a:t>
            </a:r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Trimestre </a:t>
            </a:r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 </a:t>
            </a:r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2015</a:t>
            </a:r>
            <a:endParaRPr lang="es-CO" sz="3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Bogotá, </a:t>
            </a:r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Octubre  </a:t>
            </a:r>
            <a:r>
              <a:rPr lang="es-CO" sz="20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30 de  2015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409700"/>
            <a:ext cx="59055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96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3832"/>
            <a:ext cx="8208912" cy="5939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6100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6" y="404664"/>
            <a:ext cx="8594049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744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20687"/>
            <a:ext cx="7881954" cy="547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402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5" name="24 CuadroTexto"/>
          <p:cNvSpPr txBox="1"/>
          <p:nvPr/>
        </p:nvSpPr>
        <p:spPr>
          <a:xfrm>
            <a:off x="550741" y="2927846"/>
            <a:ext cx="82089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s-CO" sz="2800" dirty="0">
                <a:latin typeface="Arial" pitchFamily="34" charset="0"/>
                <a:cs typeface="Arial" pitchFamily="34" charset="0"/>
              </a:rPr>
              <a:t>En cumplimiento de lo establecido en el decreto 103 del 20 de enero de 2015, por el cual se reglamenta parcialmente la Ley 1712 de 2014 y se dictan otras disposiciones, a continuación se presenta la información relacionada con las solicitudes de acceso a la información </a:t>
            </a:r>
            <a:r>
              <a:rPr lang="es-CO" sz="2800" dirty="0" smtClean="0">
                <a:latin typeface="Arial" pitchFamily="34" charset="0"/>
                <a:cs typeface="Arial" pitchFamily="34" charset="0"/>
              </a:rPr>
              <a:t>pública</a:t>
            </a:r>
            <a:endParaRPr lang="es-CO" sz="2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539552" y="908720"/>
            <a:ext cx="7920880" cy="15494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3600" dirty="0">
                <a:solidFill>
                  <a:schemeClr val="tx1"/>
                </a:solidFill>
              </a:rPr>
              <a:t>Informe de solicitudes de acceso a información pública recibidas en el Ministerio de Educación Nacional -  2015</a:t>
            </a:r>
          </a:p>
        </p:txBody>
      </p:sp>
    </p:spTree>
    <p:extLst>
      <p:ext uri="{BB962C8B-B14F-4D97-AF65-F5344CB8AC3E}">
        <p14:creationId xmlns:p14="http://schemas.microsoft.com/office/powerpoint/2010/main" val="336526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1" name="10 CuadroTexto"/>
          <p:cNvSpPr txBox="1"/>
          <p:nvPr/>
        </p:nvSpPr>
        <p:spPr>
          <a:xfrm>
            <a:off x="6189257" y="2132856"/>
            <a:ext cx="277815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Durante el </a:t>
            </a:r>
            <a:r>
              <a:rPr lang="es-CO" dirty="0" smtClean="0"/>
              <a:t>tercer</a:t>
            </a:r>
            <a:r>
              <a:rPr lang="es-CO" dirty="0" smtClean="0"/>
              <a:t> </a:t>
            </a:r>
            <a:r>
              <a:rPr lang="es-CO" dirty="0" smtClean="0"/>
              <a:t>trimestre de 2015 se han recibido </a:t>
            </a:r>
            <a:r>
              <a:rPr lang="es-CO" dirty="0" smtClean="0"/>
              <a:t>123 </a:t>
            </a:r>
            <a:r>
              <a:rPr lang="es-CO" dirty="0" smtClean="0"/>
              <a:t>solicitudes de derechos de petición de información, de las cuales </a:t>
            </a:r>
            <a:r>
              <a:rPr lang="es-CO" dirty="0" smtClean="0"/>
              <a:t>122 </a:t>
            </a:r>
            <a:r>
              <a:rPr lang="es-CO" dirty="0" smtClean="0"/>
              <a:t>fueron atendidas directamente por el Ministerio de  Educación Nacional, y 1 solicitud restantes se traslado por  competencia a otra </a:t>
            </a:r>
            <a:r>
              <a:rPr lang="es-CO" dirty="0" smtClean="0"/>
              <a:t>entidad, </a:t>
            </a:r>
            <a:r>
              <a:rPr lang="es-CO" dirty="0" smtClean="0"/>
              <a:t>ninguna solicitud fue negada.</a:t>
            </a:r>
          </a:p>
          <a:p>
            <a:pPr algn="just"/>
            <a:endParaRPr lang="es-E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914" y="4512499"/>
            <a:ext cx="4529142" cy="195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4710054"/>
              </p:ext>
            </p:extLst>
          </p:nvPr>
        </p:nvGraphicFramePr>
        <p:xfrm>
          <a:off x="550741" y="1412776"/>
          <a:ext cx="4525315" cy="2705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52052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" name="1 CuadroTexto"/>
          <p:cNvSpPr txBox="1"/>
          <p:nvPr/>
        </p:nvSpPr>
        <p:spPr>
          <a:xfrm>
            <a:off x="251520" y="4437112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 smtClean="0"/>
              <a:t>Para los meses de </a:t>
            </a:r>
            <a:r>
              <a:rPr lang="es-CO" dirty="0" smtClean="0"/>
              <a:t>Agosto </a:t>
            </a:r>
            <a:r>
              <a:rPr lang="es-CO" dirty="0" smtClean="0"/>
              <a:t>a </a:t>
            </a:r>
            <a:r>
              <a:rPr lang="es-CO" dirty="0" smtClean="0"/>
              <a:t>Septiembre </a:t>
            </a:r>
            <a:r>
              <a:rPr lang="es-CO" dirty="0" smtClean="0"/>
              <a:t>de 2015 se refleja  que el mes con mayor número de derechos de petición corresponde a  </a:t>
            </a:r>
            <a:r>
              <a:rPr lang="es-CO" dirty="0" smtClean="0"/>
              <a:t>Agosto  </a:t>
            </a:r>
            <a:r>
              <a:rPr lang="es-CO" dirty="0" smtClean="0"/>
              <a:t>con un total de </a:t>
            </a:r>
            <a:r>
              <a:rPr lang="es-CO" dirty="0" smtClean="0"/>
              <a:t>56,  </a:t>
            </a:r>
            <a:r>
              <a:rPr lang="es-CO" dirty="0" smtClean="0"/>
              <a:t>seguido por el mes de </a:t>
            </a:r>
            <a:r>
              <a:rPr lang="es-CO" dirty="0" smtClean="0"/>
              <a:t>Julio </a:t>
            </a:r>
            <a:r>
              <a:rPr lang="es-CO" dirty="0" smtClean="0"/>
              <a:t>con un total de </a:t>
            </a:r>
            <a:r>
              <a:rPr lang="es-CO" dirty="0" smtClean="0"/>
              <a:t>41. </a:t>
            </a:r>
            <a:r>
              <a:rPr lang="es-CO" dirty="0" smtClean="0"/>
              <a:t>Para un total de </a:t>
            </a:r>
            <a:r>
              <a:rPr lang="es-CO" dirty="0" smtClean="0"/>
              <a:t>123 </a:t>
            </a:r>
            <a:r>
              <a:rPr lang="es-CO" dirty="0" smtClean="0"/>
              <a:t>en el segundo trimestre del año 2015</a:t>
            </a:r>
            <a:endParaRPr lang="es-E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41" y="1484784"/>
            <a:ext cx="4104456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6209361"/>
              </p:ext>
            </p:extLst>
          </p:nvPr>
        </p:nvGraphicFramePr>
        <p:xfrm>
          <a:off x="4932040" y="1052736"/>
          <a:ext cx="3512047" cy="29523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99560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550741" y="353827"/>
            <a:ext cx="3233023" cy="6062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CuadroTexto"/>
          <p:cNvSpPr txBox="1"/>
          <p:nvPr/>
        </p:nvSpPr>
        <p:spPr>
          <a:xfrm>
            <a:off x="550741" y="292633"/>
            <a:ext cx="3241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>
                <a:solidFill>
                  <a:schemeClr val="bg1"/>
                </a:solidFill>
                <a:latin typeface="Arial Narrow" panose="020B0606020202030204" pitchFamily="34" charset="0"/>
                <a:ea typeface="Verdana" panose="020B0604030504040204" pitchFamily="34" charset="0"/>
                <a:cs typeface="Arial" pitchFamily="34" charset="0"/>
              </a:rPr>
              <a:t>Derechos de petición de la información</a:t>
            </a:r>
          </a:p>
        </p:txBody>
      </p:sp>
      <p:grpSp>
        <p:nvGrpSpPr>
          <p:cNvPr id="20" name="19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21" name="20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22" name="2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10" name="9 CuadroTexto"/>
          <p:cNvSpPr txBox="1"/>
          <p:nvPr/>
        </p:nvSpPr>
        <p:spPr>
          <a:xfrm>
            <a:off x="755576" y="4686235"/>
            <a:ext cx="7017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s-CO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 flipH="1">
            <a:off x="6215004" y="1052736"/>
            <a:ext cx="253345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tercer 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trimestre del año 2015 el mes con mayor número de derechos de petición de la información fue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Agosto con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total de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56,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seguido por 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Julio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con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 total de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41.</a:t>
            </a:r>
            <a:endParaRPr lang="es-CO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es-CO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recibieron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123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derechos de petición de información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En los cuales  la </a:t>
            </a:r>
            <a:r>
              <a:rPr lang="es-CO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dependencia que mas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recibió asignaciones fue </a:t>
            </a:r>
            <a:r>
              <a:rPr lang="es-CO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 Subdirección de Inspección y Vigilancia con un total de 68.</a:t>
            </a:r>
            <a:endParaRPr lang="es-CO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5544616" cy="4248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914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59" t="17295" r="16983" b="33645"/>
          <a:stretch/>
        </p:blipFill>
        <p:spPr bwMode="auto">
          <a:xfrm>
            <a:off x="17916" y="2636912"/>
            <a:ext cx="9159766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61088" y="307303"/>
            <a:ext cx="8784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3600" b="1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Unidad de Atencion al Ciudadano</a:t>
            </a:r>
          </a:p>
        </p:txBody>
      </p:sp>
      <p:grpSp>
        <p:nvGrpSpPr>
          <p:cNvPr id="43" name="42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40" name="39 Imagen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42" name="41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sp>
        <p:nvSpPr>
          <p:cNvPr id="2" name="1 Rectángulo"/>
          <p:cNvSpPr/>
          <p:nvPr/>
        </p:nvSpPr>
        <p:spPr>
          <a:xfrm>
            <a:off x="1259632" y="2791027"/>
            <a:ext cx="595840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2600" dirty="0">
                <a:solidFill>
                  <a:schemeClr val="bg1"/>
                </a:solidFill>
              </a:rPr>
              <a:t>Detalle de  </a:t>
            </a:r>
            <a:r>
              <a:rPr lang="es-CO" sz="2600" dirty="0" smtClean="0">
                <a:solidFill>
                  <a:schemeClr val="bg1"/>
                </a:solidFill>
              </a:rPr>
              <a:t>Derechos de Petición </a:t>
            </a:r>
            <a:r>
              <a:rPr lang="es-CO" sz="2600" dirty="0">
                <a:solidFill>
                  <a:schemeClr val="bg1"/>
                </a:solidFill>
              </a:rPr>
              <a:t>de Información</a:t>
            </a:r>
            <a:br>
              <a:rPr lang="es-CO" sz="2600" dirty="0">
                <a:solidFill>
                  <a:schemeClr val="bg1"/>
                </a:solidFill>
              </a:rPr>
            </a:br>
            <a:r>
              <a:rPr lang="es-CO" sz="2600" dirty="0" smtClean="0">
                <a:solidFill>
                  <a:schemeClr val="bg1"/>
                </a:solidFill>
              </a:rPr>
              <a:t>Tercer  </a:t>
            </a:r>
            <a:r>
              <a:rPr lang="es-CO" sz="2600" dirty="0">
                <a:solidFill>
                  <a:schemeClr val="bg1"/>
                </a:solidFill>
              </a:rPr>
              <a:t>Trimestre 2015</a:t>
            </a:r>
            <a:endParaRPr lang="es-ES" sz="2600" dirty="0"/>
          </a:p>
        </p:txBody>
      </p:sp>
    </p:spTree>
    <p:extLst>
      <p:ext uri="{BB962C8B-B14F-4D97-AF65-F5344CB8AC3E}">
        <p14:creationId xmlns:p14="http://schemas.microsoft.com/office/powerpoint/2010/main" val="138459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8680"/>
            <a:ext cx="7737938" cy="574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721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097978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3793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6189257" y="6093296"/>
            <a:ext cx="2919247" cy="757382"/>
            <a:chOff x="6189257" y="6093296"/>
            <a:chExt cx="2919247" cy="757382"/>
          </a:xfrm>
        </p:grpSpPr>
        <p:pic>
          <p:nvPicPr>
            <p:cNvPr id="6" name="5 Imagen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14" t="81187" r="3385" b="5008"/>
            <a:stretch/>
          </p:blipFill>
          <p:spPr>
            <a:xfrm>
              <a:off x="7590492" y="6093296"/>
              <a:ext cx="1518012" cy="757382"/>
            </a:xfrm>
            <a:prstGeom prst="rect">
              <a:avLst/>
            </a:prstGeom>
          </p:spPr>
        </p:pic>
        <p:pic>
          <p:nvPicPr>
            <p:cNvPr id="7" name="6 Imagen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610" t="34023" r="7437" b="38391"/>
            <a:stretch/>
          </p:blipFill>
          <p:spPr>
            <a:xfrm>
              <a:off x="6189257" y="6294092"/>
              <a:ext cx="1401235" cy="355790"/>
            </a:xfrm>
            <a:prstGeom prst="rect">
              <a:avLst/>
            </a:prstGeom>
          </p:spPr>
        </p:pic>
      </p:grp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8352928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8296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5097</TotalTime>
  <Words>337</Words>
  <Application>Microsoft Office PowerPoint</Application>
  <PresentationFormat>Presentación en pantalla (4:3)</PresentationFormat>
  <Paragraphs>36</Paragraphs>
  <Slides>12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3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Carolina Acosta Gutierrez</dc:creator>
  <cp:lastModifiedBy>Usuario de Windows</cp:lastModifiedBy>
  <cp:revision>576</cp:revision>
  <cp:lastPrinted>2015-11-04T16:00:38Z</cp:lastPrinted>
  <dcterms:created xsi:type="dcterms:W3CDTF">2014-10-20T16:00:02Z</dcterms:created>
  <dcterms:modified xsi:type="dcterms:W3CDTF">2015-11-10T17:21:01Z</dcterms:modified>
</cp:coreProperties>
</file>