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2.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30" r:id="rId3"/>
    <p:sldId id="262" r:id="rId4"/>
    <p:sldId id="258" r:id="rId5"/>
    <p:sldId id="341" r:id="rId6"/>
    <p:sldId id="339" r:id="rId7"/>
    <p:sldId id="340" r:id="rId8"/>
    <p:sldId id="356" r:id="rId9"/>
    <p:sldId id="364" r:id="rId10"/>
    <p:sldId id="365" r:id="rId11"/>
    <p:sldId id="363" r:id="rId12"/>
    <p:sldId id="349" r:id="rId13"/>
    <p:sldId id="360" r:id="rId14"/>
    <p:sldId id="359" r:id="rId15"/>
    <p:sldId id="366" r:id="rId16"/>
    <p:sldId id="367" r:id="rId17"/>
    <p:sldId id="368" r:id="rId18"/>
    <p:sldId id="369" r:id="rId19"/>
    <p:sldId id="370" r:id="rId20"/>
    <p:sldId id="371" r:id="rId21"/>
    <p:sldId id="376" r:id="rId22"/>
    <p:sldId id="377" r:id="rId23"/>
    <p:sldId id="372" r:id="rId24"/>
    <p:sldId id="373"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2460" autoAdjust="0"/>
  </p:normalViewPr>
  <p:slideViewPr>
    <p:cSldViewPr>
      <p:cViewPr varScale="1">
        <p:scale>
          <a:sx n="83" d="100"/>
          <a:sy n="83" d="100"/>
        </p:scale>
        <p:origin x="9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gicortes\Documents\VARIOS\Copia%20de%20INFORMES%20QUEJAS%204%20trimerste%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icortes\Documents\VARIOS\Copia%20de%20INFORMES%20QUEJAS%204%20trimerste%202017.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C:\Users\gicortes\Documents\VARIOS\Copia%20de%20INFORMES%20QUEJAS%204%20trimerste%202017.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PARETO!$B$3:$B$7</c:f>
              <c:numCache>
                <c:formatCode>General</c:formatCode>
                <c:ptCount val="5"/>
                <c:pt idx="0">
                  <c:v>1582</c:v>
                </c:pt>
                <c:pt idx="1">
                  <c:v>447</c:v>
                </c:pt>
                <c:pt idx="2">
                  <c:v>69</c:v>
                </c:pt>
                <c:pt idx="3">
                  <c:v>111</c:v>
                </c:pt>
                <c:pt idx="4">
                  <c:v>154</c:v>
                </c:pt>
              </c:numCache>
            </c:numRef>
          </c:val>
          <c:extLst>
            <c:ext xmlns:c16="http://schemas.microsoft.com/office/drawing/2014/chart" uri="{C3380CC4-5D6E-409C-BE32-E72D297353CC}">
              <c16:uniqueId val="{00000000-9E98-4273-B571-CF77AEB6CBCD}"/>
            </c:ext>
          </c:extLst>
        </c:ser>
        <c:ser>
          <c:idx val="1"/>
          <c:order val="1"/>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PARETO!$C$3:$C$7</c:f>
            </c:numRef>
          </c:val>
          <c:extLst>
            <c:ext xmlns:c16="http://schemas.microsoft.com/office/drawing/2014/chart" uri="{C3380CC4-5D6E-409C-BE32-E72D297353CC}">
              <c16:uniqueId val="{00000001-9E98-4273-B571-CF77AEB6CBCD}"/>
            </c:ext>
          </c:extLst>
        </c:ser>
        <c:ser>
          <c:idx val="2"/>
          <c:order val="2"/>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PARETO!$D$3:$D$7</c:f>
            </c:numRef>
          </c:val>
          <c:extLst>
            <c:ext xmlns:c16="http://schemas.microsoft.com/office/drawing/2014/chart" uri="{C3380CC4-5D6E-409C-BE32-E72D297353CC}">
              <c16:uniqueId val="{00000002-9E98-4273-B571-CF77AEB6CBCD}"/>
            </c:ext>
          </c:extLst>
        </c:ser>
        <c:dLbls>
          <c:showLegendKey val="0"/>
          <c:showVal val="1"/>
          <c:showCatName val="0"/>
          <c:showSerName val="0"/>
          <c:showPercent val="0"/>
          <c:showBubbleSize val="0"/>
        </c:dLbls>
        <c:gapWidth val="219"/>
        <c:overlap val="-27"/>
        <c:axId val="865400591"/>
        <c:axId val="864179231"/>
      </c:barChart>
      <c:lineChart>
        <c:grouping val="standard"/>
        <c:varyColors val="0"/>
        <c:ser>
          <c:idx val="3"/>
          <c:order val="3"/>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PARETO!$E$3:$E$7</c:f>
              <c:numCache>
                <c:formatCode>0%</c:formatCode>
                <c:ptCount val="5"/>
                <c:pt idx="0">
                  <c:v>0.67</c:v>
                </c:pt>
                <c:pt idx="1">
                  <c:v>0.86</c:v>
                </c:pt>
                <c:pt idx="2">
                  <c:v>0.89</c:v>
                </c:pt>
                <c:pt idx="3">
                  <c:v>0.94</c:v>
                </c:pt>
                <c:pt idx="4">
                  <c:v>1</c:v>
                </c:pt>
              </c:numCache>
            </c:numRef>
          </c:val>
          <c:smooth val="0"/>
          <c:extLst>
            <c:ext xmlns:c16="http://schemas.microsoft.com/office/drawing/2014/chart" uri="{C3380CC4-5D6E-409C-BE32-E72D297353CC}">
              <c16:uniqueId val="{00000003-9E98-4273-B571-CF77AEB6CBCD}"/>
            </c:ext>
          </c:extLst>
        </c:ser>
        <c:dLbls>
          <c:showLegendKey val="0"/>
          <c:showVal val="1"/>
          <c:showCatName val="0"/>
          <c:showSerName val="0"/>
          <c:showPercent val="0"/>
          <c:showBubbleSize val="0"/>
        </c:dLbls>
        <c:marker val="1"/>
        <c:smooth val="0"/>
        <c:axId val="865400175"/>
        <c:axId val="858757087"/>
      </c:lineChart>
      <c:catAx>
        <c:axId val="865400591"/>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t" anchorCtr="0"/>
          <a:lstStyle/>
          <a:p>
            <a:pPr>
              <a:defRPr sz="900" b="0" i="0" u="none" strike="noStrike" kern="1200" baseline="0">
                <a:solidFill>
                  <a:schemeClr val="tx1">
                    <a:lumMod val="65000"/>
                    <a:lumOff val="35000"/>
                  </a:schemeClr>
                </a:solidFill>
                <a:latin typeface="+mn-lt"/>
                <a:ea typeface="+mn-ea"/>
                <a:cs typeface="+mn-cs"/>
              </a:defRPr>
            </a:pPr>
            <a:endParaRPr lang="es-CO"/>
          </a:p>
        </c:txPr>
        <c:crossAx val="864179231"/>
        <c:crosses val="autoZero"/>
        <c:auto val="1"/>
        <c:lblAlgn val="ctr"/>
        <c:lblOffset val="100"/>
        <c:noMultiLvlLbl val="0"/>
      </c:catAx>
      <c:valAx>
        <c:axId val="86417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65400591"/>
        <c:crosses val="autoZero"/>
        <c:crossBetween val="between"/>
      </c:valAx>
      <c:valAx>
        <c:axId val="858757087"/>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65400175"/>
        <c:crosses val="max"/>
        <c:crossBetween val="between"/>
      </c:valAx>
      <c:catAx>
        <c:axId val="865400175"/>
        <c:scaling>
          <c:orientation val="minMax"/>
        </c:scaling>
        <c:delete val="1"/>
        <c:axPos val="t"/>
        <c:numFmt formatCode="General" sourceLinked="1"/>
        <c:majorTickMark val="out"/>
        <c:minorTickMark val="none"/>
        <c:tickLblPos val="nextTo"/>
        <c:crossAx val="858757087"/>
        <c:crosses val="max"/>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'reclamos procesos'!$C$776</c:f>
              <c:strCache>
                <c:ptCount val="1"/>
                <c:pt idx="0">
                  <c:v>Física</c:v>
                </c:pt>
              </c:strCache>
            </c:strRef>
          </c:tx>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procesos'!$B$777:$B$779</c:f>
              <c:strCache>
                <c:ptCount val="3"/>
                <c:pt idx="0">
                  <c:v>OCTUBRE</c:v>
                </c:pt>
                <c:pt idx="1">
                  <c:v>NOVIEMBRE</c:v>
                </c:pt>
                <c:pt idx="2">
                  <c:v>DICIEMBRE</c:v>
                </c:pt>
              </c:strCache>
            </c:strRef>
          </c:cat>
          <c:val>
            <c:numRef>
              <c:f>'reclamos procesos'!$C$777:$C$779</c:f>
              <c:numCache>
                <c:formatCode>General</c:formatCode>
                <c:ptCount val="3"/>
                <c:pt idx="0">
                  <c:v>39</c:v>
                </c:pt>
                <c:pt idx="1">
                  <c:v>55</c:v>
                </c:pt>
                <c:pt idx="2">
                  <c:v>55</c:v>
                </c:pt>
              </c:numCache>
            </c:numRef>
          </c:val>
          <c:extLst>
            <c:ext xmlns:c16="http://schemas.microsoft.com/office/drawing/2014/chart" uri="{C3380CC4-5D6E-409C-BE32-E72D297353CC}">
              <c16:uniqueId val="{00000000-4B32-4609-A882-6399CF69044F}"/>
            </c:ext>
          </c:extLst>
        </c:ser>
        <c:ser>
          <c:idx val="1"/>
          <c:order val="1"/>
          <c:tx>
            <c:strRef>
              <c:f>'reclamos procesos'!$D$776</c:f>
              <c:strCache>
                <c:ptCount val="1"/>
                <c:pt idx="0">
                  <c:v>Web</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procesos'!$B$777:$B$779</c:f>
              <c:strCache>
                <c:ptCount val="3"/>
                <c:pt idx="0">
                  <c:v>OCTUBRE</c:v>
                </c:pt>
                <c:pt idx="1">
                  <c:v>NOVIEMBRE</c:v>
                </c:pt>
                <c:pt idx="2">
                  <c:v>DICIEMBRE</c:v>
                </c:pt>
              </c:strCache>
            </c:strRef>
          </c:cat>
          <c:val>
            <c:numRef>
              <c:f>'reclamos procesos'!$D$777:$D$779</c:f>
              <c:numCache>
                <c:formatCode>General</c:formatCode>
                <c:ptCount val="3"/>
                <c:pt idx="0">
                  <c:v>595</c:v>
                </c:pt>
                <c:pt idx="1">
                  <c:v>442</c:v>
                </c:pt>
                <c:pt idx="2">
                  <c:v>397</c:v>
                </c:pt>
              </c:numCache>
            </c:numRef>
          </c:val>
          <c:extLst>
            <c:ext xmlns:c16="http://schemas.microsoft.com/office/drawing/2014/chart" uri="{C3380CC4-5D6E-409C-BE32-E72D297353CC}">
              <c16:uniqueId val="{00000001-4B32-4609-A882-6399CF69044F}"/>
            </c:ext>
          </c:extLst>
        </c:ser>
        <c:dLbls>
          <c:dLblPos val="outEnd"/>
          <c:showLegendKey val="0"/>
          <c:showVal val="1"/>
          <c:showCatName val="0"/>
          <c:showSerName val="0"/>
          <c:showPercent val="0"/>
          <c:showBubbleSize val="0"/>
        </c:dLbls>
        <c:gapWidth val="219"/>
        <c:overlap val="-27"/>
        <c:axId val="668002207"/>
        <c:axId val="861916015"/>
      </c:barChart>
      <c:catAx>
        <c:axId val="668002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61916015"/>
        <c:crosses val="autoZero"/>
        <c:auto val="1"/>
        <c:lblAlgn val="ctr"/>
        <c:lblOffset val="100"/>
        <c:noMultiLvlLbl val="0"/>
      </c:catAx>
      <c:valAx>
        <c:axId val="861916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680022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'reclamos procesos'!$C$797</c:f>
              <c:strCache>
                <c:ptCount val="1"/>
                <c:pt idx="0">
                  <c:v>Física</c:v>
                </c:pt>
              </c:strCache>
            </c:strRef>
          </c:tx>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procesos'!$B$798:$B$800</c:f>
              <c:strCache>
                <c:ptCount val="3"/>
                <c:pt idx="0">
                  <c:v>QUEJAS FUNCIONARIOS MEN</c:v>
                </c:pt>
                <c:pt idx="1">
                  <c:v>QUEJAS PROCESOS MEN</c:v>
                </c:pt>
                <c:pt idx="2">
                  <c:v>RECLAMOS SERVICIOS</c:v>
                </c:pt>
              </c:strCache>
            </c:strRef>
          </c:cat>
          <c:val>
            <c:numRef>
              <c:f>'reclamos procesos'!$C$798:$C$800</c:f>
              <c:numCache>
                <c:formatCode>General</c:formatCode>
                <c:ptCount val="3"/>
                <c:pt idx="0">
                  <c:v>42</c:v>
                </c:pt>
                <c:pt idx="1">
                  <c:v>53</c:v>
                </c:pt>
                <c:pt idx="2">
                  <c:v>54</c:v>
                </c:pt>
              </c:numCache>
            </c:numRef>
          </c:val>
          <c:extLst>
            <c:ext xmlns:c16="http://schemas.microsoft.com/office/drawing/2014/chart" uri="{C3380CC4-5D6E-409C-BE32-E72D297353CC}">
              <c16:uniqueId val="{00000000-E9FC-4D54-8772-A628C4B10E8D}"/>
            </c:ext>
          </c:extLst>
        </c:ser>
        <c:ser>
          <c:idx val="1"/>
          <c:order val="1"/>
          <c:tx>
            <c:strRef>
              <c:f>'reclamos procesos'!$D$797</c:f>
              <c:strCache>
                <c:ptCount val="1"/>
                <c:pt idx="0">
                  <c:v>Web</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procesos'!$B$798:$B$800</c:f>
              <c:strCache>
                <c:ptCount val="3"/>
                <c:pt idx="0">
                  <c:v>QUEJAS FUNCIONARIOS MEN</c:v>
                </c:pt>
                <c:pt idx="1">
                  <c:v>QUEJAS PROCESOS MEN</c:v>
                </c:pt>
                <c:pt idx="2">
                  <c:v>RECLAMOS SERVICIOS</c:v>
                </c:pt>
              </c:strCache>
            </c:strRef>
          </c:cat>
          <c:val>
            <c:numRef>
              <c:f>'reclamos procesos'!$D$798:$D$800</c:f>
              <c:numCache>
                <c:formatCode>General</c:formatCode>
                <c:ptCount val="3"/>
                <c:pt idx="0">
                  <c:v>24</c:v>
                </c:pt>
                <c:pt idx="1">
                  <c:v>632</c:v>
                </c:pt>
                <c:pt idx="2">
                  <c:v>778</c:v>
                </c:pt>
              </c:numCache>
            </c:numRef>
          </c:val>
          <c:extLst>
            <c:ext xmlns:c16="http://schemas.microsoft.com/office/drawing/2014/chart" uri="{C3380CC4-5D6E-409C-BE32-E72D297353CC}">
              <c16:uniqueId val="{00000001-E9FC-4D54-8772-A628C4B10E8D}"/>
            </c:ext>
          </c:extLst>
        </c:ser>
        <c:dLbls>
          <c:dLblPos val="outEnd"/>
          <c:showLegendKey val="0"/>
          <c:showVal val="1"/>
          <c:showCatName val="0"/>
          <c:showSerName val="0"/>
          <c:showPercent val="0"/>
          <c:showBubbleSize val="0"/>
        </c:dLbls>
        <c:gapWidth val="219"/>
        <c:overlap val="-27"/>
        <c:axId val="752346559"/>
        <c:axId val="859837183"/>
      </c:barChart>
      <c:catAx>
        <c:axId val="752346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59837183"/>
        <c:crosses val="autoZero"/>
        <c:auto val="1"/>
        <c:lblAlgn val="ctr"/>
        <c:lblOffset val="100"/>
        <c:noMultiLvlLbl val="0"/>
      </c:catAx>
      <c:valAx>
        <c:axId val="8598371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52346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v>4 Trimestre 2016</c:v>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'Datos instituciones educativas'!$B$16:$B$18</c:f>
              <c:numCache>
                <c:formatCode>General</c:formatCode>
                <c:ptCount val="3"/>
                <c:pt idx="0">
                  <c:v>308</c:v>
                </c:pt>
                <c:pt idx="1">
                  <c:v>45</c:v>
                </c:pt>
                <c:pt idx="2">
                  <c:v>24</c:v>
                </c:pt>
              </c:numCache>
            </c:numRef>
          </c:val>
          <c:extLst>
            <c:ext xmlns:c16="http://schemas.microsoft.com/office/drawing/2014/chart" uri="{C3380CC4-5D6E-409C-BE32-E72D297353CC}">
              <c16:uniqueId val="{00000000-ED9C-4105-9A50-13CFC80BA6DC}"/>
            </c:ext>
          </c:extLst>
        </c:ser>
        <c:ser>
          <c:idx val="1"/>
          <c:order val="1"/>
          <c:tx>
            <c:v>4 Trimestre 2017</c:v>
          </c:tx>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'Datos instituciones educativas'!$C$16:$C$18</c:f>
              <c:numCache>
                <c:formatCode>General</c:formatCode>
                <c:ptCount val="3"/>
                <c:pt idx="0">
                  <c:v>446</c:v>
                </c:pt>
                <c:pt idx="1">
                  <c:v>1</c:v>
                </c:pt>
                <c:pt idx="2">
                  <c:v>0</c:v>
                </c:pt>
              </c:numCache>
            </c:numRef>
          </c:val>
          <c:extLst>
            <c:ext xmlns:c16="http://schemas.microsoft.com/office/drawing/2014/chart" uri="{C3380CC4-5D6E-409C-BE32-E72D297353CC}">
              <c16:uniqueId val="{00000001-ED9C-4105-9A50-13CFC80BA6DC}"/>
            </c:ext>
          </c:extLst>
        </c:ser>
        <c:dLbls>
          <c:dLblPos val="outEnd"/>
          <c:showLegendKey val="0"/>
          <c:showVal val="1"/>
          <c:showCatName val="0"/>
          <c:showSerName val="0"/>
          <c:showPercent val="0"/>
          <c:showBubbleSize val="0"/>
        </c:dLbls>
        <c:gapWidth val="219"/>
        <c:overlap val="-27"/>
        <c:axId val="998665631"/>
        <c:axId val="1428217407"/>
      </c:barChart>
      <c:catAx>
        <c:axId val="998665631"/>
        <c:scaling>
          <c:orientation val="minMax"/>
        </c:scaling>
        <c:delete val="1"/>
        <c:axPos val="b"/>
        <c:numFmt formatCode="General" sourceLinked="1"/>
        <c:majorTickMark val="out"/>
        <c:minorTickMark val="none"/>
        <c:tickLblPos val="nextTo"/>
        <c:crossAx val="1428217407"/>
        <c:crosses val="autoZero"/>
        <c:auto val="1"/>
        <c:lblAlgn val="ctr"/>
        <c:lblOffset val="100"/>
        <c:noMultiLvlLbl val="0"/>
      </c:catAx>
      <c:valAx>
        <c:axId val="1428217407"/>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9986656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'SECRETARIAS DE EDUCACION'!$B$15:$B$16</c:f>
              <c:strCache>
                <c:ptCount val="2"/>
                <c:pt idx="0">
                  <c:v>2016</c:v>
                </c:pt>
                <c:pt idx="1">
                  <c:v>4° Trimestre</c:v>
                </c:pt>
              </c:strCache>
            </c:strRef>
          </c:tx>
          <c:spPr>
            <a:solidFill>
              <a:srgbClr val="1A1AF6"/>
            </a:solidFill>
          </c:spPr>
          <c:invertIfNegative val="0"/>
          <c:dLbls>
            <c:dLbl>
              <c:idx val="7"/>
              <c:layout>
                <c:manualLayout>
                  <c:x val="4.3254933765882672E-3"/>
                  <c:y val="-3.94088669950738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82-48FF-87DE-E22B84EDBFA9}"/>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'SECRETARIAS DE EDUCACION'!$A$17:$A$24</c:f>
              <c:strCache>
                <c:ptCount val="8"/>
                <c:pt idx="0">
                  <c:v>Organización de Plantas de Personal Directivo Docente, Docente y Administrativo, Concurso Docente, Acoso Laboral</c:v>
                </c:pt>
                <c:pt idx="1">
                  <c:v>Otros: Aquellas que no Tienen Relación con Niguno de los Anteriores</c:v>
                </c:pt>
                <c:pt idx="2">
                  <c:v>Nivelación Salarial, Pago de Salarios, Primas Entre Otros</c:v>
                </c:pt>
                <c:pt idx="3">
                  <c:v>Malos Manejos de Recursos Financieros</c:v>
                </c:pt>
                <c:pt idx="4">
                  <c:v>Ampliacion de Cobertura</c:v>
                </c:pt>
                <c:pt idx="5">
                  <c:v>Evaluación de competencias, reubicación salarial y ascenso en el escalafón, docentes faltas graves</c:v>
                </c:pt>
                <c:pt idx="6">
                  <c:v>Banco de  Oferentes</c:v>
                </c:pt>
                <c:pt idx="7">
                  <c:v>Proyecto de infraestructura financiados por ley 21</c:v>
                </c:pt>
              </c:strCache>
            </c:strRef>
          </c:cat>
          <c:val>
            <c:numRef>
              <c:f>'SECRETARIAS DE EDUCACION'!$B$17:$B$24</c:f>
              <c:numCache>
                <c:formatCode>General</c:formatCode>
                <c:ptCount val="8"/>
                <c:pt idx="0">
                  <c:v>22</c:v>
                </c:pt>
                <c:pt idx="1">
                  <c:v>149</c:v>
                </c:pt>
                <c:pt idx="2">
                  <c:v>7</c:v>
                </c:pt>
                <c:pt idx="3">
                  <c:v>7</c:v>
                </c:pt>
                <c:pt idx="4">
                  <c:v>1</c:v>
                </c:pt>
                <c:pt idx="6">
                  <c:v>1</c:v>
                </c:pt>
              </c:numCache>
            </c:numRef>
          </c:val>
          <c:extLst>
            <c:ext xmlns:c16="http://schemas.microsoft.com/office/drawing/2014/chart" uri="{C3380CC4-5D6E-409C-BE32-E72D297353CC}">
              <c16:uniqueId val="{00000001-E182-48FF-87DE-E22B84EDBFA9}"/>
            </c:ext>
          </c:extLst>
        </c:ser>
        <c:ser>
          <c:idx val="1"/>
          <c:order val="1"/>
          <c:tx>
            <c:strRef>
              <c:f>'SECRETARIAS DE EDUCACION'!$C$15:$C$16</c:f>
              <c:strCache>
                <c:ptCount val="2"/>
                <c:pt idx="0">
                  <c:v>2017</c:v>
                </c:pt>
                <c:pt idx="1">
                  <c:v>4° Trimestre</c:v>
                </c:pt>
              </c:strCache>
            </c:strRef>
          </c:tx>
          <c:spPr>
            <a:solidFill>
              <a:srgbClr val="FF0000"/>
            </a:solidFill>
          </c:spPr>
          <c:invertIfNegative val="0"/>
          <c:dLbls>
            <c:dLbl>
              <c:idx val="0"/>
              <c:layout>
                <c:manualLayout>
                  <c:x val="6.4882400648824008E-3"/>
                  <c:y val="-1.642036124794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82-48FF-87DE-E22B84EDBFA9}"/>
                </c:ext>
              </c:extLst>
            </c:dLbl>
            <c:dLbl>
              <c:idx val="1"/>
              <c:layout>
                <c:manualLayout>
                  <c:x val="5.406866720735334E-3"/>
                  <c:y val="-2.6272577996715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82-48FF-87DE-E22B84EDBFA9}"/>
                </c:ext>
              </c:extLst>
            </c:dLbl>
            <c:dLbl>
              <c:idx val="2"/>
              <c:layout>
                <c:manualLayout>
                  <c:x val="4.3254933765882672E-3"/>
                  <c:y val="-2.627257799671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82-48FF-87DE-E22B84EDBFA9}"/>
                </c:ext>
              </c:extLst>
            </c:dLbl>
            <c:dLbl>
              <c:idx val="3"/>
              <c:layout>
                <c:manualLayout>
                  <c:x val="3.2441200324412004E-3"/>
                  <c:y val="-3.94088669950738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182-48FF-87DE-E22B84EDBFA9}"/>
                </c:ext>
              </c:extLst>
            </c:dLbl>
            <c:dLbl>
              <c:idx val="4"/>
              <c:layout>
                <c:manualLayout>
                  <c:x val="5.406866720735334E-3"/>
                  <c:y val="-9.8522167487684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182-48FF-87DE-E22B84EDBFA9}"/>
                </c:ext>
              </c:extLst>
            </c:dLbl>
            <c:dLbl>
              <c:idx val="5"/>
              <c:layout>
                <c:manualLayout>
                  <c:x val="9.7323600973235214E-3"/>
                  <c:y val="-4.5977011494252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182-48FF-87DE-E22B84EDBFA9}"/>
                </c:ext>
              </c:extLst>
            </c:dLbl>
            <c:dLbl>
              <c:idx val="6"/>
              <c:layout>
                <c:manualLayout>
                  <c:x val="1.1895106785617735E-2"/>
                  <c:y val="-3.94088669950738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182-48FF-87DE-E22B84EDBFA9}"/>
                </c:ext>
              </c:extLst>
            </c:dLbl>
            <c:dLbl>
              <c:idx val="7"/>
              <c:layout>
                <c:manualLayout>
                  <c:x val="6.4882400648824008E-3"/>
                  <c:y val="-3.2840722495894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182-48FF-87DE-E22B84EDBFA9}"/>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'SECRETARIAS DE EDUCACION'!$A$17:$A$24</c:f>
              <c:strCache>
                <c:ptCount val="8"/>
                <c:pt idx="0">
                  <c:v>Organización de Plantas de Personal Directivo Docente, Docente y Administrativo, Concurso Docente, Acoso Laboral</c:v>
                </c:pt>
                <c:pt idx="1">
                  <c:v>Otros: Aquellas que no Tienen Relación con Niguno de los Anteriores</c:v>
                </c:pt>
                <c:pt idx="2">
                  <c:v>Nivelación Salarial, Pago de Salarios, Primas Entre Otros</c:v>
                </c:pt>
                <c:pt idx="3">
                  <c:v>Malos Manejos de Recursos Financieros</c:v>
                </c:pt>
                <c:pt idx="4">
                  <c:v>Ampliacion de Cobertura</c:v>
                </c:pt>
                <c:pt idx="5">
                  <c:v>Evaluación de competencias, reubicación salarial y ascenso en el escalafón, docentes faltas graves</c:v>
                </c:pt>
                <c:pt idx="6">
                  <c:v>Banco de  Oferentes</c:v>
                </c:pt>
                <c:pt idx="7">
                  <c:v>Proyecto de infraestructura financiados por ley 21</c:v>
                </c:pt>
              </c:strCache>
            </c:strRef>
          </c:cat>
          <c:val>
            <c:numRef>
              <c:f>'SECRETARIAS DE EDUCACION'!$C$17:$C$24</c:f>
              <c:numCache>
                <c:formatCode>General</c:formatCode>
                <c:ptCount val="8"/>
                <c:pt idx="0">
                  <c:v>23</c:v>
                </c:pt>
                <c:pt idx="1">
                  <c:v>9</c:v>
                </c:pt>
                <c:pt idx="2">
                  <c:v>9</c:v>
                </c:pt>
                <c:pt idx="3">
                  <c:v>9</c:v>
                </c:pt>
                <c:pt idx="5">
                  <c:v>14</c:v>
                </c:pt>
                <c:pt idx="6">
                  <c:v>2</c:v>
                </c:pt>
                <c:pt idx="7">
                  <c:v>3</c:v>
                </c:pt>
              </c:numCache>
            </c:numRef>
          </c:val>
          <c:extLst>
            <c:ext xmlns:c16="http://schemas.microsoft.com/office/drawing/2014/chart" uri="{C3380CC4-5D6E-409C-BE32-E72D297353CC}">
              <c16:uniqueId val="{0000000A-E182-48FF-87DE-E22B84EDBFA9}"/>
            </c:ext>
          </c:extLst>
        </c:ser>
        <c:dLbls>
          <c:showLegendKey val="0"/>
          <c:showVal val="0"/>
          <c:showCatName val="0"/>
          <c:showSerName val="0"/>
          <c:showPercent val="0"/>
          <c:showBubbleSize val="0"/>
        </c:dLbls>
        <c:gapWidth val="150"/>
        <c:shape val="box"/>
        <c:axId val="353970384"/>
        <c:axId val="353970944"/>
        <c:axId val="0"/>
      </c:bar3DChart>
      <c:catAx>
        <c:axId val="353970384"/>
        <c:scaling>
          <c:orientation val="minMax"/>
        </c:scaling>
        <c:delete val="0"/>
        <c:axPos val="b"/>
        <c:numFmt formatCode="General" sourceLinked="0"/>
        <c:majorTickMark val="out"/>
        <c:minorTickMark val="none"/>
        <c:tickLblPos val="nextTo"/>
        <c:txPr>
          <a:bodyPr rot="0" vert="horz"/>
          <a:lstStyle/>
          <a:p>
            <a:pPr>
              <a:defRPr sz="800"/>
            </a:pPr>
            <a:endParaRPr lang="es-CO"/>
          </a:p>
        </c:txPr>
        <c:crossAx val="353970944"/>
        <c:crosses val="autoZero"/>
        <c:auto val="1"/>
        <c:lblAlgn val="ctr"/>
        <c:lblOffset val="100"/>
        <c:noMultiLvlLbl val="0"/>
      </c:catAx>
      <c:valAx>
        <c:axId val="353970944"/>
        <c:scaling>
          <c:orientation val="minMax"/>
        </c:scaling>
        <c:delete val="0"/>
        <c:axPos val="l"/>
        <c:majorGridlines>
          <c:spPr>
            <a:ln>
              <a:noFill/>
            </a:ln>
          </c:spPr>
        </c:majorGridlines>
        <c:numFmt formatCode="General" sourceLinked="1"/>
        <c:majorTickMark val="out"/>
        <c:minorTickMark val="none"/>
        <c:tickLblPos val="nextTo"/>
        <c:spPr>
          <a:ln>
            <a:solidFill>
              <a:schemeClr val="accent1"/>
            </a:solidFill>
          </a:ln>
        </c:spPr>
        <c:crossAx val="35397038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'td establecimientos educat'!$B$19:$B$20</c:f>
              <c:strCache>
                <c:ptCount val="2"/>
                <c:pt idx="0">
                  <c:v>2016</c:v>
                </c:pt>
                <c:pt idx="1">
                  <c:v>4° Trimestre</c:v>
                </c:pt>
              </c:strCache>
            </c:strRef>
          </c:tx>
          <c:spPr>
            <a:solidFill>
              <a:srgbClr val="1A1AF6"/>
            </a:solidFill>
          </c:spPr>
          <c:invertIfNegative val="0"/>
          <c:dLbls>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'td establecimientos educat'!$A$21:$A$27</c:f>
              <c:strCache>
                <c:ptCount val="7"/>
                <c:pt idx="0">
                  <c:v>Maltrato Alumnos y Acoso Alumnos</c:v>
                </c:pt>
                <c:pt idx="1">
                  <c:v>Calidad: Aspectos Academicos, Bibliotecas, Centros de Practica, Formacion de Docentes, Numero de Docentes, Plan de Estudios, Tutorias, Dificultades para Grado, Evaluacion y Promocion de Estudiantes.</c:v>
                </c:pt>
                <c:pt idx="2">
                  <c:v>Malos Manejos de Recursos Financieros</c:v>
                </c:pt>
                <c:pt idx="3">
                  <c:v>Costos Educativos, Incrementos de Tarifas Superiores a lo Autorizado, Cobros de Transporte, Alimentacion, Alojamiento, Otros Cobros Periodicos, Cobro de Bonos, Cobros Asociacion de Padres de Familia, Listas de Textos, Uniformes o Utiles, Derechos Pecuniar</c:v>
                </c:pt>
                <c:pt idx="4">
                  <c:v>Actuaciones Administrativas Relacionadas con Planta de Personal</c:v>
                </c:pt>
                <c:pt idx="5">
                  <c:v>Otro</c:v>
                </c:pt>
                <c:pt idx="6">
                  <c:v>Infraestructura Fisica</c:v>
                </c:pt>
              </c:strCache>
            </c:strRef>
          </c:cat>
          <c:val>
            <c:numRef>
              <c:f>'td establecimientos educat'!$B$21:$B$27</c:f>
              <c:numCache>
                <c:formatCode>General</c:formatCode>
                <c:ptCount val="7"/>
                <c:pt idx="0">
                  <c:v>21</c:v>
                </c:pt>
                <c:pt idx="1">
                  <c:v>0</c:v>
                </c:pt>
                <c:pt idx="2">
                  <c:v>17</c:v>
                </c:pt>
                <c:pt idx="3">
                  <c:v>3</c:v>
                </c:pt>
                <c:pt idx="4">
                  <c:v>9</c:v>
                </c:pt>
                <c:pt idx="5">
                  <c:v>0</c:v>
                </c:pt>
                <c:pt idx="6">
                  <c:v>0</c:v>
                </c:pt>
              </c:numCache>
            </c:numRef>
          </c:val>
          <c:extLst>
            <c:ext xmlns:c16="http://schemas.microsoft.com/office/drawing/2014/chart" uri="{C3380CC4-5D6E-409C-BE32-E72D297353CC}">
              <c16:uniqueId val="{00000000-413D-419F-8D62-3503AA3E3229}"/>
            </c:ext>
          </c:extLst>
        </c:ser>
        <c:ser>
          <c:idx val="1"/>
          <c:order val="1"/>
          <c:tx>
            <c:strRef>
              <c:f>'td establecimientos educat'!$C$19:$C$20</c:f>
              <c:strCache>
                <c:ptCount val="2"/>
                <c:pt idx="0">
                  <c:v>2017</c:v>
                </c:pt>
                <c:pt idx="1">
                  <c:v>4° Trimestre</c:v>
                </c:pt>
              </c:strCache>
            </c:strRef>
          </c:tx>
          <c:spPr>
            <a:solidFill>
              <a:srgbClr val="FF0000"/>
            </a:solidFill>
          </c:spPr>
          <c:invertIfNegative val="0"/>
          <c:dLbls>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'td establecimientos educat'!$A$21:$A$27</c:f>
              <c:strCache>
                <c:ptCount val="7"/>
                <c:pt idx="0">
                  <c:v>Maltrato Alumnos y Acoso Alumnos</c:v>
                </c:pt>
                <c:pt idx="1">
                  <c:v>Calidad: Aspectos Academicos, Bibliotecas, Centros de Practica, Formacion de Docentes, Numero de Docentes, Plan de Estudios, Tutorias, Dificultades para Grado, Evaluacion y Promocion de Estudiantes.</c:v>
                </c:pt>
                <c:pt idx="2">
                  <c:v>Malos Manejos de Recursos Financieros</c:v>
                </c:pt>
                <c:pt idx="3">
                  <c:v>Costos Educativos, Incrementos de Tarifas Superiores a lo Autorizado, Cobros de Transporte, Alimentacion, Alojamiento, Otros Cobros Periodicos, Cobro de Bonos, Cobros Asociacion de Padres de Familia, Listas de Textos, Uniformes o Utiles, Derechos Pecuniar</c:v>
                </c:pt>
                <c:pt idx="4">
                  <c:v>Actuaciones Administrativas Relacionadas con Planta de Personal</c:v>
                </c:pt>
                <c:pt idx="5">
                  <c:v>Otro</c:v>
                </c:pt>
                <c:pt idx="6">
                  <c:v>Infraestructura Fisica</c:v>
                </c:pt>
              </c:strCache>
            </c:strRef>
          </c:cat>
          <c:val>
            <c:numRef>
              <c:f>'td establecimientos educat'!$C$21:$C$27</c:f>
              <c:numCache>
                <c:formatCode>General</c:formatCode>
                <c:ptCount val="7"/>
                <c:pt idx="0">
                  <c:v>0</c:v>
                </c:pt>
                <c:pt idx="1">
                  <c:v>79</c:v>
                </c:pt>
                <c:pt idx="2">
                  <c:v>0</c:v>
                </c:pt>
                <c:pt idx="3">
                  <c:v>29</c:v>
                </c:pt>
                <c:pt idx="4">
                  <c:v>44</c:v>
                </c:pt>
                <c:pt idx="6">
                  <c:v>2</c:v>
                </c:pt>
              </c:numCache>
            </c:numRef>
          </c:val>
          <c:extLst>
            <c:ext xmlns:c16="http://schemas.microsoft.com/office/drawing/2014/chart" uri="{C3380CC4-5D6E-409C-BE32-E72D297353CC}">
              <c16:uniqueId val="{00000001-413D-419F-8D62-3503AA3E3229}"/>
            </c:ext>
          </c:extLst>
        </c:ser>
        <c:dLbls>
          <c:showLegendKey val="0"/>
          <c:showVal val="0"/>
          <c:showCatName val="0"/>
          <c:showSerName val="0"/>
          <c:showPercent val="0"/>
          <c:showBubbleSize val="0"/>
        </c:dLbls>
        <c:gapWidth val="150"/>
        <c:shape val="box"/>
        <c:axId val="268425296"/>
        <c:axId val="268425856"/>
        <c:axId val="0"/>
      </c:bar3DChart>
      <c:catAx>
        <c:axId val="268425296"/>
        <c:scaling>
          <c:orientation val="minMax"/>
        </c:scaling>
        <c:delete val="1"/>
        <c:axPos val="b"/>
        <c:numFmt formatCode="General" sourceLinked="0"/>
        <c:majorTickMark val="out"/>
        <c:minorTickMark val="none"/>
        <c:tickLblPos val="nextTo"/>
        <c:crossAx val="268425856"/>
        <c:crosses val="autoZero"/>
        <c:auto val="1"/>
        <c:lblAlgn val="ctr"/>
        <c:lblOffset val="100"/>
        <c:noMultiLvlLbl val="0"/>
      </c:catAx>
      <c:valAx>
        <c:axId val="268425856"/>
        <c:scaling>
          <c:orientation val="minMax"/>
        </c:scaling>
        <c:delete val="0"/>
        <c:axPos val="l"/>
        <c:majorGridlines>
          <c:spPr>
            <a:ln>
              <a:noFill/>
            </a:ln>
          </c:spPr>
        </c:majorGridlines>
        <c:numFmt formatCode="General" sourceLinked="1"/>
        <c:majorTickMark val="out"/>
        <c:minorTickMark val="none"/>
        <c:tickLblPos val="nextTo"/>
        <c:crossAx val="268425296"/>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Hoja42!$B$10</c:f>
              <c:strCache>
                <c:ptCount val="1"/>
                <c:pt idx="0">
                  <c:v>4 Trimestre 2016</c:v>
                </c:pt>
              </c:strCache>
            </c:strRef>
          </c:tx>
          <c:spPr>
            <a:solidFill>
              <a:srgbClr val="1A1AF6"/>
            </a:solidFill>
            <a:ln>
              <a:solidFill>
                <a:srgbClr val="1A1AF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Hoja42!$A$11:$A$14</c:f>
              <c:strCache>
                <c:ptCount val="4"/>
                <c:pt idx="0">
                  <c:v>QUEJAS FUNCIONARIOS MEN</c:v>
                </c:pt>
                <c:pt idx="1">
                  <c:v>QUEJAS PROCESOS MEN</c:v>
                </c:pt>
                <c:pt idx="2">
                  <c:v>RECLAMOS SERVICIOS</c:v>
                </c:pt>
                <c:pt idx="3">
                  <c:v>AMBIENTAL</c:v>
                </c:pt>
              </c:strCache>
            </c:strRef>
          </c:cat>
          <c:val>
            <c:numRef>
              <c:f>Hoja42!$B$11:$B$14</c:f>
              <c:numCache>
                <c:formatCode>General</c:formatCode>
                <c:ptCount val="4"/>
                <c:pt idx="0">
                  <c:v>41</c:v>
                </c:pt>
                <c:pt idx="1">
                  <c:v>132</c:v>
                </c:pt>
                <c:pt idx="2">
                  <c:v>395</c:v>
                </c:pt>
                <c:pt idx="3">
                  <c:v>0</c:v>
                </c:pt>
              </c:numCache>
            </c:numRef>
          </c:val>
          <c:extLst>
            <c:ext xmlns:c16="http://schemas.microsoft.com/office/drawing/2014/chart" uri="{C3380CC4-5D6E-409C-BE32-E72D297353CC}">
              <c16:uniqueId val="{00000000-8A7E-468D-B2F9-0BA4DC53ABF1}"/>
            </c:ext>
          </c:extLst>
        </c:ser>
        <c:ser>
          <c:idx val="1"/>
          <c:order val="1"/>
          <c:tx>
            <c:strRef>
              <c:f>Hoja42!$C$10</c:f>
              <c:strCache>
                <c:ptCount val="1"/>
                <c:pt idx="0">
                  <c:v>4 Trimestre 2017</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Hoja42!$A$11:$A$14</c:f>
              <c:strCache>
                <c:ptCount val="4"/>
                <c:pt idx="0">
                  <c:v>QUEJAS FUNCIONARIOS MEN</c:v>
                </c:pt>
                <c:pt idx="1">
                  <c:v>QUEJAS PROCESOS MEN</c:v>
                </c:pt>
                <c:pt idx="2">
                  <c:v>RECLAMOS SERVICIOS</c:v>
                </c:pt>
                <c:pt idx="3">
                  <c:v>AMBIENTAL</c:v>
                </c:pt>
              </c:strCache>
            </c:strRef>
          </c:cat>
          <c:val>
            <c:numRef>
              <c:f>Hoja42!$C$11:$C$14</c:f>
              <c:numCache>
                <c:formatCode>General</c:formatCode>
                <c:ptCount val="4"/>
                <c:pt idx="0">
                  <c:v>66</c:v>
                </c:pt>
                <c:pt idx="1">
                  <c:v>685</c:v>
                </c:pt>
                <c:pt idx="2">
                  <c:v>832</c:v>
                </c:pt>
                <c:pt idx="3">
                  <c:v>0</c:v>
                </c:pt>
              </c:numCache>
            </c:numRef>
          </c:val>
          <c:extLst>
            <c:ext xmlns:c16="http://schemas.microsoft.com/office/drawing/2014/chart" uri="{C3380CC4-5D6E-409C-BE32-E72D297353CC}">
              <c16:uniqueId val="{00000001-8A7E-468D-B2F9-0BA4DC53ABF1}"/>
            </c:ext>
          </c:extLst>
        </c:ser>
        <c:dLbls>
          <c:dLblPos val="outEnd"/>
          <c:showLegendKey val="0"/>
          <c:showVal val="1"/>
          <c:showCatName val="0"/>
          <c:showSerName val="0"/>
          <c:showPercent val="0"/>
          <c:showBubbleSize val="0"/>
        </c:dLbls>
        <c:gapWidth val="219"/>
        <c:overlap val="-27"/>
        <c:axId val="668023839"/>
        <c:axId val="901663375"/>
      </c:barChart>
      <c:catAx>
        <c:axId val="6680238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901663375"/>
        <c:crosses val="autoZero"/>
        <c:auto val="1"/>
        <c:lblAlgn val="ctr"/>
        <c:lblOffset val="100"/>
        <c:noMultiLvlLbl val="0"/>
      </c:catAx>
      <c:valAx>
        <c:axId val="901663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6680238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s-CO" b="1" baseline="0" dirty="0">
                <a:solidFill>
                  <a:schemeClr val="tx1"/>
                </a:solidFill>
              </a:rPr>
              <a:t>Reclamos de Procesos</a:t>
            </a:r>
          </a:p>
        </c:rich>
      </c:tx>
      <c:overlay val="0"/>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s-CO"/>
        </a:p>
      </c:txPr>
    </c:title>
    <c:autoTitleDeleted val="0"/>
    <c:plotArea>
      <c:layout/>
      <c:barChart>
        <c:barDir val="col"/>
        <c:grouping val="clustered"/>
        <c:varyColors val="0"/>
        <c:ser>
          <c:idx val="0"/>
          <c:order val="0"/>
          <c:tx>
            <c:strRef>
              <c:f>'reclamos procesos'!$C$712:$C$713</c:f>
              <c:strCache>
                <c:ptCount val="2"/>
                <c:pt idx="0">
                  <c:v>Año 2016</c:v>
                </c:pt>
                <c:pt idx="1">
                  <c:v>4° Trimestre</c:v>
                </c:pt>
              </c:strCache>
            </c:strRef>
          </c:tx>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procesos'!$B$714</c:f>
              <c:strCache>
                <c:ptCount val="1"/>
                <c:pt idx="0">
                  <c:v>Reclamos Proceso</c:v>
                </c:pt>
              </c:strCache>
            </c:strRef>
          </c:cat>
          <c:val>
            <c:numRef>
              <c:f>'reclamos procesos'!$C$714</c:f>
              <c:numCache>
                <c:formatCode>General</c:formatCode>
                <c:ptCount val="1"/>
                <c:pt idx="0">
                  <c:v>41</c:v>
                </c:pt>
              </c:numCache>
            </c:numRef>
          </c:val>
          <c:extLst>
            <c:ext xmlns:c16="http://schemas.microsoft.com/office/drawing/2014/chart" uri="{C3380CC4-5D6E-409C-BE32-E72D297353CC}">
              <c16:uniqueId val="{00000000-AAF3-4125-8015-62C91F6D821E}"/>
            </c:ext>
          </c:extLst>
        </c:ser>
        <c:ser>
          <c:idx val="1"/>
          <c:order val="1"/>
          <c:tx>
            <c:strRef>
              <c:f>'reclamos procesos'!$D$712:$D$713</c:f>
              <c:strCache>
                <c:ptCount val="2"/>
                <c:pt idx="0">
                  <c:v>Año 2017</c:v>
                </c:pt>
                <c:pt idx="1">
                  <c:v>4° Trimestre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procesos'!$B$714</c:f>
              <c:strCache>
                <c:ptCount val="1"/>
                <c:pt idx="0">
                  <c:v>Reclamos Proceso</c:v>
                </c:pt>
              </c:strCache>
            </c:strRef>
          </c:cat>
          <c:val>
            <c:numRef>
              <c:f>'reclamos procesos'!$D$714</c:f>
              <c:numCache>
                <c:formatCode>General</c:formatCode>
                <c:ptCount val="1"/>
                <c:pt idx="0">
                  <c:v>685</c:v>
                </c:pt>
              </c:numCache>
            </c:numRef>
          </c:val>
          <c:extLst>
            <c:ext xmlns:c16="http://schemas.microsoft.com/office/drawing/2014/chart" uri="{C3380CC4-5D6E-409C-BE32-E72D297353CC}">
              <c16:uniqueId val="{00000001-AAF3-4125-8015-62C91F6D821E}"/>
            </c:ext>
          </c:extLst>
        </c:ser>
        <c:dLbls>
          <c:dLblPos val="outEnd"/>
          <c:showLegendKey val="0"/>
          <c:showVal val="1"/>
          <c:showCatName val="0"/>
          <c:showSerName val="0"/>
          <c:showPercent val="0"/>
          <c:showBubbleSize val="0"/>
        </c:dLbls>
        <c:gapWidth val="219"/>
        <c:overlap val="-27"/>
        <c:axId val="1442712127"/>
        <c:axId val="1008291359"/>
      </c:barChart>
      <c:catAx>
        <c:axId val="144271212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08291359"/>
        <c:crosses val="autoZero"/>
        <c:auto val="1"/>
        <c:lblAlgn val="ctr"/>
        <c:lblOffset val="100"/>
        <c:noMultiLvlLbl val="0"/>
      </c:catAx>
      <c:valAx>
        <c:axId val="1008291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442712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Reclamo servicio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'reclamos procesos'!$C$726:$C$727</c:f>
              <c:strCache>
                <c:ptCount val="2"/>
                <c:pt idx="0">
                  <c:v>Año 2016</c:v>
                </c:pt>
                <c:pt idx="1">
                  <c:v>4° Trimestre</c:v>
                </c:pt>
              </c:strCache>
            </c:strRef>
          </c:tx>
          <c:spPr>
            <a:solidFill>
              <a:srgbClr val="1A1A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procesos'!$B$728</c:f>
              <c:strCache>
                <c:ptCount val="1"/>
                <c:pt idx="0">
                  <c:v>Reclamo Servicio</c:v>
                </c:pt>
              </c:strCache>
            </c:strRef>
          </c:cat>
          <c:val>
            <c:numRef>
              <c:f>'reclamos procesos'!$C$728</c:f>
              <c:numCache>
                <c:formatCode>General</c:formatCode>
                <c:ptCount val="1"/>
                <c:pt idx="0">
                  <c:v>395</c:v>
                </c:pt>
              </c:numCache>
            </c:numRef>
          </c:val>
          <c:extLst>
            <c:ext xmlns:c16="http://schemas.microsoft.com/office/drawing/2014/chart" uri="{C3380CC4-5D6E-409C-BE32-E72D297353CC}">
              <c16:uniqueId val="{00000000-D067-4978-AF0A-BFDAD6EE1F5B}"/>
            </c:ext>
          </c:extLst>
        </c:ser>
        <c:ser>
          <c:idx val="1"/>
          <c:order val="1"/>
          <c:tx>
            <c:strRef>
              <c:f>'reclamos procesos'!$D$726:$D$727</c:f>
              <c:strCache>
                <c:ptCount val="2"/>
                <c:pt idx="0">
                  <c:v>Año 2017</c:v>
                </c:pt>
                <c:pt idx="1">
                  <c:v>4° Trimestre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procesos'!$B$728</c:f>
              <c:strCache>
                <c:ptCount val="1"/>
                <c:pt idx="0">
                  <c:v>Reclamo Servicio</c:v>
                </c:pt>
              </c:strCache>
            </c:strRef>
          </c:cat>
          <c:val>
            <c:numRef>
              <c:f>'reclamos procesos'!$D$728</c:f>
              <c:numCache>
                <c:formatCode>General</c:formatCode>
                <c:ptCount val="1"/>
                <c:pt idx="0">
                  <c:v>832</c:v>
                </c:pt>
              </c:numCache>
            </c:numRef>
          </c:val>
          <c:extLst>
            <c:ext xmlns:c16="http://schemas.microsoft.com/office/drawing/2014/chart" uri="{C3380CC4-5D6E-409C-BE32-E72D297353CC}">
              <c16:uniqueId val="{00000001-D067-4978-AF0A-BFDAD6EE1F5B}"/>
            </c:ext>
          </c:extLst>
        </c:ser>
        <c:dLbls>
          <c:dLblPos val="outEnd"/>
          <c:showLegendKey val="0"/>
          <c:showVal val="1"/>
          <c:showCatName val="0"/>
          <c:showSerName val="0"/>
          <c:showPercent val="0"/>
          <c:showBubbleSize val="0"/>
        </c:dLbls>
        <c:gapWidth val="219"/>
        <c:overlap val="-27"/>
        <c:axId val="787921807"/>
        <c:axId val="1443562431"/>
      </c:barChart>
      <c:catAx>
        <c:axId val="787921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443562431"/>
        <c:crosses val="autoZero"/>
        <c:auto val="1"/>
        <c:lblAlgn val="ctr"/>
        <c:lblOffset val="100"/>
        <c:noMultiLvlLbl val="0"/>
      </c:catAx>
      <c:valAx>
        <c:axId val="14435624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87921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Queja Funcionarios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'reclamos procesos'!$C$743:$C$744</c:f>
              <c:strCache>
                <c:ptCount val="2"/>
                <c:pt idx="0">
                  <c:v>Año 2016</c:v>
                </c:pt>
                <c:pt idx="1">
                  <c:v>4° Trimestre</c:v>
                </c:pt>
              </c:strCache>
            </c:strRef>
          </c:tx>
          <c:spPr>
            <a:solidFill>
              <a:schemeClr val="accent1"/>
            </a:solidFill>
            <a:ln>
              <a:noFill/>
            </a:ln>
            <a:effectLst/>
          </c:spPr>
          <c:invertIfNegative val="0"/>
          <c:dPt>
            <c:idx val="0"/>
            <c:invertIfNegative val="0"/>
            <c:bubble3D val="0"/>
            <c:spPr>
              <a:solidFill>
                <a:srgbClr val="1A1AF6"/>
              </a:solidFill>
              <a:ln>
                <a:noFill/>
              </a:ln>
              <a:effectLst/>
            </c:spPr>
            <c:extLst>
              <c:ext xmlns:c16="http://schemas.microsoft.com/office/drawing/2014/chart" uri="{C3380CC4-5D6E-409C-BE32-E72D297353CC}">
                <c16:uniqueId val="{00000001-CAC7-46AF-AE93-D08344A77AE2}"/>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C7-46AF-AE93-D08344A77AE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procesos'!$B$745</c:f>
              <c:strCache>
                <c:ptCount val="1"/>
                <c:pt idx="0">
                  <c:v>Queja Funcionario</c:v>
                </c:pt>
              </c:strCache>
            </c:strRef>
          </c:cat>
          <c:val>
            <c:numRef>
              <c:f>'reclamos procesos'!$C$745</c:f>
              <c:numCache>
                <c:formatCode>General</c:formatCode>
                <c:ptCount val="1"/>
                <c:pt idx="0">
                  <c:v>132</c:v>
                </c:pt>
              </c:numCache>
            </c:numRef>
          </c:val>
          <c:extLst>
            <c:ext xmlns:c16="http://schemas.microsoft.com/office/drawing/2014/chart" uri="{C3380CC4-5D6E-409C-BE32-E72D297353CC}">
              <c16:uniqueId val="{00000002-CAC7-46AF-AE93-D08344A77AE2}"/>
            </c:ext>
          </c:extLst>
        </c:ser>
        <c:ser>
          <c:idx val="1"/>
          <c:order val="1"/>
          <c:tx>
            <c:strRef>
              <c:f>'reclamos procesos'!$D$743:$D$744</c:f>
              <c:strCache>
                <c:ptCount val="2"/>
                <c:pt idx="0">
                  <c:v>Año 2017</c:v>
                </c:pt>
                <c:pt idx="1">
                  <c:v>4° Trimestre</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'reclamos procesos'!$B$745</c:f>
              <c:strCache>
                <c:ptCount val="1"/>
                <c:pt idx="0">
                  <c:v>Queja Funcionario</c:v>
                </c:pt>
              </c:strCache>
            </c:strRef>
          </c:cat>
          <c:val>
            <c:numRef>
              <c:f>'reclamos procesos'!$D$745</c:f>
              <c:numCache>
                <c:formatCode>General</c:formatCode>
                <c:ptCount val="1"/>
                <c:pt idx="0">
                  <c:v>66</c:v>
                </c:pt>
              </c:numCache>
            </c:numRef>
          </c:val>
          <c:extLst>
            <c:ext xmlns:c16="http://schemas.microsoft.com/office/drawing/2014/chart" uri="{C3380CC4-5D6E-409C-BE32-E72D297353CC}">
              <c16:uniqueId val="{00000003-CAC7-46AF-AE93-D08344A77AE2}"/>
            </c:ext>
          </c:extLst>
        </c:ser>
        <c:dLbls>
          <c:showLegendKey val="0"/>
          <c:showVal val="0"/>
          <c:showCatName val="0"/>
          <c:showSerName val="0"/>
          <c:showPercent val="0"/>
          <c:showBubbleSize val="0"/>
        </c:dLbls>
        <c:gapWidth val="219"/>
        <c:overlap val="-27"/>
        <c:axId val="752352383"/>
        <c:axId val="861905647"/>
      </c:barChart>
      <c:catAx>
        <c:axId val="752352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861905647"/>
        <c:crosses val="autoZero"/>
        <c:auto val="1"/>
        <c:lblAlgn val="ctr"/>
        <c:lblOffset val="100"/>
        <c:noMultiLvlLbl val="0"/>
      </c:catAx>
      <c:valAx>
        <c:axId val="8619056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752352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s-CO"/>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'reclamos procesos'!$C$762:$C$763</c:f>
              <c:strCache>
                <c:ptCount val="2"/>
                <c:pt idx="0">
                  <c:v>Año 2017</c:v>
                </c:pt>
                <c:pt idx="1">
                  <c:v>4° Trimestre</c:v>
                </c:pt>
              </c:strCache>
            </c:strRef>
          </c:tx>
          <c:dPt>
            <c:idx val="0"/>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7768-455D-B32E-758D5994097F}"/>
              </c:ext>
            </c:extLst>
          </c:dPt>
          <c:dPt>
            <c:idx val="1"/>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7768-455D-B32E-758D5994097F}"/>
              </c:ext>
            </c:extLst>
          </c:dPt>
          <c:dPt>
            <c:idx val="2"/>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7768-455D-B32E-758D5994097F}"/>
              </c:ext>
            </c:extLst>
          </c:dPt>
          <c:dPt>
            <c:idx val="3"/>
            <c:bubble3D val="0"/>
            <c:spPr>
              <a:solidFill>
                <a:schemeClr val="accent6">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7768-455D-B32E-758D5994097F}"/>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O"/>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'reclamos procesos'!$B$764:$B$767</c:f>
              <c:strCache>
                <c:ptCount val="4"/>
                <c:pt idx="0">
                  <c:v>Reclamos Proceso</c:v>
                </c:pt>
                <c:pt idx="1">
                  <c:v>Queja Funcionario</c:v>
                </c:pt>
                <c:pt idx="2">
                  <c:v>Reclamo Servicio</c:v>
                </c:pt>
                <c:pt idx="3">
                  <c:v>Ambiental</c:v>
                </c:pt>
              </c:strCache>
            </c:strRef>
          </c:cat>
          <c:val>
            <c:numRef>
              <c:f>'reclamos procesos'!$C$764:$C$767</c:f>
              <c:numCache>
                <c:formatCode>General</c:formatCode>
                <c:ptCount val="4"/>
                <c:pt idx="0">
                  <c:v>685</c:v>
                </c:pt>
                <c:pt idx="1">
                  <c:v>66</c:v>
                </c:pt>
                <c:pt idx="2">
                  <c:v>832</c:v>
                </c:pt>
                <c:pt idx="3">
                  <c:v>0</c:v>
                </c:pt>
              </c:numCache>
            </c:numRef>
          </c:val>
          <c:extLst>
            <c:ext xmlns:c16="http://schemas.microsoft.com/office/drawing/2014/chart" uri="{C3380CC4-5D6E-409C-BE32-E72D297353CC}">
              <c16:uniqueId val="{00000008-7768-455D-B32E-758D5994097F}"/>
            </c:ext>
          </c:extLst>
        </c:ser>
        <c:dLbls>
          <c:dLblPos val="inEnd"/>
          <c:showLegendKey val="0"/>
          <c:showVal val="0"/>
          <c:showCatName val="1"/>
          <c:showSerName val="0"/>
          <c:showPercent val="0"/>
          <c:showBubbleSize val="0"/>
          <c:showLeaderLines val="1"/>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CO"/>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244F8-0A10-4A59-BBAA-E337A21F65D4}" type="datetimeFigureOut">
              <a:rPr lang="es-CO" smtClean="0"/>
              <a:t>16/01/2018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10</a:t>
            </a:fld>
            <a:endParaRPr lang="es-CO"/>
          </a:p>
        </p:txBody>
      </p:sp>
    </p:spTree>
    <p:extLst>
      <p:ext uri="{BB962C8B-B14F-4D97-AF65-F5344CB8AC3E}">
        <p14:creationId xmlns:p14="http://schemas.microsoft.com/office/powerpoint/2010/main" val="2928511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11</a:t>
            </a:fld>
            <a:endParaRPr lang="es-CO"/>
          </a:p>
        </p:txBody>
      </p:sp>
    </p:spTree>
    <p:extLst>
      <p:ext uri="{BB962C8B-B14F-4D97-AF65-F5344CB8AC3E}">
        <p14:creationId xmlns:p14="http://schemas.microsoft.com/office/powerpoint/2010/main" val="172739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12</a:t>
            </a:fld>
            <a:endParaRPr lang="es-CO"/>
          </a:p>
        </p:txBody>
      </p:sp>
    </p:spTree>
    <p:extLst>
      <p:ext uri="{BB962C8B-B14F-4D97-AF65-F5344CB8AC3E}">
        <p14:creationId xmlns:p14="http://schemas.microsoft.com/office/powerpoint/2010/main" val="565700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13</a:t>
            </a:fld>
            <a:endParaRPr lang="es-CO"/>
          </a:p>
        </p:txBody>
      </p:sp>
    </p:spTree>
    <p:extLst>
      <p:ext uri="{BB962C8B-B14F-4D97-AF65-F5344CB8AC3E}">
        <p14:creationId xmlns:p14="http://schemas.microsoft.com/office/powerpoint/2010/main" val="2834266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14</a:t>
            </a:fld>
            <a:endParaRPr lang="es-CO"/>
          </a:p>
        </p:txBody>
      </p:sp>
    </p:spTree>
    <p:extLst>
      <p:ext uri="{BB962C8B-B14F-4D97-AF65-F5344CB8AC3E}">
        <p14:creationId xmlns:p14="http://schemas.microsoft.com/office/powerpoint/2010/main" val="2814418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15</a:t>
            </a:fld>
            <a:endParaRPr lang="es-CO"/>
          </a:p>
        </p:txBody>
      </p:sp>
    </p:spTree>
    <p:extLst>
      <p:ext uri="{BB962C8B-B14F-4D97-AF65-F5344CB8AC3E}">
        <p14:creationId xmlns:p14="http://schemas.microsoft.com/office/powerpoint/2010/main" val="1852267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16</a:t>
            </a:fld>
            <a:endParaRPr lang="es-CO"/>
          </a:p>
        </p:txBody>
      </p:sp>
    </p:spTree>
    <p:extLst>
      <p:ext uri="{BB962C8B-B14F-4D97-AF65-F5344CB8AC3E}">
        <p14:creationId xmlns:p14="http://schemas.microsoft.com/office/powerpoint/2010/main" val="398746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17</a:t>
            </a:fld>
            <a:endParaRPr lang="es-CO"/>
          </a:p>
        </p:txBody>
      </p:sp>
    </p:spTree>
    <p:extLst>
      <p:ext uri="{BB962C8B-B14F-4D97-AF65-F5344CB8AC3E}">
        <p14:creationId xmlns:p14="http://schemas.microsoft.com/office/powerpoint/2010/main" val="135799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18</a:t>
            </a:fld>
            <a:endParaRPr lang="es-CO"/>
          </a:p>
        </p:txBody>
      </p:sp>
    </p:spTree>
    <p:extLst>
      <p:ext uri="{BB962C8B-B14F-4D97-AF65-F5344CB8AC3E}">
        <p14:creationId xmlns:p14="http://schemas.microsoft.com/office/powerpoint/2010/main" val="89116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19</a:t>
            </a:fld>
            <a:endParaRPr lang="es-CO"/>
          </a:p>
        </p:txBody>
      </p:sp>
    </p:spTree>
    <p:extLst>
      <p:ext uri="{BB962C8B-B14F-4D97-AF65-F5344CB8AC3E}">
        <p14:creationId xmlns:p14="http://schemas.microsoft.com/office/powerpoint/2010/main" val="4229377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1684531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20</a:t>
            </a:fld>
            <a:endParaRPr lang="es-CO"/>
          </a:p>
        </p:txBody>
      </p:sp>
    </p:spTree>
    <p:extLst>
      <p:ext uri="{BB962C8B-B14F-4D97-AF65-F5344CB8AC3E}">
        <p14:creationId xmlns:p14="http://schemas.microsoft.com/office/powerpoint/2010/main" val="296344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21</a:t>
            </a:fld>
            <a:endParaRPr lang="es-CO"/>
          </a:p>
        </p:txBody>
      </p:sp>
    </p:spTree>
    <p:extLst>
      <p:ext uri="{BB962C8B-B14F-4D97-AF65-F5344CB8AC3E}">
        <p14:creationId xmlns:p14="http://schemas.microsoft.com/office/powerpoint/2010/main" val="382679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22</a:t>
            </a:fld>
            <a:endParaRPr lang="es-CO"/>
          </a:p>
        </p:txBody>
      </p:sp>
    </p:spTree>
    <p:extLst>
      <p:ext uri="{BB962C8B-B14F-4D97-AF65-F5344CB8AC3E}">
        <p14:creationId xmlns:p14="http://schemas.microsoft.com/office/powerpoint/2010/main" val="3620995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24</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dirty="0"/>
          </a:p>
        </p:txBody>
      </p:sp>
    </p:spTree>
    <p:extLst>
      <p:ext uri="{BB962C8B-B14F-4D97-AF65-F5344CB8AC3E}">
        <p14:creationId xmlns:p14="http://schemas.microsoft.com/office/powerpoint/2010/main" val="313523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dirty="0"/>
          </a:p>
        </p:txBody>
      </p:sp>
    </p:spTree>
    <p:extLst>
      <p:ext uri="{BB962C8B-B14F-4D97-AF65-F5344CB8AC3E}">
        <p14:creationId xmlns:p14="http://schemas.microsoft.com/office/powerpoint/2010/main" val="63583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55742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a:p>
        </p:txBody>
      </p:sp>
    </p:spTree>
    <p:extLst>
      <p:ext uri="{BB962C8B-B14F-4D97-AF65-F5344CB8AC3E}">
        <p14:creationId xmlns:p14="http://schemas.microsoft.com/office/powerpoint/2010/main" val="3584256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7</a:t>
            </a:fld>
            <a:endParaRPr lang="es-CO"/>
          </a:p>
        </p:txBody>
      </p:sp>
    </p:spTree>
    <p:extLst>
      <p:ext uri="{BB962C8B-B14F-4D97-AF65-F5344CB8AC3E}">
        <p14:creationId xmlns:p14="http://schemas.microsoft.com/office/powerpoint/2010/main" val="586733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8</a:t>
            </a:fld>
            <a:endParaRPr lang="es-CO"/>
          </a:p>
        </p:txBody>
      </p:sp>
    </p:spTree>
    <p:extLst>
      <p:ext uri="{BB962C8B-B14F-4D97-AF65-F5344CB8AC3E}">
        <p14:creationId xmlns:p14="http://schemas.microsoft.com/office/powerpoint/2010/main" val="220373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9</a:t>
            </a:fld>
            <a:endParaRPr lang="es-CO"/>
          </a:p>
        </p:txBody>
      </p:sp>
    </p:spTree>
    <p:extLst>
      <p:ext uri="{BB962C8B-B14F-4D97-AF65-F5344CB8AC3E}">
        <p14:creationId xmlns:p14="http://schemas.microsoft.com/office/powerpoint/2010/main" val="383790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16/01/2018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16/01/2018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image" Target="../media/image5.png"/><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image" Target="../media/image5.png"/><Relationship Id="rId4" Type="http://schemas.openxmlformats.org/officeDocument/2006/relationships/image" Target="../media/image8.gif"/></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hart" Target="../charts/chart10.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5.pn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5.png"/><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283175"/>
            <a:ext cx="9159766" cy="66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9" name="8 CuadroTexto"/>
          <p:cNvSpPr txBox="1"/>
          <p:nvPr/>
        </p:nvSpPr>
        <p:spPr>
          <a:xfrm>
            <a:off x="171629" y="5085185"/>
            <a:ext cx="8784976" cy="1015663"/>
          </a:xfrm>
          <a:prstGeom prst="rect">
            <a:avLst/>
          </a:prstGeom>
          <a:noFill/>
        </p:spPr>
        <p:txBody>
          <a:bodyPr wrap="square" rtlCol="0">
            <a:spAutoFit/>
          </a:bodyPr>
          <a:lstStyle/>
          <a:p>
            <a:r>
              <a:rPr lang="es-CO" sz="2000" b="1" dirty="0">
                <a:latin typeface="Verdana" panose="020B0604030504040204" pitchFamily="34" charset="0"/>
                <a:ea typeface="Verdana" panose="020B0604030504040204" pitchFamily="34" charset="0"/>
                <a:cs typeface="Verdana" panose="020B0604030504040204" pitchFamily="34" charset="0"/>
              </a:rPr>
              <a:t>Informe de Quejas y Reclamos </a:t>
            </a:r>
          </a:p>
          <a:p>
            <a:r>
              <a:rPr lang="es-CO" sz="2000" b="1" dirty="0">
                <a:latin typeface="Verdana" panose="020B0604030504040204" pitchFamily="34" charset="0"/>
                <a:ea typeface="Verdana" panose="020B0604030504040204" pitchFamily="34" charset="0"/>
                <a:cs typeface="Verdana" panose="020B0604030504040204" pitchFamily="34" charset="0"/>
              </a:rPr>
              <a:t>Cuarto Trimestre de 2017</a:t>
            </a:r>
            <a:endParaRPr lang="es-CO" sz="3600" b="1" dirty="0">
              <a:latin typeface="Verdana" panose="020B0604030504040204" pitchFamily="34" charset="0"/>
              <a:ea typeface="Verdana" panose="020B0604030504040204" pitchFamily="34" charset="0"/>
              <a:cs typeface="Verdana" panose="020B0604030504040204" pitchFamily="34" charset="0"/>
            </a:endParaRPr>
          </a:p>
          <a:p>
            <a:r>
              <a:rPr lang="es-CO" sz="2000" b="1" dirty="0">
                <a:latin typeface="Verdana" panose="020B0604030504040204" pitchFamily="34" charset="0"/>
                <a:ea typeface="Verdana" panose="020B0604030504040204" pitchFamily="34" charset="0"/>
                <a:cs typeface="Verdana" panose="020B0604030504040204" pitchFamily="34" charset="0"/>
              </a:rPr>
              <a:t>Bogotá, Enero 2018</a:t>
            </a: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1124743"/>
            <a:ext cx="7776864" cy="3960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96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5796136" y="2785486"/>
            <a:ext cx="2664296"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eaLnBrk="0" fontAlgn="base" hangingPunct="0">
              <a:lnSpc>
                <a:spcPct val="80000"/>
              </a:lnSpc>
              <a:spcBef>
                <a:spcPct val="50000"/>
              </a:spcBef>
              <a:spcAft>
                <a:spcPct val="0"/>
              </a:spcAft>
            </a:pPr>
            <a:r>
              <a:rPr lang="es-ES" altLang="es-CO" sz="1800" b="0" dirty="0">
                <a:solidFill>
                  <a:prstClr val="black"/>
                </a:solidFill>
                <a:latin typeface="Arial Narrow" panose="020B0606020202030204" pitchFamily="34" charset="0"/>
              </a:rPr>
              <a:t>De las 1583 quejas y reclamos recibidas por el Ministerio de Educación Nacional, se puede observar que el porcentaje general de oportunidad en la respuesta para el cuarto  trimestre de 2017, fue de un 43,66%</a:t>
            </a:r>
          </a:p>
        </p:txBody>
      </p:sp>
      <p:sp>
        <p:nvSpPr>
          <p:cNvPr id="5" name="4 Rectángulo"/>
          <p:cNvSpPr/>
          <p:nvPr/>
        </p:nvSpPr>
        <p:spPr>
          <a:xfrm>
            <a:off x="683568" y="23045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sp>
        <p:nvSpPr>
          <p:cNvPr id="6" name="5 Rectángulo"/>
          <p:cNvSpPr/>
          <p:nvPr/>
        </p:nvSpPr>
        <p:spPr>
          <a:xfrm>
            <a:off x="467544" y="36273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 procesos MEN detalle</a:t>
            </a:r>
          </a:p>
        </p:txBody>
      </p:sp>
      <p:pic>
        <p:nvPicPr>
          <p:cNvPr id="7"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435640" y="425391"/>
            <a:ext cx="3632304"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p:cNvSpPr/>
          <p:nvPr/>
        </p:nvSpPr>
        <p:spPr>
          <a:xfrm>
            <a:off x="498337" y="425391"/>
            <a:ext cx="3600400" cy="369332"/>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9" name="8 Rectángulo"/>
          <p:cNvSpPr/>
          <p:nvPr/>
        </p:nvSpPr>
        <p:spPr>
          <a:xfrm>
            <a:off x="4712947" y="3786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a 3"/>
          <p:cNvGraphicFramePr>
            <a:graphicFrameLocks noGrp="1"/>
          </p:cNvGraphicFramePr>
          <p:nvPr>
            <p:extLst>
              <p:ext uri="{D42A27DB-BD31-4B8C-83A1-F6EECF244321}">
                <p14:modId xmlns:p14="http://schemas.microsoft.com/office/powerpoint/2010/main" val="3491784221"/>
              </p:ext>
            </p:extLst>
          </p:nvPr>
        </p:nvGraphicFramePr>
        <p:xfrm>
          <a:off x="1115616" y="2892637"/>
          <a:ext cx="3949700" cy="1571625"/>
        </p:xfrm>
        <a:graphic>
          <a:graphicData uri="http://schemas.openxmlformats.org/drawingml/2006/table">
            <a:tbl>
              <a:tblPr/>
              <a:tblGrid>
                <a:gridCol w="1008112">
                  <a:extLst>
                    <a:ext uri="{9D8B030D-6E8A-4147-A177-3AD203B41FA5}">
                      <a16:colId xmlns:a16="http://schemas.microsoft.com/office/drawing/2014/main" val="20000"/>
                    </a:ext>
                  </a:extLst>
                </a:gridCol>
                <a:gridCol w="1138188">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927100">
                  <a:extLst>
                    <a:ext uri="{9D8B030D-6E8A-4147-A177-3AD203B41FA5}">
                      <a16:colId xmlns:a16="http://schemas.microsoft.com/office/drawing/2014/main" val="20003"/>
                    </a:ext>
                  </a:extLst>
                </a:gridCol>
              </a:tblGrid>
              <a:tr h="514350">
                <a:tc>
                  <a:txBody>
                    <a:bodyPr/>
                    <a:lstStyle/>
                    <a:p>
                      <a:pPr algn="ctr" fontAlgn="ctr"/>
                      <a:r>
                        <a:rPr lang="es-CO" sz="1600" b="1" i="0" u="none" strike="noStrike" dirty="0">
                          <a:solidFill>
                            <a:srgbClr val="FFFFFF"/>
                          </a:solidFill>
                          <a:effectLst/>
                          <a:latin typeface="Calibri" panose="020F0502020204030204" pitchFamily="34" charset="0"/>
                        </a:rPr>
                        <a:t>Mes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a:solidFill>
                            <a:srgbClr val="FFFFFF"/>
                          </a:solidFill>
                          <a:effectLst/>
                          <a:latin typeface="Calibri" panose="020F0502020204030204" pitchFamily="34" charset="0"/>
                        </a:rPr>
                        <a:t>% Oportunidad</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Finalizado a tiempo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Finalizado fuera de tiempo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a:txBody>
                    <a:bodyPr/>
                    <a:lstStyle/>
                    <a:p>
                      <a:pPr algn="l" fontAlgn="b"/>
                      <a:r>
                        <a:rPr lang="es-CO" sz="1600" b="0" i="0" u="none" strike="noStrike" dirty="0">
                          <a:solidFill>
                            <a:srgbClr val="000000"/>
                          </a:solidFill>
                          <a:effectLst/>
                          <a:latin typeface="Calibri" panose="020F0502020204030204" pitchFamily="34" charset="0"/>
                        </a:rPr>
                        <a:t>Octubre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139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494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l" fontAlgn="b"/>
                      <a:r>
                        <a:rPr lang="es-CO" sz="1600" b="0" i="0" u="none" strike="noStrike" dirty="0">
                          <a:solidFill>
                            <a:srgbClr val="000000"/>
                          </a:solidFill>
                          <a:effectLst/>
                          <a:latin typeface="Calibri" panose="020F0502020204030204" pitchFamily="34" charset="0"/>
                        </a:rPr>
                        <a:t>Noviembre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300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197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s-CO" sz="1600" b="0" i="0" u="none" strike="noStrike" dirty="0">
                          <a:solidFill>
                            <a:srgbClr val="000000"/>
                          </a:solidFill>
                          <a:effectLst/>
                          <a:latin typeface="Calibri" panose="020F0502020204030204" pitchFamily="34" charset="0"/>
                        </a:rPr>
                        <a:t>Diciembre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49%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221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231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s-CO" sz="1600" b="0" i="0" u="none" strike="noStrike">
                          <a:solidFill>
                            <a:srgbClr val="000000"/>
                          </a:solidFill>
                          <a:effectLst/>
                          <a:latin typeface="Calibri" panose="020F0502020204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43,6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661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922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220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83968" y="839578"/>
            <a:ext cx="7305890" cy="400110"/>
          </a:xfrm>
          <a:prstGeom prst="rect">
            <a:avLst/>
          </a:prstGeom>
          <a:noFill/>
        </p:spPr>
        <p:txBody>
          <a:bodyPr wrap="square" rtlCol="0">
            <a:spAutoFit/>
          </a:bodyPr>
          <a:lstStyle/>
          <a:p>
            <a:pPr algn="r"/>
            <a:r>
              <a:rPr lang="es-CO" sz="2000"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pic>
        <p:nvPicPr>
          <p:cNvPr id="5"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86435"/>
            <a:ext cx="3737079"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683568" y="46365"/>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por eje temático /dependencia</a:t>
            </a:r>
          </a:p>
        </p:txBody>
      </p:sp>
      <p:sp>
        <p:nvSpPr>
          <p:cNvPr id="9" name="8 Rectángulo"/>
          <p:cNvSpPr/>
          <p:nvPr/>
        </p:nvSpPr>
        <p:spPr>
          <a:xfrm>
            <a:off x="6234619" y="1589369"/>
            <a:ext cx="2510300" cy="3693319"/>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ea typeface="Verdana" panose="020B0604030504040204" pitchFamily="34" charset="0"/>
                <a:cs typeface="Verdana" panose="020B0604030504040204" pitchFamily="34" charset="0"/>
              </a:rPr>
              <a:t>En el cuarto trimestre del 2017  se  presentaron 483 reclamos de procesos; 446 por demora en respuesta  a solicitud o consultas, 5 por respuesta incompleta ,32   por demora en las respuestas a derechos de petición. </a:t>
            </a: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p:txBody>
      </p:sp>
      <p:sp>
        <p:nvSpPr>
          <p:cNvPr id="10" name="9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de procesos</a:t>
            </a:r>
            <a:endParaRPr lang="es-CO" dirty="0">
              <a:solidFill>
                <a:schemeClr val="accent2">
                  <a:lumMod val="50000"/>
                </a:schemeClr>
              </a:solidFill>
            </a:endParaRPr>
          </a:p>
        </p:txBody>
      </p:sp>
      <p:graphicFrame>
        <p:nvGraphicFramePr>
          <p:cNvPr id="16" name="Tabla 15">
            <a:extLst>
              <a:ext uri="{FF2B5EF4-FFF2-40B4-BE49-F238E27FC236}">
                <a16:creationId xmlns:a16="http://schemas.microsoft.com/office/drawing/2014/main" id="{413C3759-A9FC-40BC-B9D5-6B4043B83229}"/>
              </a:ext>
            </a:extLst>
          </p:cNvPr>
          <p:cNvGraphicFramePr>
            <a:graphicFrameLocks noGrp="1"/>
          </p:cNvGraphicFramePr>
          <p:nvPr>
            <p:extLst>
              <p:ext uri="{D42A27DB-BD31-4B8C-83A1-F6EECF244321}">
                <p14:modId xmlns:p14="http://schemas.microsoft.com/office/powerpoint/2010/main" val="406979779"/>
              </p:ext>
            </p:extLst>
          </p:nvPr>
        </p:nvGraphicFramePr>
        <p:xfrm>
          <a:off x="395536" y="913952"/>
          <a:ext cx="5334375" cy="2330273"/>
        </p:xfrm>
        <a:graphic>
          <a:graphicData uri="http://schemas.openxmlformats.org/drawingml/2006/table">
            <a:tbl>
              <a:tblPr/>
              <a:tblGrid>
                <a:gridCol w="2376264">
                  <a:extLst>
                    <a:ext uri="{9D8B030D-6E8A-4147-A177-3AD203B41FA5}">
                      <a16:colId xmlns:a16="http://schemas.microsoft.com/office/drawing/2014/main" val="2317236812"/>
                    </a:ext>
                  </a:extLst>
                </a:gridCol>
                <a:gridCol w="771809">
                  <a:extLst>
                    <a:ext uri="{9D8B030D-6E8A-4147-A177-3AD203B41FA5}">
                      <a16:colId xmlns:a16="http://schemas.microsoft.com/office/drawing/2014/main" val="120957125"/>
                    </a:ext>
                  </a:extLst>
                </a:gridCol>
                <a:gridCol w="740359">
                  <a:extLst>
                    <a:ext uri="{9D8B030D-6E8A-4147-A177-3AD203B41FA5}">
                      <a16:colId xmlns:a16="http://schemas.microsoft.com/office/drawing/2014/main" val="1946704687"/>
                    </a:ext>
                  </a:extLst>
                </a:gridCol>
                <a:gridCol w="720080">
                  <a:extLst>
                    <a:ext uri="{9D8B030D-6E8A-4147-A177-3AD203B41FA5}">
                      <a16:colId xmlns:a16="http://schemas.microsoft.com/office/drawing/2014/main" val="1042875252"/>
                    </a:ext>
                  </a:extLst>
                </a:gridCol>
                <a:gridCol w="725863">
                  <a:extLst>
                    <a:ext uri="{9D8B030D-6E8A-4147-A177-3AD203B41FA5}">
                      <a16:colId xmlns:a16="http://schemas.microsoft.com/office/drawing/2014/main" val="4001288233"/>
                    </a:ext>
                  </a:extLst>
                </a:gridCol>
              </a:tblGrid>
              <a:tr h="302991">
                <a:tc>
                  <a:txBody>
                    <a:bodyPr/>
                    <a:lstStyle/>
                    <a:p>
                      <a:pPr algn="l" rtl="0" fontAlgn="b"/>
                      <a:r>
                        <a:rPr lang="es-CO" sz="1000" b="1" i="0" u="none" strike="noStrike">
                          <a:solidFill>
                            <a:srgbClr val="FFFFFF"/>
                          </a:solidFill>
                          <a:effectLst/>
                          <a:latin typeface="Calibri" panose="020F0502020204030204" pitchFamily="34" charset="0"/>
                        </a:rPr>
                        <a:t>Eje Temático: Demora en las respuestas a Solicitudes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dirty="0">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887443931"/>
                  </a:ext>
                </a:extLst>
              </a:tr>
              <a:tr h="190500">
                <a:tc>
                  <a:txBody>
                    <a:bodyPr/>
                    <a:lstStyle/>
                    <a:p>
                      <a:pPr algn="l" rtl="0" fontAlgn="b"/>
                      <a:r>
                        <a:rPr lang="es-CO" sz="10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OCTUBRE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NOVIEMBRE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DICIEMBRE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910339694"/>
                  </a:ext>
                </a:extLst>
              </a:tr>
              <a:tr h="190500">
                <a:tc>
                  <a:txBody>
                    <a:bodyPr/>
                    <a:lstStyle/>
                    <a:p>
                      <a:pPr algn="l" fontAlgn="b"/>
                      <a:r>
                        <a:rPr lang="es-CO" sz="1100" b="0" i="0" u="none" strike="noStrike">
                          <a:solidFill>
                            <a:srgbClr val="000000"/>
                          </a:solidFill>
                          <a:effectLst/>
                          <a:latin typeface="Calibri" panose="020F0502020204030204" pitchFamily="34" charset="0"/>
                        </a:rPr>
                        <a:t>Dirección calidad educación preescolar básica y media </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165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554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5651451"/>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31820"/>
                  </a:ext>
                </a:extLst>
              </a:tr>
              <a:tr h="190500">
                <a:tc>
                  <a:txBody>
                    <a:bodyPr/>
                    <a:lstStyle/>
                    <a:p>
                      <a:pPr algn="l" fontAlgn="b"/>
                      <a:r>
                        <a:rPr lang="es-CO" sz="1100" b="0" i="0" u="none" strike="noStrike">
                          <a:solidFill>
                            <a:srgbClr val="000000"/>
                          </a:solidFill>
                          <a:effectLst/>
                          <a:latin typeface="Calibri" panose="020F0502020204030204" pitchFamily="34" charset="0"/>
                        </a:rPr>
                        <a:t>Oficina Asesora Planeación Finanzas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786249"/>
                  </a:ext>
                </a:extLst>
              </a:tr>
              <a:tr h="219533">
                <a:tc>
                  <a:txBody>
                    <a:bodyPr/>
                    <a:lstStyle/>
                    <a:p>
                      <a:pPr algn="l" fontAlgn="b"/>
                      <a:r>
                        <a:rPr lang="es-CO" sz="1100" b="0" i="0" u="none" strike="noStrike" dirty="0">
                          <a:solidFill>
                            <a:srgbClr val="000000"/>
                          </a:solidFill>
                          <a:effectLst/>
                          <a:latin typeface="Calibri" panose="020F0502020204030204" pitchFamily="34" charset="0"/>
                        </a:rPr>
                        <a:t>Subdirección de Inspección y vigilancia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477711"/>
                  </a:ext>
                </a:extLst>
              </a:tr>
              <a:tr h="234768">
                <a:tc>
                  <a:txBody>
                    <a:bodyPr/>
                    <a:lstStyle/>
                    <a:p>
                      <a:pPr algn="l" fontAlgn="b"/>
                      <a:r>
                        <a:rPr lang="es-CO" sz="1100" b="0" i="0" u="none" strike="noStrike">
                          <a:solidFill>
                            <a:srgbClr val="000000"/>
                          </a:solidFill>
                          <a:effectLst/>
                          <a:latin typeface="Calibri" panose="020F0502020204030204" pitchFamily="34" charset="0"/>
                        </a:rPr>
                        <a:t>Subdirección de Recursos Humanos del Sector Educación</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414079"/>
                  </a:ext>
                </a:extLst>
              </a:tr>
              <a:tr h="177995">
                <a:tc>
                  <a:txBody>
                    <a:bodyPr/>
                    <a:lstStyle/>
                    <a:p>
                      <a:pPr algn="l" fontAlgn="b"/>
                      <a:r>
                        <a:rPr lang="es-CO" sz="1100" b="0" i="0" u="none" strike="noStrike" dirty="0">
                          <a:solidFill>
                            <a:srgbClr val="000000"/>
                          </a:solidFill>
                          <a:effectLst/>
                          <a:latin typeface="Calibri" panose="020F0502020204030204" pitchFamily="34" charset="0"/>
                        </a:rPr>
                        <a:t>Subdirección de Referentes y Evaluación de la Calidad Educativa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798611"/>
                  </a:ext>
                </a:extLst>
              </a:tr>
              <a:tr h="190500">
                <a:tc>
                  <a:txBody>
                    <a:bodyPr/>
                    <a:lstStyle/>
                    <a:p>
                      <a:pPr algn="l" rtl="0" fontAlgn="b"/>
                      <a:r>
                        <a:rPr lang="es-CO" sz="10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209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368913648"/>
                  </a:ext>
                </a:extLst>
              </a:tr>
            </a:tbl>
          </a:graphicData>
        </a:graphic>
      </p:graphicFrame>
      <p:graphicFrame>
        <p:nvGraphicFramePr>
          <p:cNvPr id="21" name="Tabla 20">
            <a:extLst>
              <a:ext uri="{FF2B5EF4-FFF2-40B4-BE49-F238E27FC236}">
                <a16:creationId xmlns:a16="http://schemas.microsoft.com/office/drawing/2014/main" id="{C6D131E7-978F-41F2-A339-AF83A43F7CB9}"/>
              </a:ext>
            </a:extLst>
          </p:cNvPr>
          <p:cNvGraphicFramePr>
            <a:graphicFrameLocks noGrp="1"/>
          </p:cNvGraphicFramePr>
          <p:nvPr>
            <p:extLst>
              <p:ext uri="{D42A27DB-BD31-4B8C-83A1-F6EECF244321}">
                <p14:modId xmlns:p14="http://schemas.microsoft.com/office/powerpoint/2010/main" val="357730549"/>
              </p:ext>
            </p:extLst>
          </p:nvPr>
        </p:nvGraphicFramePr>
        <p:xfrm>
          <a:off x="323528" y="3744726"/>
          <a:ext cx="5406382" cy="1000125"/>
        </p:xfrm>
        <a:graphic>
          <a:graphicData uri="http://schemas.openxmlformats.org/drawingml/2006/table">
            <a:tbl>
              <a:tblPr/>
              <a:tblGrid>
                <a:gridCol w="2592288">
                  <a:extLst>
                    <a:ext uri="{9D8B030D-6E8A-4147-A177-3AD203B41FA5}">
                      <a16:colId xmlns:a16="http://schemas.microsoft.com/office/drawing/2014/main" val="320193518"/>
                    </a:ext>
                  </a:extLst>
                </a:gridCol>
                <a:gridCol w="648072">
                  <a:extLst>
                    <a:ext uri="{9D8B030D-6E8A-4147-A177-3AD203B41FA5}">
                      <a16:colId xmlns:a16="http://schemas.microsoft.com/office/drawing/2014/main" val="1142472616"/>
                    </a:ext>
                  </a:extLst>
                </a:gridCol>
                <a:gridCol w="864096">
                  <a:extLst>
                    <a:ext uri="{9D8B030D-6E8A-4147-A177-3AD203B41FA5}">
                      <a16:colId xmlns:a16="http://schemas.microsoft.com/office/drawing/2014/main" val="3346618460"/>
                    </a:ext>
                  </a:extLst>
                </a:gridCol>
                <a:gridCol w="792088">
                  <a:extLst>
                    <a:ext uri="{9D8B030D-6E8A-4147-A177-3AD203B41FA5}">
                      <a16:colId xmlns:a16="http://schemas.microsoft.com/office/drawing/2014/main" val="2423808602"/>
                    </a:ext>
                  </a:extLst>
                </a:gridCol>
                <a:gridCol w="509838">
                  <a:extLst>
                    <a:ext uri="{9D8B030D-6E8A-4147-A177-3AD203B41FA5}">
                      <a16:colId xmlns:a16="http://schemas.microsoft.com/office/drawing/2014/main" val="3000424855"/>
                    </a:ext>
                  </a:extLst>
                </a:gridCol>
              </a:tblGrid>
              <a:tr h="190500">
                <a:tc gridSpan="5">
                  <a:txBody>
                    <a:bodyPr/>
                    <a:lstStyle/>
                    <a:p>
                      <a:pPr algn="ctr" rtl="0" fontAlgn="b"/>
                      <a:r>
                        <a:rPr lang="es-CO" sz="1100" b="1" i="0" u="none" strike="noStrike">
                          <a:solidFill>
                            <a:srgbClr val="FFFFFF"/>
                          </a:solidFill>
                          <a:effectLst/>
                          <a:latin typeface="Calibri" panose="020F0502020204030204" pitchFamily="34" charset="0"/>
                        </a:rPr>
                        <a:t>Eje Temático: Respuesta Incompleta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19301255"/>
                  </a:ext>
                </a:extLst>
              </a:tr>
              <a:tr h="209550">
                <a:tc>
                  <a:txBody>
                    <a:bodyPr/>
                    <a:lstStyle/>
                    <a:p>
                      <a:pPr algn="l" rtl="0" fontAlgn="b"/>
                      <a:r>
                        <a:rPr lang="es-CO" sz="11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OCTUBRE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NOVIEMBRE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DICIEMBRE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708569949"/>
                  </a:ext>
                </a:extLst>
              </a:tr>
              <a:tr h="209550">
                <a:tc>
                  <a:txBody>
                    <a:bodyPr/>
                    <a:lstStyle/>
                    <a:p>
                      <a:pPr algn="l" fontAlgn="ctr"/>
                      <a:r>
                        <a:rPr lang="es-CO" sz="800" b="0" i="0" u="none" strike="noStrike" dirty="0">
                          <a:solidFill>
                            <a:srgbClr val="000000"/>
                          </a:solidFill>
                          <a:effectLst/>
                          <a:latin typeface="Tahoma" panose="020B0604030504040204" pitchFamily="34" charset="0"/>
                        </a:rPr>
                        <a:t>Dirección de Calidad Preescolar, Básica y Media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33706"/>
                  </a:ext>
                </a:extLst>
              </a:tr>
              <a:tr h="200025">
                <a:tc>
                  <a:txBody>
                    <a:bodyPr/>
                    <a:lstStyle/>
                    <a:p>
                      <a:pPr algn="l" rtl="0" fontAlgn="b"/>
                      <a:r>
                        <a:rPr lang="es-CO" sz="12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363293"/>
                  </a:ext>
                </a:extLst>
              </a:tr>
              <a:tr h="190500">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234738112"/>
                  </a:ext>
                </a:extLst>
              </a:tr>
            </a:tbl>
          </a:graphicData>
        </a:graphic>
      </p:graphicFrame>
      <p:graphicFrame>
        <p:nvGraphicFramePr>
          <p:cNvPr id="23" name="Tabla 22">
            <a:extLst>
              <a:ext uri="{FF2B5EF4-FFF2-40B4-BE49-F238E27FC236}">
                <a16:creationId xmlns:a16="http://schemas.microsoft.com/office/drawing/2014/main" id="{73174030-CA18-4115-BF88-B43D4626B752}"/>
              </a:ext>
            </a:extLst>
          </p:cNvPr>
          <p:cNvGraphicFramePr>
            <a:graphicFrameLocks noGrp="1"/>
          </p:cNvGraphicFramePr>
          <p:nvPr>
            <p:extLst>
              <p:ext uri="{D42A27DB-BD31-4B8C-83A1-F6EECF244321}">
                <p14:modId xmlns:p14="http://schemas.microsoft.com/office/powerpoint/2010/main" val="2396261301"/>
              </p:ext>
            </p:extLst>
          </p:nvPr>
        </p:nvGraphicFramePr>
        <p:xfrm>
          <a:off x="281610" y="4967623"/>
          <a:ext cx="5448300" cy="1703070"/>
        </p:xfrm>
        <a:graphic>
          <a:graphicData uri="http://schemas.openxmlformats.org/drawingml/2006/table">
            <a:tbl>
              <a:tblPr/>
              <a:tblGrid>
                <a:gridCol w="2418182">
                  <a:extLst>
                    <a:ext uri="{9D8B030D-6E8A-4147-A177-3AD203B41FA5}">
                      <a16:colId xmlns:a16="http://schemas.microsoft.com/office/drawing/2014/main" val="3877684342"/>
                    </a:ext>
                  </a:extLst>
                </a:gridCol>
                <a:gridCol w="648072">
                  <a:extLst>
                    <a:ext uri="{9D8B030D-6E8A-4147-A177-3AD203B41FA5}">
                      <a16:colId xmlns:a16="http://schemas.microsoft.com/office/drawing/2014/main" val="2929504294"/>
                    </a:ext>
                  </a:extLst>
                </a:gridCol>
                <a:gridCol w="792088">
                  <a:extLst>
                    <a:ext uri="{9D8B030D-6E8A-4147-A177-3AD203B41FA5}">
                      <a16:colId xmlns:a16="http://schemas.microsoft.com/office/drawing/2014/main" val="632074993"/>
                    </a:ext>
                  </a:extLst>
                </a:gridCol>
                <a:gridCol w="792088">
                  <a:extLst>
                    <a:ext uri="{9D8B030D-6E8A-4147-A177-3AD203B41FA5}">
                      <a16:colId xmlns:a16="http://schemas.microsoft.com/office/drawing/2014/main" val="2614771773"/>
                    </a:ext>
                  </a:extLst>
                </a:gridCol>
                <a:gridCol w="797870">
                  <a:extLst>
                    <a:ext uri="{9D8B030D-6E8A-4147-A177-3AD203B41FA5}">
                      <a16:colId xmlns:a16="http://schemas.microsoft.com/office/drawing/2014/main" val="294931143"/>
                    </a:ext>
                  </a:extLst>
                </a:gridCol>
              </a:tblGrid>
              <a:tr h="190500">
                <a:tc gridSpan="5">
                  <a:txBody>
                    <a:bodyPr/>
                    <a:lstStyle/>
                    <a:p>
                      <a:pPr algn="ctr" rtl="0" fontAlgn="b"/>
                      <a:r>
                        <a:rPr lang="es-CO" sz="1100" b="1" i="0" u="none" strike="noStrike">
                          <a:solidFill>
                            <a:srgbClr val="FFFFFF"/>
                          </a:solidFill>
                          <a:effectLst/>
                          <a:latin typeface="Calibri" panose="020F0502020204030204" pitchFamily="34" charset="0"/>
                        </a:rPr>
                        <a:t>Eje Temático: Demora en las respuestas a Derechos de petición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52964509"/>
                  </a:ext>
                </a:extLst>
              </a:tr>
              <a:tr h="228600">
                <a:tc>
                  <a:txBody>
                    <a:bodyPr/>
                    <a:lstStyle/>
                    <a:p>
                      <a:pPr algn="l" rtl="0" fontAlgn="b"/>
                      <a:r>
                        <a:rPr lang="es-CO" sz="11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OCTUBRE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NOVIEMBRE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DICIEMBRE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950920821"/>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dirty="0">
                          <a:solidFill>
                            <a:srgbClr val="000000"/>
                          </a:solidFill>
                          <a:effectLst/>
                          <a:latin typeface="Calibri" panose="020F0502020204030204" pitchFamily="34" charset="0"/>
                        </a:rPr>
                        <a:t>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943208"/>
                  </a:ext>
                </a:extLst>
              </a:tr>
              <a:tr h="190500">
                <a:tc>
                  <a:txBody>
                    <a:bodyPr/>
                    <a:lstStyle/>
                    <a:p>
                      <a:pPr algn="l" fontAlgn="ctr"/>
                      <a:r>
                        <a:rPr lang="es-CO" sz="800" b="0" i="0" u="none" strike="noStrike" dirty="0">
                          <a:solidFill>
                            <a:srgbClr val="000000"/>
                          </a:solidFill>
                          <a:effectLst/>
                          <a:latin typeface="Tahoma" panose="020B0604030504040204" pitchFamily="34" charset="0"/>
                        </a:rPr>
                        <a:t>Dirección de Calidad Preescolar, Básica y Media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4589907"/>
                  </a:ext>
                </a:extLst>
              </a:tr>
              <a:tr h="53917">
                <a:tc>
                  <a:txBody>
                    <a:bodyPr/>
                    <a:lstStyle/>
                    <a:p>
                      <a:pPr algn="l" fontAlgn="b"/>
                      <a:r>
                        <a:rPr lang="es-CO" sz="1100" b="0" i="0" u="none" strike="noStrike" dirty="0">
                          <a:solidFill>
                            <a:srgbClr val="000000"/>
                          </a:solidFill>
                          <a:effectLst/>
                          <a:latin typeface="Calibri" panose="020F0502020204030204" pitchFamily="34" charset="0"/>
                        </a:rPr>
                        <a:t>Dirección de Fortalecimiento Gestión Territorial</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dirty="0">
                          <a:solidFill>
                            <a:srgbClr val="000000"/>
                          </a:solidFill>
                          <a:effectLst/>
                          <a:latin typeface="Calibri" panose="020F0502020204030204" pitchFamily="34" charset="0"/>
                        </a:rPr>
                        <a:t>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6420028"/>
                  </a:ext>
                </a:extLst>
              </a:tr>
              <a:tr h="53917">
                <a:tc>
                  <a:txBody>
                    <a:bodyPr/>
                    <a:lstStyle/>
                    <a:p>
                      <a:pPr algn="l" fontAlgn="b"/>
                      <a:r>
                        <a:rPr lang="es-CO" sz="1100" b="0" i="0" u="none" strike="noStrike" dirty="0" err="1">
                          <a:solidFill>
                            <a:srgbClr val="000000"/>
                          </a:solidFill>
                          <a:effectLst/>
                          <a:latin typeface="Calibri" panose="020F0502020204030204" pitchFamily="34" charset="0"/>
                        </a:rPr>
                        <a:t>Porgrama</a:t>
                      </a:r>
                      <a:r>
                        <a:rPr lang="es-CO" sz="1100" b="0" i="0" u="none" strike="noStrike" dirty="0">
                          <a:solidFill>
                            <a:srgbClr val="000000"/>
                          </a:solidFill>
                          <a:effectLst/>
                          <a:latin typeface="Calibri" panose="020F0502020204030204" pitchFamily="34" charset="0"/>
                        </a:rPr>
                        <a:t> Todos Aprender</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s-CO"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642508"/>
                  </a:ext>
                </a:extLst>
              </a:tr>
              <a:tr h="190500">
                <a:tc>
                  <a:txBody>
                    <a:bodyPr/>
                    <a:lstStyle/>
                    <a:p>
                      <a:pPr algn="l" fontAlgn="b"/>
                      <a:r>
                        <a:rPr lang="es-CO" sz="1100" b="0" i="0" u="none" strike="noStrike" dirty="0">
                          <a:solidFill>
                            <a:srgbClr val="000000"/>
                          </a:solidFill>
                          <a:effectLst/>
                          <a:latin typeface="Calibri" panose="020F0502020204030204" pitchFamily="34" charset="0"/>
                        </a:rPr>
                        <a:t>Subdirección de Referentes y Evaluación</a:t>
                      </a:r>
                    </a:p>
                  </a:txBody>
                  <a:tcPr marL="857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dirty="0">
                          <a:solidFill>
                            <a:srgbClr val="000000"/>
                          </a:solidFill>
                          <a:effectLst/>
                          <a:latin typeface="Calibri" panose="020F0502020204030204" pitchFamily="34" charset="0"/>
                        </a:rPr>
                        <a: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470712"/>
                  </a:ext>
                </a:extLst>
              </a:tr>
              <a:tr h="190500">
                <a:tc>
                  <a:txBody>
                    <a:bodyPr/>
                    <a:lstStyle/>
                    <a:p>
                      <a:pPr algn="l" rtl="0" fontAlgn="b"/>
                      <a:r>
                        <a:rPr lang="es-CO" sz="1100" b="1" i="0" u="none" strike="noStrike" dirty="0">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31981119"/>
                  </a:ext>
                </a:extLst>
              </a:tr>
            </a:tbl>
          </a:graphicData>
        </a:graphic>
      </p:graphicFrame>
    </p:spTree>
    <p:extLst>
      <p:ext uri="{BB962C8B-B14F-4D97-AF65-F5344CB8AC3E}">
        <p14:creationId xmlns:p14="http://schemas.microsoft.com/office/powerpoint/2010/main" val="256032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4716016" y="215709"/>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de Servicios.</a:t>
            </a:r>
            <a:endParaRPr lang="es-CO" dirty="0">
              <a:solidFill>
                <a:schemeClr val="accent2">
                  <a:lumMod val="50000"/>
                </a:schemeClr>
              </a:solidFill>
            </a:endParaRPr>
          </a:p>
        </p:txBody>
      </p:sp>
      <p:sp>
        <p:nvSpPr>
          <p:cNvPr id="2" name="1 Rectángulo"/>
          <p:cNvSpPr/>
          <p:nvPr/>
        </p:nvSpPr>
        <p:spPr>
          <a:xfrm>
            <a:off x="6229358" y="1150747"/>
            <a:ext cx="2736304" cy="4939814"/>
          </a:xfrm>
          <a:prstGeom prst="rect">
            <a:avLst/>
          </a:prstGeom>
        </p:spPr>
        <p:txBody>
          <a:bodyPr wrap="square">
            <a:spAutoFit/>
          </a:bodyPr>
          <a:lstStyle/>
          <a:p>
            <a:pPr marL="285750" indent="-285750" algn="just">
              <a:lnSpc>
                <a:spcPct val="80000"/>
              </a:lnSpc>
              <a:spcBef>
                <a:spcPct val="50000"/>
              </a:spcBef>
              <a:buBlip>
                <a:blip r:embed="rId4"/>
              </a:buBlip>
            </a:pPr>
            <a:r>
              <a:rPr lang="es-ES" altLang="es-CO" dirty="0">
                <a:latin typeface="Arial Narrow" panose="020B0606020202030204" pitchFamily="34" charset="0"/>
              </a:rPr>
              <a:t>En el cuarto trimestre de 2017, se recibieron 832 reclamos contra  el  servicio  de  trámites, que  ofrece el Ministerio. </a:t>
            </a:r>
          </a:p>
          <a:p>
            <a:pPr marL="285750" indent="-285750" algn="just">
              <a:lnSpc>
                <a:spcPct val="80000"/>
              </a:lnSpc>
              <a:spcBef>
                <a:spcPct val="50000"/>
              </a:spcBef>
              <a:buBlip>
                <a:blip r:embed="rId4"/>
              </a:buBlip>
            </a:pPr>
            <a:r>
              <a:rPr lang="es-ES" altLang="es-CO" dirty="0">
                <a:latin typeface="Arial Narrow" panose="020B0606020202030204" pitchFamily="34" charset="0"/>
              </a:rPr>
              <a:t>La dependencia a la cual se le radicaron mas reclamos de servicios fue Grupo de Convalidaciones</a:t>
            </a:r>
          </a:p>
          <a:p>
            <a:pPr marL="285750" indent="-285750" algn="just">
              <a:lnSpc>
                <a:spcPct val="80000"/>
              </a:lnSpc>
              <a:spcBef>
                <a:spcPct val="50000"/>
              </a:spcBef>
              <a:buBlip>
                <a:blip r:embed="rId4"/>
              </a:buBlip>
            </a:pPr>
            <a:r>
              <a:rPr lang="es-ES" altLang="es-CO" dirty="0">
                <a:latin typeface="Arial Narrow" panose="020B0606020202030204" pitchFamily="34" charset="0"/>
              </a:rPr>
              <a:t>Septiembre, fue el mes en el cual se recibió el mayor  número  de reclamos, con 386.</a:t>
            </a:r>
          </a:p>
          <a:p>
            <a:pPr marL="285750" indent="-285750" algn="just">
              <a:lnSpc>
                <a:spcPct val="80000"/>
              </a:lnSpc>
              <a:spcBef>
                <a:spcPct val="50000"/>
              </a:spcBef>
              <a:buBlip>
                <a:blip r:embed="rId4"/>
              </a:buBlip>
            </a:pPr>
            <a:r>
              <a:rPr lang="es-ES" dirty="0">
                <a:latin typeface="Arial Narrow" panose="020B0606020202030204" pitchFamily="34" charset="0"/>
              </a:rPr>
              <a:t>El mayor número de reclamos se presentó en el eje temático  </a:t>
            </a:r>
            <a:r>
              <a:rPr lang="es-CO" dirty="0">
                <a:latin typeface="Arial Narrow" panose="020B0606020202030204" pitchFamily="34" charset="0"/>
              </a:rPr>
              <a:t>Tramites de aseguramiento de calidad en educación superior -oportunidad, con un total de 815 casos</a:t>
            </a:r>
            <a:endParaRPr lang="es-ES" altLang="es-CO" dirty="0">
              <a:latin typeface="Arial Narrow" panose="020B0606020202030204" pitchFamily="34" charset="0"/>
            </a:endParaRP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546889" y="179451"/>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9" name="Tabla 8">
            <a:extLst>
              <a:ext uri="{FF2B5EF4-FFF2-40B4-BE49-F238E27FC236}">
                <a16:creationId xmlns:a16="http://schemas.microsoft.com/office/drawing/2014/main" id="{8E602FC4-ED17-46CD-BCC5-F21F082C8135}"/>
              </a:ext>
            </a:extLst>
          </p:cNvPr>
          <p:cNvGraphicFramePr>
            <a:graphicFrameLocks noGrp="1"/>
          </p:cNvGraphicFramePr>
          <p:nvPr>
            <p:extLst>
              <p:ext uri="{D42A27DB-BD31-4B8C-83A1-F6EECF244321}">
                <p14:modId xmlns:p14="http://schemas.microsoft.com/office/powerpoint/2010/main" val="26132594"/>
              </p:ext>
            </p:extLst>
          </p:nvPr>
        </p:nvGraphicFramePr>
        <p:xfrm>
          <a:off x="755576" y="1340768"/>
          <a:ext cx="5346700" cy="1670685"/>
        </p:xfrm>
        <a:graphic>
          <a:graphicData uri="http://schemas.openxmlformats.org/drawingml/2006/table">
            <a:tbl>
              <a:tblPr/>
              <a:tblGrid>
                <a:gridCol w="2133600">
                  <a:extLst>
                    <a:ext uri="{9D8B030D-6E8A-4147-A177-3AD203B41FA5}">
                      <a16:colId xmlns:a16="http://schemas.microsoft.com/office/drawing/2014/main" val="3142657332"/>
                    </a:ext>
                  </a:extLst>
                </a:gridCol>
                <a:gridCol w="762000">
                  <a:extLst>
                    <a:ext uri="{9D8B030D-6E8A-4147-A177-3AD203B41FA5}">
                      <a16:colId xmlns:a16="http://schemas.microsoft.com/office/drawing/2014/main" val="3061868778"/>
                    </a:ext>
                  </a:extLst>
                </a:gridCol>
                <a:gridCol w="927100">
                  <a:extLst>
                    <a:ext uri="{9D8B030D-6E8A-4147-A177-3AD203B41FA5}">
                      <a16:colId xmlns:a16="http://schemas.microsoft.com/office/drawing/2014/main" val="4074284336"/>
                    </a:ext>
                  </a:extLst>
                </a:gridCol>
                <a:gridCol w="762000">
                  <a:extLst>
                    <a:ext uri="{9D8B030D-6E8A-4147-A177-3AD203B41FA5}">
                      <a16:colId xmlns:a16="http://schemas.microsoft.com/office/drawing/2014/main" val="1469857991"/>
                    </a:ext>
                  </a:extLst>
                </a:gridCol>
                <a:gridCol w="762000">
                  <a:extLst>
                    <a:ext uri="{9D8B030D-6E8A-4147-A177-3AD203B41FA5}">
                      <a16:colId xmlns:a16="http://schemas.microsoft.com/office/drawing/2014/main" val="3172997262"/>
                    </a:ext>
                  </a:extLst>
                </a:gridCol>
              </a:tblGrid>
              <a:tr h="400050">
                <a:tc>
                  <a:txBody>
                    <a:bodyPr/>
                    <a:lstStyle/>
                    <a:p>
                      <a:pPr algn="l" rtl="0" fontAlgn="b"/>
                      <a:r>
                        <a:rPr lang="es-CO" sz="1200" b="1" i="0" u="none" strike="noStrike">
                          <a:solidFill>
                            <a:srgbClr val="FFFFFF"/>
                          </a:solidFill>
                          <a:effectLst/>
                          <a:latin typeface="Calibri" panose="020F0502020204030204" pitchFamily="34" charset="0"/>
                        </a:rPr>
                        <a:t>Etiquetas de fila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OCTUBRE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NOVIEMBRE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DICIEMBRE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632606225"/>
                  </a:ext>
                </a:extLst>
              </a:tr>
              <a:tr h="190500">
                <a:tc>
                  <a:txBody>
                    <a:bodyPr/>
                    <a:lstStyle/>
                    <a:p>
                      <a:pPr algn="l" fontAlgn="b"/>
                      <a:r>
                        <a:rPr lang="es-CO" sz="1100" b="0" i="0" u="none" strike="noStrike">
                          <a:solidFill>
                            <a:srgbClr val="000000"/>
                          </a:solidFill>
                          <a:effectLst/>
                          <a:latin typeface="Calibri" panose="020F0502020204030204" pitchFamily="34" charset="0"/>
                        </a:rPr>
                        <a:t>Cna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980716"/>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994705"/>
                  </a:ext>
                </a:extLst>
              </a:tr>
              <a:tr h="190500">
                <a:tc>
                  <a:txBody>
                    <a:bodyPr/>
                    <a:lstStyle/>
                    <a:p>
                      <a:pPr algn="l" fontAlgn="b"/>
                      <a:r>
                        <a:rPr lang="es-CO" sz="1100" b="0" i="0" u="none" strike="noStrike">
                          <a:solidFill>
                            <a:srgbClr val="000000"/>
                          </a:solidFill>
                          <a:effectLst/>
                          <a:latin typeface="Calibri" panose="020F0502020204030204" pitchFamily="34" charset="0"/>
                        </a:rPr>
                        <a:t>Oficina de Tecnología y Sistemas de Información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366593"/>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633008"/>
                  </a:ext>
                </a:extLst>
              </a:tr>
              <a:tr h="200025">
                <a:tc>
                  <a:txBody>
                    <a:bodyPr/>
                    <a:lstStyle/>
                    <a:p>
                      <a:pPr algn="l" rtl="0" fontAlgn="b"/>
                      <a:r>
                        <a:rPr lang="es-CO" sz="1200" b="1" i="0" u="none" strike="noStrike">
                          <a:solidFill>
                            <a:srgbClr val="FFFFFF"/>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200" b="1" i="0" u="none" strike="noStrike">
                          <a:solidFill>
                            <a:srgbClr val="FFFFFF"/>
                          </a:solidFill>
                          <a:effectLst/>
                          <a:latin typeface="Calibri" panose="020F0502020204030204" pitchFamily="34" charset="0"/>
                        </a:rPr>
                        <a:t>386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200" b="1" i="0" u="none" strike="noStrike">
                          <a:solidFill>
                            <a:srgbClr val="FFFFFF"/>
                          </a:solidFill>
                          <a:effectLst/>
                          <a:latin typeface="Calibri" panose="020F0502020204030204" pitchFamily="34" charset="0"/>
                        </a:rPr>
                        <a:t>260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200" b="1" i="0" u="none" strike="noStrike">
                          <a:solidFill>
                            <a:srgbClr val="FFFFFF"/>
                          </a:solidFill>
                          <a:effectLst/>
                          <a:latin typeface="Calibri" panose="020F0502020204030204" pitchFamily="34" charset="0"/>
                        </a:rPr>
                        <a:t>186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200" b="1" i="0" u="none" strike="noStrike" dirty="0">
                          <a:solidFill>
                            <a:srgbClr val="FFFFFF"/>
                          </a:solidFill>
                          <a:effectLst/>
                          <a:latin typeface="Calibri" panose="020F0502020204030204" pitchFamily="34" charset="0"/>
                        </a:rPr>
                        <a:t>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702067002"/>
                  </a:ext>
                </a:extLst>
              </a:tr>
            </a:tbl>
          </a:graphicData>
        </a:graphic>
      </p:graphicFrame>
      <p:graphicFrame>
        <p:nvGraphicFramePr>
          <p:cNvPr id="15" name="Tabla 14">
            <a:extLst>
              <a:ext uri="{FF2B5EF4-FFF2-40B4-BE49-F238E27FC236}">
                <a16:creationId xmlns:a16="http://schemas.microsoft.com/office/drawing/2014/main" id="{BB8FE92F-19B3-492D-B9DD-8F4ED7DABA4C}"/>
              </a:ext>
            </a:extLst>
          </p:cNvPr>
          <p:cNvGraphicFramePr>
            <a:graphicFrameLocks noGrp="1"/>
          </p:cNvGraphicFramePr>
          <p:nvPr>
            <p:extLst>
              <p:ext uri="{D42A27DB-BD31-4B8C-83A1-F6EECF244321}">
                <p14:modId xmlns:p14="http://schemas.microsoft.com/office/powerpoint/2010/main" val="4211392799"/>
              </p:ext>
            </p:extLst>
          </p:nvPr>
        </p:nvGraphicFramePr>
        <p:xfrm>
          <a:off x="755576" y="3659308"/>
          <a:ext cx="5473781" cy="2107253"/>
        </p:xfrm>
        <a:graphic>
          <a:graphicData uri="http://schemas.openxmlformats.org/drawingml/2006/table">
            <a:tbl>
              <a:tblPr/>
              <a:tblGrid>
                <a:gridCol w="2503863">
                  <a:extLst>
                    <a:ext uri="{9D8B030D-6E8A-4147-A177-3AD203B41FA5}">
                      <a16:colId xmlns:a16="http://schemas.microsoft.com/office/drawing/2014/main" val="2769060174"/>
                    </a:ext>
                  </a:extLst>
                </a:gridCol>
                <a:gridCol w="1122339">
                  <a:extLst>
                    <a:ext uri="{9D8B030D-6E8A-4147-A177-3AD203B41FA5}">
                      <a16:colId xmlns:a16="http://schemas.microsoft.com/office/drawing/2014/main" val="3318127502"/>
                    </a:ext>
                  </a:extLst>
                </a:gridCol>
                <a:gridCol w="592081">
                  <a:extLst>
                    <a:ext uri="{9D8B030D-6E8A-4147-A177-3AD203B41FA5}">
                      <a16:colId xmlns:a16="http://schemas.microsoft.com/office/drawing/2014/main" val="1397736105"/>
                    </a:ext>
                  </a:extLst>
                </a:gridCol>
                <a:gridCol w="627749">
                  <a:extLst>
                    <a:ext uri="{9D8B030D-6E8A-4147-A177-3AD203B41FA5}">
                      <a16:colId xmlns:a16="http://schemas.microsoft.com/office/drawing/2014/main" val="3335153332"/>
                    </a:ext>
                  </a:extLst>
                </a:gridCol>
                <a:gridCol w="627749">
                  <a:extLst>
                    <a:ext uri="{9D8B030D-6E8A-4147-A177-3AD203B41FA5}">
                      <a16:colId xmlns:a16="http://schemas.microsoft.com/office/drawing/2014/main" val="1716296689"/>
                    </a:ext>
                  </a:extLst>
                </a:gridCol>
              </a:tblGrid>
              <a:tr h="165793">
                <a:tc rowSpan="2">
                  <a:txBody>
                    <a:bodyPr/>
                    <a:lstStyle/>
                    <a:p>
                      <a:pPr algn="ctr" rtl="0" fontAlgn="ctr"/>
                      <a:r>
                        <a:rPr lang="es-CO" sz="800" b="0" i="0" u="none" strike="noStrike">
                          <a:solidFill>
                            <a:srgbClr val="FFFFFF"/>
                          </a:solidFill>
                          <a:effectLst/>
                          <a:latin typeface="Calibri" panose="020F0502020204030204" pitchFamily="34" charset="0"/>
                        </a:rPr>
                        <a:t>Ejes Temáticos de reclamos de servicios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gridSpan="4">
                  <a:txBody>
                    <a:bodyPr/>
                    <a:lstStyle/>
                    <a:p>
                      <a:pPr algn="ctr" rtl="0" fontAlgn="b"/>
                      <a:r>
                        <a:rPr lang="es-CO" sz="800" b="0" i="0" u="none" strike="noStrike">
                          <a:solidFill>
                            <a:srgbClr val="FFFFFF"/>
                          </a:solidFill>
                          <a:effectLst/>
                          <a:latin typeface="Calibri" panose="020F0502020204030204" pitchFamily="34" charset="0"/>
                        </a:rPr>
                        <a:t>Año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213452490"/>
                  </a:ext>
                </a:extLst>
              </a:tr>
              <a:tr h="165793">
                <a:tc vMerge="1">
                  <a:txBody>
                    <a:bodyPr/>
                    <a:lstStyle/>
                    <a:p>
                      <a:endParaRPr lang="es-CO"/>
                    </a:p>
                  </a:txBody>
                  <a:tcPr/>
                </a:tc>
                <a:tc>
                  <a:txBody>
                    <a:bodyPr/>
                    <a:lstStyle/>
                    <a:p>
                      <a:pPr algn="ctr" rtl="0" fontAlgn="b"/>
                      <a:r>
                        <a:rPr lang="es-CO" sz="800" b="0" i="0" u="none" strike="noStrike">
                          <a:solidFill>
                            <a:srgbClr val="FFFFFF"/>
                          </a:solidFill>
                          <a:effectLst/>
                          <a:latin typeface="Calibri" panose="020F0502020204030204" pitchFamily="34" charset="0"/>
                        </a:rPr>
                        <a:t>OCTUBRE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800" b="0" i="0" u="none" strike="noStrike">
                          <a:solidFill>
                            <a:srgbClr val="FFFFFF"/>
                          </a:solidFill>
                          <a:effectLst/>
                          <a:latin typeface="Calibri" panose="020F0502020204030204" pitchFamily="34" charset="0"/>
                        </a:rPr>
                        <a:t>NOVIEMBRE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800" b="0" i="0" u="none" strike="noStrike">
                          <a:solidFill>
                            <a:srgbClr val="FFFFFF"/>
                          </a:solidFill>
                          <a:effectLst/>
                          <a:latin typeface="Calibri" panose="020F0502020204030204" pitchFamily="34" charset="0"/>
                        </a:rPr>
                        <a:t>DIICEMBRE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800" b="0"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555786898"/>
                  </a:ext>
                </a:extLst>
              </a:tr>
              <a:tr h="165793">
                <a:tc>
                  <a:txBody>
                    <a:bodyPr/>
                    <a:lstStyle/>
                    <a:p>
                      <a:pPr algn="l" rtl="0" fontAlgn="b"/>
                      <a:r>
                        <a:rPr lang="es-CO" sz="800" b="0" i="0" u="none" strike="noStrike">
                          <a:solidFill>
                            <a:srgbClr val="000000"/>
                          </a:solidFill>
                          <a:effectLst/>
                          <a:latin typeface="Calibri" panose="020F0502020204030204" pitchFamily="34" charset="0"/>
                        </a:rPr>
                        <a:t>ASISTENCIA TÉCNICA -PERTINENCIA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6024222"/>
                  </a:ext>
                </a:extLst>
              </a:tr>
              <a:tr h="319572">
                <a:tc>
                  <a:txBody>
                    <a:bodyPr/>
                    <a:lstStyle/>
                    <a:p>
                      <a:pPr algn="l" rtl="0" fontAlgn="b"/>
                      <a:r>
                        <a:rPr lang="es-CO" sz="800" b="0" i="0" u="none" strike="noStrike">
                          <a:solidFill>
                            <a:srgbClr val="000000"/>
                          </a:solidFill>
                          <a:effectLst/>
                          <a:latin typeface="Calibri" panose="020F0502020204030204" pitchFamily="34" charset="0"/>
                        </a:rPr>
                        <a:t>GENERACIÓN DE POLITICAS Y NORMATIVIDAD - PERTINENCIA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620772"/>
                  </a:ext>
                </a:extLst>
              </a:tr>
              <a:tr h="165793">
                <a:tc>
                  <a:txBody>
                    <a:bodyPr/>
                    <a:lstStyle/>
                    <a:p>
                      <a:pPr algn="l" rtl="0" fontAlgn="b"/>
                      <a:r>
                        <a:rPr lang="es-CO" sz="800" b="0" i="0" u="none" strike="noStrike">
                          <a:solidFill>
                            <a:srgbClr val="000000"/>
                          </a:solidFill>
                          <a:effectLst/>
                          <a:latin typeface="Calibri" panose="020F0502020204030204" pitchFamily="34" charset="0"/>
                        </a:rPr>
                        <a:t>INDISPONIBILIDAD DE LA INFORMACIÓN Y APLICACIONES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813257"/>
                  </a:ext>
                </a:extLst>
              </a:tr>
              <a:tr h="319572">
                <a:tc>
                  <a:txBody>
                    <a:bodyPr/>
                    <a:lstStyle/>
                    <a:p>
                      <a:pPr algn="l" rtl="0" fontAlgn="b"/>
                      <a:r>
                        <a:rPr lang="es-CO" sz="800" b="0" i="0" u="none" strike="noStrike">
                          <a:solidFill>
                            <a:srgbClr val="000000"/>
                          </a:solidFill>
                          <a:effectLst/>
                          <a:latin typeface="Calibri" panose="020F0502020204030204" pitchFamily="34" charset="0"/>
                        </a:rPr>
                        <a:t>TRAMITES DE ASEGURAMIENTO DE CALIDAD EN EDUCACIÓN SUPERIOR- CULTURA DE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146022"/>
                  </a:ext>
                </a:extLst>
              </a:tr>
              <a:tr h="319572">
                <a:tc>
                  <a:txBody>
                    <a:bodyPr/>
                    <a:lstStyle/>
                    <a:p>
                      <a:pPr algn="l" rtl="0" fontAlgn="b"/>
                      <a:r>
                        <a:rPr lang="es-CO" sz="800" b="0" i="0" u="none" strike="noStrike">
                          <a:solidFill>
                            <a:srgbClr val="000000"/>
                          </a:solidFill>
                          <a:effectLst/>
                          <a:latin typeface="Calibri" panose="020F0502020204030204" pitchFamily="34" charset="0"/>
                        </a:rPr>
                        <a:t>TRAMITES DE ASEGURAMIENTO DE CALIDAD EN EDUCACIÓN SUPERIOR- EFICACIA DEL TRÁMITE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960001"/>
                  </a:ext>
                </a:extLst>
              </a:tr>
              <a:tr h="319572">
                <a:tc>
                  <a:txBody>
                    <a:bodyPr/>
                    <a:lstStyle/>
                    <a:p>
                      <a:pPr algn="l" rtl="0" fontAlgn="b"/>
                      <a:r>
                        <a:rPr lang="es-CO" sz="800" b="0" i="0" u="none" strike="noStrike">
                          <a:solidFill>
                            <a:srgbClr val="000000"/>
                          </a:solidFill>
                          <a:effectLst/>
                          <a:latin typeface="Calibri" panose="020F0502020204030204" pitchFamily="34" charset="0"/>
                        </a:rPr>
                        <a:t>TRAMITES DE ASEGURAMIENTO DE CALIDAD EN EDUCACIÓN SUPERIOR -OPORTUNIDAD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377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800" b="0" i="0" u="none" strike="noStrike">
                          <a:solidFill>
                            <a:srgbClr val="000000"/>
                          </a:solidFill>
                          <a:effectLst/>
                          <a:latin typeface="Calibri" panose="020F0502020204030204" pitchFamily="34" charset="0"/>
                        </a:rPr>
                        <a:t>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683444"/>
                  </a:ext>
                </a:extLst>
              </a:tr>
              <a:tr h="165793">
                <a:tc>
                  <a:txBody>
                    <a:bodyPr/>
                    <a:lstStyle/>
                    <a:p>
                      <a:pPr algn="l" rtl="0" fontAlgn="b"/>
                      <a:r>
                        <a:rPr lang="es-CO" sz="8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dirty="0">
                          <a:solidFill>
                            <a:srgbClr val="FFFFFF"/>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798096580"/>
                  </a:ext>
                </a:extLst>
              </a:tr>
            </a:tbl>
          </a:graphicData>
        </a:graphic>
      </p:graphicFrame>
    </p:spTree>
    <p:extLst>
      <p:ext uri="{BB962C8B-B14F-4D97-AF65-F5344CB8AC3E}">
        <p14:creationId xmlns:p14="http://schemas.microsoft.com/office/powerpoint/2010/main" val="269615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6430305" y="2564904"/>
            <a:ext cx="2519106" cy="222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a:lnSpc>
                <a:spcPct val="80000"/>
              </a:lnSpc>
              <a:spcBef>
                <a:spcPct val="50000"/>
              </a:spcBef>
            </a:pPr>
            <a:r>
              <a:rPr lang="es-CO" altLang="es-CO" sz="1800" b="0" dirty="0">
                <a:latin typeface="Arial Narrow" panose="020B0606020202030204" pitchFamily="34" charset="0"/>
              </a:rPr>
              <a:t>En el cuarto trimestre del 2017 se presentaron 66 quejas contra servidores ,de los cuales el eje temático con mayor numero de quejas fue Negligencia en el ejercicio de sus funciones</a:t>
            </a:r>
            <a:endParaRPr lang="es-ES" altLang="es-CO" sz="1800" dirty="0">
              <a:solidFill>
                <a:srgbClr val="800000"/>
              </a:solidFill>
              <a:latin typeface="Arial Narrow" panose="020B0606020202030204" pitchFamily="34" charset="0"/>
            </a:endParaRPr>
          </a:p>
          <a:p>
            <a:pPr marL="0" indent="0" algn="just">
              <a:lnSpc>
                <a:spcPct val="80000"/>
              </a:lnSpc>
              <a:spcBef>
                <a:spcPct val="50000"/>
              </a:spcBef>
            </a:pPr>
            <a:endParaRPr lang="es-ES" altLang="es-CO" sz="1800" dirty="0">
              <a:solidFill>
                <a:srgbClr val="800000"/>
              </a:solidFill>
              <a:latin typeface="Arial Narrow" panose="020B0606020202030204" pitchFamily="34" charset="0"/>
            </a:endParaRPr>
          </a:p>
        </p:txBody>
      </p:sp>
      <p:pic>
        <p:nvPicPr>
          <p:cNvPr id="4"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611560" y="280947"/>
            <a:ext cx="3672408" cy="831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611560" y="342806"/>
            <a:ext cx="3384376" cy="707886"/>
          </a:xfrm>
          <a:prstGeom prst="rect">
            <a:avLst/>
          </a:prstGeom>
          <a:noFill/>
        </p:spPr>
        <p:txBody>
          <a:bodyPr wrap="square" rtlCol="0">
            <a:spAutoFit/>
          </a:bodyPr>
          <a:lstStyle/>
          <a:p>
            <a:r>
              <a:rPr lang="es-CO" sz="2000" dirty="0">
                <a:solidFill>
                  <a:schemeClr val="bg1"/>
                </a:solidFill>
                <a:latin typeface="Arial Narrow" panose="020B0606020202030204" pitchFamily="34" charset="0"/>
                <a:ea typeface="Verdana" panose="020B0604030504040204" pitchFamily="34" charset="0"/>
                <a:cs typeface="Arial" pitchFamily="34" charset="0"/>
              </a:rPr>
              <a:t>Quejas Servidores MEN Discriminado Eje Temático </a:t>
            </a:r>
          </a:p>
        </p:txBody>
      </p:sp>
      <p:sp>
        <p:nvSpPr>
          <p:cNvPr id="6" name="5 Rectángulo"/>
          <p:cNvSpPr/>
          <p:nvPr/>
        </p:nvSpPr>
        <p:spPr>
          <a:xfrm>
            <a:off x="4716016" y="309250"/>
            <a:ext cx="4572000" cy="646331"/>
          </a:xfrm>
          <a:prstGeom prst="rect">
            <a:avLst/>
          </a:prstGeom>
        </p:spPr>
        <p:txBody>
          <a:bodyPr>
            <a:spAutoFit/>
          </a:bodyPr>
          <a:lstStyle/>
          <a:p>
            <a:r>
              <a:rPr lang="es-CO" b="1" dirty="0">
                <a:solidFill>
                  <a:schemeClr val="accent2">
                    <a:lumMod val="50000"/>
                  </a:schemeClr>
                </a:solidFill>
              </a:rPr>
              <a:t>Análisis de resultados a la gestión de las Quejas </a:t>
            </a:r>
            <a:endParaRPr lang="es-CO" dirty="0">
              <a:solidFill>
                <a:schemeClr val="accent2">
                  <a:lumMod val="50000"/>
                </a:schemeClr>
              </a:solidFill>
            </a:endParaRPr>
          </a:p>
        </p:txBody>
      </p:sp>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a 7">
            <a:extLst>
              <a:ext uri="{FF2B5EF4-FFF2-40B4-BE49-F238E27FC236}">
                <a16:creationId xmlns:a16="http://schemas.microsoft.com/office/drawing/2014/main" id="{ED6F6716-178A-465F-83E6-14B39B25D6A6}"/>
              </a:ext>
            </a:extLst>
          </p:cNvPr>
          <p:cNvGraphicFramePr>
            <a:graphicFrameLocks noGrp="1"/>
          </p:cNvGraphicFramePr>
          <p:nvPr>
            <p:extLst>
              <p:ext uri="{D42A27DB-BD31-4B8C-83A1-F6EECF244321}">
                <p14:modId xmlns:p14="http://schemas.microsoft.com/office/powerpoint/2010/main" val="1159095580"/>
              </p:ext>
            </p:extLst>
          </p:nvPr>
        </p:nvGraphicFramePr>
        <p:xfrm>
          <a:off x="571499" y="3035459"/>
          <a:ext cx="5657859" cy="1950720"/>
        </p:xfrm>
        <a:graphic>
          <a:graphicData uri="http://schemas.openxmlformats.org/drawingml/2006/table">
            <a:tbl>
              <a:tblPr/>
              <a:tblGrid>
                <a:gridCol w="2200301">
                  <a:extLst>
                    <a:ext uri="{9D8B030D-6E8A-4147-A177-3AD203B41FA5}">
                      <a16:colId xmlns:a16="http://schemas.microsoft.com/office/drawing/2014/main" val="3108137130"/>
                    </a:ext>
                  </a:extLst>
                </a:gridCol>
                <a:gridCol w="936104">
                  <a:extLst>
                    <a:ext uri="{9D8B030D-6E8A-4147-A177-3AD203B41FA5}">
                      <a16:colId xmlns:a16="http://schemas.microsoft.com/office/drawing/2014/main" val="2652143498"/>
                    </a:ext>
                  </a:extLst>
                </a:gridCol>
                <a:gridCol w="792088">
                  <a:extLst>
                    <a:ext uri="{9D8B030D-6E8A-4147-A177-3AD203B41FA5}">
                      <a16:colId xmlns:a16="http://schemas.microsoft.com/office/drawing/2014/main" val="1310002417"/>
                    </a:ext>
                  </a:extLst>
                </a:gridCol>
                <a:gridCol w="1008112">
                  <a:extLst>
                    <a:ext uri="{9D8B030D-6E8A-4147-A177-3AD203B41FA5}">
                      <a16:colId xmlns:a16="http://schemas.microsoft.com/office/drawing/2014/main" val="890858967"/>
                    </a:ext>
                  </a:extLst>
                </a:gridCol>
                <a:gridCol w="721254">
                  <a:extLst>
                    <a:ext uri="{9D8B030D-6E8A-4147-A177-3AD203B41FA5}">
                      <a16:colId xmlns:a16="http://schemas.microsoft.com/office/drawing/2014/main" val="101127669"/>
                    </a:ext>
                  </a:extLst>
                </a:gridCol>
              </a:tblGrid>
              <a:tr h="190500">
                <a:tc gridSpan="5">
                  <a:txBody>
                    <a:bodyPr/>
                    <a:lstStyle/>
                    <a:p>
                      <a:pPr algn="ctr" fontAlgn="b"/>
                      <a:r>
                        <a:rPr lang="es-CO" sz="1100" b="1" i="0" u="none" strike="noStrike" dirty="0">
                          <a:solidFill>
                            <a:srgbClr val="FFFFFF"/>
                          </a:solidFill>
                          <a:effectLst/>
                          <a:latin typeface="Calibri" panose="020F0502020204030204" pitchFamily="34" charset="0"/>
                        </a:rPr>
                        <a:t>QUEJAS CONTRA SERVIDORES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601668019"/>
                  </a:ext>
                </a:extLst>
              </a:tr>
              <a:tr h="190500">
                <a:tc>
                  <a:txBody>
                    <a:bodyPr/>
                    <a:lstStyle/>
                    <a:p>
                      <a:pPr algn="ctr" fontAlgn="ctr"/>
                      <a:r>
                        <a:rPr lang="es-CO" sz="1100" b="1" i="0" u="none" strike="noStrike">
                          <a:solidFill>
                            <a:srgbClr val="FFFFFF"/>
                          </a:solidFill>
                          <a:effectLst/>
                          <a:latin typeface="Calibri" panose="020F0502020204030204" pitchFamily="34" charset="0"/>
                        </a:rPr>
                        <a:t>Eje tematico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dirty="0">
                          <a:solidFill>
                            <a:srgbClr val="FFFFFF"/>
                          </a:solidFill>
                          <a:effectLst/>
                          <a:latin typeface="Calibri" panose="020F0502020204030204" pitchFamily="34" charset="0"/>
                        </a:rPr>
                        <a:t>OCTUBRE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dirty="0">
                          <a:solidFill>
                            <a:srgbClr val="FFFFFF"/>
                          </a:solidFill>
                          <a:effectLst/>
                          <a:latin typeface="Calibri" panose="020F0502020204030204" pitchFamily="34" charset="0"/>
                        </a:rPr>
                        <a:t>NOVIEMBRE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dirty="0">
                          <a:solidFill>
                            <a:srgbClr val="FFFFFF"/>
                          </a:solidFill>
                          <a:effectLst/>
                          <a:latin typeface="Calibri" panose="020F0502020204030204" pitchFamily="34" charset="0"/>
                        </a:rPr>
                        <a:t>DICIEMBRE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extLst>
                  <a:ext uri="{0D108BD9-81ED-4DB2-BD59-A6C34878D82A}">
                    <a16:rowId xmlns:a16="http://schemas.microsoft.com/office/drawing/2014/main" val="2966162386"/>
                  </a:ext>
                </a:extLst>
              </a:tr>
              <a:tr h="190500">
                <a:tc>
                  <a:txBody>
                    <a:bodyPr/>
                    <a:lstStyle/>
                    <a:p>
                      <a:pPr algn="l" fontAlgn="b"/>
                      <a:r>
                        <a:rPr lang="es-CO" sz="1100" b="0" i="0" u="none" strike="noStrike">
                          <a:solidFill>
                            <a:srgbClr val="000000"/>
                          </a:solidFill>
                          <a:effectLst/>
                          <a:latin typeface="Calibri" panose="020F0502020204030204" pitchFamily="34" charset="0"/>
                        </a:rPr>
                        <a:t>CORRUPCION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1944834"/>
                  </a:ext>
                </a:extLst>
              </a:tr>
              <a:tr h="190500">
                <a:tc>
                  <a:txBody>
                    <a:bodyPr/>
                    <a:lstStyle/>
                    <a:p>
                      <a:pPr algn="l" fontAlgn="b"/>
                      <a:r>
                        <a:rPr lang="es-CO" sz="1100" b="0" i="0" u="none" strike="noStrike">
                          <a:solidFill>
                            <a:srgbClr val="000000"/>
                          </a:solidFill>
                          <a:effectLst/>
                          <a:latin typeface="Calibri" panose="020F0502020204030204" pitchFamily="34" charset="0"/>
                        </a:rPr>
                        <a:t>IRREGULARIDADES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8482380"/>
                  </a:ext>
                </a:extLst>
              </a:tr>
              <a:tr h="190500">
                <a:tc>
                  <a:txBody>
                    <a:bodyPr/>
                    <a:lstStyle/>
                    <a:p>
                      <a:pPr algn="l" fontAlgn="b"/>
                      <a:r>
                        <a:rPr lang="es-CO" sz="1100" b="0" i="0" u="none" strike="noStrike">
                          <a:solidFill>
                            <a:srgbClr val="000000"/>
                          </a:solidFill>
                          <a:effectLst/>
                          <a:latin typeface="Calibri" panose="020F0502020204030204" pitchFamily="34" charset="0"/>
                        </a:rPr>
                        <a:t>IRREGULARIDADES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999990"/>
                  </a:ext>
                </a:extLst>
              </a:tr>
              <a:tr h="190500">
                <a:tc>
                  <a:txBody>
                    <a:bodyPr/>
                    <a:lstStyle/>
                    <a:p>
                      <a:pPr algn="l" fontAlgn="b"/>
                      <a:r>
                        <a:rPr lang="es-CO" sz="1100" b="0" i="0" u="none" strike="noStrike">
                          <a:solidFill>
                            <a:srgbClr val="000000"/>
                          </a:solidFill>
                          <a:effectLst/>
                          <a:latin typeface="Calibri" panose="020F0502020204030204" pitchFamily="34" charset="0"/>
                        </a:rPr>
                        <a:t>NEGLIGENCIA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701461"/>
                  </a:ext>
                </a:extLst>
              </a:tr>
              <a:tr h="190500">
                <a:tc>
                  <a:txBody>
                    <a:bodyPr/>
                    <a:lstStyle/>
                    <a:p>
                      <a:pPr algn="ctr"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dirty="0">
                          <a:solidFill>
                            <a:srgbClr val="FFFFFF"/>
                          </a:solidFill>
                          <a:effectLst/>
                          <a:latin typeface="Calibri" panose="020F050202020403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extLst>
                  <a:ext uri="{0D108BD9-81ED-4DB2-BD59-A6C34878D82A}">
                    <a16:rowId xmlns:a16="http://schemas.microsoft.com/office/drawing/2014/main" val="3292462429"/>
                  </a:ext>
                </a:extLst>
              </a:tr>
            </a:tbl>
          </a:graphicData>
        </a:graphic>
      </p:graphicFrame>
    </p:spTree>
    <p:extLst>
      <p:ext uri="{BB962C8B-B14F-4D97-AF65-F5344CB8AC3E}">
        <p14:creationId xmlns:p14="http://schemas.microsoft.com/office/powerpoint/2010/main" val="308354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46499" y="2835864"/>
            <a:ext cx="2486718" cy="1200329"/>
          </a:xfrm>
          <a:prstGeom prst="rect">
            <a:avLst/>
          </a:prstGeom>
        </p:spPr>
        <p:txBody>
          <a:bodyPr wrap="square">
            <a:spAutoFit/>
          </a:bodyPr>
          <a:lstStyle/>
          <a:p>
            <a:pPr algn="just"/>
            <a:r>
              <a:rPr lang="es-ES" altLang="es-CO" dirty="0">
                <a:latin typeface="Arial Narrow" panose="020B0606020202030204" pitchFamily="34" charset="0"/>
              </a:rPr>
              <a:t>En el cuarto trimestre de 2017 se recibieron 66 quejas contra servidores del Ministerio. </a:t>
            </a:r>
            <a:endParaRPr lang="es-CO" dirty="0">
              <a:latin typeface="Arial Narrow" panose="020B0606020202030204" pitchFamily="34" charset="0"/>
            </a:endParaRPr>
          </a:p>
        </p:txBody>
      </p:sp>
      <p:pic>
        <p:nvPicPr>
          <p:cNvPr id="7"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362362" y="277958"/>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CuadroTexto"/>
          <p:cNvSpPr txBox="1"/>
          <p:nvPr/>
        </p:nvSpPr>
        <p:spPr>
          <a:xfrm>
            <a:off x="374719" y="241668"/>
            <a:ext cx="3241080" cy="923330"/>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Consolidado Quejas y reclamos del Ministerio de Educación Nacional</a:t>
            </a:r>
          </a:p>
        </p:txBody>
      </p:sp>
      <p:sp>
        <p:nvSpPr>
          <p:cNvPr id="9" name="8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a:t>
            </a:r>
            <a:endParaRPr lang="es-CO" dirty="0">
              <a:solidFill>
                <a:schemeClr val="accent2">
                  <a:lumMod val="50000"/>
                </a:schemeClr>
              </a:solidFill>
            </a:endParaRPr>
          </a:p>
        </p:txBody>
      </p:sp>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a 3">
            <a:extLst>
              <a:ext uri="{FF2B5EF4-FFF2-40B4-BE49-F238E27FC236}">
                <a16:creationId xmlns:a16="http://schemas.microsoft.com/office/drawing/2014/main" id="{52A36BC4-A573-45C3-84A0-37A88CD72BFF}"/>
              </a:ext>
            </a:extLst>
          </p:cNvPr>
          <p:cNvGraphicFramePr>
            <a:graphicFrameLocks noGrp="1"/>
          </p:cNvGraphicFramePr>
          <p:nvPr>
            <p:extLst>
              <p:ext uri="{D42A27DB-BD31-4B8C-83A1-F6EECF244321}">
                <p14:modId xmlns:p14="http://schemas.microsoft.com/office/powerpoint/2010/main" val="3903060527"/>
              </p:ext>
            </p:extLst>
          </p:nvPr>
        </p:nvGraphicFramePr>
        <p:xfrm>
          <a:off x="827584" y="2364446"/>
          <a:ext cx="5112569" cy="2376263"/>
        </p:xfrm>
        <a:graphic>
          <a:graphicData uri="http://schemas.openxmlformats.org/drawingml/2006/table">
            <a:tbl>
              <a:tblPr/>
              <a:tblGrid>
                <a:gridCol w="1655716">
                  <a:extLst>
                    <a:ext uri="{9D8B030D-6E8A-4147-A177-3AD203B41FA5}">
                      <a16:colId xmlns:a16="http://schemas.microsoft.com/office/drawing/2014/main" val="469444024"/>
                    </a:ext>
                  </a:extLst>
                </a:gridCol>
                <a:gridCol w="866971">
                  <a:extLst>
                    <a:ext uri="{9D8B030D-6E8A-4147-A177-3AD203B41FA5}">
                      <a16:colId xmlns:a16="http://schemas.microsoft.com/office/drawing/2014/main" val="3847075562"/>
                    </a:ext>
                  </a:extLst>
                </a:gridCol>
                <a:gridCol w="1151972">
                  <a:extLst>
                    <a:ext uri="{9D8B030D-6E8A-4147-A177-3AD203B41FA5}">
                      <a16:colId xmlns:a16="http://schemas.microsoft.com/office/drawing/2014/main" val="1104370918"/>
                    </a:ext>
                  </a:extLst>
                </a:gridCol>
                <a:gridCol w="798839">
                  <a:extLst>
                    <a:ext uri="{9D8B030D-6E8A-4147-A177-3AD203B41FA5}">
                      <a16:colId xmlns:a16="http://schemas.microsoft.com/office/drawing/2014/main" val="581611985"/>
                    </a:ext>
                  </a:extLst>
                </a:gridCol>
                <a:gridCol w="639071">
                  <a:extLst>
                    <a:ext uri="{9D8B030D-6E8A-4147-A177-3AD203B41FA5}">
                      <a16:colId xmlns:a16="http://schemas.microsoft.com/office/drawing/2014/main" val="2640338044"/>
                    </a:ext>
                  </a:extLst>
                </a:gridCol>
              </a:tblGrid>
              <a:tr h="367085">
                <a:tc>
                  <a:txBody>
                    <a:bodyPr/>
                    <a:lstStyle/>
                    <a:p>
                      <a:pPr algn="ctr" fontAlgn="ctr"/>
                      <a:r>
                        <a:rPr lang="es-CO" sz="1100" b="1" i="0" u="none" strike="noStrike">
                          <a:solidFill>
                            <a:srgbClr val="FFFFFF"/>
                          </a:solidFill>
                          <a:effectLst/>
                          <a:latin typeface="Calibri" panose="020F050202020403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OCTUBRE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NOVIEMBRE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DICIEMBRE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extLst>
                  <a:ext uri="{0D108BD9-81ED-4DB2-BD59-A6C34878D82A}">
                    <a16:rowId xmlns:a16="http://schemas.microsoft.com/office/drawing/2014/main" val="2307720033"/>
                  </a:ext>
                </a:extLst>
              </a:tr>
              <a:tr h="442949">
                <a:tc>
                  <a:txBody>
                    <a:bodyPr/>
                    <a:lstStyle/>
                    <a:p>
                      <a:pPr algn="l" fontAlgn="b"/>
                      <a:r>
                        <a:rPr lang="es-CO" sz="1100" b="0" i="0" u="none" strike="noStrike">
                          <a:solidFill>
                            <a:srgbClr val="000000"/>
                          </a:solidFill>
                          <a:effectLst/>
                          <a:latin typeface="Calibri" panose="020F0502020204030204" pitchFamily="34" charset="0"/>
                        </a:rPr>
                        <a:t>PROGRAMA TODOS A APRENDER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703780"/>
                  </a:ext>
                </a:extLst>
              </a:tr>
              <a:tr h="442949">
                <a:tc>
                  <a:txBody>
                    <a:bodyPr/>
                    <a:lstStyle/>
                    <a:p>
                      <a:pPr algn="l" fontAlgn="b"/>
                      <a:r>
                        <a:rPr lang="es-CO" sz="1100" b="0" i="0" u="none" strike="noStrike">
                          <a:solidFill>
                            <a:srgbClr val="000000"/>
                          </a:solidFill>
                          <a:effectLst/>
                          <a:latin typeface="Calibri" panose="020F0502020204030204" pitchFamily="34" charset="0"/>
                        </a:rPr>
                        <a:t>RESERVA DE INFORMACIÓN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4301105"/>
                  </a:ext>
                </a:extLst>
              </a:tr>
              <a:tr h="658306">
                <a:tc>
                  <a:txBody>
                    <a:bodyPr/>
                    <a:lstStyle/>
                    <a:p>
                      <a:pPr algn="l" fontAlgn="b"/>
                      <a:r>
                        <a:rPr lang="es-CO" sz="1100" b="0" i="0" u="none" strike="noStrike">
                          <a:solidFill>
                            <a:srgbClr val="000000"/>
                          </a:solidFill>
                          <a:effectLst/>
                          <a:latin typeface="Calibri" panose="020F0502020204030204" pitchFamily="34" charset="0"/>
                        </a:rPr>
                        <a:t>SUBDIRECCIÓN DE FOMENTO  DE COMPETENCIAS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995729"/>
                  </a:ext>
                </a:extLst>
              </a:tr>
              <a:tr h="232487">
                <a:tc>
                  <a:txBody>
                    <a:bodyPr/>
                    <a:lstStyle/>
                    <a:p>
                      <a:pPr algn="l" fontAlgn="b"/>
                      <a:r>
                        <a:rPr lang="es-CO" sz="1100" b="0" i="0" u="none" strike="noStrike">
                          <a:solidFill>
                            <a:srgbClr val="000000"/>
                          </a:solidFill>
                          <a:effectLst/>
                          <a:latin typeface="Calibri" panose="020F0502020204030204" pitchFamily="34" charset="0"/>
                        </a:rPr>
                        <a:t>TALENTO HUMANO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315033"/>
                  </a:ext>
                </a:extLst>
              </a:tr>
              <a:tr h="232487">
                <a:tc>
                  <a:txBody>
                    <a:bodyPr/>
                    <a:lstStyle/>
                    <a:p>
                      <a:pPr algn="ctr"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a:solidFill>
                            <a:srgbClr val="FFFFFF"/>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tc>
                  <a:txBody>
                    <a:bodyPr/>
                    <a:lstStyle/>
                    <a:p>
                      <a:pPr algn="ctr" fontAlgn="ctr"/>
                      <a:r>
                        <a:rPr lang="es-CO" sz="1100" b="1" i="0" u="none" strike="noStrike" dirty="0">
                          <a:solidFill>
                            <a:srgbClr val="FFFFFF"/>
                          </a:solidFill>
                          <a:effectLst/>
                          <a:latin typeface="Calibri" panose="020F050202020403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00"/>
                    </a:solidFill>
                  </a:tcPr>
                </a:tc>
                <a:extLst>
                  <a:ext uri="{0D108BD9-81ED-4DB2-BD59-A6C34878D82A}">
                    <a16:rowId xmlns:a16="http://schemas.microsoft.com/office/drawing/2014/main" val="1029830626"/>
                  </a:ext>
                </a:extLst>
              </a:tr>
            </a:tbl>
          </a:graphicData>
        </a:graphic>
      </p:graphicFrame>
    </p:spTree>
    <p:extLst>
      <p:ext uri="{BB962C8B-B14F-4D97-AF65-F5344CB8AC3E}">
        <p14:creationId xmlns:p14="http://schemas.microsoft.com/office/powerpoint/2010/main" val="170005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6189257" y="6093296"/>
            <a:ext cx="2919247" cy="757382"/>
            <a:chOff x="6189257" y="6093296"/>
            <a:chExt cx="2919247" cy="757382"/>
          </a:xfrm>
        </p:grpSpPr>
        <p:pic>
          <p:nvPicPr>
            <p:cNvPr id="5" name="4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 name="5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7" name="2 Marcador de contenido"/>
          <p:cNvSpPr txBox="1">
            <a:spLocks/>
          </p:cNvSpPr>
          <p:nvPr/>
        </p:nvSpPr>
        <p:spPr>
          <a:xfrm>
            <a:off x="577098" y="1016732"/>
            <a:ext cx="7772400" cy="9001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buSzPct val="125000"/>
              <a:defRPr/>
            </a:pPr>
            <a:endParaRPr lang="es-ES" sz="1800" b="1" u="sng" dirty="0">
              <a:solidFill>
                <a:schemeClr val="tx1"/>
              </a:solidFill>
              <a:latin typeface="Arial Narrow" panose="020B0606020202030204" pitchFamily="34" charset="0"/>
              <a:cs typeface="Arial" pitchFamily="34" charset="0"/>
            </a:endParaRPr>
          </a:p>
          <a:p>
            <a:pPr>
              <a:buSzPct val="125000"/>
              <a:defRPr/>
            </a:pPr>
            <a:r>
              <a:rPr lang="es-ES" sz="1800" b="1" u="sng" dirty="0">
                <a:solidFill>
                  <a:schemeClr val="tx1"/>
                </a:solidFill>
                <a:latin typeface="Arial Narrow" panose="020B0606020202030204" pitchFamily="34" charset="0"/>
                <a:cs typeface="Arial" pitchFamily="34" charset="0"/>
              </a:rPr>
              <a:t>Porcentaje de oportunidad</a:t>
            </a:r>
          </a:p>
          <a:p>
            <a:pPr algn="just">
              <a:buSzPct val="125000"/>
              <a:defRPr/>
            </a:pPr>
            <a:r>
              <a:rPr lang="es-CO" sz="1800" dirty="0">
                <a:solidFill>
                  <a:schemeClr val="tx1"/>
                </a:solidFill>
                <a:latin typeface="Arial Narrow" panose="020B0606020202030204" pitchFamily="34" charset="0"/>
                <a:cs typeface="Arial" pitchFamily="34" charset="0"/>
              </a:rPr>
              <a:t>En el cuarto trimestre del 2017, se evidencio un aumento en el numero de las quejas y reclamos radicados ante el Ministerio de Educación Nacional, con respecto al mismo trimestre del año 2016 ya que se paso de 568 quejas y reclamos a 1582 en el cuarto trimestre de 2017.</a:t>
            </a:r>
            <a:endParaRPr lang="es-CO" sz="1800" dirty="0">
              <a:solidFill>
                <a:srgbClr val="FF0000"/>
              </a:solidFill>
              <a:latin typeface="Arial Narrow" panose="020B0606020202030204" pitchFamily="34" charset="0"/>
              <a:cs typeface="Arial" pitchFamily="34" charset="0"/>
            </a:endParaRPr>
          </a:p>
          <a:p>
            <a:pPr algn="just">
              <a:buSzPct val="125000"/>
              <a:defRPr/>
            </a:pPr>
            <a:r>
              <a:rPr lang="es-CO" sz="1800" dirty="0">
                <a:solidFill>
                  <a:schemeClr val="tx1"/>
                </a:solidFill>
                <a:latin typeface="Arial Narrow" panose="020B0606020202030204" pitchFamily="34" charset="0"/>
                <a:cs typeface="Arial" pitchFamily="34" charset="0"/>
              </a:rPr>
              <a:t>El porcentaje general de oportunidad de respuesta a las quejas fue del 43,6%,  es decir que de las 1582 quejas 660 fueron contestadas a  tiempo y  922 de manera extemporánea, estas últimas, en su gran mayoría corresponden a reclamos servicios, por lo que requieren de  un procedimiento más complejo que el de una petición en sentido genérico. </a:t>
            </a:r>
          </a:p>
          <a:p>
            <a:pPr algn="just">
              <a:buSzPct val="125000"/>
              <a:defRPr/>
            </a:pPr>
            <a:r>
              <a:rPr lang="es-ES" sz="1800" dirty="0">
                <a:solidFill>
                  <a:schemeClr val="tx1"/>
                </a:solidFill>
                <a:latin typeface="Arial Narrow" panose="020B0606020202030204" pitchFamily="34" charset="0"/>
                <a:cs typeface="Arial" pitchFamily="34" charset="0"/>
              </a:rPr>
              <a:t>A partir del análisis realizado, las quejas recibidas en el cuarto trimestre para el MEN  se distribuyeron por tipo así:</a:t>
            </a:r>
          </a:p>
          <a:p>
            <a:pPr algn="l">
              <a:buSzPct val="125000"/>
              <a:defRPr/>
            </a:pPr>
            <a:endParaRPr lang="es-ES" sz="1800" dirty="0">
              <a:solidFill>
                <a:schemeClr val="tx1"/>
              </a:solidFill>
              <a:latin typeface="Arial Narrow" panose="020B0606020202030204" pitchFamily="34" charset="0"/>
              <a:cs typeface="Arial" pitchFamily="34" charset="0"/>
            </a:endParaRPr>
          </a:p>
        </p:txBody>
      </p:sp>
      <p:sp>
        <p:nvSpPr>
          <p:cNvPr id="8" name="2 Marcador de contenido"/>
          <p:cNvSpPr txBox="1">
            <a:spLocks/>
          </p:cNvSpPr>
          <p:nvPr/>
        </p:nvSpPr>
        <p:spPr>
          <a:xfrm>
            <a:off x="546889" y="5000834"/>
            <a:ext cx="7772400" cy="18732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SzPct val="125000"/>
              <a:buFont typeface="Arial" pitchFamily="34" charset="0"/>
              <a:buBlip>
                <a:blip r:embed="rId5"/>
              </a:buBlip>
              <a:defRPr/>
            </a:pPr>
            <a:r>
              <a:rPr lang="es-ES" sz="1800" dirty="0">
                <a:solidFill>
                  <a:schemeClr val="tx1"/>
                </a:solidFill>
                <a:latin typeface="Arial Narrow" panose="020B0606020202030204" pitchFamily="34" charset="0"/>
                <a:ea typeface="Verdana" pitchFamily="34" charset="0"/>
                <a:cs typeface="Verdana" pitchFamily="34" charset="0"/>
              </a:rPr>
              <a:t>66 corresponden a quejas contra funcionarios </a:t>
            </a:r>
            <a:r>
              <a:rPr lang="es-CO" sz="1800" dirty="0">
                <a:solidFill>
                  <a:schemeClr val="tx1"/>
                </a:solidFill>
                <a:latin typeface="Arial Narrow" panose="020B0606020202030204" pitchFamily="34" charset="0"/>
                <a:ea typeface="Verdana" pitchFamily="34" charset="0"/>
                <a:cs typeface="Verdana" pitchFamily="34" charset="0"/>
              </a:rPr>
              <a:t>y  tuvieron un 97</a:t>
            </a:r>
            <a:r>
              <a:rPr lang="es-ES" sz="1800" dirty="0">
                <a:solidFill>
                  <a:schemeClr val="tx1"/>
                </a:solidFill>
                <a:latin typeface="Arial Narrow" panose="020B0606020202030204" pitchFamily="34" charset="0"/>
                <a:ea typeface="Verdana" pitchFamily="34" charset="0"/>
                <a:cs typeface="Verdana" pitchFamily="34" charset="0"/>
              </a:rPr>
              <a:t>% </a:t>
            </a:r>
            <a:r>
              <a:rPr lang="es-CO" sz="1800" dirty="0">
                <a:solidFill>
                  <a:schemeClr val="tx1"/>
                </a:solidFill>
                <a:latin typeface="Arial Narrow" panose="020B0606020202030204" pitchFamily="34" charset="0"/>
                <a:ea typeface="Verdana" pitchFamily="34" charset="0"/>
                <a:cs typeface="Verdana" pitchFamily="34" charset="0"/>
              </a:rPr>
              <a:t>en oportunidad</a:t>
            </a: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buBlip>
                <a:blip r:embed="rId6"/>
              </a:buBlip>
              <a:defRPr/>
            </a:pPr>
            <a:r>
              <a:rPr lang="es-ES" sz="1800" dirty="0">
                <a:solidFill>
                  <a:schemeClr val="tx1"/>
                </a:solidFill>
                <a:latin typeface="Arial Narrow" panose="020B0606020202030204" pitchFamily="34" charset="0"/>
                <a:ea typeface="Verdana" pitchFamily="34" charset="0"/>
                <a:cs typeface="Verdana" pitchFamily="34" charset="0"/>
              </a:rPr>
              <a:t> 832 corresponden a reclamos de servicios </a:t>
            </a:r>
            <a:r>
              <a:rPr lang="es-CO" sz="1800" dirty="0">
                <a:solidFill>
                  <a:schemeClr val="tx1"/>
                </a:solidFill>
                <a:latin typeface="Arial Narrow" panose="020B0606020202030204" pitchFamily="34" charset="0"/>
                <a:ea typeface="Verdana" pitchFamily="34" charset="0"/>
                <a:cs typeface="Verdana" pitchFamily="34" charset="0"/>
              </a:rPr>
              <a:t>y  tuvieron un </a:t>
            </a:r>
            <a:r>
              <a:rPr lang="es-ES" sz="1800" dirty="0">
                <a:solidFill>
                  <a:schemeClr val="tx1"/>
                </a:solidFill>
                <a:latin typeface="Arial Narrow" panose="020B0606020202030204" pitchFamily="34" charset="0"/>
                <a:ea typeface="Verdana" pitchFamily="34" charset="0"/>
                <a:cs typeface="Verdana" pitchFamily="34" charset="0"/>
              </a:rPr>
              <a:t>54%  </a:t>
            </a:r>
            <a:r>
              <a:rPr lang="es-CO" sz="1800" dirty="0">
                <a:solidFill>
                  <a:schemeClr val="tx1"/>
                </a:solidFill>
                <a:latin typeface="Arial Narrow" panose="020B0606020202030204" pitchFamily="34" charset="0"/>
                <a:ea typeface="Verdana" pitchFamily="34" charset="0"/>
                <a:cs typeface="Verdana" pitchFamily="34" charset="0"/>
              </a:rPr>
              <a:t>en oportunidad</a:t>
            </a:r>
          </a:p>
          <a:p>
            <a:pPr algn="l">
              <a:buSzPct val="125000"/>
              <a:buBlip>
                <a:blip r:embed="rId6"/>
              </a:buBlip>
              <a:defRPr/>
            </a:pPr>
            <a:r>
              <a:rPr lang="es-CO" sz="2000" dirty="0">
                <a:solidFill>
                  <a:schemeClr val="tx1"/>
                </a:solidFill>
                <a:latin typeface="Arial Narrow" panose="020B0606020202030204" pitchFamily="34" charset="0"/>
                <a:ea typeface="Verdana" pitchFamily="34" charset="0"/>
                <a:cs typeface="Verdana" pitchFamily="34" charset="0"/>
              </a:rPr>
              <a:t>684 </a:t>
            </a:r>
            <a:r>
              <a:rPr lang="es-CO" sz="1800" dirty="0">
                <a:solidFill>
                  <a:schemeClr val="tx1"/>
                </a:solidFill>
                <a:latin typeface="Arial Narrow" panose="020B0606020202030204" pitchFamily="34" charset="0"/>
                <a:ea typeface="Verdana" pitchFamily="34" charset="0"/>
                <a:cs typeface="Verdana" pitchFamily="34" charset="0"/>
              </a:rPr>
              <a:t>corresponden a reclamos frente a procesos y  tuvieron un  11 % en oportunidad</a:t>
            </a:r>
          </a:p>
          <a:p>
            <a:pPr algn="l">
              <a:buSzPct val="125000"/>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endParaRPr lang="es-ES" sz="2000" dirty="0">
              <a:solidFill>
                <a:schemeClr val="tx1"/>
              </a:solidFill>
              <a:latin typeface="Arial Narrow" panose="020B0606020202030204" pitchFamily="34" charset="0"/>
            </a:endParaRPr>
          </a:p>
        </p:txBody>
      </p:sp>
      <p:pic>
        <p:nvPicPr>
          <p:cNvPr id="9" name="Picture 15"/>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5259" t="17295" r="16983" b="33645"/>
          <a:stretch/>
        </p:blipFill>
        <p:spPr bwMode="auto">
          <a:xfrm>
            <a:off x="546889" y="394720"/>
            <a:ext cx="3233023" cy="614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14642" y="32676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
        <p:nvSpPr>
          <p:cNvPr id="11" name="10 Rectángulo"/>
          <p:cNvSpPr/>
          <p:nvPr/>
        </p:nvSpPr>
        <p:spPr>
          <a:xfrm>
            <a:off x="4716016" y="260648"/>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servicios</a:t>
            </a:r>
            <a:endParaRPr lang="es-CO" dirty="0">
              <a:solidFill>
                <a:schemeClr val="accent2">
                  <a:lumMod val="50000"/>
                </a:schemeClr>
              </a:solidFill>
            </a:endParaRPr>
          </a:p>
        </p:txBody>
      </p:sp>
    </p:spTree>
    <p:extLst>
      <p:ext uri="{BB962C8B-B14F-4D97-AF65-F5344CB8AC3E}">
        <p14:creationId xmlns:p14="http://schemas.microsoft.com/office/powerpoint/2010/main" val="389085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y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6088987"/>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453844" y="1672568"/>
            <a:ext cx="3096344" cy="2862322"/>
          </a:xfrm>
          <a:prstGeom prst="rect">
            <a:avLst/>
          </a:prstGeom>
        </p:spPr>
        <p:txBody>
          <a:bodyPr wrap="square">
            <a:spAutoFit/>
          </a:bodyPr>
          <a:lstStyle/>
          <a:p>
            <a:pPr>
              <a:defRPr/>
            </a:pPr>
            <a:endParaRPr lang="es-ES" dirty="0">
              <a:latin typeface="Arial Narrow" panose="020B0606020202030204" pitchFamily="34" charset="0"/>
            </a:endParaRPr>
          </a:p>
          <a:p>
            <a:pPr algn="just">
              <a:defRPr/>
            </a:pPr>
            <a:endParaRPr lang="es-ES" dirty="0">
              <a:latin typeface="Arial Narrow" panose="020B0606020202030204" pitchFamily="34" charset="0"/>
            </a:endParaRPr>
          </a:p>
          <a:p>
            <a:pPr marL="285750" indent="-285750" algn="just">
              <a:buBlip>
                <a:blip r:embed="rId4"/>
              </a:buBlip>
              <a:defRPr/>
            </a:pPr>
            <a:r>
              <a:rPr lang="es-CO" dirty="0">
                <a:latin typeface="Arial Narrow" panose="020B0606020202030204" pitchFamily="34" charset="0"/>
              </a:rPr>
              <a:t>Se observa que en el cuarto trimestre de 2017, las quejas y reclamos correspondientes al Ministerio de Educación Nacional tuvieron un aumento de 1014 quejas comparado con el cuarto trimestre del año 2017</a:t>
            </a:r>
          </a:p>
        </p:txBody>
      </p:sp>
      <p:pic>
        <p:nvPicPr>
          <p:cNvPr id="9"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38832"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6" name="Tabla 5">
            <a:extLst>
              <a:ext uri="{FF2B5EF4-FFF2-40B4-BE49-F238E27FC236}">
                <a16:creationId xmlns:a16="http://schemas.microsoft.com/office/drawing/2014/main" id="{037D5C0E-609E-4FB1-9DCF-6300888D4758}"/>
              </a:ext>
            </a:extLst>
          </p:cNvPr>
          <p:cNvGraphicFramePr>
            <a:graphicFrameLocks noGrp="1"/>
          </p:cNvGraphicFramePr>
          <p:nvPr>
            <p:extLst>
              <p:ext uri="{D42A27DB-BD31-4B8C-83A1-F6EECF244321}">
                <p14:modId xmlns:p14="http://schemas.microsoft.com/office/powerpoint/2010/main" val="3265662513"/>
              </p:ext>
            </p:extLst>
          </p:nvPr>
        </p:nvGraphicFramePr>
        <p:xfrm>
          <a:off x="323528" y="4496075"/>
          <a:ext cx="5040560" cy="1649730"/>
        </p:xfrm>
        <a:graphic>
          <a:graphicData uri="http://schemas.openxmlformats.org/drawingml/2006/table">
            <a:tbl>
              <a:tblPr/>
              <a:tblGrid>
                <a:gridCol w="2984411">
                  <a:extLst>
                    <a:ext uri="{9D8B030D-6E8A-4147-A177-3AD203B41FA5}">
                      <a16:colId xmlns:a16="http://schemas.microsoft.com/office/drawing/2014/main" val="2869437353"/>
                    </a:ext>
                  </a:extLst>
                </a:gridCol>
                <a:gridCol w="1347476">
                  <a:extLst>
                    <a:ext uri="{9D8B030D-6E8A-4147-A177-3AD203B41FA5}">
                      <a16:colId xmlns:a16="http://schemas.microsoft.com/office/drawing/2014/main" val="3622696283"/>
                    </a:ext>
                  </a:extLst>
                </a:gridCol>
                <a:gridCol w="708673">
                  <a:extLst>
                    <a:ext uri="{9D8B030D-6E8A-4147-A177-3AD203B41FA5}">
                      <a16:colId xmlns:a16="http://schemas.microsoft.com/office/drawing/2014/main" val="3188029850"/>
                    </a:ext>
                  </a:extLst>
                </a:gridCol>
              </a:tblGrid>
              <a:tr h="190500">
                <a:tc rowSpan="2">
                  <a:txBody>
                    <a:bodyPr/>
                    <a:lstStyle/>
                    <a:p>
                      <a:pPr algn="ctr" fontAlgn="ctr"/>
                      <a:r>
                        <a:rPr lang="es-CO" sz="1000" b="1" i="0" u="none" strike="noStrike">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500409289"/>
                  </a:ext>
                </a:extLst>
              </a:tr>
              <a:tr h="190500">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000" b="1" i="0" u="none" strike="noStrike" dirty="0">
                          <a:solidFill>
                            <a:srgbClr val="FFFFFF"/>
                          </a:solidFill>
                          <a:effectLst/>
                          <a:latin typeface="Calibri" panose="020F0502020204030204" pitchFamily="34" charset="0"/>
                        </a:rPr>
                        <a:t>4 °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125898902"/>
                  </a:ext>
                </a:extLst>
              </a:tr>
              <a:tr h="190500">
                <a:tc>
                  <a:txBody>
                    <a:bodyPr/>
                    <a:lstStyle/>
                    <a:p>
                      <a:pPr algn="l" fontAlgn="b"/>
                      <a:r>
                        <a:rPr lang="es-CO" sz="1000" b="0" i="0" u="none" strike="noStrike">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4945158"/>
                  </a:ext>
                </a:extLst>
              </a:tr>
              <a:tr h="190500">
                <a:tc>
                  <a:txBody>
                    <a:bodyPr/>
                    <a:lstStyle/>
                    <a:p>
                      <a:pPr algn="l" fontAlgn="b"/>
                      <a:r>
                        <a:rPr lang="es-CO" sz="10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92654695"/>
                  </a:ext>
                </a:extLst>
              </a:tr>
              <a:tr h="190500">
                <a:tc>
                  <a:txBody>
                    <a:bodyPr/>
                    <a:lstStyle/>
                    <a:p>
                      <a:pPr algn="l" fontAlgn="b"/>
                      <a:r>
                        <a:rPr lang="es-CO" sz="10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3496045"/>
                  </a:ext>
                </a:extLst>
              </a:tr>
              <a:tr h="190500">
                <a:tc>
                  <a:txBody>
                    <a:bodyPr/>
                    <a:lstStyle/>
                    <a:p>
                      <a:pPr algn="l" fontAlgn="b"/>
                      <a:r>
                        <a:rPr lang="es-CO" sz="1000" b="0" i="0" u="none" strike="noStrike">
                          <a:solidFill>
                            <a:srgbClr val="000000"/>
                          </a:solidFill>
                          <a:effectLst/>
                          <a:latin typeface="Arial Narrow" panose="020B0606020202030204" pitchFamily="34" charset="0"/>
                        </a:rPr>
                        <a:t>Ambiental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048774"/>
                  </a:ext>
                </a:extLst>
              </a:tr>
              <a:tr h="190500">
                <a:tc>
                  <a:txBody>
                    <a:bodyPr/>
                    <a:lstStyle/>
                    <a:p>
                      <a:pPr algn="ctr" fontAlgn="b"/>
                      <a:r>
                        <a:rPr lang="es-CO" sz="1000" b="1" i="0" u="none" strike="noStrike">
                          <a:solidFill>
                            <a:srgbClr val="FFFFFF"/>
                          </a:solidFill>
                          <a:effectLst/>
                          <a:latin typeface="Arial Narrow" panose="020B0606020202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568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1583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4258472379"/>
                  </a:ext>
                </a:extLst>
              </a:tr>
            </a:tbl>
          </a:graphicData>
        </a:graphic>
      </p:graphicFrame>
      <p:graphicFrame>
        <p:nvGraphicFramePr>
          <p:cNvPr id="11" name="Gráfico 10">
            <a:extLst>
              <a:ext uri="{FF2B5EF4-FFF2-40B4-BE49-F238E27FC236}">
                <a16:creationId xmlns:a16="http://schemas.microsoft.com/office/drawing/2014/main" id="{F1CA175A-B51D-4170-A16E-1322A5EE7B6C}"/>
              </a:ext>
            </a:extLst>
          </p:cNvPr>
          <p:cNvGraphicFramePr>
            <a:graphicFrameLocks/>
          </p:cNvGraphicFramePr>
          <p:nvPr>
            <p:extLst>
              <p:ext uri="{D42A27DB-BD31-4B8C-83A1-F6EECF244321}">
                <p14:modId xmlns:p14="http://schemas.microsoft.com/office/powerpoint/2010/main" val="1743296531"/>
              </p:ext>
            </p:extLst>
          </p:nvPr>
        </p:nvGraphicFramePr>
        <p:xfrm>
          <a:off x="683568" y="1412776"/>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3051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6627994" y="2267972"/>
            <a:ext cx="2123728" cy="1754326"/>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cuarto trimestre del 2017 se recibieron 685 reclamos frente a 41 reclamos recibidos el mismo trimestre del 2016</a:t>
            </a:r>
            <a:r>
              <a:rPr lang="es-CO" dirty="0">
                <a:latin typeface="Arial Narrow" panose="020B0606020202030204" pitchFamily="34" charset="0"/>
                <a:cs typeface="Arial" pitchFamily="34" charset="0"/>
              </a:rPr>
              <a:t>.</a:t>
            </a:r>
          </a:p>
        </p:txBody>
      </p:sp>
      <p:pic>
        <p:nvPicPr>
          <p:cNvPr id="10"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538832" y="25875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5" name="Tabla 4">
            <a:extLst>
              <a:ext uri="{FF2B5EF4-FFF2-40B4-BE49-F238E27FC236}">
                <a16:creationId xmlns:a16="http://schemas.microsoft.com/office/drawing/2014/main" id="{C0D50FE0-78AD-46CA-9FA8-A16A2FCADFDE}"/>
              </a:ext>
            </a:extLst>
          </p:cNvPr>
          <p:cNvGraphicFramePr>
            <a:graphicFrameLocks noGrp="1"/>
          </p:cNvGraphicFramePr>
          <p:nvPr>
            <p:extLst>
              <p:ext uri="{D42A27DB-BD31-4B8C-83A1-F6EECF244321}">
                <p14:modId xmlns:p14="http://schemas.microsoft.com/office/powerpoint/2010/main" val="3846237507"/>
              </p:ext>
            </p:extLst>
          </p:nvPr>
        </p:nvGraphicFramePr>
        <p:xfrm>
          <a:off x="624465" y="4581128"/>
          <a:ext cx="5387695" cy="607673"/>
        </p:xfrm>
        <a:graphic>
          <a:graphicData uri="http://schemas.openxmlformats.org/drawingml/2006/table">
            <a:tbl>
              <a:tblPr/>
              <a:tblGrid>
                <a:gridCol w="1931311">
                  <a:extLst>
                    <a:ext uri="{9D8B030D-6E8A-4147-A177-3AD203B41FA5}">
                      <a16:colId xmlns:a16="http://schemas.microsoft.com/office/drawing/2014/main" val="2933364229"/>
                    </a:ext>
                  </a:extLst>
                </a:gridCol>
                <a:gridCol w="1656184">
                  <a:extLst>
                    <a:ext uri="{9D8B030D-6E8A-4147-A177-3AD203B41FA5}">
                      <a16:colId xmlns:a16="http://schemas.microsoft.com/office/drawing/2014/main" val="2917746870"/>
                    </a:ext>
                  </a:extLst>
                </a:gridCol>
                <a:gridCol w="1800200">
                  <a:extLst>
                    <a:ext uri="{9D8B030D-6E8A-4147-A177-3AD203B41FA5}">
                      <a16:colId xmlns:a16="http://schemas.microsoft.com/office/drawing/2014/main" val="2042435899"/>
                    </a:ext>
                  </a:extLst>
                </a:gridCol>
              </a:tblGrid>
              <a:tr h="222863">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4034944056"/>
                  </a:ext>
                </a:extLst>
              </a:tr>
              <a:tr h="190500">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74781422"/>
                  </a:ext>
                </a:extLst>
              </a:tr>
              <a:tr h="190500">
                <a:tc>
                  <a:txBody>
                    <a:bodyPr/>
                    <a:lstStyle/>
                    <a:p>
                      <a:pPr algn="l" fontAlgn="b"/>
                      <a:r>
                        <a:rPr lang="es-CO" sz="1200" b="0" i="0" u="none" strike="noStrike" dirty="0">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003083"/>
                  </a:ext>
                </a:extLst>
              </a:tr>
            </a:tbl>
          </a:graphicData>
        </a:graphic>
      </p:graphicFrame>
      <p:graphicFrame>
        <p:nvGraphicFramePr>
          <p:cNvPr id="13" name="Gráfico 12">
            <a:extLst>
              <a:ext uri="{FF2B5EF4-FFF2-40B4-BE49-F238E27FC236}">
                <a16:creationId xmlns:a16="http://schemas.microsoft.com/office/drawing/2014/main" id="{D4D5B435-B881-437A-ABC9-E7F7B12C0426}"/>
              </a:ext>
            </a:extLst>
          </p:cNvPr>
          <p:cNvGraphicFramePr>
            <a:graphicFrameLocks/>
          </p:cNvGraphicFramePr>
          <p:nvPr>
            <p:extLst>
              <p:ext uri="{D42A27DB-BD31-4B8C-83A1-F6EECF244321}">
                <p14:modId xmlns:p14="http://schemas.microsoft.com/office/powerpoint/2010/main" val="860073184"/>
              </p:ext>
            </p:extLst>
          </p:nvPr>
        </p:nvGraphicFramePr>
        <p:xfrm>
          <a:off x="755576" y="1556792"/>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24034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servicios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6372200" y="2852936"/>
            <a:ext cx="2304255" cy="2031325"/>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Se presentaron 832 reclamos en el cuarto trimestre, evidenciando un aumento de 437 quejas comparado con el mismo trimestre del año 2016.</a:t>
            </a:r>
          </a:p>
        </p:txBody>
      </p:sp>
      <p:pic>
        <p:nvPicPr>
          <p:cNvPr id="9"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366438"/>
            <a:ext cx="3233023" cy="614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51189" y="222422"/>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0B52EAD7-275F-48DB-AAEB-7F69C376FC13}"/>
              </a:ext>
            </a:extLst>
          </p:cNvPr>
          <p:cNvGraphicFramePr>
            <a:graphicFrameLocks noGrp="1"/>
          </p:cNvGraphicFramePr>
          <p:nvPr>
            <p:extLst>
              <p:ext uri="{D42A27DB-BD31-4B8C-83A1-F6EECF244321}">
                <p14:modId xmlns:p14="http://schemas.microsoft.com/office/powerpoint/2010/main" val="1531573087"/>
              </p:ext>
            </p:extLst>
          </p:nvPr>
        </p:nvGraphicFramePr>
        <p:xfrm>
          <a:off x="749496" y="5265996"/>
          <a:ext cx="5118647" cy="683283"/>
        </p:xfrm>
        <a:graphic>
          <a:graphicData uri="http://schemas.openxmlformats.org/drawingml/2006/table">
            <a:tbl>
              <a:tblPr/>
              <a:tblGrid>
                <a:gridCol w="1906336">
                  <a:extLst>
                    <a:ext uri="{9D8B030D-6E8A-4147-A177-3AD203B41FA5}">
                      <a16:colId xmlns:a16="http://schemas.microsoft.com/office/drawing/2014/main" val="4276263085"/>
                    </a:ext>
                  </a:extLst>
                </a:gridCol>
                <a:gridCol w="2105155">
                  <a:extLst>
                    <a:ext uri="{9D8B030D-6E8A-4147-A177-3AD203B41FA5}">
                      <a16:colId xmlns:a16="http://schemas.microsoft.com/office/drawing/2014/main" val="3608509237"/>
                    </a:ext>
                  </a:extLst>
                </a:gridCol>
                <a:gridCol w="1107156">
                  <a:extLst>
                    <a:ext uri="{9D8B030D-6E8A-4147-A177-3AD203B41FA5}">
                      <a16:colId xmlns:a16="http://schemas.microsoft.com/office/drawing/2014/main" val="2214491275"/>
                    </a:ext>
                  </a:extLst>
                </a:gridCol>
              </a:tblGrid>
              <a:tr h="227761">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825820972"/>
                  </a:ext>
                </a:extLst>
              </a:tr>
              <a:tr h="227761">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772509166"/>
                  </a:ext>
                </a:extLst>
              </a:tr>
              <a:tr h="227761">
                <a:tc>
                  <a:txBody>
                    <a:bodyPr/>
                    <a:lstStyle/>
                    <a:p>
                      <a:pPr algn="l" fontAlgn="b"/>
                      <a:r>
                        <a:rPr lang="es-CO" sz="12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Calibri" panose="020F0502020204030204" pitchFamily="34" charset="0"/>
                        </a:rPr>
                        <a:t>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1343216"/>
                  </a:ext>
                </a:extLst>
              </a:tr>
            </a:tbl>
          </a:graphicData>
        </a:graphic>
      </p:graphicFrame>
      <p:graphicFrame>
        <p:nvGraphicFramePr>
          <p:cNvPr id="11" name="Gráfico 10">
            <a:extLst>
              <a:ext uri="{FF2B5EF4-FFF2-40B4-BE49-F238E27FC236}">
                <a16:creationId xmlns:a16="http://schemas.microsoft.com/office/drawing/2014/main" id="{2A0C15F9-FD65-488B-97E5-4718094964A8}"/>
              </a:ext>
            </a:extLst>
          </p:cNvPr>
          <p:cNvGraphicFramePr>
            <a:graphicFrameLocks/>
          </p:cNvGraphicFramePr>
          <p:nvPr>
            <p:extLst>
              <p:ext uri="{D42A27DB-BD31-4B8C-83A1-F6EECF244321}">
                <p14:modId xmlns:p14="http://schemas.microsoft.com/office/powerpoint/2010/main" val="1704824617"/>
              </p:ext>
            </p:extLst>
          </p:nvPr>
        </p:nvGraphicFramePr>
        <p:xfrm>
          <a:off x="1022819" y="1844824"/>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1033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a:t>
            </a:r>
            <a:endParaRPr lang="es-CO" dirty="0">
              <a:solidFill>
                <a:schemeClr val="accent2">
                  <a:lumMod val="50000"/>
                </a:schemeClr>
              </a:solidFill>
            </a:endParaRPr>
          </a:p>
        </p:txBody>
      </p:sp>
      <p:sp>
        <p:nvSpPr>
          <p:cNvPr id="2" name="1 Rectángulo"/>
          <p:cNvSpPr/>
          <p:nvPr/>
        </p:nvSpPr>
        <p:spPr>
          <a:xfrm>
            <a:off x="6372200" y="1984459"/>
            <a:ext cx="1986169" cy="2862322"/>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cuarto trimestre del 2017 se presentaron 66 quejas contra funcionarios, las cuales disminuyeron  en 66 quejas comparado con el mismo trimestre del año 2016 </a:t>
            </a:r>
          </a:p>
        </p:txBody>
      </p:sp>
      <p:sp>
        <p:nvSpPr>
          <p:cNvPr id="12" name="11 CuadroTexto"/>
          <p:cNvSpPr txBox="1"/>
          <p:nvPr/>
        </p:nvSpPr>
        <p:spPr>
          <a:xfrm>
            <a:off x="354305" y="126432"/>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3"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4653"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13 CuadroTexto"/>
          <p:cNvSpPr txBox="1"/>
          <p:nvPr/>
        </p:nvSpPr>
        <p:spPr>
          <a:xfrm>
            <a:off x="536596" y="190381"/>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5" name="Tabla 4">
            <a:extLst>
              <a:ext uri="{FF2B5EF4-FFF2-40B4-BE49-F238E27FC236}">
                <a16:creationId xmlns:a16="http://schemas.microsoft.com/office/drawing/2014/main" id="{30C02FB8-2AD1-49DC-936E-64DCADB9F488}"/>
              </a:ext>
            </a:extLst>
          </p:cNvPr>
          <p:cNvGraphicFramePr>
            <a:graphicFrameLocks noGrp="1"/>
          </p:cNvGraphicFramePr>
          <p:nvPr>
            <p:extLst>
              <p:ext uri="{D42A27DB-BD31-4B8C-83A1-F6EECF244321}">
                <p14:modId xmlns:p14="http://schemas.microsoft.com/office/powerpoint/2010/main" val="1889269770"/>
              </p:ext>
            </p:extLst>
          </p:nvPr>
        </p:nvGraphicFramePr>
        <p:xfrm>
          <a:off x="755576" y="5109352"/>
          <a:ext cx="4680519" cy="695913"/>
        </p:xfrm>
        <a:graphic>
          <a:graphicData uri="http://schemas.openxmlformats.org/drawingml/2006/table">
            <a:tbl>
              <a:tblPr/>
              <a:tblGrid>
                <a:gridCol w="1743164">
                  <a:extLst>
                    <a:ext uri="{9D8B030D-6E8A-4147-A177-3AD203B41FA5}">
                      <a16:colId xmlns:a16="http://schemas.microsoft.com/office/drawing/2014/main" val="1113006958"/>
                    </a:ext>
                  </a:extLst>
                </a:gridCol>
                <a:gridCol w="1924966">
                  <a:extLst>
                    <a:ext uri="{9D8B030D-6E8A-4147-A177-3AD203B41FA5}">
                      <a16:colId xmlns:a16="http://schemas.microsoft.com/office/drawing/2014/main" val="165710735"/>
                    </a:ext>
                  </a:extLst>
                </a:gridCol>
                <a:gridCol w="1012389">
                  <a:extLst>
                    <a:ext uri="{9D8B030D-6E8A-4147-A177-3AD203B41FA5}">
                      <a16:colId xmlns:a16="http://schemas.microsoft.com/office/drawing/2014/main" val="406750250"/>
                    </a:ext>
                  </a:extLst>
                </a:gridCol>
              </a:tblGrid>
              <a:tr h="231971">
                <a:tc rowSpan="2">
                  <a:txBody>
                    <a:bodyPr/>
                    <a:lstStyle/>
                    <a:p>
                      <a:pPr algn="ctr" fontAlgn="ctr"/>
                      <a:r>
                        <a:rPr lang="es-CO" sz="10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616210149"/>
                  </a:ext>
                </a:extLst>
              </a:tr>
              <a:tr h="231971">
                <a:tc vMerge="1">
                  <a:txBody>
                    <a:bodyPr/>
                    <a:lstStyle/>
                    <a:p>
                      <a:endParaRPr lang="es-CO"/>
                    </a:p>
                  </a:txBody>
                  <a:tcPr/>
                </a:tc>
                <a:tc>
                  <a:txBody>
                    <a:bodyPr/>
                    <a:lstStyle/>
                    <a:p>
                      <a:pPr algn="ctr" fontAlgn="ctr"/>
                      <a:r>
                        <a:rPr lang="es-CO" sz="10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0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589346453"/>
                  </a:ext>
                </a:extLst>
              </a:tr>
              <a:tr h="231971">
                <a:tc>
                  <a:txBody>
                    <a:bodyPr/>
                    <a:lstStyle/>
                    <a:p>
                      <a:pPr algn="l" fontAlgn="b"/>
                      <a:r>
                        <a:rPr lang="es-CO" sz="10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kern="1200" dirty="0">
                          <a:solidFill>
                            <a:srgbClr val="000000"/>
                          </a:solidFill>
                          <a:effectLst/>
                          <a:latin typeface="Calibri" panose="020F0502020204030204" pitchFamily="34" charset="0"/>
                          <a:ea typeface="+mn-ea"/>
                          <a:cs typeface="+mn-cs"/>
                        </a:rPr>
                        <a:t>66</a:t>
                      </a:r>
                      <a:endParaRPr lang="es-CO"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1842360"/>
                  </a:ext>
                </a:extLst>
              </a:tr>
            </a:tbl>
          </a:graphicData>
        </a:graphic>
      </p:graphicFrame>
      <p:graphicFrame>
        <p:nvGraphicFramePr>
          <p:cNvPr id="10" name="Gráfico 9">
            <a:extLst>
              <a:ext uri="{FF2B5EF4-FFF2-40B4-BE49-F238E27FC236}">
                <a16:creationId xmlns:a16="http://schemas.microsoft.com/office/drawing/2014/main" id="{23377B84-B65E-4D30-8627-50581B1991BF}"/>
              </a:ext>
            </a:extLst>
          </p:cNvPr>
          <p:cNvGraphicFramePr>
            <a:graphicFrameLocks/>
          </p:cNvGraphicFramePr>
          <p:nvPr>
            <p:extLst>
              <p:ext uri="{D42A27DB-BD31-4B8C-83A1-F6EECF244321}">
                <p14:modId xmlns:p14="http://schemas.microsoft.com/office/powerpoint/2010/main" val="27241645"/>
              </p:ext>
            </p:extLst>
          </p:nvPr>
        </p:nvGraphicFramePr>
        <p:xfrm>
          <a:off x="1187624" y="1601432"/>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816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559364" y="1772816"/>
            <a:ext cx="7992888" cy="1188873"/>
          </a:xfrm>
          <a:prstGeom prst="homePlat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chemeClr val="accent2">
                    <a:lumMod val="50000"/>
                  </a:schemeClr>
                </a:solidFill>
              </a:rPr>
              <a:t>QUEJA: </a:t>
            </a:r>
            <a:r>
              <a:rPr lang="es-CO" dirty="0">
                <a:solidFill>
                  <a:schemeClr val="tx1"/>
                </a:solidFill>
              </a:rPr>
              <a:t>Es la manifestación de protesta, censura, descontento o inconformidad que formula una persona en relación con una conducta que considera irregular de uno o varios servidores públicos en desarrollo de sus funciones </a:t>
            </a:r>
          </a:p>
        </p:txBody>
      </p:sp>
      <p:sp>
        <p:nvSpPr>
          <p:cNvPr id="5" name="4 Pentágono"/>
          <p:cNvSpPr/>
          <p:nvPr/>
        </p:nvSpPr>
        <p:spPr>
          <a:xfrm>
            <a:off x="552089" y="3789040"/>
            <a:ext cx="7992888" cy="1224136"/>
          </a:xfrm>
          <a:prstGeom prst="homePlat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chemeClr val="accent2">
                    <a:lumMod val="50000"/>
                  </a:schemeClr>
                </a:solidFill>
              </a:rPr>
              <a:t>RECLAMO:  </a:t>
            </a:r>
            <a:r>
              <a:rPr lang="es-CO" dirty="0">
                <a:solidFill>
                  <a:schemeClr val="tx1"/>
                </a:solidFill>
              </a:rPr>
              <a:t>Es el derecho que tiene otra persona de exigir , reivindicar o demandar una solución, ya sea por motivo general o particular, referente a la prestación indebida de un servicio o a la falta de atención de una solicitud</a:t>
            </a:r>
          </a:p>
        </p:txBody>
      </p:sp>
      <p:grpSp>
        <p:nvGrpSpPr>
          <p:cNvPr id="9" name="8 Grupo"/>
          <p:cNvGrpSpPr/>
          <p:nvPr/>
        </p:nvGrpSpPr>
        <p:grpSpPr>
          <a:xfrm>
            <a:off x="6189257" y="6093296"/>
            <a:ext cx="2919247" cy="757382"/>
            <a:chOff x="6189257" y="6093296"/>
            <a:chExt cx="2919247" cy="757382"/>
          </a:xfrm>
        </p:grpSpPr>
        <p:pic>
          <p:nvPicPr>
            <p:cNvPr id="10" name="9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1" name="10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2" name="11 Rectángulo"/>
          <p:cNvSpPr/>
          <p:nvPr/>
        </p:nvSpPr>
        <p:spPr>
          <a:xfrm>
            <a:off x="4211960" y="240114"/>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 y Sugerencias</a:t>
            </a:r>
            <a:endParaRPr lang="es-CO" dirty="0">
              <a:solidFill>
                <a:schemeClr val="accent2">
                  <a:lumMod val="50000"/>
                </a:schemeClr>
              </a:solidFill>
            </a:endParaRPr>
          </a:p>
        </p:txBody>
      </p:sp>
    </p:spTree>
    <p:extLst>
      <p:ext uri="{BB962C8B-B14F-4D97-AF65-F5344CB8AC3E}">
        <p14:creationId xmlns:p14="http://schemas.microsoft.com/office/powerpoint/2010/main" val="1276765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314471" y="1024037"/>
            <a:ext cx="3375090" cy="5078313"/>
          </a:xfrm>
          <a:prstGeom prst="rect">
            <a:avLst/>
          </a:prstGeom>
        </p:spPr>
        <p:txBody>
          <a:bodyPr wrap="square">
            <a:spAutoFit/>
          </a:bodyPr>
          <a:lstStyle/>
          <a:p>
            <a:pPr algn="just"/>
            <a:r>
              <a:rPr lang="es-CO" dirty="0">
                <a:latin typeface="Arial Narrow" panose="020B0606020202030204" pitchFamily="34" charset="0"/>
              </a:rPr>
              <a:t>Las quejas se encuentran agrupadas así: </a:t>
            </a:r>
          </a:p>
          <a:p>
            <a:pPr algn="just"/>
            <a:endParaRPr lang="es-CO" dirty="0">
              <a:latin typeface="Arial Narrow" panose="020B0606020202030204" pitchFamily="34" charset="0"/>
            </a:endParaRPr>
          </a:p>
          <a:p>
            <a:pPr marL="285750" indent="-285750" algn="just">
              <a:buBlip>
                <a:blip r:embed="rId4"/>
              </a:buBlip>
            </a:pPr>
            <a:r>
              <a:rPr lang="es-CO" dirty="0">
                <a:latin typeface="Arial Narrow" panose="020B0606020202030204" pitchFamily="34" charset="0"/>
              </a:rPr>
              <a:t>Reclamos de servicios</a:t>
            </a:r>
          </a:p>
          <a:p>
            <a:pPr marL="285750" indent="-285750" algn="just">
              <a:buBlip>
                <a:blip r:embed="rId4"/>
              </a:buBlip>
            </a:pPr>
            <a:r>
              <a:rPr lang="es-CO" dirty="0">
                <a:latin typeface="Arial Narrow" panose="020B0606020202030204" pitchFamily="34" charset="0"/>
              </a:rPr>
              <a:t>Quejas procesos</a:t>
            </a:r>
          </a:p>
          <a:p>
            <a:pPr marL="285750" indent="-285750" algn="just">
              <a:buBlip>
                <a:blip r:embed="rId4"/>
              </a:buBlip>
            </a:pPr>
            <a:r>
              <a:rPr lang="es-CO" dirty="0">
                <a:latin typeface="Arial Narrow" panose="020B0606020202030204" pitchFamily="34" charset="0"/>
              </a:rPr>
              <a:t>Quejas hacia  funcionarios</a:t>
            </a:r>
          </a:p>
          <a:p>
            <a:pPr algn="just"/>
            <a:endParaRPr lang="es-CO" dirty="0">
              <a:latin typeface="Arial Narrow" panose="020B0606020202030204" pitchFamily="34" charset="0"/>
            </a:endParaRPr>
          </a:p>
          <a:p>
            <a:pPr algn="just"/>
            <a:r>
              <a:rPr lang="es-CO" dirty="0">
                <a:latin typeface="Arial Narrow" panose="020B0606020202030204" pitchFamily="34" charset="0"/>
              </a:rPr>
              <a:t>El ítem mas afectado es el de reclamos servicios, con 832, que equivalen al  53 % del total </a:t>
            </a:r>
          </a:p>
          <a:p>
            <a:pPr algn="just"/>
            <a:endParaRPr lang="es-CO" dirty="0">
              <a:latin typeface="Arial Narrow" panose="020B0606020202030204" pitchFamily="34" charset="0"/>
            </a:endParaRPr>
          </a:p>
          <a:p>
            <a:pPr algn="just"/>
            <a:r>
              <a:rPr lang="es-CO" dirty="0">
                <a:latin typeface="Arial Narrow" panose="020B0606020202030204" pitchFamily="34" charset="0"/>
              </a:rPr>
              <a:t>Siguen las quejas contra procesos con 685 , que equivalen al 43% del total.</a:t>
            </a:r>
          </a:p>
          <a:p>
            <a:pPr algn="just"/>
            <a:endParaRPr lang="es-CO" dirty="0">
              <a:latin typeface="Arial Narrow" panose="020B0606020202030204" pitchFamily="34" charset="0"/>
            </a:endParaRPr>
          </a:p>
          <a:p>
            <a:pPr algn="just"/>
            <a:r>
              <a:rPr lang="es-CO" dirty="0">
                <a:latin typeface="Arial Narrow" panose="020B0606020202030204" pitchFamily="34" charset="0"/>
              </a:rPr>
              <a:t>Y las quejas contra funcionarios que cuentan con 66, que equivalen al 4% del total de procesos interpuestos</a:t>
            </a:r>
          </a:p>
        </p:txBody>
      </p:sp>
      <p:pic>
        <p:nvPicPr>
          <p:cNvPr id="8"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7" name="Tabla 6">
            <a:extLst>
              <a:ext uri="{FF2B5EF4-FFF2-40B4-BE49-F238E27FC236}">
                <a16:creationId xmlns:a16="http://schemas.microsoft.com/office/drawing/2014/main" id="{9EADA487-1600-4EB1-B250-875488663C15}"/>
              </a:ext>
            </a:extLst>
          </p:cNvPr>
          <p:cNvGraphicFramePr>
            <a:graphicFrameLocks noGrp="1"/>
          </p:cNvGraphicFramePr>
          <p:nvPr>
            <p:extLst>
              <p:ext uri="{D42A27DB-BD31-4B8C-83A1-F6EECF244321}">
                <p14:modId xmlns:p14="http://schemas.microsoft.com/office/powerpoint/2010/main" val="1292345817"/>
              </p:ext>
            </p:extLst>
          </p:nvPr>
        </p:nvGraphicFramePr>
        <p:xfrm>
          <a:off x="755576" y="4581128"/>
          <a:ext cx="3960440" cy="1728195"/>
        </p:xfrm>
        <a:graphic>
          <a:graphicData uri="http://schemas.openxmlformats.org/drawingml/2006/table">
            <a:tbl>
              <a:tblPr/>
              <a:tblGrid>
                <a:gridCol w="1882075">
                  <a:extLst>
                    <a:ext uri="{9D8B030D-6E8A-4147-A177-3AD203B41FA5}">
                      <a16:colId xmlns:a16="http://schemas.microsoft.com/office/drawing/2014/main" val="243022982"/>
                    </a:ext>
                  </a:extLst>
                </a:gridCol>
                <a:gridCol w="2078365">
                  <a:extLst>
                    <a:ext uri="{9D8B030D-6E8A-4147-A177-3AD203B41FA5}">
                      <a16:colId xmlns:a16="http://schemas.microsoft.com/office/drawing/2014/main" val="3769508288"/>
                    </a:ext>
                  </a:extLst>
                </a:gridCol>
              </a:tblGrid>
              <a:tr h="246885">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195259458"/>
                  </a:ext>
                </a:extLst>
              </a:tr>
              <a:tr h="246885">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716752266"/>
                  </a:ext>
                </a:extLst>
              </a:tr>
              <a:tr h="246885">
                <a:tc>
                  <a:txBody>
                    <a:bodyPr/>
                    <a:lstStyle/>
                    <a:p>
                      <a:pPr algn="l" fontAlgn="b"/>
                      <a:r>
                        <a:rPr lang="es-CO" sz="1200" b="0" i="0" u="none" strike="noStrike">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8635553"/>
                  </a:ext>
                </a:extLst>
              </a:tr>
              <a:tr h="246885">
                <a:tc>
                  <a:txBody>
                    <a:bodyPr/>
                    <a:lstStyle/>
                    <a:p>
                      <a:pPr algn="l" fontAlgn="b"/>
                      <a:r>
                        <a:rPr lang="es-CO" sz="12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454791"/>
                  </a:ext>
                </a:extLst>
              </a:tr>
              <a:tr h="246885">
                <a:tc>
                  <a:txBody>
                    <a:bodyPr/>
                    <a:lstStyle/>
                    <a:p>
                      <a:pPr algn="l" fontAlgn="b"/>
                      <a:r>
                        <a:rPr lang="es-CO" sz="12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424730"/>
                  </a:ext>
                </a:extLst>
              </a:tr>
              <a:tr h="246885">
                <a:tc>
                  <a:txBody>
                    <a:bodyPr/>
                    <a:lstStyle/>
                    <a:p>
                      <a:pPr algn="l" fontAlgn="b"/>
                      <a:r>
                        <a:rPr lang="es-CO" sz="1200" b="0" i="0" u="none" strike="noStrike">
                          <a:solidFill>
                            <a:srgbClr val="000000"/>
                          </a:solidFill>
                          <a:effectLst/>
                          <a:latin typeface="Arial Narrow" panose="020B0606020202030204" pitchFamily="34" charset="0"/>
                        </a:rPr>
                        <a:t>Ambiental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0684051"/>
                  </a:ext>
                </a:extLst>
              </a:tr>
              <a:tr h="246885">
                <a:tc>
                  <a:txBody>
                    <a:bodyPr/>
                    <a:lstStyle/>
                    <a:p>
                      <a:pPr algn="ctr" fontAlgn="b"/>
                      <a:r>
                        <a:rPr lang="es-CO" sz="1200" b="1" i="0" u="none" strike="noStrike">
                          <a:solidFill>
                            <a:srgbClr val="FFFFFF"/>
                          </a:solidFill>
                          <a:effectLst/>
                          <a:latin typeface="Arial Narrow" panose="020B0606020202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1583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38501647"/>
                  </a:ext>
                </a:extLst>
              </a:tr>
            </a:tbl>
          </a:graphicData>
        </a:graphic>
      </p:graphicFrame>
      <p:graphicFrame>
        <p:nvGraphicFramePr>
          <p:cNvPr id="12" name="Gráfico 11">
            <a:extLst>
              <a:ext uri="{FF2B5EF4-FFF2-40B4-BE49-F238E27FC236}">
                <a16:creationId xmlns:a16="http://schemas.microsoft.com/office/drawing/2014/main" id="{F65E913C-27DA-49E8-B8BE-274036CDB12E}"/>
              </a:ext>
            </a:extLst>
          </p:cNvPr>
          <p:cNvGraphicFramePr>
            <a:graphicFrameLocks/>
          </p:cNvGraphicFramePr>
          <p:nvPr>
            <p:extLst>
              <p:ext uri="{D42A27DB-BD31-4B8C-83A1-F6EECF244321}">
                <p14:modId xmlns:p14="http://schemas.microsoft.com/office/powerpoint/2010/main" val="2403944836"/>
              </p:ext>
            </p:extLst>
          </p:nvPr>
        </p:nvGraphicFramePr>
        <p:xfrm>
          <a:off x="522515" y="1351472"/>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01389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580112" y="2565133"/>
            <a:ext cx="3087057" cy="2862322"/>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rPr>
              <a:t>El mes en el cual se recepcionaron mas quejas fue en octubre con un total de 634 , de las cuales 595 fueron recepcionadas vía web</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10" name="Gráfico 9">
            <a:extLst>
              <a:ext uri="{FF2B5EF4-FFF2-40B4-BE49-F238E27FC236}">
                <a16:creationId xmlns:a16="http://schemas.microsoft.com/office/drawing/2014/main" id="{9D5333D6-F6DB-4305-AEE4-49C5F375B499}"/>
              </a:ext>
            </a:extLst>
          </p:cNvPr>
          <p:cNvGraphicFramePr>
            <a:graphicFrameLocks/>
          </p:cNvGraphicFramePr>
          <p:nvPr>
            <p:extLst>
              <p:ext uri="{D42A27DB-BD31-4B8C-83A1-F6EECF244321}">
                <p14:modId xmlns:p14="http://schemas.microsoft.com/office/powerpoint/2010/main" val="2514701509"/>
              </p:ext>
            </p:extLst>
          </p:nvPr>
        </p:nvGraphicFramePr>
        <p:xfrm>
          <a:off x="1008112" y="1636523"/>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Tabla 6">
            <a:extLst>
              <a:ext uri="{FF2B5EF4-FFF2-40B4-BE49-F238E27FC236}">
                <a16:creationId xmlns:a16="http://schemas.microsoft.com/office/drawing/2014/main" id="{8A64395F-BC8E-4563-A581-D213BE954050}"/>
              </a:ext>
            </a:extLst>
          </p:cNvPr>
          <p:cNvGraphicFramePr>
            <a:graphicFrameLocks noGrp="1"/>
          </p:cNvGraphicFramePr>
          <p:nvPr>
            <p:extLst>
              <p:ext uri="{D42A27DB-BD31-4B8C-83A1-F6EECF244321}">
                <p14:modId xmlns:p14="http://schemas.microsoft.com/office/powerpoint/2010/main" val="3386102680"/>
              </p:ext>
            </p:extLst>
          </p:nvPr>
        </p:nvGraphicFramePr>
        <p:xfrm>
          <a:off x="1160512" y="4622650"/>
          <a:ext cx="4419600" cy="1247775"/>
        </p:xfrm>
        <a:graphic>
          <a:graphicData uri="http://schemas.openxmlformats.org/drawingml/2006/table">
            <a:tbl>
              <a:tblPr/>
              <a:tblGrid>
                <a:gridCol w="2133600">
                  <a:extLst>
                    <a:ext uri="{9D8B030D-6E8A-4147-A177-3AD203B41FA5}">
                      <a16:colId xmlns:a16="http://schemas.microsoft.com/office/drawing/2014/main" val="2688461771"/>
                    </a:ext>
                  </a:extLst>
                </a:gridCol>
                <a:gridCol w="762000">
                  <a:extLst>
                    <a:ext uri="{9D8B030D-6E8A-4147-A177-3AD203B41FA5}">
                      <a16:colId xmlns:a16="http://schemas.microsoft.com/office/drawing/2014/main" val="3562803391"/>
                    </a:ext>
                  </a:extLst>
                </a:gridCol>
                <a:gridCol w="762000">
                  <a:extLst>
                    <a:ext uri="{9D8B030D-6E8A-4147-A177-3AD203B41FA5}">
                      <a16:colId xmlns:a16="http://schemas.microsoft.com/office/drawing/2014/main" val="1935636827"/>
                    </a:ext>
                  </a:extLst>
                </a:gridCol>
                <a:gridCol w="762000">
                  <a:extLst>
                    <a:ext uri="{9D8B030D-6E8A-4147-A177-3AD203B41FA5}">
                      <a16:colId xmlns:a16="http://schemas.microsoft.com/office/drawing/2014/main" val="264785617"/>
                    </a:ext>
                  </a:extLst>
                </a:gridCol>
              </a:tblGrid>
              <a:tr h="409575">
                <a:tc>
                  <a:txBody>
                    <a:bodyPr/>
                    <a:lstStyle/>
                    <a:p>
                      <a:pPr algn="ctr" rtl="0" fontAlgn="ctr"/>
                      <a:r>
                        <a:rPr lang="es-CO" sz="1200" b="1" i="0" u="none" strike="noStrike">
                          <a:solidFill>
                            <a:srgbClr val="FFFFFF"/>
                          </a:solidFill>
                          <a:effectLst/>
                          <a:latin typeface="Calibri" panose="020F0502020204030204" pitchFamily="34" charset="0"/>
                        </a:rPr>
                        <a:t>Mes</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Física</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3934420955"/>
                  </a:ext>
                </a:extLst>
              </a:tr>
              <a:tr h="209550">
                <a:tc>
                  <a:txBody>
                    <a:bodyPr/>
                    <a:lstStyle/>
                    <a:p>
                      <a:pPr algn="l" rtl="0" fontAlgn="b"/>
                      <a:r>
                        <a:rPr lang="es-CO" sz="1200" b="1" i="0" u="none" strike="noStrike">
                          <a:solidFill>
                            <a:srgbClr val="000000"/>
                          </a:solidFill>
                          <a:effectLst/>
                          <a:latin typeface="Calibri" panose="020F0502020204030204" pitchFamily="34" charset="0"/>
                        </a:rPr>
                        <a:t>OCTUBRE</a:t>
                      </a:r>
                    </a:p>
                  </a:txBody>
                  <a:tcPr marL="9525" marR="9525" marT="9525" marB="0" anchor="b">
                    <a:lnL>
                      <a:noFill/>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ctr"/>
                      <a:r>
                        <a:rPr lang="es-CO" sz="1200" b="0" i="0" u="none" strike="noStrike">
                          <a:solidFill>
                            <a:srgbClr val="000000"/>
                          </a:solidFill>
                          <a:effectLst/>
                          <a:latin typeface="Calibri" panose="020F0502020204030204" pitchFamily="34" charset="0"/>
                        </a:rPr>
                        <a:t>39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595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634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268690201"/>
                  </a:ext>
                </a:extLst>
              </a:tr>
              <a:tr h="209550">
                <a:tc>
                  <a:txBody>
                    <a:bodyPr/>
                    <a:lstStyle/>
                    <a:p>
                      <a:pPr algn="l" rtl="0" fontAlgn="b"/>
                      <a:r>
                        <a:rPr lang="es-CO" sz="1200" b="1" i="0" u="none" strike="noStrike">
                          <a:solidFill>
                            <a:srgbClr val="000000"/>
                          </a:solidFill>
                          <a:effectLst/>
                          <a:latin typeface="Calibri" panose="020F0502020204030204" pitchFamily="34" charset="0"/>
                        </a:rPr>
                        <a:t>NOVIEMBRE</a:t>
                      </a:r>
                    </a:p>
                  </a:txBody>
                  <a:tcPr marL="9525" marR="9525" marT="9525" marB="0" anchor="b">
                    <a:lnL>
                      <a:noFill/>
                    </a:lnL>
                    <a:lnR w="12700" cap="flat" cmpd="sng" algn="ctr">
                      <a:solidFill>
                        <a:srgbClr val="D9D9D9"/>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ctr"/>
                      <a:r>
                        <a:rPr lang="es-CO" sz="1200" b="0" i="0"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442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497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492928497"/>
                  </a:ext>
                </a:extLst>
              </a:tr>
              <a:tr h="209550">
                <a:tc>
                  <a:txBody>
                    <a:bodyPr/>
                    <a:lstStyle/>
                    <a:p>
                      <a:pPr algn="l" rtl="0" fontAlgn="b"/>
                      <a:r>
                        <a:rPr lang="es-CO" sz="1200" b="1" i="0" u="none" strike="noStrike">
                          <a:solidFill>
                            <a:srgbClr val="000000"/>
                          </a:solidFill>
                          <a:effectLst/>
                          <a:latin typeface="Calibri" panose="020F0502020204030204" pitchFamily="34" charset="0"/>
                        </a:rPr>
                        <a:t>DICIEMBRE</a:t>
                      </a:r>
                    </a:p>
                  </a:txBody>
                  <a:tcPr marL="9525" marR="9525" marT="9525" marB="0" anchor="b">
                    <a:lnL>
                      <a:noFill/>
                    </a:lnL>
                    <a:lnR w="12700" cap="flat" cmpd="sng" algn="ctr">
                      <a:solidFill>
                        <a:srgbClr val="D9D9D9"/>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E6F1"/>
                    </a:solidFill>
                  </a:tcPr>
                </a:tc>
                <a:tc>
                  <a:txBody>
                    <a:bodyPr/>
                    <a:lstStyle/>
                    <a:p>
                      <a:pPr algn="ctr" rtl="0" fontAlgn="ctr"/>
                      <a:r>
                        <a:rPr lang="es-CO" sz="1200" b="0" i="0"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397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452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983742127"/>
                  </a:ext>
                </a:extLst>
              </a:tr>
              <a:tr h="209550">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149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1434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1583</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2294525276"/>
                  </a:ext>
                </a:extLst>
              </a:tr>
            </a:tbl>
          </a:graphicData>
        </a:graphic>
      </p:graphicFrame>
    </p:spTree>
    <p:extLst>
      <p:ext uri="{BB962C8B-B14F-4D97-AF65-F5344CB8AC3E}">
        <p14:creationId xmlns:p14="http://schemas.microsoft.com/office/powerpoint/2010/main" val="26502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458487" y="1844824"/>
            <a:ext cx="3087057" cy="3416320"/>
          </a:xfrm>
          <a:prstGeom prst="rect">
            <a:avLst/>
          </a:prstGeom>
        </p:spPr>
        <p:txBody>
          <a:bodyPr wrap="square">
            <a:spAutoFit/>
          </a:bodyPr>
          <a:lstStyle/>
          <a:p>
            <a:pPr algn="just"/>
            <a:r>
              <a:rPr lang="es-CO" dirty="0">
                <a:latin typeface="Arial Narrow" panose="020B0606020202030204" pitchFamily="34" charset="0"/>
              </a:rPr>
              <a:t>En el cuarto trimestre del 2017 se recibieron 1583 quejas de las cuales 1434 fueron recepcionadas vía web y 149 físicas.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r>
              <a:rPr lang="es-CO" dirty="0">
                <a:latin typeface="Arial Narrow" panose="020B0606020202030204" pitchFamily="34" charset="0"/>
              </a:rPr>
              <a:t>El tipo de queja que mas se recepcionó tipo web fue reclamos servicios con un total de 832 quejas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85978730-8537-459C-9307-90CB3BCD6300}"/>
              </a:ext>
            </a:extLst>
          </p:cNvPr>
          <p:cNvGraphicFramePr>
            <a:graphicFrameLocks noGrp="1"/>
          </p:cNvGraphicFramePr>
          <p:nvPr>
            <p:extLst>
              <p:ext uri="{D42A27DB-BD31-4B8C-83A1-F6EECF244321}">
                <p14:modId xmlns:p14="http://schemas.microsoft.com/office/powerpoint/2010/main" val="2904830378"/>
              </p:ext>
            </p:extLst>
          </p:nvPr>
        </p:nvGraphicFramePr>
        <p:xfrm>
          <a:off x="546889" y="4437112"/>
          <a:ext cx="4911597" cy="1447919"/>
        </p:xfrm>
        <a:graphic>
          <a:graphicData uri="http://schemas.openxmlformats.org/drawingml/2006/table">
            <a:tbl>
              <a:tblPr/>
              <a:tblGrid>
                <a:gridCol w="2371116">
                  <a:extLst>
                    <a:ext uri="{9D8B030D-6E8A-4147-A177-3AD203B41FA5}">
                      <a16:colId xmlns:a16="http://schemas.microsoft.com/office/drawing/2014/main" val="1683117889"/>
                    </a:ext>
                  </a:extLst>
                </a:gridCol>
                <a:gridCol w="846827">
                  <a:extLst>
                    <a:ext uri="{9D8B030D-6E8A-4147-A177-3AD203B41FA5}">
                      <a16:colId xmlns:a16="http://schemas.microsoft.com/office/drawing/2014/main" val="461940920"/>
                    </a:ext>
                  </a:extLst>
                </a:gridCol>
                <a:gridCol w="846827">
                  <a:extLst>
                    <a:ext uri="{9D8B030D-6E8A-4147-A177-3AD203B41FA5}">
                      <a16:colId xmlns:a16="http://schemas.microsoft.com/office/drawing/2014/main" val="1254983263"/>
                    </a:ext>
                  </a:extLst>
                </a:gridCol>
                <a:gridCol w="846827">
                  <a:extLst>
                    <a:ext uri="{9D8B030D-6E8A-4147-A177-3AD203B41FA5}">
                      <a16:colId xmlns:a16="http://schemas.microsoft.com/office/drawing/2014/main" val="661695453"/>
                    </a:ext>
                  </a:extLst>
                </a:gridCol>
              </a:tblGrid>
              <a:tr h="475271">
                <a:tc>
                  <a:txBody>
                    <a:bodyPr/>
                    <a:lstStyle/>
                    <a:p>
                      <a:pPr algn="ctr" rtl="0" fontAlgn="ctr"/>
                      <a:r>
                        <a:rPr lang="es-CO" sz="1200" b="1" i="0" u="none" strike="noStrike">
                          <a:solidFill>
                            <a:srgbClr val="FFFFFF"/>
                          </a:solidFill>
                          <a:effectLst/>
                          <a:latin typeface="Calibri" panose="020F0502020204030204" pitchFamily="34" charset="0"/>
                        </a:rPr>
                        <a:t>TIPO </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Física</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3629066318"/>
                  </a:ext>
                </a:extLst>
              </a:tr>
              <a:tr h="243162">
                <a:tc>
                  <a:txBody>
                    <a:bodyPr/>
                    <a:lstStyle/>
                    <a:p>
                      <a:pPr algn="l" rtl="0" fontAlgn="b"/>
                      <a:r>
                        <a:rPr lang="es-CO" sz="1200" b="0" i="0" u="none" strike="noStrike">
                          <a:solidFill>
                            <a:srgbClr val="000000"/>
                          </a:solidFill>
                          <a:effectLst/>
                          <a:latin typeface="Calibri" panose="020F0502020204030204" pitchFamily="34" charset="0"/>
                        </a:rPr>
                        <a:t>QUEJAS FUNCIONARIOS MEN</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077813906"/>
                  </a:ext>
                </a:extLst>
              </a:tr>
              <a:tr h="243162">
                <a:tc>
                  <a:txBody>
                    <a:bodyPr/>
                    <a:lstStyle/>
                    <a:p>
                      <a:pPr algn="l" rtl="0" fontAlgn="b"/>
                      <a:r>
                        <a:rPr lang="es-CO" sz="1200" b="0" i="0" u="none" strike="noStrike">
                          <a:solidFill>
                            <a:srgbClr val="000000"/>
                          </a:solidFill>
                          <a:effectLst/>
                          <a:latin typeface="Calibri" panose="020F0502020204030204" pitchFamily="34" charset="0"/>
                        </a:rPr>
                        <a:t>QUEJAS PROCESOS MEN</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53</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632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685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368501207"/>
                  </a:ext>
                </a:extLst>
              </a:tr>
              <a:tr h="243162">
                <a:tc>
                  <a:txBody>
                    <a:bodyPr/>
                    <a:lstStyle/>
                    <a:p>
                      <a:pPr algn="l" rtl="0" fontAlgn="b"/>
                      <a:r>
                        <a:rPr lang="es-CO" sz="1200" b="0" i="0" u="none" strike="noStrike">
                          <a:solidFill>
                            <a:srgbClr val="000000"/>
                          </a:solidFill>
                          <a:effectLst/>
                          <a:latin typeface="Calibri" panose="020F0502020204030204" pitchFamily="34" charset="0"/>
                        </a:rPr>
                        <a:t>RECLAMOS SERVICIOS</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778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832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396265225"/>
                  </a:ext>
                </a:extLst>
              </a:tr>
              <a:tr h="243162">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149</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1434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1583</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2507657556"/>
                  </a:ext>
                </a:extLst>
              </a:tr>
            </a:tbl>
          </a:graphicData>
        </a:graphic>
      </p:graphicFrame>
      <p:graphicFrame>
        <p:nvGraphicFramePr>
          <p:cNvPr id="12" name="Gráfico 11">
            <a:extLst>
              <a:ext uri="{FF2B5EF4-FFF2-40B4-BE49-F238E27FC236}">
                <a16:creationId xmlns:a16="http://schemas.microsoft.com/office/drawing/2014/main" id="{C344BE88-BA16-48B9-AC85-DD0FFB8CC73E}"/>
              </a:ext>
            </a:extLst>
          </p:cNvPr>
          <p:cNvGraphicFramePr>
            <a:graphicFrameLocks/>
          </p:cNvGraphicFramePr>
          <p:nvPr>
            <p:extLst>
              <p:ext uri="{D42A27DB-BD31-4B8C-83A1-F6EECF244321}">
                <p14:modId xmlns:p14="http://schemas.microsoft.com/office/powerpoint/2010/main" val="2537482160"/>
              </p:ext>
            </p:extLst>
          </p:nvPr>
        </p:nvGraphicFramePr>
        <p:xfrm>
          <a:off x="886486" y="1493566"/>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41069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881413"/>
            <a:ext cx="8280920" cy="5940088"/>
          </a:xfrm>
          <a:prstGeom prst="rect">
            <a:avLst/>
          </a:prstGeom>
        </p:spPr>
        <p:txBody>
          <a:bodyPr wrap="square">
            <a:spAutoFit/>
          </a:bodyPr>
          <a:lstStyle/>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De las 1583 quejas radicadas en el cuarto trimestre, 923 no fueron atendidas oportunamente, lo cual llevó a obtener un  porcentaje de cumplimiento del indicador del 42%</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Esta  baja  del  indicador  se  debió principalmente a los  siguientes factores: </a:t>
            </a:r>
          </a:p>
          <a:p>
            <a:pPr algn="just">
              <a:buSzPct val="125000"/>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arenR"/>
              <a:defRPr/>
            </a:pPr>
            <a:r>
              <a:rPr lang="es-ES" sz="2000" dirty="0">
                <a:latin typeface="Arial Narrow" panose="020B0606020202030204" pitchFamily="34" charset="0"/>
                <a:cs typeface="Arial" pitchFamily="34" charset="0"/>
              </a:rPr>
              <a:t>En este trimestre se presentaron 556 quejas contra el proceso de convalidación de básica, debido al alto numero de solicitudes radicadas las cuales superaron las 6000 en 2017, y a la falta de personal asignado a esta área que permitiera adelantar dentro de los tiempos dichas solicitudes. </a:t>
            </a:r>
          </a:p>
          <a:p>
            <a:pPr marL="457200" indent="-457200" algn="just">
              <a:buSzPct val="125000"/>
              <a:buFont typeface="+mj-lt"/>
              <a:buAutoNum type="arabicParenR"/>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arenR"/>
              <a:defRPr/>
            </a:pPr>
            <a:r>
              <a:rPr lang="es-ES" sz="2000" dirty="0">
                <a:latin typeface="Arial Narrow" panose="020B0606020202030204" pitchFamily="34" charset="0"/>
                <a:cs typeface="Arial" pitchFamily="34" charset="0"/>
              </a:rPr>
              <a:t>El grupo de convalidaciones además de las radicaciones en VUMEN recibe y tramita un PQRS y requerimientos judiciales. </a:t>
            </a:r>
          </a:p>
          <a:p>
            <a:pPr marL="457200" indent="-457200" algn="just">
              <a:buSzPct val="125000"/>
              <a:buFont typeface="+mj-lt"/>
              <a:buAutoNum type="arabicParenR"/>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arenR"/>
              <a:defRPr/>
            </a:pPr>
            <a:endParaRPr lang="es-ES" sz="2000" dirty="0">
              <a:latin typeface="Arial Narrow" panose="020B0606020202030204" pitchFamily="34" charset="0"/>
              <a:cs typeface="Arial" pitchFamily="34" charset="0"/>
            </a:endParaRPr>
          </a:p>
          <a:p>
            <a:pPr algn="just">
              <a:buSzPct val="125000"/>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eriod"/>
              <a:defRPr/>
            </a:pPr>
            <a:endParaRPr lang="es-ES" sz="2000" dirty="0">
              <a:latin typeface="Arial Narrow" panose="020B0606020202030204" pitchFamily="34" charset="0"/>
              <a:cs typeface="Arial" pitchFamily="34" charset="0"/>
            </a:endParaRPr>
          </a:p>
          <a:p>
            <a:pPr algn="just">
              <a:buSzPct val="125000"/>
              <a:defRPr/>
            </a:pPr>
            <a:endParaRPr lang="es-ES" sz="2000" dirty="0">
              <a:latin typeface="Arial Narrow" panose="020B0606020202030204" pitchFamily="34" charset="0"/>
              <a:cs typeface="Arial" pitchFamily="34" charset="0"/>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4538069" y="313757"/>
            <a:ext cx="4572000" cy="646331"/>
          </a:xfrm>
          <a:prstGeom prst="rect">
            <a:avLst/>
          </a:prstGeom>
        </p:spPr>
        <p:txBody>
          <a:bodyPr>
            <a:spAutoFit/>
          </a:bodyPr>
          <a:lstStyle/>
          <a:p>
            <a:r>
              <a:rPr lang="es-CO" b="1" dirty="0">
                <a:solidFill>
                  <a:schemeClr val="accent2">
                    <a:lumMod val="50000"/>
                  </a:schemeClr>
                </a:solidFill>
              </a:rPr>
              <a:t>Conclusiones de los resultados a la gestión de las Quejas, Reclamos</a:t>
            </a:r>
            <a:endParaRPr lang="es-CO" dirty="0">
              <a:solidFill>
                <a:schemeClr val="accent2">
                  <a:lumMod val="50000"/>
                </a:schemeClr>
              </a:solidFill>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Tree>
    <p:extLst>
      <p:ext uri="{BB962C8B-B14F-4D97-AF65-F5344CB8AC3E}">
        <p14:creationId xmlns:p14="http://schemas.microsoft.com/office/powerpoint/2010/main" val="3492266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01664" y="1282363"/>
            <a:ext cx="7702783" cy="3693319"/>
          </a:xfrm>
          <a:prstGeom prst="rect">
            <a:avLst/>
          </a:prstGeom>
        </p:spPr>
        <p:txBody>
          <a:bodyPr wrap="square">
            <a:spAutoFit/>
          </a:bodyPr>
          <a:lstStyle/>
          <a:p>
            <a:pPr algn="ctr">
              <a:buSzPct val="125000"/>
              <a:defRPr/>
            </a:pPr>
            <a:r>
              <a:rPr lang="es-ES" sz="2800" dirty="0">
                <a:latin typeface="Arial Narrow" panose="020B0606020202030204" pitchFamily="34" charset="0"/>
                <a:cs typeface="Arial" pitchFamily="34" charset="0"/>
              </a:rPr>
              <a:t>ACCIONES  REALIZADAS PARA LA ATENCION OPORTUNA DE LAS QUEJAS</a:t>
            </a:r>
          </a:p>
          <a:p>
            <a:pPr algn="just">
              <a:buSzPct val="125000"/>
              <a:defRPr/>
            </a:pPr>
            <a:endParaRPr lang="es-ES"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Durante el cuarto trimestre de 2017 se trabajo articuladamente con la Dirección de Calidad de Básica, desarrollando diferentes estrategias para disminuir el numero de quejas radicadas, se adelanta de manera prioritaria las tareas dentro del sistema VUMEN, como es la verificación documental de cada proceso para que así se pueda llevar a cabo un filtro de las solicitudes duplicadas. </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Al finalizar el 2017 se estableció un plan de choque para evacuar las solicitudes atrasadas, logrando así disminuir el numero de quejas en el año 2018. </a:t>
            </a: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5697686"/>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4538069" y="313757"/>
            <a:ext cx="4572000" cy="646331"/>
          </a:xfrm>
          <a:prstGeom prst="rect">
            <a:avLst/>
          </a:prstGeom>
        </p:spPr>
        <p:txBody>
          <a:bodyPr>
            <a:spAutoFit/>
          </a:bodyPr>
          <a:lstStyle/>
          <a:p>
            <a:r>
              <a:rPr lang="es-CO" b="1" dirty="0">
                <a:solidFill>
                  <a:schemeClr val="accent2">
                    <a:lumMod val="50000"/>
                  </a:schemeClr>
                </a:solidFill>
              </a:rPr>
              <a:t>Conclusiones de los resultados a la gestión de las Quejas, Reclamos</a:t>
            </a:r>
            <a:endParaRPr lang="es-CO" dirty="0">
              <a:solidFill>
                <a:schemeClr val="accent2">
                  <a:lumMod val="50000"/>
                </a:schemeClr>
              </a:solidFill>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Tree>
    <p:extLst>
      <p:ext uri="{BB962C8B-B14F-4D97-AF65-F5344CB8AC3E}">
        <p14:creationId xmlns:p14="http://schemas.microsoft.com/office/powerpoint/2010/main" val="332430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549747" y="216266"/>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Sector Educativo</a:t>
            </a:r>
          </a:p>
        </p:txBody>
      </p:sp>
      <p:grpSp>
        <p:nvGrpSpPr>
          <p:cNvPr id="69" name="68 Grupo"/>
          <p:cNvGrpSpPr/>
          <p:nvPr/>
        </p:nvGrpSpPr>
        <p:grpSpPr>
          <a:xfrm>
            <a:off x="6189257" y="6093296"/>
            <a:ext cx="2919247" cy="757382"/>
            <a:chOff x="6189257" y="6093296"/>
            <a:chExt cx="2919247" cy="757382"/>
          </a:xfrm>
        </p:grpSpPr>
        <p:pic>
          <p:nvPicPr>
            <p:cNvPr id="70" name="6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71" name="70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3" name="2 CuadroTexto"/>
          <p:cNvSpPr txBox="1"/>
          <p:nvPr/>
        </p:nvSpPr>
        <p:spPr>
          <a:xfrm>
            <a:off x="526415" y="3432934"/>
            <a:ext cx="8208912" cy="523220"/>
          </a:xfrm>
          <a:prstGeom prst="rect">
            <a:avLst/>
          </a:prstGeom>
          <a:noFill/>
        </p:spPr>
        <p:txBody>
          <a:bodyPr wrap="square" rtlCol="0">
            <a:spAutoFit/>
          </a:bodyPr>
          <a:lstStyle/>
          <a:p>
            <a:r>
              <a:rPr lang="es-CO" sz="1400" dirty="0">
                <a:latin typeface="Verdana" panose="020B0604030504040204" pitchFamily="34" charset="0"/>
                <a:ea typeface="Verdana" panose="020B0604030504040204" pitchFamily="34" charset="0"/>
                <a:cs typeface="Verdana" panose="020B0604030504040204" pitchFamily="34" charset="0"/>
              </a:rPr>
              <a:t>Para el 4 trimestre del año 2017 se recibieron 2363 quejas aumentando en un 411% en comparación con el mismo periodo de tiempo del año 2016</a:t>
            </a:r>
          </a:p>
        </p:txBody>
      </p:sp>
      <p:sp>
        <p:nvSpPr>
          <p:cNvPr id="4" name="3 Rectángulo"/>
          <p:cNvSpPr/>
          <p:nvPr/>
        </p:nvSpPr>
        <p:spPr>
          <a:xfrm>
            <a:off x="4163327" y="261584"/>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755281256"/>
              </p:ext>
            </p:extLst>
          </p:nvPr>
        </p:nvGraphicFramePr>
        <p:xfrm>
          <a:off x="947489" y="1037013"/>
          <a:ext cx="6864871" cy="2331720"/>
        </p:xfrm>
        <a:graphic>
          <a:graphicData uri="http://schemas.openxmlformats.org/drawingml/2006/table">
            <a:tbl>
              <a:tblPr/>
              <a:tblGrid>
                <a:gridCol w="1954032">
                  <a:extLst>
                    <a:ext uri="{9D8B030D-6E8A-4147-A177-3AD203B41FA5}">
                      <a16:colId xmlns:a16="http://schemas.microsoft.com/office/drawing/2014/main" val="20000"/>
                    </a:ext>
                  </a:extLst>
                </a:gridCol>
                <a:gridCol w="580403">
                  <a:extLst>
                    <a:ext uri="{9D8B030D-6E8A-4147-A177-3AD203B41FA5}">
                      <a16:colId xmlns:a16="http://schemas.microsoft.com/office/drawing/2014/main" val="20001"/>
                    </a:ext>
                  </a:extLst>
                </a:gridCol>
                <a:gridCol w="580403">
                  <a:extLst>
                    <a:ext uri="{9D8B030D-6E8A-4147-A177-3AD203B41FA5}">
                      <a16:colId xmlns:a16="http://schemas.microsoft.com/office/drawing/2014/main" val="20002"/>
                    </a:ext>
                  </a:extLst>
                </a:gridCol>
                <a:gridCol w="615643">
                  <a:extLst>
                    <a:ext uri="{9D8B030D-6E8A-4147-A177-3AD203B41FA5}">
                      <a16:colId xmlns:a16="http://schemas.microsoft.com/office/drawing/2014/main" val="20003"/>
                    </a:ext>
                  </a:extLst>
                </a:gridCol>
                <a:gridCol w="611626">
                  <a:extLst>
                    <a:ext uri="{9D8B030D-6E8A-4147-A177-3AD203B41FA5}">
                      <a16:colId xmlns:a16="http://schemas.microsoft.com/office/drawing/2014/main" val="2274275783"/>
                    </a:ext>
                  </a:extLst>
                </a:gridCol>
                <a:gridCol w="653500">
                  <a:extLst>
                    <a:ext uri="{9D8B030D-6E8A-4147-A177-3AD203B41FA5}">
                      <a16:colId xmlns:a16="http://schemas.microsoft.com/office/drawing/2014/main" val="20005"/>
                    </a:ext>
                  </a:extLst>
                </a:gridCol>
                <a:gridCol w="582421">
                  <a:extLst>
                    <a:ext uri="{9D8B030D-6E8A-4147-A177-3AD203B41FA5}">
                      <a16:colId xmlns:a16="http://schemas.microsoft.com/office/drawing/2014/main" val="20006"/>
                    </a:ext>
                  </a:extLst>
                </a:gridCol>
                <a:gridCol w="582421">
                  <a:extLst>
                    <a:ext uri="{9D8B030D-6E8A-4147-A177-3AD203B41FA5}">
                      <a16:colId xmlns:a16="http://schemas.microsoft.com/office/drawing/2014/main" val="2580027454"/>
                    </a:ext>
                  </a:extLst>
                </a:gridCol>
                <a:gridCol w="704422">
                  <a:extLst>
                    <a:ext uri="{9D8B030D-6E8A-4147-A177-3AD203B41FA5}">
                      <a16:colId xmlns:a16="http://schemas.microsoft.com/office/drawing/2014/main" val="1111537195"/>
                    </a:ext>
                  </a:extLst>
                </a:gridCol>
              </a:tblGrid>
              <a:tr h="130681">
                <a:tc rowSpan="2">
                  <a:txBody>
                    <a:bodyPr/>
                    <a:lstStyle/>
                    <a:p>
                      <a:pPr algn="ctr" fontAlgn="b"/>
                      <a:r>
                        <a:rPr lang="es-CO" sz="1400" b="1" i="0" u="none" strike="noStrike" dirty="0">
                          <a:solidFill>
                            <a:srgbClr val="FFFFFF"/>
                          </a:solidFill>
                          <a:effectLst/>
                          <a:latin typeface="Arial Narrow" panose="020B0606020202030204" pitchFamily="34" charset="0"/>
                        </a:rPr>
                        <a:t>Ejes temáticos Quejas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4">
                  <a:txBody>
                    <a:bodyPr/>
                    <a:lstStyle/>
                    <a:p>
                      <a:pPr algn="ctr" fontAlgn="b"/>
                      <a:r>
                        <a:rPr lang="es-CO" sz="1400" b="1" i="0" u="none" strike="noStrike" dirty="0">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3">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endParaRPr lang="es-CO"/>
                    </a:p>
                  </a:txBody>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209550">
                <a:tc vMerge="1">
                  <a:txBody>
                    <a:bodyPr/>
                    <a:lstStyle/>
                    <a:p>
                      <a:endParaRPr lang="es-CO"/>
                    </a:p>
                  </a:txBody>
                  <a:tcPr/>
                </a:tc>
                <a:tc>
                  <a:txBody>
                    <a:bodyPr/>
                    <a:lstStyle/>
                    <a:p>
                      <a:pPr algn="ctr" fontAlgn="b"/>
                      <a:r>
                        <a:rPr lang="es-CO" sz="1100" b="1" i="0" u="none" strike="noStrike" dirty="0">
                          <a:solidFill>
                            <a:srgbClr val="FFFFFF"/>
                          </a:solidFill>
                          <a:effectLst/>
                          <a:latin typeface="Arial Narrow" panose="020B0606020202030204" pitchFamily="34" charset="0"/>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4° Trimestre</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b" latinLnBrk="0" hangingPunct="1"/>
                      <a:r>
                        <a:rPr lang="es-CO" sz="1100" b="1" i="0" u="none" strike="noStrike" kern="1200" dirty="0">
                          <a:solidFill>
                            <a:srgbClr val="FFFFFF"/>
                          </a:solidFill>
                          <a:effectLst/>
                          <a:latin typeface="Arial Narrow" panose="020B0606020202030204" pitchFamily="34" charset="0"/>
                          <a:ea typeface="+mn-ea"/>
                          <a:cs typeface="+mn-cs"/>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b" latinLnBrk="0" hangingPunct="1"/>
                      <a:r>
                        <a:rPr lang="es-CO" sz="1100" b="1" i="0" u="none" strike="noStrike" kern="1200" dirty="0">
                          <a:solidFill>
                            <a:srgbClr val="FFFFFF"/>
                          </a:solidFill>
                          <a:effectLst/>
                          <a:latin typeface="Arial Narrow" panose="020B0606020202030204" pitchFamily="34" charset="0"/>
                          <a:ea typeface="+mn-ea"/>
                          <a:cs typeface="+mn-cs"/>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b" latinLnBrk="0" hangingPunct="1"/>
                      <a:r>
                        <a:rPr lang="es-CO" sz="1100" b="1" i="0" u="none" strike="noStrike" kern="1200" dirty="0">
                          <a:solidFill>
                            <a:srgbClr val="FFFFFF"/>
                          </a:solidFill>
                          <a:effectLst/>
                          <a:latin typeface="Arial Narrow" panose="020B0606020202030204" pitchFamily="34" charset="0"/>
                          <a:ea typeface="+mn-ea"/>
                          <a:cs typeface="+mn-cs"/>
                        </a:rPr>
                        <a:t>3° </a:t>
                      </a:r>
                    </a:p>
                    <a:p>
                      <a:pPr marL="0" algn="ctr" defTabSz="914400" rtl="0" eaLnBrk="1" fontAlgn="b" latinLnBrk="0" hangingPunct="1"/>
                      <a:r>
                        <a:rPr lang="es-CO" sz="1100" b="1" i="0" u="none" strike="noStrike" kern="1200" dirty="0">
                          <a:solidFill>
                            <a:srgbClr val="FFFFFF"/>
                          </a:solidFill>
                          <a:effectLst/>
                          <a:latin typeface="Arial Narrow" panose="020B0606020202030204" pitchFamily="34" charset="0"/>
                          <a:ea typeface="+mn-ea"/>
                          <a:cs typeface="+mn-cs"/>
                        </a:rPr>
                        <a:t>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100" b="1" i="0" u="none" strike="noStrike" kern="1200" dirty="0">
                          <a:solidFill>
                            <a:srgbClr val="FFFFFF"/>
                          </a:solidFill>
                          <a:effectLst/>
                          <a:latin typeface="Arial Narrow" panose="020B0606020202030204" pitchFamily="34" charset="0"/>
                          <a:ea typeface="+mn-ea"/>
                          <a:cs typeface="+mn-cs"/>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209550">
                <a:tc>
                  <a:txBody>
                    <a:bodyPr/>
                    <a:lstStyle/>
                    <a:p>
                      <a:pPr algn="l" fontAlgn="b"/>
                      <a:r>
                        <a:rPr lang="es-CO" sz="1400" b="0" i="0" u="none" strike="noStrike" dirty="0">
                          <a:solidFill>
                            <a:srgbClr val="000000"/>
                          </a:solidFill>
                          <a:effectLst/>
                          <a:latin typeface="Arial Narrow" panose="020B0606020202030204" pitchFamily="34" charset="0"/>
                        </a:rPr>
                        <a:t>Instituciones de Educación Superior</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221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461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539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496</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298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256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298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b" latinLnBrk="0" hangingPunct="1"/>
                      <a:r>
                        <a:rPr lang="es-CO" sz="1100" b="0" i="0" u="none" strike="noStrike" kern="1200" dirty="0">
                          <a:solidFill>
                            <a:schemeClr val="tx1"/>
                          </a:solidFill>
                          <a:effectLst/>
                          <a:latin typeface="Arial Narrow" panose="020B0606020202030204" pitchFamily="34" charset="0"/>
                          <a:ea typeface="+mn-ea"/>
                          <a:cs typeface="+mn-cs"/>
                        </a:rPr>
                        <a:t>447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Ministerio de Educación Nacional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453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568</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1582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a:solidFill>
                            <a:srgbClr val="000000"/>
                          </a:solidFill>
                          <a:effectLst/>
                          <a:latin typeface="Arial Narrow" panose="020B0606020202030204" pitchFamily="34" charset="0"/>
                        </a:rPr>
                        <a:t>Secretarias de Educación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108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157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210</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227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197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69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dirty="0">
                          <a:solidFill>
                            <a:srgbClr val="000000"/>
                          </a:solidFill>
                          <a:effectLst/>
                          <a:latin typeface="Arial Narrow" panose="020B0606020202030204" pitchFamily="34" charset="0"/>
                        </a:rPr>
                        <a:t>Establecimientos Educativos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163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50</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144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144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154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a:solidFill>
                            <a:srgbClr val="000000"/>
                          </a:solidFill>
                          <a:effectLst/>
                          <a:latin typeface="Arial Narrow" panose="020B0606020202030204" pitchFamily="34" charset="0"/>
                        </a:rPr>
                        <a:t>Otras Entidades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chemeClr val="tx1"/>
                          </a:solidFill>
                          <a:effectLst/>
                          <a:latin typeface="Arial Narrow" panose="020B0606020202030204" pitchFamily="34" charset="0"/>
                        </a:rPr>
                        <a:t>111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ctr" fontAlgn="b"/>
                      <a:r>
                        <a:rPr lang="es-CO" sz="1400" b="1" i="0" u="none" strike="noStrike" dirty="0">
                          <a:solidFill>
                            <a:srgbClr val="FFFFFF"/>
                          </a:solidFill>
                          <a:effectLst/>
                          <a:latin typeface="Arial Narrow" panose="020B0606020202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448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1267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1260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574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1889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2304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2542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2363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7"/>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335367154"/>
              </p:ext>
            </p:extLst>
          </p:nvPr>
        </p:nvGraphicFramePr>
        <p:xfrm>
          <a:off x="803472" y="4019243"/>
          <a:ext cx="7008888" cy="2331720"/>
        </p:xfrm>
        <a:graphic>
          <a:graphicData uri="http://schemas.openxmlformats.org/drawingml/2006/table">
            <a:tbl>
              <a:tblPr/>
              <a:tblGrid>
                <a:gridCol w="2118603">
                  <a:extLst>
                    <a:ext uri="{9D8B030D-6E8A-4147-A177-3AD203B41FA5}">
                      <a16:colId xmlns:a16="http://schemas.microsoft.com/office/drawing/2014/main" val="20000"/>
                    </a:ext>
                  </a:extLst>
                </a:gridCol>
                <a:gridCol w="641812">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76064">
                  <a:extLst>
                    <a:ext uri="{9D8B030D-6E8A-4147-A177-3AD203B41FA5}">
                      <a16:colId xmlns:a16="http://schemas.microsoft.com/office/drawing/2014/main" val="505744476"/>
                    </a:ext>
                  </a:extLst>
                </a:gridCol>
                <a:gridCol w="648072">
                  <a:extLst>
                    <a:ext uri="{9D8B030D-6E8A-4147-A177-3AD203B41FA5}">
                      <a16:colId xmlns:a16="http://schemas.microsoft.com/office/drawing/2014/main" val="20005"/>
                    </a:ext>
                  </a:extLst>
                </a:gridCol>
                <a:gridCol w="576064">
                  <a:extLst>
                    <a:ext uri="{9D8B030D-6E8A-4147-A177-3AD203B41FA5}">
                      <a16:colId xmlns:a16="http://schemas.microsoft.com/office/drawing/2014/main" val="20006"/>
                    </a:ext>
                  </a:extLst>
                </a:gridCol>
                <a:gridCol w="576064">
                  <a:extLst>
                    <a:ext uri="{9D8B030D-6E8A-4147-A177-3AD203B41FA5}">
                      <a16:colId xmlns:a16="http://schemas.microsoft.com/office/drawing/2014/main" val="658754576"/>
                    </a:ext>
                  </a:extLst>
                </a:gridCol>
                <a:gridCol w="576065">
                  <a:extLst>
                    <a:ext uri="{9D8B030D-6E8A-4147-A177-3AD203B41FA5}">
                      <a16:colId xmlns:a16="http://schemas.microsoft.com/office/drawing/2014/main" val="1437540682"/>
                    </a:ext>
                  </a:extLst>
                </a:gridCol>
              </a:tblGrid>
              <a:tr h="209550">
                <a:tc rowSpan="2">
                  <a:txBody>
                    <a:bodyPr/>
                    <a:lstStyle/>
                    <a:p>
                      <a:pPr algn="ctr" fontAlgn="b"/>
                      <a:r>
                        <a:rPr lang="es-CO" sz="1400" b="1" i="0" u="none" strike="noStrike" dirty="0">
                          <a:solidFill>
                            <a:srgbClr val="FFFFFF"/>
                          </a:solidFill>
                          <a:effectLst/>
                          <a:latin typeface="Arial Narrow" panose="020B0606020202030204" pitchFamily="34" charset="0"/>
                        </a:rPr>
                        <a:t>Documentos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4">
                  <a:txBody>
                    <a:bodyPr/>
                    <a:lstStyle/>
                    <a:p>
                      <a:pPr algn="ctr" fontAlgn="b"/>
                      <a:r>
                        <a:rPr lang="es-CO" sz="1400" b="1" i="0" u="none" strike="noStrike" dirty="0">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4">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0">
                <a:tc vMerge="1">
                  <a:txBody>
                    <a:bodyPr/>
                    <a:lstStyle/>
                    <a:p>
                      <a:endParaRPr lang="es-CO"/>
                    </a:p>
                  </a:txBody>
                  <a:tcPr/>
                </a:tc>
                <a:tc>
                  <a:txBody>
                    <a:bodyPr/>
                    <a:lstStyle/>
                    <a:p>
                      <a:pPr algn="ctr" fontAlgn="b"/>
                      <a:r>
                        <a:rPr lang="es-CO" sz="1100" b="1" i="0" u="none" strike="noStrike" dirty="0">
                          <a:solidFill>
                            <a:srgbClr val="FFFFFF"/>
                          </a:solidFill>
                          <a:effectLst/>
                          <a:latin typeface="Arial Narrow" panose="020B0606020202030204" pitchFamily="34" charset="0"/>
                        </a:rPr>
                        <a:t>1° Trimestre</a:t>
                      </a:r>
                    </a:p>
                  </a:txBody>
                  <a:tcPr marL="9525" marR="9525" marT="9525" marB="0" anchor="b">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4° Trimestre</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1" i="0" u="none" strike="noStrike" dirty="0">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100" b="1" i="0" u="none" strike="noStrike" dirty="0">
                          <a:solidFill>
                            <a:srgbClr val="FFFFFF"/>
                          </a:solidFill>
                          <a:effectLst/>
                          <a:latin typeface="Arial Narrow" panose="020B0606020202030204" pitchFamily="34" charset="0"/>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209550">
                <a:tc>
                  <a:txBody>
                    <a:bodyPr/>
                    <a:lstStyle/>
                    <a:p>
                      <a:pPr algn="l" fontAlgn="b"/>
                      <a:r>
                        <a:rPr lang="es-CO" sz="1400" b="0" i="0" u="none" strike="noStrike" dirty="0">
                          <a:solidFill>
                            <a:srgbClr val="000000"/>
                          </a:solidFill>
                          <a:effectLst/>
                          <a:latin typeface="Arial Narrow" panose="020B0606020202030204" pitchFamily="34" charset="0"/>
                        </a:rPr>
                        <a:t>Total documentos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56.637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62.594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67.414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54.636</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64.301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 66386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75993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76274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92,00%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91,00%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93,00%</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 87,28%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93,33%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a:solidFill>
                            <a:srgbClr val="000000"/>
                          </a:solidFill>
                          <a:effectLst/>
                          <a:latin typeface="Arial Narrow" panose="020B0606020202030204" pitchFamily="34" charset="0"/>
                        </a:rPr>
                        <a:t>Total quejas del sector educativo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1.260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1.393</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1.889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2.304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2542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2363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en la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87,00%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69,29%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77,69%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67,04%</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74,00%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71,35%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86,8%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a:solidFill>
                            <a:srgbClr val="000000"/>
                          </a:solidFill>
                          <a:effectLst/>
                          <a:latin typeface="Arial Narrow" panose="020B0606020202030204" pitchFamily="34" charset="0"/>
                        </a:rPr>
                        <a:t>Total quejas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453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568</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1582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l" fontAlgn="b"/>
                      <a:r>
                        <a:rPr lang="es-CO" sz="1400" b="0" i="0" u="none" strike="noStrike">
                          <a:solidFill>
                            <a:srgbClr val="000000"/>
                          </a:solidFill>
                          <a:effectLst/>
                          <a:latin typeface="Arial Narrow" panose="020B0606020202030204" pitchFamily="34" charset="0"/>
                        </a:rPr>
                        <a:t>% de oportunidad en la respuesta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32%</a:t>
                      </a:r>
                    </a:p>
                  </a:txBody>
                  <a:tcPr marL="9024" marR="9024" marT="9024"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42%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3909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3131073"/>
            <a:ext cx="1510347" cy="707886"/>
          </a:xfrm>
          <a:prstGeom prst="rect">
            <a:avLst/>
          </a:prstGeom>
          <a:noFill/>
        </p:spPr>
        <p:txBody>
          <a:bodyPr wrap="square" rtlCol="0">
            <a:spAutoFit/>
          </a:bodyPr>
          <a:lstStyle/>
          <a:p>
            <a:r>
              <a:rPr lang="es-CO" sz="2000" dirty="0">
                <a:solidFill>
                  <a:schemeClr val="bg1"/>
                </a:solidFill>
                <a:latin typeface="Arial" pitchFamily="34" charset="0"/>
                <a:ea typeface="Verdana" panose="020B0604030504040204" pitchFamily="34" charset="0"/>
                <a:cs typeface="Arial" pitchFamily="34" charset="0"/>
              </a:rPr>
              <a:t>Detalle</a:t>
            </a:r>
            <a:r>
              <a:rPr lang="es-CO" sz="2000" dirty="0">
                <a:solidFill>
                  <a:schemeClr val="bg1"/>
                </a:solidFill>
                <a:latin typeface="Verdana" panose="020B0604030504040204" pitchFamily="34" charset="0"/>
                <a:ea typeface="Verdana" panose="020B0604030504040204" pitchFamily="34" charset="0"/>
                <a:cs typeface="Verdana" panose="020B0604030504040204" pitchFamily="34" charset="0"/>
              </a:rPr>
              <a:t> por  entidad</a:t>
            </a:r>
          </a:p>
        </p:txBody>
      </p:sp>
      <p:sp>
        <p:nvSpPr>
          <p:cNvPr id="8" name="7 Rectángulo"/>
          <p:cNvSpPr/>
          <p:nvPr/>
        </p:nvSpPr>
        <p:spPr>
          <a:xfrm>
            <a:off x="366560" y="5747689"/>
            <a:ext cx="6523314" cy="369332"/>
          </a:xfrm>
          <a:prstGeom prst="rect">
            <a:avLst/>
          </a:prstGeom>
        </p:spPr>
        <p:txBody>
          <a:bodyPr wrap="square">
            <a:spAutoFit/>
          </a:bodyPr>
          <a:lstStyle/>
          <a:p>
            <a:pPr algn="just"/>
            <a:endParaRPr lang="es-CO" dirty="0">
              <a:solidFill>
                <a:schemeClr val="tx1">
                  <a:lumMod val="75000"/>
                  <a:lumOff val="25000"/>
                </a:schemeClr>
              </a:solidFill>
            </a:endParaRPr>
          </a:p>
        </p:txBody>
      </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3" name="Text Box 5"/>
          <p:cNvSpPr txBox="1">
            <a:spLocks noChangeArrowheads="1"/>
          </p:cNvSpPr>
          <p:nvPr/>
        </p:nvSpPr>
        <p:spPr bwMode="auto">
          <a:xfrm>
            <a:off x="422385" y="5307568"/>
            <a:ext cx="8274050"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just">
              <a:lnSpc>
                <a:spcPct val="80000"/>
              </a:lnSpc>
              <a:spcBef>
                <a:spcPct val="50000"/>
              </a:spcBef>
              <a:buFontTx/>
              <a:buBlip>
                <a:blip r:embed="rId5"/>
              </a:buBlip>
            </a:pPr>
            <a:r>
              <a:rPr lang="es-CO" altLang="es-CO" sz="1600" b="0" dirty="0">
                <a:cs typeface="Arial" pitchFamily="34" charset="0"/>
              </a:rPr>
              <a:t>Por entidades, el mayor volumen de quejas recibidas en el cuarto trimestre del 2017, fue para el Ministerio de Educación Nacional, con un total de 1582 quejas con una participación del 67%, seguidas por las quejas de las Instituciones de Educación Superior con 447 casos y una participación del 19 %. </a:t>
            </a:r>
            <a:endParaRPr lang="es-ES" altLang="es-CO" sz="1600" b="0" dirty="0">
              <a:cs typeface="Arial" pitchFamily="34" charset="0"/>
            </a:endParaRPr>
          </a:p>
        </p:txBody>
      </p:sp>
      <p:sp>
        <p:nvSpPr>
          <p:cNvPr id="2" name="1 Rectángulo"/>
          <p:cNvSpPr/>
          <p:nvPr/>
        </p:nvSpPr>
        <p:spPr>
          <a:xfrm>
            <a:off x="4319766" y="211880"/>
            <a:ext cx="4301532" cy="646331"/>
          </a:xfrm>
          <a:prstGeom prst="rect">
            <a:avLst/>
          </a:prstGeom>
        </p:spPr>
        <p:txBody>
          <a:bodyPr wrap="square">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14" name="Gráfico 13">
            <a:extLst>
              <a:ext uri="{FF2B5EF4-FFF2-40B4-BE49-F238E27FC236}">
                <a16:creationId xmlns:a16="http://schemas.microsoft.com/office/drawing/2014/main" id="{C2DE0D1D-E942-44B4-8ED2-0862357935EC}"/>
              </a:ext>
            </a:extLst>
          </p:cNvPr>
          <p:cNvGraphicFramePr>
            <a:graphicFrameLocks/>
          </p:cNvGraphicFramePr>
          <p:nvPr>
            <p:extLst>
              <p:ext uri="{D42A27DB-BD31-4B8C-83A1-F6EECF244321}">
                <p14:modId xmlns:p14="http://schemas.microsoft.com/office/powerpoint/2010/main" val="2858526219"/>
              </p:ext>
            </p:extLst>
          </p:nvPr>
        </p:nvGraphicFramePr>
        <p:xfrm>
          <a:off x="1331640" y="1298332"/>
          <a:ext cx="6285979" cy="37689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8112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6084168" y="1268760"/>
            <a:ext cx="2520280" cy="4579715"/>
          </a:xfrm>
          <a:prstGeom prst="rect">
            <a:avLst/>
          </a:prstGeom>
        </p:spPr>
        <p:txBody>
          <a:bodyPr wrap="square">
            <a:spAutoFit/>
          </a:bodyPr>
          <a:lstStyle/>
          <a:p>
            <a:pPr marL="285750" indent="-285750" algn="just">
              <a:lnSpc>
                <a:spcPct val="80000"/>
              </a:lnSpc>
              <a:spcBef>
                <a:spcPct val="50000"/>
              </a:spcBef>
              <a:buBlip>
                <a:blip r:embed="rId4"/>
              </a:buBlip>
              <a:defRPr/>
            </a:pPr>
            <a:r>
              <a:rPr lang="es-ES" dirty="0">
                <a:latin typeface="Arial Narrow" panose="020B0606020202030204" pitchFamily="34" charset="0"/>
              </a:rPr>
              <a:t>Para las Instituciones de Educación Superior, se presentaron 447 quejas en el tercer trimestre de 2017. </a:t>
            </a:r>
          </a:p>
          <a:p>
            <a:pPr marL="285750" indent="-285750" algn="just">
              <a:lnSpc>
                <a:spcPct val="80000"/>
              </a:lnSpc>
              <a:spcBef>
                <a:spcPct val="50000"/>
              </a:spcBef>
              <a:buBlip>
                <a:blip r:embed="rId4"/>
              </a:buBlip>
              <a:defRPr/>
            </a:pPr>
            <a:r>
              <a:rPr lang="es-ES" dirty="0">
                <a:latin typeface="Arial Narrow" panose="020B0606020202030204" pitchFamily="34" charset="0"/>
              </a:rPr>
              <a:t>Se obtuvo una disminución de 70 quejas con relación al  cuarto trimestre del año 2016</a:t>
            </a:r>
          </a:p>
          <a:p>
            <a:pPr marL="285750" indent="-285750" algn="just">
              <a:lnSpc>
                <a:spcPct val="80000"/>
              </a:lnSpc>
              <a:spcBef>
                <a:spcPct val="50000"/>
              </a:spcBef>
              <a:buBlip>
                <a:blip r:embed="rId4"/>
              </a:buBlip>
              <a:defRPr/>
            </a:pPr>
            <a:r>
              <a:rPr lang="es-ES" dirty="0">
                <a:latin typeface="Arial Narrow" panose="020B0606020202030204" pitchFamily="34" charset="0"/>
              </a:rPr>
              <a:t>El mayor número de quejas  se presentó en los criterios relacionados con la calidad (aspectos académicos, bibliotecas, planes de estudios, entre otros), con un total de 446</a:t>
            </a: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731733"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82848" y="230451"/>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Instituciones Educativas</a:t>
            </a:r>
          </a:p>
        </p:txBody>
      </p:sp>
      <p:graphicFrame>
        <p:nvGraphicFramePr>
          <p:cNvPr id="4" name="Tabla 3">
            <a:extLst>
              <a:ext uri="{FF2B5EF4-FFF2-40B4-BE49-F238E27FC236}">
                <a16:creationId xmlns:a16="http://schemas.microsoft.com/office/drawing/2014/main" id="{E658D15A-820C-47A4-858A-EFA7BEDD67C5}"/>
              </a:ext>
            </a:extLst>
          </p:cNvPr>
          <p:cNvGraphicFramePr>
            <a:graphicFrameLocks noGrp="1"/>
          </p:cNvGraphicFramePr>
          <p:nvPr>
            <p:extLst>
              <p:ext uri="{D42A27DB-BD31-4B8C-83A1-F6EECF244321}">
                <p14:modId xmlns:p14="http://schemas.microsoft.com/office/powerpoint/2010/main" val="2440085432"/>
              </p:ext>
            </p:extLst>
          </p:nvPr>
        </p:nvGraphicFramePr>
        <p:xfrm>
          <a:off x="939800" y="4141537"/>
          <a:ext cx="5144368" cy="2205990"/>
        </p:xfrm>
        <a:graphic>
          <a:graphicData uri="http://schemas.openxmlformats.org/drawingml/2006/table">
            <a:tbl>
              <a:tblPr/>
              <a:tblGrid>
                <a:gridCol w="3372619">
                  <a:extLst>
                    <a:ext uri="{9D8B030D-6E8A-4147-A177-3AD203B41FA5}">
                      <a16:colId xmlns:a16="http://schemas.microsoft.com/office/drawing/2014/main" val="1364501958"/>
                    </a:ext>
                  </a:extLst>
                </a:gridCol>
                <a:gridCol w="1232130">
                  <a:extLst>
                    <a:ext uri="{9D8B030D-6E8A-4147-A177-3AD203B41FA5}">
                      <a16:colId xmlns:a16="http://schemas.microsoft.com/office/drawing/2014/main" val="2960299117"/>
                    </a:ext>
                  </a:extLst>
                </a:gridCol>
                <a:gridCol w="539619">
                  <a:extLst>
                    <a:ext uri="{9D8B030D-6E8A-4147-A177-3AD203B41FA5}">
                      <a16:colId xmlns:a16="http://schemas.microsoft.com/office/drawing/2014/main" val="2679689808"/>
                    </a:ext>
                  </a:extLst>
                </a:gridCol>
              </a:tblGrid>
              <a:tr h="129592">
                <a:tc rowSpan="2">
                  <a:txBody>
                    <a:bodyPr/>
                    <a:lstStyle/>
                    <a:p>
                      <a:pPr algn="ctr" rtl="0" fontAlgn="b"/>
                      <a:r>
                        <a:rPr lang="es-CO" sz="1100" b="1" i="0" u="none" strike="noStrike">
                          <a:solidFill>
                            <a:srgbClr val="FFFFFF"/>
                          </a:solidFill>
                          <a:effectLst/>
                          <a:latin typeface="Calibri" panose="020F0502020204030204" pitchFamily="34" charset="0"/>
                        </a:rPr>
                        <a:t>Ejes Temáticos</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Año 2016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Año 2017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1658988103"/>
                  </a:ext>
                </a:extLst>
              </a:tr>
              <a:tr h="129592">
                <a:tc vMerge="1">
                  <a:txBody>
                    <a:bodyPr/>
                    <a:lstStyle/>
                    <a:p>
                      <a:endParaRPr lang="es-CO"/>
                    </a:p>
                  </a:txBody>
                  <a:tcPr/>
                </a:tc>
                <a:tc>
                  <a:txBody>
                    <a:bodyPr/>
                    <a:lstStyle/>
                    <a:p>
                      <a:pPr algn="ctr" rtl="0" fontAlgn="b"/>
                      <a:r>
                        <a:rPr lang="es-CO" sz="1000" b="1" i="0" u="none" strike="noStrike">
                          <a:solidFill>
                            <a:srgbClr val="FFFFFF"/>
                          </a:solidFill>
                          <a:effectLst/>
                          <a:latin typeface="Calibri" panose="020F0502020204030204" pitchFamily="34" charset="0"/>
                        </a:rPr>
                        <a:t>4° Trimestre</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4° Trimestre</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1253505714"/>
                  </a:ext>
                </a:extLst>
              </a:tr>
              <a:tr h="376435">
                <a:tc>
                  <a:txBody>
                    <a:bodyPr/>
                    <a:lstStyle/>
                    <a:p>
                      <a:pPr algn="l" rtl="0" fontAlgn="ctr"/>
                      <a:r>
                        <a:rPr lang="es-CO" sz="1100" b="0" i="0" u="none" strike="noStrike">
                          <a:solidFill>
                            <a:srgbClr val="000000"/>
                          </a:solidFill>
                          <a:effectLst/>
                          <a:latin typeface="Calibri" panose="020F0502020204030204" pitchFamily="34" charset="0"/>
                        </a:rPr>
                        <a:t>IES Calidad: Bibliotecas, Centros de Prática, formación de Docentes, Modificación de Registro Calificado, numero de docentes, Plan de Estudios, Tutorias, Dificultad para  grado, Maltratos.</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308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446</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842584951"/>
                  </a:ext>
                </a:extLst>
              </a:tr>
              <a:tr h="376435">
                <a:tc>
                  <a:txBody>
                    <a:bodyPr/>
                    <a:lstStyle/>
                    <a:p>
                      <a:pPr algn="l" rtl="0" fontAlgn="ctr"/>
                      <a:r>
                        <a:rPr lang="es-CO" sz="1100" b="0" i="0" u="none" strike="noStrike">
                          <a:solidFill>
                            <a:srgbClr val="000000"/>
                          </a:solidFill>
                          <a:effectLst/>
                          <a:latin typeface="Calibri" panose="020F0502020204030204" pitchFamily="34" charset="0"/>
                        </a:rPr>
                        <a:t>IES Pecuniarios:  Cobros no contemplados, costos de matricula, Devolución de dineros, matricula extraordinaria, servicio medico, asistencial, derechos de  grado.</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45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315036712"/>
                  </a:ext>
                </a:extLst>
              </a:tr>
              <a:tr h="129592">
                <a:tc>
                  <a:txBody>
                    <a:bodyPr/>
                    <a:lstStyle/>
                    <a:p>
                      <a:pPr algn="l" rtl="0" fontAlgn="ctr"/>
                      <a:r>
                        <a:rPr lang="es-CO" sz="1100" b="0" i="0" u="none" strike="noStrike">
                          <a:solidFill>
                            <a:srgbClr val="000000"/>
                          </a:solidFill>
                          <a:effectLst/>
                          <a:latin typeface="Calibri" panose="020F0502020204030204" pitchFamily="34" charset="0"/>
                        </a:rPr>
                        <a:t>Infraestructura Física y Administrativa.</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24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4027547419"/>
                  </a:ext>
                </a:extLst>
              </a:tr>
              <a:tr h="129592">
                <a:tc>
                  <a:txBody>
                    <a:bodyPr/>
                    <a:lstStyle/>
                    <a:p>
                      <a:pPr algn="ctr" rtl="0" fontAlgn="ctr"/>
                      <a:r>
                        <a:rPr lang="es-CO" sz="1100" b="0" i="0" u="none" strike="noStrike">
                          <a:solidFill>
                            <a:srgbClr val="FFFFFF"/>
                          </a:solidFill>
                          <a:effectLst/>
                          <a:latin typeface="Calibri" panose="020F0502020204030204" pitchFamily="34" charset="0"/>
                        </a:rPr>
                        <a:t>Total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377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447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4172762334"/>
                  </a:ext>
                </a:extLst>
              </a:tr>
            </a:tbl>
          </a:graphicData>
        </a:graphic>
      </p:graphicFrame>
      <p:graphicFrame>
        <p:nvGraphicFramePr>
          <p:cNvPr id="14" name="Gráfico 13">
            <a:extLst>
              <a:ext uri="{FF2B5EF4-FFF2-40B4-BE49-F238E27FC236}">
                <a16:creationId xmlns:a16="http://schemas.microsoft.com/office/drawing/2014/main" id="{1DF4AA5C-7BB9-4DC8-9478-D56799AC7AF3}"/>
              </a:ext>
            </a:extLst>
          </p:cNvPr>
          <p:cNvGraphicFramePr>
            <a:graphicFrameLocks/>
          </p:cNvGraphicFramePr>
          <p:nvPr>
            <p:extLst>
              <p:ext uri="{D42A27DB-BD31-4B8C-83A1-F6EECF244321}">
                <p14:modId xmlns:p14="http://schemas.microsoft.com/office/powerpoint/2010/main" val="1817391920"/>
              </p:ext>
            </p:extLst>
          </p:nvPr>
        </p:nvGraphicFramePr>
        <p:xfrm>
          <a:off x="827584" y="1312319"/>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6266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Rectángulo"/>
          <p:cNvSpPr/>
          <p:nvPr/>
        </p:nvSpPr>
        <p:spPr>
          <a:xfrm>
            <a:off x="4283968" y="116632"/>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sp>
        <p:nvSpPr>
          <p:cNvPr id="3" name="2 Rectángulo"/>
          <p:cNvSpPr/>
          <p:nvPr/>
        </p:nvSpPr>
        <p:spPr>
          <a:xfrm>
            <a:off x="6582564" y="866159"/>
            <a:ext cx="2282990" cy="3914918"/>
          </a:xfrm>
          <a:prstGeom prst="rect">
            <a:avLst/>
          </a:prstGeom>
        </p:spPr>
        <p:txBody>
          <a:bodyPr wrap="square">
            <a:spAutoFit/>
          </a:bodyPr>
          <a:lstStyle/>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Para las Secretarías de Educación, se presentaron 69 quejas en el cuarto trimestre de 2017, </a:t>
            </a:r>
          </a:p>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Teniendo un aumento  de 117 con respecto al cuarto trimestre del año 2016</a:t>
            </a:r>
          </a:p>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El eje temático  con mayor numero de quejas fue </a:t>
            </a:r>
            <a:r>
              <a:rPr lang="es-CO" altLang="es-CO" dirty="0">
                <a:solidFill>
                  <a:srgbClr val="000000"/>
                </a:solidFill>
                <a:latin typeface="Arial Narrow" panose="020B0606020202030204" pitchFamily="34" charset="0"/>
                <a:ea typeface="Verdana" panose="020B0604030504040204" pitchFamily="34" charset="0"/>
                <a:cs typeface="Verdana" panose="020B0604030504040204" pitchFamily="34" charset="0"/>
              </a:rPr>
              <a:t>Organización de plantas de personal </a:t>
            </a: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con un total de 23 quejas</a:t>
            </a:r>
          </a:p>
        </p:txBody>
      </p:sp>
      <p:pic>
        <p:nvPicPr>
          <p:cNvPr id="12"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253845" y="83126"/>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12 CuadroTexto"/>
          <p:cNvSpPr txBox="1"/>
          <p:nvPr/>
        </p:nvSpPr>
        <p:spPr>
          <a:xfrm>
            <a:off x="245788" y="82254"/>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Secretarias de Educación</a:t>
            </a:r>
          </a:p>
        </p:txBody>
      </p:sp>
      <p:graphicFrame>
        <p:nvGraphicFramePr>
          <p:cNvPr id="2" name="Tabla 1"/>
          <p:cNvGraphicFramePr>
            <a:graphicFrameLocks noGrp="1"/>
          </p:cNvGraphicFramePr>
          <p:nvPr>
            <p:extLst>
              <p:ext uri="{D42A27DB-BD31-4B8C-83A1-F6EECF244321}">
                <p14:modId xmlns:p14="http://schemas.microsoft.com/office/powerpoint/2010/main" val="1191485594"/>
              </p:ext>
            </p:extLst>
          </p:nvPr>
        </p:nvGraphicFramePr>
        <p:xfrm>
          <a:off x="100895" y="3857109"/>
          <a:ext cx="6369093" cy="2745214"/>
        </p:xfrm>
        <a:graphic>
          <a:graphicData uri="http://schemas.openxmlformats.org/drawingml/2006/table">
            <a:tbl>
              <a:tblPr/>
              <a:tblGrid>
                <a:gridCol w="4640902">
                  <a:extLst>
                    <a:ext uri="{9D8B030D-6E8A-4147-A177-3AD203B41FA5}">
                      <a16:colId xmlns:a16="http://schemas.microsoft.com/office/drawing/2014/main" val="20000"/>
                    </a:ext>
                  </a:extLst>
                </a:gridCol>
                <a:gridCol w="969966">
                  <a:extLst>
                    <a:ext uri="{9D8B030D-6E8A-4147-A177-3AD203B41FA5}">
                      <a16:colId xmlns:a16="http://schemas.microsoft.com/office/drawing/2014/main" val="20001"/>
                    </a:ext>
                  </a:extLst>
                </a:gridCol>
                <a:gridCol w="758225">
                  <a:extLst>
                    <a:ext uri="{9D8B030D-6E8A-4147-A177-3AD203B41FA5}">
                      <a16:colId xmlns:a16="http://schemas.microsoft.com/office/drawing/2014/main" val="20002"/>
                    </a:ext>
                  </a:extLst>
                </a:gridCol>
              </a:tblGrid>
              <a:tr h="209550">
                <a:tc rowSpan="2">
                  <a:txBody>
                    <a:bodyPr/>
                    <a:lstStyle/>
                    <a:p>
                      <a:pPr algn="ctr" fontAlgn="ctr"/>
                      <a:r>
                        <a:rPr lang="es-CO" sz="1200" b="1" i="0" u="none" strike="noStrike" dirty="0">
                          <a:solidFill>
                            <a:srgbClr val="FFFFFF"/>
                          </a:solidFill>
                          <a:effectLst/>
                          <a:latin typeface="Arial Narrow" panose="020B0606020202030204" pitchFamily="34" charset="0"/>
                        </a:rPr>
                        <a:t>Ejes Temáticos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rtl="0" fontAlgn="b"/>
                      <a:r>
                        <a:rPr lang="es-CO" sz="1050" b="1" i="0" u="none" strike="noStrike">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vMerge="1">
                  <a:txBody>
                    <a:bodyPr/>
                    <a:lstStyle/>
                    <a:p>
                      <a:endParaRPr lang="es-CO"/>
                    </a:p>
                  </a:txBody>
                  <a:tcPr/>
                </a:tc>
                <a:tc>
                  <a:txBody>
                    <a:bodyPr/>
                    <a:lstStyle/>
                    <a:p>
                      <a:pPr algn="ctr" rtl="0" fontAlgn="b"/>
                      <a:r>
                        <a:rPr lang="es-CO" sz="1050" b="1" i="0" u="none" strike="noStrike" dirty="0">
                          <a:solidFill>
                            <a:srgbClr val="FFFFFF"/>
                          </a:solidFill>
                          <a:effectLst/>
                          <a:latin typeface="Arial Narrow" panose="020B0606020202030204" pitchFamily="34" charset="0"/>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dirty="0">
                          <a:solidFill>
                            <a:srgbClr val="FFFFFF"/>
                          </a:solidFill>
                          <a:effectLst/>
                          <a:latin typeface="Arial Narrow" panose="020B0606020202030204" pitchFamily="34" charset="0"/>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381000">
                <a:tc>
                  <a:txBody>
                    <a:bodyPr/>
                    <a:lstStyle/>
                    <a:p>
                      <a:pPr algn="l" fontAlgn="b"/>
                      <a:r>
                        <a:rPr lang="es-CO" sz="1100" b="0" i="0" u="none" strike="noStrike">
                          <a:solidFill>
                            <a:srgbClr val="000000"/>
                          </a:solidFill>
                          <a:effectLst/>
                          <a:latin typeface="Calibri" panose="020F0502020204030204" pitchFamily="34" charset="0"/>
                        </a:rPr>
                        <a:t>Organización de Plantas de Personal Directivo Docente, Docente y Administrativo, Concurso Docente, Acoso Laboral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panose="020F0502020204030204" pitchFamily="34" charset="0"/>
                        </a:rPr>
                        <a:t>Otros: Aquellas que no Tienen Relación con Niguno de los Anteriores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149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s-CO" sz="1100" b="0" i="0" u="none" strike="noStrike">
                          <a:solidFill>
                            <a:srgbClr val="000000"/>
                          </a:solidFill>
                          <a:effectLst/>
                          <a:latin typeface="Calibri" panose="020F0502020204030204" pitchFamily="34" charset="0"/>
                        </a:rPr>
                        <a:t>Nivelación Salarial, Pago de Salarios, Primas Entre Otros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76334">
                <a:tc>
                  <a:txBody>
                    <a:bodyPr/>
                    <a:lstStyle/>
                    <a:p>
                      <a:pPr algn="l" fontAlgn="b"/>
                      <a:r>
                        <a:rPr lang="es-CO" sz="1100" b="0" i="0" u="none" strike="noStrike" dirty="0">
                          <a:solidFill>
                            <a:srgbClr val="000000"/>
                          </a:solidFill>
                          <a:effectLst/>
                          <a:latin typeface="Calibri" panose="020F0502020204030204" pitchFamily="34" charset="0"/>
                        </a:rPr>
                        <a:t>Malos Manejos de Recursos Financieros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r>
                        <a:rPr lang="es-CO" sz="1100" b="0" i="0" u="none" strike="noStrike">
                          <a:solidFill>
                            <a:srgbClr val="000000"/>
                          </a:solidFill>
                          <a:effectLst/>
                          <a:latin typeface="Calibri" panose="020F0502020204030204" pitchFamily="34" charset="0"/>
                        </a:rPr>
                        <a:t>Ampliacion de Cobertura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ctr"/>
                      <a:r>
                        <a:rPr lang="es-CO" sz="1100" b="0" i="0" u="none" strike="noStrike">
                          <a:solidFill>
                            <a:srgbClr val="000000"/>
                          </a:solidFill>
                          <a:effectLst/>
                          <a:latin typeface="Calibri" panose="020F0502020204030204" pitchFamily="34" charset="0"/>
                        </a:rPr>
                        <a:t>Evaluación de competencias, reubicación salarial y ascenso en el escalafón, docentes faltas graves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endParaRPr lang="es-CO"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14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381000">
                <a:tc>
                  <a:txBody>
                    <a:bodyPr/>
                    <a:lstStyle/>
                    <a:p>
                      <a:pPr algn="l" fontAlgn="b"/>
                      <a:r>
                        <a:rPr lang="es-CO" sz="1100" b="0" i="0" u="none" strike="noStrike">
                          <a:solidFill>
                            <a:srgbClr val="000000"/>
                          </a:solidFill>
                          <a:effectLst/>
                          <a:latin typeface="Calibri" panose="020F0502020204030204" pitchFamily="34" charset="0"/>
                        </a:rPr>
                        <a:t>Banco de  Oferentes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190500">
                <a:tc>
                  <a:txBody>
                    <a:bodyPr/>
                    <a:lstStyle/>
                    <a:p>
                      <a:pPr algn="l" fontAlgn="ctr"/>
                      <a:r>
                        <a:rPr lang="es-CO" sz="1100" b="0" i="0" u="none" strike="noStrike">
                          <a:solidFill>
                            <a:srgbClr val="000000"/>
                          </a:solidFill>
                          <a:effectLst/>
                          <a:latin typeface="Calibri" panose="020F0502020204030204" pitchFamily="34" charset="0"/>
                        </a:rPr>
                        <a:t>Proyecto de infraestructura financiados por ley 21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endParaRPr lang="es-CO"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190500">
                <a:tc>
                  <a:txBody>
                    <a:bodyPr/>
                    <a:lstStyle/>
                    <a:p>
                      <a:pPr algn="ctr" rtl="0" fontAlgn="ctr"/>
                      <a:r>
                        <a:rPr lang="es-CO" sz="1200" b="1" i="0" u="none" strike="noStrike" dirty="0">
                          <a:solidFill>
                            <a:srgbClr val="FFFFFF"/>
                          </a:solidFill>
                          <a:effectLst/>
                          <a:latin typeface="Calibri" panose="020F0502020204030204" pitchFamily="34" charset="0"/>
                        </a:rPr>
                        <a:t>TOTAL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186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69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10"/>
                  </a:ext>
                </a:extLst>
              </a:tr>
            </a:tbl>
          </a:graphicData>
        </a:graphic>
      </p:graphicFrame>
      <p:graphicFrame>
        <p:nvGraphicFramePr>
          <p:cNvPr id="11" name="2 Gráfico">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2028683936"/>
              </p:ext>
            </p:extLst>
          </p:nvPr>
        </p:nvGraphicFramePr>
        <p:xfrm>
          <a:off x="395537" y="1175217"/>
          <a:ext cx="6074452" cy="232579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8488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499992" y="262389"/>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sp>
        <p:nvSpPr>
          <p:cNvPr id="3" name="2 Rectángulo"/>
          <p:cNvSpPr/>
          <p:nvPr/>
        </p:nvSpPr>
        <p:spPr>
          <a:xfrm>
            <a:off x="6395756" y="1136325"/>
            <a:ext cx="2575487" cy="3610219"/>
          </a:xfrm>
          <a:prstGeom prst="rect">
            <a:avLst/>
          </a:prstGeom>
        </p:spPr>
        <p:txBody>
          <a:bodyPr wrap="square">
            <a:spAutoFit/>
          </a:bodyPr>
          <a:lstStyle/>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presentaron 154 quejas en el cuarto trimestre del 2017</a:t>
            </a:r>
          </a:p>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obtuvo un aumento de 104 quejas con relación al cuarto trimestre del año 2016.</a:t>
            </a:r>
          </a:p>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El eje temático que tuvo mayor numero de quejas fue Calidad, aspectos académicos, formación de docentes, c</a:t>
            </a:r>
            <a:r>
              <a:rPr lang="es-CO" altLang="es-CO" dirty="0" err="1">
                <a:latin typeface="Arial Narrow" panose="020B0606020202030204" pitchFamily="34" charset="0"/>
                <a:ea typeface="Verdana" panose="020B0604030504040204" pitchFamily="34" charset="0"/>
                <a:cs typeface="Verdana" panose="020B0604030504040204" pitchFamily="34" charset="0"/>
              </a:rPr>
              <a:t>on</a:t>
            </a:r>
            <a:r>
              <a:rPr lang="es-CO" altLang="es-CO" dirty="0">
                <a:latin typeface="Arial Narrow" panose="020B0606020202030204" pitchFamily="34" charset="0"/>
                <a:ea typeface="Verdana" panose="020B0604030504040204" pitchFamily="34" charset="0"/>
                <a:cs typeface="Verdana" panose="020B0604030504040204" pitchFamily="34" charset="0"/>
              </a:rPr>
              <a:t> un total de 79 quejas</a:t>
            </a:r>
          </a:p>
          <a:p>
            <a:pPr marL="285750" indent="-285750" algn="just">
              <a:lnSpc>
                <a:spcPct val="80000"/>
              </a:lnSpc>
              <a:spcBef>
                <a:spcPct val="50000"/>
              </a:spcBef>
              <a:buBlip>
                <a:blip r:embed="rId4"/>
              </a:buBlip>
            </a:pPr>
            <a:endParaRPr lang="es-ES" altLang="es-CO" dirty="0">
              <a:latin typeface="Arial Narrow" panose="020B0606020202030204" pitchFamily="34" charset="0"/>
              <a:ea typeface="Verdana" panose="020B0604030504040204" pitchFamily="34" charset="0"/>
              <a:cs typeface="Verdana" panose="020B0604030504040204" pitchFamily="34" charset="0"/>
            </a:endParaRP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638326" y="14341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14868" y="122959"/>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 Establecimientos Educativos</a:t>
            </a:r>
          </a:p>
        </p:txBody>
      </p:sp>
      <p:graphicFrame>
        <p:nvGraphicFramePr>
          <p:cNvPr id="2" name="Tabla 1"/>
          <p:cNvGraphicFramePr>
            <a:graphicFrameLocks noGrp="1"/>
          </p:cNvGraphicFramePr>
          <p:nvPr>
            <p:extLst>
              <p:ext uri="{D42A27DB-BD31-4B8C-83A1-F6EECF244321}">
                <p14:modId xmlns:p14="http://schemas.microsoft.com/office/powerpoint/2010/main" val="1083833106"/>
              </p:ext>
            </p:extLst>
          </p:nvPr>
        </p:nvGraphicFramePr>
        <p:xfrm>
          <a:off x="93099" y="3933056"/>
          <a:ext cx="6279101" cy="2744227"/>
        </p:xfrm>
        <a:graphic>
          <a:graphicData uri="http://schemas.openxmlformats.org/drawingml/2006/table">
            <a:tbl>
              <a:tblPr/>
              <a:tblGrid>
                <a:gridCol w="462291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tblGrid>
              <a:tr h="176432">
                <a:tc rowSpan="2">
                  <a:txBody>
                    <a:bodyPr/>
                    <a:lstStyle/>
                    <a:p>
                      <a:pPr algn="ctr" fontAlgn="ctr"/>
                      <a:r>
                        <a:rPr lang="es-CO" sz="1200" b="1" i="0" u="none" strike="noStrike" dirty="0">
                          <a:solidFill>
                            <a:srgbClr val="FFFFFF"/>
                          </a:solidFill>
                          <a:effectLst/>
                          <a:latin typeface="Calibri" panose="020F0502020204030204" pitchFamily="34" charset="0"/>
                        </a:rPr>
                        <a:t>Ejes </a:t>
                      </a:r>
                      <a:r>
                        <a:rPr lang="es-CO" sz="1200" b="1" i="0" u="none" strike="noStrike" dirty="0" err="1">
                          <a:solidFill>
                            <a:srgbClr val="FFFFFF"/>
                          </a:solidFill>
                          <a:effectLst/>
                          <a:latin typeface="Calibri" panose="020F0502020204030204" pitchFamily="34" charset="0"/>
                        </a:rPr>
                        <a:t>Tematicos</a:t>
                      </a:r>
                      <a:endParaRPr lang="es-CO"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0" i="0" u="none" strike="noStrike" dirty="0">
                          <a:solidFill>
                            <a:srgbClr val="FFFFFF"/>
                          </a:solidFill>
                          <a:effectLst/>
                          <a:latin typeface="Calibri" panose="020F0502020204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0" i="0" u="none" strike="noStrike">
                          <a:solidFill>
                            <a:srgbClr val="FFFFFF"/>
                          </a:solidFill>
                          <a:effectLst/>
                          <a:latin typeface="Calibri" panose="020F0502020204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269048">
                <a:tc vMerge="1">
                  <a:txBody>
                    <a:bodyPr/>
                    <a:lstStyle/>
                    <a:p>
                      <a:endParaRPr lang="es-CO"/>
                    </a:p>
                  </a:txBody>
                  <a:tcPr/>
                </a:tc>
                <a:tc>
                  <a:txBody>
                    <a:bodyPr/>
                    <a:lstStyle/>
                    <a:p>
                      <a:pPr algn="ctr" fontAlgn="b"/>
                      <a:r>
                        <a:rPr lang="es-CO" sz="1000" b="1" i="0" u="none" strike="noStrike" dirty="0">
                          <a:solidFill>
                            <a:srgbClr val="FFFFFF"/>
                          </a:solidFill>
                          <a:effectLst/>
                          <a:latin typeface="Calibri" panose="020F0502020204030204" pitchFamily="34" charset="0"/>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dirty="0">
                          <a:solidFill>
                            <a:srgbClr val="FFFFFF"/>
                          </a:solidFill>
                          <a:effectLst/>
                          <a:latin typeface="Calibri" panose="020F0502020204030204" pitchFamily="34" charset="0"/>
                        </a:rPr>
                        <a:t>4°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176432">
                <a:tc>
                  <a:txBody>
                    <a:bodyPr/>
                    <a:lstStyle/>
                    <a:p>
                      <a:pPr algn="l" fontAlgn="b"/>
                      <a:r>
                        <a:rPr lang="es-CO" sz="1100" b="0" i="0" u="none" strike="noStrike" dirty="0">
                          <a:solidFill>
                            <a:srgbClr val="000000"/>
                          </a:solidFill>
                          <a:effectLst/>
                          <a:latin typeface="Calibri" panose="020F0502020204030204" pitchFamily="34" charset="0"/>
                        </a:rPr>
                        <a:t>Maltrato Alumnos y Acoso Alumnos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529296">
                <a:tc>
                  <a:txBody>
                    <a:bodyPr/>
                    <a:lstStyle/>
                    <a:p>
                      <a:pPr algn="l" fontAlgn="b"/>
                      <a:r>
                        <a:rPr lang="es-CO" sz="1100" b="0" i="0" u="none" strike="noStrike" dirty="0">
                          <a:solidFill>
                            <a:srgbClr val="000000"/>
                          </a:solidFill>
                          <a:effectLst/>
                          <a:latin typeface="Calibri" panose="020F0502020204030204" pitchFamily="34" charset="0"/>
                        </a:rPr>
                        <a:t>Calidad: Aspectos </a:t>
                      </a:r>
                      <a:r>
                        <a:rPr lang="es-CO" sz="1100" b="0" i="0" u="none" strike="noStrike" dirty="0" err="1">
                          <a:solidFill>
                            <a:srgbClr val="000000"/>
                          </a:solidFill>
                          <a:effectLst/>
                          <a:latin typeface="Calibri" panose="020F0502020204030204" pitchFamily="34" charset="0"/>
                        </a:rPr>
                        <a:t>Academicos</a:t>
                      </a:r>
                      <a:r>
                        <a:rPr lang="es-CO" sz="1100" b="0" i="0" u="none" strike="noStrike" dirty="0">
                          <a:solidFill>
                            <a:srgbClr val="000000"/>
                          </a:solidFill>
                          <a:effectLst/>
                          <a:latin typeface="Calibri" panose="020F0502020204030204" pitchFamily="34" charset="0"/>
                        </a:rPr>
                        <a:t>, Bibliotecas, Centros de Practica, </a:t>
                      </a:r>
                      <a:r>
                        <a:rPr lang="es-CO" sz="1100" b="0" i="0" u="none" strike="noStrike" dirty="0" err="1">
                          <a:solidFill>
                            <a:srgbClr val="000000"/>
                          </a:solidFill>
                          <a:effectLst/>
                          <a:latin typeface="Calibri" panose="020F0502020204030204" pitchFamily="34" charset="0"/>
                        </a:rPr>
                        <a:t>Formacion</a:t>
                      </a:r>
                      <a:r>
                        <a:rPr lang="es-CO" sz="1100" b="0" i="0" u="none" strike="noStrike" dirty="0">
                          <a:solidFill>
                            <a:srgbClr val="000000"/>
                          </a:solidFill>
                          <a:effectLst/>
                          <a:latin typeface="Calibri" panose="020F0502020204030204" pitchFamily="34" charset="0"/>
                        </a:rPr>
                        <a:t> de Docentes, Numero de Docentes, Plan de Estudios, </a:t>
                      </a:r>
                      <a:r>
                        <a:rPr lang="es-CO" sz="1100" b="0" i="0" u="none" strike="noStrike" dirty="0" err="1">
                          <a:solidFill>
                            <a:srgbClr val="000000"/>
                          </a:solidFill>
                          <a:effectLst/>
                          <a:latin typeface="Calibri" panose="020F0502020204030204" pitchFamily="34" charset="0"/>
                        </a:rPr>
                        <a:t>Tutorias</a:t>
                      </a:r>
                      <a:r>
                        <a:rPr lang="es-CO" sz="1100" b="0" i="0" u="none" strike="noStrike" dirty="0">
                          <a:solidFill>
                            <a:srgbClr val="000000"/>
                          </a:solidFill>
                          <a:effectLst/>
                          <a:latin typeface="Calibri" panose="020F0502020204030204" pitchFamily="34" charset="0"/>
                        </a:rPr>
                        <a:t>, Dificultades para Grado, </a:t>
                      </a:r>
                      <a:r>
                        <a:rPr lang="es-CO" sz="1100" b="0" i="0" u="none" strike="noStrike" dirty="0" err="1">
                          <a:solidFill>
                            <a:srgbClr val="000000"/>
                          </a:solidFill>
                          <a:effectLst/>
                          <a:latin typeface="Calibri" panose="020F0502020204030204" pitchFamily="34" charset="0"/>
                        </a:rPr>
                        <a:t>Evaluacion</a:t>
                      </a:r>
                      <a:r>
                        <a:rPr lang="es-CO" sz="1100" b="0" i="0" u="none" strike="noStrike" dirty="0">
                          <a:solidFill>
                            <a:srgbClr val="000000"/>
                          </a:solidFill>
                          <a:effectLst/>
                          <a:latin typeface="Calibri" panose="020F0502020204030204" pitchFamily="34" charset="0"/>
                        </a:rPr>
                        <a:t> y </a:t>
                      </a:r>
                      <a:r>
                        <a:rPr lang="es-CO" sz="1100" b="0" i="0" u="none" strike="noStrike" dirty="0" err="1">
                          <a:solidFill>
                            <a:srgbClr val="000000"/>
                          </a:solidFill>
                          <a:effectLst/>
                          <a:latin typeface="Calibri" panose="020F0502020204030204" pitchFamily="34" charset="0"/>
                        </a:rPr>
                        <a:t>Promocion</a:t>
                      </a:r>
                      <a:r>
                        <a:rPr lang="es-CO" sz="1100" b="0" i="0" u="none" strike="noStrike" dirty="0">
                          <a:solidFill>
                            <a:srgbClr val="000000"/>
                          </a:solidFill>
                          <a:effectLst/>
                          <a:latin typeface="Calibri" panose="020F0502020204030204" pitchFamily="34" charset="0"/>
                        </a:rPr>
                        <a:t> de Estudiantes.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79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76432">
                <a:tc>
                  <a:txBody>
                    <a:bodyPr/>
                    <a:lstStyle/>
                    <a:p>
                      <a:pPr algn="l" fontAlgn="b"/>
                      <a:r>
                        <a:rPr lang="es-CO" sz="1100" b="0" i="0" u="none" strike="noStrike" dirty="0">
                          <a:solidFill>
                            <a:srgbClr val="000000"/>
                          </a:solidFill>
                          <a:effectLst/>
                          <a:latin typeface="Calibri" panose="020F0502020204030204" pitchFamily="34" charset="0"/>
                        </a:rPr>
                        <a:t>Malos Manejos de Recursos Financieros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705728">
                <a:tc>
                  <a:txBody>
                    <a:bodyPr/>
                    <a:lstStyle/>
                    <a:p>
                      <a:pPr algn="l" fontAlgn="b"/>
                      <a:r>
                        <a:rPr lang="es-CO" sz="1100" b="0" i="0" u="none" strike="noStrike">
                          <a:solidFill>
                            <a:srgbClr val="000000"/>
                          </a:solidFill>
                          <a:effectLst/>
                          <a:latin typeface="Calibri" panose="020F0502020204030204" pitchFamily="34" charset="0"/>
                        </a:rPr>
                        <a:t>Costos Educativos, Incrementos de Tarifas Superiores a lo Autorizado, Cobros de Transporte, Alimentacion, Alojamiento, Otros Cobros Periodicos, Cobro de Bonos, Cobros Asociacion de Padres de Familia, Listas de Textos, Uniformes o Utiles, Derechos Pecuniarios. Gratuidad.</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176432">
                <a:tc>
                  <a:txBody>
                    <a:bodyPr/>
                    <a:lstStyle/>
                    <a:p>
                      <a:pPr algn="l" fontAlgn="b"/>
                      <a:r>
                        <a:rPr lang="es-CO" sz="1100" b="0" i="0" u="none" strike="noStrike">
                          <a:solidFill>
                            <a:srgbClr val="000000"/>
                          </a:solidFill>
                          <a:effectLst/>
                          <a:latin typeface="Calibri" panose="020F0502020204030204" pitchFamily="34" charset="0"/>
                        </a:rPr>
                        <a:t>Actuaciones Administrativas Relacionadas con Planta de Personal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44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176432">
                <a:tc>
                  <a:txBody>
                    <a:bodyPr/>
                    <a:lstStyle/>
                    <a:p>
                      <a:pPr algn="l" fontAlgn="b"/>
                      <a:r>
                        <a:rPr lang="es-CO" sz="1100" b="0" i="0" u="none" strike="noStrike">
                          <a:solidFill>
                            <a:srgbClr val="000000"/>
                          </a:solidFill>
                          <a:effectLst/>
                          <a:latin typeface="Calibri" panose="020F0502020204030204" pitchFamily="34" charset="0"/>
                        </a:rPr>
                        <a:t>Otro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176432">
                <a:tc>
                  <a:txBody>
                    <a:bodyPr/>
                    <a:lstStyle/>
                    <a:p>
                      <a:pPr algn="l" fontAlgn="b"/>
                      <a:r>
                        <a:rPr lang="es-CO" sz="1100" b="0" i="0" u="none" strike="noStrike">
                          <a:solidFill>
                            <a:srgbClr val="000000"/>
                          </a:solidFill>
                          <a:effectLst/>
                          <a:latin typeface="Calibri" panose="020F0502020204030204" pitchFamily="34" charset="0"/>
                        </a:rPr>
                        <a:t>Infraestructura Fisica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176432">
                <a:tc>
                  <a:txBody>
                    <a:bodyPr/>
                    <a:lstStyle/>
                    <a:p>
                      <a:pPr algn="ctr" fontAlgn="ctr"/>
                      <a:r>
                        <a:rPr lang="es-CO" sz="1100" b="1" i="0" u="none" strike="noStrike">
                          <a:solidFill>
                            <a:srgbClr val="FFFFFF"/>
                          </a:solidFill>
                          <a:effectLst/>
                          <a:latin typeface="Calibri" panose="020F0502020204030204" pitchFamily="34" charset="0"/>
                        </a:rPr>
                        <a:t>Total</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50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154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9"/>
                  </a:ext>
                </a:extLst>
              </a:tr>
            </a:tbl>
          </a:graphicData>
        </a:graphic>
      </p:graphicFrame>
      <p:graphicFrame>
        <p:nvGraphicFramePr>
          <p:cNvPr id="12" name="2 Gráfico">
            <a:extLst>
              <a:ext uri="{FF2B5EF4-FFF2-40B4-BE49-F238E27FC236}">
                <a16:creationId xmlns:a16="http://schemas.microsoft.com/office/drawing/2014/main" id="{00000000-0008-0000-0F00-000003000000}"/>
              </a:ext>
            </a:extLst>
          </p:cNvPr>
          <p:cNvGraphicFramePr>
            <a:graphicFrameLocks/>
          </p:cNvGraphicFramePr>
          <p:nvPr>
            <p:extLst>
              <p:ext uri="{D42A27DB-BD31-4B8C-83A1-F6EECF244321}">
                <p14:modId xmlns:p14="http://schemas.microsoft.com/office/powerpoint/2010/main" val="4037463829"/>
              </p:ext>
            </p:extLst>
          </p:nvPr>
        </p:nvGraphicFramePr>
        <p:xfrm>
          <a:off x="569116" y="789742"/>
          <a:ext cx="5653884" cy="303268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6331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1072" y="2690701"/>
            <a:ext cx="9159766" cy="95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98467" y="2941941"/>
            <a:ext cx="8784976" cy="400110"/>
          </a:xfrm>
          <a:prstGeom prst="rect">
            <a:avLst/>
          </a:prstGeom>
          <a:noFill/>
        </p:spPr>
        <p:txBody>
          <a:bodyPr wrap="square" rtlCol="0">
            <a:spAutoFit/>
          </a:bodyPr>
          <a:lstStyle/>
          <a:p>
            <a:pPr algn="ctr">
              <a:defRPr/>
            </a:pPr>
            <a:r>
              <a:rPr lang="es-ES" sz="2000" dirty="0">
                <a:solidFill>
                  <a:schemeClr val="bg1"/>
                </a:solidFill>
                <a:latin typeface="Arial MT"/>
                <a:ea typeface="Verdana" pitchFamily="34" charset="0"/>
                <a:cs typeface="Verdana" pitchFamily="34" charset="0"/>
              </a:rPr>
              <a:t>Informe Detallado de Quejas y Reclamos Ministerio de Educación Nacional</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89025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940152" y="1994018"/>
            <a:ext cx="2843808" cy="2862322"/>
          </a:xfrm>
          <a:prstGeom prst="rect">
            <a:avLst/>
          </a:prstGeom>
        </p:spPr>
        <p:txBody>
          <a:bodyPr wrap="square">
            <a:spAutoFit/>
          </a:bodyPr>
          <a:lstStyle/>
          <a:p>
            <a:pPr>
              <a:defRPr/>
            </a:pPr>
            <a:r>
              <a:rPr lang="es-ES" dirty="0">
                <a:latin typeface="Arial Narrow" panose="020B0606020202030204" pitchFamily="34" charset="0"/>
              </a:rPr>
              <a:t>En el cuarto trimestre de 2017, se evidencia un aumento de</a:t>
            </a:r>
            <a:r>
              <a:rPr lang="es-ES" b="1" dirty="0">
                <a:latin typeface="Arial Narrow" panose="020B0606020202030204" pitchFamily="34" charset="0"/>
              </a:rPr>
              <a:t> 1014 </a:t>
            </a:r>
            <a:r>
              <a:rPr lang="es-ES" dirty="0">
                <a:latin typeface="Arial Narrow" panose="020B0606020202030204" pitchFamily="34" charset="0"/>
              </a:rPr>
              <a:t> quejas con relación al mismo periodo del 2016. </a:t>
            </a:r>
          </a:p>
          <a:p>
            <a:pPr>
              <a:defRPr/>
            </a:pPr>
            <a:endParaRPr lang="es-ES" dirty="0">
              <a:latin typeface="Arial Narrow" panose="020B0606020202030204" pitchFamily="34" charset="0"/>
            </a:endParaRPr>
          </a:p>
          <a:p>
            <a:pPr>
              <a:defRPr/>
            </a:pPr>
            <a:r>
              <a:rPr lang="es-ES" dirty="0">
                <a:latin typeface="Arial Narrow" panose="020B0606020202030204" pitchFamily="34" charset="0"/>
              </a:rPr>
              <a:t>Se recibieron 1582 de las cuales, las más frecuentes fueron reclamos contra servicios, con un total de 832 y una participación del  52,6%.</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83568" y="23045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pic>
        <p:nvPicPr>
          <p:cNvPr id="6"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435640" y="277658"/>
            <a:ext cx="3632304"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467604" y="467380"/>
            <a:ext cx="3600400" cy="369332"/>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8" name="7 Rectángulo"/>
          <p:cNvSpPr/>
          <p:nvPr/>
        </p:nvSpPr>
        <p:spPr>
          <a:xfrm>
            <a:off x="4712947" y="3786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4124769856"/>
              </p:ext>
            </p:extLst>
          </p:nvPr>
        </p:nvGraphicFramePr>
        <p:xfrm>
          <a:off x="683569" y="2707380"/>
          <a:ext cx="3600399" cy="1834515"/>
        </p:xfrm>
        <a:graphic>
          <a:graphicData uri="http://schemas.openxmlformats.org/drawingml/2006/table">
            <a:tbl>
              <a:tblPr/>
              <a:tblGrid>
                <a:gridCol w="1452262">
                  <a:extLst>
                    <a:ext uri="{9D8B030D-6E8A-4147-A177-3AD203B41FA5}">
                      <a16:colId xmlns:a16="http://schemas.microsoft.com/office/drawing/2014/main" val="20000"/>
                    </a:ext>
                  </a:extLst>
                </a:gridCol>
                <a:gridCol w="1104324">
                  <a:extLst>
                    <a:ext uri="{9D8B030D-6E8A-4147-A177-3AD203B41FA5}">
                      <a16:colId xmlns:a16="http://schemas.microsoft.com/office/drawing/2014/main" val="20001"/>
                    </a:ext>
                  </a:extLst>
                </a:gridCol>
                <a:gridCol w="1043813">
                  <a:extLst>
                    <a:ext uri="{9D8B030D-6E8A-4147-A177-3AD203B41FA5}">
                      <a16:colId xmlns:a16="http://schemas.microsoft.com/office/drawing/2014/main" val="20002"/>
                    </a:ext>
                  </a:extLst>
                </a:gridCol>
              </a:tblGrid>
              <a:tr h="190500">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Año 2016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Año 2017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4° Trimestre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4° Trimestre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190500">
                <a:tc>
                  <a:txBody>
                    <a:bodyPr/>
                    <a:lstStyle/>
                    <a:p>
                      <a:pPr algn="l" fontAlgn="b"/>
                      <a:r>
                        <a:rPr lang="es-CO" sz="1400" b="0" i="0" u="none" strike="noStrike">
                          <a:solidFill>
                            <a:srgbClr val="000000"/>
                          </a:solidFill>
                          <a:effectLst/>
                          <a:latin typeface="Arial Narrow" panose="020B0606020202030204" pitchFamily="34" charset="0"/>
                        </a:rPr>
                        <a:t>Reclamos Proceso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41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685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0500">
                <a:tc>
                  <a:txBody>
                    <a:bodyPr/>
                    <a:lstStyle/>
                    <a:p>
                      <a:pPr algn="l" fontAlgn="b"/>
                      <a:r>
                        <a:rPr lang="es-CO" sz="1400" b="0" i="0" u="none" strike="noStrike">
                          <a:solidFill>
                            <a:srgbClr val="000000"/>
                          </a:solidFill>
                          <a:effectLst/>
                          <a:latin typeface="Arial Narrow" panose="020B0606020202030204" pitchFamily="34" charset="0"/>
                        </a:rPr>
                        <a:t>Queja Funcionario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132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66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90500">
                <a:tc>
                  <a:txBody>
                    <a:bodyPr/>
                    <a:lstStyle/>
                    <a:p>
                      <a:pPr algn="l"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395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832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90500">
                <a:tc>
                  <a:txBody>
                    <a:bodyPr/>
                    <a:lstStyle/>
                    <a:p>
                      <a:pPr algn="l" fontAlgn="b"/>
                      <a:r>
                        <a:rPr lang="es-CO" sz="1400" b="0" i="0" u="none" strike="noStrike" dirty="0">
                          <a:solidFill>
                            <a:srgbClr val="000000"/>
                          </a:solidFill>
                          <a:effectLst/>
                          <a:latin typeface="Arial Narrow" panose="020B0606020202030204" pitchFamily="34" charset="0"/>
                        </a:rPr>
                        <a:t>Ambiental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90500">
                <a:tc>
                  <a:txBody>
                    <a:bodyPr/>
                    <a:lstStyle/>
                    <a:p>
                      <a:pPr algn="ctr" fontAlgn="b"/>
                      <a:r>
                        <a:rPr lang="es-CO" sz="12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2000" b="1" i="0" u="none" strike="noStrike" dirty="0">
                          <a:solidFill>
                            <a:srgbClr val="FFFFFF"/>
                          </a:solidFill>
                          <a:effectLst/>
                          <a:latin typeface="Calibri" panose="020F0502020204030204" pitchFamily="34" charset="0"/>
                        </a:rPr>
                        <a:t>568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1583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22181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11642</TotalTime>
  <Words>2817</Words>
  <Application>Microsoft Office PowerPoint</Application>
  <PresentationFormat>Presentación en pantalla (4:3)</PresentationFormat>
  <Paragraphs>738</Paragraphs>
  <Slides>24</Slides>
  <Notes>24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24</vt:i4>
      </vt:variant>
    </vt:vector>
  </HeadingPairs>
  <TitlesOfParts>
    <vt:vector size="32" baseType="lpstr">
      <vt:lpstr>ＭＳ Ｐゴシック</vt:lpstr>
      <vt:lpstr>Arial</vt:lpstr>
      <vt:lpstr>Arial MT</vt:lpstr>
      <vt:lpstr>Arial Narrow</vt:lpstr>
      <vt:lpstr>Calibri</vt:lpstr>
      <vt:lpstr>Tahoma</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Gina Marcela Cortes Parra</cp:lastModifiedBy>
  <cp:revision>612</cp:revision>
  <dcterms:created xsi:type="dcterms:W3CDTF">2014-10-20T16:00:02Z</dcterms:created>
  <dcterms:modified xsi:type="dcterms:W3CDTF">2018-01-17T00:29:06Z</dcterms:modified>
</cp:coreProperties>
</file>