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  <p:sldMasterId id="2147483655" r:id="rId6"/>
    <p:sldMasterId id="2147483659" r:id="rId7"/>
    <p:sldMasterId id="2147483665" r:id="rId8"/>
    <p:sldMasterId id="2147483672" r:id="rId9"/>
    <p:sldMasterId id="2147483678" r:id="rId10"/>
    <p:sldMasterId id="2147483684" r:id="rId11"/>
    <p:sldMasterId id="2147483691" r:id="rId12"/>
  </p:sldMasterIdLst>
  <p:notesMasterIdLst>
    <p:notesMasterId r:id="rId21"/>
  </p:notesMasterIdLst>
  <p:handoutMasterIdLst>
    <p:handoutMasterId r:id="rId22"/>
  </p:handoutMasterIdLst>
  <p:sldIdLst>
    <p:sldId id="1838" r:id="rId13"/>
    <p:sldId id="1851" r:id="rId14"/>
    <p:sldId id="1852" r:id="rId15"/>
    <p:sldId id="1792" r:id="rId16"/>
    <p:sldId id="1854" r:id="rId17"/>
    <p:sldId id="1856" r:id="rId18"/>
    <p:sldId id="1855" r:id="rId19"/>
    <p:sldId id="1853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án" initials="I" lastIdx="8" clrIdx="0"/>
  <p:cmAuthor id="1" name="Carmen Yaneth Perea Criollo" initials="CYPC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800000"/>
    <a:srgbClr val="5C0000"/>
    <a:srgbClr val="AA72D4"/>
    <a:srgbClr val="990099"/>
    <a:srgbClr val="A46894"/>
    <a:srgbClr val="2AE2E2"/>
    <a:srgbClr val="CC99FF"/>
    <a:srgbClr val="FFFF66"/>
    <a:srgbClr val="8C3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Énfasi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4907" autoAdjust="0"/>
    <p:restoredTop sz="98224" autoAdjust="0"/>
  </p:normalViewPr>
  <p:slideViewPr>
    <p:cSldViewPr>
      <p:cViewPr varScale="1">
        <p:scale>
          <a:sx n="72" d="100"/>
          <a:sy n="72" d="100"/>
        </p:scale>
        <p:origin x="-10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928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3.xml"/><Relationship Id="rId12" Type="http://schemas.openxmlformats.org/officeDocument/2006/relationships/slideMaster" Target="slideMasters/slideMaster8.xml"/><Relationship Id="rId17" Type="http://schemas.openxmlformats.org/officeDocument/2006/relationships/slide" Target="slides/slide5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3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D0CFD836-79F2-4A4D-8D94-07AC08A89A73}" type="datetime1">
              <a:rPr lang="es-ES"/>
              <a:pPr>
                <a:defRPr/>
              </a:pPr>
              <a:t>03/07/2015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7AACB95A-F589-7946-9FE8-F10A77590B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3445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CA4B56A3-AAB9-AF49-B123-87D137BCFED6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915" tIns="46457" rIns="92915" bIns="46457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C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4838"/>
            <a:ext cx="5610225" cy="4184650"/>
          </a:xfrm>
          <a:prstGeom prst="rect">
            <a:avLst/>
          </a:prstGeom>
        </p:spPr>
        <p:txBody>
          <a:bodyPr vert="horz" wrap="square" lIns="92915" tIns="46457" rIns="92915" bIns="4645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_tradnl" noProof="0" smtClean="0"/>
              <a:t>Click to edit Master text styles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915" tIns="46457" rIns="92915" bIns="4645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456C2FDE-8DA6-204B-BB08-B3CFAB70D2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38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pitchFamily="-107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7.jpe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17.jpe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20.jpe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0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1" y="261940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s-CO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431801" y="114302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2"/>
            <a:ext cx="8229600" cy="3411543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FC7F5-4188-C746-9701-5FD786A8BCAE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2466-7F29-134E-AA5F-C0797988CB8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5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" y="261942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431802" y="114304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4"/>
            <a:ext cx="8229600" cy="341154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>
                <a:latin typeface="Calibri"/>
              </a:rPr>
              <a:pPr/>
              <a:t>7/3/2015</a:t>
            </a:fld>
            <a:endParaRPr lang="en-US" dirty="0">
              <a:latin typeface="Calibri"/>
            </a:endParaRPr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>
                <a:latin typeface="Calibri"/>
              </a:rPr>
              <a:pPr/>
              <a:t>‹Nº›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3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>
                <a:latin typeface="Calibri"/>
              </a:rPr>
              <a:pPr/>
              <a:t>7/3/2015</a:t>
            </a:fld>
            <a:endParaRPr lang="en-US" dirty="0">
              <a:latin typeface="Calibri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>
                <a:latin typeface="Calibri"/>
              </a:rPr>
              <a:pPr/>
              <a:t>‹Nº›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1785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9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>
                <a:latin typeface="Calibri"/>
              </a:rPr>
              <a:pPr/>
              <a:t>7/3/2015</a:t>
            </a:fld>
            <a:endParaRPr lang="en-US" dirty="0">
              <a:latin typeface="Calibri"/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>
                <a:latin typeface="Calibri"/>
              </a:rPr>
              <a:pPr/>
              <a:t>‹Nº›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983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cier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63" y="-82550"/>
            <a:ext cx="9393238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558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3" y="261940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s-CO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431801" y="114302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2"/>
            <a:ext cx="8229600" cy="3411543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FC7F5-4188-C746-9701-5FD786A8BCAE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2466-7F29-134E-AA5F-C0797988CB8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17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0579-939A-464E-938B-30DB2217193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10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8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Calibri"/>
                <a:cs typeface="Calibri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EEE0-AFA3-B540-910C-05D7CE60732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26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2 Grupo"/>
          <p:cNvGrpSpPr>
            <a:grpSpLocks/>
          </p:cNvGrpSpPr>
          <p:nvPr userDrawn="1"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3" name="39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41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8872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475" y="0"/>
            <a:ext cx="9442450" cy="690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395" y="1196989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611190" y="1047750"/>
            <a:ext cx="4432300" cy="1155700"/>
            <a:chOff x="6189257" y="6093296"/>
            <a:chExt cx="2919247" cy="757382"/>
          </a:xfrm>
        </p:grpSpPr>
        <p:pic>
          <p:nvPicPr>
            <p:cNvPr id="7" name="8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9 Imagen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fld id="{E5913C49-45AE-4926-BFC9-EBF79FA12E5C}" type="datetimeFigureOut">
              <a:rPr lang="en-US" smtClean="0">
                <a:solidFill>
                  <a:prstClr val="white"/>
                </a:solidFill>
              </a:rPr>
              <a:pPr/>
              <a:t>7/3/2015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84B31C-C8E6-4C46-847A-471BE8E42805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185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" y="261945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431802" y="114307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32"/>
            <a:ext cx="8229600" cy="341154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07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0579-939A-464E-938B-30DB2217193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93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4420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43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52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cier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62" y="-82550"/>
            <a:ext cx="9393238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6176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475" y="0"/>
            <a:ext cx="9442450" cy="690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392" y="1196983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611190" y="1047750"/>
            <a:ext cx="4432300" cy="1155700"/>
            <a:chOff x="6189257" y="6093296"/>
            <a:chExt cx="2919247" cy="757382"/>
          </a:xfrm>
        </p:grpSpPr>
        <p:pic>
          <p:nvPicPr>
            <p:cNvPr id="7" name="8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9 Imagen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fld id="{E5913C49-45AE-4926-BFC9-EBF79FA12E5C}" type="datetimeFigureOut">
              <a:rPr lang="en-US" smtClean="0">
                <a:solidFill>
                  <a:prstClr val="white"/>
                </a:solidFill>
              </a:rPr>
              <a:pPr/>
              <a:t>7/3/2015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84B31C-C8E6-4C46-847A-471BE8E42805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683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" y="261945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431802" y="114307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8"/>
            <a:ext cx="8229600" cy="341154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5465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6403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43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13C49-45AE-4926-BFC9-EBF79FA12E5C}" type="datetimeFigureOut">
              <a:rPr lang="en-US" smtClean="0"/>
              <a:pPr/>
              <a:t>7/3/2015</a:t>
            </a:fld>
            <a:endParaRPr lang="en-U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B31C-C8E6-4C46-847A-471BE8E4280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303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cier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62" y="-82550"/>
            <a:ext cx="9393238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3004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7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475" y="0"/>
            <a:ext cx="9442450" cy="690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/>
          <p:cNvSpPr/>
          <p:nvPr userDrawn="1"/>
        </p:nvSpPr>
        <p:spPr>
          <a:xfrm>
            <a:off x="179388" y="1196975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s-CO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611188" y="1047750"/>
            <a:ext cx="4432300" cy="1155700"/>
            <a:chOff x="6189257" y="6093296"/>
            <a:chExt cx="2919247" cy="757382"/>
          </a:xfrm>
        </p:grpSpPr>
        <p:pic>
          <p:nvPicPr>
            <p:cNvPr id="7" name="8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9 Imagen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10/12/2012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CO">
                <a:solidFill>
                  <a:prstClr val="white"/>
                </a:solidFill>
              </a:rPr>
              <a:t>Pie de pagina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N°</a:t>
            </a:r>
          </a:p>
        </p:txBody>
      </p:sp>
    </p:spTree>
    <p:extLst>
      <p:ext uri="{BB962C8B-B14F-4D97-AF65-F5344CB8AC3E}">
        <p14:creationId xmlns:p14="http://schemas.microsoft.com/office/powerpoint/2010/main" val="33641974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0" y="261938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s-CO">
              <a:solidFill>
                <a:prstClr val="white"/>
              </a:solidFill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431800" y="114300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810C58-6090-5445-B997-95021DE0873D}" type="datetimeFigureOut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A3EA58-9C1A-3C46-BEB9-7AC9F1915D0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6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7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Calibri"/>
                <a:cs typeface="Calibri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EEE0-AFA3-B540-910C-05D7CE60732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420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87BD8-28B0-A144-AF85-D5F5A96E87A6}" type="datetimeFigureOut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01D0F-AAEF-964E-B775-D99AF953026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036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5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5DAE6-37D6-0F46-850C-6F2082E8A562}" type="datetimeFigureOut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161D-C7CE-0448-A9C2-7DF4E33819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737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7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263" y="-82550"/>
            <a:ext cx="9393238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32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3" y="261940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endParaRPr lang="es-CO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431801" y="114302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2"/>
            <a:ext cx="8229600" cy="3411543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FC7F5-4188-C746-9701-5FD786A8BCAE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2466-7F29-134E-AA5F-C0797988CB8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22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0579-939A-464E-938B-30DB2217193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698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8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Calibri"/>
                <a:cs typeface="Calibri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9047-153E-5342-954E-AA2DD4836EB9}" type="datetime1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EEE0-AFA3-B540-910C-05D7CE60732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354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2 Grupo"/>
          <p:cNvGrpSpPr>
            <a:grpSpLocks/>
          </p:cNvGrpSpPr>
          <p:nvPr userDrawn="1"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3" name="39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41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161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2 Grupo"/>
          <p:cNvGrpSpPr>
            <a:grpSpLocks/>
          </p:cNvGrpSpPr>
          <p:nvPr userDrawn="1"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3" name="39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41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3869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A7432-2DBF-4F4C-A44E-7BFCFC90EEAB}" type="datetime1">
              <a:rPr lang="es-CO"/>
              <a:pPr>
                <a:defRPr/>
              </a:pPr>
              <a:t>03/07/2015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76FE6-26F0-6144-A3D2-364C5B731F29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502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1" y="261940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s-CO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" name="7 Grupo"/>
          <p:cNvGrpSpPr>
            <a:grpSpLocks/>
          </p:cNvGrpSpPr>
          <p:nvPr userDrawn="1"/>
        </p:nvGrpSpPr>
        <p:grpSpPr bwMode="auto">
          <a:xfrm>
            <a:off x="431801" y="114302"/>
            <a:ext cx="4432300" cy="1154113"/>
            <a:chOff x="6189257" y="6093296"/>
            <a:chExt cx="2919247" cy="757382"/>
          </a:xfrm>
        </p:grpSpPr>
        <p:pic>
          <p:nvPicPr>
            <p:cNvPr id="6" name="8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8744"/>
            <a:ext cx="8229600" cy="1143000"/>
          </a:xfrm>
        </p:spPr>
        <p:txBody>
          <a:bodyPr/>
          <a:lstStyle>
            <a:lvl1pPr>
              <a:defRPr sz="4000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14622"/>
            <a:ext cx="8229600" cy="3411543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F0FA2F-9444-C04C-B3ED-71C742F911FB}" type="datetime1">
              <a:rPr lang="en-US"/>
              <a:pPr/>
              <a:t>7/3/2015</a:t>
            </a:fld>
            <a:endParaRPr lang="en-U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15073-1BA8-C443-B099-1BBDDC78AE6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9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none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84A6C8-45D1-A141-AE95-FD53418D6291}" type="datetime1">
              <a:rPr lang="en-US"/>
              <a:pPr/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13E03-2728-254B-AB42-C028C378DFE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5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800600"/>
            <a:ext cx="8572560" cy="566738"/>
          </a:xfrm>
        </p:spPr>
        <p:txBody>
          <a:bodyPr anchor="b"/>
          <a:lstStyle>
            <a:lvl1pPr algn="ctr">
              <a:defRPr sz="2400" b="1">
                <a:solidFill>
                  <a:srgbClr val="800000"/>
                </a:solidFill>
                <a:latin typeface="Calibri"/>
                <a:cs typeface="Calibri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85720" y="1428737"/>
            <a:ext cx="8572560" cy="329883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85720" y="5367338"/>
            <a:ext cx="8572560" cy="490554"/>
          </a:xfrm>
        </p:spPr>
        <p:txBody>
          <a:bodyPr/>
          <a:lstStyle>
            <a:lvl1pPr marL="0" indent="0" algn="ctr">
              <a:buNone/>
              <a:defRPr sz="2000" u="none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31F250-3B68-054F-AA34-E53CB6824719}" type="datetime1">
              <a:rPr lang="en-US"/>
              <a:pPr/>
              <a:t>7/3/2015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C0CA1-CE4E-CE4A-919F-8AEAD16748B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2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7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475" y="0"/>
            <a:ext cx="9442450" cy="690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390" y="1196979"/>
            <a:ext cx="5616575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CO" sz="1800" b="0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5" name="7 Grupo"/>
          <p:cNvGrpSpPr>
            <a:grpSpLocks/>
          </p:cNvGrpSpPr>
          <p:nvPr/>
        </p:nvGrpSpPr>
        <p:grpSpPr bwMode="auto">
          <a:xfrm>
            <a:off x="611190" y="1047750"/>
            <a:ext cx="4432300" cy="1155700"/>
            <a:chOff x="6189257" y="6093296"/>
            <a:chExt cx="2919247" cy="757382"/>
          </a:xfrm>
        </p:grpSpPr>
        <p:pic>
          <p:nvPicPr>
            <p:cNvPr id="7" name="8 Imagen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4" b="5008"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9 Imagen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1" t="34023" r="7437" b="38391"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3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fld id="{E5913C49-45AE-4926-BFC9-EBF79FA12E5C}" type="datetimeFigureOut">
              <a:rPr lang="en-US" smtClean="0">
                <a:solidFill>
                  <a:prstClr val="white"/>
                </a:solidFill>
              </a:rPr>
              <a:pPr/>
              <a:t>7/3/2015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84B31C-C8E6-4C46-847A-471BE8E42805}" type="slidenum">
              <a:rPr lang="en-US" smtClean="0">
                <a:solidFill>
                  <a:prstClr val="white"/>
                </a:solidFill>
                <a:latin typeface="Calibri"/>
              </a:rPr>
              <a:pPr/>
              <a:t>‹Nº›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34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jpe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14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5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1.jpe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21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663D9047-153E-5342-954E-AA2DD4836EB9}" type="datetime1">
              <a:rPr lang="en-US"/>
              <a:pPr eaLnBrk="0" hangingPunct="0"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30001D8F-ED46-2540-9F40-714EC8A6FBF3}" type="slidenum">
              <a:rPr lang="en-US"/>
              <a:pPr eaLnBrk="0" hangingPunct="0">
                <a:defRPr/>
              </a:pPr>
              <a:t>‹Nº›</a:t>
            </a:fld>
            <a:endParaRPr lang="en-US"/>
          </a:p>
        </p:txBody>
      </p:sp>
      <p:pic>
        <p:nvPicPr>
          <p:cNvPr id="9223" name="1 Imagen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 userDrawn="1"/>
        </p:nvSpPr>
        <p:spPr>
          <a:xfrm>
            <a:off x="179389" y="188913"/>
            <a:ext cx="4968875" cy="1008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s-ES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9225" name="68 Grupo"/>
          <p:cNvGrpSpPr>
            <a:grpSpLocks noChangeAspect="1"/>
          </p:cNvGrpSpPr>
          <p:nvPr userDrawn="1"/>
        </p:nvGrpSpPr>
        <p:grpSpPr bwMode="auto">
          <a:xfrm>
            <a:off x="107950" y="188913"/>
            <a:ext cx="3886200" cy="1008062"/>
            <a:chOff x="6189257" y="6093296"/>
            <a:chExt cx="2919247" cy="757382"/>
          </a:xfrm>
        </p:grpSpPr>
        <p:pic>
          <p:nvPicPr>
            <p:cNvPr id="9226" name="69 Imagen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70 Image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448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709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</a:defRPr>
            </a:lvl1pPr>
          </a:lstStyle>
          <a:p>
            <a:fld id="{28576CB9-94BB-124B-8B8A-72C585444A3D}" type="datetime1">
              <a:rPr lang="en-US" smtClean="0"/>
              <a:pPr/>
              <a:t>7/3/2015</a:t>
            </a:fld>
            <a:endParaRPr lang="en-US" smtClean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</a:defRPr>
            </a:lvl1pPr>
          </a:lstStyle>
          <a:p>
            <a:endParaRPr lang="es-CO" smtClean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fld id="{EE0513A6-9A6E-3C4B-9909-F8BB227A99F2}" type="slidenum">
              <a:rPr lang="en-US" smtClean="0"/>
              <a:pPr/>
              <a:t>‹Nº›</a:t>
            </a:fld>
            <a:endParaRPr lang="en-US" smtClean="0"/>
          </a:p>
        </p:txBody>
      </p:sp>
      <p:pic>
        <p:nvPicPr>
          <p:cNvPr id="1031" name="1 Imagen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 userDrawn="1"/>
        </p:nvSpPr>
        <p:spPr>
          <a:xfrm>
            <a:off x="179389" y="188913"/>
            <a:ext cx="4968875" cy="1008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ES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033" name="68 Grupo"/>
          <p:cNvGrpSpPr>
            <a:grpSpLocks noChangeAspect="1"/>
          </p:cNvGrpSpPr>
          <p:nvPr userDrawn="1"/>
        </p:nvGrpSpPr>
        <p:grpSpPr bwMode="auto">
          <a:xfrm>
            <a:off x="107950" y="188913"/>
            <a:ext cx="3886200" cy="1008062"/>
            <a:chOff x="6189257" y="6093296"/>
            <a:chExt cx="2919247" cy="757382"/>
          </a:xfrm>
        </p:grpSpPr>
        <p:pic>
          <p:nvPicPr>
            <p:cNvPr id="1034" name="69 Imagen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70 Imagen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9191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n-US" alt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n-US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5913C49-45AE-4926-BFC9-EBF79FA12E5C}" type="datetimeFigureOut">
              <a:rPr lang="en-US" b="0" smtClean="0"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7/3/2015</a:t>
            </a:fld>
            <a:endParaRPr lang="en-US" b="0" dirty="0">
              <a:latin typeface="Calibri"/>
              <a:ea typeface="+mn-ea"/>
              <a:cs typeface="+mn-cs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584B31C-C8E6-4C46-847A-471BE8E42805}" type="slidenum">
              <a:rPr lang="en-US" b="0" smtClean="0"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 b="0" dirty="0">
              <a:latin typeface="Calibri"/>
              <a:ea typeface="+mn-ea"/>
              <a:cs typeface="+mn-cs"/>
            </a:endParaRPr>
          </a:p>
        </p:txBody>
      </p:sp>
      <p:pic>
        <p:nvPicPr>
          <p:cNvPr id="1031" name="1 Imagen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9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21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663D9047-153E-5342-954E-AA2DD4836EB9}" type="datetime1">
              <a:rPr lang="en-US"/>
              <a:pPr eaLnBrk="0" hangingPunct="0"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30001D8F-ED46-2540-9F40-714EC8A6FBF3}" type="slidenum">
              <a:rPr lang="en-US"/>
              <a:pPr eaLnBrk="0" hangingPunct="0">
                <a:defRPr/>
              </a:pPr>
              <a:t>‹Nº›</a:t>
            </a:fld>
            <a:endParaRPr lang="en-US"/>
          </a:p>
        </p:txBody>
      </p:sp>
      <p:pic>
        <p:nvPicPr>
          <p:cNvPr id="9223" name="1 Image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 userDrawn="1"/>
        </p:nvSpPr>
        <p:spPr>
          <a:xfrm>
            <a:off x="179391" y="188913"/>
            <a:ext cx="4968875" cy="1008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s-ES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9225" name="68 Grupo"/>
          <p:cNvGrpSpPr>
            <a:grpSpLocks noChangeAspect="1"/>
          </p:cNvGrpSpPr>
          <p:nvPr userDrawn="1"/>
        </p:nvGrpSpPr>
        <p:grpSpPr bwMode="auto">
          <a:xfrm>
            <a:off x="107950" y="188913"/>
            <a:ext cx="3886200" cy="1008062"/>
            <a:chOff x="6189257" y="6093296"/>
            <a:chExt cx="2919247" cy="757382"/>
          </a:xfrm>
        </p:grpSpPr>
        <p:pic>
          <p:nvPicPr>
            <p:cNvPr id="9226" name="69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70 Imagen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7690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70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n-US" alt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n-US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5913C49-45AE-4926-BFC9-EBF79FA12E5C}" type="datetimeFigureOut">
              <a:rPr lang="en-US" b="0" smtClean="0"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7/3/2015</a:t>
            </a:fld>
            <a:endParaRPr lang="en-US" b="0" dirty="0">
              <a:latin typeface="Calibri"/>
              <a:cs typeface="+mn-cs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584B31C-C8E6-4C46-847A-471BE8E42805}" type="slidenum">
              <a:rPr lang="en-US" b="0" smtClean="0"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 b="0" dirty="0">
              <a:latin typeface="Calibri"/>
              <a:cs typeface="+mn-cs"/>
            </a:endParaRPr>
          </a:p>
        </p:txBody>
      </p:sp>
      <p:pic>
        <p:nvPicPr>
          <p:cNvPr id="1031" name="1 Imagen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357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n-US" alt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n-US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5913C49-45AE-4926-BFC9-EBF79FA12E5C}" type="datetimeFigureOut">
              <a:rPr lang="en-US" b="0" smtClean="0"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7/3/2015</a:t>
            </a:fld>
            <a:endParaRPr lang="en-US" b="0" dirty="0">
              <a:latin typeface="Calibri"/>
              <a:cs typeface="+mn-cs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584B31C-C8E6-4C46-847A-471BE8E42805}" type="slidenum">
              <a:rPr lang="en-US" b="0" smtClean="0"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 b="0" dirty="0">
              <a:latin typeface="Calibri"/>
              <a:cs typeface="+mn-cs"/>
            </a:endParaRPr>
          </a:p>
        </p:txBody>
      </p:sp>
      <p:pic>
        <p:nvPicPr>
          <p:cNvPr id="1031" name="1 Imagen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61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E9DA47C-E8A4-A54A-8D9B-31FDFEAB56CC}" type="datetimeFigureOut">
              <a:rPr lang="en-US"/>
              <a:pPr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C99FA05-0DD4-4243-A6DF-DE60C35C667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pic>
        <p:nvPicPr>
          <p:cNvPr id="1031" name="1 Imagen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351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21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7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663D9047-153E-5342-954E-AA2DD4836EB9}" type="datetime1">
              <a:rPr lang="en-US"/>
              <a:pPr eaLnBrk="0" hangingPunct="0">
                <a:defRPr/>
              </a:pPr>
              <a:t>7/3/2015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7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CO" alt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7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hangingPunct="0">
              <a:defRPr/>
            </a:pPr>
            <a:fld id="{30001D8F-ED46-2540-9F40-714EC8A6FBF3}" type="slidenum">
              <a:rPr lang="en-US"/>
              <a:pPr eaLnBrk="0" hangingPunct="0">
                <a:defRPr/>
              </a:pPr>
              <a:t>‹Nº›</a:t>
            </a:fld>
            <a:endParaRPr lang="en-US"/>
          </a:p>
        </p:txBody>
      </p:sp>
      <p:pic>
        <p:nvPicPr>
          <p:cNvPr id="9223" name="1 Image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2821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 userDrawn="1"/>
        </p:nvSpPr>
        <p:spPr>
          <a:xfrm>
            <a:off x="179391" y="188913"/>
            <a:ext cx="4968875" cy="1008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s-ES" altLang="es-CO" smtClean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9225" name="68 Grupo"/>
          <p:cNvGrpSpPr>
            <a:grpSpLocks noChangeAspect="1"/>
          </p:cNvGrpSpPr>
          <p:nvPr userDrawn="1"/>
        </p:nvGrpSpPr>
        <p:grpSpPr bwMode="auto">
          <a:xfrm>
            <a:off x="107950" y="188913"/>
            <a:ext cx="3886200" cy="1008062"/>
            <a:chOff x="6189257" y="6093296"/>
            <a:chExt cx="2919247" cy="757382"/>
          </a:xfrm>
        </p:grpSpPr>
        <p:pic>
          <p:nvPicPr>
            <p:cNvPr id="9226" name="69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70 Imagen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5749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5 CuadroTexto"/>
          <p:cNvSpPr txBox="1">
            <a:spLocks noChangeArrowheads="1"/>
          </p:cNvSpPr>
          <p:nvPr/>
        </p:nvSpPr>
        <p:spPr bwMode="auto">
          <a:xfrm>
            <a:off x="-36513" y="1844677"/>
            <a:ext cx="915987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CO" sz="4000" dirty="0" smtClean="0">
                <a:solidFill>
                  <a:srgbClr val="FFFFFF"/>
                </a:solidFill>
                <a:latin typeface="Verdana" charset="0"/>
              </a:rPr>
              <a:t>Estrategia</a:t>
            </a:r>
          </a:p>
          <a:p>
            <a:pPr algn="ctr"/>
            <a:r>
              <a:rPr lang="es-CO" sz="4000" dirty="0" smtClean="0">
                <a:solidFill>
                  <a:srgbClr val="FFFFFF"/>
                </a:solidFill>
                <a:latin typeface="Verdana" charset="0"/>
              </a:rPr>
              <a:t>Dirección de Calidad PBM</a:t>
            </a:r>
          </a:p>
        </p:txBody>
      </p:sp>
      <p:grpSp>
        <p:nvGrpSpPr>
          <p:cNvPr id="2" name="42 Grupo"/>
          <p:cNvGrpSpPr>
            <a:grpSpLocks/>
          </p:cNvGrpSpPr>
          <p:nvPr/>
        </p:nvGrpSpPr>
        <p:grpSpPr bwMode="auto">
          <a:xfrm>
            <a:off x="6189663" y="6092825"/>
            <a:ext cx="2919412" cy="757238"/>
            <a:chOff x="6189257" y="6093296"/>
            <a:chExt cx="2919247" cy="757382"/>
          </a:xfrm>
        </p:grpSpPr>
        <p:pic>
          <p:nvPicPr>
            <p:cNvPr id="17414" name="39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0492" y="6093296"/>
              <a:ext cx="1518012" cy="757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5" name="41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9257" y="6294092"/>
              <a:ext cx="1401235" cy="355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7905" y="1196752"/>
            <a:ext cx="5451971" cy="214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5 CuadroTexto"/>
          <p:cNvSpPr txBox="1">
            <a:spLocks noChangeArrowheads="1"/>
          </p:cNvSpPr>
          <p:nvPr/>
        </p:nvSpPr>
        <p:spPr bwMode="auto">
          <a:xfrm>
            <a:off x="3765052" y="1124744"/>
            <a:ext cx="5343452" cy="2308324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CO" sz="4800" dirty="0" smtClean="0">
                <a:solidFill>
                  <a:srgbClr val="FFFFFF"/>
                </a:solidFill>
                <a:latin typeface="Calibri"/>
                <a:cs typeface="Calibri"/>
              </a:rPr>
              <a:t>Juegos Deportivos Nacionales del Magisterio</a:t>
            </a:r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179512" y="5877274"/>
            <a:ext cx="41756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CO" sz="3600" dirty="0" smtClean="0">
                <a:solidFill>
                  <a:srgbClr val="000000"/>
                </a:solidFill>
                <a:latin typeface="Calibri" charset="0"/>
              </a:rPr>
              <a:t>Junio de 2015</a:t>
            </a:r>
            <a:endParaRPr lang="es-CO" sz="2000" dirty="0" smtClean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2" name="60 CuadroTexto"/>
          <p:cNvSpPr txBox="1"/>
          <p:nvPr/>
        </p:nvSpPr>
        <p:spPr>
          <a:xfrm>
            <a:off x="3491880" y="5085186"/>
            <a:ext cx="5544616" cy="655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1800" b="0" dirty="0" smtClean="0">
                <a:solidFill>
                  <a:srgbClr val="000000"/>
                </a:solidFill>
                <a:effectLst/>
                <a:latin typeface="Calibri"/>
                <a:cs typeface="Calibri"/>
              </a:rPr>
              <a:t>Viceministerio de Educación Preescolar, Básica </a:t>
            </a:r>
            <a:r>
              <a:rPr lang="es-ES" sz="1800" b="0" dirty="0" smtClean="0">
                <a:solidFill>
                  <a:srgbClr val="000000"/>
                </a:solidFill>
                <a:latin typeface="Calibri"/>
                <a:cs typeface="Calibri"/>
              </a:rPr>
              <a:t>y Media</a:t>
            </a:r>
            <a:endParaRPr lang="es-ES" sz="1800" b="0" dirty="0" smtClean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algn="r"/>
            <a:r>
              <a:rPr lang="es-ES" sz="1800" b="0" dirty="0" smtClean="0">
                <a:solidFill>
                  <a:srgbClr val="000000"/>
                </a:solidFill>
                <a:latin typeface="Calibri"/>
                <a:cs typeface="Calibri"/>
              </a:rPr>
              <a:t>Dirección </a:t>
            </a:r>
            <a:r>
              <a:rPr lang="es-ES" sz="1800" b="0" dirty="0">
                <a:solidFill>
                  <a:srgbClr val="000000"/>
                </a:solidFill>
                <a:latin typeface="Calibri"/>
                <a:cs typeface="Calibri"/>
              </a:rPr>
              <a:t>de Fortalecimiento a la Gestión </a:t>
            </a:r>
            <a:r>
              <a:rPr lang="es-ES" sz="1800" b="0" dirty="0" smtClean="0">
                <a:solidFill>
                  <a:srgbClr val="000000"/>
                </a:solidFill>
                <a:latin typeface="Calibri"/>
                <a:cs typeface="Calibri"/>
              </a:rPr>
              <a:t>Territorial</a:t>
            </a:r>
          </a:p>
          <a:p>
            <a:pPr algn="r"/>
            <a:r>
              <a:rPr lang="es-ES" sz="1800" b="0" dirty="0">
                <a:solidFill>
                  <a:srgbClr val="000000"/>
                </a:solidFill>
                <a:cs typeface="Calibri"/>
              </a:rPr>
              <a:t>Dirección de Calidad</a:t>
            </a:r>
          </a:p>
          <a:p>
            <a:pPr algn="r"/>
            <a:endParaRPr lang="es-ES" sz="1800" b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9185">
            <a:off x="519816" y="1839303"/>
            <a:ext cx="3495086" cy="232859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223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2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906732"/>
              </p:ext>
            </p:extLst>
          </p:nvPr>
        </p:nvGraphicFramePr>
        <p:xfrm>
          <a:off x="350010" y="1396996"/>
          <a:ext cx="8450490" cy="448027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8697"/>
                <a:gridCol w="1221401"/>
                <a:gridCol w="845049"/>
                <a:gridCol w="845049"/>
                <a:gridCol w="845049"/>
                <a:gridCol w="845049"/>
                <a:gridCol w="845049"/>
                <a:gridCol w="845049"/>
                <a:gridCol w="845049"/>
                <a:gridCol w="845049"/>
              </a:tblGrid>
              <a:tr h="605667">
                <a:tc gridSpan="10"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PARTICIPANTES POR DEPORTE</a:t>
                      </a:r>
                      <a:endParaRPr lang="es-CO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846274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No. 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DEPORTES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FEM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MAS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SUB TOTAL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ENTR.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DELEG.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JEFE MISION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FIS.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TOTAL </a:t>
                      </a:r>
                      <a:endParaRPr lang="es-CO" sz="1400" b="1" dirty="0"/>
                    </a:p>
                  </a:txBody>
                  <a:tcPr anchor="ctr"/>
                </a:tc>
              </a:tr>
              <a:tr h="60566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BALONCESTO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23</a:t>
                      </a:r>
                      <a:endParaRPr lang="es-CO" sz="1400" dirty="0"/>
                    </a:p>
                  </a:txBody>
                  <a:tcPr anchor="ctr"/>
                </a:tc>
              </a:tr>
              <a:tr h="60566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FUTBOL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18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18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20</a:t>
                      </a:r>
                      <a:endParaRPr lang="es-CO" sz="1400" dirty="0"/>
                    </a:p>
                  </a:txBody>
                  <a:tcPr anchor="ctr"/>
                </a:tc>
              </a:tr>
              <a:tr h="60566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3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FUTBOL SALA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20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23</a:t>
                      </a:r>
                      <a:endParaRPr lang="es-CO" sz="1400" dirty="0"/>
                    </a:p>
                  </a:txBody>
                  <a:tcPr anchor="ctr"/>
                </a:tc>
              </a:tr>
              <a:tr h="605667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4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VOLEIBOL 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24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1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27</a:t>
                      </a:r>
                      <a:endParaRPr lang="es-CO" sz="1400" dirty="0"/>
                    </a:p>
                  </a:txBody>
                  <a:tcPr anchor="ctr"/>
                </a:tc>
              </a:tr>
              <a:tr h="605667"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SUBTOTAL</a:t>
                      </a:r>
                      <a:endParaRPr lang="es-CO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32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50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82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7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4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1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1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95</a:t>
                      </a:r>
                      <a:endParaRPr lang="es-CO" sz="1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4" name="Título 6"/>
          <p:cNvSpPr txBox="1">
            <a:spLocks/>
          </p:cNvSpPr>
          <p:nvPr/>
        </p:nvSpPr>
        <p:spPr>
          <a:xfrm>
            <a:off x="4860032" y="404664"/>
            <a:ext cx="4283968" cy="57606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CO" sz="2400" dirty="0" smtClean="0"/>
              <a:t>Deportes convocados Fase Zonal Nacional -  Participantes 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8587399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10"/>
          <p:cNvSpPr txBox="1"/>
          <p:nvPr/>
        </p:nvSpPr>
        <p:spPr>
          <a:xfrm>
            <a:off x="4427984" y="260648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latin typeface="+mj-lt"/>
              </a:rPr>
              <a:t>Participantes Regiones y Departamentos </a:t>
            </a:r>
            <a:endParaRPr lang="es-CO" dirty="0">
              <a:latin typeface="+mj-lt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402724"/>
              </p:ext>
            </p:extLst>
          </p:nvPr>
        </p:nvGraphicFramePr>
        <p:xfrm>
          <a:off x="313185" y="1484784"/>
          <a:ext cx="8229598" cy="4680519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38633"/>
                <a:gridCol w="1618766"/>
                <a:gridCol w="3268864"/>
                <a:gridCol w="626619"/>
                <a:gridCol w="626619"/>
                <a:gridCol w="1650097"/>
              </a:tblGrid>
              <a:tr h="5948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 dirty="0">
                          <a:effectLst/>
                        </a:rPr>
                        <a:t>ZONA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SEDE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DEPARTAMENTOS CONVOCADOS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No. DPTOS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TOTAL PARTICIPANTES 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DEPORTES CONVOCADOS 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</a:tr>
              <a:tr h="7116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Bello (Antioquia)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500" u="none" strike="noStrike">
                          <a:effectLst/>
                        </a:rPr>
                        <a:t>Antioquia, Caldas, Chocó, Tolima, Risaralda. 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475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 dirty="0">
                          <a:effectLst/>
                        </a:rPr>
                        <a:t>BALONCESTO (F-M)</a:t>
                      </a:r>
                      <a:br>
                        <a:rPr lang="es-CO" sz="1500" u="none" strike="noStrike" dirty="0">
                          <a:effectLst/>
                        </a:rPr>
                      </a:br>
                      <a:r>
                        <a:rPr lang="es-CO" sz="1500" u="none" strike="noStrike" dirty="0">
                          <a:effectLst/>
                        </a:rPr>
                        <a:t>Voleibol (F-M)</a:t>
                      </a:r>
                      <a:br>
                        <a:rPr lang="es-CO" sz="1500" u="none" strike="noStrike" dirty="0">
                          <a:effectLst/>
                        </a:rPr>
                      </a:br>
                      <a:r>
                        <a:rPr lang="es-CO" sz="1500" u="none" strike="noStrike" dirty="0">
                          <a:effectLst/>
                        </a:rPr>
                        <a:t>Futbol (M)</a:t>
                      </a:r>
                      <a:br>
                        <a:rPr lang="es-CO" sz="1500" u="none" strike="noStrike" dirty="0">
                          <a:effectLst/>
                        </a:rPr>
                      </a:br>
                      <a:r>
                        <a:rPr lang="es-CO" sz="1500" u="none" strike="noStrike" dirty="0">
                          <a:effectLst/>
                        </a:rPr>
                        <a:t>Futbol Sala (F-M)</a:t>
                      </a:r>
                      <a:br>
                        <a:rPr lang="es-CO" sz="1500" u="none" strike="noStrike" dirty="0">
                          <a:effectLst/>
                        </a:rPr>
                      </a:b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</a:tr>
              <a:tr h="5190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Popayán (Cauca)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Cauca, Huila, Nariño, Quindío, Putumayo, Valle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6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570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778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 dirty="0">
                          <a:effectLst/>
                        </a:rPr>
                        <a:t>3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 dirty="0" smtClean="0">
                          <a:effectLst/>
                        </a:rPr>
                        <a:t>*Yopal </a:t>
                      </a:r>
                      <a:r>
                        <a:rPr lang="es-CO" sz="1500" u="none" strike="noStrike" dirty="0">
                          <a:effectLst/>
                        </a:rPr>
                        <a:t>(Casanare) 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500" u="none" strike="noStrike" dirty="0">
                          <a:effectLst/>
                        </a:rPr>
                        <a:t>Amazonas, </a:t>
                      </a:r>
                      <a:r>
                        <a:rPr lang="pt-BR" sz="1500" u="none" strike="noStrike" dirty="0" err="1">
                          <a:effectLst/>
                        </a:rPr>
                        <a:t>Arauca</a:t>
                      </a:r>
                      <a:r>
                        <a:rPr lang="pt-BR" sz="1500" u="none" strike="noStrike" dirty="0">
                          <a:effectLst/>
                        </a:rPr>
                        <a:t>, Caquetá, </a:t>
                      </a:r>
                      <a:r>
                        <a:rPr lang="pt-BR" sz="1500" u="none" strike="noStrike" dirty="0" err="1">
                          <a:effectLst/>
                        </a:rPr>
                        <a:t>Casanare</a:t>
                      </a:r>
                      <a:r>
                        <a:rPr lang="pt-BR" sz="1500" u="none" strike="noStrike" dirty="0">
                          <a:effectLst/>
                        </a:rPr>
                        <a:t>, </a:t>
                      </a:r>
                      <a:r>
                        <a:rPr lang="pt-BR" sz="1500" u="none" strike="noStrike" dirty="0" err="1">
                          <a:effectLst/>
                        </a:rPr>
                        <a:t>Guainía</a:t>
                      </a:r>
                      <a:r>
                        <a:rPr lang="pt-BR" sz="1500" u="none" strike="noStrike" dirty="0">
                          <a:effectLst/>
                        </a:rPr>
                        <a:t>, Meta, </a:t>
                      </a:r>
                      <a:r>
                        <a:rPr lang="pt-BR" sz="1500" u="none" strike="noStrike" dirty="0" err="1">
                          <a:effectLst/>
                        </a:rPr>
                        <a:t>Guaviare</a:t>
                      </a:r>
                      <a:r>
                        <a:rPr lang="pt-BR" sz="1500" u="none" strike="noStrike" dirty="0">
                          <a:effectLst/>
                        </a:rPr>
                        <a:t>, </a:t>
                      </a:r>
                      <a:r>
                        <a:rPr lang="pt-BR" sz="1500" u="none" strike="noStrike" dirty="0" err="1">
                          <a:effectLst/>
                        </a:rPr>
                        <a:t>Vaupés</a:t>
                      </a:r>
                      <a:r>
                        <a:rPr lang="pt-BR" sz="1500" u="none" strike="noStrike" dirty="0">
                          <a:effectLst/>
                        </a:rPr>
                        <a:t>, </a:t>
                      </a:r>
                      <a:r>
                        <a:rPr lang="pt-BR" sz="1500" u="none" strike="noStrike" dirty="0" err="1">
                          <a:effectLst/>
                        </a:rPr>
                        <a:t>Vichada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 dirty="0">
                          <a:effectLst/>
                        </a:rPr>
                        <a:t>9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 dirty="0">
                          <a:effectLst/>
                        </a:rPr>
                        <a:t>855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190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Bucaramanga (Santader)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500" u="none" strike="noStrike">
                          <a:effectLst/>
                        </a:rPr>
                        <a:t>Bogotá, Boyacá, Cundinamarca, Norte de Santander, Santander. 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475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190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Barranquilla (Atlántico)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Atlántico, Cesar, Guajira, Magdalena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4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380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190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Cartagena (Bolívar)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Bolívar, Córdoba, Sucre, San Andrés 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4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380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19086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 dirty="0">
                          <a:effectLst/>
                        </a:rPr>
                        <a:t>TOTAL 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33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500" u="none" strike="noStrike">
                          <a:effectLst/>
                        </a:rPr>
                        <a:t>3135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 dirty="0">
                          <a:effectLst/>
                        </a:rPr>
                        <a:t> 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33" marR="7833" marT="783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6649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804" y="1556792"/>
            <a:ext cx="4786055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Reunión con los Jefes de Bienestar</a:t>
            </a:r>
          </a:p>
          <a:p>
            <a:pPr algn="ctr"/>
            <a:endParaRPr lang="es-ES" sz="1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2285451"/>
            <a:ext cx="90364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0" dirty="0" smtClean="0">
                <a:solidFill>
                  <a:schemeClr val="accent3"/>
                </a:solidFill>
                <a:latin typeface="Calibri"/>
                <a:cs typeface="Calibri"/>
              </a:rPr>
              <a:t>Temas Tratados:</a:t>
            </a:r>
          </a:p>
          <a:p>
            <a:endParaRPr lang="es-CO" sz="2000" b="0" dirty="0">
              <a:latin typeface="Calibri"/>
              <a:cs typeface="Calibri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2000" b="0" dirty="0" smtClean="0">
                <a:latin typeface="Calibri"/>
                <a:cs typeface="Calibri"/>
              </a:rPr>
              <a:t>Compromisos  frente a la conformación de Comités Departamentales.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2000" b="0" dirty="0" smtClean="0">
                <a:latin typeface="Calibri"/>
                <a:cs typeface="Calibri"/>
              </a:rPr>
              <a:t>Logística: capacidad hotelera y disponibilidad de escenarios deportivos.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2000" b="0" dirty="0" smtClean="0">
                <a:latin typeface="Calibri"/>
                <a:cs typeface="Calibri"/>
              </a:rPr>
              <a:t>Responsabilidades de las secretarías de las ciudades sedes de los juegos.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2000" b="0" dirty="0" smtClean="0">
                <a:latin typeface="Calibri"/>
                <a:cs typeface="Calibri"/>
              </a:rPr>
              <a:t>Barrido de avances de la fase municipal.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2000" b="0" dirty="0" smtClean="0">
                <a:latin typeface="Calibri"/>
                <a:cs typeface="Calibri"/>
              </a:rPr>
              <a:t>Compromisos del Ministerio de Educación. </a:t>
            </a:r>
          </a:p>
        </p:txBody>
      </p:sp>
    </p:spTree>
    <p:extLst>
      <p:ext uri="{BB962C8B-B14F-4D97-AF65-F5344CB8AC3E}">
        <p14:creationId xmlns:p14="http://schemas.microsoft.com/office/powerpoint/2010/main" val="10930991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804" y="1556792"/>
            <a:ext cx="4786055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Reunión con los Jefes de Bienestar</a:t>
            </a:r>
          </a:p>
          <a:p>
            <a:pPr algn="ctr"/>
            <a:endParaRPr lang="es-ES" sz="1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2285451"/>
            <a:ext cx="903649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0" dirty="0" smtClean="0">
                <a:solidFill>
                  <a:schemeClr val="accent3"/>
                </a:solidFill>
                <a:latin typeface="Calibri"/>
                <a:cs typeface="Calibri"/>
              </a:rPr>
              <a:t>Conclusiones:</a:t>
            </a:r>
          </a:p>
          <a:p>
            <a:endParaRPr lang="es-CO" sz="2000" b="0" dirty="0" smtClean="0">
              <a:solidFill>
                <a:schemeClr val="accent3"/>
              </a:solidFill>
              <a:latin typeface="Calibri"/>
              <a:cs typeface="Calibri"/>
            </a:endParaRPr>
          </a:p>
          <a:p>
            <a:pPr algn="just"/>
            <a:r>
              <a:rPr lang="es-CO" sz="1800" b="0" dirty="0" smtClean="0">
                <a:latin typeface="+mn-lt"/>
              </a:rPr>
              <a:t>1. La </a:t>
            </a:r>
            <a:r>
              <a:rPr lang="es-CO" sz="1800" b="0" dirty="0">
                <a:latin typeface="+mn-lt"/>
              </a:rPr>
              <a:t>responsabilidad del buen desarrollo de los Juegos Deportivos Nacionales del Magisterio es de las </a:t>
            </a:r>
            <a:r>
              <a:rPr lang="es-CO" sz="1800" b="0" dirty="0" smtClean="0">
                <a:latin typeface="+mn-lt"/>
              </a:rPr>
              <a:t>Secretarías </a:t>
            </a:r>
            <a:r>
              <a:rPr lang="es-CO" sz="1800" b="0" dirty="0">
                <a:latin typeface="+mn-lt"/>
              </a:rPr>
              <a:t>de Educación de las ET, Ministerio de Educación y </a:t>
            </a:r>
            <a:r>
              <a:rPr lang="es-CO" sz="1800" b="0" dirty="0" err="1">
                <a:latin typeface="+mn-lt"/>
              </a:rPr>
              <a:t>Coldeportes</a:t>
            </a:r>
            <a:r>
              <a:rPr lang="es-CO" sz="1800" b="0" dirty="0">
                <a:latin typeface="+mn-lt"/>
              </a:rPr>
              <a:t>. Para tal efecto, se requiere del compromiso de todos y el apoyo financiero en cada una de las de las responsabilidades que se asumen  para su </a:t>
            </a:r>
            <a:r>
              <a:rPr lang="es-CO" sz="1800" b="0" dirty="0" smtClean="0">
                <a:latin typeface="+mn-lt"/>
              </a:rPr>
              <a:t>organización, </a:t>
            </a:r>
            <a:r>
              <a:rPr lang="es-CO" sz="1800" b="0" dirty="0">
                <a:latin typeface="+mn-lt"/>
              </a:rPr>
              <a:t>así: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s-CO" sz="1800" b="0" dirty="0" smtClean="0">
                <a:latin typeface="+mn-lt"/>
              </a:rPr>
              <a:t>MEN, contratación </a:t>
            </a:r>
            <a:r>
              <a:rPr lang="es-CO" sz="1800" b="0" dirty="0">
                <a:latin typeface="+mn-lt"/>
              </a:rPr>
              <a:t>de la logística. </a:t>
            </a:r>
            <a:r>
              <a:rPr lang="es-ES" sz="1800" b="0" dirty="0">
                <a:latin typeface="+mn-lt"/>
              </a:rPr>
              <a:t>Gastos asociados con el alojamiento, alimentación, hidratación, juzgamiento, ambulancias, pólizas y traslado a los escenarios deportivos en cada una de las ciudades del encuentro deportivo</a:t>
            </a:r>
            <a:r>
              <a:rPr lang="es-ES" sz="1800" b="0" dirty="0" smtClean="0">
                <a:latin typeface="+mn-lt"/>
              </a:rPr>
              <a:t>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es-CO" sz="1800" b="0" dirty="0" smtClean="0">
                <a:latin typeface="+mn-lt"/>
              </a:rPr>
              <a:t>Secretarias </a:t>
            </a:r>
            <a:r>
              <a:rPr lang="es-CO" sz="1800" b="0" dirty="0">
                <a:latin typeface="+mn-lt"/>
              </a:rPr>
              <a:t>de Educación de ET. </a:t>
            </a:r>
            <a:r>
              <a:rPr lang="es-ES" sz="1800" b="0" dirty="0">
                <a:latin typeface="+mn-lt"/>
              </a:rPr>
              <a:t>Con cargo a los recursos propios o a través de alianzas estratégicas garantizarán la consecución de uniformes tanto de presentación como de competencia y el transporte de los participantes a cada una de las ciudades SEDE. </a:t>
            </a:r>
            <a:endParaRPr lang="es-CO" sz="1800" b="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CO" sz="1800" b="0" dirty="0" err="1">
                <a:latin typeface="+mn-lt"/>
              </a:rPr>
              <a:t>Coldeportes</a:t>
            </a:r>
            <a:r>
              <a:rPr lang="es-CO" sz="1800" b="0" dirty="0">
                <a:latin typeface="+mn-lt"/>
              </a:rPr>
              <a:t>. Asesoría Técnica.</a:t>
            </a:r>
            <a:endParaRPr lang="es-CO" sz="1800" b="0" dirty="0">
              <a:latin typeface="+mn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5003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804" y="1556792"/>
            <a:ext cx="4786055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Reunión con los Jefes de Bienestar</a:t>
            </a:r>
          </a:p>
          <a:p>
            <a:pPr algn="ctr"/>
            <a:endParaRPr lang="es-ES" sz="1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2285451"/>
            <a:ext cx="903649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0" dirty="0" smtClean="0">
                <a:solidFill>
                  <a:schemeClr val="accent3"/>
                </a:solidFill>
                <a:latin typeface="Calibri"/>
                <a:cs typeface="Calibri"/>
              </a:rPr>
              <a:t>Conclusiones:</a:t>
            </a:r>
          </a:p>
          <a:p>
            <a:endParaRPr lang="es-CO" sz="2000" b="0" dirty="0" smtClean="0">
              <a:solidFill>
                <a:schemeClr val="accent3"/>
              </a:solidFill>
              <a:latin typeface="Calibri"/>
              <a:cs typeface="Calibri"/>
            </a:endParaRPr>
          </a:p>
          <a:p>
            <a:pPr algn="just"/>
            <a:r>
              <a:rPr lang="es-CO" sz="1800" b="0" dirty="0" smtClean="0">
                <a:latin typeface="+mn-lt"/>
              </a:rPr>
              <a:t>2. </a:t>
            </a:r>
            <a:r>
              <a:rPr lang="es-CO" sz="1800" b="0" dirty="0">
                <a:latin typeface="+mj-lt"/>
              </a:rPr>
              <a:t>Las ciudades SEDE, a través de los Jefes de Bienestar respectivos se comprometen a informar y gestionar  la conformación de los Comités Departamentales, los aspectos logísticos y todo lo pertinente al desarrollo de los Juegos en cada uno de los departamentos que participarán en su zona. Así mismo informar al interlocutor de </a:t>
            </a:r>
            <a:r>
              <a:rPr lang="es-CO" sz="1800" b="0" dirty="0" smtClean="0">
                <a:latin typeface="+mj-lt"/>
              </a:rPr>
              <a:t>la </a:t>
            </a:r>
            <a:r>
              <a:rPr lang="es-CO" sz="1800" b="0" dirty="0">
                <a:latin typeface="+mj-lt"/>
              </a:rPr>
              <a:t>Dirección de Fortalecimiento de Gestión Territorial del MEN</a:t>
            </a:r>
            <a:r>
              <a:rPr lang="es-CO" sz="1800" b="0" dirty="0" smtClean="0">
                <a:latin typeface="+mj-lt"/>
              </a:rPr>
              <a:t>.</a:t>
            </a:r>
          </a:p>
          <a:p>
            <a:pPr algn="just"/>
            <a:endParaRPr lang="es-CO" sz="1800" b="0" dirty="0">
              <a:latin typeface="+mj-lt"/>
              <a:cs typeface="Calibri"/>
            </a:endParaRPr>
          </a:p>
          <a:p>
            <a:pPr algn="just"/>
            <a:r>
              <a:rPr lang="es-CO" sz="1800" b="0" dirty="0">
                <a:latin typeface="+mn-lt"/>
              </a:rPr>
              <a:t>3. Los Jefes de Bienestar manifestaron su preocupación con respecto al apoyo económico o recursos que demande el ejercicio de sus compromisos en los Juegos.</a:t>
            </a:r>
          </a:p>
          <a:p>
            <a:pPr algn="just"/>
            <a:endParaRPr lang="es-CO" sz="1800" b="0" dirty="0"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34468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804" y="1556792"/>
            <a:ext cx="4786055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j-lt"/>
              </a:rPr>
              <a:t>Reunión con los Jefes de Bienestar</a:t>
            </a:r>
          </a:p>
          <a:p>
            <a:pPr algn="ctr"/>
            <a:endParaRPr lang="es-ES" sz="1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2285451"/>
            <a:ext cx="903649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0" dirty="0" smtClean="0">
                <a:solidFill>
                  <a:schemeClr val="accent3"/>
                </a:solidFill>
                <a:latin typeface="Calibri"/>
                <a:cs typeface="Calibri"/>
              </a:rPr>
              <a:t>Compromisos adquiridos:</a:t>
            </a:r>
          </a:p>
          <a:p>
            <a:endParaRPr lang="es-CO" sz="2000" b="0" dirty="0">
              <a:latin typeface="Calibri"/>
              <a:cs typeface="Calibri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j-lt"/>
              </a:rPr>
              <a:t>Remitir a los jefes de Bienestar acta, presentación </a:t>
            </a:r>
            <a:r>
              <a:rPr lang="es-CO" sz="1800" b="0" dirty="0" err="1">
                <a:latin typeface="+mj-lt"/>
              </a:rPr>
              <a:t>ppt</a:t>
            </a:r>
            <a:r>
              <a:rPr lang="es-CO" sz="1800" b="0" dirty="0">
                <a:latin typeface="+mj-lt"/>
              </a:rPr>
              <a:t>, base de datos de organizadores, norma general de los </a:t>
            </a:r>
            <a:r>
              <a:rPr lang="es-CO" sz="1800" b="0" dirty="0" smtClean="0">
                <a:latin typeface="+mj-lt"/>
              </a:rPr>
              <a:t>juegos/ 3 de julio/ Fredy Aguilar.</a:t>
            </a:r>
            <a:endParaRPr lang="es-CO" sz="1800" b="0" dirty="0" smtClean="0">
              <a:latin typeface="+mj-lt"/>
              <a:cs typeface="Calibri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n-lt"/>
              </a:rPr>
              <a:t>Remitir al MEN el listado de escenarios deportivos de cada </a:t>
            </a:r>
            <a:r>
              <a:rPr lang="es-CO" sz="1800" b="0" dirty="0" smtClean="0">
                <a:latin typeface="+mn-lt"/>
              </a:rPr>
              <a:t>zona/ 8 de julio/ Jefes de Bienestar.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j-lt"/>
              </a:rPr>
              <a:t>Remitir al MEN listado de </a:t>
            </a:r>
            <a:r>
              <a:rPr lang="es-CO" sz="1800" b="0" dirty="0" smtClean="0">
                <a:latin typeface="+mj-lt"/>
              </a:rPr>
              <a:t>hoteles referenciados/ 10 de julio/ Jefes de Bienestar.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j-lt"/>
              </a:rPr>
              <a:t>Invitación oficial del MEN a los Secretarios y administrativos para informar el inicio de la organización y compromiso de los Juegos </a:t>
            </a:r>
            <a:r>
              <a:rPr lang="es-CO" sz="1800" b="0" dirty="0" smtClean="0">
                <a:latin typeface="+mj-lt"/>
              </a:rPr>
              <a:t>Nacionales/ 6 de julio/ Iván Henríquez.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j-lt"/>
              </a:rPr>
              <a:t>Reporte de barrido fase municipal al </a:t>
            </a:r>
            <a:r>
              <a:rPr lang="es-CO" sz="1800" b="0" dirty="0" smtClean="0">
                <a:latin typeface="+mj-lt"/>
              </a:rPr>
              <a:t>MEN/ 7 de julio/ Jefes de Bienestar.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CO" sz="1800" b="0" dirty="0">
                <a:latin typeface="+mj-lt"/>
              </a:rPr>
              <a:t>Conformación de Comités </a:t>
            </a:r>
            <a:r>
              <a:rPr lang="es-CO" sz="1800" b="0" dirty="0" smtClean="0">
                <a:latin typeface="+mj-lt"/>
              </a:rPr>
              <a:t>Departamentales/ 13 de julio/ Jefes de Bienestar.</a:t>
            </a:r>
          </a:p>
        </p:txBody>
      </p:sp>
    </p:spTree>
    <p:extLst>
      <p:ext uri="{BB962C8B-B14F-4D97-AF65-F5344CB8AC3E}">
        <p14:creationId xmlns:p14="http://schemas.microsoft.com/office/powerpoint/2010/main" val="21296990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60635" y="2967335"/>
            <a:ext cx="3422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GRACIAS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05504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b="0" dirty="0" smtClean="0">
            <a:latin typeface="Calibri"/>
            <a:cs typeface="Calibri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N" id="{74DFB352-E578-41B8-BDE1-EEFBB8A4B70F}" vid="{EE3DA67A-B001-4241-A95D-1AFBE65F0962}"/>
    </a:ext>
  </a:extLst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b="0" dirty="0" smtClean="0">
            <a:latin typeface="Calibri"/>
            <a:cs typeface="Calibri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1_M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N" id="{74DFB352-E578-41B8-BDE1-EEFBB8A4B70F}" vid="{EE3DA67A-B001-4241-A95D-1AFBE65F0962}"/>
    </a:ext>
  </a:extLst>
</a:theme>
</file>

<file path=ppt/theme/theme6.xml><?xml version="1.0" encoding="utf-8"?>
<a:theme xmlns:a="http://schemas.openxmlformats.org/drawingml/2006/main" name="2_M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N" id="{74DFB352-E578-41B8-BDE1-EEFBB8A4B70F}" vid="{EE3DA67A-B001-4241-A95D-1AFBE65F0962}"/>
    </a:ext>
  </a:extLst>
</a:theme>
</file>

<file path=ppt/theme/theme7.xml><?xml version="1.0" encoding="utf-8"?>
<a:theme xmlns:a="http://schemas.openxmlformats.org/drawingml/2006/main" name="Comité Directivo 09 febre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b="0" dirty="0" smtClean="0">
            <a:latin typeface="Calibri"/>
            <a:cs typeface="Calibri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F633887F102C643A1C1EC6573341BEB" ma:contentTypeVersion="0" ma:contentTypeDescription="Crear nuevo documento." ma:contentTypeScope="" ma:versionID="728de8a5e371a84624f93a462b5c8aa9">
  <xsd:schema xmlns:xsd="http://www.w3.org/2001/XMLSchema" xmlns:p="http://schemas.microsoft.com/office/2006/metadata/properties" targetNamespace="http://schemas.microsoft.com/office/2006/metadata/properties" ma:root="true" ma:fieldsID="27f9851a2d8c981023976182fd07483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B017B8-7DD3-4A09-9AAF-9BF331754E7A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4A2D12A-1CB4-47E8-BAF5-4834DA9426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45FB696-2A74-4195-BFA0-0FD4994C927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3EC003F9-0E03-466B-AC3F-DA2B841072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Comité Directivo (5)</Template>
  <TotalTime>9679</TotalTime>
  <Words>676</Words>
  <Application>Microsoft Office PowerPoint</Application>
  <PresentationFormat>Presentación en pantalla (4:3)</PresentationFormat>
  <Paragraphs>134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1_Diseño personalizado</vt:lpstr>
      <vt:lpstr>Diseño personalizado</vt:lpstr>
      <vt:lpstr>MEN</vt:lpstr>
      <vt:lpstr>2_Diseño personalizado</vt:lpstr>
      <vt:lpstr>1_MEN</vt:lpstr>
      <vt:lpstr>2_MEN</vt:lpstr>
      <vt:lpstr>Comité Directivo 09 febrero</vt:lpstr>
      <vt:lpstr>3_Diseño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779</cp:revision>
  <cp:lastPrinted>2015-01-26T19:52:13Z</cp:lastPrinted>
  <dcterms:created xsi:type="dcterms:W3CDTF">2015-05-13T17:35:45Z</dcterms:created>
  <dcterms:modified xsi:type="dcterms:W3CDTF">2015-07-03T13:23:22Z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Documento</vt:lpwstr>
  </property>
</Properties>
</file>