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7" r:id="rId2"/>
    <p:sldId id="350" r:id="rId3"/>
    <p:sldId id="313" r:id="rId4"/>
    <p:sldId id="360" r:id="rId5"/>
    <p:sldId id="361" r:id="rId6"/>
    <p:sldId id="317" r:id="rId7"/>
    <p:sldId id="316" r:id="rId8"/>
    <p:sldId id="367" r:id="rId9"/>
    <p:sldId id="368" r:id="rId10"/>
    <p:sldId id="290" r:id="rId11"/>
  </p:sldIdLst>
  <p:sldSz cx="9144000" cy="6858000" type="screen4x3"/>
  <p:notesSz cx="7010400" cy="92964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rina Velásquez" initials="C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25" autoAdjust="0"/>
    <p:restoredTop sz="94660"/>
  </p:normalViewPr>
  <p:slideViewPr>
    <p:cSldViewPr snapToGrid="0" snapToObjects="1">
      <p:cViewPr>
        <p:scale>
          <a:sx n="80" d="100"/>
          <a:sy n="80" d="100"/>
        </p:scale>
        <p:origin x="-2700" y="-7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ES"/>
          </a:p>
        </p:txBody>
      </p:sp>
      <p:sp>
        <p:nvSpPr>
          <p:cNvPr id="3" name="Marcador de fecha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8EC4B02-5EA5-F749-86FB-FD2DB800D2CA}" type="datetimeFigureOut">
              <a:rPr lang="es-ES" smtClean="0"/>
              <a:t>01/07/2015</a:t>
            </a:fld>
            <a:endParaRPr lang="es-ES"/>
          </a:p>
        </p:txBody>
      </p:sp>
      <p:sp>
        <p:nvSpPr>
          <p:cNvPr id="4" name="Marcador de pie de página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0C81AE0-C404-4444-9E2C-5344BA5022F5}" type="slidenum">
              <a:rPr lang="es-ES" smtClean="0"/>
              <a:t>‹Nº›</a:t>
            </a:fld>
            <a:endParaRPr lang="es-ES"/>
          </a:p>
        </p:txBody>
      </p:sp>
    </p:spTree>
    <p:extLst>
      <p:ext uri="{BB962C8B-B14F-4D97-AF65-F5344CB8AC3E}">
        <p14:creationId xmlns:p14="http://schemas.microsoft.com/office/powerpoint/2010/main" val="4118025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ES"/>
          </a:p>
        </p:txBody>
      </p:sp>
      <p:sp>
        <p:nvSpPr>
          <p:cNvPr id="3" name="Marcador de fecha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4518892-B8DB-844A-A697-A83F17352395}" type="datetimeFigureOut">
              <a:rPr lang="es-ES" smtClean="0"/>
              <a:t>01/07/2015</a:t>
            </a:fld>
            <a:endParaRPr lang="es-ES"/>
          </a:p>
        </p:txBody>
      </p:sp>
      <p:sp>
        <p:nvSpPr>
          <p:cNvPr id="4" name="Marcador de imagen de diapositiva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s-ES"/>
          </a:p>
        </p:txBody>
      </p:sp>
      <p:sp>
        <p:nvSpPr>
          <p:cNvPr id="5" name="Marcador de notas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3A183A-7164-804B-B58B-735B85DDFAD7}" type="slidenum">
              <a:rPr lang="es-ES" smtClean="0"/>
              <a:t>‹Nº›</a:t>
            </a:fld>
            <a:endParaRPr lang="es-ES"/>
          </a:p>
        </p:txBody>
      </p:sp>
    </p:spTree>
    <p:extLst>
      <p:ext uri="{BB962C8B-B14F-4D97-AF65-F5344CB8AC3E}">
        <p14:creationId xmlns:p14="http://schemas.microsoft.com/office/powerpoint/2010/main" val="4014071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98B5670-62BB-4FC3-BB7A-907BEBF693FD}" type="slidenum">
              <a:rPr lang="es-CO" smtClean="0"/>
              <a:t>2</a:t>
            </a:fld>
            <a:endParaRPr lang="es-CO"/>
          </a:p>
        </p:txBody>
      </p:sp>
    </p:spTree>
    <p:extLst>
      <p:ext uri="{BB962C8B-B14F-4D97-AF65-F5344CB8AC3E}">
        <p14:creationId xmlns:p14="http://schemas.microsoft.com/office/powerpoint/2010/main" val="2488431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8D694D4A-B0E5-1A4A-84B2-7A74A150F4B9}" type="datetimeFigureOut">
              <a:rPr lang="es-ES" smtClean="0"/>
              <a:t>01/07/2015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1788879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D694D4A-B0E5-1A4A-84B2-7A74A150F4B9}" type="datetimeFigureOut">
              <a:rPr lang="es-ES" smtClean="0"/>
              <a:t>01/07/2015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2695772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D694D4A-B0E5-1A4A-84B2-7A74A150F4B9}" type="datetimeFigureOut">
              <a:rPr lang="es-ES" smtClean="0"/>
              <a:t>01/07/2015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1508912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D694D4A-B0E5-1A4A-84B2-7A74A150F4B9}" type="datetimeFigureOut">
              <a:rPr lang="es-ES" smtClean="0"/>
              <a:t>01/07/2015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1100920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8D694D4A-B0E5-1A4A-84B2-7A74A150F4B9}" type="datetimeFigureOut">
              <a:rPr lang="es-ES" smtClean="0"/>
              <a:t>01/07/2015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354710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8D694D4A-B0E5-1A4A-84B2-7A74A150F4B9}" type="datetimeFigureOut">
              <a:rPr lang="es-ES" smtClean="0"/>
              <a:t>01/07/2015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4037785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8D694D4A-B0E5-1A4A-84B2-7A74A150F4B9}" type="datetimeFigureOut">
              <a:rPr lang="es-ES" smtClean="0"/>
              <a:t>01/07/2015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4115570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8D694D4A-B0E5-1A4A-84B2-7A74A150F4B9}" type="datetimeFigureOut">
              <a:rPr lang="es-ES" smtClean="0"/>
              <a:t>01/07/2015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29800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D694D4A-B0E5-1A4A-84B2-7A74A150F4B9}" type="datetimeFigureOut">
              <a:rPr lang="es-ES" smtClean="0"/>
              <a:t>01/07/2015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358083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8D694D4A-B0E5-1A4A-84B2-7A74A150F4B9}" type="datetimeFigureOut">
              <a:rPr lang="es-ES" smtClean="0"/>
              <a:t>01/07/2015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2849616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8D694D4A-B0E5-1A4A-84B2-7A74A150F4B9}" type="datetimeFigureOut">
              <a:rPr lang="es-ES" smtClean="0"/>
              <a:t>01/07/2015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9D8FF8D-5042-994F-8D5C-1B2DF4C23FC8}" type="slidenum">
              <a:rPr lang="es-ES" smtClean="0"/>
              <a:t>‹Nº›</a:t>
            </a:fld>
            <a:endParaRPr lang="es-ES"/>
          </a:p>
        </p:txBody>
      </p:sp>
    </p:spTree>
    <p:extLst>
      <p:ext uri="{BB962C8B-B14F-4D97-AF65-F5344CB8AC3E}">
        <p14:creationId xmlns:p14="http://schemas.microsoft.com/office/powerpoint/2010/main" val="46676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694D4A-B0E5-1A4A-84B2-7A74A150F4B9}" type="datetimeFigureOut">
              <a:rPr lang="es-ES" smtClean="0"/>
              <a:t>01/07/2015</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D8FF8D-5042-994F-8D5C-1B2DF4C23FC8}" type="slidenum">
              <a:rPr lang="es-ES" smtClean="0"/>
              <a:t>‹Nº›</a:t>
            </a:fld>
            <a:endParaRPr lang="es-ES"/>
          </a:p>
        </p:txBody>
      </p:sp>
    </p:spTree>
    <p:extLst>
      <p:ext uri="{BB962C8B-B14F-4D97-AF65-F5344CB8AC3E}">
        <p14:creationId xmlns:p14="http://schemas.microsoft.com/office/powerpoint/2010/main" val="891336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1124642"/>
            <a:ext cx="9159766" cy="2141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3" name="42 Grupo"/>
          <p:cNvGrpSpPr/>
          <p:nvPr/>
        </p:nvGrpSpPr>
        <p:grpSpPr>
          <a:xfrm>
            <a:off x="1547664" y="4869160"/>
            <a:ext cx="6734582" cy="1747249"/>
            <a:chOff x="6189257" y="6093296"/>
            <a:chExt cx="2919247" cy="757382"/>
          </a:xfrm>
        </p:grpSpPr>
        <p:pic>
          <p:nvPicPr>
            <p:cNvPr id="40" name="39 Imagen"/>
            <p:cNvPicPr>
              <a:picLocks noChangeAspect="1"/>
            </p:cNvPicPr>
            <p:nvPr/>
          </p:nvPicPr>
          <p:blipFill rotWithShape="1">
            <a:blip r:embed="rId3"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4"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TextBox 1"/>
          <p:cNvSpPr txBox="1"/>
          <p:nvPr/>
        </p:nvSpPr>
        <p:spPr>
          <a:xfrm>
            <a:off x="94173" y="1318015"/>
            <a:ext cx="8939888" cy="1754326"/>
          </a:xfrm>
          <a:prstGeom prst="rect">
            <a:avLst/>
          </a:prstGeom>
          <a:noFill/>
        </p:spPr>
        <p:txBody>
          <a:bodyPr wrap="square" rtlCol="0">
            <a:spAutoFit/>
          </a:bodyPr>
          <a:lstStyle/>
          <a:p>
            <a:pPr algn="ctr"/>
            <a:r>
              <a:rPr lang="es-CO" sz="4000" dirty="0" smtClean="0">
                <a:solidFill>
                  <a:schemeClr val="bg1"/>
                </a:solidFill>
              </a:rPr>
              <a:t>ENCUENTRO DE SECRETARIOS DE EDUCACIÓN</a:t>
            </a:r>
            <a:endParaRPr lang="es-CO" sz="4000" dirty="0" smtClean="0">
              <a:solidFill>
                <a:schemeClr val="bg1"/>
              </a:solidFill>
            </a:endParaRPr>
          </a:p>
          <a:p>
            <a:pPr algn="ctr"/>
            <a:r>
              <a:rPr lang="es-CO" sz="2800" dirty="0" smtClean="0">
                <a:solidFill>
                  <a:schemeClr val="bg1"/>
                </a:solidFill>
              </a:rPr>
              <a:t>Miércoles 1 </a:t>
            </a:r>
            <a:r>
              <a:rPr lang="es-CO" sz="2800" dirty="0" smtClean="0">
                <a:solidFill>
                  <a:schemeClr val="bg1"/>
                </a:solidFill>
              </a:rPr>
              <a:t>de </a:t>
            </a:r>
            <a:r>
              <a:rPr lang="es-CO" sz="2800" dirty="0" smtClean="0">
                <a:solidFill>
                  <a:schemeClr val="bg1"/>
                </a:solidFill>
              </a:rPr>
              <a:t>julio</a:t>
            </a:r>
            <a:r>
              <a:rPr lang="es-CO" sz="2800" dirty="0" smtClean="0">
                <a:solidFill>
                  <a:schemeClr val="bg1"/>
                </a:solidFill>
              </a:rPr>
              <a:t>, 2015</a:t>
            </a:r>
            <a:endParaRPr lang="es-CO" sz="2800" dirty="0">
              <a:solidFill>
                <a:schemeClr val="bg1"/>
              </a:solidFill>
            </a:endParaRPr>
          </a:p>
        </p:txBody>
      </p:sp>
    </p:spTree>
    <p:extLst>
      <p:ext uri="{BB962C8B-B14F-4D97-AF65-F5344CB8AC3E}">
        <p14:creationId xmlns:p14="http://schemas.microsoft.com/office/powerpoint/2010/main" val="465057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59275" y="1048335"/>
            <a:ext cx="9159766" cy="2141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3" name="42 Grupo"/>
          <p:cNvGrpSpPr/>
          <p:nvPr/>
        </p:nvGrpSpPr>
        <p:grpSpPr>
          <a:xfrm>
            <a:off x="1547664" y="4869160"/>
            <a:ext cx="6734582" cy="1747249"/>
            <a:chOff x="6189257" y="6093296"/>
            <a:chExt cx="2919247" cy="757382"/>
          </a:xfrm>
        </p:grpSpPr>
        <p:pic>
          <p:nvPicPr>
            <p:cNvPr id="40" name="39 Imagen"/>
            <p:cNvPicPr>
              <a:picLocks noChangeAspect="1"/>
            </p:cNvPicPr>
            <p:nvPr/>
          </p:nvPicPr>
          <p:blipFill rotWithShape="1">
            <a:blip r:embed="rId3"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4"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3" name="2 CuadroTexto"/>
          <p:cNvSpPr txBox="1"/>
          <p:nvPr/>
        </p:nvSpPr>
        <p:spPr>
          <a:xfrm>
            <a:off x="895794" y="1698171"/>
            <a:ext cx="7386452" cy="646331"/>
          </a:xfrm>
          <a:prstGeom prst="rect">
            <a:avLst/>
          </a:prstGeom>
          <a:noFill/>
        </p:spPr>
        <p:txBody>
          <a:bodyPr wrap="square" rtlCol="0">
            <a:spAutoFit/>
          </a:bodyPr>
          <a:lstStyle/>
          <a:p>
            <a:pPr algn="ctr"/>
            <a:r>
              <a:rPr lang="es-CO" sz="3600" dirty="0" smtClean="0">
                <a:solidFill>
                  <a:schemeClr val="bg1"/>
                </a:solidFill>
              </a:rPr>
              <a:t>GRACIAS</a:t>
            </a:r>
            <a:endParaRPr lang="es-CO" sz="3600" dirty="0">
              <a:solidFill>
                <a:schemeClr val="bg1"/>
              </a:solidFill>
            </a:endParaRPr>
          </a:p>
        </p:txBody>
      </p:sp>
    </p:spTree>
    <p:extLst>
      <p:ext uri="{BB962C8B-B14F-4D97-AF65-F5344CB8AC3E}">
        <p14:creationId xmlns:p14="http://schemas.microsoft.com/office/powerpoint/2010/main" val="943591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1039311"/>
            <a:chOff x="-15766" y="839485"/>
            <a:chExt cx="7161323" cy="1039311"/>
          </a:xfrm>
        </p:grpSpPr>
        <p:pic>
          <p:nvPicPr>
            <p:cNvPr id="66"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7" y="863133"/>
              <a:ext cx="1844681" cy="1015663"/>
            </a:xfrm>
            <a:prstGeom prst="rect">
              <a:avLst/>
            </a:prstGeom>
            <a:noFill/>
          </p:spPr>
          <p:txBody>
            <a:bodyPr wrap="none" rtlCol="0">
              <a:spAutoFit/>
            </a:bodyPr>
            <a:lstStyle/>
            <a:p>
              <a:r>
                <a:rPr lang="es-ES" sz="2800" b="1" dirty="0" smtClean="0">
                  <a:solidFill>
                    <a:schemeClr val="bg1"/>
                  </a:solidFill>
                </a:rPr>
                <a:t>CONTENIDO</a:t>
              </a:r>
              <a:endParaRPr lang="es-ES" sz="2800" b="1" dirty="0">
                <a:solidFill>
                  <a:schemeClr val="bg1"/>
                </a:solidFill>
              </a:endParaRPr>
            </a:p>
            <a:p>
              <a:r>
                <a:rPr lang="es-CO" sz="32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32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67" name="66 Grupo"/>
          <p:cNvGrpSpPr/>
          <p:nvPr/>
        </p:nvGrpSpPr>
        <p:grpSpPr>
          <a:xfrm>
            <a:off x="6189257" y="6093296"/>
            <a:ext cx="2919247" cy="757382"/>
            <a:chOff x="6189257" y="6093296"/>
            <a:chExt cx="2919247" cy="757382"/>
          </a:xfrm>
        </p:grpSpPr>
        <p:pic>
          <p:nvPicPr>
            <p:cNvPr id="68" name="67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69" name="68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CuadroTexto 1"/>
          <p:cNvSpPr txBox="1"/>
          <p:nvPr/>
        </p:nvSpPr>
        <p:spPr>
          <a:xfrm>
            <a:off x="509002" y="996191"/>
            <a:ext cx="8111666" cy="5078313"/>
          </a:xfrm>
          <a:prstGeom prst="rect">
            <a:avLst/>
          </a:prstGeom>
          <a:noFill/>
        </p:spPr>
        <p:txBody>
          <a:bodyPr wrap="square" rtlCol="0">
            <a:spAutoFit/>
          </a:bodyPr>
          <a:lstStyle/>
          <a:p>
            <a:pPr marL="342900" lvl="1" indent="-342900">
              <a:lnSpc>
                <a:spcPct val="150000"/>
              </a:lnSpc>
              <a:buFontTx/>
              <a:buAutoNum type="arabicPeriod"/>
            </a:pPr>
            <a:r>
              <a:rPr lang="es-ES" b="1" dirty="0" smtClean="0"/>
              <a:t>DESCENTRALIZACIÓN DE LA EDUCACIÓN – ANTECEDENTES –</a:t>
            </a:r>
            <a:endParaRPr lang="es-ES" b="1" dirty="0"/>
          </a:p>
          <a:p>
            <a:pPr marL="800100" lvl="1" indent="-342900">
              <a:lnSpc>
                <a:spcPct val="150000"/>
              </a:lnSpc>
              <a:buFont typeface="Wingdings" panose="05000000000000000000" pitchFamily="2" charset="2"/>
              <a:buChar char="ü"/>
            </a:pPr>
            <a:r>
              <a:rPr lang="es-ES" b="1" dirty="0" smtClean="0"/>
              <a:t>LEY 29 DE 1989 </a:t>
            </a:r>
          </a:p>
          <a:p>
            <a:pPr marL="800100" lvl="1" indent="-342900">
              <a:lnSpc>
                <a:spcPct val="150000"/>
              </a:lnSpc>
              <a:buFont typeface="Wingdings" panose="05000000000000000000" pitchFamily="2" charset="2"/>
              <a:buChar char="ü"/>
            </a:pPr>
            <a:r>
              <a:rPr lang="es-ES" b="1" dirty="0" smtClean="0"/>
              <a:t>LEY </a:t>
            </a:r>
            <a:r>
              <a:rPr lang="es-ES" b="1" dirty="0"/>
              <a:t>91 DE </a:t>
            </a:r>
            <a:r>
              <a:rPr lang="es-ES" b="1" dirty="0" smtClean="0"/>
              <a:t>1989 ART. 9</a:t>
            </a:r>
            <a:endParaRPr lang="es-ES" b="1" dirty="0"/>
          </a:p>
          <a:p>
            <a:pPr marL="800100" lvl="1" indent="-342900">
              <a:lnSpc>
                <a:spcPct val="150000"/>
              </a:lnSpc>
              <a:buFont typeface="Wingdings" panose="05000000000000000000" pitchFamily="2" charset="2"/>
              <a:buChar char="ü"/>
            </a:pPr>
            <a:r>
              <a:rPr lang="es-ES" b="1" dirty="0" smtClean="0"/>
              <a:t>LEY 60 </a:t>
            </a:r>
            <a:r>
              <a:rPr lang="es-ES" b="1" dirty="0"/>
              <a:t>DE </a:t>
            </a:r>
            <a:r>
              <a:rPr lang="es-ES" b="1" dirty="0" smtClean="0"/>
              <a:t>1993</a:t>
            </a:r>
          </a:p>
          <a:p>
            <a:pPr marL="800100" lvl="1" indent="-342900">
              <a:lnSpc>
                <a:spcPct val="150000"/>
              </a:lnSpc>
              <a:buFont typeface="Wingdings" panose="05000000000000000000" pitchFamily="2" charset="2"/>
              <a:buChar char="ü"/>
            </a:pPr>
            <a:r>
              <a:rPr lang="es-ES" b="1" dirty="0" smtClean="0"/>
              <a:t>LEY </a:t>
            </a:r>
            <a:r>
              <a:rPr lang="es-ES" b="1" dirty="0"/>
              <a:t>115 DE 1994  ART. </a:t>
            </a:r>
            <a:r>
              <a:rPr lang="es-ES" b="1" dirty="0" smtClean="0"/>
              <a:t>180</a:t>
            </a:r>
          </a:p>
          <a:p>
            <a:pPr marL="800100" lvl="1" indent="-342900">
              <a:lnSpc>
                <a:spcPct val="150000"/>
              </a:lnSpc>
              <a:buFont typeface="Wingdings" panose="05000000000000000000" pitchFamily="2" charset="2"/>
              <a:buChar char="ü"/>
            </a:pPr>
            <a:r>
              <a:rPr lang="es-ES" b="1" dirty="0" smtClean="0"/>
              <a:t>ACTO LEGISLATIVO 1 DE 2001 (ART 357 DE CP)</a:t>
            </a:r>
            <a:endParaRPr lang="es-ES" b="1" dirty="0"/>
          </a:p>
          <a:p>
            <a:pPr marL="800100" lvl="1" indent="-342900">
              <a:lnSpc>
                <a:spcPct val="150000"/>
              </a:lnSpc>
              <a:buFont typeface="Wingdings" panose="05000000000000000000" pitchFamily="2" charset="2"/>
              <a:buChar char="ü"/>
            </a:pPr>
            <a:r>
              <a:rPr lang="es-ES" b="1" dirty="0" smtClean="0"/>
              <a:t>LEY 715 DE 2001. </a:t>
            </a:r>
          </a:p>
          <a:p>
            <a:pPr>
              <a:lnSpc>
                <a:spcPct val="150000"/>
              </a:lnSpc>
            </a:pPr>
            <a:r>
              <a:rPr lang="es-ES" b="1" dirty="0" smtClean="0"/>
              <a:t>2. </a:t>
            </a:r>
            <a:r>
              <a:rPr lang="es-ES" b="1" dirty="0" smtClean="0"/>
              <a:t>COMPETENCIAS ENTIDADES TERRITORIALES</a:t>
            </a:r>
          </a:p>
          <a:p>
            <a:pPr marL="800100" lvl="1" indent="-342900">
              <a:lnSpc>
                <a:spcPct val="150000"/>
              </a:lnSpc>
              <a:buFont typeface="Wingdings" panose="05000000000000000000" pitchFamily="2" charset="2"/>
              <a:buChar char="ü"/>
            </a:pPr>
            <a:r>
              <a:rPr lang="es-ES" b="1" dirty="0" smtClean="0"/>
              <a:t>NOMINADORA.</a:t>
            </a:r>
          </a:p>
          <a:p>
            <a:pPr marL="800100" lvl="1" indent="-342900">
              <a:lnSpc>
                <a:spcPct val="150000"/>
              </a:lnSpc>
              <a:buFont typeface="Wingdings" panose="05000000000000000000" pitchFamily="2" charset="2"/>
              <a:buChar char="ü"/>
            </a:pPr>
            <a:r>
              <a:rPr lang="es-ES" b="1" dirty="0" smtClean="0"/>
              <a:t>ADMINISTRACIÓN DEL SERVICIO EDUCATIVO.</a:t>
            </a:r>
          </a:p>
          <a:p>
            <a:pPr marL="800100" lvl="1" indent="-342900">
              <a:lnSpc>
                <a:spcPct val="150000"/>
              </a:lnSpc>
              <a:buFont typeface="Wingdings" panose="05000000000000000000" pitchFamily="2" charset="2"/>
              <a:buChar char="ü"/>
            </a:pPr>
            <a:r>
              <a:rPr lang="es-CO" b="1" dirty="0" smtClean="0"/>
              <a:t>INSPECCIÓN, VIGILANCIA Y SUPERVISIÓN DE LA EDUCACIÓN.</a:t>
            </a:r>
          </a:p>
          <a:p>
            <a:pPr>
              <a:lnSpc>
                <a:spcPct val="150000"/>
              </a:lnSpc>
            </a:pPr>
            <a:r>
              <a:rPr lang="es-ES" b="1" dirty="0" smtClean="0"/>
              <a:t>3. FONDO NACIONAL DE PRESTACIONES SOCIALES DEL MAGISTERIO.			</a:t>
            </a:r>
          </a:p>
        </p:txBody>
      </p:sp>
    </p:spTree>
    <p:extLst>
      <p:ext uri="{BB962C8B-B14F-4D97-AF65-F5344CB8AC3E}">
        <p14:creationId xmlns:p14="http://schemas.microsoft.com/office/powerpoint/2010/main" val="2649283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2" y="311407"/>
            <a:ext cx="7788577" cy="654782"/>
            <a:chOff x="-15766" y="839485"/>
            <a:chExt cx="7161323" cy="654782"/>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7" y="863133"/>
              <a:ext cx="370245" cy="461665"/>
            </a:xfrm>
            <a:prstGeom prst="rect">
              <a:avLst/>
            </a:prstGeom>
            <a:noFill/>
          </p:spPr>
          <p:txBody>
            <a:bodyPr wrap="none" rtlCol="0">
              <a:spAutoFit/>
            </a:bodyPr>
            <a:lstStyle/>
            <a:p>
              <a:r>
                <a:rPr lang="es-CO" sz="24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24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3" name="2 Rectángulo"/>
          <p:cNvSpPr/>
          <p:nvPr/>
        </p:nvSpPr>
        <p:spPr>
          <a:xfrm>
            <a:off x="290215" y="1189803"/>
            <a:ext cx="3889900" cy="550920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CO" sz="1600" b="1" dirty="0" smtClean="0"/>
              <a:t>LEY 24 DE 1988</a:t>
            </a:r>
          </a:p>
          <a:p>
            <a:pPr algn="just"/>
            <a:r>
              <a:rPr lang="es-CO" sz="1600" b="1" dirty="0" smtClean="0"/>
              <a:t>DESCONCENTRACIÓN ADMINISTRATIVA</a:t>
            </a:r>
          </a:p>
          <a:p>
            <a:pPr algn="just"/>
            <a:endParaRPr lang="es-CO" sz="1600" dirty="0"/>
          </a:p>
          <a:p>
            <a:pPr algn="just"/>
            <a:r>
              <a:rPr lang="es-CO" sz="1600" b="1" dirty="0"/>
              <a:t>ARTICULO 54</a:t>
            </a:r>
            <a:r>
              <a:rPr lang="es-CO" sz="1600" dirty="0"/>
              <a:t>.  Modificado por el art. 9, Ley 29 de 1989 Se asigna a los gobernadores, intendentes, comisarios y Alcalde Mayor de Bogotá, las funciones de nombrar, trasladar, remover, controlar y, en general, administrar el personal docente y administrativo de los establecimientos educativos nacionales y nacionalizados, plazas oficiales de colegios cooperativos, privados, jornadas adicionales y equipos de educación fundamental; teniendo en cuenta las normas del Estatuto Docente y la Carrera Administrativa vigentes y que expidan en adelante el Congreso y el Gobierno Nacional, ajustándose a los cargos vacantes de las plantas de personal que apruebe el Gobierno Nacional y a las disponibilidades presupuestales correspondientes</a:t>
            </a:r>
            <a:r>
              <a:rPr lang="es-CO" sz="1600" dirty="0" smtClean="0"/>
              <a:t>.</a:t>
            </a:r>
          </a:p>
          <a:p>
            <a:pPr algn="just"/>
            <a:endParaRPr lang="es-CO" sz="1600" dirty="0"/>
          </a:p>
        </p:txBody>
      </p:sp>
      <p:sp>
        <p:nvSpPr>
          <p:cNvPr id="7" name="6 CuadroTexto"/>
          <p:cNvSpPr txBox="1"/>
          <p:nvPr/>
        </p:nvSpPr>
        <p:spPr>
          <a:xfrm>
            <a:off x="290213" y="335055"/>
            <a:ext cx="7179365" cy="830997"/>
          </a:xfrm>
          <a:prstGeom prst="rect">
            <a:avLst/>
          </a:prstGeom>
          <a:noFill/>
        </p:spPr>
        <p:txBody>
          <a:bodyPr wrap="square" rtlCol="0">
            <a:spAutoFit/>
          </a:bodyPr>
          <a:lstStyle/>
          <a:p>
            <a:pPr marL="0" lvl="1"/>
            <a:r>
              <a:rPr lang="es-ES" sz="2400" b="1" dirty="0" smtClean="0">
                <a:solidFill>
                  <a:schemeClr val="bg1"/>
                </a:solidFill>
              </a:rPr>
              <a:t>DESCONCENTRACION - DESCENTRALIZACIÓN</a:t>
            </a:r>
            <a:endParaRPr lang="es-ES" sz="2400" b="1" dirty="0">
              <a:solidFill>
                <a:schemeClr val="bg1"/>
              </a:solidFill>
            </a:endParaRPr>
          </a:p>
          <a:p>
            <a:endParaRPr lang="es-CO" sz="2400" dirty="0">
              <a:solidFill>
                <a:schemeClr val="bg1"/>
              </a:solidFill>
            </a:endParaRPr>
          </a:p>
        </p:txBody>
      </p:sp>
      <p:sp>
        <p:nvSpPr>
          <p:cNvPr id="8" name="7 CuadroTexto"/>
          <p:cNvSpPr txBox="1"/>
          <p:nvPr/>
        </p:nvSpPr>
        <p:spPr>
          <a:xfrm>
            <a:off x="4381995" y="1189803"/>
            <a:ext cx="4465122" cy="550920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s-CO" sz="1600" b="1" dirty="0" smtClean="0"/>
              <a:t>LEY 29 DE 1989</a:t>
            </a:r>
          </a:p>
          <a:p>
            <a:r>
              <a:rPr lang="es-CO" sz="1600" b="1" dirty="0" smtClean="0"/>
              <a:t>DESCENTRALIZACIÓN </a:t>
            </a:r>
            <a:r>
              <a:rPr lang="es-CO" sz="1600" b="1" dirty="0"/>
              <a:t>ADMINISTRATIVA</a:t>
            </a:r>
          </a:p>
          <a:p>
            <a:endParaRPr lang="es-CO" sz="1600" dirty="0"/>
          </a:p>
          <a:p>
            <a:pPr algn="just"/>
            <a:r>
              <a:rPr lang="es-CO" sz="1600" dirty="0"/>
              <a:t> </a:t>
            </a:r>
            <a:r>
              <a:rPr lang="es-CO" sz="1600" b="1" dirty="0"/>
              <a:t>Artículo 9º.- </a:t>
            </a:r>
            <a:r>
              <a:rPr lang="es-CO" sz="1600" i="1" dirty="0"/>
              <a:t>El artículo 54 quedará así</a:t>
            </a:r>
            <a:r>
              <a:rPr lang="es-CO" sz="1600" dirty="0"/>
              <a:t>: Se asigna al Alcalde Mayor del Distrito Especial de Bogotá, y a los alcaldes municipales, las funciones de nombrar, trasladar, remover, controlar y, en general administrar el personal docente y administrativo de los establecimientos educativos nacionales o nacionalizados, plazas oficiales de colegios cooperativos, privados, jornadas adicionales, teniendo en cuenta las normas del Estatuto Docente y la Carrera Administrativa vigentes y que expidan en adelante el Congreso y el Gobierno Nacional, ajustándose a los cargos vacantes de las plantas de personal que apruebe el Gobierno Nacional y las disponibilidades presupuestales correspondientes.</a:t>
            </a:r>
          </a:p>
          <a:p>
            <a:endParaRPr lang="es-CO" sz="1600" dirty="0"/>
          </a:p>
          <a:p>
            <a:r>
              <a:rPr lang="es-CO" sz="1600" dirty="0" smtClean="0"/>
              <a:t>Parágrafo </a:t>
            </a:r>
            <a:r>
              <a:rPr lang="es-CO" sz="1600" dirty="0"/>
              <a:t>1º.- Los salarios y prestaciones sociales de este personal, continuarán a cargo de la Nación y de las entidades territoriales que las crearon.</a:t>
            </a:r>
          </a:p>
        </p:txBody>
      </p:sp>
    </p:spTree>
    <p:extLst>
      <p:ext uri="{BB962C8B-B14F-4D97-AF65-F5344CB8AC3E}">
        <p14:creationId xmlns:p14="http://schemas.microsoft.com/office/powerpoint/2010/main" val="1499578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916200"/>
            <a:chOff x="-15766" y="839485"/>
            <a:chExt cx="7161323" cy="916200"/>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7" y="863133"/>
              <a:ext cx="1939954" cy="892552"/>
            </a:xfrm>
            <a:prstGeom prst="rect">
              <a:avLst/>
            </a:prstGeom>
            <a:noFill/>
          </p:spPr>
          <p:txBody>
            <a:bodyPr wrap="none" rtlCol="0">
              <a:spAutoFit/>
            </a:bodyPr>
            <a:lstStyle/>
            <a:p>
              <a:r>
                <a:rPr lang="es-ES" sz="2400" b="1" dirty="0" smtClean="0">
                  <a:solidFill>
                    <a:schemeClr val="bg1"/>
                  </a:solidFill>
                </a:rPr>
                <a:t>LEY 91 DE 1989</a:t>
              </a:r>
              <a:endParaRPr lang="es-ES" sz="2400" b="1" dirty="0">
                <a:solidFill>
                  <a:schemeClr val="bg1"/>
                </a:solidFill>
              </a:endParaRPr>
            </a:p>
            <a:p>
              <a:r>
                <a:rPr lang="es-CO"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3" name="2 CuadroTexto"/>
          <p:cNvSpPr txBox="1"/>
          <p:nvPr/>
        </p:nvSpPr>
        <p:spPr>
          <a:xfrm>
            <a:off x="747326" y="1721439"/>
            <a:ext cx="7196446" cy="1938992"/>
          </a:xfrm>
          <a:prstGeom prst="rect">
            <a:avLst/>
          </a:prstGeom>
          <a:noFill/>
        </p:spPr>
        <p:txBody>
          <a:bodyPr wrap="square" rtlCol="0">
            <a:spAutoFit/>
          </a:bodyPr>
          <a:lstStyle/>
          <a:p>
            <a:pPr algn="just"/>
            <a:r>
              <a:rPr lang="es-CO" sz="2400" b="1" dirty="0"/>
              <a:t>Artículo 9º.- </a:t>
            </a:r>
            <a:r>
              <a:rPr lang="es-CO" sz="2400" dirty="0"/>
              <a:t>Las prestaciones sociales que pagará el Fondo Nacional de Prestaciones Sociales del Magisterio, serán reconocidas por la Nación a través del Ministerio de Educación Nacional, función que delegará de tal manera que se realice en las entidades territoriales.</a:t>
            </a:r>
            <a:endParaRPr lang="es-CO" sz="2400" dirty="0"/>
          </a:p>
        </p:txBody>
      </p:sp>
      <p:sp>
        <p:nvSpPr>
          <p:cNvPr id="6" name="5 Rectángulo"/>
          <p:cNvSpPr/>
          <p:nvPr/>
        </p:nvSpPr>
        <p:spPr>
          <a:xfrm>
            <a:off x="1982360" y="4083615"/>
            <a:ext cx="4726379" cy="95410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2800" b="1" dirty="0" smtClean="0">
                <a:ln w="11430"/>
                <a:effectLst>
                  <a:outerShdw blurRad="50800" dist="39000" dir="5460000" algn="tl">
                    <a:srgbClr val="000000">
                      <a:alpha val="38000"/>
                    </a:srgbClr>
                  </a:outerShdw>
                </a:effectLst>
              </a:rPr>
              <a:t>Derogado tácitamente por art. 56 de ley 962 de 2005</a:t>
            </a:r>
            <a:endParaRPr lang="es-ES" sz="2800" b="1" cap="none" spc="0" dirty="0">
              <a:ln w="11430"/>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088497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671851"/>
            <a:chOff x="-15766" y="839485"/>
            <a:chExt cx="7161323" cy="671851"/>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15766" y="839485"/>
              <a:ext cx="2668063" cy="671851"/>
            </a:xfrm>
            <a:prstGeom prst="rect">
              <a:avLst/>
            </a:prstGeom>
            <a:noFill/>
          </p:spPr>
          <p:txBody>
            <a:bodyPr wrap="none" rtlCol="0">
              <a:spAutoFit/>
            </a:bodyPr>
            <a:lstStyle/>
            <a:p>
              <a:pPr lvl="1">
                <a:lnSpc>
                  <a:spcPct val="150000"/>
                </a:lnSpc>
              </a:pPr>
              <a:r>
                <a:rPr lang="es-ES" sz="2800" b="1" dirty="0">
                  <a:solidFill>
                    <a:schemeClr val="bg1"/>
                  </a:solidFill>
                </a:rPr>
                <a:t>LEY 60 DE 1993</a:t>
              </a:r>
            </a:p>
          </p:txBody>
        </p:sp>
      </p:grpSp>
      <p:sp>
        <p:nvSpPr>
          <p:cNvPr id="3" name="2 Rectángulo"/>
          <p:cNvSpPr/>
          <p:nvPr/>
        </p:nvSpPr>
        <p:spPr>
          <a:xfrm>
            <a:off x="1246909" y="1724983"/>
            <a:ext cx="6541668" cy="3416320"/>
          </a:xfrm>
          <a:prstGeom prst="rect">
            <a:avLst/>
          </a:prstGeom>
        </p:spPr>
        <p:txBody>
          <a:bodyPr wrap="square">
            <a:spAutoFit/>
          </a:bodyPr>
          <a:lstStyle/>
          <a:p>
            <a:pPr algn="just"/>
            <a:r>
              <a:rPr lang="es-CO" b="1" dirty="0"/>
              <a:t>El Situado Fiscal</a:t>
            </a:r>
          </a:p>
          <a:p>
            <a:pPr algn="just"/>
            <a:endParaRPr lang="es-CO" dirty="0"/>
          </a:p>
          <a:p>
            <a:pPr algn="just"/>
            <a:r>
              <a:rPr lang="es-CO" b="1" dirty="0"/>
              <a:t>Artículo 9º.- </a:t>
            </a:r>
            <a:r>
              <a:rPr lang="es-CO" dirty="0"/>
              <a:t>Naturaleza del situado fiscal. El situado fiscal establecido en el artículo 356 de la Constitución Política, es el porcentaje de los ingresos corrientes de la Nación que será cedido a los departamentos, el Distrito Capital y los distritos especiales de Cartagena y Santa Marta. para la atención de los servicios públicos de educación y salud de la población y de conformidad con lo dispuesto en los artículo 49, 67 y 365 de la Constitución Política. El situado fiscal será administrado bajo responsabilidad de los departamentos y distritos de conformidad con la Constitución Política.</a:t>
            </a:r>
          </a:p>
        </p:txBody>
      </p:sp>
    </p:spTree>
    <p:extLst>
      <p:ext uri="{BB962C8B-B14F-4D97-AF65-F5344CB8AC3E}">
        <p14:creationId xmlns:p14="http://schemas.microsoft.com/office/powerpoint/2010/main" val="3766169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93133"/>
            <a:ext cx="7788577" cy="1316310"/>
            <a:chOff x="-15766" y="839485"/>
            <a:chExt cx="7161323" cy="1316310"/>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8" y="863133"/>
              <a:ext cx="4173037" cy="1292662"/>
            </a:xfrm>
            <a:prstGeom prst="rect">
              <a:avLst/>
            </a:prstGeom>
            <a:noFill/>
          </p:spPr>
          <p:txBody>
            <a:bodyPr wrap="none" rtlCol="0">
              <a:spAutoFit/>
            </a:bodyPr>
            <a:lstStyle/>
            <a:p>
              <a:pPr lvl="1">
                <a:lnSpc>
                  <a:spcPct val="150000"/>
                </a:lnSpc>
              </a:pPr>
              <a:r>
                <a:rPr lang="es-ES" sz="2800" b="1" dirty="0">
                  <a:solidFill>
                    <a:schemeClr val="bg1"/>
                  </a:solidFill>
                </a:rPr>
                <a:t>LEY 115 DE 1994  ART. 180</a:t>
              </a:r>
            </a:p>
            <a:p>
              <a:r>
                <a:rPr lang="es-CO" sz="36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3" name="2 Rectángulo"/>
          <p:cNvSpPr/>
          <p:nvPr/>
        </p:nvSpPr>
        <p:spPr>
          <a:xfrm>
            <a:off x="743655" y="1409443"/>
            <a:ext cx="7040432" cy="3170099"/>
          </a:xfrm>
          <a:prstGeom prst="rect">
            <a:avLst/>
          </a:prstGeom>
        </p:spPr>
        <p:txBody>
          <a:bodyPr wrap="square">
            <a:spAutoFit/>
          </a:bodyPr>
          <a:lstStyle/>
          <a:p>
            <a:pPr algn="just"/>
            <a:r>
              <a:rPr lang="es-CO" sz="2000" b="1" dirty="0"/>
              <a:t>Artículo 180º.- </a:t>
            </a:r>
            <a:r>
              <a:rPr lang="es-CO" sz="2000" i="1" dirty="0"/>
              <a:t>Reconocimiento de prestaciones sociales</a:t>
            </a:r>
            <a:r>
              <a:rPr lang="es-CO" sz="2000" b="1" dirty="0"/>
              <a:t>. </a:t>
            </a:r>
            <a:r>
              <a:rPr lang="es-CO" sz="2000" dirty="0"/>
              <a:t>Las prestaciones sociales que pagará el Fondo Nacional de Prestaciones Sociales de Magisterio serán reconocidas por intermedio </a:t>
            </a:r>
            <a:r>
              <a:rPr lang="es-CO" sz="2000" i="1" u="sng" dirty="0"/>
              <a:t>del Representante del Ministerio de Educación Nacional ante la entidad territorial </a:t>
            </a:r>
            <a:r>
              <a:rPr lang="es-CO" sz="2000" dirty="0"/>
              <a:t>a la que se encuentre vinculado el docente</a:t>
            </a:r>
            <a:r>
              <a:rPr lang="es-CO" sz="2000" dirty="0" smtClean="0"/>
              <a:t>.</a:t>
            </a:r>
          </a:p>
          <a:p>
            <a:pPr algn="just"/>
            <a:endParaRPr lang="es-CO" sz="2000" dirty="0"/>
          </a:p>
          <a:p>
            <a:pPr algn="just"/>
            <a:r>
              <a:rPr lang="es-CO" sz="2000" dirty="0"/>
              <a:t>El acto administrativo de reconocimiento se hará mediante resolución que llevará, además, la firma del Coordinador Regional de prestaciones sociales</a:t>
            </a:r>
            <a:r>
              <a:rPr lang="es-CO" sz="2000" b="1" dirty="0"/>
              <a:t>.</a:t>
            </a:r>
            <a:endParaRPr lang="es-CO" sz="2000" dirty="0"/>
          </a:p>
        </p:txBody>
      </p:sp>
      <p:sp>
        <p:nvSpPr>
          <p:cNvPr id="9" name="8 Rectángulo"/>
          <p:cNvSpPr/>
          <p:nvPr/>
        </p:nvSpPr>
        <p:spPr>
          <a:xfrm>
            <a:off x="1982359" y="4760509"/>
            <a:ext cx="4726379" cy="95410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2800" b="1" dirty="0" smtClean="0">
                <a:ln w="11430"/>
                <a:effectLst>
                  <a:outerShdw blurRad="50800" dist="39000" dir="5460000" algn="tl">
                    <a:srgbClr val="000000">
                      <a:alpha val="38000"/>
                    </a:srgbClr>
                  </a:outerShdw>
                </a:effectLst>
              </a:rPr>
              <a:t>Derogado tácitamente por art. 56 de ley 962 de 2005</a:t>
            </a:r>
            <a:endParaRPr lang="es-ES" sz="2800" b="1" cap="none" spc="0" dirty="0">
              <a:ln w="11430"/>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72682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916200"/>
            <a:chOff x="-15766" y="839485"/>
            <a:chExt cx="7161323" cy="916200"/>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7" y="863133"/>
              <a:ext cx="2082923" cy="892552"/>
            </a:xfrm>
            <a:prstGeom prst="rect">
              <a:avLst/>
            </a:prstGeom>
            <a:noFill/>
          </p:spPr>
          <p:txBody>
            <a:bodyPr wrap="none" rtlCol="0">
              <a:spAutoFit/>
            </a:bodyPr>
            <a:lstStyle/>
            <a:p>
              <a:r>
                <a:rPr lang="es-ES" sz="2400" b="1" dirty="0" smtClean="0">
                  <a:solidFill>
                    <a:schemeClr val="bg1"/>
                  </a:solidFill>
                </a:rPr>
                <a:t>LEY 715 DE 1993</a:t>
              </a:r>
              <a:endParaRPr lang="es-ES" sz="2400" b="1" dirty="0">
                <a:solidFill>
                  <a:schemeClr val="bg1"/>
                </a:solidFill>
              </a:endParaRPr>
            </a:p>
            <a:p>
              <a:r>
                <a:rPr lang="es-CO"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67" name="66 Grupo"/>
          <p:cNvGrpSpPr/>
          <p:nvPr/>
        </p:nvGrpSpPr>
        <p:grpSpPr>
          <a:xfrm>
            <a:off x="6189257" y="6093296"/>
            <a:ext cx="2919247" cy="757382"/>
            <a:chOff x="6189257" y="6093296"/>
            <a:chExt cx="2919247" cy="757382"/>
          </a:xfrm>
        </p:grpSpPr>
        <p:pic>
          <p:nvPicPr>
            <p:cNvPr id="68" name="67 Imagen"/>
            <p:cNvPicPr>
              <a:picLocks noChangeAspect="1"/>
            </p:cNvPicPr>
            <p:nvPr/>
          </p:nvPicPr>
          <p:blipFill rotWithShape="1">
            <a:blip r:embed="rId3"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69" name="68 Imagen"/>
            <p:cNvPicPr>
              <a:picLocks noChangeAspect="1"/>
            </p:cNvPicPr>
            <p:nvPr/>
          </p:nvPicPr>
          <p:blipFill rotWithShape="1">
            <a:blip r:embed="rId4"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Rectángulo"/>
          <p:cNvSpPr/>
          <p:nvPr/>
        </p:nvSpPr>
        <p:spPr>
          <a:xfrm>
            <a:off x="486888" y="1686297"/>
            <a:ext cx="8193974" cy="3477875"/>
          </a:xfrm>
          <a:prstGeom prst="rect">
            <a:avLst/>
          </a:prstGeom>
        </p:spPr>
        <p:txBody>
          <a:bodyPr wrap="square">
            <a:spAutoFit/>
          </a:bodyPr>
          <a:lstStyle/>
          <a:p>
            <a:pPr algn="just"/>
            <a:r>
              <a:rPr lang="es-CO" sz="2000" dirty="0"/>
              <a:t>En atención a lo dispuesto en la Ley 715 de 2001, la administración del personal docente y administrativo de los servicios educativos estatales, así como de los bienes muebles e inmuebles destinados a la prestación del servicio educativo, que fueron cedidos a título gratuito a los departamentos, distritos y municipios certificados, corresponde a los  gobernadores y alcaldes; razón por la cual, </a:t>
            </a:r>
            <a:r>
              <a:rPr lang="es-CO" sz="2000" dirty="0" smtClean="0"/>
              <a:t>el </a:t>
            </a:r>
            <a:r>
              <a:rPr lang="es-CO" sz="2000" dirty="0"/>
              <a:t>competente </a:t>
            </a:r>
            <a:r>
              <a:rPr lang="es-CO" sz="2000" dirty="0" smtClean="0"/>
              <a:t>para el manejo de prestaciones </a:t>
            </a:r>
            <a:r>
              <a:rPr lang="es-CO" sz="2000" dirty="0"/>
              <a:t>sociales de los docentes (nacionales y nacionalizados) que se encuentran vinculados a la fecha de la promulgación de la Ley 91 de 1989 y de los que se vinculen con posterioridad a ella, es la Secretaría de Educación </a:t>
            </a:r>
            <a:r>
              <a:rPr lang="es-CO" sz="2000" dirty="0" smtClean="0"/>
              <a:t>de </a:t>
            </a:r>
            <a:r>
              <a:rPr lang="es-CO" sz="2000" dirty="0"/>
              <a:t>la entidad territorial certificada a la que se encuentran vinculados laboralmente los docentes.</a:t>
            </a:r>
          </a:p>
        </p:txBody>
      </p:sp>
    </p:spTree>
    <p:extLst>
      <p:ext uri="{BB962C8B-B14F-4D97-AF65-F5344CB8AC3E}">
        <p14:creationId xmlns:p14="http://schemas.microsoft.com/office/powerpoint/2010/main" val="1307230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1200329"/>
            <a:chOff x="-15766" y="839485"/>
            <a:chExt cx="7161323" cy="1200329"/>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6" y="839485"/>
              <a:ext cx="5364071" cy="1200329"/>
            </a:xfrm>
            <a:prstGeom prst="rect">
              <a:avLst/>
            </a:prstGeom>
            <a:noFill/>
          </p:spPr>
          <p:txBody>
            <a:bodyPr wrap="none" rtlCol="0">
              <a:spAutoFit/>
            </a:bodyPr>
            <a:lstStyle/>
            <a:p>
              <a:pPr>
                <a:lnSpc>
                  <a:spcPct val="150000"/>
                </a:lnSpc>
              </a:pPr>
              <a:r>
                <a:rPr lang="es-ES" sz="2400" b="1" dirty="0">
                  <a:solidFill>
                    <a:schemeClr val="bg1"/>
                  </a:solidFill>
                </a:rPr>
                <a:t>COMPETENCIAS ENTIDADES </a:t>
              </a:r>
              <a:r>
                <a:rPr lang="es-ES" sz="2400" b="1" dirty="0" smtClean="0">
                  <a:solidFill>
                    <a:schemeClr val="bg1"/>
                  </a:solidFill>
                </a:rPr>
                <a:t>TERRITORIALES</a:t>
              </a:r>
              <a:r>
                <a:rPr lang="es-CO" sz="2400" b="1" dirty="0" smtClean="0">
                  <a:solidFill>
                    <a:schemeClr val="bg1"/>
                  </a:solidFill>
                </a:rPr>
                <a:t>.</a:t>
              </a:r>
              <a:endParaRPr lang="es-CO" sz="2400" b="1" dirty="0">
                <a:solidFill>
                  <a:schemeClr val="bg1"/>
                </a:solidFill>
              </a:endParaRPr>
            </a:p>
            <a:p>
              <a:r>
                <a:rPr lang="es-CO" sz="36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67" name="66 Grupo"/>
          <p:cNvGrpSpPr/>
          <p:nvPr/>
        </p:nvGrpSpPr>
        <p:grpSpPr>
          <a:xfrm>
            <a:off x="6189257" y="6093296"/>
            <a:ext cx="2919247" cy="757382"/>
            <a:chOff x="6189257" y="6093296"/>
            <a:chExt cx="2919247" cy="757382"/>
          </a:xfrm>
        </p:grpSpPr>
        <p:pic>
          <p:nvPicPr>
            <p:cNvPr id="68" name="67 Imagen"/>
            <p:cNvPicPr>
              <a:picLocks noChangeAspect="1"/>
            </p:cNvPicPr>
            <p:nvPr/>
          </p:nvPicPr>
          <p:blipFill rotWithShape="1">
            <a:blip r:embed="rId3"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69" name="68 Imagen"/>
            <p:cNvPicPr>
              <a:picLocks noChangeAspect="1"/>
            </p:cNvPicPr>
            <p:nvPr/>
          </p:nvPicPr>
          <p:blipFill rotWithShape="1">
            <a:blip r:embed="rId4"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3" name="2 Rectángulo"/>
          <p:cNvSpPr/>
          <p:nvPr/>
        </p:nvSpPr>
        <p:spPr>
          <a:xfrm>
            <a:off x="534391" y="1194081"/>
            <a:ext cx="7932716" cy="4247317"/>
          </a:xfrm>
          <a:prstGeom prst="rect">
            <a:avLst/>
          </a:prstGeom>
        </p:spPr>
        <p:txBody>
          <a:bodyPr wrap="square">
            <a:spAutoFit/>
          </a:bodyPr>
          <a:lstStyle/>
          <a:p>
            <a:pPr algn="just"/>
            <a:r>
              <a:rPr lang="es-CO" b="1" dirty="0"/>
              <a:t>Competencias de las entidades </a:t>
            </a:r>
            <a:r>
              <a:rPr lang="es-CO" b="1" dirty="0" smtClean="0"/>
              <a:t>territoriales</a:t>
            </a:r>
          </a:p>
          <a:p>
            <a:pPr algn="just"/>
            <a:endParaRPr lang="es-CO" b="1" dirty="0"/>
          </a:p>
          <a:p>
            <a:pPr algn="just"/>
            <a:r>
              <a:rPr lang="es-CO" b="1" dirty="0"/>
              <a:t>Artículo  6°.</a:t>
            </a:r>
            <a:r>
              <a:rPr lang="es-CO" dirty="0"/>
              <a:t> Competencias de los departamentos. Sin perjuicio de lo establecido en otras normas, corresponde a los departamentos en el sector de educación las siguientes competencias</a:t>
            </a:r>
            <a:r>
              <a:rPr lang="es-CO" dirty="0" smtClean="0"/>
              <a:t>:</a:t>
            </a:r>
          </a:p>
          <a:p>
            <a:pPr algn="just"/>
            <a:endParaRPr lang="es-CO" dirty="0" smtClean="0"/>
          </a:p>
          <a:p>
            <a:pPr algn="just"/>
            <a:r>
              <a:rPr lang="es-CO" dirty="0"/>
              <a:t>6.2.3. Administrar, ejerciendo las facultades señaladas en el artículo 153 de la Ley 115 de 1994, las instituciones educativas y el personal docente y administrativo de los planteles educativos, sujetándose a la planta de cargos adoptada de conformidad con la presente ley. Para ello, realizará concursos, efectuará los nombramientos del personal requerido, administrará los ascensos, </a:t>
            </a:r>
            <a:r>
              <a:rPr lang="es-CO" u="sng" dirty="0"/>
              <a:t>sin superar en ningún caso el monto de los recursos disponibles en el Sistema General de Participaciones </a:t>
            </a:r>
            <a:r>
              <a:rPr lang="es-CO" dirty="0"/>
              <a:t>y trasladará docentes entre los municipios, preferiblemente entre los limítrofes, sin más requisito legal que la expedición de los respectivos actos administrativos debidamente motivados.</a:t>
            </a:r>
          </a:p>
        </p:txBody>
      </p:sp>
    </p:spTree>
    <p:extLst>
      <p:ext uri="{BB962C8B-B14F-4D97-AF65-F5344CB8AC3E}">
        <p14:creationId xmlns:p14="http://schemas.microsoft.com/office/powerpoint/2010/main" val="314745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351370"/>
            <a:ext cx="7788577" cy="1200329"/>
            <a:chOff x="-15766" y="839485"/>
            <a:chExt cx="7161323" cy="1200329"/>
          </a:xfrm>
        </p:grpSpPr>
        <p:pic>
          <p:nvPicPr>
            <p:cNvPr id="66"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15259" t="17295" r="16983" b="33645"/>
            <a:stretch/>
          </p:blipFill>
          <p:spPr bwMode="auto">
            <a:xfrm>
              <a:off x="-15766" y="839485"/>
              <a:ext cx="7161323" cy="654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CuadroTexto"/>
            <p:cNvSpPr txBox="1"/>
            <p:nvPr/>
          </p:nvSpPr>
          <p:spPr>
            <a:xfrm>
              <a:off x="251076" y="839485"/>
              <a:ext cx="6602150" cy="1200329"/>
            </a:xfrm>
            <a:prstGeom prst="rect">
              <a:avLst/>
            </a:prstGeom>
            <a:noFill/>
          </p:spPr>
          <p:txBody>
            <a:bodyPr wrap="none" rtlCol="0">
              <a:spAutoFit/>
            </a:bodyPr>
            <a:lstStyle/>
            <a:p>
              <a:pPr>
                <a:lnSpc>
                  <a:spcPct val="150000"/>
                </a:lnSpc>
              </a:pPr>
              <a:r>
                <a:rPr lang="es-CO" sz="2400" b="1" dirty="0" smtClean="0">
                  <a:solidFill>
                    <a:schemeClr val="bg1"/>
                  </a:solidFill>
                </a:rPr>
                <a:t>FONDO NACIONAL DE PRESTACIONES DEL MAGISTERIO</a:t>
              </a:r>
            </a:p>
            <a:p>
              <a:r>
                <a:rPr lang="es-CO" sz="36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s-CO"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67" name="66 Grupo"/>
          <p:cNvGrpSpPr/>
          <p:nvPr/>
        </p:nvGrpSpPr>
        <p:grpSpPr>
          <a:xfrm>
            <a:off x="6189257" y="6093296"/>
            <a:ext cx="2919247" cy="757382"/>
            <a:chOff x="6189257" y="6093296"/>
            <a:chExt cx="2919247" cy="757382"/>
          </a:xfrm>
        </p:grpSpPr>
        <p:pic>
          <p:nvPicPr>
            <p:cNvPr id="68" name="67 Imagen"/>
            <p:cNvPicPr>
              <a:picLocks noChangeAspect="1"/>
            </p:cNvPicPr>
            <p:nvPr/>
          </p:nvPicPr>
          <p:blipFill rotWithShape="1">
            <a:blip r:embed="rId3"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69" name="68 Imagen"/>
            <p:cNvPicPr>
              <a:picLocks noChangeAspect="1"/>
            </p:cNvPicPr>
            <p:nvPr/>
          </p:nvPicPr>
          <p:blipFill rotWithShape="1">
            <a:blip r:embed="rId4"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Rectángulo"/>
          <p:cNvSpPr/>
          <p:nvPr/>
        </p:nvSpPr>
        <p:spPr>
          <a:xfrm>
            <a:off x="290214" y="1495366"/>
            <a:ext cx="8059283" cy="4524315"/>
          </a:xfrm>
          <a:prstGeom prst="rect">
            <a:avLst/>
          </a:prstGeom>
        </p:spPr>
        <p:txBody>
          <a:bodyPr wrap="square">
            <a:spAutoFit/>
          </a:bodyPr>
          <a:lstStyle/>
          <a:p>
            <a:pPr algn="just"/>
            <a:r>
              <a:rPr lang="es-CO" b="1" dirty="0"/>
              <a:t>Artículo 5º.-</a:t>
            </a:r>
            <a:r>
              <a:rPr lang="es-CO" dirty="0"/>
              <a:t> El Fondo Nacional de Prestaciones Sociales del Magisterio, tendrá los siguientes objetivos:</a:t>
            </a:r>
          </a:p>
          <a:p>
            <a:pPr algn="just"/>
            <a:r>
              <a:rPr lang="es-CO" dirty="0"/>
              <a:t>1.- Efectuar el pago de las prestaciones sociales del personal afiliado.</a:t>
            </a:r>
          </a:p>
          <a:p>
            <a:pPr algn="just"/>
            <a:r>
              <a:rPr lang="es-CO" dirty="0"/>
              <a:t>2.- Garantizar la prestación de los servicios médico-asistenciales, que contratará con entidades de acuerdo con instrucciones que imparta el Consejo Directivo del Fondo.</a:t>
            </a:r>
          </a:p>
          <a:p>
            <a:pPr algn="just"/>
            <a:r>
              <a:rPr lang="es-CO" dirty="0"/>
              <a:t>3.- Llevar los registro contables y estadísticos necesarios para determinar el estado de los aportes y garantizar un estricto control del uso de los recursos y constituir una base de datos del personal afiliado, con el fin de cumplir todas las obligaciones que en materia prestacional deba atender el Fondo, que además pueda ser utilizable para consolidar la nómina y preparar el presupuesto en el Ministerio de Hacienda.</a:t>
            </a:r>
          </a:p>
          <a:p>
            <a:pPr algn="just"/>
            <a:r>
              <a:rPr lang="es-CO" dirty="0"/>
              <a:t>4.- Velar para que la Nación cumpla en forma oportuna con los aportes que le corresponden e igualmente transfiera los descuentos de los docentes.</a:t>
            </a:r>
          </a:p>
          <a:p>
            <a:pPr algn="just"/>
            <a:r>
              <a:rPr lang="es-CO" dirty="0"/>
              <a:t>5.- Velar para que todas las entidades deudoras del Fondo Nacional de Prestaciones del Magisterio, cumplan oportunamente con el pago de sus </a:t>
            </a:r>
            <a:r>
              <a:rPr lang="es-CO" dirty="0" smtClean="0"/>
              <a:t>obligaciones</a:t>
            </a:r>
          </a:p>
          <a:p>
            <a:pPr algn="just"/>
            <a:endParaRPr lang="es-CO" dirty="0"/>
          </a:p>
          <a:p>
            <a:pPr algn="just"/>
            <a:r>
              <a:rPr lang="es-CO" b="1" dirty="0" smtClean="0"/>
              <a:t>DECRETO 2831 DEL 2005.</a:t>
            </a:r>
            <a:endParaRPr lang="es-CO" b="1" dirty="0"/>
          </a:p>
        </p:txBody>
      </p:sp>
    </p:spTree>
    <p:extLst>
      <p:ext uri="{BB962C8B-B14F-4D97-AF65-F5344CB8AC3E}">
        <p14:creationId xmlns:p14="http://schemas.microsoft.com/office/powerpoint/2010/main" val="27428436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10687</TotalTime>
  <Words>603</Words>
  <Application>Microsoft Office PowerPoint</Application>
  <PresentationFormat>Presentación en pantalla (4:3)</PresentationFormat>
  <Paragraphs>64</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Ingrid Carolina Silva Rodriguez</cp:lastModifiedBy>
  <cp:revision>182</cp:revision>
  <cp:lastPrinted>2015-06-30T21:24:36Z</cp:lastPrinted>
  <dcterms:created xsi:type="dcterms:W3CDTF">2014-12-13T22:50:49Z</dcterms:created>
  <dcterms:modified xsi:type="dcterms:W3CDTF">2015-07-01T21:50:46Z</dcterms:modified>
</cp:coreProperties>
</file>