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6" r:id="rId3"/>
    <p:sldId id="316" r:id="rId4"/>
    <p:sldId id="318" r:id="rId5"/>
    <p:sldId id="330" r:id="rId6"/>
    <p:sldId id="314" r:id="rId7"/>
    <p:sldId id="329" r:id="rId8"/>
    <p:sldId id="327" r:id="rId9"/>
    <p:sldId id="328" r:id="rId10"/>
    <p:sldId id="310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drigo Iván Sepúlveda López de Mesa" initials="RISLdM" lastIdx="1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639" autoAdjust="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7502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2739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099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669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0519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675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0757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420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8901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01024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526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615DE-3D0F-4EE1-B1A7-DED8F4937CF5}" type="datetimeFigureOut">
              <a:rPr lang="es-CO" smtClean="0"/>
              <a:t>30/06/2015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  <p:grpSp>
        <p:nvGrpSpPr>
          <p:cNvPr id="7" name="6 Grupo"/>
          <p:cNvGrpSpPr/>
          <p:nvPr userDrawn="1"/>
        </p:nvGrpSpPr>
        <p:grpSpPr>
          <a:xfrm>
            <a:off x="6189257" y="6093296"/>
            <a:ext cx="2919247" cy="757382"/>
            <a:chOff x="6189257" y="6093296"/>
            <a:chExt cx="2919247" cy="757382"/>
          </a:xfrm>
        </p:grpSpPr>
        <p:pic>
          <p:nvPicPr>
            <p:cNvPr id="8" name="7 Imagen"/>
            <p:cNvPicPr>
              <a:picLocks noChangeAspect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5" b="5008"/>
            <a:stretch/>
          </p:blipFill>
          <p:spPr>
            <a:xfrm>
              <a:off x="7590492" y="6093296"/>
              <a:ext cx="1518012" cy="757382"/>
            </a:xfrm>
            <a:prstGeom prst="rect">
              <a:avLst/>
            </a:prstGeom>
          </p:spPr>
        </p:pic>
        <p:pic>
          <p:nvPicPr>
            <p:cNvPr id="9" name="8 Imagen"/>
            <p:cNvPicPr>
              <a:picLocks noChangeAspect="1"/>
            </p:cNvPicPr>
            <p:nvPr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0" t="34023" r="7437" b="38391"/>
            <a:stretch/>
          </p:blipFill>
          <p:spPr>
            <a:xfrm>
              <a:off x="6189257" y="6294092"/>
              <a:ext cx="1401235" cy="3557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11642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ConsolidadoPriorizaci&#243;nJun24.xlsx" TargetMode="Externa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9" name="Picture 1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9" t="17295" r="16983" b="33645"/>
          <a:stretch/>
        </p:blipFill>
        <p:spPr bwMode="auto">
          <a:xfrm>
            <a:off x="-41510" y="2420888"/>
            <a:ext cx="9159766" cy="1676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40250" y="2420888"/>
            <a:ext cx="8996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Programa Todos a Aprender </a:t>
            </a:r>
            <a:r>
              <a:rPr lang="es-CO" sz="36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2.0</a:t>
            </a:r>
          </a:p>
          <a:p>
            <a:pPr algn="ctr"/>
            <a:r>
              <a:rPr lang="es-CO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Estrategia de Gestión para Logro Metas MMA y SABER</a:t>
            </a:r>
          </a:p>
          <a:p>
            <a:pPr algn="ctr"/>
            <a:r>
              <a:rPr lang="es-CO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Junio 30, 2015</a:t>
            </a:r>
            <a:endParaRPr lang="es-CO" sz="36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66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9" t="17295" r="16983" b="33645"/>
          <a:stretch/>
        </p:blipFill>
        <p:spPr bwMode="auto">
          <a:xfrm>
            <a:off x="-15766" y="2616883"/>
            <a:ext cx="9159766" cy="1333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3484851" y="2865130"/>
            <a:ext cx="23230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Gracias</a:t>
            </a:r>
            <a:endParaRPr lang="es-CO" sz="4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1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1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9" t="17295" r="16983" b="33645"/>
          <a:stretch/>
        </p:blipFill>
        <p:spPr bwMode="auto">
          <a:xfrm>
            <a:off x="0" y="0"/>
            <a:ext cx="5148064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35496" y="33091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chemeClr val="bg1"/>
                </a:solidFill>
              </a:rPr>
              <a:t>Agenda</a:t>
            </a:r>
            <a:endParaRPr lang="es-ES" sz="3600" b="1" dirty="0">
              <a:solidFill>
                <a:schemeClr val="bg1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79512" y="908720"/>
            <a:ext cx="878497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¿Cómo va mi ETC en el Programa Todos a Aprender 2.0?</a:t>
            </a:r>
          </a:p>
          <a:p>
            <a:pPr marL="971550" lvl="1" indent="-51435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ISCE y </a:t>
            </a:r>
            <a:r>
              <a:rPr lang="es-E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Programa Todos a Aprender 2.0</a:t>
            </a:r>
            <a:endParaRPr lang="es-ES" sz="2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971550" lvl="1" indent="-51435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Diagnóstico </a:t>
            </a:r>
            <a:r>
              <a:rPr lang="es-E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Programa Todos a Aprender </a:t>
            </a:r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2.0</a:t>
            </a:r>
            <a:endParaRPr lang="es-E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Enfocándonos en metas</a:t>
            </a:r>
            <a:endParaRPr lang="es-E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MMA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SABER 3ro y 5to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Estrategia de Gestión </a:t>
            </a:r>
          </a:p>
          <a:p>
            <a:pPr marL="971550" lvl="1" indent="-51435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Buenas prácticas</a:t>
            </a:r>
          </a:p>
          <a:p>
            <a:pPr marL="971550" lvl="1" indent="-51435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Nuevas propuestas</a:t>
            </a:r>
          </a:p>
          <a:p>
            <a:pPr marL="971550" lvl="1" indent="-51435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Cruce entre pares de propuestas</a:t>
            </a:r>
          </a:p>
          <a:p>
            <a:pPr marL="971550" lvl="1" indent="-51435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Presentación y retroalimentación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Cierre</a:t>
            </a:r>
          </a:p>
          <a:p>
            <a:endParaRPr lang="es-ES" sz="2800" dirty="0" smtClean="0"/>
          </a:p>
          <a:p>
            <a:endParaRPr lang="es-ES" sz="2800" dirty="0" smtClean="0"/>
          </a:p>
        </p:txBody>
      </p:sp>
    </p:spTree>
    <p:extLst>
      <p:ext uri="{BB962C8B-B14F-4D97-AF65-F5344CB8AC3E}">
        <p14:creationId xmlns:p14="http://schemas.microsoft.com/office/powerpoint/2010/main" val="37311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1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9" t="17295" r="16983" b="33645"/>
          <a:stretch/>
        </p:blipFill>
        <p:spPr bwMode="auto">
          <a:xfrm>
            <a:off x="1447084" y="2616883"/>
            <a:ext cx="7696916" cy="1333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2370414" y="2636912"/>
            <a:ext cx="683392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CO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¿Cómo va mi ETC en </a:t>
            </a:r>
            <a:endParaRPr lang="es-CO" sz="2800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r"/>
            <a:r>
              <a:rPr lang="es-CO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Programa Todos a Aprender </a:t>
            </a:r>
            <a:r>
              <a:rPr lang="es-CO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2.0?</a:t>
            </a:r>
            <a:endParaRPr lang="es-CO" sz="4400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r"/>
            <a:r>
              <a:rPr lang="es-CO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ISCE y SABER  3ro y 5to 2014</a:t>
            </a:r>
            <a:endParaRPr lang="es-CO" sz="2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00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1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9" t="17295" r="16983" b="33645"/>
          <a:stretch/>
        </p:blipFill>
        <p:spPr bwMode="auto">
          <a:xfrm>
            <a:off x="0" y="0"/>
            <a:ext cx="5148064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0" y="0"/>
            <a:ext cx="5148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ISCE y PTA 2.0</a:t>
            </a:r>
            <a:endParaRPr lang="es-ES" sz="36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013176"/>
            <a:ext cx="5645385" cy="1950889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798761"/>
            <a:ext cx="8841123" cy="4798893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2699792" y="2204864"/>
            <a:ext cx="1944216" cy="840913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Rectángulo 10"/>
          <p:cNvSpPr/>
          <p:nvPr/>
        </p:nvSpPr>
        <p:spPr>
          <a:xfrm>
            <a:off x="6732240" y="2204864"/>
            <a:ext cx="1944216" cy="840913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Rectángulo 11"/>
          <p:cNvSpPr/>
          <p:nvPr/>
        </p:nvSpPr>
        <p:spPr>
          <a:xfrm>
            <a:off x="2699792" y="4170522"/>
            <a:ext cx="1944216" cy="840913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Rectángulo 12"/>
          <p:cNvSpPr/>
          <p:nvPr/>
        </p:nvSpPr>
        <p:spPr>
          <a:xfrm>
            <a:off x="6806183" y="4343951"/>
            <a:ext cx="1944216" cy="840913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Elipse 7"/>
          <p:cNvSpPr/>
          <p:nvPr/>
        </p:nvSpPr>
        <p:spPr>
          <a:xfrm>
            <a:off x="467544" y="1812156"/>
            <a:ext cx="8352928" cy="41764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Programa Todos a A</a:t>
            </a:r>
            <a:r>
              <a:rPr lang="es-CO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prender</a:t>
            </a:r>
            <a:r>
              <a:rPr lang="es-CO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O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2.0 </a:t>
            </a:r>
            <a:r>
              <a:rPr lang="es-CO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aporta </a:t>
            </a:r>
            <a:r>
              <a:rPr lang="es-CO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10 </a:t>
            </a:r>
            <a:r>
              <a:rPr lang="es-CO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10 puntos del </a:t>
            </a:r>
            <a:r>
              <a:rPr lang="es-CO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ISCE:</a:t>
            </a:r>
            <a:endParaRPr lang="es-CO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s-C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Nivel Desempeño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s-C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Promedio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s-C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Logro </a:t>
            </a:r>
            <a:r>
              <a:rPr lang="es-CO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aprendizaje TODO estudiante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s-CO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Gestión de aula</a:t>
            </a:r>
            <a:endParaRPr lang="es-CO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2089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3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1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9" t="17295" r="16983" b="33645"/>
          <a:stretch/>
        </p:blipFill>
        <p:spPr bwMode="auto">
          <a:xfrm>
            <a:off x="0" y="0"/>
            <a:ext cx="5148064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0" y="0"/>
            <a:ext cx="5148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chemeClr val="bg1"/>
                </a:solidFill>
              </a:rPr>
              <a:t>Diagnóstico PTA 2.0</a:t>
            </a:r>
            <a:endParaRPr lang="es-ES" sz="3600" b="1" dirty="0">
              <a:solidFill>
                <a:schemeClr val="bg1"/>
              </a:solidFill>
            </a:endParaRPr>
          </a:p>
        </p:txBody>
      </p:sp>
      <p:sp>
        <p:nvSpPr>
          <p:cNvPr id="5" name="Llamada de flecha a la izquierda 4"/>
          <p:cNvSpPr/>
          <p:nvPr/>
        </p:nvSpPr>
        <p:spPr>
          <a:xfrm>
            <a:off x="7318532" y="1182145"/>
            <a:ext cx="1501940" cy="2669497"/>
          </a:xfrm>
          <a:prstGeom prst="leftArrowCallout">
            <a:avLst>
              <a:gd name="adj1" fmla="val 25000"/>
              <a:gd name="adj2" fmla="val 25000"/>
              <a:gd name="adj3" fmla="val 4958"/>
              <a:gd name="adj4" fmla="val 89829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Diagnóstico ISCE</a:t>
            </a:r>
            <a:endParaRPr lang="es-CO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Llamada de flecha a la derecha 5"/>
          <p:cNvSpPr/>
          <p:nvPr/>
        </p:nvSpPr>
        <p:spPr>
          <a:xfrm>
            <a:off x="57022" y="4293096"/>
            <a:ext cx="1624430" cy="2279214"/>
          </a:xfrm>
          <a:prstGeom prst="rightArrowCallout">
            <a:avLst>
              <a:gd name="adj1" fmla="val 26924"/>
              <a:gd name="adj2" fmla="val 25000"/>
              <a:gd name="adj3" fmla="val 8646"/>
              <a:gd name="adj4" fmla="val 8325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Diagnóstico SABER</a:t>
            </a:r>
            <a:endParaRPr lang="es-CO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1452" y="716016"/>
            <a:ext cx="5421056" cy="6218056"/>
          </a:xfrm>
          <a:prstGeom prst="rect">
            <a:avLst/>
          </a:prstGeom>
        </p:spPr>
      </p:pic>
      <p:sp>
        <p:nvSpPr>
          <p:cNvPr id="8" name="Elipse 7"/>
          <p:cNvSpPr/>
          <p:nvPr/>
        </p:nvSpPr>
        <p:spPr>
          <a:xfrm>
            <a:off x="827584" y="1916832"/>
            <a:ext cx="7776864" cy="381642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¿Cómo está mi ETC?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s-CO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Diagnóstico ISCE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s-CO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Diagnóstico SABER 3ro y 5to</a:t>
            </a:r>
          </a:p>
          <a:p>
            <a:pPr algn="ctr"/>
            <a:r>
              <a:rPr lang="es-CO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(FICHAS)</a:t>
            </a:r>
            <a:endParaRPr lang="es-CO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88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1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9" t="17295" r="16983" b="33645"/>
          <a:stretch/>
        </p:blipFill>
        <p:spPr bwMode="auto">
          <a:xfrm>
            <a:off x="395536" y="2616883"/>
            <a:ext cx="8748464" cy="1333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438757" y="2745013"/>
            <a:ext cx="57358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CO" sz="36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Estrategia de Gestión</a:t>
            </a:r>
          </a:p>
          <a:p>
            <a:pPr algn="r"/>
            <a:r>
              <a:rPr lang="es-CO" sz="2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Metas, Priorización y Gestión</a:t>
            </a:r>
            <a:endParaRPr lang="es-CO" sz="2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97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66 Grupo"/>
          <p:cNvGrpSpPr/>
          <p:nvPr/>
        </p:nvGrpSpPr>
        <p:grpSpPr>
          <a:xfrm>
            <a:off x="6850693" y="6093296"/>
            <a:ext cx="2257811" cy="757382"/>
            <a:chOff x="6189257" y="6093296"/>
            <a:chExt cx="2919247" cy="757382"/>
          </a:xfrm>
        </p:grpSpPr>
        <p:pic>
          <p:nvPicPr>
            <p:cNvPr id="68" name="67 Imagen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5" b="5008"/>
            <a:stretch/>
          </p:blipFill>
          <p:spPr>
            <a:xfrm>
              <a:off x="7590492" y="6093296"/>
              <a:ext cx="1518012" cy="757382"/>
            </a:xfrm>
            <a:prstGeom prst="rect">
              <a:avLst/>
            </a:prstGeom>
          </p:spPr>
        </p:pic>
        <p:pic>
          <p:nvPicPr>
            <p:cNvPr id="69" name="68 Imagen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0" t="34023" r="7437" b="38391"/>
            <a:stretch/>
          </p:blipFill>
          <p:spPr>
            <a:xfrm>
              <a:off x="6189257" y="6294092"/>
              <a:ext cx="1401235" cy="355790"/>
            </a:xfrm>
            <a:prstGeom prst="rect">
              <a:avLst/>
            </a:prstGeom>
          </p:spPr>
        </p:pic>
      </p:grpSp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7704" y="836712"/>
            <a:ext cx="4942990" cy="6021288"/>
          </a:xfrm>
          <a:prstGeom prst="rect">
            <a:avLst/>
          </a:prstGeom>
        </p:spPr>
      </p:pic>
      <p:sp>
        <p:nvSpPr>
          <p:cNvPr id="11" name="Llamada de flecha a la izquierda 10"/>
          <p:cNvSpPr/>
          <p:nvPr/>
        </p:nvSpPr>
        <p:spPr>
          <a:xfrm>
            <a:off x="7027427" y="1114557"/>
            <a:ext cx="1501940" cy="1526775"/>
          </a:xfrm>
          <a:prstGeom prst="leftArrowCallout">
            <a:avLst>
              <a:gd name="adj1" fmla="val 25000"/>
              <a:gd name="adj2" fmla="val 25000"/>
              <a:gd name="adj3" fmla="val 4958"/>
              <a:gd name="adj4" fmla="val 89829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Metas</a:t>
            </a:r>
          </a:p>
          <a:p>
            <a:pPr algn="ctr"/>
            <a:r>
              <a:rPr lang="es-CO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regresión lineal nos muestra que es lograble </a:t>
            </a:r>
            <a:endParaRPr lang="es-CO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Llamada de flecha a la derecha 11"/>
          <p:cNvSpPr/>
          <p:nvPr/>
        </p:nvSpPr>
        <p:spPr>
          <a:xfrm>
            <a:off x="57022" y="3225916"/>
            <a:ext cx="1850682" cy="1368152"/>
          </a:xfrm>
          <a:prstGeom prst="rightArrowCallout">
            <a:avLst>
              <a:gd name="adj1" fmla="val 26924"/>
              <a:gd name="adj2" fmla="val 25000"/>
              <a:gd name="adj3" fmla="val 9659"/>
              <a:gd name="adj4" fmla="val 8924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 action="ppaction://hlinkfile"/>
              </a:rPr>
              <a:t>Priorización</a:t>
            </a:r>
            <a:endParaRPr lang="es-CO" sz="1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CO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 100% debajo de la meta el 50% más cercano a ella es P1</a:t>
            </a:r>
            <a:endParaRPr lang="es-CO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Llamada de flecha a la izquierda 12"/>
          <p:cNvSpPr/>
          <p:nvPr/>
        </p:nvSpPr>
        <p:spPr>
          <a:xfrm>
            <a:off x="6850694" y="4530816"/>
            <a:ext cx="1501940" cy="1526775"/>
          </a:xfrm>
          <a:prstGeom prst="leftArrowCallout">
            <a:avLst>
              <a:gd name="adj1" fmla="val 25000"/>
              <a:gd name="adj2" fmla="val 25000"/>
              <a:gd name="adj3" fmla="val 4958"/>
              <a:gd name="adj4" fmla="val 89829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Propuestas</a:t>
            </a:r>
          </a:p>
          <a:p>
            <a:pPr algn="ctr"/>
            <a:r>
              <a:rPr lang="es-CO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  <a:r>
              <a:rPr lang="es-CO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Gestión </a:t>
            </a:r>
            <a:r>
              <a:rPr lang="es-CO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2015 y 2016</a:t>
            </a:r>
            <a:endParaRPr lang="es-CO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66" name="Picture 15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9" t="17295" r="16983" b="33645"/>
          <a:stretch/>
        </p:blipFill>
        <p:spPr bwMode="auto">
          <a:xfrm>
            <a:off x="-6602" y="0"/>
            <a:ext cx="6090770" cy="764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0" y="31267"/>
            <a:ext cx="57961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Estrategia de gestión</a:t>
            </a:r>
          </a:p>
          <a:p>
            <a:r>
              <a:rPr lang="es-CO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Metas, prioridades y propuestas</a:t>
            </a:r>
            <a:endParaRPr lang="es-CO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787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1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9" t="17295" r="16983" b="33645"/>
          <a:stretch/>
        </p:blipFill>
        <p:spPr bwMode="auto">
          <a:xfrm>
            <a:off x="988625" y="2616883"/>
            <a:ext cx="8155376" cy="1333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988625" y="2636912"/>
            <a:ext cx="82157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CO" sz="3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Gestión Logro Metas SABER y MMA</a:t>
            </a:r>
            <a:endParaRPr lang="es-CO" sz="3200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r"/>
            <a:r>
              <a:rPr lang="es-CO" sz="2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Propuestas, </a:t>
            </a:r>
            <a:r>
              <a:rPr lang="es-CO" sz="2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pares y </a:t>
            </a:r>
            <a:r>
              <a:rPr lang="es-CO" sz="2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presentación</a:t>
            </a:r>
            <a:endParaRPr lang="es-CO" sz="2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61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1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9" t="17295" r="16983" b="33645"/>
          <a:stretch/>
        </p:blipFill>
        <p:spPr bwMode="auto">
          <a:xfrm>
            <a:off x="0" y="-1"/>
            <a:ext cx="7164288" cy="1121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0" y="-1"/>
            <a:ext cx="673224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chemeClr val="bg1"/>
                </a:solidFill>
              </a:rPr>
              <a:t>Taller plan estratégico </a:t>
            </a:r>
            <a:endParaRPr lang="es-ES" sz="3600" b="1" dirty="0" smtClean="0">
              <a:solidFill>
                <a:schemeClr val="bg1"/>
              </a:solidFill>
            </a:endParaRPr>
          </a:p>
          <a:p>
            <a:r>
              <a:rPr lang="es-ES" sz="3200" dirty="0" smtClean="0">
                <a:solidFill>
                  <a:schemeClr val="bg1"/>
                </a:solidFill>
              </a:rPr>
              <a:t>Programa Todos a Aprender </a:t>
            </a:r>
            <a:r>
              <a:rPr lang="es-ES" sz="3200" dirty="0" smtClean="0">
                <a:solidFill>
                  <a:schemeClr val="bg1"/>
                </a:solidFill>
              </a:rPr>
              <a:t>2.0</a:t>
            </a:r>
            <a:endParaRPr lang="es-ES" sz="36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59045"/>
              </p:ext>
            </p:extLst>
          </p:nvPr>
        </p:nvGraphicFramePr>
        <p:xfrm>
          <a:off x="323528" y="1377490"/>
          <a:ext cx="8208912" cy="4499782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8208912"/>
              </a:tblGrid>
              <a:tr h="642826"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b="1" u="none" strike="noStrike" dirty="0" smtClean="0">
                          <a:effectLst/>
                        </a:rPr>
                        <a:t>Propuestas cierre 2015 y capacidad instalada 2016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</a:tr>
              <a:tr h="642826"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 smtClean="0">
                          <a:effectLst/>
                        </a:rPr>
                        <a:t>     Diligenciamiento del formato de propuestas 2015 y 2016 (20min)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ctr"/>
                </a:tc>
              </a:tr>
              <a:tr h="642826"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Cruce de</a:t>
                      </a:r>
                      <a:r>
                        <a:rPr lang="es-CO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propuestas entre pares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ctr"/>
                </a:tc>
              </a:tr>
              <a:tr h="642826"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 smtClean="0">
                          <a:effectLst/>
                        </a:rPr>
                        <a:t>     Retroalimentación individual</a:t>
                      </a:r>
                      <a:r>
                        <a:rPr lang="es-CO" sz="2000" u="none" strike="noStrike" baseline="0" dirty="0" smtClean="0">
                          <a:effectLst/>
                        </a:rPr>
                        <a:t> a propuestas entre pares </a:t>
                      </a:r>
                      <a:r>
                        <a:rPr lang="es-CO" sz="2000" u="none" strike="noStrike" baseline="0" dirty="0" smtClean="0">
                          <a:effectLst/>
                        </a:rPr>
                        <a:t>(25min</a:t>
                      </a:r>
                      <a:r>
                        <a:rPr lang="es-CO" sz="2000" u="none" strike="noStrike" baseline="0" dirty="0" smtClean="0">
                          <a:effectLst/>
                        </a:rPr>
                        <a:t>)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ctr"/>
                </a:tc>
              </a:tr>
              <a:tr h="642826"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b="1" u="none" strike="noStrike" dirty="0" smtClean="0">
                          <a:effectLst/>
                        </a:rPr>
                        <a:t>Retroalimentación colectiva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</a:tr>
              <a:tr h="642826"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b="0" u="none" strike="noStrike" dirty="0" smtClean="0">
                          <a:effectLst/>
                        </a:rPr>
                        <a:t>       Presentación de cada propuesta</a:t>
                      </a:r>
                      <a:r>
                        <a:rPr lang="es-CO" sz="2000" b="0" u="none" strike="noStrike" baseline="0" dirty="0" smtClean="0">
                          <a:effectLst/>
                        </a:rPr>
                        <a:t> y retroalimentación colectiva (</a:t>
                      </a:r>
                      <a:r>
                        <a:rPr lang="es-CO" sz="2000" b="0" u="none" strike="noStrike" baseline="0" dirty="0" smtClean="0">
                          <a:effectLst/>
                        </a:rPr>
                        <a:t>35min</a:t>
                      </a:r>
                      <a:r>
                        <a:rPr lang="es-CO" sz="2000" b="0" u="none" strike="noStrike" baseline="0" dirty="0" smtClean="0">
                          <a:effectLst/>
                        </a:rPr>
                        <a:t>)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</a:tr>
              <a:tr h="642826"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b="1" u="none" strike="noStrike" dirty="0" smtClean="0">
                          <a:effectLst/>
                        </a:rPr>
                        <a:t>Presentación en plenaria de una</a:t>
                      </a:r>
                      <a:r>
                        <a:rPr lang="es-CO" sz="2000" b="1" u="none" strike="noStrike" baseline="0" dirty="0" smtClean="0">
                          <a:effectLst/>
                        </a:rPr>
                        <a:t> (1) propuesta elegida por grupo </a:t>
                      </a:r>
                      <a:r>
                        <a:rPr lang="es-CO" sz="2000" b="0" u="none" strike="noStrike" baseline="0" dirty="0" smtClean="0">
                          <a:effectLst/>
                        </a:rPr>
                        <a:t>(</a:t>
                      </a:r>
                      <a:r>
                        <a:rPr lang="es-CO" sz="2000" b="0" u="none" strike="noStrike" baseline="0" dirty="0" smtClean="0">
                          <a:effectLst/>
                        </a:rPr>
                        <a:t>35min</a:t>
                      </a:r>
                      <a:r>
                        <a:rPr lang="es-CO" sz="2000" b="0" u="none" strike="noStrike" baseline="0" dirty="0" smtClean="0">
                          <a:effectLst/>
                        </a:rPr>
                        <a:t>)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031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5016</TotalTime>
  <Words>271</Words>
  <Application>Microsoft Office PowerPoint</Application>
  <PresentationFormat>Presentación en pantalla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Verdana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Carolina Acosta Gutierrez</dc:creator>
  <cp:lastModifiedBy>Rodrigo Iván Sepúlveda López de Mesa</cp:lastModifiedBy>
  <cp:revision>183</cp:revision>
  <dcterms:created xsi:type="dcterms:W3CDTF">2014-10-20T16:00:02Z</dcterms:created>
  <dcterms:modified xsi:type="dcterms:W3CDTF">2015-06-30T15:52:44Z</dcterms:modified>
</cp:coreProperties>
</file>