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86" r:id="rId3"/>
    <p:sldId id="395" r:id="rId4"/>
    <p:sldId id="390" r:id="rId5"/>
    <p:sldId id="398" r:id="rId6"/>
    <p:sldId id="403" r:id="rId7"/>
  </p:sldIdLst>
  <p:sldSz cx="9144000" cy="6858000" type="screen4x3"/>
  <p:notesSz cx="6881813"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85" d="100"/>
          <a:sy n="85" d="100"/>
        </p:scale>
        <p:origin x="15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Libro7"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7"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baseline="0" dirty="0">
                <a:effectLst/>
              </a:rPr>
              <a:t>SOLICITUDES DERECHOS DE PETICIÓN DE LA INFORMACIÒN SEGUNDO TRIMESTRE 2017</a:t>
            </a:r>
            <a:endParaRPr lang="es-CO" dirty="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Hoja1!$B$7</c:f>
              <c:strCache>
                <c:ptCount val="1"/>
                <c:pt idx="0">
                  <c:v>TOTAL SEGUNDO   TRIMESTRE  2017</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181-43DC-8475-0980BCEAD8A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5181-43DC-8475-0980BCEAD8A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5181-43DC-8475-0980BCEAD8A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5181-43DC-8475-0980BCEAD8A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C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Hoja1!$A$8:$A$11</c:f>
              <c:strCache>
                <c:ptCount val="4"/>
                <c:pt idx="0">
                  <c:v>Solicitudes atendidas</c:v>
                </c:pt>
                <c:pt idx="1">
                  <c:v>Solicitudes recibidas y trasladadas</c:v>
                </c:pt>
                <c:pt idx="2">
                  <c:v>Solicitudes negadas</c:v>
                </c:pt>
                <c:pt idx="3">
                  <c:v>Solicitudes recibidas</c:v>
                </c:pt>
              </c:strCache>
            </c:strRef>
          </c:cat>
          <c:val>
            <c:numRef>
              <c:f>Hoja1!$B$8:$B$11</c:f>
              <c:numCache>
                <c:formatCode>General</c:formatCode>
                <c:ptCount val="4"/>
                <c:pt idx="0">
                  <c:v>2595</c:v>
                </c:pt>
                <c:pt idx="1">
                  <c:v>365</c:v>
                </c:pt>
                <c:pt idx="2">
                  <c:v>0</c:v>
                </c:pt>
                <c:pt idx="3">
                  <c:v>2960</c:v>
                </c:pt>
              </c:numCache>
            </c:numRef>
          </c:val>
          <c:extLst>
            <c:ext xmlns:c16="http://schemas.microsoft.com/office/drawing/2014/chart" uri="{C3380CC4-5D6E-409C-BE32-E72D297353CC}">
              <c16:uniqueId val="{00000008-5181-43DC-8475-0980BCEAD8A2}"/>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[Base Informe de Solicitudes de acceso a la Información 2 trimestre 2017 FINAL.xlsx]Analisis General!Tabla dinámica1</c:name>
    <c:fmtId val="60"/>
  </c:pivotSource>
  <c:chart>
    <c:title>
      <c:tx>
        <c:rich>
          <a:bodyPr rot="0" spcFirstLastPara="1" vertOverflow="ellipsis" vert="horz" wrap="square" anchor="ctr" anchorCtr="1"/>
          <a:lstStyle/>
          <a:p>
            <a:pPr algn="ctr" rtl="0">
              <a:defRPr sz="1800" b="1" i="0" u="none" strike="noStrike" kern="1200" baseline="0">
                <a:solidFill>
                  <a:sysClr val="windowText" lastClr="000000"/>
                </a:solidFill>
                <a:latin typeface="+mn-lt"/>
                <a:ea typeface="+mn-ea"/>
                <a:cs typeface="+mn-cs"/>
              </a:defRPr>
            </a:pPr>
            <a:r>
              <a:rPr lang="en-US" sz="1400" b="1" i="0" u="none" strike="noStrike" kern="1200" baseline="0" dirty="0">
                <a:solidFill>
                  <a:sysClr val="windowText" lastClr="000000"/>
                </a:solidFill>
                <a:effectLst/>
                <a:latin typeface="+mn-lt"/>
                <a:ea typeface="+mn-ea"/>
                <a:cs typeface="+mn-cs"/>
              </a:rPr>
              <a:t>TOTAL MENSUAL  DERECHOS  </a:t>
            </a:r>
          </a:p>
          <a:p>
            <a:pPr algn="ctr" rtl="0">
              <a:defRPr>
                <a:solidFill>
                  <a:sysClr val="windowText" lastClr="000000"/>
                </a:solidFill>
              </a:defRPr>
            </a:pPr>
            <a:r>
              <a:rPr lang="en-US" sz="1400" baseline="0" dirty="0"/>
              <a:t> DE PETICIÓN DE INFORMACIÓN  SEGUNDO  TRIMESTRE  </a:t>
            </a:r>
            <a:r>
              <a:rPr lang="en-US" sz="1400" b="1" i="0" u="none" strike="noStrike" baseline="0" dirty="0">
                <a:effectLst/>
              </a:rPr>
              <a:t>2017</a:t>
            </a:r>
            <a:endParaRPr lang="en-US" sz="1400" dirty="0"/>
          </a:p>
        </c:rich>
      </c:tx>
      <c:layout>
        <c:manualLayout>
          <c:xMode val="edge"/>
          <c:yMode val="edge"/>
          <c:x val="0.15671911247009038"/>
          <c:y val="5.370918455526575E-2"/>
        </c:manualLayout>
      </c:layout>
      <c:overlay val="0"/>
      <c:spPr>
        <a:noFill/>
        <a:ln>
          <a:noFill/>
        </a:ln>
        <a:effectLst/>
      </c:spPr>
      <c:txPr>
        <a:bodyPr rot="0" spcFirstLastPara="1" vertOverflow="ellipsis" vert="horz" wrap="square" anchor="ctr" anchorCtr="1"/>
        <a:lstStyle/>
        <a:p>
          <a:pPr algn="ctr" rtl="0">
            <a:defRPr sz="1800" b="1" i="0" u="none" strike="noStrike" kern="1200" baseline="0">
              <a:solidFill>
                <a:sysClr val="windowText" lastClr="000000"/>
              </a:solidFill>
              <a:latin typeface="+mn-lt"/>
              <a:ea typeface="+mn-ea"/>
              <a:cs typeface="+mn-cs"/>
            </a:defRPr>
          </a:pPr>
          <a:endParaRPr lang="es-CO"/>
        </a:p>
      </c:txPr>
    </c:title>
    <c:autoTitleDeleted val="0"/>
    <c:pivotFmts>
      <c:pivotFmt>
        <c:idx val="0"/>
        <c:marker>
          <c:symbol val="none"/>
        </c:marker>
        <c:dLbl>
          <c:idx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solidFill>
          <a:ln>
            <a:noFill/>
          </a:ln>
          <a:effectLst/>
        </c:spPr>
        <c:dLbl>
          <c:idx val="0"/>
          <c:layout>
            <c:manualLayout>
              <c:x val="-4.5839095169537214E-2"/>
              <c:y val="-7.3891662105839861E-2"/>
            </c:manualLayout>
          </c:layout>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solidFill>
          <a:ln>
            <a:noFill/>
          </a:ln>
          <a:effectLst/>
        </c:spPr>
        <c:dLbl>
          <c:idx val="0"/>
          <c:layout>
            <c:manualLayout>
              <c:x val="-6.1251310854766178E-2"/>
              <c:y val="-8.1733055305711205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6"/>
          </a:solidFill>
          <a:ln>
            <a:noFill/>
          </a:ln>
          <a:effectLst/>
        </c:spPr>
        <c:dLbl>
          <c:idx val="0"/>
          <c:layout>
            <c:manualLayout>
              <c:x val="-2.4681099399821074E-2"/>
              <c:y val="-9.479273713141706E-2"/>
            </c:manualLayout>
          </c:layout>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6"/>
          </a:solidFill>
          <a:ln>
            <a:noFill/>
          </a:ln>
          <a:effectLst/>
        </c:spPr>
        <c:dLbl>
          <c:idx val="0"/>
          <c:layout>
            <c:manualLayout>
              <c:x val="4.6810993998210723E-3"/>
              <c:y val="-0.12271268956396407"/>
            </c:manualLayout>
          </c:layout>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6"/>
          </a:solidFill>
          <a:ln>
            <a:noFill/>
          </a:ln>
          <a:effectLst/>
        </c:spPr>
        <c:dLbl>
          <c:idx val="0"/>
          <c:layout>
            <c:manualLayout>
              <c:x val="1.0900742373343287E-2"/>
              <c:y val="-0.11291173154816732"/>
            </c:manualLayout>
          </c:layout>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solidFill>
          <a:ln>
            <a:noFill/>
          </a:ln>
          <a:effectLst/>
        </c:spPr>
        <c:dLbl>
          <c:idx val="0"/>
          <c:layout>
            <c:manualLayout>
              <c:x val="1.6441347766066487E-2"/>
              <c:y val="-0.12057705451595928"/>
            </c:manualLayout>
          </c:layout>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solidFill>
          <a:ln>
            <a:noFill/>
          </a:ln>
          <a:effectLst/>
        </c:spPr>
        <c:dLbl>
          <c:idx val="0"/>
          <c:layout>
            <c:manualLayout>
              <c:x val="2.6686810875502863E-2"/>
              <c:y val="-0.10806296248706895"/>
            </c:manualLayout>
          </c:layout>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solidFill>
          <a:ln>
            <a:noFill/>
          </a:ln>
          <a:effectLst/>
        </c:spPr>
        <c:dLbl>
          <c:idx val="0"/>
          <c:layout>
            <c:manualLayout>
              <c:x val="5.4844030500702086E-2"/>
              <c:y val="-9.6303579268499417E-2"/>
            </c:manualLayout>
          </c:layout>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6"/>
          </a:solidFill>
          <a:ln>
            <a:noFill/>
          </a:ln>
          <a:effectLst/>
        </c:spPr>
        <c:dLbl>
          <c:idx val="0"/>
          <c:layout>
            <c:manualLayout>
              <c:x val="1.9980626010913421E-2"/>
              <c:y val="-0.20892186042986777"/>
            </c:manualLayout>
          </c:layout>
          <c:showLegendKey val="0"/>
          <c:showVal val="1"/>
          <c:showCatName val="0"/>
          <c:showSerName val="0"/>
          <c:showPercent val="0"/>
          <c:showBubbleSize val="0"/>
          <c:extLst>
            <c:ext xmlns:c15="http://schemas.microsoft.com/office/drawing/2012/chart" uri="{CE6537A1-D6FC-4f65-9D91-7224C49458BB}"/>
          </c:extLst>
        </c:dLbl>
      </c:pivotFmt>
      <c:pivotFmt>
        <c:idx val="10"/>
        <c:marker>
          <c:symbol val="none"/>
        </c:marker>
        <c:dLbl>
          <c:idx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6"/>
          </a:solidFill>
          <a:ln>
            <a:noFill/>
          </a:ln>
          <a:effectLst/>
        </c:spPr>
        <c:dLbl>
          <c:idx val="0"/>
          <c:layout>
            <c:manualLayout>
              <c:x val="1.9980626010913421E-2"/>
              <c:y val="-0.20892186042986777"/>
            </c:manualLayout>
          </c:layout>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solidFill>
          <a:ln>
            <a:noFill/>
          </a:ln>
          <a:effectLst/>
        </c:spPr>
        <c:dLbl>
          <c:idx val="0"/>
          <c:layout>
            <c:manualLayout>
              <c:x val="-6.1251310854766178E-2"/>
              <c:y val="-8.1733055305711205E-2"/>
            </c:manualLayout>
          </c:layout>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solidFill>
          <a:ln>
            <a:noFill/>
          </a:ln>
          <a:effectLst/>
        </c:spPr>
        <c:dLbl>
          <c:idx val="0"/>
          <c:layout>
            <c:manualLayout>
              <c:x val="-4.5839095169537214E-2"/>
              <c:y val="-7.3891662105839861E-2"/>
            </c:manualLayout>
          </c:layout>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solidFill>
          <a:ln>
            <a:noFill/>
          </a:ln>
          <a:effectLst/>
        </c:spPr>
        <c:dLbl>
          <c:idx val="0"/>
          <c:layout>
            <c:manualLayout>
              <c:x val="-2.4681099399821074E-2"/>
              <c:y val="-9.479273713141706E-2"/>
            </c:manualLayout>
          </c:layout>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a:noFill/>
          </a:ln>
          <a:effectLst/>
        </c:spPr>
        <c:dLbl>
          <c:idx val="0"/>
          <c:layout>
            <c:manualLayout>
              <c:x val="4.6810993998210723E-3"/>
              <c:y val="-0.12271268956396407"/>
            </c:manualLayout>
          </c:layout>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6"/>
          </a:solidFill>
          <a:ln>
            <a:noFill/>
          </a:ln>
          <a:effectLst/>
        </c:spPr>
        <c:dLbl>
          <c:idx val="0"/>
          <c:layout>
            <c:manualLayout>
              <c:x val="1.0900742373343287E-2"/>
              <c:y val="-0.11291173154816732"/>
            </c:manualLayout>
          </c:layout>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6"/>
          </a:solidFill>
          <a:ln>
            <a:noFill/>
          </a:ln>
          <a:effectLst/>
        </c:spPr>
        <c:dLbl>
          <c:idx val="0"/>
          <c:layout>
            <c:manualLayout>
              <c:x val="1.6441347766066487E-2"/>
              <c:y val="-0.12057705451595928"/>
            </c:manualLayout>
          </c:layout>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6"/>
          </a:solidFill>
          <a:ln>
            <a:noFill/>
          </a:ln>
          <a:effectLst/>
        </c:spPr>
        <c:dLbl>
          <c:idx val="0"/>
          <c:layout>
            <c:manualLayout>
              <c:x val="2.6686810875502863E-2"/>
              <c:y val="-0.10806296248706895"/>
            </c:manualLayout>
          </c:layout>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6"/>
          </a:solidFill>
          <a:ln>
            <a:noFill/>
          </a:ln>
          <a:effectLst/>
        </c:spPr>
        <c:dLbl>
          <c:idx val="0"/>
          <c:layout>
            <c:manualLayout>
              <c:x val="5.4844030500702086E-2"/>
              <c:y val="-9.6303579268499417E-2"/>
            </c:manualLayout>
          </c:layout>
          <c:showLegendKey val="0"/>
          <c:showVal val="1"/>
          <c:showCatName val="0"/>
          <c:showSerName val="0"/>
          <c:showPercent val="0"/>
          <c:showBubbleSize val="0"/>
          <c:extLst>
            <c:ext xmlns:c15="http://schemas.microsoft.com/office/drawing/2012/chart" uri="{CE6537A1-D6FC-4f65-9D91-7224C49458BB}"/>
          </c:extLst>
        </c:dLbl>
      </c:pivotFmt>
      <c:pivotFmt>
        <c:idx val="20"/>
        <c:marker>
          <c:symbol val="none"/>
        </c:marker>
        <c:dLbl>
          <c:idx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21"/>
        <c:spPr>
          <a:solidFill>
            <a:schemeClr val="accent6"/>
          </a:solidFill>
          <a:ln>
            <a:noFill/>
          </a:ln>
          <a:effectLst/>
        </c:spPr>
        <c:dLbl>
          <c:idx val="0"/>
          <c:layout>
            <c:manualLayout>
              <c:x val="1.9980626010913421E-2"/>
              <c:y val="-0.20892186042986777"/>
            </c:manualLayout>
          </c:layout>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6"/>
          </a:solidFill>
          <a:ln>
            <a:noFill/>
          </a:ln>
          <a:effectLst/>
        </c:spPr>
        <c:dLbl>
          <c:idx val="0"/>
          <c:layout>
            <c:manualLayout>
              <c:x val="-6.1251310854766178E-2"/>
              <c:y val="-8.1733055305711205E-2"/>
            </c:manualLayout>
          </c:layout>
          <c:showLegendKey val="0"/>
          <c:showVal val="1"/>
          <c:showCatName val="0"/>
          <c:showSerName val="0"/>
          <c:showPercent val="0"/>
          <c:showBubbleSize val="0"/>
          <c:extLst>
            <c:ext xmlns:c15="http://schemas.microsoft.com/office/drawing/2012/chart" uri="{CE6537A1-D6FC-4f65-9D91-7224C49458BB}"/>
          </c:extLst>
        </c:dLbl>
      </c:pivotFmt>
      <c:pivotFmt>
        <c:idx val="23"/>
        <c:spPr>
          <a:solidFill>
            <a:schemeClr val="accent6"/>
          </a:solidFill>
          <a:ln>
            <a:noFill/>
          </a:ln>
          <a:effectLst/>
        </c:spPr>
        <c:dLbl>
          <c:idx val="0"/>
          <c:layout>
            <c:manualLayout>
              <c:x val="-4.5839095169537214E-2"/>
              <c:y val="-7.3891662105839861E-2"/>
            </c:manualLayout>
          </c:layout>
          <c:showLegendKey val="0"/>
          <c:showVal val="1"/>
          <c:showCatName val="0"/>
          <c:showSerName val="0"/>
          <c:showPercent val="0"/>
          <c:showBubbleSize val="0"/>
          <c:extLst>
            <c:ext xmlns:c15="http://schemas.microsoft.com/office/drawing/2012/chart" uri="{CE6537A1-D6FC-4f65-9D91-7224C49458BB}"/>
          </c:extLst>
        </c:dLbl>
      </c:pivotFmt>
      <c:pivotFmt>
        <c:idx val="24"/>
        <c:spPr>
          <a:solidFill>
            <a:schemeClr val="accent6"/>
          </a:solidFill>
          <a:ln>
            <a:noFill/>
          </a:ln>
          <a:effectLst/>
        </c:spPr>
        <c:dLbl>
          <c:idx val="0"/>
          <c:layout>
            <c:manualLayout>
              <c:x val="-2.4681099399821074E-2"/>
              <c:y val="-9.479273713141706E-2"/>
            </c:manualLayout>
          </c:layout>
          <c:showLegendKey val="0"/>
          <c:showVal val="1"/>
          <c:showCatName val="0"/>
          <c:showSerName val="0"/>
          <c:showPercent val="0"/>
          <c:showBubbleSize val="0"/>
          <c:extLst>
            <c:ext xmlns:c15="http://schemas.microsoft.com/office/drawing/2012/chart" uri="{CE6537A1-D6FC-4f65-9D91-7224C49458BB}"/>
          </c:extLst>
        </c:dLbl>
      </c:pivotFmt>
      <c:pivotFmt>
        <c:idx val="25"/>
        <c:spPr>
          <a:solidFill>
            <a:schemeClr val="accent6"/>
          </a:solidFill>
          <a:ln>
            <a:noFill/>
          </a:ln>
          <a:effectLst/>
        </c:spPr>
        <c:dLbl>
          <c:idx val="0"/>
          <c:layout>
            <c:manualLayout>
              <c:x val="4.6810993998210723E-3"/>
              <c:y val="-0.12271268956396407"/>
            </c:manualLayout>
          </c:layout>
          <c:showLegendKey val="0"/>
          <c:showVal val="1"/>
          <c:showCatName val="0"/>
          <c:showSerName val="0"/>
          <c:showPercent val="0"/>
          <c:showBubbleSize val="0"/>
          <c:extLst>
            <c:ext xmlns:c15="http://schemas.microsoft.com/office/drawing/2012/chart" uri="{CE6537A1-D6FC-4f65-9D91-7224C49458BB}"/>
          </c:extLst>
        </c:dLbl>
      </c:pivotFmt>
      <c:pivotFmt>
        <c:idx val="26"/>
        <c:spPr>
          <a:solidFill>
            <a:schemeClr val="accent6"/>
          </a:solidFill>
          <a:ln>
            <a:noFill/>
          </a:ln>
          <a:effectLst/>
        </c:spPr>
        <c:dLbl>
          <c:idx val="0"/>
          <c:layout>
            <c:manualLayout>
              <c:x val="1.0900742373343287E-2"/>
              <c:y val="-0.11291173154816732"/>
            </c:manualLayout>
          </c:layout>
          <c:showLegendKey val="0"/>
          <c:showVal val="1"/>
          <c:showCatName val="0"/>
          <c:showSerName val="0"/>
          <c:showPercent val="0"/>
          <c:showBubbleSize val="0"/>
          <c:extLst>
            <c:ext xmlns:c15="http://schemas.microsoft.com/office/drawing/2012/chart" uri="{CE6537A1-D6FC-4f65-9D91-7224C49458BB}"/>
          </c:extLst>
        </c:dLbl>
      </c:pivotFmt>
      <c:pivotFmt>
        <c:idx val="27"/>
        <c:spPr>
          <a:solidFill>
            <a:schemeClr val="accent6"/>
          </a:solidFill>
          <a:ln>
            <a:noFill/>
          </a:ln>
          <a:effectLst/>
        </c:spPr>
        <c:dLbl>
          <c:idx val="0"/>
          <c:layout>
            <c:manualLayout>
              <c:x val="1.6441347766066487E-2"/>
              <c:y val="-0.12057705451595928"/>
            </c:manualLayout>
          </c:layout>
          <c:showLegendKey val="0"/>
          <c:showVal val="1"/>
          <c:showCatName val="0"/>
          <c:showSerName val="0"/>
          <c:showPercent val="0"/>
          <c:showBubbleSize val="0"/>
          <c:extLst>
            <c:ext xmlns:c15="http://schemas.microsoft.com/office/drawing/2012/chart" uri="{CE6537A1-D6FC-4f65-9D91-7224C49458BB}"/>
          </c:extLst>
        </c:dLbl>
      </c:pivotFmt>
      <c:pivotFmt>
        <c:idx val="28"/>
        <c:spPr>
          <a:solidFill>
            <a:schemeClr val="accent6"/>
          </a:solidFill>
          <a:ln>
            <a:noFill/>
          </a:ln>
          <a:effectLst/>
        </c:spPr>
        <c:dLbl>
          <c:idx val="0"/>
          <c:layout>
            <c:manualLayout>
              <c:x val="2.6686810875502863E-2"/>
              <c:y val="-0.10806296248706895"/>
            </c:manualLayout>
          </c:layout>
          <c:showLegendKey val="0"/>
          <c:showVal val="1"/>
          <c:showCatName val="0"/>
          <c:showSerName val="0"/>
          <c:showPercent val="0"/>
          <c:showBubbleSize val="0"/>
          <c:extLst>
            <c:ext xmlns:c15="http://schemas.microsoft.com/office/drawing/2012/chart" uri="{CE6537A1-D6FC-4f65-9D91-7224C49458BB}"/>
          </c:extLst>
        </c:dLbl>
      </c:pivotFmt>
      <c:pivotFmt>
        <c:idx val="29"/>
        <c:spPr>
          <a:solidFill>
            <a:schemeClr val="accent6"/>
          </a:solidFill>
          <a:ln>
            <a:noFill/>
          </a:ln>
          <a:effectLst/>
        </c:spPr>
        <c:dLbl>
          <c:idx val="0"/>
          <c:layout>
            <c:manualLayout>
              <c:x val="5.4844030500702086E-2"/>
              <c:y val="-9.6303579268499417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0"/>
        <c:spPr>
          <a:solidFill>
            <a:schemeClr val="accent6"/>
          </a:solidFill>
          <a:ln>
            <a:noFill/>
          </a:ln>
          <a:effectLst/>
        </c:spPr>
        <c:dLbl>
          <c:idx val="0"/>
          <c:layout>
            <c:manualLayout>
              <c:x val="1.9980626010913421E-2"/>
              <c:y val="-0.20892186042986777"/>
            </c:manualLayout>
          </c:layout>
          <c:showLegendKey val="0"/>
          <c:showVal val="1"/>
          <c:showCatName val="0"/>
          <c:showSerName val="0"/>
          <c:showPercent val="0"/>
          <c:showBubbleSize val="0"/>
          <c:extLst>
            <c:ext xmlns:c15="http://schemas.microsoft.com/office/drawing/2012/chart" uri="{CE6537A1-D6FC-4f65-9D91-7224C49458BB}"/>
          </c:extLst>
        </c:dLbl>
      </c:pivotFmt>
      <c:pivotFmt>
        <c:idx val="31"/>
        <c:spPr>
          <a:solidFill>
            <a:schemeClr val="accent6"/>
          </a:solidFill>
          <a:ln>
            <a:noFill/>
          </a:ln>
          <a:effectLst/>
        </c:spPr>
        <c:dLbl>
          <c:idx val="0"/>
          <c:layout>
            <c:manualLayout>
              <c:x val="-6.1251310854766178E-2"/>
              <c:y val="-8.1733055305711205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2"/>
        <c:spPr>
          <a:solidFill>
            <a:schemeClr val="accent6"/>
          </a:solidFill>
          <a:ln>
            <a:noFill/>
          </a:ln>
          <a:effectLst/>
        </c:spPr>
        <c:dLbl>
          <c:idx val="0"/>
          <c:layout>
            <c:manualLayout>
              <c:x val="-4.5839095169537214E-2"/>
              <c:y val="-7.3891662105839861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3"/>
        <c:spPr>
          <a:solidFill>
            <a:schemeClr val="accent6"/>
          </a:solidFill>
          <a:ln>
            <a:noFill/>
          </a:ln>
          <a:effectLst/>
        </c:spPr>
        <c:dLbl>
          <c:idx val="0"/>
          <c:layout>
            <c:manualLayout>
              <c:x val="-2.4681099399821074E-2"/>
              <c:y val="-9.479273713141706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4"/>
        <c:spPr>
          <a:solidFill>
            <a:schemeClr val="accent6"/>
          </a:solidFill>
          <a:ln>
            <a:noFill/>
          </a:ln>
          <a:effectLst/>
        </c:spPr>
        <c:dLbl>
          <c:idx val="0"/>
          <c:layout>
            <c:manualLayout>
              <c:x val="4.6810993998210723E-3"/>
              <c:y val="-0.12271268956396407"/>
            </c:manualLayout>
          </c:layout>
          <c:showLegendKey val="0"/>
          <c:showVal val="1"/>
          <c:showCatName val="0"/>
          <c:showSerName val="0"/>
          <c:showPercent val="0"/>
          <c:showBubbleSize val="0"/>
          <c:extLst>
            <c:ext xmlns:c15="http://schemas.microsoft.com/office/drawing/2012/chart" uri="{CE6537A1-D6FC-4f65-9D91-7224C49458BB}"/>
          </c:extLst>
        </c:dLbl>
      </c:pivotFmt>
      <c:pivotFmt>
        <c:idx val="35"/>
        <c:spPr>
          <a:solidFill>
            <a:schemeClr val="accent6"/>
          </a:solidFill>
          <a:ln>
            <a:noFill/>
          </a:ln>
          <a:effectLst/>
        </c:spPr>
        <c:dLbl>
          <c:idx val="0"/>
          <c:layout>
            <c:manualLayout>
              <c:x val="1.0900742373343287E-2"/>
              <c:y val="-0.11291173154816732"/>
            </c:manualLayout>
          </c:layout>
          <c:showLegendKey val="0"/>
          <c:showVal val="1"/>
          <c:showCatName val="0"/>
          <c:showSerName val="0"/>
          <c:showPercent val="0"/>
          <c:showBubbleSize val="0"/>
          <c:extLst>
            <c:ext xmlns:c15="http://schemas.microsoft.com/office/drawing/2012/chart" uri="{CE6537A1-D6FC-4f65-9D91-7224C49458BB}"/>
          </c:extLst>
        </c:dLbl>
      </c:pivotFmt>
      <c:pivotFmt>
        <c:idx val="36"/>
        <c:spPr>
          <a:solidFill>
            <a:schemeClr val="accent6"/>
          </a:solidFill>
          <a:ln>
            <a:noFill/>
          </a:ln>
          <a:effectLst/>
        </c:spPr>
        <c:dLbl>
          <c:idx val="0"/>
          <c:layout>
            <c:manualLayout>
              <c:x val="1.6441347766066487E-2"/>
              <c:y val="-0.12057705451595928"/>
            </c:manualLayout>
          </c:layout>
          <c:showLegendKey val="0"/>
          <c:showVal val="1"/>
          <c:showCatName val="0"/>
          <c:showSerName val="0"/>
          <c:showPercent val="0"/>
          <c:showBubbleSize val="0"/>
          <c:extLst>
            <c:ext xmlns:c15="http://schemas.microsoft.com/office/drawing/2012/chart" uri="{CE6537A1-D6FC-4f65-9D91-7224C49458BB}"/>
          </c:extLst>
        </c:dLbl>
      </c:pivotFmt>
      <c:pivotFmt>
        <c:idx val="37"/>
        <c:spPr>
          <a:solidFill>
            <a:schemeClr val="accent6"/>
          </a:solidFill>
          <a:ln>
            <a:noFill/>
          </a:ln>
          <a:effectLst/>
        </c:spPr>
        <c:dLbl>
          <c:idx val="0"/>
          <c:layout>
            <c:manualLayout>
              <c:x val="2.6686810875502863E-2"/>
              <c:y val="-0.10806296248706895"/>
            </c:manualLayout>
          </c:layout>
          <c:showLegendKey val="0"/>
          <c:showVal val="1"/>
          <c:showCatName val="0"/>
          <c:showSerName val="0"/>
          <c:showPercent val="0"/>
          <c:showBubbleSize val="0"/>
          <c:extLst>
            <c:ext xmlns:c15="http://schemas.microsoft.com/office/drawing/2012/chart" uri="{CE6537A1-D6FC-4f65-9D91-7224C49458BB}"/>
          </c:extLst>
        </c:dLbl>
      </c:pivotFmt>
      <c:pivotFmt>
        <c:idx val="38"/>
        <c:spPr>
          <a:solidFill>
            <a:schemeClr val="accent6"/>
          </a:solidFill>
          <a:ln>
            <a:noFill/>
          </a:ln>
          <a:effectLst/>
        </c:spPr>
        <c:dLbl>
          <c:idx val="0"/>
          <c:layout>
            <c:manualLayout>
              <c:x val="5.4844030500702086E-2"/>
              <c:y val="-9.6303579268499417E-2"/>
            </c:manualLayout>
          </c:layout>
          <c:showLegendKey val="0"/>
          <c:showVal val="1"/>
          <c:showCatName val="0"/>
          <c:showSerName val="0"/>
          <c:showPercent val="0"/>
          <c:showBubbleSize val="0"/>
          <c:extLst>
            <c:ext xmlns:c15="http://schemas.microsoft.com/office/drawing/2012/chart" uri="{CE6537A1-D6FC-4f65-9D91-7224C49458BB}"/>
          </c:extLst>
        </c:dLbl>
      </c:pivotFmt>
      <c:pivotFmt>
        <c:idx val="39"/>
        <c:spPr>
          <a:solidFill>
            <a:schemeClr val="accent6"/>
          </a:solidFill>
          <a:ln>
            <a:noFill/>
          </a:ln>
          <a:effectLst/>
        </c:spPr>
        <c:dLbl>
          <c:idx val="0"/>
          <c:layout>
            <c:manualLayout>
              <c:x val="3.3726008135093757E-2"/>
              <c:y val="-8.3265250915976668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0"/>
        <c:spPr>
          <a:solidFill>
            <a:schemeClr val="accent6"/>
          </a:solidFill>
          <a:ln>
            <a:noFill/>
          </a:ln>
          <a:effectLst/>
        </c:spPr>
        <c:dLbl>
          <c:idx val="0"/>
          <c:layout>
            <c:manualLayout>
              <c:x val="-7.7123706196151373E-2"/>
              <c:y val="-6.9687308092117969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1"/>
        <c:spPr>
          <a:solidFill>
            <a:schemeClr val="accent6"/>
          </a:solidFill>
          <a:ln>
            <a:noFill/>
          </a:ln>
          <a:effectLst/>
        </c:spPr>
        <c:dLbl>
          <c:idx val="0"/>
          <c:layout>
            <c:manualLayout>
              <c:x val="2.0377982083984263E-2"/>
              <c:y val="-5.0948372621160344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2"/>
        <c:spPr>
          <a:solidFill>
            <a:schemeClr val="accent6"/>
          </a:solidFill>
          <a:ln>
            <a:noFill/>
          </a:ln>
          <a:effectLst/>
        </c:spPr>
        <c:dLbl>
          <c:idx val="0"/>
          <c:layout>
            <c:manualLayout>
              <c:x val="3.3726008135093757E-2"/>
              <c:y val="-8.3265250915976668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3"/>
        <c:spPr>
          <a:solidFill>
            <a:schemeClr val="accent6"/>
          </a:solidFill>
          <a:ln>
            <a:noFill/>
          </a:ln>
          <a:effectLst/>
        </c:spPr>
        <c:dLbl>
          <c:idx val="0"/>
          <c:layout>
            <c:manualLayout>
              <c:x val="-7.7123706196151373E-2"/>
              <c:y val="-6.9687308092117969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4"/>
        <c:spPr>
          <a:solidFill>
            <a:schemeClr val="accent6"/>
          </a:solidFill>
          <a:ln>
            <a:noFill/>
          </a:ln>
          <a:effectLst/>
        </c:spPr>
        <c:dLbl>
          <c:idx val="0"/>
          <c:layout>
            <c:manualLayout>
              <c:x val="2.0377982083984263E-2"/>
              <c:y val="-5.0948372621160344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5"/>
        <c:marker>
          <c:symbol val="none"/>
        </c:marker>
        <c:dLbl>
          <c:idx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6"/>
        <c:spPr>
          <a:solidFill>
            <a:schemeClr val="accent6"/>
          </a:solidFill>
          <a:ln>
            <a:noFill/>
          </a:ln>
          <a:effectLst/>
        </c:spPr>
        <c:dLbl>
          <c:idx val="0"/>
          <c:layout>
            <c:manualLayout>
              <c:x val="3.3726008135093757E-2"/>
              <c:y val="-8.3265250915976668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7"/>
        <c:spPr>
          <a:solidFill>
            <a:schemeClr val="accent6"/>
          </a:solidFill>
          <a:ln>
            <a:noFill/>
          </a:ln>
          <a:effectLst/>
        </c:spPr>
        <c:dLbl>
          <c:idx val="0"/>
          <c:layout>
            <c:manualLayout>
              <c:x val="-7.7123706196151373E-2"/>
              <c:y val="-6.9687308092117969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8"/>
        <c:spPr>
          <a:solidFill>
            <a:schemeClr val="accent6"/>
          </a:solidFill>
          <a:ln>
            <a:noFill/>
          </a:ln>
          <a:effectLst/>
        </c:spPr>
        <c:dLbl>
          <c:idx val="0"/>
          <c:layout>
            <c:manualLayout>
              <c:x val="2.0377982083984263E-2"/>
              <c:y val="-5.0948372621160344E-2"/>
            </c:manualLayout>
          </c:layout>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49"/>
        <c:spPr>
          <a:solidFill>
            <a:schemeClr val="accent6"/>
          </a:solidFill>
          <a:ln>
            <a:noFill/>
          </a:ln>
          <a:effectLst/>
        </c:spPr>
        <c:dLbl>
          <c:idx val="0"/>
          <c:layout>
            <c:manualLayout>
              <c:x val="2.057915600056166E-2"/>
              <c:y val="-0.16915604792303171"/>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50"/>
        <c:spPr>
          <a:solidFill>
            <a:schemeClr val="accent6"/>
          </a:solidFill>
          <a:ln>
            <a:noFill/>
          </a:ln>
          <a:effectLst/>
        </c:spPr>
        <c:dLbl>
          <c:idx val="0"/>
          <c:layout>
            <c:manualLayout>
              <c:x val="-3.9936921465063779E-2"/>
              <c:y val="3.2604883380113761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51"/>
        <c:spPr>
          <a:solidFill>
            <a:schemeClr val="accent6"/>
          </a:solidFill>
          <a:ln>
            <a:noFill/>
          </a:ln>
          <a:effectLst/>
        </c:spPr>
        <c:dLbl>
          <c:idx val="0"/>
          <c:layout>
            <c:manualLayout>
              <c:x val="-1.3691282416858361E-2"/>
              <c:y val="-6.1979681561886782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extLst>
        </c:dLbl>
      </c:pivotFmt>
      <c:pivotFmt>
        <c:idx val="52"/>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53"/>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4"/>
        <c:spPr>
          <a:solidFill>
            <a:schemeClr val="accent6"/>
          </a:solidFill>
          <a:ln>
            <a:noFill/>
          </a:ln>
          <a:effectLst/>
        </c:spPr>
        <c:dLbl>
          <c:idx val="0"/>
          <c:layout>
            <c:manualLayout>
              <c:x val="3.8841904021256604E-2"/>
              <c:y val="-5.763779527559054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5"/>
        <c:spPr>
          <a:solidFill>
            <a:schemeClr val="accent6"/>
          </a:solidFill>
          <a:ln>
            <a:noFill/>
          </a:ln>
          <a:effectLst/>
        </c:spPr>
        <c:dLbl>
          <c:idx val="0"/>
          <c:layout>
            <c:manualLayout>
              <c:x val="-3.5102880658436211E-2"/>
              <c:y val="-0.10775826523261879"/>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6"/>
        <c:spPr>
          <a:solidFill>
            <a:schemeClr val="accent6"/>
          </a:solidFill>
          <a:ln>
            <a:noFill/>
          </a:ln>
          <a:effectLst/>
        </c:spPr>
        <c:dLbl>
          <c:idx val="0"/>
          <c:layout>
            <c:manualLayout>
              <c:x val="4.559119924824212E-2"/>
              <c:y val="-4.184240376892951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7"/>
        <c:spPr>
          <a:solidFill>
            <a:schemeClr val="accent6"/>
          </a:solidFill>
          <a:ln>
            <a:noFill/>
          </a:ln>
          <a:effectLst/>
        </c:spPr>
        <c:dLbl>
          <c:idx val="0"/>
          <c:layout>
            <c:manualLayout>
              <c:x val="-2.1514640916798982E-2"/>
              <c:y val="-5.733115327797139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8"/>
        <c:spPr>
          <a:solidFill>
            <a:schemeClr val="accent6"/>
          </a:solidFill>
          <a:ln>
            <a:noFill/>
          </a:ln>
          <a:effectLst/>
        </c:spPr>
        <c:dLbl>
          <c:idx val="0"/>
          <c:layout>
            <c:manualLayout>
              <c:x val="-2.6844885130099479E-2"/>
              <c:y val="-7.7453064268605765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59"/>
        <c:spPr>
          <a:solidFill>
            <a:schemeClr val="accent6"/>
          </a:solidFill>
          <a:ln>
            <a:noFill/>
          </a:ln>
          <a:effectLst/>
        </c:spPr>
        <c:dLbl>
          <c:idx val="0"/>
          <c:layout>
            <c:manualLayout>
              <c:x val="-0.13043636520743548"/>
              <c:y val="-5.434189578761670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0"/>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1"/>
        <c:spPr>
          <a:solidFill>
            <a:schemeClr val="accent6"/>
          </a:solidFill>
          <a:ln>
            <a:noFill/>
          </a:ln>
          <a:effectLst/>
        </c:spPr>
        <c:dLbl>
          <c:idx val="0"/>
          <c:layout>
            <c:manualLayout>
              <c:x val="-2.1514640916798982E-2"/>
              <c:y val="-5.733115327797139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2"/>
        <c:spPr>
          <a:solidFill>
            <a:schemeClr val="accent6"/>
          </a:solidFill>
          <a:ln>
            <a:noFill/>
          </a:ln>
          <a:effectLst/>
        </c:spPr>
        <c:dLbl>
          <c:idx val="0"/>
          <c:layout>
            <c:manualLayout>
              <c:x val="-0.13043636520743548"/>
              <c:y val="-5.434189578761670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3"/>
        <c:spPr>
          <a:solidFill>
            <a:schemeClr val="accent6"/>
          </a:solidFill>
          <a:ln>
            <a:noFill/>
          </a:ln>
          <a:effectLst/>
        </c:spPr>
        <c:dLbl>
          <c:idx val="0"/>
          <c:layout>
            <c:manualLayout>
              <c:x val="-2.6844885130099479E-2"/>
              <c:y val="-7.7453064268605765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4"/>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5"/>
        <c:spPr>
          <a:solidFill>
            <a:schemeClr val="accent6"/>
          </a:solidFill>
          <a:ln>
            <a:noFill/>
          </a:ln>
          <a:effectLst/>
        </c:spPr>
        <c:dLbl>
          <c:idx val="0"/>
          <c:layout>
            <c:manualLayout>
              <c:x val="-2.1514640916798982E-2"/>
              <c:y val="-5.733115327797139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6"/>
        <c:spPr>
          <a:solidFill>
            <a:schemeClr val="accent6"/>
          </a:solidFill>
          <a:ln>
            <a:noFill/>
          </a:ln>
          <a:effectLst/>
        </c:spPr>
        <c:dLbl>
          <c:idx val="0"/>
          <c:layout>
            <c:manualLayout>
              <c:x val="-0.13043636520743548"/>
              <c:y val="-5.434189578761670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7"/>
        <c:spPr>
          <a:solidFill>
            <a:schemeClr val="accent6"/>
          </a:solidFill>
          <a:ln>
            <a:noFill/>
          </a:ln>
          <a:effectLst/>
        </c:spPr>
        <c:dLbl>
          <c:idx val="0"/>
          <c:layout>
            <c:manualLayout>
              <c:x val="-2.6844885130099479E-2"/>
              <c:y val="-7.7453064268605765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s>
    <c:view3D>
      <c:rotX val="30"/>
      <c:rotY val="0"/>
      <c:rAngAx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legend>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es-CO"/>
        </a:p>
      </c:txPr>
    </c:title>
    <c:autoTitleDeleted val="0"/>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Hoja1!$B$22</c:f>
              <c:strCache>
                <c:ptCount val="1"/>
                <c:pt idx="0">
                  <c:v>Total general</c:v>
                </c:pt>
              </c:strCache>
            </c:strRef>
          </c:tx>
          <c:dPt>
            <c:idx val="0"/>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1830-45D3-BB13-38E2507DD18F}"/>
              </c:ext>
            </c:extLst>
          </c:dPt>
          <c:dPt>
            <c:idx val="1"/>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1830-45D3-BB13-38E2507DD18F}"/>
              </c:ext>
            </c:extLst>
          </c:dPt>
          <c:dPt>
            <c:idx val="2"/>
            <c:bubble3D val="0"/>
            <c:spPr>
              <a:gradFill>
                <a:gsLst>
                  <a:gs pos="100000">
                    <a:schemeClr val="accent6">
                      <a:lumMod val="60000"/>
                      <a:lumOff val="40000"/>
                    </a:schemeClr>
                  </a:gs>
                  <a:gs pos="0">
                    <a:schemeClr val="accent6"/>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5-1830-45D3-BB13-38E2507DD18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Hoja1!$A$23:$A$26</c:f>
              <c:strCache>
                <c:ptCount val="3"/>
                <c:pt idx="0">
                  <c:v>ABRIL</c:v>
                </c:pt>
                <c:pt idx="1">
                  <c:v>MAYO</c:v>
                </c:pt>
                <c:pt idx="2">
                  <c:v>JUNIO</c:v>
                </c:pt>
              </c:strCache>
              <c:extLst/>
            </c:strRef>
          </c:cat>
          <c:val>
            <c:numRef>
              <c:f>Hoja1!$B$23:$B$26</c:f>
              <c:numCache>
                <c:formatCode>General</c:formatCode>
                <c:ptCount val="3"/>
                <c:pt idx="0">
                  <c:v>878</c:v>
                </c:pt>
                <c:pt idx="1">
                  <c:v>1033</c:v>
                </c:pt>
                <c:pt idx="2">
                  <c:v>1049</c:v>
                </c:pt>
              </c:numCache>
              <c:extLst/>
            </c:numRef>
          </c:val>
          <c:extLst>
            <c:ext xmlns:c16="http://schemas.microsoft.com/office/drawing/2014/chart" uri="{C3380CC4-5D6E-409C-BE32-E72D297353CC}">
              <c16:uniqueId val="{00000006-1830-45D3-BB13-38E2507DD18F}"/>
            </c:ext>
          </c:extLst>
        </c:ser>
        <c:dLbls>
          <c:dLblPos val="bestFit"/>
          <c:showLegendKey val="0"/>
          <c:showVal val="1"/>
          <c:showCatName val="0"/>
          <c:showSerName val="0"/>
          <c:showPercent val="0"/>
          <c:showBubbleSize val="0"/>
          <c:showLeaderLines val="1"/>
        </c:dLbls>
      </c:pie3D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CO"/>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7629A982-FD9A-427A-A071-14AFEB099AA6}" type="datetimeFigureOut">
              <a:rPr lang="es-CO" smtClean="0"/>
              <a:t>08/11/2017</a:t>
            </a:fld>
            <a:endParaRPr lang="es-CO"/>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8AD18D8-41A2-44C2-8773-99AB13475B16}" type="slidenum">
              <a:rPr lang="es-CO" smtClean="0"/>
              <a:t>‹Nº›</a:t>
            </a:fld>
            <a:endParaRPr lang="es-CO"/>
          </a:p>
        </p:txBody>
      </p:sp>
    </p:spTree>
    <p:extLst>
      <p:ext uri="{BB962C8B-B14F-4D97-AF65-F5344CB8AC3E}">
        <p14:creationId xmlns:p14="http://schemas.microsoft.com/office/powerpoint/2010/main" val="41337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8C6244F8-0A10-4A59-BBAA-E337A21F65D4}" type="datetimeFigureOut">
              <a:rPr lang="es-CO" smtClean="0"/>
              <a:t>08/11/2017</a:t>
            </a:fld>
            <a:endParaRPr lang="es-CO"/>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CO"/>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dirty="0"/>
          </a:p>
        </p:txBody>
      </p:sp>
    </p:spTree>
    <p:extLst>
      <p:ext uri="{BB962C8B-B14F-4D97-AF65-F5344CB8AC3E}">
        <p14:creationId xmlns:p14="http://schemas.microsoft.com/office/powerpoint/2010/main" val="216646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08/11/2017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ms.mineducacion.gov.co/static/cache/binaries/articles-356956_recurso_15.xlsx"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283175"/>
            <a:ext cx="9159766" cy="66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9" name="8 CuadroTexto"/>
          <p:cNvSpPr txBox="1"/>
          <p:nvPr/>
        </p:nvSpPr>
        <p:spPr>
          <a:xfrm>
            <a:off x="152059" y="5085185"/>
            <a:ext cx="8784976" cy="1631216"/>
          </a:xfrm>
          <a:prstGeom prst="rect">
            <a:avLst/>
          </a:prstGeom>
          <a:noFill/>
        </p:spPr>
        <p:txBody>
          <a:bodyPr wrap="square" rtlCol="0">
            <a:spAutoFit/>
          </a:bodyPr>
          <a:lstStyle/>
          <a:p>
            <a:endParaRPr lang="es-CO" sz="2000" dirty="0"/>
          </a:p>
          <a:p>
            <a:r>
              <a:rPr lang="es-CO" sz="2000" b="1" dirty="0"/>
              <a:t>INFORME DE SOLICITUDES DE ACCESO A LA INFORMACIÓN </a:t>
            </a:r>
            <a:endParaRPr lang="es-CO" sz="2000" dirty="0"/>
          </a:p>
          <a:p>
            <a:r>
              <a:rPr lang="es-CO" sz="2000" b="1" dirty="0"/>
              <a:t>Decreto 103 de 2015</a:t>
            </a:r>
          </a:p>
          <a:p>
            <a:r>
              <a:rPr lang="es-CO" sz="2000" b="1" dirty="0">
                <a:ea typeface="Verdana" panose="020B0604030504040204" pitchFamily="34" charset="0"/>
                <a:cs typeface="Verdana" panose="020B0604030504040204" pitchFamily="34" charset="0"/>
              </a:rPr>
              <a:t>Segundo Trimestre de 2017</a:t>
            </a:r>
            <a:endParaRPr lang="es-CO" sz="3600" b="1" dirty="0">
              <a:ea typeface="Verdana" panose="020B0604030504040204" pitchFamily="34" charset="0"/>
              <a:cs typeface="Verdana" panose="020B0604030504040204" pitchFamily="34" charset="0"/>
            </a:endParaRPr>
          </a:p>
          <a:p>
            <a:r>
              <a:rPr lang="es-CO" sz="2000" b="1" dirty="0">
                <a:ea typeface="Verdana" panose="020B0604030504040204" pitchFamily="34" charset="0"/>
                <a:cs typeface="Verdana" panose="020B0604030504040204" pitchFamily="34" charset="0"/>
              </a:rPr>
              <a:t>Bogotá, Julio de 2017</a:t>
            </a: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1409700"/>
            <a:ext cx="59055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966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5" name="24 CuadroTexto"/>
          <p:cNvSpPr txBox="1"/>
          <p:nvPr/>
        </p:nvSpPr>
        <p:spPr>
          <a:xfrm>
            <a:off x="550741" y="2927846"/>
            <a:ext cx="8208912" cy="2677656"/>
          </a:xfrm>
          <a:prstGeom prst="rect">
            <a:avLst/>
          </a:prstGeom>
          <a:noFill/>
        </p:spPr>
        <p:txBody>
          <a:bodyPr wrap="square" rtlCol="0">
            <a:spAutoFit/>
          </a:bodyPr>
          <a:lstStyle/>
          <a:p>
            <a:pPr lvl="0" algn="just"/>
            <a:r>
              <a:rPr lang="es-CO" sz="2800" dirty="0">
                <a:latin typeface="Arial" pitchFamily="34" charset="0"/>
                <a:cs typeface="Arial" pitchFamily="34" charset="0"/>
              </a:rPr>
              <a:t>En cumplimiento de lo establecido en el decreto 103 del 20 de enero de 2015, por el cual se reglamenta parcialmente la Ley 1712 de 2014 y se dictan otras disposiciones, a continuación se presenta la información relacionada con las solicitudes de acceso a la información pública</a:t>
            </a:r>
            <a:endParaRPr lang="es-CO" sz="2800" dirty="0">
              <a:latin typeface="Verdana" panose="020B0604030504040204" pitchFamily="34" charset="0"/>
              <a:ea typeface="Verdana" panose="020B0604030504040204" pitchFamily="34" charset="0"/>
              <a:cs typeface="Verdana" panose="020B0604030504040204" pitchFamily="34" charset="0"/>
            </a:endParaRPr>
          </a:p>
        </p:txBody>
      </p:sp>
      <p:sp>
        <p:nvSpPr>
          <p:cNvPr id="5" name="4 Rectángulo"/>
          <p:cNvSpPr/>
          <p:nvPr/>
        </p:nvSpPr>
        <p:spPr>
          <a:xfrm>
            <a:off x="539552" y="908720"/>
            <a:ext cx="7920880" cy="1549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chemeClr val="tx1"/>
                </a:solidFill>
              </a:rPr>
              <a:t>Informe de solicitudes de acceso a información pública recibidas en el Ministerio de Educación Nacional -  2015</a:t>
            </a:r>
          </a:p>
        </p:txBody>
      </p:sp>
    </p:spTree>
    <p:extLst>
      <p:ext uri="{BB962C8B-B14F-4D97-AF65-F5344CB8AC3E}">
        <p14:creationId xmlns:p14="http://schemas.microsoft.com/office/powerpoint/2010/main" val="336526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1" name="10 CuadroTexto"/>
          <p:cNvSpPr txBox="1"/>
          <p:nvPr/>
        </p:nvSpPr>
        <p:spPr>
          <a:xfrm>
            <a:off x="5868144" y="1521231"/>
            <a:ext cx="2778152" cy="3970318"/>
          </a:xfrm>
          <a:prstGeom prst="rect">
            <a:avLst/>
          </a:prstGeom>
          <a:noFill/>
        </p:spPr>
        <p:txBody>
          <a:bodyPr wrap="square" rtlCol="0">
            <a:spAutoFit/>
          </a:bodyPr>
          <a:lstStyle/>
          <a:p>
            <a:pPr algn="just"/>
            <a:r>
              <a:rPr lang="es-CO" dirty="0"/>
              <a:t>Durante el segundo trimestre de 2017 se recibieron 2960 solicitudes de derechos de petición de información, de las cuales 2595 fueron atendidos directamente por el Ministerio de  Educación Nacional, y 365 solicitudes se trasladaron  por  competencia a otra entidad, ninguna solicitud fue negada.</a:t>
            </a:r>
          </a:p>
          <a:p>
            <a:pPr algn="just"/>
            <a:endParaRPr lang="es-ES" dirty="0"/>
          </a:p>
        </p:txBody>
      </p:sp>
      <p:graphicFrame>
        <p:nvGraphicFramePr>
          <p:cNvPr id="5" name="Tabla 4">
            <a:extLst>
              <a:ext uri="{FF2B5EF4-FFF2-40B4-BE49-F238E27FC236}">
                <a16:creationId xmlns:a16="http://schemas.microsoft.com/office/drawing/2014/main" id="{CB75AA49-1D1E-4835-A83B-E52A3C829521}"/>
              </a:ext>
            </a:extLst>
          </p:cNvPr>
          <p:cNvGraphicFramePr>
            <a:graphicFrameLocks noGrp="1"/>
          </p:cNvGraphicFramePr>
          <p:nvPr>
            <p:extLst>
              <p:ext uri="{D42A27DB-BD31-4B8C-83A1-F6EECF244321}">
                <p14:modId xmlns:p14="http://schemas.microsoft.com/office/powerpoint/2010/main" val="347563398"/>
              </p:ext>
            </p:extLst>
          </p:nvPr>
        </p:nvGraphicFramePr>
        <p:xfrm>
          <a:off x="759861" y="4439086"/>
          <a:ext cx="4062424" cy="2088231"/>
        </p:xfrm>
        <a:graphic>
          <a:graphicData uri="http://schemas.openxmlformats.org/drawingml/2006/table">
            <a:tbl>
              <a:tblPr/>
              <a:tblGrid>
                <a:gridCol w="1288636">
                  <a:extLst>
                    <a:ext uri="{9D8B030D-6E8A-4147-A177-3AD203B41FA5}">
                      <a16:colId xmlns:a16="http://schemas.microsoft.com/office/drawing/2014/main" val="3928072473"/>
                    </a:ext>
                  </a:extLst>
                </a:gridCol>
                <a:gridCol w="2773788">
                  <a:extLst>
                    <a:ext uri="{9D8B030D-6E8A-4147-A177-3AD203B41FA5}">
                      <a16:colId xmlns:a16="http://schemas.microsoft.com/office/drawing/2014/main" val="1423822043"/>
                    </a:ext>
                  </a:extLst>
                </a:gridCol>
              </a:tblGrid>
              <a:tr h="296210">
                <a:tc>
                  <a:txBody>
                    <a:bodyPr/>
                    <a:lstStyle/>
                    <a:p>
                      <a:pPr algn="ctr" fontAlgn="b"/>
                      <a:r>
                        <a:rPr lang="es-CO" sz="1100" b="1" i="0" u="none" strike="noStrike">
                          <a:solidFill>
                            <a:srgbClr val="FFFFFF"/>
                          </a:solidFill>
                          <a:effectLst/>
                          <a:latin typeface="Calibri" panose="020F0502020204030204" pitchFamily="34" charset="0"/>
                        </a:rPr>
                        <a:t>Concepto</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Calibri" panose="020F0502020204030204" pitchFamily="34" charset="0"/>
                        </a:rPr>
                        <a:t>TOTAL SEGUNDO   TRIMESTRE  2017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683731816"/>
                  </a:ext>
                </a:extLst>
              </a:tr>
              <a:tr h="438683">
                <a:tc>
                  <a:txBody>
                    <a:bodyPr/>
                    <a:lstStyle/>
                    <a:p>
                      <a:pPr algn="l" fontAlgn="b"/>
                      <a:r>
                        <a:rPr lang="es-CO" sz="1100" b="0" i="0" u="none" strike="noStrike">
                          <a:solidFill>
                            <a:srgbClr val="000000"/>
                          </a:solidFill>
                          <a:effectLst/>
                          <a:latin typeface="Calibri" panose="020F0502020204030204" pitchFamily="34" charset="0"/>
                        </a:rPr>
                        <a:t>Solicitudes atendidas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2595</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313690"/>
                  </a:ext>
                </a:extLst>
              </a:tr>
              <a:tr h="658025">
                <a:tc>
                  <a:txBody>
                    <a:bodyPr/>
                    <a:lstStyle/>
                    <a:p>
                      <a:pPr algn="l" fontAlgn="b"/>
                      <a:r>
                        <a:rPr lang="es-CO" sz="1100" b="0" i="0" u="none" strike="noStrike">
                          <a:solidFill>
                            <a:srgbClr val="000000"/>
                          </a:solidFill>
                          <a:effectLst/>
                          <a:latin typeface="Calibri" panose="020F0502020204030204" pitchFamily="34" charset="0"/>
                        </a:rPr>
                        <a:t>Solicitudes recibidas y trasladadas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365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0416072"/>
                  </a:ext>
                </a:extLst>
              </a:tr>
              <a:tr h="256630">
                <a:tc>
                  <a:txBody>
                    <a:bodyPr/>
                    <a:lstStyle/>
                    <a:p>
                      <a:pPr algn="l" fontAlgn="b"/>
                      <a:r>
                        <a:rPr lang="es-CO" sz="1100" b="0" i="0" u="none" strike="noStrike">
                          <a:solidFill>
                            <a:srgbClr val="000000"/>
                          </a:solidFill>
                          <a:effectLst/>
                          <a:latin typeface="Calibri" panose="020F0502020204030204" pitchFamily="34" charset="0"/>
                        </a:rPr>
                        <a:t>Solicitudes negadas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234666"/>
                  </a:ext>
                </a:extLst>
              </a:tr>
              <a:tr h="438683">
                <a:tc>
                  <a:txBody>
                    <a:bodyPr/>
                    <a:lstStyle/>
                    <a:p>
                      <a:pPr algn="l" fontAlgn="b"/>
                      <a:r>
                        <a:rPr lang="es-CO" sz="1100" b="0" i="0" u="none" strike="noStrike">
                          <a:solidFill>
                            <a:srgbClr val="000000"/>
                          </a:solidFill>
                          <a:effectLst/>
                          <a:latin typeface="Calibri" panose="020F0502020204030204" pitchFamily="34" charset="0"/>
                        </a:rPr>
                        <a:t>Solicitudes recibidas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2960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998615"/>
                  </a:ext>
                </a:extLst>
              </a:tr>
            </a:tbl>
          </a:graphicData>
        </a:graphic>
      </p:graphicFrame>
      <p:graphicFrame>
        <p:nvGraphicFramePr>
          <p:cNvPr id="12" name="Gráfico 11">
            <a:extLst>
              <a:ext uri="{FF2B5EF4-FFF2-40B4-BE49-F238E27FC236}">
                <a16:creationId xmlns:a16="http://schemas.microsoft.com/office/drawing/2014/main" id="{69665261-0A34-41D9-9B87-7AB760C141ED}"/>
              </a:ext>
            </a:extLst>
          </p:cNvPr>
          <p:cNvGraphicFramePr>
            <a:graphicFrameLocks/>
          </p:cNvGraphicFramePr>
          <p:nvPr>
            <p:extLst>
              <p:ext uri="{D42A27DB-BD31-4B8C-83A1-F6EECF244321}">
                <p14:modId xmlns:p14="http://schemas.microsoft.com/office/powerpoint/2010/main" val="4069179615"/>
              </p:ext>
            </p:extLst>
          </p:nvPr>
        </p:nvGraphicFramePr>
        <p:xfrm>
          <a:off x="583734" y="1327987"/>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052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CuadroTexto"/>
          <p:cNvSpPr txBox="1"/>
          <p:nvPr/>
        </p:nvSpPr>
        <p:spPr>
          <a:xfrm>
            <a:off x="6444208" y="1340768"/>
            <a:ext cx="2520280" cy="3416320"/>
          </a:xfrm>
          <a:prstGeom prst="rect">
            <a:avLst/>
          </a:prstGeom>
          <a:noFill/>
        </p:spPr>
        <p:txBody>
          <a:bodyPr wrap="square" rtlCol="0">
            <a:spAutoFit/>
          </a:bodyPr>
          <a:lstStyle/>
          <a:p>
            <a:pPr algn="just"/>
            <a:r>
              <a:rPr lang="es-CO" dirty="0"/>
              <a:t>Para los meses de Abril a Junio de 2017 se refleja  que el mes con mayor número de derechos de petición corresponde a  Junio con un total de 1049  seguido por el mes de mayo con un total de 1.033 y para abril 878. Para un total de 2960 en el segundo trimestre del año 2017.</a:t>
            </a:r>
            <a:endParaRPr lang="es-ES" dirty="0"/>
          </a:p>
        </p:txBody>
      </p:sp>
      <p:graphicFrame>
        <p:nvGraphicFramePr>
          <p:cNvPr id="12" name="6 Gráfico">
            <a:extLst>
              <a:ext uri="{FF2B5EF4-FFF2-40B4-BE49-F238E27FC236}">
                <a16:creationId xmlns:a16="http://schemas.microsoft.com/office/drawing/2014/main" id="{00000000-0008-0000-0200-000007000000}"/>
              </a:ext>
            </a:extLst>
          </p:cNvPr>
          <p:cNvGraphicFramePr>
            <a:graphicFrameLocks/>
          </p:cNvGraphicFramePr>
          <p:nvPr>
            <p:extLst>
              <p:ext uri="{D42A27DB-BD31-4B8C-83A1-F6EECF244321}">
                <p14:modId xmlns:p14="http://schemas.microsoft.com/office/powerpoint/2010/main" val="2602088691"/>
              </p:ext>
            </p:extLst>
          </p:nvPr>
        </p:nvGraphicFramePr>
        <p:xfrm>
          <a:off x="419317" y="3850007"/>
          <a:ext cx="4824536" cy="278883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Tabla 4">
            <a:extLst>
              <a:ext uri="{FF2B5EF4-FFF2-40B4-BE49-F238E27FC236}">
                <a16:creationId xmlns:a16="http://schemas.microsoft.com/office/drawing/2014/main" id="{60260F1E-2BC7-4A39-A670-95490F4EFB57}"/>
              </a:ext>
            </a:extLst>
          </p:cNvPr>
          <p:cNvGraphicFramePr>
            <a:graphicFrameLocks noGrp="1"/>
          </p:cNvGraphicFramePr>
          <p:nvPr>
            <p:extLst>
              <p:ext uri="{D42A27DB-BD31-4B8C-83A1-F6EECF244321}">
                <p14:modId xmlns:p14="http://schemas.microsoft.com/office/powerpoint/2010/main" val="3068928409"/>
              </p:ext>
            </p:extLst>
          </p:nvPr>
        </p:nvGraphicFramePr>
        <p:xfrm>
          <a:off x="441352" y="4187528"/>
          <a:ext cx="5865728" cy="2006166"/>
        </p:xfrm>
        <a:graphic>
          <a:graphicData uri="http://schemas.openxmlformats.org/drawingml/2006/table">
            <a:tbl>
              <a:tblPr/>
              <a:tblGrid>
                <a:gridCol w="743747">
                  <a:extLst>
                    <a:ext uri="{9D8B030D-6E8A-4147-A177-3AD203B41FA5}">
                      <a16:colId xmlns:a16="http://schemas.microsoft.com/office/drawing/2014/main" val="2201306286"/>
                    </a:ext>
                  </a:extLst>
                </a:gridCol>
                <a:gridCol w="883201">
                  <a:extLst>
                    <a:ext uri="{9D8B030D-6E8A-4147-A177-3AD203B41FA5}">
                      <a16:colId xmlns:a16="http://schemas.microsoft.com/office/drawing/2014/main" val="2590816630"/>
                    </a:ext>
                  </a:extLst>
                </a:gridCol>
                <a:gridCol w="793137">
                  <a:extLst>
                    <a:ext uri="{9D8B030D-6E8A-4147-A177-3AD203B41FA5}">
                      <a16:colId xmlns:a16="http://schemas.microsoft.com/office/drawing/2014/main" val="1521442080"/>
                    </a:ext>
                  </a:extLst>
                </a:gridCol>
                <a:gridCol w="549095">
                  <a:extLst>
                    <a:ext uri="{9D8B030D-6E8A-4147-A177-3AD203B41FA5}">
                      <a16:colId xmlns:a16="http://schemas.microsoft.com/office/drawing/2014/main" val="3256601000"/>
                    </a:ext>
                  </a:extLst>
                </a:gridCol>
                <a:gridCol w="546190">
                  <a:extLst>
                    <a:ext uri="{9D8B030D-6E8A-4147-A177-3AD203B41FA5}">
                      <a16:colId xmlns:a16="http://schemas.microsoft.com/office/drawing/2014/main" val="1574260151"/>
                    </a:ext>
                  </a:extLst>
                </a:gridCol>
                <a:gridCol w="534569">
                  <a:extLst>
                    <a:ext uri="{9D8B030D-6E8A-4147-A177-3AD203B41FA5}">
                      <a16:colId xmlns:a16="http://schemas.microsoft.com/office/drawing/2014/main" val="1233182766"/>
                    </a:ext>
                  </a:extLst>
                </a:gridCol>
                <a:gridCol w="522947">
                  <a:extLst>
                    <a:ext uri="{9D8B030D-6E8A-4147-A177-3AD203B41FA5}">
                      <a16:colId xmlns:a16="http://schemas.microsoft.com/office/drawing/2014/main" val="4123848015"/>
                    </a:ext>
                  </a:extLst>
                </a:gridCol>
                <a:gridCol w="618821">
                  <a:extLst>
                    <a:ext uri="{9D8B030D-6E8A-4147-A177-3AD203B41FA5}">
                      <a16:colId xmlns:a16="http://schemas.microsoft.com/office/drawing/2014/main" val="2335582283"/>
                    </a:ext>
                  </a:extLst>
                </a:gridCol>
                <a:gridCol w="674021">
                  <a:extLst>
                    <a:ext uri="{9D8B030D-6E8A-4147-A177-3AD203B41FA5}">
                      <a16:colId xmlns:a16="http://schemas.microsoft.com/office/drawing/2014/main" val="876806627"/>
                    </a:ext>
                  </a:extLst>
                </a:gridCol>
              </a:tblGrid>
              <a:tr h="250771">
                <a:tc gridSpan="9">
                  <a:txBody>
                    <a:bodyPr/>
                    <a:lstStyle/>
                    <a:p>
                      <a:pPr algn="ctr" rtl="0" fontAlgn="b"/>
                      <a:r>
                        <a:rPr lang="es-CO" sz="1100" b="1" i="0" u="none" strike="noStrike">
                          <a:solidFill>
                            <a:srgbClr val="FFFFFF"/>
                          </a:solidFill>
                          <a:effectLst/>
                          <a:latin typeface="Calibri" panose="020F0502020204030204" pitchFamily="34" charset="0"/>
                        </a:rPr>
                        <a:t>SOLICITUDES DERECHOS DE PETICIÓN DE INFORMACIÓN SEGUNDO TRIMESTRE 2017</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534076437"/>
                  </a:ext>
                </a:extLst>
              </a:tr>
              <a:tr h="501541">
                <a:tc>
                  <a:txBody>
                    <a:bodyPr/>
                    <a:lstStyle/>
                    <a:p>
                      <a:pPr algn="ctr" rtl="0" fontAlgn="b"/>
                      <a:r>
                        <a:rPr lang="es-CO" sz="1100" b="1" i="0" u="none" strike="noStrike">
                          <a:solidFill>
                            <a:srgbClr val="FFFFFF"/>
                          </a:solidFill>
                          <a:effectLst/>
                          <a:latin typeface="Calibri" panose="020F0502020204030204" pitchFamily="34" charset="0"/>
                        </a:rPr>
                        <a:t>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Correo electrónico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Masivo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Otro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Personal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Telefónico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Web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(en blanco)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052014349"/>
                  </a:ext>
                </a:extLst>
              </a:tr>
              <a:tr h="250771">
                <a:tc>
                  <a:txBody>
                    <a:bodyPr/>
                    <a:lstStyle/>
                    <a:p>
                      <a:pPr algn="l" fontAlgn="b"/>
                      <a:r>
                        <a:rPr lang="es-CO" sz="1100" b="0" i="0" u="none" strike="noStrike">
                          <a:solidFill>
                            <a:srgbClr val="000000"/>
                          </a:solidFill>
                          <a:effectLst/>
                          <a:latin typeface="Calibri" panose="020F050202020403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405097"/>
                  </a:ext>
                </a:extLst>
              </a:tr>
              <a:tr h="250771">
                <a:tc>
                  <a:txBody>
                    <a:bodyPr/>
                    <a:lstStyle/>
                    <a:p>
                      <a:pPr algn="l" fontAlgn="b"/>
                      <a:r>
                        <a:rPr lang="es-CO" sz="1100" b="0" i="0" u="none" strike="noStrike">
                          <a:solidFill>
                            <a:srgbClr val="000000"/>
                          </a:solidFill>
                          <a:effectLst/>
                          <a:latin typeface="Calibri" panose="020F050202020403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630034"/>
                  </a:ext>
                </a:extLst>
              </a:tr>
              <a:tr h="250771">
                <a:tc>
                  <a:txBody>
                    <a:bodyPr/>
                    <a:lstStyle/>
                    <a:p>
                      <a:pPr algn="l" fontAlgn="b"/>
                      <a:r>
                        <a:rPr lang="es-CO" sz="1100" b="0" i="0" u="none" strike="noStrike">
                          <a:solidFill>
                            <a:srgbClr val="000000"/>
                          </a:solidFill>
                          <a:effectLst/>
                          <a:latin typeface="Calibri" panose="020F050202020403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474249"/>
                  </a:ext>
                </a:extLst>
              </a:tr>
              <a:tr h="501541">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100" b="1" i="0" u="none" strike="noStrike">
                          <a:solidFill>
                            <a:srgbClr val="FFFFFF"/>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2379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2960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830133224"/>
                  </a:ext>
                </a:extLst>
              </a:tr>
            </a:tbl>
          </a:graphicData>
        </a:graphic>
      </p:graphicFrame>
      <p:graphicFrame>
        <p:nvGraphicFramePr>
          <p:cNvPr id="13" name="Gráfico 12">
            <a:extLst>
              <a:ext uri="{FF2B5EF4-FFF2-40B4-BE49-F238E27FC236}">
                <a16:creationId xmlns:a16="http://schemas.microsoft.com/office/drawing/2014/main" id="{199CA02B-7B57-4789-BADE-7B7D1D70DE3D}"/>
              </a:ext>
            </a:extLst>
          </p:cNvPr>
          <p:cNvGraphicFramePr>
            <a:graphicFrameLocks/>
          </p:cNvGraphicFramePr>
          <p:nvPr>
            <p:extLst>
              <p:ext uri="{D42A27DB-BD31-4B8C-83A1-F6EECF244321}">
                <p14:modId xmlns:p14="http://schemas.microsoft.com/office/powerpoint/2010/main" val="2326512711"/>
              </p:ext>
            </p:extLst>
          </p:nvPr>
        </p:nvGraphicFramePr>
        <p:xfrm>
          <a:off x="998812" y="1160884"/>
          <a:ext cx="4572000"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956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0" name="9 CuadroTexto"/>
          <p:cNvSpPr txBox="1"/>
          <p:nvPr/>
        </p:nvSpPr>
        <p:spPr>
          <a:xfrm>
            <a:off x="755576" y="4686235"/>
            <a:ext cx="7017858" cy="338554"/>
          </a:xfrm>
          <a:prstGeom prst="rect">
            <a:avLst/>
          </a:prstGeom>
          <a:noFill/>
        </p:spPr>
        <p:txBody>
          <a:bodyPr wrap="square" rtlCol="0">
            <a:spAutoFit/>
          </a:bodyPr>
          <a:lstStyle/>
          <a:p>
            <a:pPr algn="just"/>
            <a:endParaRPr lang="es-CO" sz="1600" dirty="0">
              <a:latin typeface="Verdana" panose="020B0604030504040204" pitchFamily="34" charset="0"/>
              <a:ea typeface="Verdana" panose="020B0604030504040204" pitchFamily="34" charset="0"/>
              <a:cs typeface="Verdana" panose="020B0604030504040204" pitchFamily="34" charset="0"/>
            </a:endParaRPr>
          </a:p>
        </p:txBody>
      </p:sp>
      <p:sp>
        <p:nvSpPr>
          <p:cNvPr id="13" name="12 Rectángulo"/>
          <p:cNvSpPr/>
          <p:nvPr/>
        </p:nvSpPr>
        <p:spPr>
          <a:xfrm flipH="1">
            <a:off x="5464334" y="1316082"/>
            <a:ext cx="2893501" cy="3754874"/>
          </a:xfrm>
          <a:prstGeom prst="rect">
            <a:avLst/>
          </a:prstGeom>
        </p:spPr>
        <p:txBody>
          <a:bodyPr wrap="square">
            <a:spAutoFit/>
          </a:bodyPr>
          <a:lstStyle/>
          <a:p>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Del segundo trimestre del año 2017, la dependencia  que  mas Derechos de Petición atendió fue la Unidad de Atención al Ciudadano con un total de 2182 solicitudes, la segunda fue el grupo de Gestión Documental que tuvo un total de 749 solicitudes.</a:t>
            </a:r>
          </a:p>
          <a:p>
            <a:pPr algn="just"/>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En total se recibieron 2960  derechos de petición de información.  Para el mes de abril 878, para el mes de mayo 1033 y para el mes de junio 1049.</a:t>
            </a:r>
            <a:endParaRPr lang="es-CO"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Tabla 5">
            <a:extLst>
              <a:ext uri="{FF2B5EF4-FFF2-40B4-BE49-F238E27FC236}">
                <a16:creationId xmlns:a16="http://schemas.microsoft.com/office/drawing/2014/main" id="{F702C5DE-0437-4834-95B8-A06F2C783B8C}"/>
              </a:ext>
            </a:extLst>
          </p:cNvPr>
          <p:cNvGraphicFramePr>
            <a:graphicFrameLocks noGrp="1"/>
          </p:cNvGraphicFramePr>
          <p:nvPr>
            <p:extLst>
              <p:ext uri="{D42A27DB-BD31-4B8C-83A1-F6EECF244321}">
                <p14:modId xmlns:p14="http://schemas.microsoft.com/office/powerpoint/2010/main" val="2418248004"/>
              </p:ext>
            </p:extLst>
          </p:nvPr>
        </p:nvGraphicFramePr>
        <p:xfrm>
          <a:off x="611560" y="1316083"/>
          <a:ext cx="4059685" cy="5374236"/>
        </p:xfrm>
        <a:graphic>
          <a:graphicData uri="http://schemas.openxmlformats.org/drawingml/2006/table">
            <a:tbl>
              <a:tblPr/>
              <a:tblGrid>
                <a:gridCol w="2193290">
                  <a:extLst>
                    <a:ext uri="{9D8B030D-6E8A-4147-A177-3AD203B41FA5}">
                      <a16:colId xmlns:a16="http://schemas.microsoft.com/office/drawing/2014/main" val="609110311"/>
                    </a:ext>
                  </a:extLst>
                </a:gridCol>
                <a:gridCol w="644955">
                  <a:extLst>
                    <a:ext uri="{9D8B030D-6E8A-4147-A177-3AD203B41FA5}">
                      <a16:colId xmlns:a16="http://schemas.microsoft.com/office/drawing/2014/main" val="2061418374"/>
                    </a:ext>
                  </a:extLst>
                </a:gridCol>
                <a:gridCol w="415245">
                  <a:extLst>
                    <a:ext uri="{9D8B030D-6E8A-4147-A177-3AD203B41FA5}">
                      <a16:colId xmlns:a16="http://schemas.microsoft.com/office/drawing/2014/main" val="1507261027"/>
                    </a:ext>
                  </a:extLst>
                </a:gridCol>
                <a:gridCol w="362235">
                  <a:extLst>
                    <a:ext uri="{9D8B030D-6E8A-4147-A177-3AD203B41FA5}">
                      <a16:colId xmlns:a16="http://schemas.microsoft.com/office/drawing/2014/main" val="3436188544"/>
                    </a:ext>
                  </a:extLst>
                </a:gridCol>
                <a:gridCol w="443960">
                  <a:extLst>
                    <a:ext uri="{9D8B030D-6E8A-4147-A177-3AD203B41FA5}">
                      <a16:colId xmlns:a16="http://schemas.microsoft.com/office/drawing/2014/main" val="3467870959"/>
                    </a:ext>
                  </a:extLst>
                </a:gridCol>
              </a:tblGrid>
              <a:tr h="195592">
                <a:tc gridSpan="5">
                  <a:txBody>
                    <a:bodyPr/>
                    <a:lstStyle/>
                    <a:p>
                      <a:pPr algn="ctr" rtl="0" fontAlgn="ctr"/>
                      <a:r>
                        <a:rPr lang="es-CO" sz="800" b="1" i="0" u="none" strike="noStrike" dirty="0">
                          <a:solidFill>
                            <a:srgbClr val="FFFFFF"/>
                          </a:solidFill>
                          <a:effectLst/>
                          <a:latin typeface="Calibri" panose="020F0502020204030204" pitchFamily="34" charset="0"/>
                        </a:rPr>
                        <a:t>DERECHOS DE PETICIÓN DE INFORMACIÓN SEGUNDO TRIMESTRE  2017 POR 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69411919"/>
                  </a:ext>
                </a:extLst>
              </a:tr>
              <a:tr h="190280">
                <a:tc>
                  <a:txBody>
                    <a:bodyPr/>
                    <a:lstStyle/>
                    <a:p>
                      <a:pPr algn="l" rtl="0" fontAlgn="ctr"/>
                      <a:r>
                        <a:rPr lang="es-CO" sz="600" b="1" i="0" u="none" strike="noStrike">
                          <a:solidFill>
                            <a:srgbClr val="FFFFFF"/>
                          </a:solidFill>
                          <a:effectLst/>
                          <a:latin typeface="Arial" panose="020B060402020202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812285832"/>
                  </a:ext>
                </a:extLst>
              </a:tr>
              <a:tr h="302562">
                <a:tc>
                  <a:txBody>
                    <a:bodyPr/>
                    <a:lstStyle/>
                    <a:p>
                      <a:pPr algn="l" fontAlgn="b"/>
                      <a:r>
                        <a:rPr lang="es-CO" sz="1100" b="0" i="0" u="none" strike="noStrike" dirty="0">
                          <a:solidFill>
                            <a:srgbClr val="000000"/>
                          </a:solidFill>
                          <a:effectLst/>
                          <a:latin typeface="Calibri" panose="020F0502020204030204" pitchFamily="34" charset="0"/>
                        </a:rPr>
                        <a:t>Despacho del Viceministro de Educación Preescolar, Básica y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998375"/>
                  </a:ext>
                </a:extLst>
              </a:tr>
              <a:tr h="302562">
                <a:tc>
                  <a:txBody>
                    <a:bodyPr/>
                    <a:lstStyle/>
                    <a:p>
                      <a:pPr algn="l" fontAlgn="b"/>
                      <a:r>
                        <a:rPr lang="es-CO" sz="1100" b="0" i="0" u="none" strike="noStrike">
                          <a:solidFill>
                            <a:srgbClr val="000000"/>
                          </a:solidFill>
                          <a:effectLst/>
                          <a:latin typeface="Calibri" panose="020F0502020204030204" pitchFamily="34" charset="0"/>
                        </a:rPr>
                        <a:t>Despacho del Viceministro de Educación Superior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228018"/>
                  </a:ext>
                </a:extLst>
              </a:tr>
              <a:tr h="155460">
                <a:tc>
                  <a:txBody>
                    <a:bodyPr/>
                    <a:lstStyle/>
                    <a:p>
                      <a:pPr algn="l" fontAlgn="b"/>
                      <a:r>
                        <a:rPr lang="es-CO" sz="1100" b="0" i="0" u="none" strike="noStrike">
                          <a:solidFill>
                            <a:srgbClr val="000000"/>
                          </a:solidFill>
                          <a:effectLst/>
                          <a:latin typeface="Calibri" panose="020F0502020204030204" pitchFamily="34" charset="0"/>
                        </a:rPr>
                        <a:t>Grupo de Certificaciones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877810"/>
                  </a:ext>
                </a:extLst>
              </a:tr>
              <a:tr h="15546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573721"/>
                  </a:ext>
                </a:extLst>
              </a:tr>
              <a:tr h="155460">
                <a:tc>
                  <a:txBody>
                    <a:bodyPr/>
                    <a:lstStyle/>
                    <a:p>
                      <a:pPr algn="l" fontAlgn="b"/>
                      <a:r>
                        <a:rPr lang="es-CO" sz="1100" b="0" i="0" u="none" strike="noStrike">
                          <a:solidFill>
                            <a:srgbClr val="000000"/>
                          </a:solidFill>
                          <a:effectLst/>
                          <a:latin typeface="Calibri" panose="020F0502020204030204" pitchFamily="34" charset="0"/>
                        </a:rPr>
                        <a:t>Grupo de Gestión Documental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562217"/>
                  </a:ext>
                </a:extLst>
              </a:tr>
              <a:tr h="155460">
                <a:tc>
                  <a:txBody>
                    <a:bodyPr/>
                    <a:lstStyle/>
                    <a:p>
                      <a:pPr algn="l" fontAlgn="b"/>
                      <a:r>
                        <a:rPr lang="es-CO" sz="1100" b="0" i="0" u="none" strike="noStrike">
                          <a:solidFill>
                            <a:srgbClr val="000000"/>
                          </a:solidFill>
                          <a:effectLst/>
                          <a:latin typeface="Calibri" panose="020F0502020204030204" pitchFamily="34" charset="0"/>
                        </a:rPr>
                        <a:t>Oficina Asesora Jurídica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287154"/>
                  </a:ext>
                </a:extLst>
              </a:tr>
              <a:tr h="302562">
                <a:tc>
                  <a:txBody>
                    <a:bodyPr/>
                    <a:lstStyle/>
                    <a:p>
                      <a:pPr algn="l" fontAlgn="b"/>
                      <a:r>
                        <a:rPr lang="es-CO" sz="1100" b="0" i="0" u="none" strike="noStrike">
                          <a:solidFill>
                            <a:srgbClr val="000000"/>
                          </a:solidFill>
                          <a:effectLst/>
                          <a:latin typeface="Calibri" panose="020F0502020204030204" pitchFamily="34" charset="0"/>
                        </a:rPr>
                        <a:t>Oficina de Innovación Educativa con Uso de TIC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638790"/>
                  </a:ext>
                </a:extLst>
              </a:tr>
              <a:tr h="302562">
                <a:tc>
                  <a:txBody>
                    <a:bodyPr/>
                    <a:lstStyle/>
                    <a:p>
                      <a:pPr algn="l" fontAlgn="b"/>
                      <a:r>
                        <a:rPr lang="es-CO" sz="1100" b="0" i="0" u="none" strike="noStrike">
                          <a:solidFill>
                            <a:srgbClr val="000000"/>
                          </a:solidFill>
                          <a:effectLst/>
                          <a:latin typeface="Calibri" panose="020F0502020204030204" pitchFamily="34" charset="0"/>
                        </a:rPr>
                        <a:t>Subapoyo - Fortalecimiento de la oferta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823931"/>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Apoyo a la Gestión de las 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340920"/>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247854"/>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Desarrollo Organizacional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816384"/>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Desarrollo Sectorial de la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43006"/>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Fomento de Competencias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2823955"/>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161298"/>
                  </a:ext>
                </a:extLst>
              </a:tr>
              <a:tr h="155460">
                <a:tc>
                  <a:txBody>
                    <a:bodyPr/>
                    <a:lstStyle/>
                    <a:p>
                      <a:pPr algn="l" fontAlgn="b"/>
                      <a:r>
                        <a:rPr lang="es-CO" sz="1100" b="0" i="0" u="none" strike="noStrike">
                          <a:solidFill>
                            <a:srgbClr val="000000"/>
                          </a:solidFill>
                          <a:effectLst/>
                          <a:latin typeface="Calibri" panose="020F0502020204030204" pitchFamily="34" charset="0"/>
                        </a:rPr>
                        <a:t>Subdirección de Permanencia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209684"/>
                  </a:ext>
                </a:extLst>
              </a:tr>
              <a:tr h="302562">
                <a:tc>
                  <a:txBody>
                    <a:bodyPr/>
                    <a:lstStyle/>
                    <a:p>
                      <a:pPr algn="l" fontAlgn="b"/>
                      <a:r>
                        <a:rPr lang="es-CO" sz="1100" b="0" i="0" u="none" strike="noStrike">
                          <a:solidFill>
                            <a:srgbClr val="000000"/>
                          </a:solidFill>
                          <a:effectLst/>
                          <a:latin typeface="Calibri" panose="020F0502020204030204" pitchFamily="34" charset="0"/>
                        </a:rPr>
                        <a:t>Subdirección de Recursos Humanos del Sector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558250"/>
                  </a:ext>
                </a:extLst>
              </a:tr>
              <a:tr h="155460">
                <a:tc>
                  <a:txBody>
                    <a:bodyPr/>
                    <a:lstStyle/>
                    <a:p>
                      <a:pPr algn="l" fontAlgn="b"/>
                      <a:r>
                        <a:rPr lang="es-CO" sz="1100" b="0" i="0" u="none" strike="noStrike">
                          <a:solidFill>
                            <a:srgbClr val="000000"/>
                          </a:solidFill>
                          <a:effectLst/>
                          <a:latin typeface="Calibri" panose="020F0502020204030204" pitchFamily="34" charset="0"/>
                        </a:rPr>
                        <a:t>Unidad de Atención al Ciudadano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755018"/>
                  </a:ext>
                </a:extLst>
              </a:tr>
              <a:tr h="130394">
                <a:tc>
                  <a:txBody>
                    <a:bodyPr/>
                    <a:lstStyle/>
                    <a:p>
                      <a:pPr algn="l" rtl="0" fontAlgn="ctr"/>
                      <a:r>
                        <a:rPr lang="es-CO" sz="600" b="1" i="0" u="none" strike="noStrike">
                          <a:solidFill>
                            <a:srgbClr val="FFFFFF"/>
                          </a:solidFill>
                          <a:effectLst/>
                          <a:latin typeface="Arial" panose="020B060402020202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878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1033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1049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dirty="0">
                          <a:solidFill>
                            <a:srgbClr val="FFFFFF"/>
                          </a:solidFill>
                          <a:effectLst/>
                          <a:latin typeface="Arial" panose="020B0604020202020204" pitchFamily="34" charset="0"/>
                        </a:rPr>
                        <a:t>2960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49083510"/>
                  </a:ext>
                </a:extLst>
              </a:tr>
            </a:tbl>
          </a:graphicData>
        </a:graphic>
      </p:graphicFrame>
    </p:spTree>
    <p:extLst>
      <p:ext uri="{BB962C8B-B14F-4D97-AF65-F5344CB8AC3E}">
        <p14:creationId xmlns:p14="http://schemas.microsoft.com/office/powerpoint/2010/main" val="390914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7916" y="2636912"/>
            <a:ext cx="9159766"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259632" y="2791027"/>
            <a:ext cx="5958408" cy="2092881"/>
          </a:xfrm>
          <a:prstGeom prst="rect">
            <a:avLst/>
          </a:prstGeom>
        </p:spPr>
        <p:txBody>
          <a:bodyPr wrap="square">
            <a:spAutoFit/>
          </a:bodyPr>
          <a:lstStyle/>
          <a:p>
            <a:pPr algn="ctr"/>
            <a:r>
              <a:rPr lang="es-CO" sz="2600" dirty="0">
                <a:solidFill>
                  <a:schemeClr val="bg1"/>
                </a:solidFill>
              </a:rPr>
              <a:t>Detalle de  Derechos de Petición de Información</a:t>
            </a:r>
            <a:br>
              <a:rPr lang="es-CO" sz="2600" dirty="0">
                <a:solidFill>
                  <a:schemeClr val="bg1"/>
                </a:solidFill>
              </a:rPr>
            </a:br>
            <a:r>
              <a:rPr lang="es-CO" sz="2600" dirty="0">
                <a:solidFill>
                  <a:schemeClr val="bg1"/>
                </a:solidFill>
              </a:rPr>
              <a:t>Segundo Trimestre 2017</a:t>
            </a:r>
          </a:p>
          <a:p>
            <a:pPr algn="ctr"/>
            <a:endParaRPr lang="es-CO" sz="2600" dirty="0">
              <a:solidFill>
                <a:schemeClr val="bg1"/>
              </a:solidFill>
            </a:endParaRPr>
          </a:p>
          <a:p>
            <a:pPr algn="ctr"/>
            <a:r>
              <a:rPr lang="es-CO" sz="2600" dirty="0">
                <a:solidFill>
                  <a:schemeClr val="bg1"/>
                </a:solidFill>
              </a:rPr>
              <a:t>Ver </a:t>
            </a:r>
            <a:r>
              <a:rPr lang="es-CO" sz="2600" dirty="0">
                <a:solidFill>
                  <a:schemeClr val="bg1"/>
                </a:solidFill>
                <a:highlight>
                  <a:srgbClr val="800000"/>
                </a:highlight>
                <a:hlinkClick r:id="rId6"/>
              </a:rPr>
              <a:t>Archivo adjunto en Excel *</a:t>
            </a:r>
            <a:endParaRPr lang="es-ES" sz="2600" dirty="0">
              <a:solidFill>
                <a:schemeClr val="bg1"/>
              </a:solidFill>
              <a:highlight>
                <a:srgbClr val="800000"/>
              </a:highlight>
            </a:endParaRPr>
          </a:p>
        </p:txBody>
      </p:sp>
    </p:spTree>
    <p:extLst>
      <p:ext uri="{BB962C8B-B14F-4D97-AF65-F5344CB8AC3E}">
        <p14:creationId xmlns:p14="http://schemas.microsoft.com/office/powerpoint/2010/main" val="1384595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5974</TotalTime>
  <Words>576</Words>
  <Application>Microsoft Office PowerPoint</Application>
  <PresentationFormat>Presentación en pantalla (4:3)</PresentationFormat>
  <Paragraphs>184</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Narrow</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Pablo Alexander Tenjo Villaba</cp:lastModifiedBy>
  <cp:revision>613</cp:revision>
  <cp:lastPrinted>2015-11-04T16:00:38Z</cp:lastPrinted>
  <dcterms:created xsi:type="dcterms:W3CDTF">2014-10-20T16:00:02Z</dcterms:created>
  <dcterms:modified xsi:type="dcterms:W3CDTF">2017-11-08T13:47:08Z</dcterms:modified>
</cp:coreProperties>
</file>