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6" r:id="rId2"/>
    <p:sldId id="386" r:id="rId3"/>
    <p:sldId id="395" r:id="rId4"/>
    <p:sldId id="390" r:id="rId5"/>
    <p:sldId id="398" r:id="rId6"/>
    <p:sldId id="403" r:id="rId7"/>
    <p:sldId id="404" r:id="rId8"/>
    <p:sldId id="408" r:id="rId9"/>
    <p:sldId id="409" r:id="rId10"/>
    <p:sldId id="410" r:id="rId11"/>
    <p:sldId id="411" r:id="rId12"/>
    <p:sldId id="412" r:id="rId13"/>
    <p:sldId id="413" r:id="rId14"/>
    <p:sldId id="414" r:id="rId15"/>
    <p:sldId id="415" r:id="rId16"/>
    <p:sldId id="416" r:id="rId17"/>
    <p:sldId id="417" r:id="rId18"/>
    <p:sldId id="418" r:id="rId19"/>
    <p:sldId id="419" r:id="rId20"/>
    <p:sldId id="420" r:id="rId21"/>
    <p:sldId id="421" r:id="rId22"/>
    <p:sldId id="422" r:id="rId23"/>
    <p:sldId id="423" r:id="rId24"/>
    <p:sldId id="424" r:id="rId25"/>
    <p:sldId id="425" r:id="rId26"/>
    <p:sldId id="426" r:id="rId27"/>
    <p:sldId id="427" r:id="rId28"/>
    <p:sldId id="428" r:id="rId29"/>
    <p:sldId id="429" r:id="rId30"/>
    <p:sldId id="430" r:id="rId31"/>
    <p:sldId id="431" r:id="rId32"/>
    <p:sldId id="432" r:id="rId33"/>
    <p:sldId id="433" r:id="rId34"/>
    <p:sldId id="434" r:id="rId35"/>
    <p:sldId id="435" r:id="rId36"/>
    <p:sldId id="436" r:id="rId37"/>
  </p:sldIdLst>
  <p:sldSz cx="9144000" cy="6858000" type="screen4x3"/>
  <p:notesSz cx="6881813"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671" autoAdjust="0"/>
  </p:normalViewPr>
  <p:slideViewPr>
    <p:cSldViewPr>
      <p:cViewPr varScale="1">
        <p:scale>
          <a:sx n="85" d="100"/>
          <a:sy n="85" d="100"/>
        </p:scale>
        <p:origin x="84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pena\Documents\2016\Informes%20Derechos%20de%20%20Petici&#242;n%20de%20Acceso%20a%20la%20Informacion%202016\Base%20Informe%20de%20Solicitudes%20de%20acceso%20a%20la%20Informaci&#243;n%204%20trimestre%202016%20FINAL.xlsx"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a:t>SOLICITUDES DERECHOS DE PETICIÓN DE LA INFORMACION TERCER</a:t>
            </a:r>
            <a:r>
              <a:rPr lang="en-US" sz="1400" baseline="0"/>
              <a:t> </a:t>
            </a:r>
            <a:r>
              <a:rPr lang="en-US" sz="1400"/>
              <a:t>CUARTO 2016</a:t>
            </a:r>
          </a:p>
        </c:rich>
      </c:tx>
      <c:overlay val="0"/>
    </c:title>
    <c:autoTitleDeleted val="0"/>
    <c:plotArea>
      <c:layout/>
      <c:pieChart>
        <c:varyColors val="1"/>
        <c:ser>
          <c:idx val="0"/>
          <c:order val="0"/>
          <c:tx>
            <c:strRef>
              <c:f>'Analisis General'!$B$108:$B$109</c:f>
              <c:strCache>
                <c:ptCount val="2"/>
                <c:pt idx="0">
                  <c:v>SOLICITUDES DERECHOS DE PETICIÓN DE LA INFORMACION PRIMER TRIMESTRE 2015</c:v>
                </c:pt>
                <c:pt idx="1">
                  <c:v>Total Cuarto   Trimestre  2016</c:v>
                </c:pt>
              </c:strCache>
            </c:strRef>
          </c:tx>
          <c:dPt>
            <c:idx val="0"/>
            <c:bubble3D val="0"/>
            <c:spPr>
              <a:solidFill>
                <a:srgbClr val="0000FF"/>
              </a:solidFill>
            </c:spPr>
            <c:extLst>
              <c:ext xmlns:c16="http://schemas.microsoft.com/office/drawing/2014/chart" uri="{C3380CC4-5D6E-409C-BE32-E72D297353CC}">
                <c16:uniqueId val="{00000001-F52F-41DB-A97B-5C8D324A1098}"/>
              </c:ext>
            </c:extLst>
          </c:dPt>
          <c:dPt>
            <c:idx val="1"/>
            <c:bubble3D val="0"/>
            <c:spPr>
              <a:solidFill>
                <a:srgbClr val="FF0000"/>
              </a:solidFill>
            </c:spPr>
            <c:extLst>
              <c:ext xmlns:c16="http://schemas.microsoft.com/office/drawing/2014/chart" uri="{C3380CC4-5D6E-409C-BE32-E72D297353CC}">
                <c16:uniqueId val="{00000003-F52F-41DB-A97B-5C8D324A1098}"/>
              </c:ext>
            </c:extLst>
          </c:dPt>
          <c:dLbls>
            <c:dLbl>
              <c:idx val="0"/>
              <c:layout>
                <c:manualLayout>
                  <c:x val="1.0747656542932133E-2"/>
                  <c:y val="-5.121210725852250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52F-41DB-A97B-5C8D324A1098}"/>
                </c:ext>
              </c:extLst>
            </c:dLbl>
            <c:dLbl>
              <c:idx val="1"/>
              <c:layout>
                <c:manualLayout>
                  <c:x val="-3.4578086646051838E-2"/>
                  <c:y val="-2.458117193266958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52F-41DB-A97B-5C8D324A1098}"/>
                </c:ext>
              </c:extLst>
            </c:dLbl>
            <c:dLbl>
              <c:idx val="2"/>
              <c:layout>
                <c:manualLayout>
                  <c:x val="-2.8456756670598361E-2"/>
                  <c:y val="-8.6955258079469151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F52F-41DB-A97B-5C8D324A1098}"/>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'Analisis General'!$A$110:$A$112</c:f>
              <c:strCache>
                <c:ptCount val="3"/>
                <c:pt idx="0">
                  <c:v>Solicitudes atendidas</c:v>
                </c:pt>
                <c:pt idx="1">
                  <c:v>Solicitudes recibidas y trasladadas</c:v>
                </c:pt>
                <c:pt idx="2">
                  <c:v>Solicitudes negadas</c:v>
                </c:pt>
              </c:strCache>
            </c:strRef>
          </c:cat>
          <c:val>
            <c:numRef>
              <c:f>'Analisis General'!$B$110:$B$112</c:f>
              <c:numCache>
                <c:formatCode>General</c:formatCode>
                <c:ptCount val="3"/>
                <c:pt idx="0">
                  <c:v>1348</c:v>
                </c:pt>
                <c:pt idx="1">
                  <c:v>1110</c:v>
                </c:pt>
                <c:pt idx="2">
                  <c:v>0</c:v>
                </c:pt>
              </c:numCache>
            </c:numRef>
          </c:val>
          <c:extLst>
            <c:ext xmlns:c16="http://schemas.microsoft.com/office/drawing/2014/chart" uri="{C3380CC4-5D6E-409C-BE32-E72D297353CC}">
              <c16:uniqueId val="{00000005-F52F-41DB-A97B-5C8D324A1098}"/>
            </c:ext>
          </c:extLst>
        </c:ser>
        <c:dLbls>
          <c:showLegendKey val="0"/>
          <c:showVal val="0"/>
          <c:showCatName val="0"/>
          <c:showSerName val="0"/>
          <c:showPercent val="1"/>
          <c:showBubbleSize val="0"/>
          <c:showLeaderLines val="1"/>
        </c:dLbls>
        <c:firstSliceAng val="0"/>
      </c:pieChart>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[Base Informe de Solicitudes de acceso a la Información 4 trimestre 2016 FINAL.xlsx]Analisis General!Tabla dinámica1</c:name>
    <c:fmtId val="49"/>
  </c:pivotSource>
  <c:chart>
    <c:title>
      <c:tx>
        <c:rich>
          <a:bodyPr/>
          <a:lstStyle/>
          <a:p>
            <a:pPr algn="ctr" rtl="0">
              <a:defRPr sz="1800" b="1" i="0" u="none" strike="noStrike" kern="1200" baseline="0">
                <a:solidFill>
                  <a:sysClr val="windowText" lastClr="000000"/>
                </a:solidFill>
                <a:latin typeface="+mn-lt"/>
                <a:ea typeface="+mn-ea"/>
                <a:cs typeface="+mn-cs"/>
              </a:defRPr>
            </a:pPr>
            <a:r>
              <a:rPr lang="en-US" sz="1400" b="1" i="0" u="none" strike="noStrike" kern="1200" baseline="0">
                <a:solidFill>
                  <a:sysClr val="windowText" lastClr="000000"/>
                </a:solidFill>
                <a:effectLst/>
                <a:latin typeface="+mn-lt"/>
                <a:ea typeface="+mn-ea"/>
                <a:cs typeface="+mn-cs"/>
              </a:rPr>
              <a:t>TOTAL MENSUAL  DERECHOS  </a:t>
            </a:r>
          </a:p>
          <a:p>
            <a:pPr algn="ctr" rtl="0">
              <a:defRPr sz="1800" b="1" i="0" u="none" strike="noStrike" kern="1200" baseline="0">
                <a:solidFill>
                  <a:sysClr val="windowText" lastClr="000000"/>
                </a:solidFill>
                <a:latin typeface="+mn-lt"/>
                <a:ea typeface="+mn-ea"/>
                <a:cs typeface="+mn-cs"/>
              </a:defRPr>
            </a:pPr>
            <a:r>
              <a:rPr lang="en-US" sz="1400" baseline="0"/>
              <a:t> DE PETICIÓN DE INFORMACIÓN  CUARTO  TRIMESTRE  </a:t>
            </a:r>
            <a:r>
              <a:rPr lang="en-US" sz="1400" b="1" i="0" u="none" strike="noStrike" baseline="0">
                <a:effectLst/>
              </a:rPr>
              <a:t>2016</a:t>
            </a:r>
            <a:endParaRPr lang="en-US" sz="1400"/>
          </a:p>
        </c:rich>
      </c:tx>
      <c:layout>
        <c:manualLayout>
          <c:xMode val="edge"/>
          <c:yMode val="edge"/>
          <c:x val="0.1759234169974099"/>
          <c:y val="7.2837460636727858E-2"/>
        </c:manualLayout>
      </c:layout>
      <c:overlay val="0"/>
    </c:title>
    <c:autoTitleDeleted val="0"/>
    <c:pivotFmts>
      <c:pivotFmt>
        <c:idx val="0"/>
        <c:marker>
          <c:symbol val="none"/>
        </c:marker>
        <c:dLbl>
          <c:idx val="0"/>
          <c:spPr/>
          <c:txPr>
            <a:bodyPr/>
            <a:lstStyle/>
            <a:p>
              <a:pPr>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rgbClr val="33CC33"/>
          </a:solidFill>
        </c:spPr>
        <c:dLbl>
          <c:idx val="0"/>
          <c:layout>
            <c:manualLayout>
              <c:x val="-4.5839095169537214E-2"/>
              <c:y val="-7.3891662105839861E-2"/>
            </c:manualLayout>
          </c:layout>
          <c:showLegendKey val="0"/>
          <c:showVal val="1"/>
          <c:showCatName val="0"/>
          <c:showSerName val="0"/>
          <c:showPercent val="0"/>
          <c:showBubbleSize val="0"/>
          <c:extLst>
            <c:ext xmlns:c15="http://schemas.microsoft.com/office/drawing/2012/chart" uri="{CE6537A1-D6FC-4f65-9D91-7224C49458BB}"/>
          </c:extLst>
        </c:dLbl>
      </c:pivotFmt>
      <c:pivotFmt>
        <c:idx val="2"/>
        <c:spPr>
          <a:solidFill>
            <a:srgbClr val="FF0000"/>
          </a:solidFill>
        </c:spPr>
        <c:dLbl>
          <c:idx val="0"/>
          <c:layout>
            <c:manualLayout>
              <c:x val="-6.1251310854766178E-2"/>
              <c:y val="-8.1733055305711205E-2"/>
            </c:manualLayout>
          </c:layout>
          <c:showLegendKey val="0"/>
          <c:showVal val="1"/>
          <c:showCatName val="0"/>
          <c:showSerName val="0"/>
          <c:showPercent val="0"/>
          <c:showBubbleSize val="0"/>
          <c:extLst>
            <c:ext xmlns:c15="http://schemas.microsoft.com/office/drawing/2012/chart" uri="{CE6537A1-D6FC-4f65-9D91-7224C49458BB}"/>
          </c:extLst>
        </c:dLbl>
      </c:pivotFmt>
      <c:pivotFmt>
        <c:idx val="3"/>
        <c:spPr>
          <a:solidFill>
            <a:srgbClr val="FFCC00"/>
          </a:solidFill>
        </c:spPr>
        <c:dLbl>
          <c:idx val="0"/>
          <c:layout>
            <c:manualLayout>
              <c:x val="-2.4681099399821074E-2"/>
              <c:y val="-9.479273713141706E-2"/>
            </c:manualLayout>
          </c:layout>
          <c:showLegendKey val="0"/>
          <c:showVal val="1"/>
          <c:showCatName val="0"/>
          <c:showSerName val="0"/>
          <c:showPercent val="0"/>
          <c:showBubbleSize val="0"/>
          <c:extLst>
            <c:ext xmlns:c15="http://schemas.microsoft.com/office/drawing/2012/chart" uri="{CE6537A1-D6FC-4f65-9D91-7224C49458BB}"/>
          </c:extLst>
        </c:dLbl>
      </c:pivotFmt>
      <c:pivotFmt>
        <c:idx val="4"/>
        <c:spPr>
          <a:solidFill>
            <a:srgbClr val="6600FF"/>
          </a:solidFill>
        </c:spPr>
        <c:dLbl>
          <c:idx val="0"/>
          <c:layout>
            <c:manualLayout>
              <c:x val="4.6810993998210723E-3"/>
              <c:y val="-0.12271268956396407"/>
            </c:manualLayout>
          </c:layout>
          <c:showLegendKey val="0"/>
          <c:showVal val="1"/>
          <c:showCatName val="0"/>
          <c:showSerName val="0"/>
          <c:showPercent val="0"/>
          <c:showBubbleSize val="0"/>
          <c:extLst>
            <c:ext xmlns:c15="http://schemas.microsoft.com/office/drawing/2012/chart" uri="{CE6537A1-D6FC-4f65-9D91-7224C49458BB}"/>
          </c:extLst>
        </c:dLbl>
      </c:pivotFmt>
      <c:pivotFmt>
        <c:idx val="5"/>
        <c:spPr>
          <a:solidFill>
            <a:srgbClr val="FF0066"/>
          </a:solidFill>
        </c:spPr>
        <c:dLbl>
          <c:idx val="0"/>
          <c:layout>
            <c:manualLayout>
              <c:x val="1.0900742373343287E-2"/>
              <c:y val="-0.11291173154816732"/>
            </c:manualLayout>
          </c:layout>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6">
              <a:lumMod val="75000"/>
            </a:schemeClr>
          </a:solidFill>
        </c:spPr>
        <c:dLbl>
          <c:idx val="0"/>
          <c:layout>
            <c:manualLayout>
              <c:x val="1.6441347766066487E-2"/>
              <c:y val="-0.12057705451595928"/>
            </c:manualLayout>
          </c:layout>
          <c:showLegendKey val="0"/>
          <c:showVal val="1"/>
          <c:showCatName val="0"/>
          <c:showSerName val="0"/>
          <c:showPercent val="0"/>
          <c:showBubbleSize val="0"/>
          <c:extLst>
            <c:ext xmlns:c15="http://schemas.microsoft.com/office/drawing/2012/chart" uri="{CE6537A1-D6FC-4f65-9D91-7224C49458BB}"/>
          </c:extLst>
        </c:dLbl>
      </c:pivotFmt>
      <c:pivotFmt>
        <c:idx val="7"/>
        <c:spPr>
          <a:solidFill>
            <a:srgbClr val="5F5F5F"/>
          </a:solidFill>
        </c:spPr>
        <c:dLbl>
          <c:idx val="0"/>
          <c:layout>
            <c:manualLayout>
              <c:x val="2.6686810875502863E-2"/>
              <c:y val="-0.10806296248706895"/>
            </c:manualLayout>
          </c:layout>
          <c:showLegendKey val="0"/>
          <c:showVal val="1"/>
          <c:showCatName val="0"/>
          <c:showSerName val="0"/>
          <c:showPercent val="0"/>
          <c:showBubbleSize val="0"/>
          <c:extLst>
            <c:ext xmlns:c15="http://schemas.microsoft.com/office/drawing/2012/chart" uri="{CE6537A1-D6FC-4f65-9D91-7224C49458BB}"/>
          </c:extLst>
        </c:dLbl>
      </c:pivotFmt>
      <c:pivotFmt>
        <c:idx val="8"/>
        <c:spPr>
          <a:solidFill>
            <a:srgbClr val="00B0F0"/>
          </a:solidFill>
        </c:spPr>
        <c:dLbl>
          <c:idx val="0"/>
          <c:layout>
            <c:manualLayout>
              <c:x val="5.4844030500702086E-2"/>
              <c:y val="-9.6303579268499417E-2"/>
            </c:manualLayout>
          </c:layout>
          <c:showLegendKey val="0"/>
          <c:showVal val="1"/>
          <c:showCatName val="0"/>
          <c:showSerName val="0"/>
          <c:showPercent val="0"/>
          <c:showBubbleSize val="0"/>
          <c:extLst>
            <c:ext xmlns:c15="http://schemas.microsoft.com/office/drawing/2012/chart" uri="{CE6537A1-D6FC-4f65-9D91-7224C49458BB}"/>
          </c:extLst>
        </c:dLbl>
      </c:pivotFmt>
      <c:pivotFmt>
        <c:idx val="9"/>
        <c:spPr>
          <a:solidFill>
            <a:srgbClr val="0000FF"/>
          </a:solidFill>
        </c:spPr>
        <c:dLbl>
          <c:idx val="0"/>
          <c:layout>
            <c:manualLayout>
              <c:x val="1.9980626010913421E-2"/>
              <c:y val="-0.20892186042986777"/>
            </c:manualLayout>
          </c:layout>
          <c:showLegendKey val="0"/>
          <c:showVal val="1"/>
          <c:showCatName val="0"/>
          <c:showSerName val="0"/>
          <c:showPercent val="0"/>
          <c:showBubbleSize val="0"/>
          <c:extLst>
            <c:ext xmlns:c15="http://schemas.microsoft.com/office/drawing/2012/chart" uri="{CE6537A1-D6FC-4f65-9D91-7224C49458BB}"/>
          </c:extLst>
        </c:dLbl>
      </c:pivotFmt>
      <c:pivotFmt>
        <c:idx val="10"/>
        <c:marker>
          <c:symbol val="none"/>
        </c:marker>
        <c:dLbl>
          <c:idx val="0"/>
          <c:spPr/>
          <c:txPr>
            <a:bodyPr/>
            <a:lstStyle/>
            <a:p>
              <a:pPr>
                <a:defRPr/>
              </a:pPr>
              <a:endParaRPr lang="es-C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rgbClr val="0000FF"/>
          </a:solidFill>
        </c:spPr>
        <c:dLbl>
          <c:idx val="0"/>
          <c:layout>
            <c:manualLayout>
              <c:x val="1.9980626010913421E-2"/>
              <c:y val="-0.20892186042986777"/>
            </c:manualLayout>
          </c:layout>
          <c:showLegendKey val="0"/>
          <c:showVal val="1"/>
          <c:showCatName val="0"/>
          <c:showSerName val="0"/>
          <c:showPercent val="0"/>
          <c:showBubbleSize val="0"/>
          <c:extLst>
            <c:ext xmlns:c15="http://schemas.microsoft.com/office/drawing/2012/chart" uri="{CE6537A1-D6FC-4f65-9D91-7224C49458BB}"/>
          </c:extLst>
        </c:dLbl>
      </c:pivotFmt>
      <c:pivotFmt>
        <c:idx val="12"/>
        <c:spPr>
          <a:solidFill>
            <a:srgbClr val="FF0000"/>
          </a:solidFill>
        </c:spPr>
        <c:dLbl>
          <c:idx val="0"/>
          <c:layout>
            <c:manualLayout>
              <c:x val="-6.1251310854766178E-2"/>
              <c:y val="-8.1733055305711205E-2"/>
            </c:manualLayout>
          </c:layout>
          <c:showLegendKey val="0"/>
          <c:showVal val="1"/>
          <c:showCatName val="0"/>
          <c:showSerName val="0"/>
          <c:showPercent val="0"/>
          <c:showBubbleSize val="0"/>
          <c:extLst>
            <c:ext xmlns:c15="http://schemas.microsoft.com/office/drawing/2012/chart" uri="{CE6537A1-D6FC-4f65-9D91-7224C49458BB}"/>
          </c:extLst>
        </c:dLbl>
      </c:pivotFmt>
      <c:pivotFmt>
        <c:idx val="13"/>
        <c:spPr>
          <a:solidFill>
            <a:srgbClr val="33CC33"/>
          </a:solidFill>
        </c:spPr>
        <c:dLbl>
          <c:idx val="0"/>
          <c:layout>
            <c:manualLayout>
              <c:x val="-4.5839095169537214E-2"/>
              <c:y val="-7.3891662105839861E-2"/>
            </c:manualLayout>
          </c:layout>
          <c:showLegendKey val="0"/>
          <c:showVal val="1"/>
          <c:showCatName val="0"/>
          <c:showSerName val="0"/>
          <c:showPercent val="0"/>
          <c:showBubbleSize val="0"/>
          <c:extLst>
            <c:ext xmlns:c15="http://schemas.microsoft.com/office/drawing/2012/chart" uri="{CE6537A1-D6FC-4f65-9D91-7224C49458BB}"/>
          </c:extLst>
        </c:dLbl>
      </c:pivotFmt>
      <c:pivotFmt>
        <c:idx val="14"/>
        <c:spPr>
          <a:solidFill>
            <a:srgbClr val="FFCC00"/>
          </a:solidFill>
        </c:spPr>
        <c:dLbl>
          <c:idx val="0"/>
          <c:layout>
            <c:manualLayout>
              <c:x val="-2.4681099399821074E-2"/>
              <c:y val="-9.479273713141706E-2"/>
            </c:manualLayout>
          </c:layout>
          <c:showLegendKey val="0"/>
          <c:showVal val="1"/>
          <c:showCatName val="0"/>
          <c:showSerName val="0"/>
          <c:showPercent val="0"/>
          <c:showBubbleSize val="0"/>
          <c:extLst>
            <c:ext xmlns:c15="http://schemas.microsoft.com/office/drawing/2012/chart" uri="{CE6537A1-D6FC-4f65-9D91-7224C49458BB}"/>
          </c:extLst>
        </c:dLbl>
      </c:pivotFmt>
      <c:pivotFmt>
        <c:idx val="15"/>
        <c:spPr>
          <a:solidFill>
            <a:srgbClr val="6600FF"/>
          </a:solidFill>
        </c:spPr>
        <c:dLbl>
          <c:idx val="0"/>
          <c:layout>
            <c:manualLayout>
              <c:x val="4.6810993998210723E-3"/>
              <c:y val="-0.12271268956396407"/>
            </c:manualLayout>
          </c:layout>
          <c:showLegendKey val="0"/>
          <c:showVal val="1"/>
          <c:showCatName val="0"/>
          <c:showSerName val="0"/>
          <c:showPercent val="0"/>
          <c:showBubbleSize val="0"/>
          <c:extLst>
            <c:ext xmlns:c15="http://schemas.microsoft.com/office/drawing/2012/chart" uri="{CE6537A1-D6FC-4f65-9D91-7224C49458BB}"/>
          </c:extLst>
        </c:dLbl>
      </c:pivotFmt>
      <c:pivotFmt>
        <c:idx val="16"/>
        <c:spPr>
          <a:solidFill>
            <a:srgbClr val="FF0066"/>
          </a:solidFill>
        </c:spPr>
        <c:dLbl>
          <c:idx val="0"/>
          <c:layout>
            <c:manualLayout>
              <c:x val="1.0900742373343287E-2"/>
              <c:y val="-0.11291173154816732"/>
            </c:manualLayout>
          </c:layout>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6">
              <a:lumMod val="75000"/>
            </a:schemeClr>
          </a:solidFill>
        </c:spPr>
        <c:dLbl>
          <c:idx val="0"/>
          <c:layout>
            <c:manualLayout>
              <c:x val="1.6441347766066487E-2"/>
              <c:y val="-0.12057705451595928"/>
            </c:manualLayout>
          </c:layout>
          <c:showLegendKey val="0"/>
          <c:showVal val="1"/>
          <c:showCatName val="0"/>
          <c:showSerName val="0"/>
          <c:showPercent val="0"/>
          <c:showBubbleSize val="0"/>
          <c:extLst>
            <c:ext xmlns:c15="http://schemas.microsoft.com/office/drawing/2012/chart" uri="{CE6537A1-D6FC-4f65-9D91-7224C49458BB}"/>
          </c:extLst>
        </c:dLbl>
      </c:pivotFmt>
      <c:pivotFmt>
        <c:idx val="18"/>
        <c:spPr>
          <a:solidFill>
            <a:srgbClr val="5F5F5F"/>
          </a:solidFill>
        </c:spPr>
        <c:dLbl>
          <c:idx val="0"/>
          <c:layout>
            <c:manualLayout>
              <c:x val="2.6686810875502863E-2"/>
              <c:y val="-0.10806296248706895"/>
            </c:manualLayout>
          </c:layout>
          <c:showLegendKey val="0"/>
          <c:showVal val="1"/>
          <c:showCatName val="0"/>
          <c:showSerName val="0"/>
          <c:showPercent val="0"/>
          <c:showBubbleSize val="0"/>
          <c:extLst>
            <c:ext xmlns:c15="http://schemas.microsoft.com/office/drawing/2012/chart" uri="{CE6537A1-D6FC-4f65-9D91-7224C49458BB}"/>
          </c:extLst>
        </c:dLbl>
      </c:pivotFmt>
      <c:pivotFmt>
        <c:idx val="19"/>
        <c:spPr>
          <a:solidFill>
            <a:srgbClr val="00B0F0"/>
          </a:solidFill>
        </c:spPr>
        <c:dLbl>
          <c:idx val="0"/>
          <c:layout>
            <c:manualLayout>
              <c:x val="5.4844030500702086E-2"/>
              <c:y val="-9.6303579268499417E-2"/>
            </c:manualLayout>
          </c:layout>
          <c:showLegendKey val="0"/>
          <c:showVal val="1"/>
          <c:showCatName val="0"/>
          <c:showSerName val="0"/>
          <c:showPercent val="0"/>
          <c:showBubbleSize val="0"/>
          <c:extLst>
            <c:ext xmlns:c15="http://schemas.microsoft.com/office/drawing/2012/chart" uri="{CE6537A1-D6FC-4f65-9D91-7224C49458BB}"/>
          </c:extLst>
        </c:dLbl>
      </c:pivotFmt>
      <c:pivotFmt>
        <c:idx val="20"/>
        <c:marker>
          <c:symbol val="none"/>
        </c:marker>
        <c:dLbl>
          <c:idx val="0"/>
          <c:spPr/>
          <c:txPr>
            <a:bodyPr/>
            <a:lstStyle/>
            <a:p>
              <a:pPr>
                <a:defRPr/>
              </a:pPr>
              <a:endParaRPr lang="es-CO"/>
            </a:p>
          </c:txPr>
          <c:showLegendKey val="0"/>
          <c:showVal val="0"/>
          <c:showCatName val="0"/>
          <c:showSerName val="0"/>
          <c:showPercent val="1"/>
          <c:showBubbleSize val="0"/>
          <c:extLst>
            <c:ext xmlns:c15="http://schemas.microsoft.com/office/drawing/2012/chart" uri="{CE6537A1-D6FC-4f65-9D91-7224C49458BB}"/>
          </c:extLst>
        </c:dLbl>
      </c:pivotFmt>
      <c:pivotFmt>
        <c:idx val="21"/>
        <c:spPr>
          <a:solidFill>
            <a:srgbClr val="0000FF"/>
          </a:solidFill>
        </c:spPr>
        <c:dLbl>
          <c:idx val="0"/>
          <c:layout>
            <c:manualLayout>
              <c:x val="1.9980626010913421E-2"/>
              <c:y val="-0.20892186042986777"/>
            </c:manualLayout>
          </c:layout>
          <c:showLegendKey val="0"/>
          <c:showVal val="1"/>
          <c:showCatName val="0"/>
          <c:showSerName val="0"/>
          <c:showPercent val="0"/>
          <c:showBubbleSize val="0"/>
          <c:extLst>
            <c:ext xmlns:c15="http://schemas.microsoft.com/office/drawing/2012/chart" uri="{CE6537A1-D6FC-4f65-9D91-7224C49458BB}"/>
          </c:extLst>
        </c:dLbl>
      </c:pivotFmt>
      <c:pivotFmt>
        <c:idx val="22"/>
        <c:spPr>
          <a:solidFill>
            <a:srgbClr val="FF0000"/>
          </a:solidFill>
        </c:spPr>
        <c:dLbl>
          <c:idx val="0"/>
          <c:layout>
            <c:manualLayout>
              <c:x val="-6.1251310854766178E-2"/>
              <c:y val="-8.1733055305711205E-2"/>
            </c:manualLayout>
          </c:layout>
          <c:showLegendKey val="0"/>
          <c:showVal val="1"/>
          <c:showCatName val="0"/>
          <c:showSerName val="0"/>
          <c:showPercent val="0"/>
          <c:showBubbleSize val="0"/>
          <c:extLst>
            <c:ext xmlns:c15="http://schemas.microsoft.com/office/drawing/2012/chart" uri="{CE6537A1-D6FC-4f65-9D91-7224C49458BB}"/>
          </c:extLst>
        </c:dLbl>
      </c:pivotFmt>
      <c:pivotFmt>
        <c:idx val="23"/>
        <c:spPr>
          <a:solidFill>
            <a:srgbClr val="33CC33"/>
          </a:solidFill>
        </c:spPr>
        <c:dLbl>
          <c:idx val="0"/>
          <c:layout>
            <c:manualLayout>
              <c:x val="-4.5839095169537214E-2"/>
              <c:y val="-7.3891662105839861E-2"/>
            </c:manualLayout>
          </c:layout>
          <c:showLegendKey val="0"/>
          <c:showVal val="1"/>
          <c:showCatName val="0"/>
          <c:showSerName val="0"/>
          <c:showPercent val="0"/>
          <c:showBubbleSize val="0"/>
          <c:extLst>
            <c:ext xmlns:c15="http://schemas.microsoft.com/office/drawing/2012/chart" uri="{CE6537A1-D6FC-4f65-9D91-7224C49458BB}"/>
          </c:extLst>
        </c:dLbl>
      </c:pivotFmt>
      <c:pivotFmt>
        <c:idx val="24"/>
        <c:spPr>
          <a:solidFill>
            <a:srgbClr val="FFCC00"/>
          </a:solidFill>
        </c:spPr>
        <c:dLbl>
          <c:idx val="0"/>
          <c:layout>
            <c:manualLayout>
              <c:x val="-2.4681099399821074E-2"/>
              <c:y val="-9.479273713141706E-2"/>
            </c:manualLayout>
          </c:layout>
          <c:showLegendKey val="0"/>
          <c:showVal val="1"/>
          <c:showCatName val="0"/>
          <c:showSerName val="0"/>
          <c:showPercent val="0"/>
          <c:showBubbleSize val="0"/>
          <c:extLst>
            <c:ext xmlns:c15="http://schemas.microsoft.com/office/drawing/2012/chart" uri="{CE6537A1-D6FC-4f65-9D91-7224C49458BB}"/>
          </c:extLst>
        </c:dLbl>
      </c:pivotFmt>
      <c:pivotFmt>
        <c:idx val="25"/>
        <c:spPr>
          <a:solidFill>
            <a:srgbClr val="6600FF"/>
          </a:solidFill>
        </c:spPr>
        <c:dLbl>
          <c:idx val="0"/>
          <c:layout>
            <c:manualLayout>
              <c:x val="4.6810993998210723E-3"/>
              <c:y val="-0.12271268956396407"/>
            </c:manualLayout>
          </c:layout>
          <c:showLegendKey val="0"/>
          <c:showVal val="1"/>
          <c:showCatName val="0"/>
          <c:showSerName val="0"/>
          <c:showPercent val="0"/>
          <c:showBubbleSize val="0"/>
          <c:extLst>
            <c:ext xmlns:c15="http://schemas.microsoft.com/office/drawing/2012/chart" uri="{CE6537A1-D6FC-4f65-9D91-7224C49458BB}"/>
          </c:extLst>
        </c:dLbl>
      </c:pivotFmt>
      <c:pivotFmt>
        <c:idx val="26"/>
        <c:spPr>
          <a:solidFill>
            <a:srgbClr val="FF0066"/>
          </a:solidFill>
        </c:spPr>
        <c:dLbl>
          <c:idx val="0"/>
          <c:layout>
            <c:manualLayout>
              <c:x val="1.0900742373343287E-2"/>
              <c:y val="-0.11291173154816732"/>
            </c:manualLayout>
          </c:layout>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6">
              <a:lumMod val="75000"/>
            </a:schemeClr>
          </a:solidFill>
        </c:spPr>
        <c:dLbl>
          <c:idx val="0"/>
          <c:layout>
            <c:manualLayout>
              <c:x val="1.6441347766066487E-2"/>
              <c:y val="-0.12057705451595928"/>
            </c:manualLayout>
          </c:layout>
          <c:showLegendKey val="0"/>
          <c:showVal val="1"/>
          <c:showCatName val="0"/>
          <c:showSerName val="0"/>
          <c:showPercent val="0"/>
          <c:showBubbleSize val="0"/>
          <c:extLst>
            <c:ext xmlns:c15="http://schemas.microsoft.com/office/drawing/2012/chart" uri="{CE6537A1-D6FC-4f65-9D91-7224C49458BB}"/>
          </c:extLst>
        </c:dLbl>
      </c:pivotFmt>
      <c:pivotFmt>
        <c:idx val="28"/>
        <c:spPr>
          <a:solidFill>
            <a:srgbClr val="5F5F5F"/>
          </a:solidFill>
        </c:spPr>
        <c:dLbl>
          <c:idx val="0"/>
          <c:layout>
            <c:manualLayout>
              <c:x val="2.6686810875502863E-2"/>
              <c:y val="-0.10806296248706895"/>
            </c:manualLayout>
          </c:layout>
          <c:showLegendKey val="0"/>
          <c:showVal val="1"/>
          <c:showCatName val="0"/>
          <c:showSerName val="0"/>
          <c:showPercent val="0"/>
          <c:showBubbleSize val="0"/>
          <c:extLst>
            <c:ext xmlns:c15="http://schemas.microsoft.com/office/drawing/2012/chart" uri="{CE6537A1-D6FC-4f65-9D91-7224C49458BB}"/>
          </c:extLst>
        </c:dLbl>
      </c:pivotFmt>
      <c:pivotFmt>
        <c:idx val="29"/>
        <c:spPr>
          <a:solidFill>
            <a:srgbClr val="00B0F0"/>
          </a:solidFill>
        </c:spPr>
        <c:dLbl>
          <c:idx val="0"/>
          <c:layout>
            <c:manualLayout>
              <c:x val="5.4844030500702086E-2"/>
              <c:y val="-9.6303579268499417E-2"/>
            </c:manualLayout>
          </c:layout>
          <c:showLegendKey val="0"/>
          <c:showVal val="1"/>
          <c:showCatName val="0"/>
          <c:showSerName val="0"/>
          <c:showPercent val="0"/>
          <c:showBubbleSize val="0"/>
          <c:extLst>
            <c:ext xmlns:c15="http://schemas.microsoft.com/office/drawing/2012/chart" uri="{CE6537A1-D6FC-4f65-9D91-7224C49458BB}"/>
          </c:extLst>
        </c:dLbl>
      </c:pivotFmt>
      <c:pivotFmt>
        <c:idx val="30"/>
        <c:spPr>
          <a:solidFill>
            <a:srgbClr val="0000FF"/>
          </a:solidFill>
        </c:spPr>
        <c:dLbl>
          <c:idx val="0"/>
          <c:layout>
            <c:manualLayout>
              <c:x val="1.9980626010913421E-2"/>
              <c:y val="-0.20892186042986777"/>
            </c:manualLayout>
          </c:layout>
          <c:showLegendKey val="0"/>
          <c:showVal val="1"/>
          <c:showCatName val="0"/>
          <c:showSerName val="0"/>
          <c:showPercent val="0"/>
          <c:showBubbleSize val="0"/>
          <c:extLst>
            <c:ext xmlns:c15="http://schemas.microsoft.com/office/drawing/2012/chart" uri="{CE6537A1-D6FC-4f65-9D91-7224C49458BB}"/>
          </c:extLst>
        </c:dLbl>
      </c:pivotFmt>
      <c:pivotFmt>
        <c:idx val="31"/>
        <c:spPr>
          <a:solidFill>
            <a:srgbClr val="FF0000"/>
          </a:solidFill>
        </c:spPr>
        <c:dLbl>
          <c:idx val="0"/>
          <c:layout>
            <c:manualLayout>
              <c:x val="-6.1251310854766178E-2"/>
              <c:y val="-8.1733055305711205E-2"/>
            </c:manualLayout>
          </c:layout>
          <c:showLegendKey val="0"/>
          <c:showVal val="1"/>
          <c:showCatName val="0"/>
          <c:showSerName val="0"/>
          <c:showPercent val="0"/>
          <c:showBubbleSize val="0"/>
          <c:extLst>
            <c:ext xmlns:c15="http://schemas.microsoft.com/office/drawing/2012/chart" uri="{CE6537A1-D6FC-4f65-9D91-7224C49458BB}"/>
          </c:extLst>
        </c:dLbl>
      </c:pivotFmt>
      <c:pivotFmt>
        <c:idx val="32"/>
        <c:spPr>
          <a:solidFill>
            <a:srgbClr val="33CC33"/>
          </a:solidFill>
        </c:spPr>
        <c:dLbl>
          <c:idx val="0"/>
          <c:layout>
            <c:manualLayout>
              <c:x val="-4.5839095169537214E-2"/>
              <c:y val="-7.3891662105839861E-2"/>
            </c:manualLayout>
          </c:layout>
          <c:showLegendKey val="0"/>
          <c:showVal val="1"/>
          <c:showCatName val="0"/>
          <c:showSerName val="0"/>
          <c:showPercent val="0"/>
          <c:showBubbleSize val="0"/>
          <c:extLst>
            <c:ext xmlns:c15="http://schemas.microsoft.com/office/drawing/2012/chart" uri="{CE6537A1-D6FC-4f65-9D91-7224C49458BB}"/>
          </c:extLst>
        </c:dLbl>
      </c:pivotFmt>
      <c:pivotFmt>
        <c:idx val="33"/>
        <c:spPr>
          <a:solidFill>
            <a:srgbClr val="FFCC00"/>
          </a:solidFill>
        </c:spPr>
        <c:dLbl>
          <c:idx val="0"/>
          <c:layout>
            <c:manualLayout>
              <c:x val="-2.4681099399821074E-2"/>
              <c:y val="-9.479273713141706E-2"/>
            </c:manualLayout>
          </c:layout>
          <c:showLegendKey val="0"/>
          <c:showVal val="1"/>
          <c:showCatName val="0"/>
          <c:showSerName val="0"/>
          <c:showPercent val="0"/>
          <c:showBubbleSize val="0"/>
          <c:extLst>
            <c:ext xmlns:c15="http://schemas.microsoft.com/office/drawing/2012/chart" uri="{CE6537A1-D6FC-4f65-9D91-7224C49458BB}"/>
          </c:extLst>
        </c:dLbl>
      </c:pivotFmt>
      <c:pivotFmt>
        <c:idx val="34"/>
        <c:spPr>
          <a:solidFill>
            <a:srgbClr val="6600FF"/>
          </a:solidFill>
        </c:spPr>
        <c:dLbl>
          <c:idx val="0"/>
          <c:layout>
            <c:manualLayout>
              <c:x val="4.6810993998210723E-3"/>
              <c:y val="-0.12271268956396407"/>
            </c:manualLayout>
          </c:layout>
          <c:showLegendKey val="0"/>
          <c:showVal val="1"/>
          <c:showCatName val="0"/>
          <c:showSerName val="0"/>
          <c:showPercent val="0"/>
          <c:showBubbleSize val="0"/>
          <c:extLst>
            <c:ext xmlns:c15="http://schemas.microsoft.com/office/drawing/2012/chart" uri="{CE6537A1-D6FC-4f65-9D91-7224C49458BB}"/>
          </c:extLst>
        </c:dLbl>
      </c:pivotFmt>
      <c:pivotFmt>
        <c:idx val="35"/>
        <c:spPr>
          <a:solidFill>
            <a:srgbClr val="FF0066"/>
          </a:solidFill>
        </c:spPr>
        <c:dLbl>
          <c:idx val="0"/>
          <c:layout>
            <c:manualLayout>
              <c:x val="1.0900742373343287E-2"/>
              <c:y val="-0.11291173154816732"/>
            </c:manualLayout>
          </c:layout>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6">
              <a:lumMod val="75000"/>
            </a:schemeClr>
          </a:solidFill>
        </c:spPr>
        <c:dLbl>
          <c:idx val="0"/>
          <c:layout>
            <c:manualLayout>
              <c:x val="1.6441347766066487E-2"/>
              <c:y val="-0.12057705451595928"/>
            </c:manualLayout>
          </c:layout>
          <c:showLegendKey val="0"/>
          <c:showVal val="1"/>
          <c:showCatName val="0"/>
          <c:showSerName val="0"/>
          <c:showPercent val="0"/>
          <c:showBubbleSize val="0"/>
          <c:extLst>
            <c:ext xmlns:c15="http://schemas.microsoft.com/office/drawing/2012/chart" uri="{CE6537A1-D6FC-4f65-9D91-7224C49458BB}"/>
          </c:extLst>
        </c:dLbl>
      </c:pivotFmt>
      <c:pivotFmt>
        <c:idx val="37"/>
        <c:spPr>
          <a:solidFill>
            <a:srgbClr val="5F5F5F"/>
          </a:solidFill>
        </c:spPr>
        <c:dLbl>
          <c:idx val="0"/>
          <c:layout>
            <c:manualLayout>
              <c:x val="2.6686810875502863E-2"/>
              <c:y val="-0.10806296248706895"/>
            </c:manualLayout>
          </c:layout>
          <c:showLegendKey val="0"/>
          <c:showVal val="1"/>
          <c:showCatName val="0"/>
          <c:showSerName val="0"/>
          <c:showPercent val="0"/>
          <c:showBubbleSize val="0"/>
          <c:extLst>
            <c:ext xmlns:c15="http://schemas.microsoft.com/office/drawing/2012/chart" uri="{CE6537A1-D6FC-4f65-9D91-7224C49458BB}"/>
          </c:extLst>
        </c:dLbl>
      </c:pivotFmt>
      <c:pivotFmt>
        <c:idx val="38"/>
        <c:spPr>
          <a:solidFill>
            <a:srgbClr val="00B0F0"/>
          </a:solidFill>
        </c:spPr>
        <c:dLbl>
          <c:idx val="0"/>
          <c:layout>
            <c:manualLayout>
              <c:x val="5.4844030500702086E-2"/>
              <c:y val="-9.6303579268499417E-2"/>
            </c:manualLayout>
          </c:layout>
          <c:showLegendKey val="0"/>
          <c:showVal val="1"/>
          <c:showCatName val="0"/>
          <c:showSerName val="0"/>
          <c:showPercent val="0"/>
          <c:showBubbleSize val="0"/>
          <c:extLst>
            <c:ext xmlns:c15="http://schemas.microsoft.com/office/drawing/2012/chart" uri="{CE6537A1-D6FC-4f65-9D91-7224C49458BB}"/>
          </c:extLst>
        </c:dLbl>
      </c:pivotFmt>
      <c:pivotFmt>
        <c:idx val="39"/>
        <c:spPr>
          <a:solidFill>
            <a:srgbClr val="FF0000"/>
          </a:solidFill>
        </c:spPr>
        <c:dLbl>
          <c:idx val="0"/>
          <c:layout>
            <c:manualLayout>
              <c:x val="3.3726008135093757E-2"/>
              <c:y val="-8.3265250915976668E-2"/>
            </c:manualLayout>
          </c:layout>
          <c:spPr/>
          <c:txPr>
            <a:bodyPr/>
            <a:lstStyle/>
            <a:p>
              <a:pPr>
                <a:defRPr/>
              </a:pPr>
              <a:endParaRPr lang="es-CO"/>
            </a:p>
          </c:txPr>
          <c:showLegendKey val="0"/>
          <c:showVal val="0"/>
          <c:showCatName val="0"/>
          <c:showSerName val="0"/>
          <c:showPercent val="1"/>
          <c:showBubbleSize val="0"/>
          <c:extLst>
            <c:ext xmlns:c15="http://schemas.microsoft.com/office/drawing/2012/chart" uri="{CE6537A1-D6FC-4f65-9D91-7224C49458BB}"/>
          </c:extLst>
        </c:dLbl>
      </c:pivotFmt>
      <c:pivotFmt>
        <c:idx val="40"/>
        <c:spPr>
          <a:solidFill>
            <a:srgbClr val="0000FF"/>
          </a:solidFill>
        </c:spPr>
        <c:dLbl>
          <c:idx val="0"/>
          <c:layout>
            <c:manualLayout>
              <c:x val="-7.7123706196151373E-2"/>
              <c:y val="-6.9687308092117969E-2"/>
            </c:manualLayout>
          </c:layout>
          <c:spPr/>
          <c:txPr>
            <a:bodyPr/>
            <a:lstStyle/>
            <a:p>
              <a:pPr>
                <a:defRPr/>
              </a:pPr>
              <a:endParaRPr lang="es-CO"/>
            </a:p>
          </c:txPr>
          <c:showLegendKey val="0"/>
          <c:showVal val="0"/>
          <c:showCatName val="0"/>
          <c:showSerName val="0"/>
          <c:showPercent val="1"/>
          <c:showBubbleSize val="0"/>
          <c:extLst>
            <c:ext xmlns:c15="http://schemas.microsoft.com/office/drawing/2012/chart" uri="{CE6537A1-D6FC-4f65-9D91-7224C49458BB}"/>
          </c:extLst>
        </c:dLbl>
      </c:pivotFmt>
      <c:pivotFmt>
        <c:idx val="41"/>
        <c:spPr>
          <a:solidFill>
            <a:srgbClr val="33CC33"/>
          </a:solidFill>
        </c:spPr>
        <c:dLbl>
          <c:idx val="0"/>
          <c:layout>
            <c:manualLayout>
              <c:x val="2.0377982083984263E-2"/>
              <c:y val="-5.0948372621160344E-2"/>
            </c:manualLayout>
          </c:layout>
          <c:spPr/>
          <c:txPr>
            <a:bodyPr/>
            <a:lstStyle/>
            <a:p>
              <a:pPr>
                <a:defRPr/>
              </a:pPr>
              <a:endParaRPr lang="es-CO"/>
            </a:p>
          </c:txPr>
          <c:showLegendKey val="0"/>
          <c:showVal val="0"/>
          <c:showCatName val="0"/>
          <c:showSerName val="0"/>
          <c:showPercent val="1"/>
          <c:showBubbleSize val="0"/>
          <c:extLst>
            <c:ext xmlns:c15="http://schemas.microsoft.com/office/drawing/2012/chart" uri="{CE6537A1-D6FC-4f65-9D91-7224C49458BB}"/>
          </c:extLst>
        </c:dLbl>
      </c:pivotFmt>
      <c:pivotFmt>
        <c:idx val="42"/>
        <c:spPr>
          <a:solidFill>
            <a:srgbClr val="FF0000"/>
          </a:solidFill>
        </c:spPr>
        <c:dLbl>
          <c:idx val="0"/>
          <c:layout>
            <c:manualLayout>
              <c:x val="3.3726008135093757E-2"/>
              <c:y val="-8.3265250915976668E-2"/>
            </c:manualLayout>
          </c:layout>
          <c:spPr/>
          <c:txPr>
            <a:bodyPr/>
            <a:lstStyle/>
            <a:p>
              <a:pPr>
                <a:defRPr/>
              </a:pPr>
              <a:endParaRPr lang="es-CO"/>
            </a:p>
          </c:txPr>
          <c:showLegendKey val="0"/>
          <c:showVal val="0"/>
          <c:showCatName val="0"/>
          <c:showSerName val="0"/>
          <c:showPercent val="1"/>
          <c:showBubbleSize val="0"/>
          <c:extLst>
            <c:ext xmlns:c15="http://schemas.microsoft.com/office/drawing/2012/chart" uri="{CE6537A1-D6FC-4f65-9D91-7224C49458BB}"/>
          </c:extLst>
        </c:dLbl>
      </c:pivotFmt>
      <c:pivotFmt>
        <c:idx val="43"/>
        <c:spPr>
          <a:solidFill>
            <a:srgbClr val="0000FF"/>
          </a:solidFill>
        </c:spPr>
        <c:dLbl>
          <c:idx val="0"/>
          <c:layout>
            <c:manualLayout>
              <c:x val="-7.7123706196151373E-2"/>
              <c:y val="-6.9687308092117969E-2"/>
            </c:manualLayout>
          </c:layout>
          <c:spPr/>
          <c:txPr>
            <a:bodyPr/>
            <a:lstStyle/>
            <a:p>
              <a:pPr>
                <a:defRPr/>
              </a:pPr>
              <a:endParaRPr lang="es-CO"/>
            </a:p>
          </c:txPr>
          <c:showLegendKey val="0"/>
          <c:showVal val="0"/>
          <c:showCatName val="0"/>
          <c:showSerName val="0"/>
          <c:showPercent val="1"/>
          <c:showBubbleSize val="0"/>
          <c:extLst>
            <c:ext xmlns:c15="http://schemas.microsoft.com/office/drawing/2012/chart" uri="{CE6537A1-D6FC-4f65-9D91-7224C49458BB}"/>
          </c:extLst>
        </c:dLbl>
      </c:pivotFmt>
      <c:pivotFmt>
        <c:idx val="44"/>
        <c:spPr>
          <a:solidFill>
            <a:srgbClr val="33CC33"/>
          </a:solidFill>
        </c:spPr>
        <c:dLbl>
          <c:idx val="0"/>
          <c:layout>
            <c:manualLayout>
              <c:x val="2.0377982083984263E-2"/>
              <c:y val="-5.0948372621160344E-2"/>
            </c:manualLayout>
          </c:layout>
          <c:spPr/>
          <c:txPr>
            <a:bodyPr/>
            <a:lstStyle/>
            <a:p>
              <a:pPr>
                <a:defRPr/>
              </a:pPr>
              <a:endParaRPr lang="es-CO"/>
            </a:p>
          </c:txPr>
          <c:showLegendKey val="0"/>
          <c:showVal val="0"/>
          <c:showCatName val="0"/>
          <c:showSerName val="0"/>
          <c:showPercent val="1"/>
          <c:showBubbleSize val="0"/>
          <c:extLst>
            <c:ext xmlns:c15="http://schemas.microsoft.com/office/drawing/2012/chart" uri="{CE6537A1-D6FC-4f65-9D91-7224C49458BB}"/>
          </c:extLst>
        </c:dLbl>
      </c:pivotFmt>
      <c:pivotFmt>
        <c:idx val="45"/>
        <c:marker>
          <c:symbol val="none"/>
        </c:marker>
        <c:dLbl>
          <c:idx val="0"/>
          <c:spPr/>
          <c:txPr>
            <a:bodyPr/>
            <a:lstStyle/>
            <a:p>
              <a:pPr>
                <a:defRPr/>
              </a:pPr>
              <a:endParaRPr lang="es-CO"/>
            </a:p>
          </c:txPr>
          <c:showLegendKey val="0"/>
          <c:showVal val="0"/>
          <c:showCatName val="0"/>
          <c:showSerName val="0"/>
          <c:showPercent val="1"/>
          <c:showBubbleSize val="0"/>
          <c:extLst>
            <c:ext xmlns:c15="http://schemas.microsoft.com/office/drawing/2012/chart" uri="{CE6537A1-D6FC-4f65-9D91-7224C49458BB}"/>
          </c:extLst>
        </c:dLbl>
      </c:pivotFmt>
      <c:pivotFmt>
        <c:idx val="46"/>
        <c:spPr>
          <a:solidFill>
            <a:srgbClr val="FF0000"/>
          </a:solidFill>
        </c:spPr>
        <c:dLbl>
          <c:idx val="0"/>
          <c:layout>
            <c:manualLayout>
              <c:x val="3.3726008135093757E-2"/>
              <c:y val="-8.3265250915976668E-2"/>
            </c:manualLayout>
          </c:layout>
          <c:spPr/>
          <c:txPr>
            <a:bodyPr/>
            <a:lstStyle/>
            <a:p>
              <a:pPr>
                <a:defRPr/>
              </a:pPr>
              <a:endParaRPr lang="es-CO"/>
            </a:p>
          </c:txPr>
          <c:showLegendKey val="0"/>
          <c:showVal val="0"/>
          <c:showCatName val="0"/>
          <c:showSerName val="0"/>
          <c:showPercent val="1"/>
          <c:showBubbleSize val="0"/>
          <c:extLst>
            <c:ext xmlns:c15="http://schemas.microsoft.com/office/drawing/2012/chart" uri="{CE6537A1-D6FC-4f65-9D91-7224C49458BB}"/>
          </c:extLst>
        </c:dLbl>
      </c:pivotFmt>
      <c:pivotFmt>
        <c:idx val="47"/>
        <c:spPr>
          <a:solidFill>
            <a:srgbClr val="0000FF"/>
          </a:solidFill>
        </c:spPr>
        <c:dLbl>
          <c:idx val="0"/>
          <c:layout>
            <c:manualLayout>
              <c:x val="-7.7123706196151373E-2"/>
              <c:y val="-6.9687308092117969E-2"/>
            </c:manualLayout>
          </c:layout>
          <c:spPr/>
          <c:txPr>
            <a:bodyPr/>
            <a:lstStyle/>
            <a:p>
              <a:pPr>
                <a:defRPr/>
              </a:pPr>
              <a:endParaRPr lang="es-CO"/>
            </a:p>
          </c:txPr>
          <c:showLegendKey val="0"/>
          <c:showVal val="0"/>
          <c:showCatName val="0"/>
          <c:showSerName val="0"/>
          <c:showPercent val="1"/>
          <c:showBubbleSize val="0"/>
          <c:extLst>
            <c:ext xmlns:c15="http://schemas.microsoft.com/office/drawing/2012/chart" uri="{CE6537A1-D6FC-4f65-9D91-7224C49458BB}"/>
          </c:extLst>
        </c:dLbl>
      </c:pivotFmt>
      <c:pivotFmt>
        <c:idx val="48"/>
        <c:spPr>
          <a:solidFill>
            <a:srgbClr val="33CC33"/>
          </a:solidFill>
        </c:spPr>
        <c:dLbl>
          <c:idx val="0"/>
          <c:layout>
            <c:manualLayout>
              <c:x val="2.0377982083984263E-2"/>
              <c:y val="-5.0948372621160344E-2"/>
            </c:manualLayout>
          </c:layout>
          <c:spPr/>
          <c:txPr>
            <a:bodyPr/>
            <a:lstStyle/>
            <a:p>
              <a:pPr>
                <a:defRPr/>
              </a:pPr>
              <a:endParaRPr lang="es-CO"/>
            </a:p>
          </c:txPr>
          <c:showLegendKey val="0"/>
          <c:showVal val="0"/>
          <c:showCatName val="0"/>
          <c:showSerName val="0"/>
          <c:showPercent val="1"/>
          <c:showBubbleSize val="0"/>
          <c:extLst>
            <c:ext xmlns:c15="http://schemas.microsoft.com/office/drawing/2012/chart" uri="{CE6537A1-D6FC-4f65-9D91-7224C49458BB}"/>
          </c:extLst>
        </c:dLbl>
      </c:pivotFmt>
      <c:pivotFmt>
        <c:idx val="49"/>
        <c:spPr>
          <a:solidFill>
            <a:srgbClr val="0000FF"/>
          </a:solidFill>
        </c:spPr>
        <c:dLbl>
          <c:idx val="0"/>
          <c:layout>
            <c:manualLayout>
              <c:x val="2.057915600056166E-2"/>
              <c:y val="-0.16915604792303171"/>
            </c:manualLayout>
          </c:layout>
          <c:spPr>
            <a:noFill/>
            <a:ln>
              <a:noFill/>
            </a:ln>
            <a:effectLst/>
          </c:spPr>
          <c:txPr>
            <a:bodyPr wrap="square" lIns="38100" tIns="19050" rIns="38100" bIns="19050" anchor="ctr">
              <a:spAutoFit/>
            </a:bodyPr>
            <a:lstStyle/>
            <a:p>
              <a:pPr>
                <a:defRPr/>
              </a:pPr>
              <a:endParaRPr lang="es-CO"/>
            </a:p>
          </c:txPr>
          <c:showLegendKey val="0"/>
          <c:showVal val="0"/>
          <c:showCatName val="0"/>
          <c:showSerName val="0"/>
          <c:showPercent val="1"/>
          <c:showBubbleSize val="0"/>
          <c:extLst>
            <c:ext xmlns:c15="http://schemas.microsoft.com/office/drawing/2012/chart" uri="{CE6537A1-D6FC-4f65-9D91-7224C49458BB}"/>
          </c:extLst>
        </c:dLbl>
      </c:pivotFmt>
      <c:pivotFmt>
        <c:idx val="50"/>
        <c:spPr>
          <a:solidFill>
            <a:srgbClr val="FF0000"/>
          </a:solidFill>
        </c:spPr>
        <c:dLbl>
          <c:idx val="0"/>
          <c:layout>
            <c:manualLayout>
              <c:x val="-3.9936921465063779E-2"/>
              <c:y val="3.2604883380113761E-2"/>
            </c:manualLayout>
          </c:layout>
          <c:spPr>
            <a:noFill/>
            <a:ln>
              <a:noFill/>
            </a:ln>
            <a:effectLst/>
          </c:spPr>
          <c:txPr>
            <a:bodyPr wrap="square" lIns="38100" tIns="19050" rIns="38100" bIns="19050" anchor="ctr">
              <a:spAutoFit/>
            </a:bodyPr>
            <a:lstStyle/>
            <a:p>
              <a:pPr>
                <a:defRPr/>
              </a:pPr>
              <a:endParaRPr lang="es-CO"/>
            </a:p>
          </c:txPr>
          <c:showLegendKey val="0"/>
          <c:showVal val="0"/>
          <c:showCatName val="0"/>
          <c:showSerName val="0"/>
          <c:showPercent val="1"/>
          <c:showBubbleSize val="0"/>
          <c:extLst>
            <c:ext xmlns:c15="http://schemas.microsoft.com/office/drawing/2012/chart" uri="{CE6537A1-D6FC-4f65-9D91-7224C49458BB}"/>
          </c:extLst>
        </c:dLbl>
      </c:pivotFmt>
      <c:pivotFmt>
        <c:idx val="51"/>
        <c:spPr>
          <a:solidFill>
            <a:srgbClr val="33CC33"/>
          </a:solidFill>
        </c:spPr>
        <c:dLbl>
          <c:idx val="0"/>
          <c:layout>
            <c:manualLayout>
              <c:x val="-1.3691282416858361E-2"/>
              <c:y val="-6.1979681561886782E-2"/>
            </c:manualLayout>
          </c:layout>
          <c:spPr>
            <a:noFill/>
            <a:ln>
              <a:noFill/>
            </a:ln>
            <a:effectLst/>
          </c:spPr>
          <c:txPr>
            <a:bodyPr wrap="square" lIns="38100" tIns="19050" rIns="38100" bIns="19050" anchor="ctr">
              <a:spAutoFit/>
            </a:bodyPr>
            <a:lstStyle/>
            <a:p>
              <a:pPr>
                <a:defRPr/>
              </a:pPr>
              <a:endParaRPr lang="es-CO"/>
            </a:p>
          </c:txPr>
          <c:showLegendKey val="0"/>
          <c:showVal val="0"/>
          <c:showCatName val="0"/>
          <c:showSerName val="0"/>
          <c:showPercent val="1"/>
          <c:showBubbleSize val="0"/>
          <c:extLst>
            <c:ext xmlns:c15="http://schemas.microsoft.com/office/drawing/2012/chart" uri="{CE6537A1-D6FC-4f65-9D91-7224C49458BB}"/>
          </c:extLst>
        </c:dLbl>
      </c:pivotFmt>
      <c:pivotFmt>
        <c:idx val="52"/>
        <c:marker>
          <c:symbol val="none"/>
        </c:marker>
        <c:dLbl>
          <c:idx val="0"/>
          <c:delete val="1"/>
          <c:extLst>
            <c:ext xmlns:c15="http://schemas.microsoft.com/office/drawing/2012/chart" uri="{CE6537A1-D6FC-4f65-9D91-7224C49458BB}"/>
          </c:extLst>
        </c:dLbl>
      </c:pivotFmt>
      <c:pivotFmt>
        <c:idx val="53"/>
        <c:marker>
          <c:symbol val="none"/>
        </c:marker>
        <c:dLbl>
          <c:idx val="0"/>
          <c:delete val="1"/>
          <c:extLst>
            <c:ext xmlns:c15="http://schemas.microsoft.com/office/drawing/2012/chart" uri="{CE6537A1-D6FC-4f65-9D91-7224C49458BB}"/>
          </c:extLst>
        </c:dLbl>
      </c:pivotFmt>
      <c:pivotFmt>
        <c:idx val="54"/>
        <c:marker>
          <c:symbol val="none"/>
        </c:marker>
        <c:dLbl>
          <c:idx val="0"/>
          <c:delete val="1"/>
          <c:extLst>
            <c:ext xmlns:c15="http://schemas.microsoft.com/office/drawing/2012/chart" uri="{CE6537A1-D6FC-4f65-9D91-7224C49458BB}"/>
          </c:extLst>
        </c:dLbl>
      </c:pivotFmt>
      <c:pivotFmt>
        <c:idx val="55"/>
        <c:spPr>
          <a:solidFill>
            <a:srgbClr val="0000FF"/>
          </a:solidFill>
        </c:spPr>
        <c:dLbl>
          <c:idx val="0"/>
          <c:layout>
            <c:manualLayout>
              <c:x val="2.057915600056166E-2"/>
              <c:y val="-0.16915604792303171"/>
            </c:manualLayout>
          </c:layout>
          <c:spPr>
            <a:noFill/>
            <a:ln>
              <a:noFill/>
            </a:ln>
            <a:effectLst/>
          </c:spPr>
          <c:txPr>
            <a:bodyPr wrap="square" lIns="38100" tIns="19050" rIns="38100" bIns="19050" anchor="ctr">
              <a:spAutoFit/>
            </a:bodyPr>
            <a:lstStyle/>
            <a:p>
              <a:pPr>
                <a:defRPr/>
              </a:pPr>
              <a:endParaRPr lang="es-CO"/>
            </a:p>
          </c:txPr>
          <c:showLegendKey val="0"/>
          <c:showVal val="0"/>
          <c:showCatName val="0"/>
          <c:showSerName val="0"/>
          <c:showPercent val="1"/>
          <c:showBubbleSize val="0"/>
          <c:extLst>
            <c:ext xmlns:c15="http://schemas.microsoft.com/office/drawing/2012/chart" uri="{CE6537A1-D6FC-4f65-9D91-7224C49458BB}"/>
          </c:extLst>
        </c:dLbl>
      </c:pivotFmt>
      <c:pivotFmt>
        <c:idx val="56"/>
        <c:spPr>
          <a:solidFill>
            <a:srgbClr val="FF0000"/>
          </a:solidFill>
        </c:spPr>
        <c:dLbl>
          <c:idx val="0"/>
          <c:layout>
            <c:manualLayout>
              <c:x val="-3.9936921465063779E-2"/>
              <c:y val="3.2604883380113761E-2"/>
            </c:manualLayout>
          </c:layout>
          <c:spPr>
            <a:noFill/>
            <a:ln>
              <a:noFill/>
            </a:ln>
            <a:effectLst/>
          </c:spPr>
          <c:txPr>
            <a:bodyPr wrap="square" lIns="38100" tIns="19050" rIns="38100" bIns="19050" anchor="ctr">
              <a:spAutoFit/>
            </a:bodyPr>
            <a:lstStyle/>
            <a:p>
              <a:pPr>
                <a:defRPr/>
              </a:pPr>
              <a:endParaRPr lang="es-CO"/>
            </a:p>
          </c:txPr>
          <c:showLegendKey val="0"/>
          <c:showVal val="0"/>
          <c:showCatName val="0"/>
          <c:showSerName val="0"/>
          <c:showPercent val="1"/>
          <c:showBubbleSize val="0"/>
          <c:extLst>
            <c:ext xmlns:c15="http://schemas.microsoft.com/office/drawing/2012/chart" uri="{CE6537A1-D6FC-4f65-9D91-7224C49458BB}"/>
          </c:extLst>
        </c:dLbl>
      </c:pivotFmt>
      <c:pivotFmt>
        <c:idx val="57"/>
        <c:spPr>
          <a:solidFill>
            <a:srgbClr val="33CC33"/>
          </a:solidFill>
        </c:spPr>
        <c:dLbl>
          <c:idx val="0"/>
          <c:layout>
            <c:manualLayout>
              <c:x val="-1.3691282416858361E-2"/>
              <c:y val="-6.1979681561886782E-2"/>
            </c:manualLayout>
          </c:layout>
          <c:spPr>
            <a:noFill/>
            <a:ln>
              <a:noFill/>
            </a:ln>
            <a:effectLst/>
          </c:spPr>
          <c:txPr>
            <a:bodyPr wrap="square" lIns="38100" tIns="19050" rIns="38100" bIns="19050" anchor="ctr">
              <a:spAutoFit/>
            </a:bodyPr>
            <a:lstStyle/>
            <a:p>
              <a:pPr>
                <a:defRPr/>
              </a:pPr>
              <a:endParaRPr lang="es-CO"/>
            </a:p>
          </c:txPr>
          <c:showLegendKey val="0"/>
          <c:showVal val="0"/>
          <c:showCatName val="0"/>
          <c:showSerName val="0"/>
          <c:showPercent val="1"/>
          <c:showBubbleSize val="0"/>
          <c:extLst>
            <c:ext xmlns:c15="http://schemas.microsoft.com/office/drawing/2012/chart" uri="{CE6537A1-D6FC-4f65-9D91-7224C49458BB}"/>
          </c:extLst>
        </c:dLbl>
      </c:pivotFmt>
      <c:pivotFmt>
        <c:idx val="58"/>
        <c:marker>
          <c:symbol val="none"/>
        </c:marker>
        <c:dLbl>
          <c:idx val="0"/>
          <c:delete val="1"/>
          <c:extLst>
            <c:ext xmlns:c15="http://schemas.microsoft.com/office/drawing/2012/chart" uri="{CE6537A1-D6FC-4f65-9D91-7224C49458BB}"/>
          </c:extLst>
        </c:dLbl>
      </c:pivotFmt>
      <c:pivotFmt>
        <c:idx val="59"/>
        <c:spPr>
          <a:solidFill>
            <a:srgbClr val="0000FF"/>
          </a:solidFill>
        </c:spPr>
        <c:dLbl>
          <c:idx val="0"/>
          <c:layout>
            <c:manualLayout>
              <c:x val="2.057915600056166E-2"/>
              <c:y val="-0.16915604792303171"/>
            </c:manualLayout>
          </c:layout>
          <c:spPr>
            <a:noFill/>
            <a:ln>
              <a:noFill/>
            </a:ln>
            <a:effectLst/>
          </c:spPr>
          <c:txPr>
            <a:bodyPr wrap="square" lIns="38100" tIns="19050" rIns="38100" bIns="19050" anchor="ctr">
              <a:spAutoFit/>
            </a:bodyPr>
            <a:lstStyle/>
            <a:p>
              <a:pPr>
                <a:defRPr/>
              </a:pPr>
              <a:endParaRPr lang="es-CO"/>
            </a:p>
          </c:txPr>
          <c:showLegendKey val="0"/>
          <c:showVal val="0"/>
          <c:showCatName val="0"/>
          <c:showSerName val="0"/>
          <c:showPercent val="1"/>
          <c:showBubbleSize val="0"/>
          <c:extLst>
            <c:ext xmlns:c15="http://schemas.microsoft.com/office/drawing/2012/chart" uri="{CE6537A1-D6FC-4f65-9D91-7224C49458BB}"/>
          </c:extLst>
        </c:dLbl>
      </c:pivotFmt>
      <c:pivotFmt>
        <c:idx val="60"/>
        <c:spPr>
          <a:solidFill>
            <a:srgbClr val="FF0000"/>
          </a:solidFill>
        </c:spPr>
        <c:dLbl>
          <c:idx val="0"/>
          <c:layout>
            <c:manualLayout>
              <c:x val="-3.9936921465063779E-2"/>
              <c:y val="3.2604883380113761E-2"/>
            </c:manualLayout>
          </c:layout>
          <c:spPr>
            <a:noFill/>
            <a:ln>
              <a:noFill/>
            </a:ln>
            <a:effectLst/>
          </c:spPr>
          <c:txPr>
            <a:bodyPr wrap="square" lIns="38100" tIns="19050" rIns="38100" bIns="19050" anchor="ctr">
              <a:spAutoFit/>
            </a:bodyPr>
            <a:lstStyle/>
            <a:p>
              <a:pPr>
                <a:defRPr/>
              </a:pPr>
              <a:endParaRPr lang="es-CO"/>
            </a:p>
          </c:txPr>
          <c:showLegendKey val="0"/>
          <c:showVal val="0"/>
          <c:showCatName val="0"/>
          <c:showSerName val="0"/>
          <c:showPercent val="1"/>
          <c:showBubbleSize val="0"/>
          <c:extLst>
            <c:ext xmlns:c15="http://schemas.microsoft.com/office/drawing/2012/chart" uri="{CE6537A1-D6FC-4f65-9D91-7224C49458BB}"/>
          </c:extLst>
        </c:dLbl>
      </c:pivotFmt>
      <c:pivotFmt>
        <c:idx val="61"/>
        <c:spPr>
          <a:solidFill>
            <a:srgbClr val="33CC33"/>
          </a:solidFill>
        </c:spPr>
        <c:dLbl>
          <c:idx val="0"/>
          <c:layout>
            <c:manualLayout>
              <c:x val="-1.3691282416858361E-2"/>
              <c:y val="-6.1979681561886782E-2"/>
            </c:manualLayout>
          </c:layout>
          <c:spPr>
            <a:noFill/>
            <a:ln>
              <a:noFill/>
            </a:ln>
            <a:effectLst/>
          </c:spPr>
          <c:txPr>
            <a:bodyPr wrap="square" lIns="38100" tIns="19050" rIns="38100" bIns="19050" anchor="ctr">
              <a:spAutoFit/>
            </a:bodyPr>
            <a:lstStyle/>
            <a:p>
              <a:pPr>
                <a:defRPr/>
              </a:pPr>
              <a:endParaRPr lang="es-CO"/>
            </a:p>
          </c:txPr>
          <c:showLegendKey val="0"/>
          <c:showVal val="0"/>
          <c:showCatName val="0"/>
          <c:showSerName val="0"/>
          <c:showPercent val="1"/>
          <c:showBubbleSize val="0"/>
          <c:extLst>
            <c:ext xmlns:c15="http://schemas.microsoft.com/office/drawing/2012/chart" uri="{CE6537A1-D6FC-4f65-9D91-7224C49458BB}"/>
          </c:extLst>
        </c:dLbl>
      </c:pivotFmt>
    </c:pivotFmts>
    <c:view3D>
      <c:rotX val="30"/>
      <c:rotY val="0"/>
      <c:rAngAx val="0"/>
    </c:view3D>
    <c:floor>
      <c:thickness val="0"/>
    </c:floor>
    <c:sideWall>
      <c:thickness val="0"/>
    </c:sideWall>
    <c:backWall>
      <c:thickness val="0"/>
    </c:backWall>
    <c:plotArea>
      <c:layout/>
      <c:pie3DChart>
        <c:varyColors val="1"/>
        <c:ser>
          <c:idx val="0"/>
          <c:order val="0"/>
          <c:tx>
            <c:strRef>
              <c:f>'Analisis General'!$B$5</c:f>
              <c:strCache>
                <c:ptCount val="1"/>
                <c:pt idx="0">
                  <c:v>Total</c:v>
                </c:pt>
              </c:strCache>
            </c:strRef>
          </c:tx>
          <c:dPt>
            <c:idx val="0"/>
            <c:bubble3D val="0"/>
            <c:spPr>
              <a:solidFill>
                <a:srgbClr val="0000FF"/>
              </a:solidFill>
            </c:spPr>
            <c:extLst>
              <c:ext xmlns:c16="http://schemas.microsoft.com/office/drawing/2014/chart" uri="{C3380CC4-5D6E-409C-BE32-E72D297353CC}">
                <c16:uniqueId val="{00000001-F090-49BC-8C63-4B41A69E198C}"/>
              </c:ext>
            </c:extLst>
          </c:dPt>
          <c:dPt>
            <c:idx val="1"/>
            <c:bubble3D val="0"/>
            <c:spPr>
              <a:solidFill>
                <a:srgbClr val="FF0000"/>
              </a:solidFill>
            </c:spPr>
            <c:extLst>
              <c:ext xmlns:c16="http://schemas.microsoft.com/office/drawing/2014/chart" uri="{C3380CC4-5D6E-409C-BE32-E72D297353CC}">
                <c16:uniqueId val="{00000003-F090-49BC-8C63-4B41A69E198C}"/>
              </c:ext>
            </c:extLst>
          </c:dPt>
          <c:dPt>
            <c:idx val="2"/>
            <c:bubble3D val="0"/>
            <c:spPr>
              <a:solidFill>
                <a:srgbClr val="33CC33"/>
              </a:solidFill>
            </c:spPr>
            <c:extLst>
              <c:ext xmlns:c16="http://schemas.microsoft.com/office/drawing/2014/chart" uri="{C3380CC4-5D6E-409C-BE32-E72D297353CC}">
                <c16:uniqueId val="{00000005-F090-49BC-8C63-4B41A69E198C}"/>
              </c:ext>
            </c:extLst>
          </c:dPt>
          <c:dPt>
            <c:idx val="3"/>
            <c:bubble3D val="0"/>
            <c:extLst>
              <c:ext xmlns:c16="http://schemas.microsoft.com/office/drawing/2014/chart" uri="{C3380CC4-5D6E-409C-BE32-E72D297353CC}">
                <c16:uniqueId val="{00000006-F090-49BC-8C63-4B41A69E198C}"/>
              </c:ext>
            </c:extLst>
          </c:dPt>
          <c:dPt>
            <c:idx val="4"/>
            <c:bubble3D val="0"/>
            <c:extLst>
              <c:ext xmlns:c16="http://schemas.microsoft.com/office/drawing/2014/chart" uri="{C3380CC4-5D6E-409C-BE32-E72D297353CC}">
                <c16:uniqueId val="{00000007-F090-49BC-8C63-4B41A69E198C}"/>
              </c:ext>
            </c:extLst>
          </c:dPt>
          <c:dPt>
            <c:idx val="5"/>
            <c:bubble3D val="0"/>
            <c:extLst>
              <c:ext xmlns:c16="http://schemas.microsoft.com/office/drawing/2014/chart" uri="{C3380CC4-5D6E-409C-BE32-E72D297353CC}">
                <c16:uniqueId val="{00000008-F090-49BC-8C63-4B41A69E198C}"/>
              </c:ext>
            </c:extLst>
          </c:dPt>
          <c:dPt>
            <c:idx val="6"/>
            <c:bubble3D val="0"/>
            <c:extLst>
              <c:ext xmlns:c16="http://schemas.microsoft.com/office/drawing/2014/chart" uri="{C3380CC4-5D6E-409C-BE32-E72D297353CC}">
                <c16:uniqueId val="{00000009-F090-49BC-8C63-4B41A69E198C}"/>
              </c:ext>
            </c:extLst>
          </c:dPt>
          <c:dPt>
            <c:idx val="7"/>
            <c:bubble3D val="0"/>
            <c:extLst>
              <c:ext xmlns:c16="http://schemas.microsoft.com/office/drawing/2014/chart" uri="{C3380CC4-5D6E-409C-BE32-E72D297353CC}">
                <c16:uniqueId val="{0000000A-F090-49BC-8C63-4B41A69E198C}"/>
              </c:ext>
            </c:extLst>
          </c:dPt>
          <c:dPt>
            <c:idx val="8"/>
            <c:bubble3D val="0"/>
            <c:extLst>
              <c:ext xmlns:c16="http://schemas.microsoft.com/office/drawing/2014/chart" uri="{C3380CC4-5D6E-409C-BE32-E72D297353CC}">
                <c16:uniqueId val="{0000000B-F090-49BC-8C63-4B41A69E198C}"/>
              </c:ext>
            </c:extLst>
          </c:dPt>
          <c:dLbls>
            <c:dLbl>
              <c:idx val="0"/>
              <c:layout>
                <c:manualLayout>
                  <c:x val="2.057915600056166E-2"/>
                  <c:y val="-0.16915604792303171"/>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090-49BC-8C63-4B41A69E198C}"/>
                </c:ext>
              </c:extLst>
            </c:dLbl>
            <c:dLbl>
              <c:idx val="1"/>
              <c:layout>
                <c:manualLayout>
                  <c:x val="-3.9936921465063779E-2"/>
                  <c:y val="3.2604883380113761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090-49BC-8C63-4B41A69E198C}"/>
                </c:ext>
              </c:extLst>
            </c:dLbl>
            <c:dLbl>
              <c:idx val="2"/>
              <c:layout>
                <c:manualLayout>
                  <c:x val="-1.3691282416858361E-2"/>
                  <c:y val="-6.1979681561886782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090-49BC-8C63-4B41A69E198C}"/>
                </c:ext>
              </c:extLst>
            </c:dLbl>
            <c:spPr>
              <a:noFill/>
              <a:ln>
                <a:noFill/>
              </a:ln>
              <a:effectLst/>
            </c:spPr>
            <c:txPr>
              <a:bodyPr wrap="square" lIns="38100" tIns="19050" rIns="38100" bIns="19050" anchor="ctr">
                <a:spAutoFit/>
              </a:bodyPr>
              <a:lstStyle/>
              <a:p>
                <a:pPr>
                  <a:defRPr/>
                </a:pPr>
                <a:endParaRPr lang="es-CO"/>
              </a:p>
            </c:txPr>
            <c:showLegendKey val="0"/>
            <c:showVal val="0"/>
            <c:showCatName val="0"/>
            <c:showSerName val="0"/>
            <c:showPercent val="0"/>
            <c:showBubbleSize val="0"/>
            <c:extLst>
              <c:ext xmlns:c15="http://schemas.microsoft.com/office/drawing/2012/chart" uri="{CE6537A1-D6FC-4f65-9D91-7224C49458BB}"/>
            </c:extLst>
          </c:dLbls>
          <c:cat>
            <c:strRef>
              <c:f>'Analisis General'!$A$6:$A$9</c:f>
              <c:strCache>
                <c:ptCount val="3"/>
                <c:pt idx="0">
                  <c:v>Noviembre</c:v>
                </c:pt>
                <c:pt idx="1">
                  <c:v>Diciembre</c:v>
                </c:pt>
                <c:pt idx="2">
                  <c:v>Octubre</c:v>
                </c:pt>
              </c:strCache>
            </c:strRef>
          </c:cat>
          <c:val>
            <c:numRef>
              <c:f>'Analisis General'!$B$6:$B$9</c:f>
              <c:numCache>
                <c:formatCode>General</c:formatCode>
                <c:ptCount val="3"/>
                <c:pt idx="0">
                  <c:v>1281</c:v>
                </c:pt>
                <c:pt idx="1">
                  <c:v>750</c:v>
                </c:pt>
                <c:pt idx="2">
                  <c:v>427</c:v>
                </c:pt>
              </c:numCache>
            </c:numRef>
          </c:val>
          <c:extLst>
            <c:ext xmlns:c16="http://schemas.microsoft.com/office/drawing/2014/chart" uri="{C3380CC4-5D6E-409C-BE32-E72D297353CC}">
              <c16:uniqueId val="{0000000C-F090-49BC-8C63-4B41A69E198C}"/>
            </c:ext>
          </c:extLst>
        </c:ser>
        <c:dLbls>
          <c:showLegendKey val="0"/>
          <c:showVal val="0"/>
          <c:showCatName val="0"/>
          <c:showSerName val="0"/>
          <c:showPercent val="0"/>
          <c:showBubbleSize val="0"/>
          <c:showLeaderLines val="0"/>
        </c:dLbls>
      </c:pie3DChart>
    </c:plotArea>
    <c:legend>
      <c:legendPos val="r"/>
      <c:overlay val="0"/>
    </c:legend>
    <c:plotVisOnly val="1"/>
    <c:dispBlanksAs val="gap"/>
    <c:showDLblsOverMax val="0"/>
  </c:chart>
  <c:externalData r:id="rId2">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s-CO"/>
          </a:p>
        </p:txBody>
      </p:sp>
      <p:sp>
        <p:nvSpPr>
          <p:cNvPr id="3" name="2 Marcador de fecha"/>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7629A982-FD9A-427A-A071-14AFEB099AA6}" type="datetimeFigureOut">
              <a:rPr lang="es-CO" smtClean="0"/>
              <a:t>03/02/2017</a:t>
            </a:fld>
            <a:endParaRPr lang="es-CO"/>
          </a:p>
        </p:txBody>
      </p:sp>
      <p:sp>
        <p:nvSpPr>
          <p:cNvPr id="4" name="3 Marcador de pie de página"/>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s-CO"/>
          </a:p>
        </p:txBody>
      </p:sp>
      <p:sp>
        <p:nvSpPr>
          <p:cNvPr id="5" name="4 Marcador de número de diapositiva"/>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E8AD18D8-41A2-44C2-8773-99AB13475B16}" type="slidenum">
              <a:rPr lang="es-CO" smtClean="0"/>
              <a:t>‹Nº›</a:t>
            </a:fld>
            <a:endParaRPr lang="es-CO"/>
          </a:p>
        </p:txBody>
      </p:sp>
    </p:spTree>
    <p:extLst>
      <p:ext uri="{BB962C8B-B14F-4D97-AF65-F5344CB8AC3E}">
        <p14:creationId xmlns:p14="http://schemas.microsoft.com/office/powerpoint/2010/main" val="413373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s-CO"/>
          </a:p>
        </p:txBody>
      </p:sp>
      <p:sp>
        <p:nvSpPr>
          <p:cNvPr id="3" name="2 Marcador de fecha"/>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8C6244F8-0A10-4A59-BBAA-E337A21F65D4}" type="datetimeFigureOut">
              <a:rPr lang="es-CO" smtClean="0"/>
              <a:t>03/02/2017</a:t>
            </a:fld>
            <a:endParaRPr lang="es-CO"/>
          </a:p>
        </p:txBody>
      </p:sp>
      <p:sp>
        <p:nvSpPr>
          <p:cNvPr id="4" name="3 Marcador de imagen de diapositiva"/>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s-CO"/>
          </a:p>
        </p:txBody>
      </p:sp>
      <p:sp>
        <p:nvSpPr>
          <p:cNvPr id="5" name="4 Marcador de notas"/>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3367078D-9F98-4822-99A1-F2C3C0CF3982}" type="slidenum">
              <a:rPr lang="es-CO" smtClean="0"/>
              <a:t>‹Nº›</a:t>
            </a:fld>
            <a:endParaRPr lang="es-CO"/>
          </a:p>
        </p:txBody>
      </p:sp>
    </p:spTree>
    <p:extLst>
      <p:ext uri="{BB962C8B-B14F-4D97-AF65-F5344CB8AC3E}">
        <p14:creationId xmlns:p14="http://schemas.microsoft.com/office/powerpoint/2010/main" val="3720427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3367078D-9F98-4822-99A1-F2C3C0CF3982}" type="slidenum">
              <a:rPr lang="es-CO" smtClean="0"/>
              <a:t>1</a:t>
            </a:fld>
            <a:endParaRPr lang="es-CO" dirty="0"/>
          </a:p>
        </p:txBody>
      </p:sp>
    </p:spTree>
    <p:extLst>
      <p:ext uri="{BB962C8B-B14F-4D97-AF65-F5344CB8AC3E}">
        <p14:creationId xmlns:p14="http://schemas.microsoft.com/office/powerpoint/2010/main" val="2166461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367078D-9F98-4822-99A1-F2C3C0CF3982}" type="slidenum">
              <a:rPr lang="es-CO" smtClean="0"/>
              <a:t>2</a:t>
            </a:fld>
            <a:endParaRPr lang="es-CO"/>
          </a:p>
        </p:txBody>
      </p:sp>
    </p:spTree>
    <p:extLst>
      <p:ext uri="{BB962C8B-B14F-4D97-AF65-F5344CB8AC3E}">
        <p14:creationId xmlns:p14="http://schemas.microsoft.com/office/powerpoint/2010/main" val="2462163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3367078D-9F98-4822-99A1-F2C3C0CF3982}" type="slidenum">
              <a:rPr lang="es-CO" smtClean="0"/>
              <a:t>3</a:t>
            </a:fld>
            <a:endParaRPr lang="es-CO"/>
          </a:p>
        </p:txBody>
      </p:sp>
    </p:spTree>
    <p:extLst>
      <p:ext uri="{BB962C8B-B14F-4D97-AF65-F5344CB8AC3E}">
        <p14:creationId xmlns:p14="http://schemas.microsoft.com/office/powerpoint/2010/main" val="2462163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367078D-9F98-4822-99A1-F2C3C0CF3982}" type="slidenum">
              <a:rPr lang="es-CO" smtClean="0"/>
              <a:t>4</a:t>
            </a:fld>
            <a:endParaRPr lang="es-CO"/>
          </a:p>
        </p:txBody>
      </p:sp>
    </p:spTree>
    <p:extLst>
      <p:ext uri="{BB962C8B-B14F-4D97-AF65-F5344CB8AC3E}">
        <p14:creationId xmlns:p14="http://schemas.microsoft.com/office/powerpoint/2010/main" val="2462163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367078D-9F98-4822-99A1-F2C3C0CF3982}" type="slidenum">
              <a:rPr lang="es-CO" smtClean="0"/>
              <a:t>5</a:t>
            </a:fld>
            <a:endParaRPr lang="es-CO"/>
          </a:p>
        </p:txBody>
      </p:sp>
    </p:spTree>
    <p:extLst>
      <p:ext uri="{BB962C8B-B14F-4D97-AF65-F5344CB8AC3E}">
        <p14:creationId xmlns:p14="http://schemas.microsoft.com/office/powerpoint/2010/main" val="2462163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3367078D-9F98-4822-99A1-F2C3C0CF3982}" type="slidenum">
              <a:rPr lang="es-CO" smtClean="0"/>
              <a:t>6</a:t>
            </a:fld>
            <a:endParaRPr lang="es-CO" dirty="0"/>
          </a:p>
        </p:txBody>
      </p:sp>
    </p:spTree>
    <p:extLst>
      <p:ext uri="{BB962C8B-B14F-4D97-AF65-F5344CB8AC3E}">
        <p14:creationId xmlns:p14="http://schemas.microsoft.com/office/powerpoint/2010/main" val="2166461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p:txBody>
          <a:bodyPr/>
          <a:lstStyle/>
          <a:p>
            <a:fld id="{57A615DE-3D0F-4EE1-B1A7-DED8F4937CF5}" type="datetimeFigureOut">
              <a:rPr lang="es-CO" smtClean="0"/>
              <a:t>03/02/2017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186390E-A369-47C8-82AD-D961993E8F0F}" type="slidenum">
              <a:rPr lang="es-CO" smtClean="0"/>
              <a:t>‹Nº›</a:t>
            </a:fld>
            <a:endParaRPr lang="es-CO"/>
          </a:p>
        </p:txBody>
      </p:sp>
    </p:spTree>
    <p:extLst>
      <p:ext uri="{BB962C8B-B14F-4D97-AF65-F5344CB8AC3E}">
        <p14:creationId xmlns:p14="http://schemas.microsoft.com/office/powerpoint/2010/main" val="3077502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57A615DE-3D0F-4EE1-B1A7-DED8F4937CF5}" type="datetimeFigureOut">
              <a:rPr lang="es-CO" smtClean="0"/>
              <a:t>03/02/2017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186390E-A369-47C8-82AD-D961993E8F0F}" type="slidenum">
              <a:rPr lang="es-CO" smtClean="0"/>
              <a:t>‹Nº›</a:t>
            </a:fld>
            <a:endParaRPr lang="es-CO"/>
          </a:p>
        </p:txBody>
      </p:sp>
    </p:spTree>
    <p:extLst>
      <p:ext uri="{BB962C8B-B14F-4D97-AF65-F5344CB8AC3E}">
        <p14:creationId xmlns:p14="http://schemas.microsoft.com/office/powerpoint/2010/main" val="4292739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57A615DE-3D0F-4EE1-B1A7-DED8F4937CF5}" type="datetimeFigureOut">
              <a:rPr lang="es-CO" smtClean="0"/>
              <a:t>03/02/2017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186390E-A369-47C8-82AD-D961993E8F0F}" type="slidenum">
              <a:rPr lang="es-CO" smtClean="0"/>
              <a:t>‹Nº›</a:t>
            </a:fld>
            <a:endParaRPr lang="es-CO"/>
          </a:p>
        </p:txBody>
      </p:sp>
    </p:spTree>
    <p:extLst>
      <p:ext uri="{BB962C8B-B14F-4D97-AF65-F5344CB8AC3E}">
        <p14:creationId xmlns:p14="http://schemas.microsoft.com/office/powerpoint/2010/main" val="414099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57A615DE-3D0F-4EE1-B1A7-DED8F4937CF5}" type="datetimeFigureOut">
              <a:rPr lang="es-CO" smtClean="0"/>
              <a:t>03/02/2017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186390E-A369-47C8-82AD-D961993E8F0F}" type="slidenum">
              <a:rPr lang="es-CO" smtClean="0"/>
              <a:t>‹Nº›</a:t>
            </a:fld>
            <a:endParaRPr lang="es-CO"/>
          </a:p>
        </p:txBody>
      </p:sp>
    </p:spTree>
    <p:extLst>
      <p:ext uri="{BB962C8B-B14F-4D97-AF65-F5344CB8AC3E}">
        <p14:creationId xmlns:p14="http://schemas.microsoft.com/office/powerpoint/2010/main" val="2616694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7A615DE-3D0F-4EE1-B1A7-DED8F4937CF5}" type="datetimeFigureOut">
              <a:rPr lang="es-CO" smtClean="0"/>
              <a:t>03/02/2017</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186390E-A369-47C8-82AD-D961993E8F0F}" type="slidenum">
              <a:rPr lang="es-CO" smtClean="0"/>
              <a:t>‹Nº›</a:t>
            </a:fld>
            <a:endParaRPr lang="es-CO"/>
          </a:p>
        </p:txBody>
      </p:sp>
    </p:spTree>
    <p:extLst>
      <p:ext uri="{BB962C8B-B14F-4D97-AF65-F5344CB8AC3E}">
        <p14:creationId xmlns:p14="http://schemas.microsoft.com/office/powerpoint/2010/main" val="1640519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p:txBody>
          <a:bodyPr/>
          <a:lstStyle/>
          <a:p>
            <a:fld id="{57A615DE-3D0F-4EE1-B1A7-DED8F4937CF5}" type="datetimeFigureOut">
              <a:rPr lang="es-CO" smtClean="0"/>
              <a:t>03/02/2017</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C186390E-A369-47C8-82AD-D961993E8F0F}" type="slidenum">
              <a:rPr lang="es-CO" smtClean="0"/>
              <a:t>‹Nº›</a:t>
            </a:fld>
            <a:endParaRPr lang="es-CO"/>
          </a:p>
        </p:txBody>
      </p:sp>
    </p:spTree>
    <p:extLst>
      <p:ext uri="{BB962C8B-B14F-4D97-AF65-F5344CB8AC3E}">
        <p14:creationId xmlns:p14="http://schemas.microsoft.com/office/powerpoint/2010/main" val="331675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p:txBody>
          <a:bodyPr/>
          <a:lstStyle/>
          <a:p>
            <a:fld id="{57A615DE-3D0F-4EE1-B1A7-DED8F4937CF5}" type="datetimeFigureOut">
              <a:rPr lang="es-CO" smtClean="0"/>
              <a:t>03/02/2017</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C186390E-A369-47C8-82AD-D961993E8F0F}" type="slidenum">
              <a:rPr lang="es-CO" smtClean="0"/>
              <a:t>‹Nº›</a:t>
            </a:fld>
            <a:endParaRPr lang="es-CO"/>
          </a:p>
        </p:txBody>
      </p:sp>
    </p:spTree>
    <p:extLst>
      <p:ext uri="{BB962C8B-B14F-4D97-AF65-F5344CB8AC3E}">
        <p14:creationId xmlns:p14="http://schemas.microsoft.com/office/powerpoint/2010/main" val="2440757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p:txBody>
          <a:bodyPr/>
          <a:lstStyle/>
          <a:p>
            <a:fld id="{57A615DE-3D0F-4EE1-B1A7-DED8F4937CF5}" type="datetimeFigureOut">
              <a:rPr lang="es-CO" smtClean="0"/>
              <a:t>03/02/2017</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C186390E-A369-47C8-82AD-D961993E8F0F}" type="slidenum">
              <a:rPr lang="es-CO" smtClean="0"/>
              <a:t>‹Nº›</a:t>
            </a:fld>
            <a:endParaRPr lang="es-CO"/>
          </a:p>
        </p:txBody>
      </p:sp>
    </p:spTree>
    <p:extLst>
      <p:ext uri="{BB962C8B-B14F-4D97-AF65-F5344CB8AC3E}">
        <p14:creationId xmlns:p14="http://schemas.microsoft.com/office/powerpoint/2010/main" val="3014200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7A615DE-3D0F-4EE1-B1A7-DED8F4937CF5}" type="datetimeFigureOut">
              <a:rPr lang="es-CO" smtClean="0"/>
              <a:t>03/02/2017</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C186390E-A369-47C8-82AD-D961993E8F0F}" type="slidenum">
              <a:rPr lang="es-CO" smtClean="0"/>
              <a:t>‹Nº›</a:t>
            </a:fld>
            <a:endParaRPr lang="es-CO"/>
          </a:p>
        </p:txBody>
      </p:sp>
    </p:spTree>
    <p:extLst>
      <p:ext uri="{BB962C8B-B14F-4D97-AF65-F5344CB8AC3E}">
        <p14:creationId xmlns:p14="http://schemas.microsoft.com/office/powerpoint/2010/main" val="3178901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7A615DE-3D0F-4EE1-B1A7-DED8F4937CF5}" type="datetimeFigureOut">
              <a:rPr lang="es-CO" smtClean="0"/>
              <a:t>03/02/2017</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C186390E-A369-47C8-82AD-D961993E8F0F}" type="slidenum">
              <a:rPr lang="es-CO" smtClean="0"/>
              <a:t>‹Nº›</a:t>
            </a:fld>
            <a:endParaRPr lang="es-CO"/>
          </a:p>
        </p:txBody>
      </p:sp>
    </p:spTree>
    <p:extLst>
      <p:ext uri="{BB962C8B-B14F-4D97-AF65-F5344CB8AC3E}">
        <p14:creationId xmlns:p14="http://schemas.microsoft.com/office/powerpoint/2010/main" val="1201024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7A615DE-3D0F-4EE1-B1A7-DED8F4937CF5}" type="datetimeFigureOut">
              <a:rPr lang="es-CO" smtClean="0"/>
              <a:t>03/02/2017</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C186390E-A369-47C8-82AD-D961993E8F0F}" type="slidenum">
              <a:rPr lang="es-CO" smtClean="0"/>
              <a:t>‹Nº›</a:t>
            </a:fld>
            <a:endParaRPr lang="es-CO"/>
          </a:p>
        </p:txBody>
      </p:sp>
    </p:spTree>
    <p:extLst>
      <p:ext uri="{BB962C8B-B14F-4D97-AF65-F5344CB8AC3E}">
        <p14:creationId xmlns:p14="http://schemas.microsoft.com/office/powerpoint/2010/main" val="325526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A615DE-3D0F-4EE1-B1A7-DED8F4937CF5}" type="datetimeFigureOut">
              <a:rPr lang="es-CO" smtClean="0"/>
              <a:t>03/02/2017</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86390E-A369-47C8-82AD-D961993E8F0F}" type="slidenum">
              <a:rPr lang="es-CO" smtClean="0"/>
              <a:t>‹Nº›</a:t>
            </a:fld>
            <a:endParaRPr lang="es-CO"/>
          </a:p>
        </p:txBody>
      </p:sp>
    </p:spTree>
    <p:extLst>
      <p:ext uri="{BB962C8B-B14F-4D97-AF65-F5344CB8AC3E}">
        <p14:creationId xmlns:p14="http://schemas.microsoft.com/office/powerpoint/2010/main" val="4111642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9" name="Picture 15"/>
          <p:cNvPicPr>
            <a:picLocks noChangeAspect="1" noChangeArrowheads="1"/>
          </p:cNvPicPr>
          <p:nvPr/>
        </p:nvPicPr>
        <p:blipFill rotWithShape="1">
          <a:blip r:embed="rId3">
            <a:extLst>
              <a:ext uri="{28A0092B-C50C-407E-A947-70E740481C1C}">
                <a14:useLocalDpi xmlns:a14="http://schemas.microsoft.com/office/drawing/2010/main" val="0"/>
              </a:ext>
            </a:extLst>
          </a:blip>
          <a:srcRect l="15259" t="17295" r="16983" b="33645"/>
          <a:stretch/>
        </p:blipFill>
        <p:spPr bwMode="auto">
          <a:xfrm>
            <a:off x="-15766" y="283175"/>
            <a:ext cx="9159766" cy="666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161088" y="307303"/>
            <a:ext cx="8784976" cy="646331"/>
          </a:xfrm>
          <a:prstGeom prst="rect">
            <a:avLst/>
          </a:prstGeom>
          <a:noFill/>
        </p:spPr>
        <p:txBody>
          <a:bodyPr wrap="square" rtlCol="0">
            <a:spAutoFit/>
          </a:bodyPr>
          <a:lstStyle/>
          <a:p>
            <a:pPr algn="r"/>
            <a:r>
              <a:rPr lang="es-CO" sz="3600" b="1" dirty="0">
                <a:solidFill>
                  <a:schemeClr val="bg1"/>
                </a:solidFill>
                <a:latin typeface="Verdana" panose="020B0604030504040204" pitchFamily="34" charset="0"/>
                <a:ea typeface="Verdana" panose="020B0604030504040204" pitchFamily="34" charset="0"/>
                <a:cs typeface="Verdana" panose="020B0604030504040204" pitchFamily="34" charset="0"/>
              </a:rPr>
              <a:t>Unidad de Atencion al Ciudadano</a:t>
            </a:r>
          </a:p>
        </p:txBody>
      </p:sp>
      <p:grpSp>
        <p:nvGrpSpPr>
          <p:cNvPr id="43" name="42 Grupo"/>
          <p:cNvGrpSpPr/>
          <p:nvPr/>
        </p:nvGrpSpPr>
        <p:grpSpPr>
          <a:xfrm>
            <a:off x="6189257" y="6093296"/>
            <a:ext cx="2919247" cy="757382"/>
            <a:chOff x="6189257" y="6093296"/>
            <a:chExt cx="2919247" cy="757382"/>
          </a:xfrm>
        </p:grpSpPr>
        <p:pic>
          <p:nvPicPr>
            <p:cNvPr id="40" name="39 Imagen"/>
            <p:cNvPicPr>
              <a:picLocks noChangeAspect="1"/>
            </p:cNvPicPr>
            <p:nvPr/>
          </p:nvPicPr>
          <p:blipFill rotWithShape="1">
            <a:blip r:embed="rId4"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42" name="41 Imagen"/>
            <p:cNvPicPr>
              <a:picLocks noChangeAspect="1"/>
            </p:cNvPicPr>
            <p:nvPr/>
          </p:nvPicPr>
          <p:blipFill rotWithShape="1">
            <a:blip r:embed="rId5" cstate="print">
              <a:extLst>
                <a:ext uri="{28A0092B-C50C-407E-A947-70E740481C1C}">
                  <a14:useLocalDpi xmlns:a14="http://schemas.microsoft.com/office/drawing/2010/main" val="0"/>
                </a:ext>
              </a:extLst>
            </a:blip>
            <a:srcRect l="8610" t="34023" r="7437" b="38391"/>
            <a:stretch/>
          </p:blipFill>
          <p:spPr>
            <a:xfrm>
              <a:off x="6189257" y="6294092"/>
              <a:ext cx="1401235" cy="355790"/>
            </a:xfrm>
            <a:prstGeom prst="rect">
              <a:avLst/>
            </a:prstGeom>
          </p:spPr>
        </p:pic>
      </p:grpSp>
      <p:sp>
        <p:nvSpPr>
          <p:cNvPr id="9" name="8 CuadroTexto"/>
          <p:cNvSpPr txBox="1"/>
          <p:nvPr/>
        </p:nvSpPr>
        <p:spPr>
          <a:xfrm>
            <a:off x="152059" y="5085185"/>
            <a:ext cx="8784976" cy="1631216"/>
          </a:xfrm>
          <a:prstGeom prst="rect">
            <a:avLst/>
          </a:prstGeom>
          <a:noFill/>
        </p:spPr>
        <p:txBody>
          <a:bodyPr wrap="square" rtlCol="0">
            <a:spAutoFit/>
          </a:bodyPr>
          <a:lstStyle/>
          <a:p>
            <a:endParaRPr lang="es-CO" sz="2000" dirty="0"/>
          </a:p>
          <a:p>
            <a:r>
              <a:rPr lang="es-CO" sz="2000" dirty="0"/>
              <a:t> </a:t>
            </a:r>
            <a:r>
              <a:rPr lang="es-CO" sz="2000" b="1" dirty="0"/>
              <a:t>INFORME DE SOLICITUDES DE ACCESO A LA INFORMACIÓN </a:t>
            </a:r>
            <a:endParaRPr lang="es-CO" sz="2000" dirty="0"/>
          </a:p>
          <a:p>
            <a:r>
              <a:rPr lang="es-CO" sz="2000" b="1" dirty="0"/>
              <a:t> Decreto 103 de 2015</a:t>
            </a:r>
          </a:p>
          <a:p>
            <a:r>
              <a:rPr lang="es-CO" sz="2000" b="1" dirty="0">
                <a:latin typeface="Verdana" panose="020B0604030504040204" pitchFamily="34" charset="0"/>
                <a:ea typeface="Verdana" panose="020B0604030504040204" pitchFamily="34" charset="0"/>
                <a:cs typeface="Verdana" panose="020B0604030504040204" pitchFamily="34" charset="0"/>
              </a:rPr>
              <a:t>Cuarto  Trimestre de 2016</a:t>
            </a:r>
            <a:endParaRPr lang="es-CO" sz="3600" b="1" dirty="0">
              <a:latin typeface="Verdana" panose="020B0604030504040204" pitchFamily="34" charset="0"/>
              <a:ea typeface="Verdana" panose="020B0604030504040204" pitchFamily="34" charset="0"/>
              <a:cs typeface="Verdana" panose="020B0604030504040204" pitchFamily="34" charset="0"/>
            </a:endParaRPr>
          </a:p>
          <a:p>
            <a:r>
              <a:rPr lang="es-CO" sz="2000" b="1" dirty="0">
                <a:latin typeface="Verdana" panose="020B0604030504040204" pitchFamily="34" charset="0"/>
                <a:ea typeface="Verdana" panose="020B0604030504040204" pitchFamily="34" charset="0"/>
                <a:cs typeface="Verdana" panose="020B0604030504040204" pitchFamily="34" charset="0"/>
              </a:rPr>
              <a:t>Bogotá, Enero 25 de  2017</a:t>
            </a: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9250" y="1409700"/>
            <a:ext cx="59055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9667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6189257" y="6093296"/>
            <a:ext cx="2919247" cy="757382"/>
            <a:chOff x="6189257" y="6093296"/>
            <a:chExt cx="2919247" cy="757382"/>
          </a:xfrm>
        </p:grpSpPr>
        <p:pic>
          <p:nvPicPr>
            <p:cNvPr id="6" name="5 Imagen"/>
            <p:cNvPicPr>
              <a:picLocks noChangeAspect="1"/>
            </p:cNvPicPr>
            <p:nvPr/>
          </p:nvPicPr>
          <p:blipFill rotWithShape="1">
            <a:blip r:embed="rId2"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7" name="6 Imagen"/>
            <p:cNvPicPr>
              <a:picLocks noChangeAspect="1"/>
            </p:cNvPicPr>
            <p:nvPr/>
          </p:nvPicPr>
          <p:blipFill rotWithShape="1">
            <a:blip r:embed="rId3" cstate="print">
              <a:extLst>
                <a:ext uri="{28A0092B-C50C-407E-A947-70E740481C1C}">
                  <a14:useLocalDpi xmlns:a14="http://schemas.microsoft.com/office/drawing/2010/main" val="0"/>
                </a:ext>
              </a:extLst>
            </a:blip>
            <a:srcRect l="8610" t="34023" r="7437" b="38391"/>
            <a:stretch/>
          </p:blipFill>
          <p:spPr>
            <a:xfrm>
              <a:off x="6189257" y="6294092"/>
              <a:ext cx="1401235" cy="355790"/>
            </a:xfrm>
            <a:prstGeom prst="rect">
              <a:avLst/>
            </a:prstGeom>
          </p:spPr>
        </p:pic>
      </p:grpSp>
      <p:pic>
        <p:nvPicPr>
          <p:cNvPr id="3" name="Imagen 2"/>
          <p:cNvPicPr>
            <a:picLocks noChangeAspect="1"/>
          </p:cNvPicPr>
          <p:nvPr/>
        </p:nvPicPr>
        <p:blipFill>
          <a:blip r:embed="rId4"/>
          <a:stretch>
            <a:fillRect/>
          </a:stretch>
        </p:blipFill>
        <p:spPr>
          <a:xfrm>
            <a:off x="251520" y="237034"/>
            <a:ext cx="8604448" cy="5856262"/>
          </a:xfrm>
          <a:prstGeom prst="rect">
            <a:avLst/>
          </a:prstGeom>
        </p:spPr>
      </p:pic>
    </p:spTree>
    <p:extLst>
      <p:ext uri="{BB962C8B-B14F-4D97-AF65-F5344CB8AC3E}">
        <p14:creationId xmlns:p14="http://schemas.microsoft.com/office/powerpoint/2010/main" val="3725610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6189257" y="6093296"/>
            <a:ext cx="2919247" cy="757382"/>
            <a:chOff x="6189257" y="6093296"/>
            <a:chExt cx="2919247" cy="757382"/>
          </a:xfrm>
        </p:grpSpPr>
        <p:pic>
          <p:nvPicPr>
            <p:cNvPr id="6" name="5 Imagen"/>
            <p:cNvPicPr>
              <a:picLocks noChangeAspect="1"/>
            </p:cNvPicPr>
            <p:nvPr/>
          </p:nvPicPr>
          <p:blipFill rotWithShape="1">
            <a:blip r:embed="rId2"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7" name="6 Imagen"/>
            <p:cNvPicPr>
              <a:picLocks noChangeAspect="1"/>
            </p:cNvPicPr>
            <p:nvPr/>
          </p:nvPicPr>
          <p:blipFill rotWithShape="1">
            <a:blip r:embed="rId3" cstate="print">
              <a:extLst>
                <a:ext uri="{28A0092B-C50C-407E-A947-70E740481C1C}">
                  <a14:useLocalDpi xmlns:a14="http://schemas.microsoft.com/office/drawing/2010/main" val="0"/>
                </a:ext>
              </a:extLst>
            </a:blip>
            <a:srcRect l="8610" t="34023" r="7437" b="38391"/>
            <a:stretch/>
          </p:blipFill>
          <p:spPr>
            <a:xfrm>
              <a:off x="6189257" y="6294092"/>
              <a:ext cx="1401235" cy="355790"/>
            </a:xfrm>
            <a:prstGeom prst="rect">
              <a:avLst/>
            </a:prstGeom>
          </p:spPr>
        </p:pic>
      </p:grpSp>
      <p:pic>
        <p:nvPicPr>
          <p:cNvPr id="8" name="Imagen 7"/>
          <p:cNvPicPr>
            <a:picLocks noChangeAspect="1"/>
          </p:cNvPicPr>
          <p:nvPr/>
        </p:nvPicPr>
        <p:blipFill>
          <a:blip r:embed="rId4"/>
          <a:stretch>
            <a:fillRect/>
          </a:stretch>
        </p:blipFill>
        <p:spPr>
          <a:xfrm>
            <a:off x="144016" y="260648"/>
            <a:ext cx="8748464" cy="5832648"/>
          </a:xfrm>
          <a:prstGeom prst="rect">
            <a:avLst/>
          </a:prstGeom>
        </p:spPr>
      </p:pic>
    </p:spTree>
    <p:extLst>
      <p:ext uri="{BB962C8B-B14F-4D97-AF65-F5344CB8AC3E}">
        <p14:creationId xmlns:p14="http://schemas.microsoft.com/office/powerpoint/2010/main" val="1244744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6189257" y="6093296"/>
            <a:ext cx="2919247" cy="757382"/>
            <a:chOff x="6189257" y="6093296"/>
            <a:chExt cx="2919247" cy="757382"/>
          </a:xfrm>
        </p:grpSpPr>
        <p:pic>
          <p:nvPicPr>
            <p:cNvPr id="6" name="5 Imagen"/>
            <p:cNvPicPr>
              <a:picLocks noChangeAspect="1"/>
            </p:cNvPicPr>
            <p:nvPr/>
          </p:nvPicPr>
          <p:blipFill rotWithShape="1">
            <a:blip r:embed="rId2"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7" name="6 Imagen"/>
            <p:cNvPicPr>
              <a:picLocks noChangeAspect="1"/>
            </p:cNvPicPr>
            <p:nvPr/>
          </p:nvPicPr>
          <p:blipFill rotWithShape="1">
            <a:blip r:embed="rId3" cstate="print">
              <a:extLst>
                <a:ext uri="{28A0092B-C50C-407E-A947-70E740481C1C}">
                  <a14:useLocalDpi xmlns:a14="http://schemas.microsoft.com/office/drawing/2010/main" val="0"/>
                </a:ext>
              </a:extLst>
            </a:blip>
            <a:srcRect l="8610" t="34023" r="7437" b="38391"/>
            <a:stretch/>
          </p:blipFill>
          <p:spPr>
            <a:xfrm>
              <a:off x="6189257" y="6294092"/>
              <a:ext cx="1401235" cy="355790"/>
            </a:xfrm>
            <a:prstGeom prst="rect">
              <a:avLst/>
            </a:prstGeom>
          </p:spPr>
        </p:pic>
      </p:grpSp>
      <p:pic>
        <p:nvPicPr>
          <p:cNvPr id="3" name="Imagen 2"/>
          <p:cNvPicPr>
            <a:picLocks noChangeAspect="1"/>
          </p:cNvPicPr>
          <p:nvPr/>
        </p:nvPicPr>
        <p:blipFill>
          <a:blip r:embed="rId4"/>
          <a:stretch>
            <a:fillRect/>
          </a:stretch>
        </p:blipFill>
        <p:spPr>
          <a:xfrm>
            <a:off x="179512" y="163970"/>
            <a:ext cx="8748464" cy="5938454"/>
          </a:xfrm>
          <a:prstGeom prst="rect">
            <a:avLst/>
          </a:prstGeom>
        </p:spPr>
      </p:pic>
    </p:spTree>
    <p:extLst>
      <p:ext uri="{BB962C8B-B14F-4D97-AF65-F5344CB8AC3E}">
        <p14:creationId xmlns:p14="http://schemas.microsoft.com/office/powerpoint/2010/main" val="4234020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6189257" y="6093296"/>
            <a:ext cx="2919247" cy="757382"/>
            <a:chOff x="6189257" y="6093296"/>
            <a:chExt cx="2919247" cy="757382"/>
          </a:xfrm>
        </p:grpSpPr>
        <p:pic>
          <p:nvPicPr>
            <p:cNvPr id="6" name="5 Imagen"/>
            <p:cNvPicPr>
              <a:picLocks noChangeAspect="1"/>
            </p:cNvPicPr>
            <p:nvPr/>
          </p:nvPicPr>
          <p:blipFill rotWithShape="1">
            <a:blip r:embed="rId2"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7" name="6 Imagen"/>
            <p:cNvPicPr>
              <a:picLocks noChangeAspect="1"/>
            </p:cNvPicPr>
            <p:nvPr/>
          </p:nvPicPr>
          <p:blipFill rotWithShape="1">
            <a:blip r:embed="rId3" cstate="print">
              <a:extLst>
                <a:ext uri="{28A0092B-C50C-407E-A947-70E740481C1C}">
                  <a14:useLocalDpi xmlns:a14="http://schemas.microsoft.com/office/drawing/2010/main" val="0"/>
                </a:ext>
              </a:extLst>
            </a:blip>
            <a:srcRect l="8610" t="34023" r="7437" b="38391"/>
            <a:stretch/>
          </p:blipFill>
          <p:spPr>
            <a:xfrm>
              <a:off x="6189257" y="6294092"/>
              <a:ext cx="1401235" cy="355790"/>
            </a:xfrm>
            <a:prstGeom prst="rect">
              <a:avLst/>
            </a:prstGeom>
          </p:spPr>
        </p:pic>
      </p:grpSp>
      <p:pic>
        <p:nvPicPr>
          <p:cNvPr id="3" name="Imagen 2"/>
          <p:cNvPicPr>
            <a:picLocks noChangeAspect="1"/>
          </p:cNvPicPr>
          <p:nvPr/>
        </p:nvPicPr>
        <p:blipFill>
          <a:blip r:embed="rId4"/>
          <a:stretch>
            <a:fillRect/>
          </a:stretch>
        </p:blipFill>
        <p:spPr>
          <a:xfrm>
            <a:off x="107504" y="188367"/>
            <a:ext cx="8892480" cy="5904929"/>
          </a:xfrm>
          <a:prstGeom prst="rect">
            <a:avLst/>
          </a:prstGeom>
        </p:spPr>
      </p:pic>
    </p:spTree>
    <p:extLst>
      <p:ext uri="{BB962C8B-B14F-4D97-AF65-F5344CB8AC3E}">
        <p14:creationId xmlns:p14="http://schemas.microsoft.com/office/powerpoint/2010/main" val="880408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6189257" y="6093296"/>
            <a:ext cx="2919247" cy="757382"/>
            <a:chOff x="6189257" y="6093296"/>
            <a:chExt cx="2919247" cy="757382"/>
          </a:xfrm>
        </p:grpSpPr>
        <p:pic>
          <p:nvPicPr>
            <p:cNvPr id="6" name="5 Imagen"/>
            <p:cNvPicPr>
              <a:picLocks noChangeAspect="1"/>
            </p:cNvPicPr>
            <p:nvPr/>
          </p:nvPicPr>
          <p:blipFill rotWithShape="1">
            <a:blip r:embed="rId2"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7" name="6 Imagen"/>
            <p:cNvPicPr>
              <a:picLocks noChangeAspect="1"/>
            </p:cNvPicPr>
            <p:nvPr/>
          </p:nvPicPr>
          <p:blipFill rotWithShape="1">
            <a:blip r:embed="rId3" cstate="print">
              <a:extLst>
                <a:ext uri="{28A0092B-C50C-407E-A947-70E740481C1C}">
                  <a14:useLocalDpi xmlns:a14="http://schemas.microsoft.com/office/drawing/2010/main" val="0"/>
                </a:ext>
              </a:extLst>
            </a:blip>
            <a:srcRect l="8610" t="34023" r="7437" b="38391"/>
            <a:stretch/>
          </p:blipFill>
          <p:spPr>
            <a:xfrm>
              <a:off x="6189257" y="6294092"/>
              <a:ext cx="1401235" cy="355790"/>
            </a:xfrm>
            <a:prstGeom prst="rect">
              <a:avLst/>
            </a:prstGeom>
          </p:spPr>
        </p:pic>
      </p:grpSp>
      <p:pic>
        <p:nvPicPr>
          <p:cNvPr id="8" name="Imagen 7"/>
          <p:cNvPicPr>
            <a:picLocks noChangeAspect="1"/>
          </p:cNvPicPr>
          <p:nvPr/>
        </p:nvPicPr>
        <p:blipFill>
          <a:blip r:embed="rId4"/>
          <a:stretch>
            <a:fillRect/>
          </a:stretch>
        </p:blipFill>
        <p:spPr>
          <a:xfrm>
            <a:off x="294621" y="188640"/>
            <a:ext cx="8800516" cy="5976664"/>
          </a:xfrm>
          <a:prstGeom prst="rect">
            <a:avLst/>
          </a:prstGeom>
        </p:spPr>
      </p:pic>
    </p:spTree>
    <p:extLst>
      <p:ext uri="{BB962C8B-B14F-4D97-AF65-F5344CB8AC3E}">
        <p14:creationId xmlns:p14="http://schemas.microsoft.com/office/powerpoint/2010/main" val="2861957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6189257" y="6093296"/>
            <a:ext cx="2919247" cy="757382"/>
            <a:chOff x="6189257" y="6093296"/>
            <a:chExt cx="2919247" cy="757382"/>
          </a:xfrm>
        </p:grpSpPr>
        <p:pic>
          <p:nvPicPr>
            <p:cNvPr id="6" name="5 Imagen"/>
            <p:cNvPicPr>
              <a:picLocks noChangeAspect="1"/>
            </p:cNvPicPr>
            <p:nvPr/>
          </p:nvPicPr>
          <p:blipFill rotWithShape="1">
            <a:blip r:embed="rId2"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7" name="6 Imagen"/>
            <p:cNvPicPr>
              <a:picLocks noChangeAspect="1"/>
            </p:cNvPicPr>
            <p:nvPr/>
          </p:nvPicPr>
          <p:blipFill rotWithShape="1">
            <a:blip r:embed="rId3" cstate="print">
              <a:extLst>
                <a:ext uri="{28A0092B-C50C-407E-A947-70E740481C1C}">
                  <a14:useLocalDpi xmlns:a14="http://schemas.microsoft.com/office/drawing/2010/main" val="0"/>
                </a:ext>
              </a:extLst>
            </a:blip>
            <a:srcRect l="8610" t="34023" r="7437" b="38391"/>
            <a:stretch/>
          </p:blipFill>
          <p:spPr>
            <a:xfrm>
              <a:off x="6189257" y="6294092"/>
              <a:ext cx="1401235" cy="355790"/>
            </a:xfrm>
            <a:prstGeom prst="rect">
              <a:avLst/>
            </a:prstGeom>
          </p:spPr>
        </p:pic>
      </p:grpSp>
      <p:pic>
        <p:nvPicPr>
          <p:cNvPr id="4" name="Imagen 3"/>
          <p:cNvPicPr>
            <a:picLocks noChangeAspect="1"/>
          </p:cNvPicPr>
          <p:nvPr/>
        </p:nvPicPr>
        <p:blipFill>
          <a:blip r:embed="rId4"/>
          <a:stretch>
            <a:fillRect/>
          </a:stretch>
        </p:blipFill>
        <p:spPr>
          <a:xfrm>
            <a:off x="107504" y="80216"/>
            <a:ext cx="8568952" cy="5994151"/>
          </a:xfrm>
          <a:prstGeom prst="rect">
            <a:avLst/>
          </a:prstGeom>
        </p:spPr>
      </p:pic>
    </p:spTree>
    <p:extLst>
      <p:ext uri="{BB962C8B-B14F-4D97-AF65-F5344CB8AC3E}">
        <p14:creationId xmlns:p14="http://schemas.microsoft.com/office/powerpoint/2010/main" val="497666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6189257" y="6093296"/>
            <a:ext cx="2919247" cy="757382"/>
            <a:chOff x="6189257" y="6093296"/>
            <a:chExt cx="2919247" cy="757382"/>
          </a:xfrm>
        </p:grpSpPr>
        <p:pic>
          <p:nvPicPr>
            <p:cNvPr id="6" name="5 Imagen"/>
            <p:cNvPicPr>
              <a:picLocks noChangeAspect="1"/>
            </p:cNvPicPr>
            <p:nvPr/>
          </p:nvPicPr>
          <p:blipFill rotWithShape="1">
            <a:blip r:embed="rId2"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7" name="6 Imagen"/>
            <p:cNvPicPr>
              <a:picLocks noChangeAspect="1"/>
            </p:cNvPicPr>
            <p:nvPr/>
          </p:nvPicPr>
          <p:blipFill rotWithShape="1">
            <a:blip r:embed="rId3" cstate="print">
              <a:extLst>
                <a:ext uri="{28A0092B-C50C-407E-A947-70E740481C1C}">
                  <a14:useLocalDpi xmlns:a14="http://schemas.microsoft.com/office/drawing/2010/main" val="0"/>
                </a:ext>
              </a:extLst>
            </a:blip>
            <a:srcRect l="8610" t="34023" r="7437" b="38391"/>
            <a:stretch/>
          </p:blipFill>
          <p:spPr>
            <a:xfrm>
              <a:off x="6189257" y="6294092"/>
              <a:ext cx="1401235" cy="355790"/>
            </a:xfrm>
            <a:prstGeom prst="rect">
              <a:avLst/>
            </a:prstGeom>
          </p:spPr>
        </p:pic>
      </p:grpSp>
      <p:pic>
        <p:nvPicPr>
          <p:cNvPr id="8" name="Imagen 7"/>
          <p:cNvPicPr>
            <a:picLocks noChangeAspect="1"/>
          </p:cNvPicPr>
          <p:nvPr/>
        </p:nvPicPr>
        <p:blipFill>
          <a:blip r:embed="rId4"/>
          <a:stretch>
            <a:fillRect/>
          </a:stretch>
        </p:blipFill>
        <p:spPr>
          <a:xfrm>
            <a:off x="323528" y="170162"/>
            <a:ext cx="8568952" cy="5923134"/>
          </a:xfrm>
          <a:prstGeom prst="rect">
            <a:avLst/>
          </a:prstGeom>
        </p:spPr>
      </p:pic>
    </p:spTree>
    <p:extLst>
      <p:ext uri="{BB962C8B-B14F-4D97-AF65-F5344CB8AC3E}">
        <p14:creationId xmlns:p14="http://schemas.microsoft.com/office/powerpoint/2010/main" val="747821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6189257" y="6093296"/>
            <a:ext cx="2919247" cy="757382"/>
            <a:chOff x="6189257" y="6093296"/>
            <a:chExt cx="2919247" cy="757382"/>
          </a:xfrm>
        </p:grpSpPr>
        <p:pic>
          <p:nvPicPr>
            <p:cNvPr id="6" name="5 Imagen"/>
            <p:cNvPicPr>
              <a:picLocks noChangeAspect="1"/>
            </p:cNvPicPr>
            <p:nvPr/>
          </p:nvPicPr>
          <p:blipFill rotWithShape="1">
            <a:blip r:embed="rId2"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7" name="6 Imagen"/>
            <p:cNvPicPr>
              <a:picLocks noChangeAspect="1"/>
            </p:cNvPicPr>
            <p:nvPr/>
          </p:nvPicPr>
          <p:blipFill rotWithShape="1">
            <a:blip r:embed="rId3" cstate="print">
              <a:extLst>
                <a:ext uri="{28A0092B-C50C-407E-A947-70E740481C1C}">
                  <a14:useLocalDpi xmlns:a14="http://schemas.microsoft.com/office/drawing/2010/main" val="0"/>
                </a:ext>
              </a:extLst>
            </a:blip>
            <a:srcRect l="8610" t="34023" r="7437" b="38391"/>
            <a:stretch/>
          </p:blipFill>
          <p:spPr>
            <a:xfrm>
              <a:off x="6189257" y="6294092"/>
              <a:ext cx="1401235" cy="355790"/>
            </a:xfrm>
            <a:prstGeom prst="rect">
              <a:avLst/>
            </a:prstGeom>
          </p:spPr>
        </p:pic>
      </p:grpSp>
      <p:pic>
        <p:nvPicPr>
          <p:cNvPr id="3" name="Imagen 2"/>
          <p:cNvPicPr>
            <a:picLocks noChangeAspect="1"/>
          </p:cNvPicPr>
          <p:nvPr/>
        </p:nvPicPr>
        <p:blipFill>
          <a:blip r:embed="rId4"/>
          <a:stretch>
            <a:fillRect/>
          </a:stretch>
        </p:blipFill>
        <p:spPr>
          <a:xfrm>
            <a:off x="323528" y="91389"/>
            <a:ext cx="8460432" cy="6010374"/>
          </a:xfrm>
          <a:prstGeom prst="rect">
            <a:avLst/>
          </a:prstGeom>
        </p:spPr>
      </p:pic>
    </p:spTree>
    <p:extLst>
      <p:ext uri="{BB962C8B-B14F-4D97-AF65-F5344CB8AC3E}">
        <p14:creationId xmlns:p14="http://schemas.microsoft.com/office/powerpoint/2010/main" val="876614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6189257" y="6093296"/>
            <a:ext cx="2919247" cy="757382"/>
            <a:chOff x="6189257" y="6093296"/>
            <a:chExt cx="2919247" cy="757382"/>
          </a:xfrm>
        </p:grpSpPr>
        <p:pic>
          <p:nvPicPr>
            <p:cNvPr id="6" name="5 Imagen"/>
            <p:cNvPicPr>
              <a:picLocks noChangeAspect="1"/>
            </p:cNvPicPr>
            <p:nvPr/>
          </p:nvPicPr>
          <p:blipFill rotWithShape="1">
            <a:blip r:embed="rId2"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7" name="6 Imagen"/>
            <p:cNvPicPr>
              <a:picLocks noChangeAspect="1"/>
            </p:cNvPicPr>
            <p:nvPr/>
          </p:nvPicPr>
          <p:blipFill rotWithShape="1">
            <a:blip r:embed="rId3" cstate="print">
              <a:extLst>
                <a:ext uri="{28A0092B-C50C-407E-A947-70E740481C1C}">
                  <a14:useLocalDpi xmlns:a14="http://schemas.microsoft.com/office/drawing/2010/main" val="0"/>
                </a:ext>
              </a:extLst>
            </a:blip>
            <a:srcRect l="8610" t="34023" r="7437" b="38391"/>
            <a:stretch/>
          </p:blipFill>
          <p:spPr>
            <a:xfrm>
              <a:off x="6189257" y="6294092"/>
              <a:ext cx="1401235" cy="355790"/>
            </a:xfrm>
            <a:prstGeom prst="rect">
              <a:avLst/>
            </a:prstGeom>
          </p:spPr>
        </p:pic>
      </p:grpSp>
      <p:pic>
        <p:nvPicPr>
          <p:cNvPr id="8" name="Imagen 7"/>
          <p:cNvPicPr>
            <a:picLocks noChangeAspect="1"/>
          </p:cNvPicPr>
          <p:nvPr/>
        </p:nvPicPr>
        <p:blipFill>
          <a:blip r:embed="rId4"/>
          <a:stretch>
            <a:fillRect/>
          </a:stretch>
        </p:blipFill>
        <p:spPr>
          <a:xfrm>
            <a:off x="179512" y="177192"/>
            <a:ext cx="8604448" cy="5815706"/>
          </a:xfrm>
          <a:prstGeom prst="rect">
            <a:avLst/>
          </a:prstGeom>
        </p:spPr>
      </p:pic>
    </p:spTree>
    <p:extLst>
      <p:ext uri="{BB962C8B-B14F-4D97-AF65-F5344CB8AC3E}">
        <p14:creationId xmlns:p14="http://schemas.microsoft.com/office/powerpoint/2010/main" val="582787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6189257" y="6093296"/>
            <a:ext cx="2919247" cy="757382"/>
            <a:chOff x="6189257" y="6093296"/>
            <a:chExt cx="2919247" cy="757382"/>
          </a:xfrm>
        </p:grpSpPr>
        <p:pic>
          <p:nvPicPr>
            <p:cNvPr id="6" name="5 Imagen"/>
            <p:cNvPicPr>
              <a:picLocks noChangeAspect="1"/>
            </p:cNvPicPr>
            <p:nvPr/>
          </p:nvPicPr>
          <p:blipFill rotWithShape="1">
            <a:blip r:embed="rId2"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7" name="6 Imagen"/>
            <p:cNvPicPr>
              <a:picLocks noChangeAspect="1"/>
            </p:cNvPicPr>
            <p:nvPr/>
          </p:nvPicPr>
          <p:blipFill rotWithShape="1">
            <a:blip r:embed="rId3" cstate="print">
              <a:extLst>
                <a:ext uri="{28A0092B-C50C-407E-A947-70E740481C1C}">
                  <a14:useLocalDpi xmlns:a14="http://schemas.microsoft.com/office/drawing/2010/main" val="0"/>
                </a:ext>
              </a:extLst>
            </a:blip>
            <a:srcRect l="8610" t="34023" r="7437" b="38391"/>
            <a:stretch/>
          </p:blipFill>
          <p:spPr>
            <a:xfrm>
              <a:off x="6189257" y="6294092"/>
              <a:ext cx="1401235" cy="355790"/>
            </a:xfrm>
            <a:prstGeom prst="rect">
              <a:avLst/>
            </a:prstGeom>
          </p:spPr>
        </p:pic>
      </p:grpSp>
      <p:pic>
        <p:nvPicPr>
          <p:cNvPr id="2" name="Imagen 1"/>
          <p:cNvPicPr>
            <a:picLocks noChangeAspect="1"/>
          </p:cNvPicPr>
          <p:nvPr/>
        </p:nvPicPr>
        <p:blipFill>
          <a:blip r:embed="rId4"/>
          <a:stretch>
            <a:fillRect/>
          </a:stretch>
        </p:blipFill>
        <p:spPr>
          <a:xfrm>
            <a:off x="107504" y="290454"/>
            <a:ext cx="8748464" cy="5572371"/>
          </a:xfrm>
          <a:prstGeom prst="rect">
            <a:avLst/>
          </a:prstGeom>
        </p:spPr>
      </p:pic>
    </p:spTree>
    <p:extLst>
      <p:ext uri="{BB962C8B-B14F-4D97-AF65-F5344CB8AC3E}">
        <p14:creationId xmlns:p14="http://schemas.microsoft.com/office/powerpoint/2010/main" val="3083350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 name="Picture 1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259" t="17295" r="16983" b="33645"/>
          <a:stretch/>
        </p:blipFill>
        <p:spPr bwMode="auto">
          <a:xfrm>
            <a:off x="550741" y="353827"/>
            <a:ext cx="3233023" cy="606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CuadroTexto"/>
          <p:cNvSpPr txBox="1"/>
          <p:nvPr/>
        </p:nvSpPr>
        <p:spPr>
          <a:xfrm>
            <a:off x="550741" y="292633"/>
            <a:ext cx="3241080" cy="646331"/>
          </a:xfrm>
          <a:prstGeom prst="rect">
            <a:avLst/>
          </a:prstGeom>
          <a:noFill/>
        </p:spPr>
        <p:txBody>
          <a:bodyPr wrap="square" rtlCol="0">
            <a:spAutoFit/>
          </a:bodyPr>
          <a:lstStyle/>
          <a:p>
            <a:r>
              <a:rPr lang="es-CO" b="1" dirty="0">
                <a:solidFill>
                  <a:schemeClr val="bg1"/>
                </a:solidFill>
                <a:latin typeface="Arial Narrow" panose="020B0606020202030204" pitchFamily="34" charset="0"/>
                <a:ea typeface="Verdana" panose="020B0604030504040204" pitchFamily="34" charset="0"/>
                <a:cs typeface="Arial" pitchFamily="34" charset="0"/>
              </a:rPr>
              <a:t>Derechos de petición de la información</a:t>
            </a:r>
          </a:p>
        </p:txBody>
      </p:sp>
      <p:grpSp>
        <p:nvGrpSpPr>
          <p:cNvPr id="20" name="19 Grupo"/>
          <p:cNvGrpSpPr/>
          <p:nvPr/>
        </p:nvGrpSpPr>
        <p:grpSpPr>
          <a:xfrm>
            <a:off x="6189257" y="6093296"/>
            <a:ext cx="2919247" cy="757382"/>
            <a:chOff x="6189257" y="6093296"/>
            <a:chExt cx="2919247" cy="757382"/>
          </a:xfrm>
        </p:grpSpPr>
        <p:pic>
          <p:nvPicPr>
            <p:cNvPr id="21" name="20 Imagen"/>
            <p:cNvPicPr>
              <a:picLocks noChangeAspect="1"/>
            </p:cNvPicPr>
            <p:nvPr/>
          </p:nvPicPr>
          <p:blipFill rotWithShape="1">
            <a:blip r:embed="rId4"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22" name="21 Imagen"/>
            <p:cNvPicPr>
              <a:picLocks noChangeAspect="1"/>
            </p:cNvPicPr>
            <p:nvPr/>
          </p:nvPicPr>
          <p:blipFill rotWithShape="1">
            <a:blip r:embed="rId5" cstate="print">
              <a:extLst>
                <a:ext uri="{28A0092B-C50C-407E-A947-70E740481C1C}">
                  <a14:useLocalDpi xmlns:a14="http://schemas.microsoft.com/office/drawing/2010/main" val="0"/>
                </a:ext>
              </a:extLst>
            </a:blip>
            <a:srcRect l="8610" t="34023" r="7437" b="38391"/>
            <a:stretch/>
          </p:blipFill>
          <p:spPr>
            <a:xfrm>
              <a:off x="6189257" y="6294092"/>
              <a:ext cx="1401235" cy="355790"/>
            </a:xfrm>
            <a:prstGeom prst="rect">
              <a:avLst/>
            </a:prstGeom>
          </p:spPr>
        </p:pic>
      </p:grpSp>
      <p:sp>
        <p:nvSpPr>
          <p:cNvPr id="25" name="24 CuadroTexto"/>
          <p:cNvSpPr txBox="1"/>
          <p:nvPr/>
        </p:nvSpPr>
        <p:spPr>
          <a:xfrm>
            <a:off x="550741" y="2927846"/>
            <a:ext cx="8208912" cy="2677656"/>
          </a:xfrm>
          <a:prstGeom prst="rect">
            <a:avLst/>
          </a:prstGeom>
          <a:noFill/>
        </p:spPr>
        <p:txBody>
          <a:bodyPr wrap="square" rtlCol="0">
            <a:spAutoFit/>
          </a:bodyPr>
          <a:lstStyle/>
          <a:p>
            <a:pPr lvl="0" algn="just"/>
            <a:r>
              <a:rPr lang="es-CO" sz="2800" dirty="0">
                <a:latin typeface="Arial" pitchFamily="34" charset="0"/>
                <a:cs typeface="Arial" pitchFamily="34" charset="0"/>
              </a:rPr>
              <a:t>En cumplimiento de lo establecido en el decreto 103 del 20 de enero de 2015, por el cual se reglamenta parcialmente la Ley 1712 de 2014 y se dictan otras disposiciones, a continuación se presenta la información relacionada con las solicitudes de acceso a la información pública</a:t>
            </a:r>
            <a:endParaRPr lang="es-CO" sz="2800" dirty="0">
              <a:latin typeface="Verdana" panose="020B0604030504040204" pitchFamily="34" charset="0"/>
              <a:ea typeface="Verdana" panose="020B0604030504040204" pitchFamily="34" charset="0"/>
              <a:cs typeface="Verdana" panose="020B0604030504040204" pitchFamily="34" charset="0"/>
            </a:endParaRPr>
          </a:p>
        </p:txBody>
      </p:sp>
      <p:sp>
        <p:nvSpPr>
          <p:cNvPr id="5" name="4 Rectángulo"/>
          <p:cNvSpPr/>
          <p:nvPr/>
        </p:nvSpPr>
        <p:spPr>
          <a:xfrm>
            <a:off x="539552" y="908720"/>
            <a:ext cx="7920880" cy="15494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600" dirty="0">
                <a:solidFill>
                  <a:schemeClr val="tx1"/>
                </a:solidFill>
              </a:rPr>
              <a:t>Informe de solicitudes de acceso a información pública recibidas en el Ministerio de Educación Nacional -  2015</a:t>
            </a:r>
          </a:p>
        </p:txBody>
      </p:sp>
    </p:spTree>
    <p:extLst>
      <p:ext uri="{BB962C8B-B14F-4D97-AF65-F5344CB8AC3E}">
        <p14:creationId xmlns:p14="http://schemas.microsoft.com/office/powerpoint/2010/main" val="3365266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6189257" y="6093296"/>
            <a:ext cx="2919247" cy="757382"/>
            <a:chOff x="6189257" y="6093296"/>
            <a:chExt cx="2919247" cy="757382"/>
          </a:xfrm>
        </p:grpSpPr>
        <p:pic>
          <p:nvPicPr>
            <p:cNvPr id="6" name="5 Imagen"/>
            <p:cNvPicPr>
              <a:picLocks noChangeAspect="1"/>
            </p:cNvPicPr>
            <p:nvPr/>
          </p:nvPicPr>
          <p:blipFill rotWithShape="1">
            <a:blip r:embed="rId2"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7" name="6 Imagen"/>
            <p:cNvPicPr>
              <a:picLocks noChangeAspect="1"/>
            </p:cNvPicPr>
            <p:nvPr/>
          </p:nvPicPr>
          <p:blipFill rotWithShape="1">
            <a:blip r:embed="rId3" cstate="print">
              <a:extLst>
                <a:ext uri="{28A0092B-C50C-407E-A947-70E740481C1C}">
                  <a14:useLocalDpi xmlns:a14="http://schemas.microsoft.com/office/drawing/2010/main" val="0"/>
                </a:ext>
              </a:extLst>
            </a:blip>
            <a:srcRect l="8610" t="34023" r="7437" b="38391"/>
            <a:stretch/>
          </p:blipFill>
          <p:spPr>
            <a:xfrm>
              <a:off x="6189257" y="6294092"/>
              <a:ext cx="1401235" cy="355790"/>
            </a:xfrm>
            <a:prstGeom prst="rect">
              <a:avLst/>
            </a:prstGeom>
          </p:spPr>
        </p:pic>
      </p:grpSp>
      <p:pic>
        <p:nvPicPr>
          <p:cNvPr id="3" name="Imagen 2"/>
          <p:cNvPicPr>
            <a:picLocks noChangeAspect="1"/>
          </p:cNvPicPr>
          <p:nvPr/>
        </p:nvPicPr>
        <p:blipFill>
          <a:blip r:embed="rId4"/>
          <a:stretch>
            <a:fillRect/>
          </a:stretch>
        </p:blipFill>
        <p:spPr>
          <a:xfrm>
            <a:off x="179512" y="404664"/>
            <a:ext cx="8676456" cy="5688632"/>
          </a:xfrm>
          <a:prstGeom prst="rect">
            <a:avLst/>
          </a:prstGeom>
        </p:spPr>
      </p:pic>
    </p:spTree>
    <p:extLst>
      <p:ext uri="{BB962C8B-B14F-4D97-AF65-F5344CB8AC3E}">
        <p14:creationId xmlns:p14="http://schemas.microsoft.com/office/powerpoint/2010/main" val="2490879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6189257" y="6093296"/>
            <a:ext cx="2919247" cy="757382"/>
            <a:chOff x="6189257" y="6093296"/>
            <a:chExt cx="2919247" cy="757382"/>
          </a:xfrm>
        </p:grpSpPr>
        <p:pic>
          <p:nvPicPr>
            <p:cNvPr id="6" name="5 Imagen"/>
            <p:cNvPicPr>
              <a:picLocks noChangeAspect="1"/>
            </p:cNvPicPr>
            <p:nvPr/>
          </p:nvPicPr>
          <p:blipFill rotWithShape="1">
            <a:blip r:embed="rId2"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7" name="6 Imagen"/>
            <p:cNvPicPr>
              <a:picLocks noChangeAspect="1"/>
            </p:cNvPicPr>
            <p:nvPr/>
          </p:nvPicPr>
          <p:blipFill rotWithShape="1">
            <a:blip r:embed="rId3" cstate="print">
              <a:extLst>
                <a:ext uri="{28A0092B-C50C-407E-A947-70E740481C1C}">
                  <a14:useLocalDpi xmlns:a14="http://schemas.microsoft.com/office/drawing/2010/main" val="0"/>
                </a:ext>
              </a:extLst>
            </a:blip>
            <a:srcRect l="8610" t="34023" r="7437" b="38391"/>
            <a:stretch/>
          </p:blipFill>
          <p:spPr>
            <a:xfrm>
              <a:off x="6189257" y="6294092"/>
              <a:ext cx="1401235" cy="355790"/>
            </a:xfrm>
            <a:prstGeom prst="rect">
              <a:avLst/>
            </a:prstGeom>
          </p:spPr>
        </p:pic>
      </p:grpSp>
      <p:pic>
        <p:nvPicPr>
          <p:cNvPr id="12" name="Imagen 11"/>
          <p:cNvPicPr>
            <a:picLocks noChangeAspect="1"/>
          </p:cNvPicPr>
          <p:nvPr/>
        </p:nvPicPr>
        <p:blipFill>
          <a:blip r:embed="rId4"/>
          <a:stretch>
            <a:fillRect/>
          </a:stretch>
        </p:blipFill>
        <p:spPr>
          <a:xfrm>
            <a:off x="107504" y="188728"/>
            <a:ext cx="8712968" cy="5945484"/>
          </a:xfrm>
          <a:prstGeom prst="rect">
            <a:avLst/>
          </a:prstGeom>
        </p:spPr>
      </p:pic>
    </p:spTree>
    <p:extLst>
      <p:ext uri="{BB962C8B-B14F-4D97-AF65-F5344CB8AC3E}">
        <p14:creationId xmlns:p14="http://schemas.microsoft.com/office/powerpoint/2010/main" val="4116878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6189257" y="6093296"/>
            <a:ext cx="2919247" cy="757382"/>
            <a:chOff x="6189257" y="6093296"/>
            <a:chExt cx="2919247" cy="757382"/>
          </a:xfrm>
        </p:grpSpPr>
        <p:pic>
          <p:nvPicPr>
            <p:cNvPr id="6" name="5 Imagen"/>
            <p:cNvPicPr>
              <a:picLocks noChangeAspect="1"/>
            </p:cNvPicPr>
            <p:nvPr/>
          </p:nvPicPr>
          <p:blipFill rotWithShape="1">
            <a:blip r:embed="rId2"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7" name="6 Imagen"/>
            <p:cNvPicPr>
              <a:picLocks noChangeAspect="1"/>
            </p:cNvPicPr>
            <p:nvPr/>
          </p:nvPicPr>
          <p:blipFill rotWithShape="1">
            <a:blip r:embed="rId3" cstate="print">
              <a:extLst>
                <a:ext uri="{28A0092B-C50C-407E-A947-70E740481C1C}">
                  <a14:useLocalDpi xmlns:a14="http://schemas.microsoft.com/office/drawing/2010/main" val="0"/>
                </a:ext>
              </a:extLst>
            </a:blip>
            <a:srcRect l="8610" t="34023" r="7437" b="38391"/>
            <a:stretch/>
          </p:blipFill>
          <p:spPr>
            <a:xfrm>
              <a:off x="6189257" y="6294092"/>
              <a:ext cx="1401235" cy="355790"/>
            </a:xfrm>
            <a:prstGeom prst="rect">
              <a:avLst/>
            </a:prstGeom>
          </p:spPr>
        </p:pic>
      </p:grpSp>
      <p:pic>
        <p:nvPicPr>
          <p:cNvPr id="9" name="Imagen 8"/>
          <p:cNvPicPr>
            <a:picLocks noChangeAspect="1"/>
          </p:cNvPicPr>
          <p:nvPr/>
        </p:nvPicPr>
        <p:blipFill>
          <a:blip r:embed="rId4"/>
          <a:stretch>
            <a:fillRect/>
          </a:stretch>
        </p:blipFill>
        <p:spPr>
          <a:xfrm>
            <a:off x="251520" y="279043"/>
            <a:ext cx="8604448" cy="5839818"/>
          </a:xfrm>
          <a:prstGeom prst="rect">
            <a:avLst/>
          </a:prstGeom>
        </p:spPr>
      </p:pic>
    </p:spTree>
    <p:extLst>
      <p:ext uri="{BB962C8B-B14F-4D97-AF65-F5344CB8AC3E}">
        <p14:creationId xmlns:p14="http://schemas.microsoft.com/office/powerpoint/2010/main" val="2455776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6189257" y="6093296"/>
            <a:ext cx="2919247" cy="757382"/>
            <a:chOff x="6189257" y="6093296"/>
            <a:chExt cx="2919247" cy="757382"/>
          </a:xfrm>
        </p:grpSpPr>
        <p:pic>
          <p:nvPicPr>
            <p:cNvPr id="6" name="5 Imagen"/>
            <p:cNvPicPr>
              <a:picLocks noChangeAspect="1"/>
            </p:cNvPicPr>
            <p:nvPr/>
          </p:nvPicPr>
          <p:blipFill rotWithShape="1">
            <a:blip r:embed="rId2"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7" name="6 Imagen"/>
            <p:cNvPicPr>
              <a:picLocks noChangeAspect="1"/>
            </p:cNvPicPr>
            <p:nvPr/>
          </p:nvPicPr>
          <p:blipFill rotWithShape="1">
            <a:blip r:embed="rId3" cstate="print">
              <a:extLst>
                <a:ext uri="{28A0092B-C50C-407E-A947-70E740481C1C}">
                  <a14:useLocalDpi xmlns:a14="http://schemas.microsoft.com/office/drawing/2010/main" val="0"/>
                </a:ext>
              </a:extLst>
            </a:blip>
            <a:srcRect l="8610" t="34023" r="7437" b="38391"/>
            <a:stretch/>
          </p:blipFill>
          <p:spPr>
            <a:xfrm>
              <a:off x="6189257" y="6294092"/>
              <a:ext cx="1401235" cy="355790"/>
            </a:xfrm>
            <a:prstGeom prst="rect">
              <a:avLst/>
            </a:prstGeom>
          </p:spPr>
        </p:pic>
      </p:grpSp>
      <p:pic>
        <p:nvPicPr>
          <p:cNvPr id="10" name="Imagen 9"/>
          <p:cNvPicPr>
            <a:picLocks noChangeAspect="1"/>
          </p:cNvPicPr>
          <p:nvPr/>
        </p:nvPicPr>
        <p:blipFill>
          <a:blip r:embed="rId4"/>
          <a:stretch>
            <a:fillRect/>
          </a:stretch>
        </p:blipFill>
        <p:spPr>
          <a:xfrm>
            <a:off x="179512" y="183320"/>
            <a:ext cx="8676456" cy="5909976"/>
          </a:xfrm>
          <a:prstGeom prst="rect">
            <a:avLst/>
          </a:prstGeom>
        </p:spPr>
      </p:pic>
    </p:spTree>
    <p:extLst>
      <p:ext uri="{BB962C8B-B14F-4D97-AF65-F5344CB8AC3E}">
        <p14:creationId xmlns:p14="http://schemas.microsoft.com/office/powerpoint/2010/main" val="715122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6189257" y="6093296"/>
            <a:ext cx="2919247" cy="757382"/>
            <a:chOff x="6189257" y="6093296"/>
            <a:chExt cx="2919247" cy="757382"/>
          </a:xfrm>
        </p:grpSpPr>
        <p:pic>
          <p:nvPicPr>
            <p:cNvPr id="6" name="5 Imagen"/>
            <p:cNvPicPr>
              <a:picLocks noChangeAspect="1"/>
            </p:cNvPicPr>
            <p:nvPr/>
          </p:nvPicPr>
          <p:blipFill rotWithShape="1">
            <a:blip r:embed="rId2"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7" name="6 Imagen"/>
            <p:cNvPicPr>
              <a:picLocks noChangeAspect="1"/>
            </p:cNvPicPr>
            <p:nvPr/>
          </p:nvPicPr>
          <p:blipFill rotWithShape="1">
            <a:blip r:embed="rId3" cstate="print">
              <a:extLst>
                <a:ext uri="{28A0092B-C50C-407E-A947-70E740481C1C}">
                  <a14:useLocalDpi xmlns:a14="http://schemas.microsoft.com/office/drawing/2010/main" val="0"/>
                </a:ext>
              </a:extLst>
            </a:blip>
            <a:srcRect l="8610" t="34023" r="7437" b="38391"/>
            <a:stretch/>
          </p:blipFill>
          <p:spPr>
            <a:xfrm>
              <a:off x="6189257" y="6294092"/>
              <a:ext cx="1401235" cy="355790"/>
            </a:xfrm>
            <a:prstGeom prst="rect">
              <a:avLst/>
            </a:prstGeom>
          </p:spPr>
        </p:pic>
      </p:grpSp>
      <p:pic>
        <p:nvPicPr>
          <p:cNvPr id="3" name="Imagen 2"/>
          <p:cNvPicPr>
            <a:picLocks noChangeAspect="1"/>
          </p:cNvPicPr>
          <p:nvPr/>
        </p:nvPicPr>
        <p:blipFill>
          <a:blip r:embed="rId4"/>
          <a:stretch>
            <a:fillRect/>
          </a:stretch>
        </p:blipFill>
        <p:spPr>
          <a:xfrm>
            <a:off x="179512" y="194202"/>
            <a:ext cx="8748464" cy="5913040"/>
          </a:xfrm>
          <a:prstGeom prst="rect">
            <a:avLst/>
          </a:prstGeom>
        </p:spPr>
      </p:pic>
    </p:spTree>
    <p:extLst>
      <p:ext uri="{BB962C8B-B14F-4D97-AF65-F5344CB8AC3E}">
        <p14:creationId xmlns:p14="http://schemas.microsoft.com/office/powerpoint/2010/main" val="1269938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6189257" y="6093296"/>
            <a:ext cx="2919247" cy="757382"/>
            <a:chOff x="6189257" y="6093296"/>
            <a:chExt cx="2919247" cy="757382"/>
          </a:xfrm>
        </p:grpSpPr>
        <p:pic>
          <p:nvPicPr>
            <p:cNvPr id="6" name="5 Imagen"/>
            <p:cNvPicPr>
              <a:picLocks noChangeAspect="1"/>
            </p:cNvPicPr>
            <p:nvPr/>
          </p:nvPicPr>
          <p:blipFill rotWithShape="1">
            <a:blip r:embed="rId2"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7" name="6 Imagen"/>
            <p:cNvPicPr>
              <a:picLocks noChangeAspect="1"/>
            </p:cNvPicPr>
            <p:nvPr/>
          </p:nvPicPr>
          <p:blipFill rotWithShape="1">
            <a:blip r:embed="rId3" cstate="print">
              <a:extLst>
                <a:ext uri="{28A0092B-C50C-407E-A947-70E740481C1C}">
                  <a14:useLocalDpi xmlns:a14="http://schemas.microsoft.com/office/drawing/2010/main" val="0"/>
                </a:ext>
              </a:extLst>
            </a:blip>
            <a:srcRect l="8610" t="34023" r="7437" b="38391"/>
            <a:stretch/>
          </p:blipFill>
          <p:spPr>
            <a:xfrm>
              <a:off x="6189257" y="6294092"/>
              <a:ext cx="1401235" cy="355790"/>
            </a:xfrm>
            <a:prstGeom prst="rect">
              <a:avLst/>
            </a:prstGeom>
          </p:spPr>
        </p:pic>
      </p:grpSp>
      <p:pic>
        <p:nvPicPr>
          <p:cNvPr id="2" name="Imagen 1"/>
          <p:cNvPicPr>
            <a:picLocks noChangeAspect="1"/>
          </p:cNvPicPr>
          <p:nvPr/>
        </p:nvPicPr>
        <p:blipFill>
          <a:blip r:embed="rId4"/>
          <a:stretch>
            <a:fillRect/>
          </a:stretch>
        </p:blipFill>
        <p:spPr>
          <a:xfrm>
            <a:off x="107504" y="326257"/>
            <a:ext cx="8388424" cy="5767039"/>
          </a:xfrm>
          <a:prstGeom prst="rect">
            <a:avLst/>
          </a:prstGeom>
        </p:spPr>
      </p:pic>
    </p:spTree>
    <p:extLst>
      <p:ext uri="{BB962C8B-B14F-4D97-AF65-F5344CB8AC3E}">
        <p14:creationId xmlns:p14="http://schemas.microsoft.com/office/powerpoint/2010/main" val="1805925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6189257" y="6093296"/>
            <a:ext cx="2919247" cy="757382"/>
            <a:chOff x="6189257" y="6093296"/>
            <a:chExt cx="2919247" cy="757382"/>
          </a:xfrm>
        </p:grpSpPr>
        <p:pic>
          <p:nvPicPr>
            <p:cNvPr id="6" name="5 Imagen"/>
            <p:cNvPicPr>
              <a:picLocks noChangeAspect="1"/>
            </p:cNvPicPr>
            <p:nvPr/>
          </p:nvPicPr>
          <p:blipFill rotWithShape="1">
            <a:blip r:embed="rId2"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7" name="6 Imagen"/>
            <p:cNvPicPr>
              <a:picLocks noChangeAspect="1"/>
            </p:cNvPicPr>
            <p:nvPr/>
          </p:nvPicPr>
          <p:blipFill rotWithShape="1">
            <a:blip r:embed="rId3" cstate="print">
              <a:extLst>
                <a:ext uri="{28A0092B-C50C-407E-A947-70E740481C1C}">
                  <a14:useLocalDpi xmlns:a14="http://schemas.microsoft.com/office/drawing/2010/main" val="0"/>
                </a:ext>
              </a:extLst>
            </a:blip>
            <a:srcRect l="8610" t="34023" r="7437" b="38391"/>
            <a:stretch/>
          </p:blipFill>
          <p:spPr>
            <a:xfrm>
              <a:off x="6189257" y="6294092"/>
              <a:ext cx="1401235" cy="355790"/>
            </a:xfrm>
            <a:prstGeom prst="rect">
              <a:avLst/>
            </a:prstGeom>
          </p:spPr>
        </p:pic>
      </p:grpSp>
      <p:pic>
        <p:nvPicPr>
          <p:cNvPr id="4" name="Imagen 3"/>
          <p:cNvPicPr>
            <a:picLocks noChangeAspect="1"/>
          </p:cNvPicPr>
          <p:nvPr/>
        </p:nvPicPr>
        <p:blipFill>
          <a:blip r:embed="rId4"/>
          <a:stretch>
            <a:fillRect/>
          </a:stretch>
        </p:blipFill>
        <p:spPr>
          <a:xfrm>
            <a:off x="107504" y="233019"/>
            <a:ext cx="8640960" cy="5890778"/>
          </a:xfrm>
          <a:prstGeom prst="rect">
            <a:avLst/>
          </a:prstGeom>
        </p:spPr>
      </p:pic>
    </p:spTree>
    <p:extLst>
      <p:ext uri="{BB962C8B-B14F-4D97-AF65-F5344CB8AC3E}">
        <p14:creationId xmlns:p14="http://schemas.microsoft.com/office/powerpoint/2010/main" val="1475795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6189257" y="6093296"/>
            <a:ext cx="2919247" cy="757382"/>
            <a:chOff x="6189257" y="6093296"/>
            <a:chExt cx="2919247" cy="757382"/>
          </a:xfrm>
        </p:grpSpPr>
        <p:pic>
          <p:nvPicPr>
            <p:cNvPr id="6" name="5 Imagen"/>
            <p:cNvPicPr>
              <a:picLocks noChangeAspect="1"/>
            </p:cNvPicPr>
            <p:nvPr/>
          </p:nvPicPr>
          <p:blipFill rotWithShape="1">
            <a:blip r:embed="rId2"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7" name="6 Imagen"/>
            <p:cNvPicPr>
              <a:picLocks noChangeAspect="1"/>
            </p:cNvPicPr>
            <p:nvPr/>
          </p:nvPicPr>
          <p:blipFill rotWithShape="1">
            <a:blip r:embed="rId3" cstate="print">
              <a:extLst>
                <a:ext uri="{28A0092B-C50C-407E-A947-70E740481C1C}">
                  <a14:useLocalDpi xmlns:a14="http://schemas.microsoft.com/office/drawing/2010/main" val="0"/>
                </a:ext>
              </a:extLst>
            </a:blip>
            <a:srcRect l="8610" t="34023" r="7437" b="38391"/>
            <a:stretch/>
          </p:blipFill>
          <p:spPr>
            <a:xfrm>
              <a:off x="6189257" y="6294092"/>
              <a:ext cx="1401235" cy="355790"/>
            </a:xfrm>
            <a:prstGeom prst="rect">
              <a:avLst/>
            </a:prstGeom>
          </p:spPr>
        </p:pic>
      </p:grpSp>
      <p:pic>
        <p:nvPicPr>
          <p:cNvPr id="3" name="Imagen 2"/>
          <p:cNvPicPr>
            <a:picLocks noChangeAspect="1"/>
          </p:cNvPicPr>
          <p:nvPr/>
        </p:nvPicPr>
        <p:blipFill>
          <a:blip r:embed="rId4"/>
          <a:stretch>
            <a:fillRect/>
          </a:stretch>
        </p:blipFill>
        <p:spPr>
          <a:xfrm>
            <a:off x="251520" y="144836"/>
            <a:ext cx="8532440" cy="6020468"/>
          </a:xfrm>
          <a:prstGeom prst="rect">
            <a:avLst/>
          </a:prstGeom>
        </p:spPr>
      </p:pic>
    </p:spTree>
    <p:extLst>
      <p:ext uri="{BB962C8B-B14F-4D97-AF65-F5344CB8AC3E}">
        <p14:creationId xmlns:p14="http://schemas.microsoft.com/office/powerpoint/2010/main" val="1074113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6189257" y="6093296"/>
            <a:ext cx="2919247" cy="757382"/>
            <a:chOff x="6189257" y="6093296"/>
            <a:chExt cx="2919247" cy="757382"/>
          </a:xfrm>
        </p:grpSpPr>
        <p:pic>
          <p:nvPicPr>
            <p:cNvPr id="6" name="5 Imagen"/>
            <p:cNvPicPr>
              <a:picLocks noChangeAspect="1"/>
            </p:cNvPicPr>
            <p:nvPr/>
          </p:nvPicPr>
          <p:blipFill rotWithShape="1">
            <a:blip r:embed="rId2"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7" name="6 Imagen"/>
            <p:cNvPicPr>
              <a:picLocks noChangeAspect="1"/>
            </p:cNvPicPr>
            <p:nvPr/>
          </p:nvPicPr>
          <p:blipFill rotWithShape="1">
            <a:blip r:embed="rId3" cstate="print">
              <a:extLst>
                <a:ext uri="{28A0092B-C50C-407E-A947-70E740481C1C}">
                  <a14:useLocalDpi xmlns:a14="http://schemas.microsoft.com/office/drawing/2010/main" val="0"/>
                </a:ext>
              </a:extLst>
            </a:blip>
            <a:srcRect l="8610" t="34023" r="7437" b="38391"/>
            <a:stretch/>
          </p:blipFill>
          <p:spPr>
            <a:xfrm>
              <a:off x="6189257" y="6294092"/>
              <a:ext cx="1401235" cy="355790"/>
            </a:xfrm>
            <a:prstGeom prst="rect">
              <a:avLst/>
            </a:prstGeom>
          </p:spPr>
        </p:pic>
      </p:grpSp>
      <p:pic>
        <p:nvPicPr>
          <p:cNvPr id="12" name="Imagen 11"/>
          <p:cNvPicPr>
            <a:picLocks noChangeAspect="1"/>
          </p:cNvPicPr>
          <p:nvPr/>
        </p:nvPicPr>
        <p:blipFill>
          <a:blip r:embed="rId4"/>
          <a:stretch>
            <a:fillRect/>
          </a:stretch>
        </p:blipFill>
        <p:spPr>
          <a:xfrm>
            <a:off x="323528" y="192780"/>
            <a:ext cx="8424936" cy="5880595"/>
          </a:xfrm>
          <a:prstGeom prst="rect">
            <a:avLst/>
          </a:prstGeom>
        </p:spPr>
      </p:pic>
    </p:spTree>
    <p:extLst>
      <p:ext uri="{BB962C8B-B14F-4D97-AF65-F5344CB8AC3E}">
        <p14:creationId xmlns:p14="http://schemas.microsoft.com/office/powerpoint/2010/main" val="4275075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6189257" y="6093296"/>
            <a:ext cx="2919247" cy="757382"/>
            <a:chOff x="6189257" y="6093296"/>
            <a:chExt cx="2919247" cy="757382"/>
          </a:xfrm>
        </p:grpSpPr>
        <p:pic>
          <p:nvPicPr>
            <p:cNvPr id="6" name="5 Imagen"/>
            <p:cNvPicPr>
              <a:picLocks noChangeAspect="1"/>
            </p:cNvPicPr>
            <p:nvPr/>
          </p:nvPicPr>
          <p:blipFill rotWithShape="1">
            <a:blip r:embed="rId2"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7" name="6 Imagen"/>
            <p:cNvPicPr>
              <a:picLocks noChangeAspect="1"/>
            </p:cNvPicPr>
            <p:nvPr/>
          </p:nvPicPr>
          <p:blipFill rotWithShape="1">
            <a:blip r:embed="rId3" cstate="print">
              <a:extLst>
                <a:ext uri="{28A0092B-C50C-407E-A947-70E740481C1C}">
                  <a14:useLocalDpi xmlns:a14="http://schemas.microsoft.com/office/drawing/2010/main" val="0"/>
                </a:ext>
              </a:extLst>
            </a:blip>
            <a:srcRect l="8610" t="34023" r="7437" b="38391"/>
            <a:stretch/>
          </p:blipFill>
          <p:spPr>
            <a:xfrm>
              <a:off x="6189257" y="6294092"/>
              <a:ext cx="1401235" cy="355790"/>
            </a:xfrm>
            <a:prstGeom prst="rect">
              <a:avLst/>
            </a:prstGeom>
          </p:spPr>
        </p:pic>
      </p:grpSp>
      <p:pic>
        <p:nvPicPr>
          <p:cNvPr id="2" name="Imagen 1"/>
          <p:cNvPicPr>
            <a:picLocks noChangeAspect="1"/>
          </p:cNvPicPr>
          <p:nvPr/>
        </p:nvPicPr>
        <p:blipFill>
          <a:blip r:embed="rId4"/>
          <a:stretch>
            <a:fillRect/>
          </a:stretch>
        </p:blipFill>
        <p:spPr>
          <a:xfrm>
            <a:off x="179512" y="291000"/>
            <a:ext cx="8658365" cy="5802296"/>
          </a:xfrm>
          <a:prstGeom prst="rect">
            <a:avLst/>
          </a:prstGeom>
        </p:spPr>
      </p:pic>
    </p:spTree>
    <p:extLst>
      <p:ext uri="{BB962C8B-B14F-4D97-AF65-F5344CB8AC3E}">
        <p14:creationId xmlns:p14="http://schemas.microsoft.com/office/powerpoint/2010/main" val="3126437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 name="Picture 1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259" t="17295" r="16983" b="33645"/>
          <a:stretch/>
        </p:blipFill>
        <p:spPr bwMode="auto">
          <a:xfrm>
            <a:off x="550741" y="353827"/>
            <a:ext cx="3233023" cy="606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CuadroTexto"/>
          <p:cNvSpPr txBox="1"/>
          <p:nvPr/>
        </p:nvSpPr>
        <p:spPr>
          <a:xfrm>
            <a:off x="550741" y="292633"/>
            <a:ext cx="3241080" cy="646331"/>
          </a:xfrm>
          <a:prstGeom prst="rect">
            <a:avLst/>
          </a:prstGeom>
          <a:noFill/>
        </p:spPr>
        <p:txBody>
          <a:bodyPr wrap="square" rtlCol="0">
            <a:spAutoFit/>
          </a:bodyPr>
          <a:lstStyle/>
          <a:p>
            <a:r>
              <a:rPr lang="es-CO" b="1" dirty="0">
                <a:solidFill>
                  <a:schemeClr val="bg1"/>
                </a:solidFill>
                <a:latin typeface="Arial Narrow" panose="020B0606020202030204" pitchFamily="34" charset="0"/>
                <a:ea typeface="Verdana" panose="020B0604030504040204" pitchFamily="34" charset="0"/>
                <a:cs typeface="Arial" pitchFamily="34" charset="0"/>
              </a:rPr>
              <a:t>Derechos de petición de la información</a:t>
            </a:r>
          </a:p>
        </p:txBody>
      </p:sp>
      <p:grpSp>
        <p:nvGrpSpPr>
          <p:cNvPr id="20" name="19 Grupo"/>
          <p:cNvGrpSpPr/>
          <p:nvPr/>
        </p:nvGrpSpPr>
        <p:grpSpPr>
          <a:xfrm>
            <a:off x="6189257" y="6093296"/>
            <a:ext cx="2919247" cy="757382"/>
            <a:chOff x="6189257" y="6093296"/>
            <a:chExt cx="2919247" cy="757382"/>
          </a:xfrm>
        </p:grpSpPr>
        <p:pic>
          <p:nvPicPr>
            <p:cNvPr id="21" name="20 Imagen"/>
            <p:cNvPicPr>
              <a:picLocks noChangeAspect="1"/>
            </p:cNvPicPr>
            <p:nvPr/>
          </p:nvPicPr>
          <p:blipFill rotWithShape="1">
            <a:blip r:embed="rId4"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22" name="21 Imagen"/>
            <p:cNvPicPr>
              <a:picLocks noChangeAspect="1"/>
            </p:cNvPicPr>
            <p:nvPr/>
          </p:nvPicPr>
          <p:blipFill rotWithShape="1">
            <a:blip r:embed="rId5" cstate="print">
              <a:extLst>
                <a:ext uri="{28A0092B-C50C-407E-A947-70E740481C1C}">
                  <a14:useLocalDpi xmlns:a14="http://schemas.microsoft.com/office/drawing/2010/main" val="0"/>
                </a:ext>
              </a:extLst>
            </a:blip>
            <a:srcRect l="8610" t="34023" r="7437" b="38391"/>
            <a:stretch/>
          </p:blipFill>
          <p:spPr>
            <a:xfrm>
              <a:off x="6189257" y="6294092"/>
              <a:ext cx="1401235" cy="355790"/>
            </a:xfrm>
            <a:prstGeom prst="rect">
              <a:avLst/>
            </a:prstGeom>
          </p:spPr>
        </p:pic>
      </p:grpSp>
      <p:sp>
        <p:nvSpPr>
          <p:cNvPr id="11" name="10 CuadroTexto"/>
          <p:cNvSpPr txBox="1"/>
          <p:nvPr/>
        </p:nvSpPr>
        <p:spPr>
          <a:xfrm>
            <a:off x="6189257" y="2132856"/>
            <a:ext cx="2778152" cy="3693319"/>
          </a:xfrm>
          <a:prstGeom prst="rect">
            <a:avLst/>
          </a:prstGeom>
          <a:noFill/>
        </p:spPr>
        <p:txBody>
          <a:bodyPr wrap="square" rtlCol="0">
            <a:spAutoFit/>
          </a:bodyPr>
          <a:lstStyle/>
          <a:p>
            <a:pPr algn="just"/>
            <a:r>
              <a:rPr lang="es-CO" dirty="0"/>
              <a:t>Durante el cuarto trimestre de 2016 se recibieron 2.458 solicitudes de derechos de petición de información, de las cuales 1348 fueron atendidos directamente por el Ministerio de  Educación Nacional, y 1110 solicitudes se trasladaron  por  competencia a otra entidad, ninguna solicitud fue negada.</a:t>
            </a:r>
          </a:p>
          <a:p>
            <a:pPr algn="just"/>
            <a:endParaRPr lang="es-ES" dirty="0"/>
          </a:p>
        </p:txBody>
      </p:sp>
      <p:pic>
        <p:nvPicPr>
          <p:cNvPr id="3" name="Imagen 2"/>
          <p:cNvPicPr>
            <a:picLocks noChangeAspect="1"/>
          </p:cNvPicPr>
          <p:nvPr/>
        </p:nvPicPr>
        <p:blipFill>
          <a:blip r:embed="rId6"/>
          <a:stretch>
            <a:fillRect/>
          </a:stretch>
        </p:blipFill>
        <p:spPr>
          <a:xfrm>
            <a:off x="808120" y="4438792"/>
            <a:ext cx="4680520" cy="2211090"/>
          </a:xfrm>
          <a:prstGeom prst="rect">
            <a:avLst/>
          </a:prstGeom>
        </p:spPr>
      </p:pic>
      <p:graphicFrame>
        <p:nvGraphicFramePr>
          <p:cNvPr id="14" name="1 Gráfico">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1152823820"/>
              </p:ext>
            </p:extLst>
          </p:nvPr>
        </p:nvGraphicFramePr>
        <p:xfrm>
          <a:off x="808120" y="1268760"/>
          <a:ext cx="4680519" cy="2736303"/>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5205296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6189257" y="6093296"/>
            <a:ext cx="2919247" cy="757382"/>
            <a:chOff x="6189257" y="6093296"/>
            <a:chExt cx="2919247" cy="757382"/>
          </a:xfrm>
        </p:grpSpPr>
        <p:pic>
          <p:nvPicPr>
            <p:cNvPr id="6" name="5 Imagen"/>
            <p:cNvPicPr>
              <a:picLocks noChangeAspect="1"/>
            </p:cNvPicPr>
            <p:nvPr/>
          </p:nvPicPr>
          <p:blipFill rotWithShape="1">
            <a:blip r:embed="rId2"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7" name="6 Imagen"/>
            <p:cNvPicPr>
              <a:picLocks noChangeAspect="1"/>
            </p:cNvPicPr>
            <p:nvPr/>
          </p:nvPicPr>
          <p:blipFill rotWithShape="1">
            <a:blip r:embed="rId3" cstate="print">
              <a:extLst>
                <a:ext uri="{28A0092B-C50C-407E-A947-70E740481C1C}">
                  <a14:useLocalDpi xmlns:a14="http://schemas.microsoft.com/office/drawing/2010/main" val="0"/>
                </a:ext>
              </a:extLst>
            </a:blip>
            <a:srcRect l="8610" t="34023" r="7437" b="38391"/>
            <a:stretch/>
          </p:blipFill>
          <p:spPr>
            <a:xfrm>
              <a:off x="6189257" y="6294092"/>
              <a:ext cx="1401235" cy="355790"/>
            </a:xfrm>
            <a:prstGeom prst="rect">
              <a:avLst/>
            </a:prstGeom>
          </p:spPr>
        </p:pic>
      </p:grpSp>
      <p:pic>
        <p:nvPicPr>
          <p:cNvPr id="8" name="Imagen 7"/>
          <p:cNvPicPr>
            <a:picLocks noChangeAspect="1"/>
          </p:cNvPicPr>
          <p:nvPr/>
        </p:nvPicPr>
        <p:blipFill>
          <a:blip r:embed="rId4"/>
          <a:stretch>
            <a:fillRect/>
          </a:stretch>
        </p:blipFill>
        <p:spPr>
          <a:xfrm>
            <a:off x="251520" y="337577"/>
            <a:ext cx="8532440" cy="5734594"/>
          </a:xfrm>
          <a:prstGeom prst="rect">
            <a:avLst/>
          </a:prstGeom>
        </p:spPr>
      </p:pic>
    </p:spTree>
    <p:extLst>
      <p:ext uri="{BB962C8B-B14F-4D97-AF65-F5344CB8AC3E}">
        <p14:creationId xmlns:p14="http://schemas.microsoft.com/office/powerpoint/2010/main" val="20337380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6189257" y="6093296"/>
            <a:ext cx="2919247" cy="757382"/>
            <a:chOff x="6189257" y="6093296"/>
            <a:chExt cx="2919247" cy="757382"/>
          </a:xfrm>
        </p:grpSpPr>
        <p:pic>
          <p:nvPicPr>
            <p:cNvPr id="6" name="5 Imagen"/>
            <p:cNvPicPr>
              <a:picLocks noChangeAspect="1"/>
            </p:cNvPicPr>
            <p:nvPr/>
          </p:nvPicPr>
          <p:blipFill rotWithShape="1">
            <a:blip r:embed="rId2"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7" name="6 Imagen"/>
            <p:cNvPicPr>
              <a:picLocks noChangeAspect="1"/>
            </p:cNvPicPr>
            <p:nvPr/>
          </p:nvPicPr>
          <p:blipFill rotWithShape="1">
            <a:blip r:embed="rId3" cstate="print">
              <a:extLst>
                <a:ext uri="{28A0092B-C50C-407E-A947-70E740481C1C}">
                  <a14:useLocalDpi xmlns:a14="http://schemas.microsoft.com/office/drawing/2010/main" val="0"/>
                </a:ext>
              </a:extLst>
            </a:blip>
            <a:srcRect l="8610" t="34023" r="7437" b="38391"/>
            <a:stretch/>
          </p:blipFill>
          <p:spPr>
            <a:xfrm>
              <a:off x="6189257" y="6294092"/>
              <a:ext cx="1401235" cy="355790"/>
            </a:xfrm>
            <a:prstGeom prst="rect">
              <a:avLst/>
            </a:prstGeom>
          </p:spPr>
        </p:pic>
      </p:grpSp>
      <p:pic>
        <p:nvPicPr>
          <p:cNvPr id="4" name="Imagen 3"/>
          <p:cNvPicPr>
            <a:picLocks noChangeAspect="1"/>
          </p:cNvPicPr>
          <p:nvPr/>
        </p:nvPicPr>
        <p:blipFill>
          <a:blip r:embed="rId4"/>
          <a:stretch>
            <a:fillRect/>
          </a:stretch>
        </p:blipFill>
        <p:spPr>
          <a:xfrm>
            <a:off x="179512" y="326257"/>
            <a:ext cx="8362445" cy="5803610"/>
          </a:xfrm>
          <a:prstGeom prst="rect">
            <a:avLst/>
          </a:prstGeom>
        </p:spPr>
      </p:pic>
    </p:spTree>
    <p:extLst>
      <p:ext uri="{BB962C8B-B14F-4D97-AF65-F5344CB8AC3E}">
        <p14:creationId xmlns:p14="http://schemas.microsoft.com/office/powerpoint/2010/main" val="1723486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6189257" y="6093296"/>
            <a:ext cx="2919247" cy="757382"/>
            <a:chOff x="6189257" y="6093296"/>
            <a:chExt cx="2919247" cy="757382"/>
          </a:xfrm>
        </p:grpSpPr>
        <p:pic>
          <p:nvPicPr>
            <p:cNvPr id="6" name="5 Imagen"/>
            <p:cNvPicPr>
              <a:picLocks noChangeAspect="1"/>
            </p:cNvPicPr>
            <p:nvPr/>
          </p:nvPicPr>
          <p:blipFill rotWithShape="1">
            <a:blip r:embed="rId2"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7" name="6 Imagen"/>
            <p:cNvPicPr>
              <a:picLocks noChangeAspect="1"/>
            </p:cNvPicPr>
            <p:nvPr/>
          </p:nvPicPr>
          <p:blipFill rotWithShape="1">
            <a:blip r:embed="rId3" cstate="print">
              <a:extLst>
                <a:ext uri="{28A0092B-C50C-407E-A947-70E740481C1C}">
                  <a14:useLocalDpi xmlns:a14="http://schemas.microsoft.com/office/drawing/2010/main" val="0"/>
                </a:ext>
              </a:extLst>
            </a:blip>
            <a:srcRect l="8610" t="34023" r="7437" b="38391"/>
            <a:stretch/>
          </p:blipFill>
          <p:spPr>
            <a:xfrm>
              <a:off x="6189257" y="6294092"/>
              <a:ext cx="1401235" cy="355790"/>
            </a:xfrm>
            <a:prstGeom prst="rect">
              <a:avLst/>
            </a:prstGeom>
          </p:spPr>
        </p:pic>
      </p:grpSp>
      <p:pic>
        <p:nvPicPr>
          <p:cNvPr id="9" name="Imagen 8"/>
          <p:cNvPicPr>
            <a:picLocks noChangeAspect="1"/>
          </p:cNvPicPr>
          <p:nvPr/>
        </p:nvPicPr>
        <p:blipFill>
          <a:blip r:embed="rId4"/>
          <a:stretch>
            <a:fillRect/>
          </a:stretch>
        </p:blipFill>
        <p:spPr>
          <a:xfrm>
            <a:off x="144016" y="255240"/>
            <a:ext cx="8748464" cy="5838056"/>
          </a:xfrm>
          <a:prstGeom prst="rect">
            <a:avLst/>
          </a:prstGeom>
        </p:spPr>
      </p:pic>
    </p:spTree>
    <p:extLst>
      <p:ext uri="{BB962C8B-B14F-4D97-AF65-F5344CB8AC3E}">
        <p14:creationId xmlns:p14="http://schemas.microsoft.com/office/powerpoint/2010/main" val="11622501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6189257" y="6093296"/>
            <a:ext cx="2919247" cy="757382"/>
            <a:chOff x="6189257" y="6093296"/>
            <a:chExt cx="2919247" cy="757382"/>
          </a:xfrm>
        </p:grpSpPr>
        <p:pic>
          <p:nvPicPr>
            <p:cNvPr id="6" name="5 Imagen"/>
            <p:cNvPicPr>
              <a:picLocks noChangeAspect="1"/>
            </p:cNvPicPr>
            <p:nvPr/>
          </p:nvPicPr>
          <p:blipFill rotWithShape="1">
            <a:blip r:embed="rId2"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7" name="6 Imagen"/>
            <p:cNvPicPr>
              <a:picLocks noChangeAspect="1"/>
            </p:cNvPicPr>
            <p:nvPr/>
          </p:nvPicPr>
          <p:blipFill rotWithShape="1">
            <a:blip r:embed="rId3" cstate="print">
              <a:extLst>
                <a:ext uri="{28A0092B-C50C-407E-A947-70E740481C1C}">
                  <a14:useLocalDpi xmlns:a14="http://schemas.microsoft.com/office/drawing/2010/main" val="0"/>
                </a:ext>
              </a:extLst>
            </a:blip>
            <a:srcRect l="8610" t="34023" r="7437" b="38391"/>
            <a:stretch/>
          </p:blipFill>
          <p:spPr>
            <a:xfrm>
              <a:off x="6189257" y="6294092"/>
              <a:ext cx="1401235" cy="355790"/>
            </a:xfrm>
            <a:prstGeom prst="rect">
              <a:avLst/>
            </a:prstGeom>
          </p:spPr>
        </p:pic>
      </p:grpSp>
      <p:pic>
        <p:nvPicPr>
          <p:cNvPr id="2" name="Imagen 1"/>
          <p:cNvPicPr>
            <a:picLocks noChangeAspect="1"/>
          </p:cNvPicPr>
          <p:nvPr/>
        </p:nvPicPr>
        <p:blipFill>
          <a:blip r:embed="rId4"/>
          <a:stretch>
            <a:fillRect/>
          </a:stretch>
        </p:blipFill>
        <p:spPr>
          <a:xfrm>
            <a:off x="107504" y="305246"/>
            <a:ext cx="8424936" cy="5860058"/>
          </a:xfrm>
          <a:prstGeom prst="rect">
            <a:avLst/>
          </a:prstGeom>
        </p:spPr>
      </p:pic>
    </p:spTree>
    <p:extLst>
      <p:ext uri="{BB962C8B-B14F-4D97-AF65-F5344CB8AC3E}">
        <p14:creationId xmlns:p14="http://schemas.microsoft.com/office/powerpoint/2010/main" val="1181520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6189257" y="6093296"/>
            <a:ext cx="2919247" cy="757382"/>
            <a:chOff x="6189257" y="6093296"/>
            <a:chExt cx="2919247" cy="757382"/>
          </a:xfrm>
        </p:grpSpPr>
        <p:pic>
          <p:nvPicPr>
            <p:cNvPr id="6" name="5 Imagen"/>
            <p:cNvPicPr>
              <a:picLocks noChangeAspect="1"/>
            </p:cNvPicPr>
            <p:nvPr/>
          </p:nvPicPr>
          <p:blipFill rotWithShape="1">
            <a:blip r:embed="rId2"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7" name="6 Imagen"/>
            <p:cNvPicPr>
              <a:picLocks noChangeAspect="1"/>
            </p:cNvPicPr>
            <p:nvPr/>
          </p:nvPicPr>
          <p:blipFill rotWithShape="1">
            <a:blip r:embed="rId3" cstate="print">
              <a:extLst>
                <a:ext uri="{28A0092B-C50C-407E-A947-70E740481C1C}">
                  <a14:useLocalDpi xmlns:a14="http://schemas.microsoft.com/office/drawing/2010/main" val="0"/>
                </a:ext>
              </a:extLst>
            </a:blip>
            <a:srcRect l="8610" t="34023" r="7437" b="38391"/>
            <a:stretch/>
          </p:blipFill>
          <p:spPr>
            <a:xfrm>
              <a:off x="6189257" y="6294092"/>
              <a:ext cx="1401235" cy="355790"/>
            </a:xfrm>
            <a:prstGeom prst="rect">
              <a:avLst/>
            </a:prstGeom>
          </p:spPr>
        </p:pic>
      </p:grpSp>
      <p:pic>
        <p:nvPicPr>
          <p:cNvPr id="4" name="Imagen 3"/>
          <p:cNvPicPr>
            <a:picLocks noChangeAspect="1"/>
          </p:cNvPicPr>
          <p:nvPr/>
        </p:nvPicPr>
        <p:blipFill>
          <a:blip r:embed="rId4"/>
          <a:stretch>
            <a:fillRect/>
          </a:stretch>
        </p:blipFill>
        <p:spPr>
          <a:xfrm>
            <a:off x="179512" y="164034"/>
            <a:ext cx="8568952" cy="5929262"/>
          </a:xfrm>
          <a:prstGeom prst="rect">
            <a:avLst/>
          </a:prstGeom>
        </p:spPr>
      </p:pic>
    </p:spTree>
    <p:extLst>
      <p:ext uri="{BB962C8B-B14F-4D97-AF65-F5344CB8AC3E}">
        <p14:creationId xmlns:p14="http://schemas.microsoft.com/office/powerpoint/2010/main" val="21619447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6189257" y="6093296"/>
            <a:ext cx="2919247" cy="757382"/>
            <a:chOff x="6189257" y="6093296"/>
            <a:chExt cx="2919247" cy="757382"/>
          </a:xfrm>
        </p:grpSpPr>
        <p:pic>
          <p:nvPicPr>
            <p:cNvPr id="6" name="5 Imagen"/>
            <p:cNvPicPr>
              <a:picLocks noChangeAspect="1"/>
            </p:cNvPicPr>
            <p:nvPr/>
          </p:nvPicPr>
          <p:blipFill rotWithShape="1">
            <a:blip r:embed="rId2"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7" name="6 Imagen"/>
            <p:cNvPicPr>
              <a:picLocks noChangeAspect="1"/>
            </p:cNvPicPr>
            <p:nvPr/>
          </p:nvPicPr>
          <p:blipFill rotWithShape="1">
            <a:blip r:embed="rId3" cstate="print">
              <a:extLst>
                <a:ext uri="{28A0092B-C50C-407E-A947-70E740481C1C}">
                  <a14:useLocalDpi xmlns:a14="http://schemas.microsoft.com/office/drawing/2010/main" val="0"/>
                </a:ext>
              </a:extLst>
            </a:blip>
            <a:srcRect l="8610" t="34023" r="7437" b="38391"/>
            <a:stretch/>
          </p:blipFill>
          <p:spPr>
            <a:xfrm>
              <a:off x="6189257" y="6294092"/>
              <a:ext cx="1401235" cy="355790"/>
            </a:xfrm>
            <a:prstGeom prst="rect">
              <a:avLst/>
            </a:prstGeom>
          </p:spPr>
        </p:pic>
      </p:grpSp>
      <p:pic>
        <p:nvPicPr>
          <p:cNvPr id="3" name="Imagen 2"/>
          <p:cNvPicPr>
            <a:picLocks noChangeAspect="1"/>
          </p:cNvPicPr>
          <p:nvPr/>
        </p:nvPicPr>
        <p:blipFill>
          <a:blip r:embed="rId4"/>
          <a:stretch>
            <a:fillRect/>
          </a:stretch>
        </p:blipFill>
        <p:spPr>
          <a:xfrm>
            <a:off x="107504" y="141684"/>
            <a:ext cx="8748464" cy="5951612"/>
          </a:xfrm>
          <a:prstGeom prst="rect">
            <a:avLst/>
          </a:prstGeom>
        </p:spPr>
      </p:pic>
    </p:spTree>
    <p:extLst>
      <p:ext uri="{BB962C8B-B14F-4D97-AF65-F5344CB8AC3E}">
        <p14:creationId xmlns:p14="http://schemas.microsoft.com/office/powerpoint/2010/main" val="41943380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6189257" y="6093296"/>
            <a:ext cx="2919247" cy="757382"/>
            <a:chOff x="6189257" y="6093296"/>
            <a:chExt cx="2919247" cy="757382"/>
          </a:xfrm>
        </p:grpSpPr>
        <p:pic>
          <p:nvPicPr>
            <p:cNvPr id="6" name="5 Imagen"/>
            <p:cNvPicPr>
              <a:picLocks noChangeAspect="1"/>
            </p:cNvPicPr>
            <p:nvPr/>
          </p:nvPicPr>
          <p:blipFill rotWithShape="1">
            <a:blip r:embed="rId2"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7" name="6 Imagen"/>
            <p:cNvPicPr>
              <a:picLocks noChangeAspect="1"/>
            </p:cNvPicPr>
            <p:nvPr/>
          </p:nvPicPr>
          <p:blipFill rotWithShape="1">
            <a:blip r:embed="rId3" cstate="print">
              <a:extLst>
                <a:ext uri="{28A0092B-C50C-407E-A947-70E740481C1C}">
                  <a14:useLocalDpi xmlns:a14="http://schemas.microsoft.com/office/drawing/2010/main" val="0"/>
                </a:ext>
              </a:extLst>
            </a:blip>
            <a:srcRect l="8610" t="34023" r="7437" b="38391"/>
            <a:stretch/>
          </p:blipFill>
          <p:spPr>
            <a:xfrm>
              <a:off x="6189257" y="6294092"/>
              <a:ext cx="1401235" cy="355790"/>
            </a:xfrm>
            <a:prstGeom prst="rect">
              <a:avLst/>
            </a:prstGeom>
          </p:spPr>
        </p:pic>
      </p:grpSp>
      <p:pic>
        <p:nvPicPr>
          <p:cNvPr id="2" name="Imagen 1"/>
          <p:cNvPicPr>
            <a:picLocks noChangeAspect="1"/>
          </p:cNvPicPr>
          <p:nvPr/>
        </p:nvPicPr>
        <p:blipFill>
          <a:blip r:embed="rId4"/>
          <a:stretch>
            <a:fillRect/>
          </a:stretch>
        </p:blipFill>
        <p:spPr>
          <a:xfrm>
            <a:off x="179512" y="243745"/>
            <a:ext cx="8316416" cy="5880595"/>
          </a:xfrm>
          <a:prstGeom prst="rect">
            <a:avLst/>
          </a:prstGeom>
        </p:spPr>
      </p:pic>
    </p:spTree>
    <p:extLst>
      <p:ext uri="{BB962C8B-B14F-4D97-AF65-F5344CB8AC3E}">
        <p14:creationId xmlns:p14="http://schemas.microsoft.com/office/powerpoint/2010/main" val="2452188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259" t="17295" r="16983" b="33645"/>
          <a:stretch/>
        </p:blipFill>
        <p:spPr bwMode="auto">
          <a:xfrm>
            <a:off x="550741" y="353827"/>
            <a:ext cx="3233023" cy="606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CuadroTexto"/>
          <p:cNvSpPr txBox="1"/>
          <p:nvPr/>
        </p:nvSpPr>
        <p:spPr>
          <a:xfrm>
            <a:off x="550741" y="292633"/>
            <a:ext cx="3241080" cy="646331"/>
          </a:xfrm>
          <a:prstGeom prst="rect">
            <a:avLst/>
          </a:prstGeom>
          <a:noFill/>
        </p:spPr>
        <p:txBody>
          <a:bodyPr wrap="square" rtlCol="0">
            <a:spAutoFit/>
          </a:bodyPr>
          <a:lstStyle/>
          <a:p>
            <a:r>
              <a:rPr lang="es-CO" b="1" dirty="0">
                <a:solidFill>
                  <a:schemeClr val="bg1"/>
                </a:solidFill>
                <a:latin typeface="Arial Narrow" panose="020B0606020202030204" pitchFamily="34" charset="0"/>
                <a:ea typeface="Verdana" panose="020B0604030504040204" pitchFamily="34" charset="0"/>
                <a:cs typeface="Arial" pitchFamily="34" charset="0"/>
              </a:rPr>
              <a:t>Derechos de petición de la información</a:t>
            </a:r>
          </a:p>
        </p:txBody>
      </p:sp>
      <p:grpSp>
        <p:nvGrpSpPr>
          <p:cNvPr id="20" name="19 Grupo"/>
          <p:cNvGrpSpPr/>
          <p:nvPr/>
        </p:nvGrpSpPr>
        <p:grpSpPr>
          <a:xfrm>
            <a:off x="6189257" y="6093296"/>
            <a:ext cx="2919247" cy="757382"/>
            <a:chOff x="6189257" y="6093296"/>
            <a:chExt cx="2919247" cy="757382"/>
          </a:xfrm>
        </p:grpSpPr>
        <p:pic>
          <p:nvPicPr>
            <p:cNvPr id="21" name="20 Imagen"/>
            <p:cNvPicPr>
              <a:picLocks noChangeAspect="1"/>
            </p:cNvPicPr>
            <p:nvPr/>
          </p:nvPicPr>
          <p:blipFill rotWithShape="1">
            <a:blip r:embed="rId4"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22" name="21 Imagen"/>
            <p:cNvPicPr>
              <a:picLocks noChangeAspect="1"/>
            </p:cNvPicPr>
            <p:nvPr/>
          </p:nvPicPr>
          <p:blipFill rotWithShape="1">
            <a:blip r:embed="rId5" cstate="print">
              <a:extLst>
                <a:ext uri="{28A0092B-C50C-407E-A947-70E740481C1C}">
                  <a14:useLocalDpi xmlns:a14="http://schemas.microsoft.com/office/drawing/2010/main" val="0"/>
                </a:ext>
              </a:extLst>
            </a:blip>
            <a:srcRect l="8610" t="34023" r="7437" b="38391"/>
            <a:stretch/>
          </p:blipFill>
          <p:spPr>
            <a:xfrm>
              <a:off x="6189257" y="6294092"/>
              <a:ext cx="1401235" cy="355790"/>
            </a:xfrm>
            <a:prstGeom prst="rect">
              <a:avLst/>
            </a:prstGeom>
          </p:spPr>
        </p:pic>
      </p:grpSp>
      <p:sp>
        <p:nvSpPr>
          <p:cNvPr id="2" name="1 CuadroTexto"/>
          <p:cNvSpPr txBox="1"/>
          <p:nvPr/>
        </p:nvSpPr>
        <p:spPr>
          <a:xfrm>
            <a:off x="251520" y="4437112"/>
            <a:ext cx="7704856" cy="1200329"/>
          </a:xfrm>
          <a:prstGeom prst="rect">
            <a:avLst/>
          </a:prstGeom>
          <a:noFill/>
        </p:spPr>
        <p:txBody>
          <a:bodyPr wrap="square" rtlCol="0">
            <a:spAutoFit/>
          </a:bodyPr>
          <a:lstStyle/>
          <a:p>
            <a:pPr algn="just"/>
            <a:r>
              <a:rPr lang="es-CO" dirty="0"/>
              <a:t>Para los meses de Octubre  a Diciembre de 2016 se refleja  que el mes con mayor número de derechos de petición corresponde a  Noviembre  con un total de 1281  seguido por el mes de Diciembre con un total de 750 para octubre 427. Para un total de 2458 en el cuarto trimestre del año 2016.</a:t>
            </a:r>
            <a:endParaRPr lang="es-ES" dirty="0"/>
          </a:p>
        </p:txBody>
      </p:sp>
      <p:pic>
        <p:nvPicPr>
          <p:cNvPr id="4" name="Imagen 3"/>
          <p:cNvPicPr>
            <a:picLocks noChangeAspect="1"/>
          </p:cNvPicPr>
          <p:nvPr/>
        </p:nvPicPr>
        <p:blipFill>
          <a:blip r:embed="rId6"/>
          <a:stretch>
            <a:fillRect/>
          </a:stretch>
        </p:blipFill>
        <p:spPr>
          <a:xfrm>
            <a:off x="540326" y="1580182"/>
            <a:ext cx="3744416" cy="2335970"/>
          </a:xfrm>
          <a:prstGeom prst="rect">
            <a:avLst/>
          </a:prstGeom>
        </p:spPr>
      </p:pic>
      <p:graphicFrame>
        <p:nvGraphicFramePr>
          <p:cNvPr id="12" name="6 Gráfico">
            <a:extLst>
              <a:ext uri="{FF2B5EF4-FFF2-40B4-BE49-F238E27FC236}">
                <a16:creationId xmlns:a16="http://schemas.microsoft.com/office/drawing/2014/main" id="{00000000-0008-0000-0200-000007000000}"/>
              </a:ext>
            </a:extLst>
          </p:cNvPr>
          <p:cNvGraphicFramePr>
            <a:graphicFrameLocks/>
          </p:cNvGraphicFramePr>
          <p:nvPr>
            <p:extLst>
              <p:ext uri="{D42A27DB-BD31-4B8C-83A1-F6EECF244321}">
                <p14:modId xmlns:p14="http://schemas.microsoft.com/office/powerpoint/2010/main" val="4154292702"/>
              </p:ext>
            </p:extLst>
          </p:nvPr>
        </p:nvGraphicFramePr>
        <p:xfrm>
          <a:off x="4861681" y="1089361"/>
          <a:ext cx="4056385" cy="301942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99560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259" t="17295" r="16983" b="33645"/>
          <a:stretch/>
        </p:blipFill>
        <p:spPr bwMode="auto">
          <a:xfrm>
            <a:off x="550741" y="353827"/>
            <a:ext cx="3233023" cy="606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CuadroTexto"/>
          <p:cNvSpPr txBox="1"/>
          <p:nvPr/>
        </p:nvSpPr>
        <p:spPr>
          <a:xfrm>
            <a:off x="550741" y="292633"/>
            <a:ext cx="3241080" cy="646331"/>
          </a:xfrm>
          <a:prstGeom prst="rect">
            <a:avLst/>
          </a:prstGeom>
          <a:noFill/>
        </p:spPr>
        <p:txBody>
          <a:bodyPr wrap="square" rtlCol="0">
            <a:spAutoFit/>
          </a:bodyPr>
          <a:lstStyle/>
          <a:p>
            <a:r>
              <a:rPr lang="es-CO" b="1" dirty="0">
                <a:solidFill>
                  <a:schemeClr val="bg1"/>
                </a:solidFill>
                <a:latin typeface="Arial Narrow" panose="020B0606020202030204" pitchFamily="34" charset="0"/>
                <a:ea typeface="Verdana" panose="020B0604030504040204" pitchFamily="34" charset="0"/>
                <a:cs typeface="Arial" pitchFamily="34" charset="0"/>
              </a:rPr>
              <a:t>Derechos de petición de la información</a:t>
            </a:r>
          </a:p>
        </p:txBody>
      </p:sp>
      <p:grpSp>
        <p:nvGrpSpPr>
          <p:cNvPr id="20" name="19 Grupo"/>
          <p:cNvGrpSpPr/>
          <p:nvPr/>
        </p:nvGrpSpPr>
        <p:grpSpPr>
          <a:xfrm>
            <a:off x="6189257" y="6093296"/>
            <a:ext cx="2919247" cy="757382"/>
            <a:chOff x="6189257" y="6093296"/>
            <a:chExt cx="2919247" cy="757382"/>
          </a:xfrm>
        </p:grpSpPr>
        <p:pic>
          <p:nvPicPr>
            <p:cNvPr id="21" name="20 Imagen"/>
            <p:cNvPicPr>
              <a:picLocks noChangeAspect="1"/>
            </p:cNvPicPr>
            <p:nvPr/>
          </p:nvPicPr>
          <p:blipFill rotWithShape="1">
            <a:blip r:embed="rId4"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22" name="21 Imagen"/>
            <p:cNvPicPr>
              <a:picLocks noChangeAspect="1"/>
            </p:cNvPicPr>
            <p:nvPr/>
          </p:nvPicPr>
          <p:blipFill rotWithShape="1">
            <a:blip r:embed="rId5" cstate="print">
              <a:extLst>
                <a:ext uri="{28A0092B-C50C-407E-A947-70E740481C1C}">
                  <a14:useLocalDpi xmlns:a14="http://schemas.microsoft.com/office/drawing/2010/main" val="0"/>
                </a:ext>
              </a:extLst>
            </a:blip>
            <a:srcRect l="8610" t="34023" r="7437" b="38391"/>
            <a:stretch/>
          </p:blipFill>
          <p:spPr>
            <a:xfrm>
              <a:off x="6189257" y="6294092"/>
              <a:ext cx="1401235" cy="355790"/>
            </a:xfrm>
            <a:prstGeom prst="rect">
              <a:avLst/>
            </a:prstGeom>
          </p:spPr>
        </p:pic>
      </p:grpSp>
      <p:sp>
        <p:nvSpPr>
          <p:cNvPr id="10" name="9 CuadroTexto"/>
          <p:cNvSpPr txBox="1"/>
          <p:nvPr/>
        </p:nvSpPr>
        <p:spPr>
          <a:xfrm>
            <a:off x="755576" y="4686235"/>
            <a:ext cx="7017858" cy="338554"/>
          </a:xfrm>
          <a:prstGeom prst="rect">
            <a:avLst/>
          </a:prstGeom>
          <a:noFill/>
        </p:spPr>
        <p:txBody>
          <a:bodyPr wrap="square" rtlCol="0">
            <a:spAutoFit/>
          </a:bodyPr>
          <a:lstStyle/>
          <a:p>
            <a:pPr algn="just"/>
            <a:endParaRPr lang="es-CO" sz="1600" dirty="0">
              <a:latin typeface="Verdana" panose="020B0604030504040204" pitchFamily="34" charset="0"/>
              <a:ea typeface="Verdana" panose="020B0604030504040204" pitchFamily="34" charset="0"/>
              <a:cs typeface="Verdana" panose="020B0604030504040204" pitchFamily="34" charset="0"/>
            </a:endParaRPr>
          </a:p>
        </p:txBody>
      </p:sp>
      <p:sp>
        <p:nvSpPr>
          <p:cNvPr id="13" name="12 Rectángulo"/>
          <p:cNvSpPr/>
          <p:nvPr/>
        </p:nvSpPr>
        <p:spPr>
          <a:xfrm flipH="1">
            <a:off x="5868144" y="1545754"/>
            <a:ext cx="2893501" cy="3539430"/>
          </a:xfrm>
          <a:prstGeom prst="rect">
            <a:avLst/>
          </a:prstGeom>
        </p:spPr>
        <p:txBody>
          <a:bodyPr wrap="square">
            <a:spAutoFit/>
          </a:bodyPr>
          <a:lstStyle/>
          <a:p>
            <a:endParaRPr lang="es-CO" sz="1400" dirty="0">
              <a:latin typeface="Verdana" panose="020B0604030504040204" pitchFamily="34" charset="0"/>
              <a:ea typeface="Verdana" panose="020B0604030504040204" pitchFamily="34" charset="0"/>
              <a:cs typeface="Verdana" panose="020B0604030504040204" pitchFamily="34" charset="0"/>
            </a:endParaRPr>
          </a:p>
          <a:p>
            <a:pPr algn="just"/>
            <a:r>
              <a:rPr lang="es-CO" sz="1400" dirty="0">
                <a:latin typeface="Verdana" panose="020B0604030504040204" pitchFamily="34" charset="0"/>
                <a:ea typeface="Verdana" panose="020B0604030504040204" pitchFamily="34" charset="0"/>
                <a:cs typeface="Verdana" panose="020B0604030504040204" pitchFamily="34" charset="0"/>
              </a:rPr>
              <a:t>Del cuarto trimestre del año 2016 El mes en el que mas se atendieron solicitudes  fue Noviembre con un total de 1281, seguido por  Diciembre con un total de 750, por ultimo octubre con 427.</a:t>
            </a:r>
          </a:p>
          <a:p>
            <a:pPr algn="just"/>
            <a:endParaRPr lang="es-CO" sz="1400" dirty="0">
              <a:latin typeface="Verdana" panose="020B0604030504040204" pitchFamily="34" charset="0"/>
              <a:ea typeface="Verdana" panose="020B0604030504040204" pitchFamily="34" charset="0"/>
              <a:cs typeface="Verdana" panose="020B0604030504040204" pitchFamily="34" charset="0"/>
            </a:endParaRPr>
          </a:p>
          <a:p>
            <a:pPr algn="just"/>
            <a:r>
              <a:rPr lang="es-CO" sz="1400" dirty="0">
                <a:latin typeface="Verdana" panose="020B0604030504040204" pitchFamily="34" charset="0"/>
                <a:ea typeface="Verdana" panose="020B0604030504040204" pitchFamily="34" charset="0"/>
                <a:cs typeface="Verdana" panose="020B0604030504040204" pitchFamily="34" charset="0"/>
              </a:rPr>
              <a:t>Se recibieron 2458 derechos de petición de información. En los cuales  la dependencia que mas recibió asignaciones fue la Unidad de Atención al Ciudadano con un total de 1491.</a:t>
            </a:r>
            <a:endParaRPr lang="es-CO" dirty="0">
              <a:latin typeface="Verdana" panose="020B0604030504040204" pitchFamily="34" charset="0"/>
              <a:ea typeface="Verdana" panose="020B0604030504040204" pitchFamily="34" charset="0"/>
              <a:cs typeface="Verdana" panose="020B0604030504040204" pitchFamily="34" charset="0"/>
            </a:endParaRPr>
          </a:p>
        </p:txBody>
      </p:sp>
      <p:pic>
        <p:nvPicPr>
          <p:cNvPr id="2" name="Imagen 1"/>
          <p:cNvPicPr>
            <a:picLocks noChangeAspect="1"/>
          </p:cNvPicPr>
          <p:nvPr/>
        </p:nvPicPr>
        <p:blipFill>
          <a:blip r:embed="rId6"/>
          <a:stretch>
            <a:fillRect/>
          </a:stretch>
        </p:blipFill>
        <p:spPr>
          <a:xfrm>
            <a:off x="376580" y="1189636"/>
            <a:ext cx="5251650" cy="5460246"/>
          </a:xfrm>
          <a:prstGeom prst="rect">
            <a:avLst/>
          </a:prstGeom>
        </p:spPr>
      </p:pic>
    </p:spTree>
    <p:extLst>
      <p:ext uri="{BB962C8B-B14F-4D97-AF65-F5344CB8AC3E}">
        <p14:creationId xmlns:p14="http://schemas.microsoft.com/office/powerpoint/2010/main" val="3909141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9" name="Picture 15"/>
          <p:cNvPicPr>
            <a:picLocks noChangeAspect="1" noChangeArrowheads="1"/>
          </p:cNvPicPr>
          <p:nvPr/>
        </p:nvPicPr>
        <p:blipFill rotWithShape="1">
          <a:blip r:embed="rId3">
            <a:extLst>
              <a:ext uri="{28A0092B-C50C-407E-A947-70E740481C1C}">
                <a14:useLocalDpi xmlns:a14="http://schemas.microsoft.com/office/drawing/2010/main" val="0"/>
              </a:ext>
            </a:extLst>
          </a:blip>
          <a:srcRect l="15259" t="17295" r="16983" b="33645"/>
          <a:stretch/>
        </p:blipFill>
        <p:spPr bwMode="auto">
          <a:xfrm>
            <a:off x="17916" y="2636912"/>
            <a:ext cx="9159766"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161088" y="307303"/>
            <a:ext cx="8784976" cy="646331"/>
          </a:xfrm>
          <a:prstGeom prst="rect">
            <a:avLst/>
          </a:prstGeom>
          <a:noFill/>
        </p:spPr>
        <p:txBody>
          <a:bodyPr wrap="square" rtlCol="0">
            <a:spAutoFit/>
          </a:bodyPr>
          <a:lstStyle/>
          <a:p>
            <a:pPr algn="r"/>
            <a:r>
              <a:rPr lang="es-CO" sz="3600" b="1" dirty="0">
                <a:solidFill>
                  <a:schemeClr val="bg1"/>
                </a:solidFill>
                <a:latin typeface="Verdana" panose="020B0604030504040204" pitchFamily="34" charset="0"/>
                <a:ea typeface="Verdana" panose="020B0604030504040204" pitchFamily="34" charset="0"/>
                <a:cs typeface="Verdana" panose="020B0604030504040204" pitchFamily="34" charset="0"/>
              </a:rPr>
              <a:t>Unidad de Atencion al Ciudadano</a:t>
            </a:r>
          </a:p>
        </p:txBody>
      </p:sp>
      <p:grpSp>
        <p:nvGrpSpPr>
          <p:cNvPr id="43" name="42 Grupo"/>
          <p:cNvGrpSpPr/>
          <p:nvPr/>
        </p:nvGrpSpPr>
        <p:grpSpPr>
          <a:xfrm>
            <a:off x="6189257" y="6093296"/>
            <a:ext cx="2919247" cy="757382"/>
            <a:chOff x="6189257" y="6093296"/>
            <a:chExt cx="2919247" cy="757382"/>
          </a:xfrm>
        </p:grpSpPr>
        <p:pic>
          <p:nvPicPr>
            <p:cNvPr id="40" name="39 Imagen"/>
            <p:cNvPicPr>
              <a:picLocks noChangeAspect="1"/>
            </p:cNvPicPr>
            <p:nvPr/>
          </p:nvPicPr>
          <p:blipFill rotWithShape="1">
            <a:blip r:embed="rId4"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42" name="41 Imagen"/>
            <p:cNvPicPr>
              <a:picLocks noChangeAspect="1"/>
            </p:cNvPicPr>
            <p:nvPr/>
          </p:nvPicPr>
          <p:blipFill rotWithShape="1">
            <a:blip r:embed="rId5" cstate="print">
              <a:extLst>
                <a:ext uri="{28A0092B-C50C-407E-A947-70E740481C1C}">
                  <a14:useLocalDpi xmlns:a14="http://schemas.microsoft.com/office/drawing/2010/main" val="0"/>
                </a:ext>
              </a:extLst>
            </a:blip>
            <a:srcRect l="8610" t="34023" r="7437" b="38391"/>
            <a:stretch/>
          </p:blipFill>
          <p:spPr>
            <a:xfrm>
              <a:off x="6189257" y="6294092"/>
              <a:ext cx="1401235" cy="355790"/>
            </a:xfrm>
            <a:prstGeom prst="rect">
              <a:avLst/>
            </a:prstGeom>
          </p:spPr>
        </p:pic>
      </p:grpSp>
      <p:sp>
        <p:nvSpPr>
          <p:cNvPr id="2" name="1 Rectángulo"/>
          <p:cNvSpPr/>
          <p:nvPr/>
        </p:nvSpPr>
        <p:spPr>
          <a:xfrm>
            <a:off x="1259632" y="2791027"/>
            <a:ext cx="5958408" cy="1292662"/>
          </a:xfrm>
          <a:prstGeom prst="rect">
            <a:avLst/>
          </a:prstGeom>
        </p:spPr>
        <p:txBody>
          <a:bodyPr wrap="square">
            <a:spAutoFit/>
          </a:bodyPr>
          <a:lstStyle/>
          <a:p>
            <a:pPr algn="ctr"/>
            <a:r>
              <a:rPr lang="es-CO" sz="2600" dirty="0">
                <a:solidFill>
                  <a:schemeClr val="bg1"/>
                </a:solidFill>
              </a:rPr>
              <a:t>Detalle de  Derechos de Petición de Información</a:t>
            </a:r>
            <a:br>
              <a:rPr lang="es-CO" sz="2600" dirty="0">
                <a:solidFill>
                  <a:schemeClr val="bg1"/>
                </a:solidFill>
              </a:rPr>
            </a:br>
            <a:r>
              <a:rPr lang="es-CO" sz="2600" dirty="0">
                <a:solidFill>
                  <a:schemeClr val="bg1"/>
                </a:solidFill>
              </a:rPr>
              <a:t>Cuarto Trimestre 2016</a:t>
            </a:r>
            <a:endParaRPr lang="es-ES" sz="2600" dirty="0"/>
          </a:p>
        </p:txBody>
      </p:sp>
    </p:spTree>
    <p:extLst>
      <p:ext uri="{BB962C8B-B14F-4D97-AF65-F5344CB8AC3E}">
        <p14:creationId xmlns:p14="http://schemas.microsoft.com/office/powerpoint/2010/main" val="1384595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5 Grupo"/>
          <p:cNvGrpSpPr/>
          <p:nvPr/>
        </p:nvGrpSpPr>
        <p:grpSpPr>
          <a:xfrm>
            <a:off x="6189257" y="6093296"/>
            <a:ext cx="2919247" cy="757382"/>
            <a:chOff x="6189257" y="6093296"/>
            <a:chExt cx="2919247" cy="757382"/>
          </a:xfrm>
        </p:grpSpPr>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8" name="7 Imagen"/>
            <p:cNvPicPr>
              <a:picLocks noChangeAspect="1"/>
            </p:cNvPicPr>
            <p:nvPr/>
          </p:nvPicPr>
          <p:blipFill rotWithShape="1">
            <a:blip r:embed="rId3" cstate="print">
              <a:extLst>
                <a:ext uri="{28A0092B-C50C-407E-A947-70E740481C1C}">
                  <a14:useLocalDpi xmlns:a14="http://schemas.microsoft.com/office/drawing/2010/main" val="0"/>
                </a:ext>
              </a:extLst>
            </a:blip>
            <a:srcRect l="8610" t="34023" r="7437" b="38391"/>
            <a:stretch/>
          </p:blipFill>
          <p:spPr>
            <a:xfrm>
              <a:off x="6189257" y="6294092"/>
              <a:ext cx="1401235" cy="355790"/>
            </a:xfrm>
            <a:prstGeom prst="rect">
              <a:avLst/>
            </a:prstGeom>
          </p:spPr>
        </p:pic>
      </p:grpSp>
      <p:pic>
        <p:nvPicPr>
          <p:cNvPr id="12" name="Imagen 11"/>
          <p:cNvPicPr>
            <a:picLocks noChangeAspect="1"/>
          </p:cNvPicPr>
          <p:nvPr/>
        </p:nvPicPr>
        <p:blipFill>
          <a:blip r:embed="rId4"/>
          <a:stretch>
            <a:fillRect/>
          </a:stretch>
        </p:blipFill>
        <p:spPr>
          <a:xfrm>
            <a:off x="611560" y="404664"/>
            <a:ext cx="7704856" cy="5616623"/>
          </a:xfrm>
          <a:prstGeom prst="rect">
            <a:avLst/>
          </a:prstGeom>
        </p:spPr>
      </p:pic>
    </p:spTree>
    <p:extLst>
      <p:ext uri="{BB962C8B-B14F-4D97-AF65-F5344CB8AC3E}">
        <p14:creationId xmlns:p14="http://schemas.microsoft.com/office/powerpoint/2010/main" val="877214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6189257" y="6093296"/>
            <a:ext cx="2919247" cy="757382"/>
            <a:chOff x="6189257" y="6093296"/>
            <a:chExt cx="2919247" cy="757382"/>
          </a:xfrm>
        </p:grpSpPr>
        <p:pic>
          <p:nvPicPr>
            <p:cNvPr id="6" name="5 Imagen"/>
            <p:cNvPicPr>
              <a:picLocks noChangeAspect="1"/>
            </p:cNvPicPr>
            <p:nvPr/>
          </p:nvPicPr>
          <p:blipFill rotWithShape="1">
            <a:blip r:embed="rId2"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7" name="6 Imagen"/>
            <p:cNvPicPr>
              <a:picLocks noChangeAspect="1"/>
            </p:cNvPicPr>
            <p:nvPr/>
          </p:nvPicPr>
          <p:blipFill rotWithShape="1">
            <a:blip r:embed="rId3" cstate="print">
              <a:extLst>
                <a:ext uri="{28A0092B-C50C-407E-A947-70E740481C1C}">
                  <a14:useLocalDpi xmlns:a14="http://schemas.microsoft.com/office/drawing/2010/main" val="0"/>
                </a:ext>
              </a:extLst>
            </a:blip>
            <a:srcRect l="8610" t="34023" r="7437" b="38391"/>
            <a:stretch/>
          </p:blipFill>
          <p:spPr>
            <a:xfrm>
              <a:off x="6189257" y="6294092"/>
              <a:ext cx="1401235" cy="355790"/>
            </a:xfrm>
            <a:prstGeom prst="rect">
              <a:avLst/>
            </a:prstGeom>
          </p:spPr>
        </p:pic>
      </p:grpSp>
      <p:pic>
        <p:nvPicPr>
          <p:cNvPr id="10" name="Imagen 9"/>
          <p:cNvPicPr>
            <a:picLocks noChangeAspect="1"/>
          </p:cNvPicPr>
          <p:nvPr/>
        </p:nvPicPr>
        <p:blipFill>
          <a:blip r:embed="rId4"/>
          <a:stretch>
            <a:fillRect/>
          </a:stretch>
        </p:blipFill>
        <p:spPr>
          <a:xfrm>
            <a:off x="500626" y="189946"/>
            <a:ext cx="7959806" cy="5975358"/>
          </a:xfrm>
          <a:prstGeom prst="rect">
            <a:avLst/>
          </a:prstGeom>
        </p:spPr>
      </p:pic>
    </p:spTree>
    <p:extLst>
      <p:ext uri="{BB962C8B-B14F-4D97-AF65-F5344CB8AC3E}">
        <p14:creationId xmlns:p14="http://schemas.microsoft.com/office/powerpoint/2010/main" val="3933793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6189257" y="6093296"/>
            <a:ext cx="2919247" cy="757382"/>
            <a:chOff x="6189257" y="6093296"/>
            <a:chExt cx="2919247" cy="757382"/>
          </a:xfrm>
        </p:grpSpPr>
        <p:pic>
          <p:nvPicPr>
            <p:cNvPr id="6" name="5 Imagen"/>
            <p:cNvPicPr>
              <a:picLocks noChangeAspect="1"/>
            </p:cNvPicPr>
            <p:nvPr/>
          </p:nvPicPr>
          <p:blipFill rotWithShape="1">
            <a:blip r:embed="rId2"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7" name="6 Imagen"/>
            <p:cNvPicPr>
              <a:picLocks noChangeAspect="1"/>
            </p:cNvPicPr>
            <p:nvPr/>
          </p:nvPicPr>
          <p:blipFill rotWithShape="1">
            <a:blip r:embed="rId3" cstate="print">
              <a:extLst>
                <a:ext uri="{28A0092B-C50C-407E-A947-70E740481C1C}">
                  <a14:useLocalDpi xmlns:a14="http://schemas.microsoft.com/office/drawing/2010/main" val="0"/>
                </a:ext>
              </a:extLst>
            </a:blip>
            <a:srcRect l="8610" t="34023" r="7437" b="38391"/>
            <a:stretch/>
          </p:blipFill>
          <p:spPr>
            <a:xfrm>
              <a:off x="6189257" y="6294092"/>
              <a:ext cx="1401235" cy="355790"/>
            </a:xfrm>
            <a:prstGeom prst="rect">
              <a:avLst/>
            </a:prstGeom>
          </p:spPr>
        </p:pic>
      </p:gr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350" y="332656"/>
            <a:ext cx="8587129"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282967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5523</TotalTime>
  <Words>337</Words>
  <Application>Microsoft Office PowerPoint</Application>
  <PresentationFormat>Presentación en pantalla (4:3)</PresentationFormat>
  <Paragraphs>35</Paragraphs>
  <Slides>36</Slides>
  <Notes>6</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36</vt:i4>
      </vt:variant>
    </vt:vector>
  </HeadingPairs>
  <TitlesOfParts>
    <vt:vector size="41" baseType="lpstr">
      <vt:lpstr>Arial</vt:lpstr>
      <vt:lpstr>Arial Narrow</vt:lpstr>
      <vt:lpstr>Calibri</vt:lpstr>
      <vt:lpstr>Verdana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Carolina Acosta Gutierrez</dc:creator>
  <cp:lastModifiedBy>Jenny Patricia Peña Rozo</cp:lastModifiedBy>
  <cp:revision>592</cp:revision>
  <cp:lastPrinted>2015-11-04T16:00:38Z</cp:lastPrinted>
  <dcterms:created xsi:type="dcterms:W3CDTF">2014-10-20T16:00:02Z</dcterms:created>
  <dcterms:modified xsi:type="dcterms:W3CDTF">2017-02-03T20:50:48Z</dcterms:modified>
</cp:coreProperties>
</file>