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Borda Rodriguez" initials="MBR" lastIdx="2" clrIdx="0">
    <p:extLst>
      <p:ext uri="{19B8F6BF-5375-455C-9EA6-DF929625EA0E}">
        <p15:presenceInfo xmlns:p15="http://schemas.microsoft.com/office/powerpoint/2012/main" userId="S-1-5-21-797332336-63391822-1267956476-48364" providerId="AD"/>
      </p:ext>
    </p:extLst>
  </p:cmAuthor>
  <p:cmAuthor id="2" name="Lidy Milene Pedraza Parra" initials="LMPP" lastIdx="11" clrIdx="1">
    <p:extLst>
      <p:ext uri="{19B8F6BF-5375-455C-9EA6-DF929625EA0E}">
        <p15:presenceInfo xmlns:p15="http://schemas.microsoft.com/office/powerpoint/2012/main" userId="S-1-5-21-797332336-63391822-1267956476-21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PLAN%20ANUAL%20DE%20TRABAJO%202018SGSST%20%20v1.xls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PLAN%20ANUAL%20DE%20TRABAJO%202018SGSST%20%20v1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6C274-86C5-4958-B206-A5D1BE93F456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</dgm:pt>
    <dgm:pt modelId="{69024A38-29F3-48B1-BDE6-DBCC4E793202}">
      <dgm:prSet phldrT="[Texto]" custT="1"/>
      <dgm:spPr/>
      <dgm:t>
        <a:bodyPr/>
        <a:lstStyle/>
        <a:p>
          <a:r>
            <a:rPr lang="es-CO" sz="1400" b="1" dirty="0"/>
            <a:t>Mística: </a:t>
          </a:r>
          <a:r>
            <a:rPr lang="es-CO" sz="1400" b="0" dirty="0"/>
            <a:t>Sentido y amor por lo que hacemos.</a:t>
          </a:r>
          <a:endParaRPr lang="es-ES" sz="1400" b="0" dirty="0"/>
        </a:p>
      </dgm:t>
    </dgm:pt>
    <dgm:pt modelId="{A8B01001-DD27-4334-AA42-3809045DC02D}" type="parTrans" cxnId="{7A2BFC0B-D19B-41D2-B68C-30DC06F8D04F}">
      <dgm:prSet/>
      <dgm:spPr/>
      <dgm:t>
        <a:bodyPr/>
        <a:lstStyle/>
        <a:p>
          <a:endParaRPr lang="es-ES" sz="3200"/>
        </a:p>
      </dgm:t>
    </dgm:pt>
    <dgm:pt modelId="{7C49D204-7E7A-4867-8116-BE765F029AA8}" type="sibTrans" cxnId="{7A2BFC0B-D19B-41D2-B68C-30DC06F8D04F}">
      <dgm:prSet/>
      <dgm:spPr/>
      <dgm:t>
        <a:bodyPr/>
        <a:lstStyle/>
        <a:p>
          <a:endParaRPr lang="es-ES" sz="3200"/>
        </a:p>
      </dgm:t>
    </dgm:pt>
    <dgm:pt modelId="{665947F0-3754-477C-96F0-8E390308C17F}">
      <dgm:prSet phldrT="[Texto]" custT="1"/>
      <dgm:spPr/>
      <dgm:t>
        <a:bodyPr/>
        <a:lstStyle/>
        <a:p>
          <a:r>
            <a:rPr lang="es-CO" sz="1400" b="1" dirty="0"/>
            <a:t>Respeto: </a:t>
          </a:r>
          <a:r>
            <a:rPr lang="es-CO" sz="1400" b="0" dirty="0"/>
            <a:t>Fundamental para generar un ambiente</a:t>
          </a:r>
        </a:p>
        <a:p>
          <a:r>
            <a:rPr lang="es-CO" sz="1400" b="0" dirty="0"/>
            <a:t>laboral armónico, en el que se reconozca y comprenda al otro.</a:t>
          </a:r>
          <a:endParaRPr lang="es-ES" sz="1400" b="0" dirty="0"/>
        </a:p>
      </dgm:t>
    </dgm:pt>
    <dgm:pt modelId="{A5C7B78B-62A0-4676-901B-125093A1A9C8}" type="parTrans" cxnId="{E361A20F-8B7E-4951-9772-14A7898B19AD}">
      <dgm:prSet/>
      <dgm:spPr/>
      <dgm:t>
        <a:bodyPr/>
        <a:lstStyle/>
        <a:p>
          <a:endParaRPr lang="es-ES" sz="3200"/>
        </a:p>
      </dgm:t>
    </dgm:pt>
    <dgm:pt modelId="{018BE135-3BA4-4A53-AD6D-4F08FDC771AD}" type="sibTrans" cxnId="{E361A20F-8B7E-4951-9772-14A7898B19AD}">
      <dgm:prSet/>
      <dgm:spPr/>
      <dgm:t>
        <a:bodyPr/>
        <a:lstStyle/>
        <a:p>
          <a:endParaRPr lang="es-ES" sz="3200"/>
        </a:p>
      </dgm:t>
    </dgm:pt>
    <dgm:pt modelId="{4AD9B8BA-93B9-4B5E-8A72-412268487F82}">
      <dgm:prSet phldrT="[Texto]" custT="1"/>
      <dgm:spPr/>
      <dgm:t>
        <a:bodyPr/>
        <a:lstStyle/>
        <a:p>
          <a:r>
            <a:rPr lang="es-CO" sz="1400" b="1" dirty="0"/>
            <a:t>Confianza</a:t>
          </a:r>
          <a:r>
            <a:rPr lang="es-CO" sz="1400" b="0" dirty="0"/>
            <a:t>: Creer en los demás, confiar en nuestro trabajo y en nuestros</a:t>
          </a:r>
        </a:p>
        <a:p>
          <a:r>
            <a:rPr lang="es-CO" sz="1400" b="0" dirty="0"/>
            <a:t>grupos de interés.</a:t>
          </a:r>
          <a:endParaRPr lang="es-ES" sz="1400" b="0" dirty="0"/>
        </a:p>
      </dgm:t>
    </dgm:pt>
    <dgm:pt modelId="{2B1CA634-3D00-49B4-9BCA-45DAD023A5D5}" type="parTrans" cxnId="{4365A78F-A739-4152-BAB0-D44164E72F91}">
      <dgm:prSet/>
      <dgm:spPr/>
      <dgm:t>
        <a:bodyPr/>
        <a:lstStyle/>
        <a:p>
          <a:endParaRPr lang="es-ES" sz="3200"/>
        </a:p>
      </dgm:t>
    </dgm:pt>
    <dgm:pt modelId="{4976A097-6E09-45BF-96A1-018DC7BFDF22}" type="sibTrans" cxnId="{4365A78F-A739-4152-BAB0-D44164E72F91}">
      <dgm:prSet/>
      <dgm:spPr/>
      <dgm:t>
        <a:bodyPr/>
        <a:lstStyle/>
        <a:p>
          <a:endParaRPr lang="es-ES" sz="3200"/>
        </a:p>
      </dgm:t>
    </dgm:pt>
    <dgm:pt modelId="{321D21BE-4E5A-4305-B5F8-347E5CBD9E2C}" type="pres">
      <dgm:prSet presAssocID="{CD96C274-86C5-4958-B206-A5D1BE93F456}" presName="Name0" presStyleCnt="0">
        <dgm:presLayoutVars>
          <dgm:dir/>
          <dgm:resizeHandles val="exact"/>
        </dgm:presLayoutVars>
      </dgm:prSet>
      <dgm:spPr/>
    </dgm:pt>
    <dgm:pt modelId="{89386B3C-6F02-489A-B24E-F201E6D984D3}" type="pres">
      <dgm:prSet presAssocID="{CD96C274-86C5-4958-B206-A5D1BE93F456}" presName="cycle" presStyleCnt="0"/>
      <dgm:spPr/>
    </dgm:pt>
    <dgm:pt modelId="{4F30289E-0022-4459-BF7E-608F42317AEA}" type="pres">
      <dgm:prSet presAssocID="{69024A38-29F3-48B1-BDE6-DBCC4E793202}" presName="nodeFirstNode" presStyleLbl="node1" presStyleIdx="0" presStyleCnt="3">
        <dgm:presLayoutVars>
          <dgm:bulletEnabled val="1"/>
        </dgm:presLayoutVars>
      </dgm:prSet>
      <dgm:spPr/>
    </dgm:pt>
    <dgm:pt modelId="{E01DFEE0-15B2-496B-BEDD-FD8FE8DE0D3F}" type="pres">
      <dgm:prSet presAssocID="{7C49D204-7E7A-4867-8116-BE765F029AA8}" presName="sibTransFirstNode" presStyleLbl="bgShp" presStyleIdx="0" presStyleCnt="1"/>
      <dgm:spPr/>
    </dgm:pt>
    <dgm:pt modelId="{A219BD1C-65A2-4F60-8F49-0777A0A50DE7}" type="pres">
      <dgm:prSet presAssocID="{665947F0-3754-477C-96F0-8E390308C17F}" presName="nodeFollowingNodes" presStyleLbl="node1" presStyleIdx="1" presStyleCnt="3">
        <dgm:presLayoutVars>
          <dgm:bulletEnabled val="1"/>
        </dgm:presLayoutVars>
      </dgm:prSet>
      <dgm:spPr/>
    </dgm:pt>
    <dgm:pt modelId="{1A33E4FF-1A79-4B89-8CDC-429AC82D33D4}" type="pres">
      <dgm:prSet presAssocID="{4AD9B8BA-93B9-4B5E-8A72-412268487F82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7A2BFC0B-D19B-41D2-B68C-30DC06F8D04F}" srcId="{CD96C274-86C5-4958-B206-A5D1BE93F456}" destId="{69024A38-29F3-48B1-BDE6-DBCC4E793202}" srcOrd="0" destOrd="0" parTransId="{A8B01001-DD27-4334-AA42-3809045DC02D}" sibTransId="{7C49D204-7E7A-4867-8116-BE765F029AA8}"/>
    <dgm:cxn modelId="{E361A20F-8B7E-4951-9772-14A7898B19AD}" srcId="{CD96C274-86C5-4958-B206-A5D1BE93F456}" destId="{665947F0-3754-477C-96F0-8E390308C17F}" srcOrd="1" destOrd="0" parTransId="{A5C7B78B-62A0-4676-901B-125093A1A9C8}" sibTransId="{018BE135-3BA4-4A53-AD6D-4F08FDC771AD}"/>
    <dgm:cxn modelId="{CA05D340-0C34-45E4-ADA5-98B99F694A42}" type="presOf" srcId="{7C49D204-7E7A-4867-8116-BE765F029AA8}" destId="{E01DFEE0-15B2-496B-BEDD-FD8FE8DE0D3F}" srcOrd="0" destOrd="0" presId="urn:microsoft.com/office/officeart/2005/8/layout/cycle3"/>
    <dgm:cxn modelId="{3208BB4F-E566-48D2-91F9-8B7390BD21AA}" type="presOf" srcId="{CD96C274-86C5-4958-B206-A5D1BE93F456}" destId="{321D21BE-4E5A-4305-B5F8-347E5CBD9E2C}" srcOrd="0" destOrd="0" presId="urn:microsoft.com/office/officeart/2005/8/layout/cycle3"/>
    <dgm:cxn modelId="{3B897976-B0C6-4D3C-B71D-702D664E9AB8}" type="presOf" srcId="{4AD9B8BA-93B9-4B5E-8A72-412268487F82}" destId="{1A33E4FF-1A79-4B89-8CDC-429AC82D33D4}" srcOrd="0" destOrd="0" presId="urn:microsoft.com/office/officeart/2005/8/layout/cycle3"/>
    <dgm:cxn modelId="{27F6DB7C-3B56-47CA-A361-3B99F7BFF184}" type="presOf" srcId="{69024A38-29F3-48B1-BDE6-DBCC4E793202}" destId="{4F30289E-0022-4459-BF7E-608F42317AEA}" srcOrd="0" destOrd="0" presId="urn:microsoft.com/office/officeart/2005/8/layout/cycle3"/>
    <dgm:cxn modelId="{4365A78F-A739-4152-BAB0-D44164E72F91}" srcId="{CD96C274-86C5-4958-B206-A5D1BE93F456}" destId="{4AD9B8BA-93B9-4B5E-8A72-412268487F82}" srcOrd="2" destOrd="0" parTransId="{2B1CA634-3D00-49B4-9BCA-45DAD023A5D5}" sibTransId="{4976A097-6E09-45BF-96A1-018DC7BFDF22}"/>
    <dgm:cxn modelId="{DBD8F592-7C60-4DF4-945A-C2CAA2630BBD}" type="presOf" srcId="{665947F0-3754-477C-96F0-8E390308C17F}" destId="{A219BD1C-65A2-4F60-8F49-0777A0A50DE7}" srcOrd="0" destOrd="0" presId="urn:microsoft.com/office/officeart/2005/8/layout/cycle3"/>
    <dgm:cxn modelId="{DF5D9874-3F62-446B-BF94-AD94203B0D0F}" type="presParOf" srcId="{321D21BE-4E5A-4305-B5F8-347E5CBD9E2C}" destId="{89386B3C-6F02-489A-B24E-F201E6D984D3}" srcOrd="0" destOrd="0" presId="urn:microsoft.com/office/officeart/2005/8/layout/cycle3"/>
    <dgm:cxn modelId="{F50A7BF7-B816-4DA4-BE3F-02874ABAB89F}" type="presParOf" srcId="{89386B3C-6F02-489A-B24E-F201E6D984D3}" destId="{4F30289E-0022-4459-BF7E-608F42317AEA}" srcOrd="0" destOrd="0" presId="urn:microsoft.com/office/officeart/2005/8/layout/cycle3"/>
    <dgm:cxn modelId="{D0BC6F16-BCE3-48C8-B3AE-1CBC488C0372}" type="presParOf" srcId="{89386B3C-6F02-489A-B24E-F201E6D984D3}" destId="{E01DFEE0-15B2-496B-BEDD-FD8FE8DE0D3F}" srcOrd="1" destOrd="0" presId="urn:microsoft.com/office/officeart/2005/8/layout/cycle3"/>
    <dgm:cxn modelId="{4FF670F7-1526-4672-89E5-605D6182D815}" type="presParOf" srcId="{89386B3C-6F02-489A-B24E-F201E6D984D3}" destId="{A219BD1C-65A2-4F60-8F49-0777A0A50DE7}" srcOrd="2" destOrd="0" presId="urn:microsoft.com/office/officeart/2005/8/layout/cycle3"/>
    <dgm:cxn modelId="{32A45F27-E38C-414C-8D46-EE73B5B627E7}" type="presParOf" srcId="{89386B3C-6F02-489A-B24E-F201E6D984D3}" destId="{1A33E4FF-1A79-4B89-8CDC-429AC82D33D4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BEE55-59D9-4D83-A49B-64477580C7F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659590E-9C69-46C4-B859-F301BF0BD743}">
      <dgm:prSet phldrT="[Texto]"/>
      <dgm:spPr/>
      <dgm:t>
        <a:bodyPr/>
        <a:lstStyle/>
        <a:p>
          <a:r>
            <a:rPr lang="es-ES" b="1" dirty="0"/>
            <a:t>Calidad</a:t>
          </a:r>
          <a:endParaRPr lang="es-ES" dirty="0"/>
        </a:p>
      </dgm:t>
    </dgm:pt>
    <dgm:pt modelId="{BFF64560-51FF-47A8-AA0B-06D87AFD3633}" type="parTrans" cxnId="{940B9EF7-C34E-4A9E-BC3C-E4E30A0DF8DA}">
      <dgm:prSet/>
      <dgm:spPr/>
      <dgm:t>
        <a:bodyPr/>
        <a:lstStyle/>
        <a:p>
          <a:endParaRPr lang="es-ES"/>
        </a:p>
      </dgm:t>
    </dgm:pt>
    <dgm:pt modelId="{3DE8D802-704A-437B-AB22-99D6BB209DDC}" type="sibTrans" cxnId="{940B9EF7-C34E-4A9E-BC3C-E4E30A0DF8DA}">
      <dgm:prSet/>
      <dgm:spPr/>
      <dgm:t>
        <a:bodyPr/>
        <a:lstStyle/>
        <a:p>
          <a:r>
            <a:rPr lang="es-ES" dirty="0"/>
            <a:t>Ambiental</a:t>
          </a:r>
        </a:p>
      </dgm:t>
    </dgm:pt>
    <dgm:pt modelId="{CAD7C980-E2FC-4CD1-A886-C8518BFAAC7F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</a:t>
          </a:r>
          <a:endParaRPr lang="es-CO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E8BC9-85F6-4C12-AB38-5304607961DF}" type="parTrans" cxnId="{E87F9B07-1EEF-45B7-87CB-C02DBD0B5714}">
      <dgm:prSet/>
      <dgm:spPr/>
      <dgm:t>
        <a:bodyPr/>
        <a:lstStyle/>
        <a:p>
          <a:endParaRPr lang="es-ES"/>
        </a:p>
      </dgm:t>
    </dgm:pt>
    <dgm:pt modelId="{1B31DC4A-4AD4-4047-A95B-1FB40DD4CFB5}" type="sibTrans" cxnId="{E87F9B07-1EEF-45B7-87CB-C02DBD0B5714}">
      <dgm:prSet custT="1"/>
      <dgm:spPr/>
      <dgm:t>
        <a:bodyPr/>
        <a:lstStyle/>
        <a:p>
          <a:r>
            <a:rPr lang="es-ES" sz="1600" b="1" dirty="0"/>
            <a:t>Seguridad y Salud en el Trabajo</a:t>
          </a:r>
          <a:endParaRPr lang="es-ES" sz="1600" dirty="0"/>
        </a:p>
      </dgm:t>
    </dgm:pt>
    <dgm:pt modelId="{4A33017C-0160-44DF-9137-E8DFFF152E01}">
      <dgm:prSet phldrT="[Texto]"/>
      <dgm:spPr/>
      <dgm:t>
        <a:bodyPr/>
        <a:lstStyle/>
        <a:p>
          <a:r>
            <a:rPr lang="es-ES" b="1" dirty="0"/>
            <a:t>Control Interno</a:t>
          </a:r>
          <a:endParaRPr lang="es-ES" dirty="0"/>
        </a:p>
      </dgm:t>
    </dgm:pt>
    <dgm:pt modelId="{34902B00-EFCE-44AB-BE67-C91815791C9C}" type="sibTrans" cxnId="{807E0A5F-8FC2-4033-96C6-75FEF512D894}">
      <dgm:prSet/>
      <dgm:spPr/>
      <dgm:t>
        <a:bodyPr/>
        <a:lstStyle/>
        <a:p>
          <a:r>
            <a:rPr lang="es-ES" b="1" dirty="0"/>
            <a:t>Seguridad de la Información</a:t>
          </a:r>
          <a:endParaRPr lang="es-ES" dirty="0"/>
        </a:p>
      </dgm:t>
    </dgm:pt>
    <dgm:pt modelId="{20D18BC7-1279-47CF-9DA7-FD414851977F}" type="parTrans" cxnId="{807E0A5F-8FC2-4033-96C6-75FEF512D894}">
      <dgm:prSet/>
      <dgm:spPr/>
      <dgm:t>
        <a:bodyPr/>
        <a:lstStyle/>
        <a:p>
          <a:endParaRPr lang="es-ES"/>
        </a:p>
      </dgm:t>
    </dgm:pt>
    <dgm:pt modelId="{9C7F40B3-AE11-4A42-A2BB-2FFAFFC1152C}" type="pres">
      <dgm:prSet presAssocID="{570BEE55-59D9-4D83-A49B-64477580C7F1}" presName="Name0" presStyleCnt="0">
        <dgm:presLayoutVars>
          <dgm:chMax/>
          <dgm:chPref/>
          <dgm:dir/>
          <dgm:animLvl val="lvl"/>
        </dgm:presLayoutVars>
      </dgm:prSet>
      <dgm:spPr/>
    </dgm:pt>
    <dgm:pt modelId="{D25D1675-46B9-4ACA-A943-760EB33AE440}" type="pres">
      <dgm:prSet presAssocID="{A659590E-9C69-46C4-B859-F301BF0BD743}" presName="composite" presStyleCnt="0"/>
      <dgm:spPr/>
    </dgm:pt>
    <dgm:pt modelId="{55959F22-2EDC-49C7-B71F-66CFAC5719E9}" type="pres">
      <dgm:prSet presAssocID="{A659590E-9C69-46C4-B859-F301BF0BD743}" presName="Parent1" presStyleLbl="node1" presStyleIdx="0" presStyleCnt="6" custLinFactNeighborX="-310" custLinFactNeighborY="-1347">
        <dgm:presLayoutVars>
          <dgm:chMax val="1"/>
          <dgm:chPref val="1"/>
          <dgm:bulletEnabled val="1"/>
        </dgm:presLayoutVars>
      </dgm:prSet>
      <dgm:spPr/>
    </dgm:pt>
    <dgm:pt modelId="{F45F3924-5BD1-4FCD-AFE1-51E4CC63DB3B}" type="pres">
      <dgm:prSet presAssocID="{A659590E-9C69-46C4-B859-F301BF0BD74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631A5BE-41DC-4FAA-9E35-AD253E5B4F14}" type="pres">
      <dgm:prSet presAssocID="{A659590E-9C69-46C4-B859-F301BF0BD743}" presName="BalanceSpacing" presStyleCnt="0"/>
      <dgm:spPr/>
    </dgm:pt>
    <dgm:pt modelId="{5649FC46-EF48-47F9-8159-BF58ABDBCBE7}" type="pres">
      <dgm:prSet presAssocID="{A659590E-9C69-46C4-B859-F301BF0BD743}" presName="BalanceSpacing1" presStyleCnt="0"/>
      <dgm:spPr/>
    </dgm:pt>
    <dgm:pt modelId="{E7953E5B-D651-4C23-A2EB-052795EC89EE}" type="pres">
      <dgm:prSet presAssocID="{3DE8D802-704A-437B-AB22-99D6BB209DDC}" presName="Accent1Text" presStyleLbl="node1" presStyleIdx="1" presStyleCnt="6" custLinFactNeighborX="-362" custLinFactNeighborY="-1479"/>
      <dgm:spPr/>
    </dgm:pt>
    <dgm:pt modelId="{79692FE1-93C3-4BFF-9D8C-0EBDF3A8B37A}" type="pres">
      <dgm:prSet presAssocID="{3DE8D802-704A-437B-AB22-99D6BB209DDC}" presName="spaceBetweenRectangles" presStyleCnt="0"/>
      <dgm:spPr/>
    </dgm:pt>
    <dgm:pt modelId="{0A5AC4AF-4DDC-40DA-A80B-3A8613CA0C81}" type="pres">
      <dgm:prSet presAssocID="{CAD7C980-E2FC-4CD1-A886-C8518BFAAC7F}" presName="composite" presStyleCnt="0"/>
      <dgm:spPr/>
    </dgm:pt>
    <dgm:pt modelId="{7DE8C184-2AFC-47CC-BD91-B30EEBB2C12D}" type="pres">
      <dgm:prSet presAssocID="{CAD7C980-E2FC-4CD1-A886-C8518BFAAC7F}" presName="Parent1" presStyleLbl="node1" presStyleIdx="2" presStyleCnt="6" custLinFactNeighborX="2477" custLinFactNeighborY="3763">
        <dgm:presLayoutVars>
          <dgm:chMax val="1"/>
          <dgm:chPref val="1"/>
          <dgm:bulletEnabled val="1"/>
        </dgm:presLayoutVars>
      </dgm:prSet>
      <dgm:spPr/>
    </dgm:pt>
    <dgm:pt modelId="{492D2916-29CB-4AF5-830A-8D1B22976FB0}" type="pres">
      <dgm:prSet presAssocID="{CAD7C980-E2FC-4CD1-A886-C8518BFAAC7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548FF51-E31D-4D9E-8C33-40136CDF3FFE}" type="pres">
      <dgm:prSet presAssocID="{CAD7C980-E2FC-4CD1-A886-C8518BFAAC7F}" presName="BalanceSpacing" presStyleCnt="0"/>
      <dgm:spPr/>
    </dgm:pt>
    <dgm:pt modelId="{792EBFBA-E092-4A5A-B671-61B5482D24A1}" type="pres">
      <dgm:prSet presAssocID="{CAD7C980-E2FC-4CD1-A886-C8518BFAAC7F}" presName="BalanceSpacing1" presStyleCnt="0"/>
      <dgm:spPr/>
    </dgm:pt>
    <dgm:pt modelId="{6B8A42FB-6AAD-4732-BC1C-7DC2DBE9293B}" type="pres">
      <dgm:prSet presAssocID="{1B31DC4A-4AD4-4047-A95B-1FB40DD4CFB5}" presName="Accent1Text" presStyleLbl="node1" presStyleIdx="3" presStyleCnt="6" custLinFactNeighborY="0"/>
      <dgm:spPr/>
    </dgm:pt>
    <dgm:pt modelId="{26539039-E3CB-4BB7-A3C7-39322A92848C}" type="pres">
      <dgm:prSet presAssocID="{1B31DC4A-4AD4-4047-A95B-1FB40DD4CFB5}" presName="spaceBetweenRectangles" presStyleCnt="0"/>
      <dgm:spPr/>
    </dgm:pt>
    <dgm:pt modelId="{FAE52BC9-8A30-4D84-8CA0-7C2275E4BA55}" type="pres">
      <dgm:prSet presAssocID="{4A33017C-0160-44DF-9137-E8DFFF152E01}" presName="composite" presStyleCnt="0"/>
      <dgm:spPr/>
    </dgm:pt>
    <dgm:pt modelId="{88BC23B7-9096-4473-9F26-412AA3FE5BF8}" type="pres">
      <dgm:prSet presAssocID="{4A33017C-0160-44DF-9137-E8DFFF152E0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6843E4A-F956-45FB-8DBC-8152B03599CB}" type="pres">
      <dgm:prSet presAssocID="{4A33017C-0160-44DF-9137-E8DFFF152E0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625E373-9522-4DF5-8149-CBF6F4946EDB}" type="pres">
      <dgm:prSet presAssocID="{4A33017C-0160-44DF-9137-E8DFFF152E01}" presName="BalanceSpacing" presStyleCnt="0"/>
      <dgm:spPr/>
    </dgm:pt>
    <dgm:pt modelId="{BEE47FA9-9BC7-4C00-A14A-5D97C5C0022D}" type="pres">
      <dgm:prSet presAssocID="{4A33017C-0160-44DF-9137-E8DFFF152E01}" presName="BalanceSpacing1" presStyleCnt="0"/>
      <dgm:spPr/>
    </dgm:pt>
    <dgm:pt modelId="{352D2528-206B-45EA-9793-28EA938B9FC7}" type="pres">
      <dgm:prSet presAssocID="{34902B00-EFCE-44AB-BE67-C91815791C9C}" presName="Accent1Text" presStyleLbl="node1" presStyleIdx="5" presStyleCnt="6" custLinFactNeighborX="-814" custLinFactNeighborY="-44"/>
      <dgm:spPr/>
    </dgm:pt>
  </dgm:ptLst>
  <dgm:cxnLst>
    <dgm:cxn modelId="{E87F9B07-1EEF-45B7-87CB-C02DBD0B5714}" srcId="{570BEE55-59D9-4D83-A49B-64477580C7F1}" destId="{CAD7C980-E2FC-4CD1-A886-C8518BFAAC7F}" srcOrd="1" destOrd="0" parTransId="{622E8BC9-85F6-4C12-AB38-5304607961DF}" sibTransId="{1B31DC4A-4AD4-4047-A95B-1FB40DD4CFB5}"/>
    <dgm:cxn modelId="{807E0A5F-8FC2-4033-96C6-75FEF512D894}" srcId="{570BEE55-59D9-4D83-A49B-64477580C7F1}" destId="{4A33017C-0160-44DF-9137-E8DFFF152E01}" srcOrd="2" destOrd="0" parTransId="{20D18BC7-1279-47CF-9DA7-FD414851977F}" sibTransId="{34902B00-EFCE-44AB-BE67-C91815791C9C}"/>
    <dgm:cxn modelId="{DEC8FB78-3B8B-4980-979D-BCC1CC0C4E86}" type="presOf" srcId="{3DE8D802-704A-437B-AB22-99D6BB209DDC}" destId="{E7953E5B-D651-4C23-A2EB-052795EC89EE}" srcOrd="0" destOrd="0" presId="urn:microsoft.com/office/officeart/2008/layout/AlternatingHexagons"/>
    <dgm:cxn modelId="{4E5DC490-DB01-41A1-A6A5-4F943EC9A46C}" type="presOf" srcId="{CAD7C980-E2FC-4CD1-A886-C8518BFAAC7F}" destId="{7DE8C184-2AFC-47CC-BD91-B30EEBB2C12D}" srcOrd="0" destOrd="0" presId="urn:microsoft.com/office/officeart/2008/layout/AlternatingHexagons"/>
    <dgm:cxn modelId="{9ED4EA96-3593-40E4-8900-1357FC9C9200}" type="presOf" srcId="{1B31DC4A-4AD4-4047-A95B-1FB40DD4CFB5}" destId="{6B8A42FB-6AAD-4732-BC1C-7DC2DBE9293B}" srcOrd="0" destOrd="0" presId="urn:microsoft.com/office/officeart/2008/layout/AlternatingHexagons"/>
    <dgm:cxn modelId="{01F5FE9D-4EC2-422C-8166-0B88C4F7D277}" type="presOf" srcId="{4A33017C-0160-44DF-9137-E8DFFF152E01}" destId="{88BC23B7-9096-4473-9F26-412AA3FE5BF8}" srcOrd="0" destOrd="0" presId="urn:microsoft.com/office/officeart/2008/layout/AlternatingHexagons"/>
    <dgm:cxn modelId="{9406C6BF-B9D4-4EBA-A11D-929D8917A4CE}" type="presOf" srcId="{570BEE55-59D9-4D83-A49B-64477580C7F1}" destId="{9C7F40B3-AE11-4A42-A2BB-2FFAFFC1152C}" srcOrd="0" destOrd="0" presId="urn:microsoft.com/office/officeart/2008/layout/AlternatingHexagons"/>
    <dgm:cxn modelId="{FD6679CA-901E-4D49-8AA8-A6109C8C8F3A}" type="presOf" srcId="{34902B00-EFCE-44AB-BE67-C91815791C9C}" destId="{352D2528-206B-45EA-9793-28EA938B9FC7}" srcOrd="0" destOrd="0" presId="urn:microsoft.com/office/officeart/2008/layout/AlternatingHexagons"/>
    <dgm:cxn modelId="{940B9EF7-C34E-4A9E-BC3C-E4E30A0DF8DA}" srcId="{570BEE55-59D9-4D83-A49B-64477580C7F1}" destId="{A659590E-9C69-46C4-B859-F301BF0BD743}" srcOrd="0" destOrd="0" parTransId="{BFF64560-51FF-47A8-AA0B-06D87AFD3633}" sibTransId="{3DE8D802-704A-437B-AB22-99D6BB209DDC}"/>
    <dgm:cxn modelId="{078C41FA-6648-4963-B6B1-81D589726F48}" type="presOf" srcId="{A659590E-9C69-46C4-B859-F301BF0BD743}" destId="{55959F22-2EDC-49C7-B71F-66CFAC5719E9}" srcOrd="0" destOrd="0" presId="urn:microsoft.com/office/officeart/2008/layout/AlternatingHexagons"/>
    <dgm:cxn modelId="{E61B8772-325C-4F75-B6AF-70CDA0626874}" type="presParOf" srcId="{9C7F40B3-AE11-4A42-A2BB-2FFAFFC1152C}" destId="{D25D1675-46B9-4ACA-A943-760EB33AE440}" srcOrd="0" destOrd="0" presId="urn:microsoft.com/office/officeart/2008/layout/AlternatingHexagons"/>
    <dgm:cxn modelId="{67385BCC-D873-4E71-BE94-C15CD0DAC3EF}" type="presParOf" srcId="{D25D1675-46B9-4ACA-A943-760EB33AE440}" destId="{55959F22-2EDC-49C7-B71F-66CFAC5719E9}" srcOrd="0" destOrd="0" presId="urn:microsoft.com/office/officeart/2008/layout/AlternatingHexagons"/>
    <dgm:cxn modelId="{A84089D4-AC6B-48AE-AD3B-93FC8C0D0679}" type="presParOf" srcId="{D25D1675-46B9-4ACA-A943-760EB33AE440}" destId="{F45F3924-5BD1-4FCD-AFE1-51E4CC63DB3B}" srcOrd="1" destOrd="0" presId="urn:microsoft.com/office/officeart/2008/layout/AlternatingHexagons"/>
    <dgm:cxn modelId="{C6B281F7-C58F-4487-9B6A-01A3451D1C9C}" type="presParOf" srcId="{D25D1675-46B9-4ACA-A943-760EB33AE440}" destId="{A631A5BE-41DC-4FAA-9E35-AD253E5B4F14}" srcOrd="2" destOrd="0" presId="urn:microsoft.com/office/officeart/2008/layout/AlternatingHexagons"/>
    <dgm:cxn modelId="{D75E2EC5-60A9-4823-A6A5-ACD7250DACA7}" type="presParOf" srcId="{D25D1675-46B9-4ACA-A943-760EB33AE440}" destId="{5649FC46-EF48-47F9-8159-BF58ABDBCBE7}" srcOrd="3" destOrd="0" presId="urn:microsoft.com/office/officeart/2008/layout/AlternatingHexagons"/>
    <dgm:cxn modelId="{DE599AFF-992C-41AC-BCC9-70A5E1368691}" type="presParOf" srcId="{D25D1675-46B9-4ACA-A943-760EB33AE440}" destId="{E7953E5B-D651-4C23-A2EB-052795EC89EE}" srcOrd="4" destOrd="0" presId="urn:microsoft.com/office/officeart/2008/layout/AlternatingHexagons"/>
    <dgm:cxn modelId="{E313CD53-53DE-47E9-A229-4FBF9FC347A3}" type="presParOf" srcId="{9C7F40B3-AE11-4A42-A2BB-2FFAFFC1152C}" destId="{79692FE1-93C3-4BFF-9D8C-0EBDF3A8B37A}" srcOrd="1" destOrd="0" presId="urn:microsoft.com/office/officeart/2008/layout/AlternatingHexagons"/>
    <dgm:cxn modelId="{51CDA40E-4413-4AC2-8197-B5FDA713CB63}" type="presParOf" srcId="{9C7F40B3-AE11-4A42-A2BB-2FFAFFC1152C}" destId="{0A5AC4AF-4DDC-40DA-A80B-3A8613CA0C81}" srcOrd="2" destOrd="0" presId="urn:microsoft.com/office/officeart/2008/layout/AlternatingHexagons"/>
    <dgm:cxn modelId="{1F490969-DE42-458E-9C32-884473D1393E}" type="presParOf" srcId="{0A5AC4AF-4DDC-40DA-A80B-3A8613CA0C81}" destId="{7DE8C184-2AFC-47CC-BD91-B30EEBB2C12D}" srcOrd="0" destOrd="0" presId="urn:microsoft.com/office/officeart/2008/layout/AlternatingHexagons"/>
    <dgm:cxn modelId="{F379F856-CEBC-4AF1-BE88-E3CF168294FA}" type="presParOf" srcId="{0A5AC4AF-4DDC-40DA-A80B-3A8613CA0C81}" destId="{492D2916-29CB-4AF5-830A-8D1B22976FB0}" srcOrd="1" destOrd="0" presId="urn:microsoft.com/office/officeart/2008/layout/AlternatingHexagons"/>
    <dgm:cxn modelId="{96C1150A-E787-4A68-B095-8315203AB9EE}" type="presParOf" srcId="{0A5AC4AF-4DDC-40DA-A80B-3A8613CA0C81}" destId="{6548FF51-E31D-4D9E-8C33-40136CDF3FFE}" srcOrd="2" destOrd="0" presId="urn:microsoft.com/office/officeart/2008/layout/AlternatingHexagons"/>
    <dgm:cxn modelId="{CB89A59C-4E6E-4018-9640-9438B64DF721}" type="presParOf" srcId="{0A5AC4AF-4DDC-40DA-A80B-3A8613CA0C81}" destId="{792EBFBA-E092-4A5A-B671-61B5482D24A1}" srcOrd="3" destOrd="0" presId="urn:microsoft.com/office/officeart/2008/layout/AlternatingHexagons"/>
    <dgm:cxn modelId="{15537EC3-E447-4B06-B052-48530905F44A}" type="presParOf" srcId="{0A5AC4AF-4DDC-40DA-A80B-3A8613CA0C81}" destId="{6B8A42FB-6AAD-4732-BC1C-7DC2DBE9293B}" srcOrd="4" destOrd="0" presId="urn:microsoft.com/office/officeart/2008/layout/AlternatingHexagons"/>
    <dgm:cxn modelId="{D9D4A5C0-CC11-4503-8BE5-2171047E2D00}" type="presParOf" srcId="{9C7F40B3-AE11-4A42-A2BB-2FFAFFC1152C}" destId="{26539039-E3CB-4BB7-A3C7-39322A92848C}" srcOrd="3" destOrd="0" presId="urn:microsoft.com/office/officeart/2008/layout/AlternatingHexagons"/>
    <dgm:cxn modelId="{9FF57A08-49FB-46C7-A480-731F5D4E72EE}" type="presParOf" srcId="{9C7F40B3-AE11-4A42-A2BB-2FFAFFC1152C}" destId="{FAE52BC9-8A30-4D84-8CA0-7C2275E4BA55}" srcOrd="4" destOrd="0" presId="urn:microsoft.com/office/officeart/2008/layout/AlternatingHexagons"/>
    <dgm:cxn modelId="{F18E90FD-365A-40C2-9944-D05943A3D5F4}" type="presParOf" srcId="{FAE52BC9-8A30-4D84-8CA0-7C2275E4BA55}" destId="{88BC23B7-9096-4473-9F26-412AA3FE5BF8}" srcOrd="0" destOrd="0" presId="urn:microsoft.com/office/officeart/2008/layout/AlternatingHexagons"/>
    <dgm:cxn modelId="{490F80E7-6C16-4B8B-B7F6-A659D6CB9D7E}" type="presParOf" srcId="{FAE52BC9-8A30-4D84-8CA0-7C2275E4BA55}" destId="{36843E4A-F956-45FB-8DBC-8152B03599CB}" srcOrd="1" destOrd="0" presId="urn:microsoft.com/office/officeart/2008/layout/AlternatingHexagons"/>
    <dgm:cxn modelId="{7F9F06F2-91C7-47F6-AF8A-86C76B4751C1}" type="presParOf" srcId="{FAE52BC9-8A30-4D84-8CA0-7C2275E4BA55}" destId="{7625E373-9522-4DF5-8149-CBF6F4946EDB}" srcOrd="2" destOrd="0" presId="urn:microsoft.com/office/officeart/2008/layout/AlternatingHexagons"/>
    <dgm:cxn modelId="{8561D850-A601-41E6-BF3B-4F8E9290AC4A}" type="presParOf" srcId="{FAE52BC9-8A30-4D84-8CA0-7C2275E4BA55}" destId="{BEE47FA9-9BC7-4C00-A14A-5D97C5C0022D}" srcOrd="3" destOrd="0" presId="urn:microsoft.com/office/officeart/2008/layout/AlternatingHexagons"/>
    <dgm:cxn modelId="{50092B5D-0EAC-4D5B-8528-A28C3C36EBEC}" type="presParOf" srcId="{FAE52BC9-8A30-4D84-8CA0-7C2275E4BA55}" destId="{352D2528-206B-45EA-9793-28EA938B9FC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9F6EA-755A-4D03-9C2D-61E0F2BE91D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BDDF32C-5F8C-443E-B25F-92608B9BB43A}">
      <dgm:prSet phldrT="[Texto]" custT="1"/>
      <dgm:spPr/>
      <dgm:t>
        <a:bodyPr/>
        <a:lstStyle/>
        <a:p>
          <a:r>
            <a:rPr lang="es-ES" sz="2000" b="1" dirty="0"/>
            <a:t>Calidad</a:t>
          </a:r>
          <a:r>
            <a:rPr lang="es-ES" sz="2000" dirty="0"/>
            <a:t> </a:t>
          </a:r>
        </a:p>
      </dgm:t>
    </dgm:pt>
    <dgm:pt modelId="{1EE7D9A8-767F-4CC4-B6B6-FAF687E7CD40}" type="parTrans" cxnId="{5883A1B5-642C-4C39-9DAC-9B3CE0163A08}">
      <dgm:prSet/>
      <dgm:spPr/>
      <dgm:t>
        <a:bodyPr/>
        <a:lstStyle/>
        <a:p>
          <a:endParaRPr lang="es-ES"/>
        </a:p>
      </dgm:t>
    </dgm:pt>
    <dgm:pt modelId="{4752BCFF-6D6F-411C-BF14-D015B034C307}" type="sibTrans" cxnId="{5883A1B5-642C-4C39-9DAC-9B3CE0163A08}">
      <dgm:prSet/>
      <dgm:spPr/>
      <dgm:t>
        <a:bodyPr/>
        <a:lstStyle/>
        <a:p>
          <a:endParaRPr lang="es-ES"/>
        </a:p>
      </dgm:t>
    </dgm:pt>
    <dgm:pt modelId="{BD2161E0-CCE3-4FD7-80D7-2AEB78415594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ES" sz="1200" dirty="0"/>
            <a:t>Diseñando y ejecutando estrategias que satisfagan las necesidades de los grupos de interés, prestando servicios que cumplen con los estándares definidos y que contribuyan al cumplimiento de la misión y visión del Ministerio. </a:t>
          </a:r>
        </a:p>
      </dgm:t>
    </dgm:pt>
    <dgm:pt modelId="{4542DDE2-BFAD-4688-8EA1-E990A81AA31C}" type="parTrans" cxnId="{CBD8973D-814C-4B0D-BD26-428BF988C7F1}">
      <dgm:prSet/>
      <dgm:spPr/>
      <dgm:t>
        <a:bodyPr/>
        <a:lstStyle/>
        <a:p>
          <a:endParaRPr lang="es-ES"/>
        </a:p>
      </dgm:t>
    </dgm:pt>
    <dgm:pt modelId="{9E4F429E-2649-4C09-AC59-67DC0E417CB6}" type="sibTrans" cxnId="{CBD8973D-814C-4B0D-BD26-428BF988C7F1}">
      <dgm:prSet/>
      <dgm:spPr/>
      <dgm:t>
        <a:bodyPr/>
        <a:lstStyle/>
        <a:p>
          <a:endParaRPr lang="es-ES"/>
        </a:p>
      </dgm:t>
    </dgm:pt>
    <dgm:pt modelId="{EA69AA45-1448-4F96-AEBA-694B3E5C5587}">
      <dgm:prSet phldrT="[Texto]" custT="1"/>
      <dgm:spPr/>
      <dgm:t>
        <a:bodyPr/>
        <a:lstStyle/>
        <a:p>
          <a:r>
            <a:rPr lang="es-ES" sz="2000" b="1" dirty="0"/>
            <a:t>Ambiental</a:t>
          </a:r>
          <a:r>
            <a:rPr lang="es-ES" sz="2000" dirty="0"/>
            <a:t> </a:t>
          </a:r>
        </a:p>
      </dgm:t>
    </dgm:pt>
    <dgm:pt modelId="{BC86629F-87F5-4330-BFB6-24AE7EB4683A}" type="parTrans" cxnId="{84D1EA1F-CF6C-476B-B6E1-6C1AD8BC1CF0}">
      <dgm:prSet/>
      <dgm:spPr/>
      <dgm:t>
        <a:bodyPr/>
        <a:lstStyle/>
        <a:p>
          <a:endParaRPr lang="es-ES"/>
        </a:p>
      </dgm:t>
    </dgm:pt>
    <dgm:pt modelId="{D3B6A428-70A8-4ADA-8235-703AA9A312CE}" type="sibTrans" cxnId="{84D1EA1F-CF6C-476B-B6E1-6C1AD8BC1CF0}">
      <dgm:prSet/>
      <dgm:spPr/>
      <dgm:t>
        <a:bodyPr/>
        <a:lstStyle/>
        <a:p>
          <a:endParaRPr lang="es-ES"/>
        </a:p>
      </dgm:t>
    </dgm:pt>
    <dgm:pt modelId="{C272A507-B698-46AF-8496-560AF2D74373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CO" sz="1200" dirty="0"/>
            <a:t>Orientado a mejorar el desempeño ambiental de la entidad, contribuyendo a la protección del medio ambiente, la prevención de la contaminación ambiental por medio de la identificación de aspectos que pueden producir impactos significativos, el establecimiento de controles operacionales que permiten responder a la entidad a las condiciones ambientales cambiantes, mejorando su desempeño en cumplimiento de las obligaciones legales.</a:t>
          </a:r>
          <a:endParaRPr lang="es-ES" sz="1200" dirty="0"/>
        </a:p>
      </dgm:t>
    </dgm:pt>
    <dgm:pt modelId="{F51C6D6B-4093-43CC-929B-10AD86DC0A8F}" type="parTrans" cxnId="{A1DC287B-4382-4685-AD3C-5FFCAEDD2186}">
      <dgm:prSet/>
      <dgm:spPr/>
      <dgm:t>
        <a:bodyPr/>
        <a:lstStyle/>
        <a:p>
          <a:endParaRPr lang="es-ES"/>
        </a:p>
      </dgm:t>
    </dgm:pt>
    <dgm:pt modelId="{165ACE2A-69F9-44E2-B838-B97203C3B5D1}" type="sibTrans" cxnId="{A1DC287B-4382-4685-AD3C-5FFCAEDD2186}">
      <dgm:prSet/>
      <dgm:spPr/>
      <dgm:t>
        <a:bodyPr/>
        <a:lstStyle/>
        <a:p>
          <a:endParaRPr lang="es-ES"/>
        </a:p>
      </dgm:t>
    </dgm:pt>
    <dgm:pt modelId="{BA271B35-C7C7-4EA6-8D5C-E03DB4581216}">
      <dgm:prSet phldrT="[Texto]" custT="1"/>
      <dgm:spPr/>
      <dgm:t>
        <a:bodyPr/>
        <a:lstStyle/>
        <a:p>
          <a:r>
            <a:rPr lang="es-ES" sz="2000" b="1" dirty="0"/>
            <a:t>Seguridad y Salud en el Trabajo</a:t>
          </a:r>
          <a:r>
            <a:rPr lang="es-ES" sz="2000" dirty="0"/>
            <a:t> </a:t>
          </a:r>
        </a:p>
      </dgm:t>
    </dgm:pt>
    <dgm:pt modelId="{2D61EECC-9D7F-4893-90A5-B03841F0D42D}" type="parTrans" cxnId="{B868544E-A0C4-4368-9A0A-27E21763CBEE}">
      <dgm:prSet/>
      <dgm:spPr/>
      <dgm:t>
        <a:bodyPr/>
        <a:lstStyle/>
        <a:p>
          <a:endParaRPr lang="es-ES"/>
        </a:p>
      </dgm:t>
    </dgm:pt>
    <dgm:pt modelId="{3BE58E7D-F4F0-4E4F-9088-569B940AA9B2}" type="sibTrans" cxnId="{B868544E-A0C4-4368-9A0A-27E21763CBEE}">
      <dgm:prSet/>
      <dgm:spPr/>
      <dgm:t>
        <a:bodyPr/>
        <a:lstStyle/>
        <a:p>
          <a:endParaRPr lang="es-ES"/>
        </a:p>
      </dgm:t>
    </dgm:pt>
    <dgm:pt modelId="{F16B51EE-7F7C-4BFE-A598-90BCD9A40AF5}">
      <dgm:prSet phldrT="[Texto]" custT="1"/>
      <dgm:spPr/>
      <dgm:t>
        <a:bodyPr/>
        <a:lstStyle/>
        <a:p>
          <a:pPr>
            <a:buFontTx/>
            <a:buNone/>
          </a:pPr>
          <a:r>
            <a:rPr lang="es-ES" sz="1200" dirty="0"/>
            <a:t>implementando ambientes de trabajo en condiciones de seguridad para el bienestar de las personas, gestionando los riesgos cuyo impacto se vea reflejado en la salud de los colaboradores y ejecutando actividades para la prevención de </a:t>
          </a:r>
          <a:r>
            <a:rPr lang="es-ES" sz="1200" strike="noStrike" dirty="0"/>
            <a:t>accidentes</a:t>
          </a:r>
          <a:r>
            <a:rPr lang="es-ES" sz="1200" dirty="0"/>
            <a:t> y enfermedades de origen laboral.</a:t>
          </a:r>
        </a:p>
      </dgm:t>
    </dgm:pt>
    <dgm:pt modelId="{C0151055-2A00-4BF4-B076-43E572B957A6}" type="parTrans" cxnId="{91B8B152-91E1-41DB-8663-8EFEBAFF127A}">
      <dgm:prSet/>
      <dgm:spPr/>
      <dgm:t>
        <a:bodyPr/>
        <a:lstStyle/>
        <a:p>
          <a:endParaRPr lang="es-ES"/>
        </a:p>
      </dgm:t>
    </dgm:pt>
    <dgm:pt modelId="{E47F67FA-0B0C-437A-954E-F6A5839D3023}" type="sibTrans" cxnId="{91B8B152-91E1-41DB-8663-8EFEBAFF127A}">
      <dgm:prSet/>
      <dgm:spPr/>
      <dgm:t>
        <a:bodyPr/>
        <a:lstStyle/>
        <a:p>
          <a:endParaRPr lang="es-ES"/>
        </a:p>
      </dgm:t>
    </dgm:pt>
    <dgm:pt modelId="{C7088B82-4CBF-4871-AB06-FAB8C0AAC865}">
      <dgm:prSet phldrT="[Texto]" custT="1"/>
      <dgm:spPr/>
      <dgm:t>
        <a:bodyPr/>
        <a:lstStyle/>
        <a:p>
          <a:r>
            <a:rPr lang="es-ES" sz="2000" b="1" dirty="0"/>
            <a:t>Control Interno</a:t>
          </a:r>
          <a:endParaRPr lang="es-ES" sz="2000" dirty="0"/>
        </a:p>
      </dgm:t>
    </dgm:pt>
    <dgm:pt modelId="{E9779A31-3B39-4568-819D-9D01DDDB1144}" type="parTrans" cxnId="{54723842-82CA-48CD-A64D-16BDDC13A709}">
      <dgm:prSet/>
      <dgm:spPr/>
      <dgm:t>
        <a:bodyPr/>
        <a:lstStyle/>
        <a:p>
          <a:endParaRPr lang="es-ES"/>
        </a:p>
      </dgm:t>
    </dgm:pt>
    <dgm:pt modelId="{078E23B2-AB93-4193-A4B2-47F7EC20B9BA}" type="sibTrans" cxnId="{54723842-82CA-48CD-A64D-16BDDC13A709}">
      <dgm:prSet/>
      <dgm:spPr/>
      <dgm:t>
        <a:bodyPr/>
        <a:lstStyle/>
        <a:p>
          <a:endParaRPr lang="es-ES"/>
        </a:p>
      </dgm:t>
    </dgm:pt>
    <dgm:pt modelId="{BF9A0A93-18D9-4C7B-B9C4-A2A1FA8E07D3}">
      <dgm:prSet phldrT="[Texto]" custT="1"/>
      <dgm:spPr/>
      <dgm:t>
        <a:bodyPr/>
        <a:lstStyle/>
        <a:p>
          <a:pPr>
            <a:buFontTx/>
            <a:buNone/>
          </a:pPr>
          <a:r>
            <a:rPr lang="es-ES" sz="1200" dirty="0"/>
            <a:t>Implementar acciones encaminadas al desarrollo de los principios de autocontrol, autogestión y autorregulación por medio de la gestión de riesgos y auditorías internas, con el fin de prevenir desviaciones y la implementación de mejoras de forma oportuna. </a:t>
          </a:r>
        </a:p>
      </dgm:t>
    </dgm:pt>
    <dgm:pt modelId="{B533FAEB-48DA-42C9-8E8D-CFFFABE786BD}" type="parTrans" cxnId="{DF32B5D0-A886-47D5-BE49-DBE1CA892A42}">
      <dgm:prSet/>
      <dgm:spPr/>
      <dgm:t>
        <a:bodyPr/>
        <a:lstStyle/>
        <a:p>
          <a:endParaRPr lang="es-ES"/>
        </a:p>
      </dgm:t>
    </dgm:pt>
    <dgm:pt modelId="{BF7F813F-906D-4721-991E-12725FA94447}" type="sibTrans" cxnId="{DF32B5D0-A886-47D5-BE49-DBE1CA892A42}">
      <dgm:prSet/>
      <dgm:spPr/>
      <dgm:t>
        <a:bodyPr/>
        <a:lstStyle/>
        <a:p>
          <a:endParaRPr lang="es-ES"/>
        </a:p>
      </dgm:t>
    </dgm:pt>
    <dgm:pt modelId="{44892C43-9035-4EAF-8B9F-5BAE846F3FBB}">
      <dgm:prSet phldrT="[Texto]" custT="1"/>
      <dgm:spPr/>
      <dgm:t>
        <a:bodyPr/>
        <a:lstStyle/>
        <a:p>
          <a:r>
            <a:rPr lang="es-ES" sz="2000" b="1" dirty="0"/>
            <a:t>Seguridad de la Información</a:t>
          </a:r>
          <a:endParaRPr lang="es-ES" sz="2000" dirty="0"/>
        </a:p>
      </dgm:t>
    </dgm:pt>
    <dgm:pt modelId="{3350BE02-7901-4C47-8EA8-734473344D21}" type="parTrans" cxnId="{7BA2FDC8-7BCB-42A9-82EB-C3581BB2DEF4}">
      <dgm:prSet/>
      <dgm:spPr/>
      <dgm:t>
        <a:bodyPr/>
        <a:lstStyle/>
        <a:p>
          <a:endParaRPr lang="es-ES"/>
        </a:p>
      </dgm:t>
    </dgm:pt>
    <dgm:pt modelId="{807BD11E-0FC0-4A5C-8032-362695662219}" type="sibTrans" cxnId="{7BA2FDC8-7BCB-42A9-82EB-C3581BB2DEF4}">
      <dgm:prSet/>
      <dgm:spPr/>
      <dgm:t>
        <a:bodyPr/>
        <a:lstStyle/>
        <a:p>
          <a:endParaRPr lang="es-ES"/>
        </a:p>
      </dgm:t>
    </dgm:pt>
    <dgm:pt modelId="{81A590A2-B236-41D0-A2E4-4D41B9FC43AD}">
      <dgm:prSet phldrT="[Texto]" custT="1"/>
      <dgm:spPr/>
      <dgm:t>
        <a:bodyPr/>
        <a:lstStyle/>
        <a:p>
          <a:pPr>
            <a:buFontTx/>
            <a:buNone/>
          </a:pPr>
          <a:r>
            <a:rPr lang="es-ES" sz="1200" dirty="0"/>
            <a:t>Identificando y minimizando los riesgos a los cuales se expone la información, garantizando la confidencialidad, integridad y disponibilidad de la misma en la entidad; orientada a la continuidad de las operaciones del Ministerio de Educación Nacional, la administración de riesgos y la consolidación de una cultura de seguridad garantizando el cumplimiento de los requisitos legales y contractuales vigentes.</a:t>
          </a:r>
        </a:p>
      </dgm:t>
    </dgm:pt>
    <dgm:pt modelId="{723A76C1-0EBD-441D-A76D-D672B375246D}" type="parTrans" cxnId="{81223EDE-02A4-4CC5-A161-61D349D413D6}">
      <dgm:prSet/>
      <dgm:spPr/>
      <dgm:t>
        <a:bodyPr/>
        <a:lstStyle/>
        <a:p>
          <a:endParaRPr lang="es-ES"/>
        </a:p>
      </dgm:t>
    </dgm:pt>
    <dgm:pt modelId="{99EA995A-9DB1-47B2-AA13-4C83F6E680FE}" type="sibTrans" cxnId="{81223EDE-02A4-4CC5-A161-61D349D413D6}">
      <dgm:prSet/>
      <dgm:spPr/>
      <dgm:t>
        <a:bodyPr/>
        <a:lstStyle/>
        <a:p>
          <a:endParaRPr lang="es-ES"/>
        </a:p>
      </dgm:t>
    </dgm:pt>
    <dgm:pt modelId="{88FBDA81-831F-423B-8430-73B625291725}" type="pres">
      <dgm:prSet presAssocID="{6369F6EA-755A-4D03-9C2D-61E0F2BE91D5}" presName="Name0" presStyleCnt="0">
        <dgm:presLayoutVars>
          <dgm:dir/>
          <dgm:animLvl val="lvl"/>
          <dgm:resizeHandles val="exact"/>
        </dgm:presLayoutVars>
      </dgm:prSet>
      <dgm:spPr/>
    </dgm:pt>
    <dgm:pt modelId="{A7AAAB8A-ABE0-4930-BCE2-D28EA6B52EB2}" type="pres">
      <dgm:prSet presAssocID="{FBDDF32C-5F8C-443E-B25F-92608B9BB43A}" presName="linNode" presStyleCnt="0"/>
      <dgm:spPr/>
    </dgm:pt>
    <dgm:pt modelId="{8BC9E436-E861-40D2-804C-A9B5C724F4B3}" type="pres">
      <dgm:prSet presAssocID="{FBDDF32C-5F8C-443E-B25F-92608B9BB43A}" presName="parentText" presStyleLbl="node1" presStyleIdx="0" presStyleCnt="5" custScaleX="64759">
        <dgm:presLayoutVars>
          <dgm:chMax val="1"/>
          <dgm:bulletEnabled val="1"/>
        </dgm:presLayoutVars>
      </dgm:prSet>
      <dgm:spPr/>
    </dgm:pt>
    <dgm:pt modelId="{7DD0BB8A-83E8-46FB-BC02-A92391A08997}" type="pres">
      <dgm:prSet presAssocID="{FBDDF32C-5F8C-443E-B25F-92608B9BB43A}" presName="descendantText" presStyleLbl="alignAccFollowNode1" presStyleIdx="0" presStyleCnt="5" custScaleX="117380">
        <dgm:presLayoutVars>
          <dgm:bulletEnabled val="1"/>
        </dgm:presLayoutVars>
      </dgm:prSet>
      <dgm:spPr/>
    </dgm:pt>
    <dgm:pt modelId="{5547217F-21E6-4AE1-8705-9EA0CE5BB7DD}" type="pres">
      <dgm:prSet presAssocID="{4752BCFF-6D6F-411C-BF14-D015B034C307}" presName="sp" presStyleCnt="0"/>
      <dgm:spPr/>
    </dgm:pt>
    <dgm:pt modelId="{5A36F50C-F8E0-4C40-9F8D-F0E771E3E6C6}" type="pres">
      <dgm:prSet presAssocID="{EA69AA45-1448-4F96-AEBA-694B3E5C5587}" presName="linNode" presStyleCnt="0"/>
      <dgm:spPr/>
    </dgm:pt>
    <dgm:pt modelId="{64279E69-8FAB-45A2-B801-5F03CD842093}" type="pres">
      <dgm:prSet presAssocID="{EA69AA45-1448-4F96-AEBA-694B3E5C5587}" presName="parentText" presStyleLbl="node1" presStyleIdx="1" presStyleCnt="5" custScaleX="64759">
        <dgm:presLayoutVars>
          <dgm:chMax val="1"/>
          <dgm:bulletEnabled val="1"/>
        </dgm:presLayoutVars>
      </dgm:prSet>
      <dgm:spPr/>
    </dgm:pt>
    <dgm:pt modelId="{285F95FC-6AF7-4D9F-8873-E5BB55A21E44}" type="pres">
      <dgm:prSet presAssocID="{EA69AA45-1448-4F96-AEBA-694B3E5C5587}" presName="descendantText" presStyleLbl="alignAccFollowNode1" presStyleIdx="1" presStyleCnt="5" custScaleX="117380">
        <dgm:presLayoutVars>
          <dgm:bulletEnabled val="1"/>
        </dgm:presLayoutVars>
      </dgm:prSet>
      <dgm:spPr/>
    </dgm:pt>
    <dgm:pt modelId="{F0C5494E-1F46-446C-8757-27699B97220E}" type="pres">
      <dgm:prSet presAssocID="{D3B6A428-70A8-4ADA-8235-703AA9A312CE}" presName="sp" presStyleCnt="0"/>
      <dgm:spPr/>
    </dgm:pt>
    <dgm:pt modelId="{1E626955-4B31-4D0B-BAB2-67476974D028}" type="pres">
      <dgm:prSet presAssocID="{BA271B35-C7C7-4EA6-8D5C-E03DB4581216}" presName="linNode" presStyleCnt="0"/>
      <dgm:spPr/>
    </dgm:pt>
    <dgm:pt modelId="{837E58F2-88EE-4FCA-B4EA-B63DC372BB3D}" type="pres">
      <dgm:prSet presAssocID="{BA271B35-C7C7-4EA6-8D5C-E03DB4581216}" presName="parentText" presStyleLbl="node1" presStyleIdx="2" presStyleCnt="5" custScaleX="64759">
        <dgm:presLayoutVars>
          <dgm:chMax val="1"/>
          <dgm:bulletEnabled val="1"/>
        </dgm:presLayoutVars>
      </dgm:prSet>
      <dgm:spPr/>
    </dgm:pt>
    <dgm:pt modelId="{4C3CB5FB-97E8-4863-9008-F79A568DB953}" type="pres">
      <dgm:prSet presAssocID="{BA271B35-C7C7-4EA6-8D5C-E03DB4581216}" presName="descendantText" presStyleLbl="alignAccFollowNode1" presStyleIdx="2" presStyleCnt="5" custScaleX="117380">
        <dgm:presLayoutVars>
          <dgm:bulletEnabled val="1"/>
        </dgm:presLayoutVars>
      </dgm:prSet>
      <dgm:spPr/>
    </dgm:pt>
    <dgm:pt modelId="{C06ABEAE-5BC4-4B92-8A00-65F7D1CF0670}" type="pres">
      <dgm:prSet presAssocID="{3BE58E7D-F4F0-4E4F-9088-569B940AA9B2}" presName="sp" presStyleCnt="0"/>
      <dgm:spPr/>
    </dgm:pt>
    <dgm:pt modelId="{6F29B4C9-A438-44FB-B42E-9C59D01164BF}" type="pres">
      <dgm:prSet presAssocID="{C7088B82-4CBF-4871-AB06-FAB8C0AAC865}" presName="linNode" presStyleCnt="0"/>
      <dgm:spPr/>
    </dgm:pt>
    <dgm:pt modelId="{1745C8FE-3614-4AEE-A3BF-3F2D23CFC9A0}" type="pres">
      <dgm:prSet presAssocID="{C7088B82-4CBF-4871-AB06-FAB8C0AAC865}" presName="parentText" presStyleLbl="node1" presStyleIdx="3" presStyleCnt="5" custScaleX="64759" custLinFactNeighborX="609" custLinFactNeighborY="92481">
        <dgm:presLayoutVars>
          <dgm:chMax val="1"/>
          <dgm:bulletEnabled val="1"/>
        </dgm:presLayoutVars>
      </dgm:prSet>
      <dgm:spPr/>
    </dgm:pt>
    <dgm:pt modelId="{92B63C35-B91B-4F12-9757-F7540D0CB0A1}" type="pres">
      <dgm:prSet presAssocID="{C7088B82-4CBF-4871-AB06-FAB8C0AAC865}" presName="descendantText" presStyleLbl="alignAccFollowNode1" presStyleIdx="3" presStyleCnt="5" custScaleX="117380" custLinFactY="17143" custLinFactNeighborX="1082" custLinFactNeighborY="100000">
        <dgm:presLayoutVars>
          <dgm:bulletEnabled val="1"/>
        </dgm:presLayoutVars>
      </dgm:prSet>
      <dgm:spPr/>
    </dgm:pt>
    <dgm:pt modelId="{94837D91-361D-4AF3-902A-F617831B51DD}" type="pres">
      <dgm:prSet presAssocID="{078E23B2-AB93-4193-A4B2-47F7EC20B9BA}" presName="sp" presStyleCnt="0"/>
      <dgm:spPr/>
    </dgm:pt>
    <dgm:pt modelId="{D32B9879-B393-48D8-B66E-C86E8D076766}" type="pres">
      <dgm:prSet presAssocID="{44892C43-9035-4EAF-8B9F-5BAE846F3FBB}" presName="linNode" presStyleCnt="0"/>
      <dgm:spPr/>
    </dgm:pt>
    <dgm:pt modelId="{A15A0549-78F6-4C61-BC52-93F705D8207F}" type="pres">
      <dgm:prSet presAssocID="{44892C43-9035-4EAF-8B9F-5BAE846F3FBB}" presName="parentText" presStyleLbl="node1" presStyleIdx="4" presStyleCnt="5" custScaleX="64759" custLinFactY="-11355" custLinFactNeighborX="122" custLinFactNeighborY="-100000">
        <dgm:presLayoutVars>
          <dgm:chMax val="1"/>
          <dgm:bulletEnabled val="1"/>
        </dgm:presLayoutVars>
      </dgm:prSet>
      <dgm:spPr/>
    </dgm:pt>
    <dgm:pt modelId="{D7A4BC1F-6784-4CD2-8589-E7D406FE580F}" type="pres">
      <dgm:prSet presAssocID="{44892C43-9035-4EAF-8B9F-5BAE846F3FBB}" presName="descendantText" presStyleLbl="alignAccFollowNode1" presStyleIdx="4" presStyleCnt="5" custScaleX="117380" custLinFactY="-39193" custLinFactNeighborX="217" custLinFactNeighborY="-100000">
        <dgm:presLayoutVars>
          <dgm:bulletEnabled val="1"/>
        </dgm:presLayoutVars>
      </dgm:prSet>
      <dgm:spPr/>
    </dgm:pt>
  </dgm:ptLst>
  <dgm:cxnLst>
    <dgm:cxn modelId="{9B50210C-3A0D-45E1-9DBD-B217D00982AA}" type="presOf" srcId="{EA69AA45-1448-4F96-AEBA-694B3E5C5587}" destId="{64279E69-8FAB-45A2-B801-5F03CD842093}" srcOrd="0" destOrd="0" presId="urn:microsoft.com/office/officeart/2005/8/layout/vList5"/>
    <dgm:cxn modelId="{9A532D15-1EE7-4C87-B897-9B7C38EF58C6}" type="presOf" srcId="{BD2161E0-CCE3-4FD7-80D7-2AEB78415594}" destId="{7DD0BB8A-83E8-46FB-BC02-A92391A08997}" srcOrd="0" destOrd="0" presId="urn:microsoft.com/office/officeart/2005/8/layout/vList5"/>
    <dgm:cxn modelId="{84D1EA1F-CF6C-476B-B6E1-6C1AD8BC1CF0}" srcId="{6369F6EA-755A-4D03-9C2D-61E0F2BE91D5}" destId="{EA69AA45-1448-4F96-AEBA-694B3E5C5587}" srcOrd="1" destOrd="0" parTransId="{BC86629F-87F5-4330-BFB6-24AE7EB4683A}" sibTransId="{D3B6A428-70A8-4ADA-8235-703AA9A312CE}"/>
    <dgm:cxn modelId="{2CBC1520-FA86-4CD9-BF32-6CDD236DD0D4}" type="presOf" srcId="{81A590A2-B236-41D0-A2E4-4D41B9FC43AD}" destId="{D7A4BC1F-6784-4CD2-8589-E7D406FE580F}" srcOrd="0" destOrd="0" presId="urn:microsoft.com/office/officeart/2005/8/layout/vList5"/>
    <dgm:cxn modelId="{EC1B0D25-2D87-4AE1-A4E8-5E9B95867278}" type="presOf" srcId="{BF9A0A93-18D9-4C7B-B9C4-A2A1FA8E07D3}" destId="{92B63C35-B91B-4F12-9757-F7540D0CB0A1}" srcOrd="0" destOrd="0" presId="urn:microsoft.com/office/officeart/2005/8/layout/vList5"/>
    <dgm:cxn modelId="{CBD8973D-814C-4B0D-BD26-428BF988C7F1}" srcId="{FBDDF32C-5F8C-443E-B25F-92608B9BB43A}" destId="{BD2161E0-CCE3-4FD7-80D7-2AEB78415594}" srcOrd="0" destOrd="0" parTransId="{4542DDE2-BFAD-4688-8EA1-E990A81AA31C}" sibTransId="{9E4F429E-2649-4C09-AC59-67DC0E417CB6}"/>
    <dgm:cxn modelId="{54723842-82CA-48CD-A64D-16BDDC13A709}" srcId="{6369F6EA-755A-4D03-9C2D-61E0F2BE91D5}" destId="{C7088B82-4CBF-4871-AB06-FAB8C0AAC865}" srcOrd="3" destOrd="0" parTransId="{E9779A31-3B39-4568-819D-9D01DDDB1144}" sibTransId="{078E23B2-AB93-4193-A4B2-47F7EC20B9BA}"/>
    <dgm:cxn modelId="{B868544E-A0C4-4368-9A0A-27E21763CBEE}" srcId="{6369F6EA-755A-4D03-9C2D-61E0F2BE91D5}" destId="{BA271B35-C7C7-4EA6-8D5C-E03DB4581216}" srcOrd="2" destOrd="0" parTransId="{2D61EECC-9D7F-4893-90A5-B03841F0D42D}" sibTransId="{3BE58E7D-F4F0-4E4F-9088-569B940AA9B2}"/>
    <dgm:cxn modelId="{91B8B152-91E1-41DB-8663-8EFEBAFF127A}" srcId="{BA271B35-C7C7-4EA6-8D5C-E03DB4581216}" destId="{F16B51EE-7F7C-4BFE-A598-90BCD9A40AF5}" srcOrd="0" destOrd="0" parTransId="{C0151055-2A00-4BF4-B076-43E572B957A6}" sibTransId="{E47F67FA-0B0C-437A-954E-F6A5839D3023}"/>
    <dgm:cxn modelId="{F935ED59-A414-44BA-8C15-44DDB70EA497}" type="presOf" srcId="{C272A507-B698-46AF-8496-560AF2D74373}" destId="{285F95FC-6AF7-4D9F-8873-E5BB55A21E44}" srcOrd="0" destOrd="0" presId="urn:microsoft.com/office/officeart/2005/8/layout/vList5"/>
    <dgm:cxn modelId="{A1DC287B-4382-4685-AD3C-5FFCAEDD2186}" srcId="{EA69AA45-1448-4F96-AEBA-694B3E5C5587}" destId="{C272A507-B698-46AF-8496-560AF2D74373}" srcOrd="0" destOrd="0" parTransId="{F51C6D6B-4093-43CC-929B-10AD86DC0A8F}" sibTransId="{165ACE2A-69F9-44E2-B838-B97203C3B5D1}"/>
    <dgm:cxn modelId="{C190817C-7235-49B9-B206-C2CEB7DB917A}" type="presOf" srcId="{F16B51EE-7F7C-4BFE-A598-90BCD9A40AF5}" destId="{4C3CB5FB-97E8-4863-9008-F79A568DB953}" srcOrd="0" destOrd="0" presId="urn:microsoft.com/office/officeart/2005/8/layout/vList5"/>
    <dgm:cxn modelId="{0FB37C9A-1598-4211-81ED-6A3842003EC2}" type="presOf" srcId="{BA271B35-C7C7-4EA6-8D5C-E03DB4581216}" destId="{837E58F2-88EE-4FCA-B4EA-B63DC372BB3D}" srcOrd="0" destOrd="0" presId="urn:microsoft.com/office/officeart/2005/8/layout/vList5"/>
    <dgm:cxn modelId="{5883A1B5-642C-4C39-9DAC-9B3CE0163A08}" srcId="{6369F6EA-755A-4D03-9C2D-61E0F2BE91D5}" destId="{FBDDF32C-5F8C-443E-B25F-92608B9BB43A}" srcOrd="0" destOrd="0" parTransId="{1EE7D9A8-767F-4CC4-B6B6-FAF687E7CD40}" sibTransId="{4752BCFF-6D6F-411C-BF14-D015B034C307}"/>
    <dgm:cxn modelId="{966436B7-B396-444A-BCB0-A0FC98BAEB0A}" type="presOf" srcId="{FBDDF32C-5F8C-443E-B25F-92608B9BB43A}" destId="{8BC9E436-E861-40D2-804C-A9B5C724F4B3}" srcOrd="0" destOrd="0" presId="urn:microsoft.com/office/officeart/2005/8/layout/vList5"/>
    <dgm:cxn modelId="{7BA2FDC8-7BCB-42A9-82EB-C3581BB2DEF4}" srcId="{6369F6EA-755A-4D03-9C2D-61E0F2BE91D5}" destId="{44892C43-9035-4EAF-8B9F-5BAE846F3FBB}" srcOrd="4" destOrd="0" parTransId="{3350BE02-7901-4C47-8EA8-734473344D21}" sibTransId="{807BD11E-0FC0-4A5C-8032-362695662219}"/>
    <dgm:cxn modelId="{846E3ACF-0124-458F-9032-E8B64EBDC70B}" type="presOf" srcId="{6369F6EA-755A-4D03-9C2D-61E0F2BE91D5}" destId="{88FBDA81-831F-423B-8430-73B625291725}" srcOrd="0" destOrd="0" presId="urn:microsoft.com/office/officeart/2005/8/layout/vList5"/>
    <dgm:cxn modelId="{DF32B5D0-A886-47D5-BE49-DBE1CA892A42}" srcId="{C7088B82-4CBF-4871-AB06-FAB8C0AAC865}" destId="{BF9A0A93-18D9-4C7B-B9C4-A2A1FA8E07D3}" srcOrd="0" destOrd="0" parTransId="{B533FAEB-48DA-42C9-8E8D-CFFFABE786BD}" sibTransId="{BF7F813F-906D-4721-991E-12725FA94447}"/>
    <dgm:cxn modelId="{B2BFF8D6-2E82-4FCE-85C5-B01B53FD4AF6}" type="presOf" srcId="{C7088B82-4CBF-4871-AB06-FAB8C0AAC865}" destId="{1745C8FE-3614-4AEE-A3BF-3F2D23CFC9A0}" srcOrd="0" destOrd="0" presId="urn:microsoft.com/office/officeart/2005/8/layout/vList5"/>
    <dgm:cxn modelId="{81223EDE-02A4-4CC5-A161-61D349D413D6}" srcId="{44892C43-9035-4EAF-8B9F-5BAE846F3FBB}" destId="{81A590A2-B236-41D0-A2E4-4D41B9FC43AD}" srcOrd="0" destOrd="0" parTransId="{723A76C1-0EBD-441D-A76D-D672B375246D}" sibTransId="{99EA995A-9DB1-47B2-AA13-4C83F6E680FE}"/>
    <dgm:cxn modelId="{6E5FDBFE-3923-44A2-9EAE-515977E7150A}" type="presOf" srcId="{44892C43-9035-4EAF-8B9F-5BAE846F3FBB}" destId="{A15A0549-78F6-4C61-BC52-93F705D8207F}" srcOrd="0" destOrd="0" presId="urn:microsoft.com/office/officeart/2005/8/layout/vList5"/>
    <dgm:cxn modelId="{A57EA76A-A7E8-4B69-BA6C-8965A6685972}" type="presParOf" srcId="{88FBDA81-831F-423B-8430-73B625291725}" destId="{A7AAAB8A-ABE0-4930-BCE2-D28EA6B52EB2}" srcOrd="0" destOrd="0" presId="urn:microsoft.com/office/officeart/2005/8/layout/vList5"/>
    <dgm:cxn modelId="{95D8E31B-85EE-4AAD-929A-970425260D3B}" type="presParOf" srcId="{A7AAAB8A-ABE0-4930-BCE2-D28EA6B52EB2}" destId="{8BC9E436-E861-40D2-804C-A9B5C724F4B3}" srcOrd="0" destOrd="0" presId="urn:microsoft.com/office/officeart/2005/8/layout/vList5"/>
    <dgm:cxn modelId="{EDA25D4D-26CA-401C-97B9-905335804322}" type="presParOf" srcId="{A7AAAB8A-ABE0-4930-BCE2-D28EA6B52EB2}" destId="{7DD0BB8A-83E8-46FB-BC02-A92391A08997}" srcOrd="1" destOrd="0" presId="urn:microsoft.com/office/officeart/2005/8/layout/vList5"/>
    <dgm:cxn modelId="{88F052DF-502F-41C2-88A1-EF8E8E113CBD}" type="presParOf" srcId="{88FBDA81-831F-423B-8430-73B625291725}" destId="{5547217F-21E6-4AE1-8705-9EA0CE5BB7DD}" srcOrd="1" destOrd="0" presId="urn:microsoft.com/office/officeart/2005/8/layout/vList5"/>
    <dgm:cxn modelId="{0B9F4517-63C6-4420-ADFF-F9C11E868D20}" type="presParOf" srcId="{88FBDA81-831F-423B-8430-73B625291725}" destId="{5A36F50C-F8E0-4C40-9F8D-F0E771E3E6C6}" srcOrd="2" destOrd="0" presId="urn:microsoft.com/office/officeart/2005/8/layout/vList5"/>
    <dgm:cxn modelId="{E0A63EE3-FDF0-480D-BC43-0F5FA6242038}" type="presParOf" srcId="{5A36F50C-F8E0-4C40-9F8D-F0E771E3E6C6}" destId="{64279E69-8FAB-45A2-B801-5F03CD842093}" srcOrd="0" destOrd="0" presId="urn:microsoft.com/office/officeart/2005/8/layout/vList5"/>
    <dgm:cxn modelId="{62B15B71-907F-4D37-8866-E6B43EC25204}" type="presParOf" srcId="{5A36F50C-F8E0-4C40-9F8D-F0E771E3E6C6}" destId="{285F95FC-6AF7-4D9F-8873-E5BB55A21E44}" srcOrd="1" destOrd="0" presId="urn:microsoft.com/office/officeart/2005/8/layout/vList5"/>
    <dgm:cxn modelId="{56990D2D-0DE2-4074-BF30-D40D6B4D370C}" type="presParOf" srcId="{88FBDA81-831F-423B-8430-73B625291725}" destId="{F0C5494E-1F46-446C-8757-27699B97220E}" srcOrd="3" destOrd="0" presId="urn:microsoft.com/office/officeart/2005/8/layout/vList5"/>
    <dgm:cxn modelId="{D39764BB-0A24-4F5F-8B40-AC0F8735EA2C}" type="presParOf" srcId="{88FBDA81-831F-423B-8430-73B625291725}" destId="{1E626955-4B31-4D0B-BAB2-67476974D028}" srcOrd="4" destOrd="0" presId="urn:microsoft.com/office/officeart/2005/8/layout/vList5"/>
    <dgm:cxn modelId="{7BC5AB2C-5CB1-4D18-83F3-A29F46F9C73F}" type="presParOf" srcId="{1E626955-4B31-4D0B-BAB2-67476974D028}" destId="{837E58F2-88EE-4FCA-B4EA-B63DC372BB3D}" srcOrd="0" destOrd="0" presId="urn:microsoft.com/office/officeart/2005/8/layout/vList5"/>
    <dgm:cxn modelId="{8E363DF1-E65B-477A-BB8F-51CFB1BE9869}" type="presParOf" srcId="{1E626955-4B31-4D0B-BAB2-67476974D028}" destId="{4C3CB5FB-97E8-4863-9008-F79A568DB953}" srcOrd="1" destOrd="0" presId="urn:microsoft.com/office/officeart/2005/8/layout/vList5"/>
    <dgm:cxn modelId="{68C8E8A7-9F3F-41D9-8F80-C8AAC0AB5AA4}" type="presParOf" srcId="{88FBDA81-831F-423B-8430-73B625291725}" destId="{C06ABEAE-5BC4-4B92-8A00-65F7D1CF0670}" srcOrd="5" destOrd="0" presId="urn:microsoft.com/office/officeart/2005/8/layout/vList5"/>
    <dgm:cxn modelId="{5D5B6EDA-B204-41CE-AB44-9C76D48EABA8}" type="presParOf" srcId="{88FBDA81-831F-423B-8430-73B625291725}" destId="{6F29B4C9-A438-44FB-B42E-9C59D01164BF}" srcOrd="6" destOrd="0" presId="urn:microsoft.com/office/officeart/2005/8/layout/vList5"/>
    <dgm:cxn modelId="{33093EF8-1E2D-4A44-8397-C9755C30E86C}" type="presParOf" srcId="{6F29B4C9-A438-44FB-B42E-9C59D01164BF}" destId="{1745C8FE-3614-4AEE-A3BF-3F2D23CFC9A0}" srcOrd="0" destOrd="0" presId="urn:microsoft.com/office/officeart/2005/8/layout/vList5"/>
    <dgm:cxn modelId="{11ED2AC2-2DFF-42EC-BE79-274D23CF1F83}" type="presParOf" srcId="{6F29B4C9-A438-44FB-B42E-9C59D01164BF}" destId="{92B63C35-B91B-4F12-9757-F7540D0CB0A1}" srcOrd="1" destOrd="0" presId="urn:microsoft.com/office/officeart/2005/8/layout/vList5"/>
    <dgm:cxn modelId="{FEED562C-145D-4264-A521-AADF2E643B01}" type="presParOf" srcId="{88FBDA81-831F-423B-8430-73B625291725}" destId="{94837D91-361D-4AF3-902A-F617831B51DD}" srcOrd="7" destOrd="0" presId="urn:microsoft.com/office/officeart/2005/8/layout/vList5"/>
    <dgm:cxn modelId="{92A01D75-CCC9-4929-ADE3-EDC21FF3E701}" type="presParOf" srcId="{88FBDA81-831F-423B-8430-73B625291725}" destId="{D32B9879-B393-48D8-B66E-C86E8D076766}" srcOrd="8" destOrd="0" presId="urn:microsoft.com/office/officeart/2005/8/layout/vList5"/>
    <dgm:cxn modelId="{0F809543-1B41-4BB0-85B6-3D01F8BB6201}" type="presParOf" srcId="{D32B9879-B393-48D8-B66E-C86E8D076766}" destId="{A15A0549-78F6-4C61-BC52-93F705D8207F}" srcOrd="0" destOrd="0" presId="urn:microsoft.com/office/officeart/2005/8/layout/vList5"/>
    <dgm:cxn modelId="{F965B49E-D9DC-4018-B743-41B8A53C712E}" type="presParOf" srcId="{D32B9879-B393-48D8-B66E-C86E8D076766}" destId="{D7A4BC1F-6784-4CD2-8589-E7D406FE58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3F49B-3A0A-4B06-8912-49B4F6F683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5C6B85-F437-4719-AA5B-1F0334FAEA91}">
      <dgm:prSet phldrT="[Texto]" custT="1"/>
      <dgm:spPr>
        <a:solidFill>
          <a:srgbClr val="009999"/>
        </a:solidFill>
      </dgm:spPr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</a:t>
          </a:r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Art 2.2.4.6.8  punto 7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4BEA5-10D9-4B4C-89BA-62C378A6E247}" type="parTrans" cxnId="{0DB35182-E74D-4E8B-9E9C-F9BF6F1A6808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56D06-9B66-43C6-B02D-BDE82D27532B}" type="sibTrans" cxnId="{0DB35182-E74D-4E8B-9E9C-F9BF6F1A6808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86201-88B2-4A2C-ABA6-A2375E6DCF98}">
      <dgm:prSet phldrT="[Texto]" custT="1"/>
      <dgm:spPr/>
      <dgm:t>
        <a:bodyPr/>
        <a:lstStyle/>
        <a:p>
          <a:r>
            <a:rPr lang="es-CO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Diseñar y desarrollar un PTA (plan de trabajo anual) para alcanzar cada uno de los objetivos propuestos en el SGSST</a:t>
          </a:r>
          <a:endParaRPr lang="es-ES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B7420-6D70-48FC-83F9-05A151E31557}" type="parTrans" cxnId="{575F554E-D1BF-42D0-BC73-06D655DC66A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51C4E-A115-4EE6-B6D9-8D1DFC71261A}" type="sibTrans" cxnId="{575F554E-D1BF-42D0-BC73-06D655DC66A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F1A4E-C71C-4464-BC42-08C87AC180C5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14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</a:t>
          </a:r>
        </a:p>
        <a:p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Art  2.2.4.6.12 punto 5</a:t>
          </a:r>
          <a:endParaRPr lang="es-ES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FFB40-7A43-40D2-8BFE-4FD8E950FABB}" type="parTrans" cxnId="{DEAAF3CE-A7D8-4F69-BEE5-2BFF07734EC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6F882-A473-415C-A9F6-9E2AD7E5895B}" type="sibTrans" cxnId="{DEAAF3CE-A7D8-4F69-BEE5-2BFF07734EC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99607-7E6A-408A-9492-E52A1EF5DB7D}">
      <dgm:prSet phldrT="[Texto]" custT="1"/>
      <dgm:spPr/>
      <dgm:t>
        <a:bodyPr/>
        <a:lstStyle/>
        <a:p>
          <a:r>
            <a:rPr lang="es-C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la documentación, se establece  que el PTA , esté </a:t>
          </a:r>
          <a:r>
            <a:rPr lang="es-CO" sz="14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firmado </a:t>
          </a:r>
          <a:r>
            <a:rPr lang="es-CO" sz="1400" i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por el empleador y el responsable del Sistema de Gestión de la Seguridad y Salud en el Trabajo SG-SST</a:t>
          </a:r>
          <a:endParaRPr lang="es-ES" sz="1400" u="sng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5B945-694D-4797-BAF2-ECA8C1F17422}" type="parTrans" cxnId="{3AE681F1-270F-4179-94C0-37FD8E2761D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96149-D8C6-4521-962F-BC726E014351}" type="sibTrans" cxnId="{3AE681F1-270F-4179-94C0-37FD8E2761D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47A01-89D8-40F1-AEA4-857198F781A5}">
      <dgm:prSet phldrT="[Texto]" custT="1"/>
      <dgm:spPr/>
      <dgm:t>
        <a:bodyPr/>
        <a:lstStyle/>
        <a:p>
          <a:r>
            <a:rPr lang="es-CO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claramente metas, responsabilidades, recursos y cronograma de actividades</a:t>
          </a:r>
          <a:endParaRPr lang="es-ES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DD647-E939-41C8-A34E-EE88106D2A97}" type="parTrans" cxnId="{0C55D1E6-7014-421C-A13D-49B018FB238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7977B-0270-475A-B9DF-743E1DB52FC2}" type="sibTrans" cxnId="{0C55D1E6-7014-421C-A13D-49B018FB238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C1006-A7FA-405F-91CD-3ED7A4E8C927}">
      <dgm:prSet phldrT="[Texto]" custT="1"/>
      <dgm:spPr/>
      <dgm:t>
        <a:bodyPr/>
        <a:lstStyle/>
        <a:p>
          <a:r>
            <a:rPr lang="es-CO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 concordancia con los estándares mínimos del Sistema Obligatorio de Garantía de Calidad del Sistema General de Riesgos Laborales.</a:t>
          </a:r>
          <a:endParaRPr lang="es-ES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C79A4-8047-4A4E-9554-8EDDD601A788}" type="parTrans" cxnId="{312A0D6B-DC7C-4A50-8432-4DA710081FB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17E68-30E7-4235-97AA-E069BA0E1258}" type="sibTrans" cxnId="{312A0D6B-DC7C-4A50-8432-4DA710081FB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895AC-3285-4FF7-BA95-61B61D54EBD8}">
      <dgm:prSet phldrT="[Texto]" custT="1"/>
      <dgm:spPr>
        <a:solidFill>
          <a:srgbClr val="009999"/>
        </a:solidFill>
      </dgm:spPr>
      <dgm:t>
        <a:bodyPr/>
        <a:lstStyle/>
        <a:p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1400" b="1" dirty="0">
              <a:latin typeface="Arial" panose="020B0604020202020204" pitchFamily="34" charset="0"/>
              <a:cs typeface="Arial" panose="020B0604020202020204" pitchFamily="34" charset="0"/>
            </a:rPr>
            <a:t>Artículo 2.2.4.6.31 </a:t>
          </a:r>
          <a:endParaRPr lang="es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CBD45-6F8E-4C8D-B8C2-1457C507FAFB}" type="parTrans" cxnId="{D6C0585F-DFF3-4D9C-ABA8-E5B828419A7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CEAF2-6AE4-40EC-8B94-92E007E30D13}" type="sibTrans" cxnId="{D6C0585F-DFF3-4D9C-ABA8-E5B828419A7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762A9-A950-4CC7-AF80-51FD0E786401}">
      <dgm:prSet phldrT="[Texto]" custT="1"/>
      <dgm:spPr/>
      <dgm:t>
        <a:bodyPr/>
        <a:lstStyle/>
        <a:p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6F921-EF88-4FC5-8164-61594DCCCAB3}" type="parTrans" cxnId="{4D487F63-0EAC-41A5-A2CF-EABC3A3BE38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9739D-D9A5-4CAB-B145-01076DD302E4}" type="sibTrans" cxnId="{4D487F63-0EAC-41A5-A2CF-EABC3A3BE384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C816A-C2C8-4A1A-9AFD-83BD2449C6E5}">
      <dgm:prSet phldrT="[Texto]" custT="1"/>
      <dgm:spPr/>
      <dgm:t>
        <a:bodyPr/>
        <a:lstStyle/>
        <a:p>
          <a:r>
            <a:rPr lang="es-C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Elemento  esencial  en la revisión por la alta dirección</a:t>
          </a:r>
          <a:endParaRPr lang="es-ES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8B41A3-6DD3-492B-8046-E7A445EC1A53}" type="parTrans" cxnId="{87830A54-9848-4F6A-889A-5EDB2AE35AA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8E270-4ECF-4543-9DA2-CDF73B8D5F2A}" type="sibTrans" cxnId="{87830A54-9848-4F6A-889A-5EDB2AE35AA7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9ACB8-29C4-47AA-9E28-934AEAE13E8D}">
      <dgm:prSet phldrT="[Texto]" custT="1"/>
      <dgm:spPr/>
      <dgm:t>
        <a:bodyPr/>
        <a:lstStyle/>
        <a:p>
          <a:r>
            <a:rPr lang="es-CO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Determinar en qué medida se cumple con la política y los </a:t>
          </a:r>
          <a:r>
            <a:rPr lang="es-CO" sz="140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r>
            <a:rPr lang="es-CO" sz="14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seguridad y salud en el trabajo y se controlan los riesgos”</a:t>
          </a:r>
          <a:r>
            <a:rPr lang="es-CO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A99B56-5A71-4365-8B53-95FF4B72BBC8}" type="parTrans" cxnId="{5339F78C-E36B-4FC8-8043-254E4B86409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92FD6-DC20-4729-BF7F-4ADE18BEC2CF}" type="sibTrans" cxnId="{5339F78C-E36B-4FC8-8043-254E4B86409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05274-D447-4C6A-8A0B-7BC3C3344533}" type="pres">
      <dgm:prSet presAssocID="{E633F49B-3A0A-4B06-8912-49B4F6F68372}" presName="Name0" presStyleCnt="0">
        <dgm:presLayoutVars>
          <dgm:dir/>
          <dgm:animLvl val="lvl"/>
          <dgm:resizeHandles val="exact"/>
        </dgm:presLayoutVars>
      </dgm:prSet>
      <dgm:spPr/>
    </dgm:pt>
    <dgm:pt modelId="{957E4E36-1E45-4BF2-A689-42198CDE662A}" type="pres">
      <dgm:prSet presAssocID="{D95C6B85-F437-4719-AA5B-1F0334FAEA91}" presName="composite" presStyleCnt="0"/>
      <dgm:spPr/>
    </dgm:pt>
    <dgm:pt modelId="{241A4258-38FA-4A09-8334-616B54887B63}" type="pres">
      <dgm:prSet presAssocID="{D95C6B85-F437-4719-AA5B-1F0334FAEA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BBBFA99-6FCF-4521-BCB7-502D3BBF9139}" type="pres">
      <dgm:prSet presAssocID="{D95C6B85-F437-4719-AA5B-1F0334FAEA91}" presName="desTx" presStyleLbl="alignAccFollowNode1" presStyleIdx="0" presStyleCnt="3">
        <dgm:presLayoutVars>
          <dgm:bulletEnabled val="1"/>
        </dgm:presLayoutVars>
      </dgm:prSet>
      <dgm:spPr/>
    </dgm:pt>
    <dgm:pt modelId="{EC5BC8BB-381C-45DD-8B38-82A04B1DF729}" type="pres">
      <dgm:prSet presAssocID="{03E56D06-9B66-43C6-B02D-BDE82D27532B}" presName="space" presStyleCnt="0"/>
      <dgm:spPr/>
    </dgm:pt>
    <dgm:pt modelId="{A223E4B1-AE93-439C-8EB4-09493F98F442}" type="pres">
      <dgm:prSet presAssocID="{5F2F1A4E-C71C-4464-BC42-08C87AC180C5}" presName="composite" presStyleCnt="0"/>
      <dgm:spPr/>
    </dgm:pt>
    <dgm:pt modelId="{7D18A655-3A1D-418D-922C-919B11819D96}" type="pres">
      <dgm:prSet presAssocID="{5F2F1A4E-C71C-4464-BC42-08C87AC180C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26F5EE8-536C-4C10-B0D1-51A9FC1324A9}" type="pres">
      <dgm:prSet presAssocID="{5F2F1A4E-C71C-4464-BC42-08C87AC180C5}" presName="desTx" presStyleLbl="alignAccFollowNode1" presStyleIdx="1" presStyleCnt="3">
        <dgm:presLayoutVars>
          <dgm:bulletEnabled val="1"/>
        </dgm:presLayoutVars>
      </dgm:prSet>
      <dgm:spPr/>
    </dgm:pt>
    <dgm:pt modelId="{5AF348F7-6E1D-4F6F-8C3D-03E887D6EF8A}" type="pres">
      <dgm:prSet presAssocID="{9A36F882-A473-415C-A9F6-9E2AD7E5895B}" presName="space" presStyleCnt="0"/>
      <dgm:spPr/>
    </dgm:pt>
    <dgm:pt modelId="{75B78178-A698-4903-8390-691893A62321}" type="pres">
      <dgm:prSet presAssocID="{B3C895AC-3285-4FF7-BA95-61B61D54EBD8}" presName="composite" presStyleCnt="0"/>
      <dgm:spPr/>
    </dgm:pt>
    <dgm:pt modelId="{81E5E97C-769D-497E-B6E2-ABA3D2BB86E8}" type="pres">
      <dgm:prSet presAssocID="{B3C895AC-3285-4FF7-BA95-61B61D54EB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A7878AC-3B39-4F40-8126-D28CAF83EE95}" type="pres">
      <dgm:prSet presAssocID="{B3C895AC-3285-4FF7-BA95-61B61D54EBD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841773D-667C-4541-8D87-FA67A43D108A}" type="presOf" srcId="{5F2F1A4E-C71C-4464-BC42-08C87AC180C5}" destId="{7D18A655-3A1D-418D-922C-919B11819D96}" srcOrd="0" destOrd="0" presId="urn:microsoft.com/office/officeart/2005/8/layout/hList1"/>
    <dgm:cxn modelId="{D6C0585F-DFF3-4D9C-ABA8-E5B828419A74}" srcId="{E633F49B-3A0A-4B06-8912-49B4F6F68372}" destId="{B3C895AC-3285-4FF7-BA95-61B61D54EBD8}" srcOrd="2" destOrd="0" parTransId="{EA3CBD45-6F8E-4C8D-B8C2-1457C507FAFB}" sibTransId="{48ECEAF2-6AE4-40EC-8B94-92E007E30D13}"/>
    <dgm:cxn modelId="{9D9E3963-760E-416D-9089-515345980FF1}" type="presOf" srcId="{9DDC816A-C2C8-4A1A-9AFD-83BD2449C6E5}" destId="{9A7878AC-3B39-4F40-8126-D28CAF83EE95}" srcOrd="0" destOrd="0" presId="urn:microsoft.com/office/officeart/2005/8/layout/hList1"/>
    <dgm:cxn modelId="{4D487F63-0EAC-41A5-A2CF-EABC3A3BE384}" srcId="{5F2F1A4E-C71C-4464-BC42-08C87AC180C5}" destId="{425762A9-A950-4CC7-AF80-51FD0E786401}" srcOrd="1" destOrd="0" parTransId="{6C46F921-EF88-4FC5-8164-61594DCCCAB3}" sibTransId="{66D9739D-D9A5-4CAB-B145-01076DD302E4}"/>
    <dgm:cxn modelId="{312A0D6B-DC7C-4A50-8432-4DA710081FBB}" srcId="{D95C6B85-F437-4719-AA5B-1F0334FAEA91}" destId="{608C1006-A7FA-405F-91CD-3ED7A4E8C927}" srcOrd="2" destOrd="0" parTransId="{138C79A4-8047-4A4E-9554-8EDDD601A788}" sibTransId="{FD817E68-30E7-4235-97AA-E069BA0E1258}"/>
    <dgm:cxn modelId="{575F554E-D1BF-42D0-BC73-06D655DC66AE}" srcId="{D95C6B85-F437-4719-AA5B-1F0334FAEA91}" destId="{CA486201-88B2-4A2C-ABA6-A2375E6DCF98}" srcOrd="0" destOrd="0" parTransId="{AD5B7420-6D70-48FC-83F9-05A151E31557}" sibTransId="{7F151C4E-A115-4EE6-B6D9-8D1DFC71261A}"/>
    <dgm:cxn modelId="{4B4EA172-33CE-45B2-8976-E36FE9F46308}" type="presOf" srcId="{B3C895AC-3285-4FF7-BA95-61B61D54EBD8}" destId="{81E5E97C-769D-497E-B6E2-ABA3D2BB86E8}" srcOrd="0" destOrd="0" presId="urn:microsoft.com/office/officeart/2005/8/layout/hList1"/>
    <dgm:cxn modelId="{87830A54-9848-4F6A-889A-5EDB2AE35AA7}" srcId="{B3C895AC-3285-4FF7-BA95-61B61D54EBD8}" destId="{9DDC816A-C2C8-4A1A-9AFD-83BD2449C6E5}" srcOrd="0" destOrd="0" parTransId="{CC8B41A3-6DD3-492B-8046-E7A445EC1A53}" sibTransId="{B588E270-4ECF-4543-9DA2-CDF73B8D5F2A}"/>
    <dgm:cxn modelId="{0DB35182-E74D-4E8B-9E9C-F9BF6F1A6808}" srcId="{E633F49B-3A0A-4B06-8912-49B4F6F68372}" destId="{D95C6B85-F437-4719-AA5B-1F0334FAEA91}" srcOrd="0" destOrd="0" parTransId="{9374BEA5-10D9-4B4C-89BA-62C378A6E247}" sibTransId="{03E56D06-9B66-43C6-B02D-BDE82D27532B}"/>
    <dgm:cxn modelId="{AE72408B-C0EF-4925-8EE6-C243A526E5C4}" type="presOf" srcId="{9049ACB8-29C4-47AA-9E28-934AEAE13E8D}" destId="{9A7878AC-3B39-4F40-8126-D28CAF83EE95}" srcOrd="0" destOrd="1" presId="urn:microsoft.com/office/officeart/2005/8/layout/hList1"/>
    <dgm:cxn modelId="{5339F78C-E36B-4FC8-8043-254E4B86409C}" srcId="{B3C895AC-3285-4FF7-BA95-61B61D54EBD8}" destId="{9049ACB8-29C4-47AA-9E28-934AEAE13E8D}" srcOrd="1" destOrd="0" parTransId="{B0A99B56-5A71-4365-8B53-95FF4B72BBC8}" sibTransId="{05192FD6-DC20-4729-BF7F-4ADE18BEC2CF}"/>
    <dgm:cxn modelId="{ADA64BB0-4D48-46A6-9871-20F498719118}" type="presOf" srcId="{CA486201-88B2-4A2C-ABA6-A2375E6DCF98}" destId="{2BBBFA99-6FCF-4521-BCB7-502D3BBF9139}" srcOrd="0" destOrd="0" presId="urn:microsoft.com/office/officeart/2005/8/layout/hList1"/>
    <dgm:cxn modelId="{73F699C6-E6AD-447D-A1DD-2BA883A1A943}" type="presOf" srcId="{425762A9-A950-4CC7-AF80-51FD0E786401}" destId="{C26F5EE8-536C-4C10-B0D1-51A9FC1324A9}" srcOrd="0" destOrd="1" presId="urn:microsoft.com/office/officeart/2005/8/layout/hList1"/>
    <dgm:cxn modelId="{DEAAF3CE-A7D8-4F69-BEE5-2BFF07734EC0}" srcId="{E633F49B-3A0A-4B06-8912-49B4F6F68372}" destId="{5F2F1A4E-C71C-4464-BC42-08C87AC180C5}" srcOrd="1" destOrd="0" parTransId="{0ADFFB40-7A43-40D2-8BFE-4FD8E950FABB}" sibTransId="{9A36F882-A473-415C-A9F6-9E2AD7E5895B}"/>
    <dgm:cxn modelId="{5CAEB3CF-94C8-4CAC-813E-0EEC81DF0D74}" type="presOf" srcId="{F6799607-7E6A-408A-9492-E52A1EF5DB7D}" destId="{C26F5EE8-536C-4C10-B0D1-51A9FC1324A9}" srcOrd="0" destOrd="0" presId="urn:microsoft.com/office/officeart/2005/8/layout/hList1"/>
    <dgm:cxn modelId="{C30951D3-9B49-4701-B996-71F726E4050F}" type="presOf" srcId="{D95C6B85-F437-4719-AA5B-1F0334FAEA91}" destId="{241A4258-38FA-4A09-8334-616B54887B63}" srcOrd="0" destOrd="0" presId="urn:microsoft.com/office/officeart/2005/8/layout/hList1"/>
    <dgm:cxn modelId="{6EBDBCD9-7054-4EF7-9612-3ABD297B6120}" type="presOf" srcId="{608C1006-A7FA-405F-91CD-3ED7A4E8C927}" destId="{2BBBFA99-6FCF-4521-BCB7-502D3BBF9139}" srcOrd="0" destOrd="2" presId="urn:microsoft.com/office/officeart/2005/8/layout/hList1"/>
    <dgm:cxn modelId="{0C55D1E6-7014-421C-A13D-49B018FB2386}" srcId="{D95C6B85-F437-4719-AA5B-1F0334FAEA91}" destId="{47747A01-89D8-40F1-AEA4-857198F781A5}" srcOrd="1" destOrd="0" parTransId="{288DD647-E939-41C8-A34E-EE88106D2A97}" sibTransId="{C2B7977B-0270-475A-B9DF-743E1DB52FC2}"/>
    <dgm:cxn modelId="{3AE681F1-270F-4179-94C0-37FD8E2761D6}" srcId="{5F2F1A4E-C71C-4464-BC42-08C87AC180C5}" destId="{F6799607-7E6A-408A-9492-E52A1EF5DB7D}" srcOrd="0" destOrd="0" parTransId="{B685B945-694D-4797-BAF2-ECA8C1F17422}" sibTransId="{D9796149-D8C6-4521-962F-BC726E014351}"/>
    <dgm:cxn modelId="{8CBC1CF3-2916-4FF2-8667-7C3F8F308587}" type="presOf" srcId="{47747A01-89D8-40F1-AEA4-857198F781A5}" destId="{2BBBFA99-6FCF-4521-BCB7-502D3BBF9139}" srcOrd="0" destOrd="1" presId="urn:microsoft.com/office/officeart/2005/8/layout/hList1"/>
    <dgm:cxn modelId="{525C36F4-2E94-4E69-BFC1-C1FD245AE129}" type="presOf" srcId="{E633F49B-3A0A-4B06-8912-49B4F6F68372}" destId="{7D005274-D447-4C6A-8A0B-7BC3C3344533}" srcOrd="0" destOrd="0" presId="urn:microsoft.com/office/officeart/2005/8/layout/hList1"/>
    <dgm:cxn modelId="{E3D28CBD-5D8D-4139-97D4-429497A1385A}" type="presParOf" srcId="{7D005274-D447-4C6A-8A0B-7BC3C3344533}" destId="{957E4E36-1E45-4BF2-A689-42198CDE662A}" srcOrd="0" destOrd="0" presId="urn:microsoft.com/office/officeart/2005/8/layout/hList1"/>
    <dgm:cxn modelId="{E10F8D8B-1569-4E0B-B26A-A4B07654562D}" type="presParOf" srcId="{957E4E36-1E45-4BF2-A689-42198CDE662A}" destId="{241A4258-38FA-4A09-8334-616B54887B63}" srcOrd="0" destOrd="0" presId="urn:microsoft.com/office/officeart/2005/8/layout/hList1"/>
    <dgm:cxn modelId="{68061C6A-59A3-478D-A15E-B84D4B7109F9}" type="presParOf" srcId="{957E4E36-1E45-4BF2-A689-42198CDE662A}" destId="{2BBBFA99-6FCF-4521-BCB7-502D3BBF9139}" srcOrd="1" destOrd="0" presId="urn:microsoft.com/office/officeart/2005/8/layout/hList1"/>
    <dgm:cxn modelId="{84527A81-2C14-407D-9F86-24E8982384D5}" type="presParOf" srcId="{7D005274-D447-4C6A-8A0B-7BC3C3344533}" destId="{EC5BC8BB-381C-45DD-8B38-82A04B1DF729}" srcOrd="1" destOrd="0" presId="urn:microsoft.com/office/officeart/2005/8/layout/hList1"/>
    <dgm:cxn modelId="{32559F47-1F85-42DF-9BC9-8DF845A2B911}" type="presParOf" srcId="{7D005274-D447-4C6A-8A0B-7BC3C3344533}" destId="{A223E4B1-AE93-439C-8EB4-09493F98F442}" srcOrd="2" destOrd="0" presId="urn:microsoft.com/office/officeart/2005/8/layout/hList1"/>
    <dgm:cxn modelId="{859AC065-29F8-4D34-979E-48FDEDA4AF11}" type="presParOf" srcId="{A223E4B1-AE93-439C-8EB4-09493F98F442}" destId="{7D18A655-3A1D-418D-922C-919B11819D96}" srcOrd="0" destOrd="0" presId="urn:microsoft.com/office/officeart/2005/8/layout/hList1"/>
    <dgm:cxn modelId="{92DA92EA-E7DF-4AC6-90A1-8615AF65194C}" type="presParOf" srcId="{A223E4B1-AE93-439C-8EB4-09493F98F442}" destId="{C26F5EE8-536C-4C10-B0D1-51A9FC1324A9}" srcOrd="1" destOrd="0" presId="urn:microsoft.com/office/officeart/2005/8/layout/hList1"/>
    <dgm:cxn modelId="{4D296FEF-F551-4318-B177-E54F0E7BDCDF}" type="presParOf" srcId="{7D005274-D447-4C6A-8A0B-7BC3C3344533}" destId="{5AF348F7-6E1D-4F6F-8C3D-03E887D6EF8A}" srcOrd="3" destOrd="0" presId="urn:microsoft.com/office/officeart/2005/8/layout/hList1"/>
    <dgm:cxn modelId="{6D6204C2-6B20-4155-9AEF-3552E37B56FF}" type="presParOf" srcId="{7D005274-D447-4C6A-8A0B-7BC3C3344533}" destId="{75B78178-A698-4903-8390-691893A62321}" srcOrd="4" destOrd="0" presId="urn:microsoft.com/office/officeart/2005/8/layout/hList1"/>
    <dgm:cxn modelId="{2CB87F21-0493-4AEB-A1BE-A9401617BED5}" type="presParOf" srcId="{75B78178-A698-4903-8390-691893A62321}" destId="{81E5E97C-769D-497E-B6E2-ABA3D2BB86E8}" srcOrd="0" destOrd="0" presId="urn:microsoft.com/office/officeart/2005/8/layout/hList1"/>
    <dgm:cxn modelId="{B36A5791-915A-4E19-922B-65BAD643229B}" type="presParOf" srcId="{75B78178-A698-4903-8390-691893A62321}" destId="{9A7878AC-3B39-4F40-8126-D28CAF83EE95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E714FC-2771-4FF2-BED2-FCE86AF2BEF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18EAB0D-FD22-4BF9-8A14-2539C4F64C2A}">
      <dgm:prSet phldrT="[Texto]" custT="1"/>
      <dgm:spPr/>
      <dgm:t>
        <a:bodyPr/>
        <a:lstStyle/>
        <a:p>
          <a:r>
            <a:rPr lang="es-ES" sz="2000" b="1" dirty="0"/>
            <a:t>PLAN  </a:t>
          </a:r>
          <a:r>
            <a:rPr lang="es-ES" sz="2000" b="1" dirty="0">
              <a:hlinkClick xmlns:r="http://schemas.openxmlformats.org/officeDocument/2006/relationships" r:id="rId1" action="ppaction://hlinkfile"/>
            </a:rPr>
            <a:t>ESTRATEGICO</a:t>
          </a:r>
          <a:r>
            <a:rPr lang="es-ES" sz="2000" b="1" dirty="0"/>
            <a:t> DEL SGSST</a:t>
          </a:r>
        </a:p>
      </dgm:t>
    </dgm:pt>
    <dgm:pt modelId="{1F7C7F57-8568-403A-A4A6-A116525511BD}" type="parTrans" cxnId="{040028C7-B789-4B1B-AB12-C59D94169D8B}">
      <dgm:prSet/>
      <dgm:spPr/>
      <dgm:t>
        <a:bodyPr/>
        <a:lstStyle/>
        <a:p>
          <a:endParaRPr lang="es-ES" sz="2000" b="1"/>
        </a:p>
      </dgm:t>
    </dgm:pt>
    <dgm:pt modelId="{7D027270-A0ED-436A-983D-1194CC0A7FE3}" type="sibTrans" cxnId="{040028C7-B789-4B1B-AB12-C59D94169D8B}">
      <dgm:prSet/>
      <dgm:spPr/>
      <dgm:t>
        <a:bodyPr/>
        <a:lstStyle/>
        <a:p>
          <a:endParaRPr lang="es-ES" sz="2000" b="1"/>
        </a:p>
      </dgm:t>
    </dgm:pt>
    <dgm:pt modelId="{3016D9D3-7269-4794-90B0-FDB9FAB4EDC6}">
      <dgm:prSet phldrT="[Texto]" custT="1"/>
      <dgm:spPr/>
      <dgm:t>
        <a:bodyPr/>
        <a:lstStyle/>
        <a:p>
          <a:r>
            <a:rPr lang="es-ES" sz="2000" b="1" dirty="0"/>
            <a:t>PROGRAMA DE SEGURIDAD INDUSTRIAL</a:t>
          </a:r>
        </a:p>
      </dgm:t>
    </dgm:pt>
    <dgm:pt modelId="{704AA024-14F1-4241-BB72-3D5626F64CFF}" type="parTrans" cxnId="{720C4D7A-8DA7-4B4F-98FE-472D4F382415}">
      <dgm:prSet/>
      <dgm:spPr/>
      <dgm:t>
        <a:bodyPr/>
        <a:lstStyle/>
        <a:p>
          <a:endParaRPr lang="es-ES" sz="2000" b="1"/>
        </a:p>
      </dgm:t>
    </dgm:pt>
    <dgm:pt modelId="{98242FFC-1C4C-45B1-BD23-483DDE0FD224}" type="sibTrans" cxnId="{720C4D7A-8DA7-4B4F-98FE-472D4F382415}">
      <dgm:prSet/>
      <dgm:spPr/>
      <dgm:t>
        <a:bodyPr/>
        <a:lstStyle/>
        <a:p>
          <a:endParaRPr lang="es-ES" sz="2000" b="1"/>
        </a:p>
      </dgm:t>
    </dgm:pt>
    <dgm:pt modelId="{EC2EE0C9-8D35-45F0-B25C-82BA5E913080}">
      <dgm:prSet phldrT="[Texto]" custT="1"/>
      <dgm:spPr/>
      <dgm:t>
        <a:bodyPr/>
        <a:lstStyle/>
        <a:p>
          <a:r>
            <a:rPr lang="es-ES" sz="2000" b="1" dirty="0"/>
            <a:t>PROGRAMA DE HIGIENE</a:t>
          </a:r>
        </a:p>
      </dgm:t>
    </dgm:pt>
    <dgm:pt modelId="{5127B6B9-8A1D-4EEA-B5B8-704526C981E6}" type="parTrans" cxnId="{50F77565-6AFE-4037-A294-2341A69B0694}">
      <dgm:prSet/>
      <dgm:spPr/>
      <dgm:t>
        <a:bodyPr/>
        <a:lstStyle/>
        <a:p>
          <a:endParaRPr lang="es-ES" sz="2000" b="1"/>
        </a:p>
      </dgm:t>
    </dgm:pt>
    <dgm:pt modelId="{4A8B3994-9C07-4C21-9185-7F12A28EDBDB}" type="sibTrans" cxnId="{50F77565-6AFE-4037-A294-2341A69B0694}">
      <dgm:prSet/>
      <dgm:spPr/>
      <dgm:t>
        <a:bodyPr/>
        <a:lstStyle/>
        <a:p>
          <a:endParaRPr lang="es-ES" sz="2000" b="1"/>
        </a:p>
      </dgm:t>
    </dgm:pt>
    <dgm:pt modelId="{FDC6EBE6-76AE-4D92-8634-5ABFBE9B1E0B}">
      <dgm:prSet phldrT="[Texto]" custT="1"/>
      <dgm:spPr/>
      <dgm:t>
        <a:bodyPr/>
        <a:lstStyle/>
        <a:p>
          <a:r>
            <a:rPr lang="es-ES" sz="2000" b="1" dirty="0"/>
            <a:t>PROGRAMA  DE MEDICINA PREVENTIVA</a:t>
          </a:r>
        </a:p>
      </dgm:t>
    </dgm:pt>
    <dgm:pt modelId="{7C9BCE94-F4E7-4B1E-8D8B-857E36751819}" type="parTrans" cxnId="{C9100CDF-195D-46AF-8186-2D3C43A6A51D}">
      <dgm:prSet/>
      <dgm:spPr/>
      <dgm:t>
        <a:bodyPr/>
        <a:lstStyle/>
        <a:p>
          <a:endParaRPr lang="es-ES" sz="2000" b="1"/>
        </a:p>
      </dgm:t>
    </dgm:pt>
    <dgm:pt modelId="{97635FF5-952C-4C71-88E5-70B483CBB12F}" type="sibTrans" cxnId="{C9100CDF-195D-46AF-8186-2D3C43A6A51D}">
      <dgm:prSet/>
      <dgm:spPr/>
      <dgm:t>
        <a:bodyPr/>
        <a:lstStyle/>
        <a:p>
          <a:endParaRPr lang="es-ES" sz="2000" b="1"/>
        </a:p>
      </dgm:t>
    </dgm:pt>
    <dgm:pt modelId="{E27AFA1D-6EC6-4485-A830-22B65FDDD637}">
      <dgm:prSet phldrT="[Texto]" custT="1"/>
      <dgm:spPr/>
      <dgm:t>
        <a:bodyPr/>
        <a:lstStyle/>
        <a:p>
          <a:r>
            <a:rPr lang="es-CO" sz="2000" b="1" dirty="0"/>
            <a:t>PROGRAMA DE MEDICINA DEL TRABAJO</a:t>
          </a:r>
          <a:endParaRPr lang="es-ES" sz="2000" b="1" dirty="0"/>
        </a:p>
      </dgm:t>
    </dgm:pt>
    <dgm:pt modelId="{30A09021-2975-4073-BB78-14079D0AC4CE}" type="parTrans" cxnId="{584EF50C-AF6E-44E2-A168-1E8FFD5DE8A0}">
      <dgm:prSet/>
      <dgm:spPr/>
      <dgm:t>
        <a:bodyPr/>
        <a:lstStyle/>
        <a:p>
          <a:endParaRPr lang="es-ES" sz="2000" b="1"/>
        </a:p>
      </dgm:t>
    </dgm:pt>
    <dgm:pt modelId="{0C9ED536-B9BB-4160-81F0-1C98688674C3}" type="sibTrans" cxnId="{584EF50C-AF6E-44E2-A168-1E8FFD5DE8A0}">
      <dgm:prSet/>
      <dgm:spPr/>
      <dgm:t>
        <a:bodyPr/>
        <a:lstStyle/>
        <a:p>
          <a:endParaRPr lang="es-ES" sz="2000" b="1"/>
        </a:p>
      </dgm:t>
    </dgm:pt>
    <dgm:pt modelId="{A365B6D9-EE2B-4BD9-A68A-4CA040697A0F}">
      <dgm:prSet phldrT="[Texto]" custT="1"/>
      <dgm:spPr/>
      <dgm:t>
        <a:bodyPr/>
        <a:lstStyle/>
        <a:p>
          <a:r>
            <a:rPr lang="es-CO" sz="2000" b="1" dirty="0"/>
            <a:t>GRUPOS DE APOYO </a:t>
          </a:r>
          <a:endParaRPr lang="es-ES" sz="2000" b="1" dirty="0"/>
        </a:p>
      </dgm:t>
    </dgm:pt>
    <dgm:pt modelId="{439B256D-C877-439F-B2A6-1EC3008D226D}" type="parTrans" cxnId="{5CA37053-F79A-4959-B523-D30017EF5328}">
      <dgm:prSet/>
      <dgm:spPr/>
      <dgm:t>
        <a:bodyPr/>
        <a:lstStyle/>
        <a:p>
          <a:endParaRPr lang="es-ES" sz="2000" b="1"/>
        </a:p>
      </dgm:t>
    </dgm:pt>
    <dgm:pt modelId="{5E04790E-3146-428A-BA66-D1B1F4CFB3FF}" type="sibTrans" cxnId="{5CA37053-F79A-4959-B523-D30017EF5328}">
      <dgm:prSet/>
      <dgm:spPr/>
      <dgm:t>
        <a:bodyPr/>
        <a:lstStyle/>
        <a:p>
          <a:endParaRPr lang="es-ES" sz="2000" b="1"/>
        </a:p>
      </dgm:t>
    </dgm:pt>
    <dgm:pt modelId="{8FF93D6F-1721-4C94-B6B5-F06D90BE6CEC}" type="pres">
      <dgm:prSet presAssocID="{C1E714FC-2771-4FF2-BED2-FCE86AF2BEF7}" presName="linear" presStyleCnt="0">
        <dgm:presLayoutVars>
          <dgm:dir/>
          <dgm:animLvl val="lvl"/>
          <dgm:resizeHandles val="exact"/>
        </dgm:presLayoutVars>
      </dgm:prSet>
      <dgm:spPr/>
    </dgm:pt>
    <dgm:pt modelId="{9D6B65B8-F12E-44A6-BB9B-389D7869AE01}" type="pres">
      <dgm:prSet presAssocID="{418EAB0D-FD22-4BF9-8A14-2539C4F64C2A}" presName="parentLin" presStyleCnt="0"/>
      <dgm:spPr/>
    </dgm:pt>
    <dgm:pt modelId="{8194A387-CC21-482F-AE9C-70BA6638994B}" type="pres">
      <dgm:prSet presAssocID="{418EAB0D-FD22-4BF9-8A14-2539C4F64C2A}" presName="parentLeftMargin" presStyleLbl="node1" presStyleIdx="0" presStyleCnt="6"/>
      <dgm:spPr/>
    </dgm:pt>
    <dgm:pt modelId="{E3D889A3-E768-4A5D-A142-FB71993F7079}" type="pres">
      <dgm:prSet presAssocID="{418EAB0D-FD22-4BF9-8A14-2539C4F64C2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C1ACFE-C7D2-4EBC-AE6F-6C451A92FE7F}" type="pres">
      <dgm:prSet presAssocID="{418EAB0D-FD22-4BF9-8A14-2539C4F64C2A}" presName="negativeSpace" presStyleCnt="0"/>
      <dgm:spPr/>
    </dgm:pt>
    <dgm:pt modelId="{42A7F13C-EE39-4977-8195-F822E2970A89}" type="pres">
      <dgm:prSet presAssocID="{418EAB0D-FD22-4BF9-8A14-2539C4F64C2A}" presName="childText" presStyleLbl="conFgAcc1" presStyleIdx="0" presStyleCnt="6">
        <dgm:presLayoutVars>
          <dgm:bulletEnabled val="1"/>
        </dgm:presLayoutVars>
      </dgm:prSet>
      <dgm:spPr/>
    </dgm:pt>
    <dgm:pt modelId="{E5A29B4A-906A-4E5D-86F7-F7E1CF524F6B}" type="pres">
      <dgm:prSet presAssocID="{7D027270-A0ED-436A-983D-1194CC0A7FE3}" presName="spaceBetweenRectangles" presStyleCnt="0"/>
      <dgm:spPr/>
    </dgm:pt>
    <dgm:pt modelId="{5EDE1883-02CE-4A7F-8B73-395835D0229B}" type="pres">
      <dgm:prSet presAssocID="{3016D9D3-7269-4794-90B0-FDB9FAB4EDC6}" presName="parentLin" presStyleCnt="0"/>
      <dgm:spPr/>
    </dgm:pt>
    <dgm:pt modelId="{162C3C9A-A930-4D2F-994C-B542043F68C1}" type="pres">
      <dgm:prSet presAssocID="{3016D9D3-7269-4794-90B0-FDB9FAB4EDC6}" presName="parentLeftMargin" presStyleLbl="node1" presStyleIdx="0" presStyleCnt="6"/>
      <dgm:spPr/>
    </dgm:pt>
    <dgm:pt modelId="{436D3728-B594-4956-986F-1E991D410DC7}" type="pres">
      <dgm:prSet presAssocID="{3016D9D3-7269-4794-90B0-FDB9FAB4ED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8E6FBA7-B412-4AAF-BDA3-356E29DBE130}" type="pres">
      <dgm:prSet presAssocID="{3016D9D3-7269-4794-90B0-FDB9FAB4EDC6}" presName="negativeSpace" presStyleCnt="0"/>
      <dgm:spPr/>
    </dgm:pt>
    <dgm:pt modelId="{ECC01093-D2E8-4039-A4F5-8398D8AC344D}" type="pres">
      <dgm:prSet presAssocID="{3016D9D3-7269-4794-90B0-FDB9FAB4EDC6}" presName="childText" presStyleLbl="conFgAcc1" presStyleIdx="1" presStyleCnt="6">
        <dgm:presLayoutVars>
          <dgm:bulletEnabled val="1"/>
        </dgm:presLayoutVars>
      </dgm:prSet>
      <dgm:spPr/>
    </dgm:pt>
    <dgm:pt modelId="{5FE516A3-5546-49F0-98F4-628485E18F8C}" type="pres">
      <dgm:prSet presAssocID="{98242FFC-1C4C-45B1-BD23-483DDE0FD224}" presName="spaceBetweenRectangles" presStyleCnt="0"/>
      <dgm:spPr/>
    </dgm:pt>
    <dgm:pt modelId="{51874033-D9AC-40C0-A4E9-1EA55E59C3E0}" type="pres">
      <dgm:prSet presAssocID="{EC2EE0C9-8D35-45F0-B25C-82BA5E913080}" presName="parentLin" presStyleCnt="0"/>
      <dgm:spPr/>
    </dgm:pt>
    <dgm:pt modelId="{92563902-4530-4486-BC7C-EB2BB1A9AE6A}" type="pres">
      <dgm:prSet presAssocID="{EC2EE0C9-8D35-45F0-B25C-82BA5E913080}" presName="parentLeftMargin" presStyleLbl="node1" presStyleIdx="1" presStyleCnt="6"/>
      <dgm:spPr/>
    </dgm:pt>
    <dgm:pt modelId="{42DE7B3B-5448-4443-9609-8B800927DF03}" type="pres">
      <dgm:prSet presAssocID="{EC2EE0C9-8D35-45F0-B25C-82BA5E9130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BCB796F-260B-4B02-BBF1-319997B3228A}" type="pres">
      <dgm:prSet presAssocID="{EC2EE0C9-8D35-45F0-B25C-82BA5E913080}" presName="negativeSpace" presStyleCnt="0"/>
      <dgm:spPr/>
    </dgm:pt>
    <dgm:pt modelId="{49DF26DA-4225-4D43-91CA-3B9037F00924}" type="pres">
      <dgm:prSet presAssocID="{EC2EE0C9-8D35-45F0-B25C-82BA5E913080}" presName="childText" presStyleLbl="conFgAcc1" presStyleIdx="2" presStyleCnt="6">
        <dgm:presLayoutVars>
          <dgm:bulletEnabled val="1"/>
        </dgm:presLayoutVars>
      </dgm:prSet>
      <dgm:spPr/>
    </dgm:pt>
    <dgm:pt modelId="{F28ACC62-DBED-4708-9B93-84B8BE309D29}" type="pres">
      <dgm:prSet presAssocID="{4A8B3994-9C07-4C21-9185-7F12A28EDBDB}" presName="spaceBetweenRectangles" presStyleCnt="0"/>
      <dgm:spPr/>
    </dgm:pt>
    <dgm:pt modelId="{36B6C54E-9B82-468D-B1CD-9A65E17CE2C8}" type="pres">
      <dgm:prSet presAssocID="{FDC6EBE6-76AE-4D92-8634-5ABFBE9B1E0B}" presName="parentLin" presStyleCnt="0"/>
      <dgm:spPr/>
    </dgm:pt>
    <dgm:pt modelId="{A2624595-D36B-48E1-92A5-9FAF390B9FDE}" type="pres">
      <dgm:prSet presAssocID="{FDC6EBE6-76AE-4D92-8634-5ABFBE9B1E0B}" presName="parentLeftMargin" presStyleLbl="node1" presStyleIdx="2" presStyleCnt="6"/>
      <dgm:spPr/>
    </dgm:pt>
    <dgm:pt modelId="{19E67E4D-6197-40E4-9DD2-A88BE2E9C6DD}" type="pres">
      <dgm:prSet presAssocID="{FDC6EBE6-76AE-4D92-8634-5ABFBE9B1E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F40E9E0-E08B-4741-90A0-C9F42111212E}" type="pres">
      <dgm:prSet presAssocID="{FDC6EBE6-76AE-4D92-8634-5ABFBE9B1E0B}" presName="negativeSpace" presStyleCnt="0"/>
      <dgm:spPr/>
    </dgm:pt>
    <dgm:pt modelId="{6A695199-EBFF-4677-AA20-734EF40DE0E8}" type="pres">
      <dgm:prSet presAssocID="{FDC6EBE6-76AE-4D92-8634-5ABFBE9B1E0B}" presName="childText" presStyleLbl="conFgAcc1" presStyleIdx="3" presStyleCnt="6">
        <dgm:presLayoutVars>
          <dgm:bulletEnabled val="1"/>
        </dgm:presLayoutVars>
      </dgm:prSet>
      <dgm:spPr/>
    </dgm:pt>
    <dgm:pt modelId="{C432AA31-3DCF-4398-9DE5-27016731FEE8}" type="pres">
      <dgm:prSet presAssocID="{97635FF5-952C-4C71-88E5-70B483CBB12F}" presName="spaceBetweenRectangles" presStyleCnt="0"/>
      <dgm:spPr/>
    </dgm:pt>
    <dgm:pt modelId="{237FE298-B0AF-4460-A9BF-36A8A987A3A1}" type="pres">
      <dgm:prSet presAssocID="{E27AFA1D-6EC6-4485-A830-22B65FDDD637}" presName="parentLin" presStyleCnt="0"/>
      <dgm:spPr/>
    </dgm:pt>
    <dgm:pt modelId="{D1B367D5-C642-4E20-A8D8-4912F6B3C7E9}" type="pres">
      <dgm:prSet presAssocID="{E27AFA1D-6EC6-4485-A830-22B65FDDD637}" presName="parentLeftMargin" presStyleLbl="node1" presStyleIdx="3" presStyleCnt="6"/>
      <dgm:spPr/>
    </dgm:pt>
    <dgm:pt modelId="{B44391D1-43F9-4801-9107-D0E3B46675A2}" type="pres">
      <dgm:prSet presAssocID="{E27AFA1D-6EC6-4485-A830-22B65FDDD6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1FEC23-6F20-4EAC-B19E-31461C493B42}" type="pres">
      <dgm:prSet presAssocID="{E27AFA1D-6EC6-4485-A830-22B65FDDD637}" presName="negativeSpace" presStyleCnt="0"/>
      <dgm:spPr/>
    </dgm:pt>
    <dgm:pt modelId="{6ACE2E34-E423-4CF1-B7D0-B5A0B5571B32}" type="pres">
      <dgm:prSet presAssocID="{E27AFA1D-6EC6-4485-A830-22B65FDDD637}" presName="childText" presStyleLbl="conFgAcc1" presStyleIdx="4" presStyleCnt="6">
        <dgm:presLayoutVars>
          <dgm:bulletEnabled val="1"/>
        </dgm:presLayoutVars>
      </dgm:prSet>
      <dgm:spPr/>
    </dgm:pt>
    <dgm:pt modelId="{B74F35BB-5213-40B3-A8F5-117CD7F37A67}" type="pres">
      <dgm:prSet presAssocID="{0C9ED536-B9BB-4160-81F0-1C98688674C3}" presName="spaceBetweenRectangles" presStyleCnt="0"/>
      <dgm:spPr/>
    </dgm:pt>
    <dgm:pt modelId="{4BBC47F7-3B9E-4399-B8F1-124E4AC7EDBF}" type="pres">
      <dgm:prSet presAssocID="{A365B6D9-EE2B-4BD9-A68A-4CA040697A0F}" presName="parentLin" presStyleCnt="0"/>
      <dgm:spPr/>
    </dgm:pt>
    <dgm:pt modelId="{1F32CC40-06CF-4D31-89D1-767EAC10286A}" type="pres">
      <dgm:prSet presAssocID="{A365B6D9-EE2B-4BD9-A68A-4CA040697A0F}" presName="parentLeftMargin" presStyleLbl="node1" presStyleIdx="4" presStyleCnt="6"/>
      <dgm:spPr/>
    </dgm:pt>
    <dgm:pt modelId="{C82EA496-6291-40B4-B22A-6A60E28E4472}" type="pres">
      <dgm:prSet presAssocID="{A365B6D9-EE2B-4BD9-A68A-4CA040697A0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6E7EF80-435A-476A-A7D7-701973C904E5}" type="pres">
      <dgm:prSet presAssocID="{A365B6D9-EE2B-4BD9-A68A-4CA040697A0F}" presName="negativeSpace" presStyleCnt="0"/>
      <dgm:spPr/>
    </dgm:pt>
    <dgm:pt modelId="{4342FB19-B2FB-4035-95D1-C4871B092384}" type="pres">
      <dgm:prSet presAssocID="{A365B6D9-EE2B-4BD9-A68A-4CA040697A0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D955A07-5309-4D9A-BB4B-F88C3B4D4C9B}" type="presOf" srcId="{A365B6D9-EE2B-4BD9-A68A-4CA040697A0F}" destId="{1F32CC40-06CF-4D31-89D1-767EAC10286A}" srcOrd="0" destOrd="0" presId="urn:microsoft.com/office/officeart/2005/8/layout/list1"/>
    <dgm:cxn modelId="{584EF50C-AF6E-44E2-A168-1E8FFD5DE8A0}" srcId="{C1E714FC-2771-4FF2-BED2-FCE86AF2BEF7}" destId="{E27AFA1D-6EC6-4485-A830-22B65FDDD637}" srcOrd="4" destOrd="0" parTransId="{30A09021-2975-4073-BB78-14079D0AC4CE}" sibTransId="{0C9ED536-B9BB-4160-81F0-1C98688674C3}"/>
    <dgm:cxn modelId="{B63FB01D-AE82-4C30-8DB9-24E3586BB7B1}" type="presOf" srcId="{418EAB0D-FD22-4BF9-8A14-2539C4F64C2A}" destId="{E3D889A3-E768-4A5D-A142-FB71993F7079}" srcOrd="1" destOrd="0" presId="urn:microsoft.com/office/officeart/2005/8/layout/list1"/>
    <dgm:cxn modelId="{6D94102A-304F-4866-BC1A-057C33A5BAB0}" type="presOf" srcId="{3016D9D3-7269-4794-90B0-FDB9FAB4EDC6}" destId="{162C3C9A-A930-4D2F-994C-B542043F68C1}" srcOrd="0" destOrd="0" presId="urn:microsoft.com/office/officeart/2005/8/layout/list1"/>
    <dgm:cxn modelId="{5044DA34-C480-4E1C-9EC6-25FE7278673C}" type="presOf" srcId="{3016D9D3-7269-4794-90B0-FDB9FAB4EDC6}" destId="{436D3728-B594-4956-986F-1E991D410DC7}" srcOrd="1" destOrd="0" presId="urn:microsoft.com/office/officeart/2005/8/layout/list1"/>
    <dgm:cxn modelId="{794E1D44-C788-49C3-93DC-302E6FF477DD}" type="presOf" srcId="{FDC6EBE6-76AE-4D92-8634-5ABFBE9B1E0B}" destId="{19E67E4D-6197-40E4-9DD2-A88BE2E9C6DD}" srcOrd="1" destOrd="0" presId="urn:microsoft.com/office/officeart/2005/8/layout/list1"/>
    <dgm:cxn modelId="{50F77565-6AFE-4037-A294-2341A69B0694}" srcId="{C1E714FC-2771-4FF2-BED2-FCE86AF2BEF7}" destId="{EC2EE0C9-8D35-45F0-B25C-82BA5E913080}" srcOrd="2" destOrd="0" parTransId="{5127B6B9-8A1D-4EEA-B5B8-704526C981E6}" sibTransId="{4A8B3994-9C07-4C21-9185-7F12A28EDBDB}"/>
    <dgm:cxn modelId="{7523B549-6BE5-4DB8-BEEC-7DCA06A2B511}" type="presOf" srcId="{EC2EE0C9-8D35-45F0-B25C-82BA5E913080}" destId="{42DE7B3B-5448-4443-9609-8B800927DF03}" srcOrd="1" destOrd="0" presId="urn:microsoft.com/office/officeart/2005/8/layout/list1"/>
    <dgm:cxn modelId="{5CA37053-F79A-4959-B523-D30017EF5328}" srcId="{C1E714FC-2771-4FF2-BED2-FCE86AF2BEF7}" destId="{A365B6D9-EE2B-4BD9-A68A-4CA040697A0F}" srcOrd="5" destOrd="0" parTransId="{439B256D-C877-439F-B2A6-1EC3008D226D}" sibTransId="{5E04790E-3146-428A-BA66-D1B1F4CFB3FF}"/>
    <dgm:cxn modelId="{720C4D7A-8DA7-4B4F-98FE-472D4F382415}" srcId="{C1E714FC-2771-4FF2-BED2-FCE86AF2BEF7}" destId="{3016D9D3-7269-4794-90B0-FDB9FAB4EDC6}" srcOrd="1" destOrd="0" parTransId="{704AA024-14F1-4241-BB72-3D5626F64CFF}" sibTransId="{98242FFC-1C4C-45B1-BD23-483DDE0FD224}"/>
    <dgm:cxn modelId="{5EDA5282-9817-4C6D-88BE-66C1942DC035}" type="presOf" srcId="{FDC6EBE6-76AE-4D92-8634-5ABFBE9B1E0B}" destId="{A2624595-D36B-48E1-92A5-9FAF390B9FDE}" srcOrd="0" destOrd="0" presId="urn:microsoft.com/office/officeart/2005/8/layout/list1"/>
    <dgm:cxn modelId="{8AD9B99F-4CC1-434B-AE70-07781B82AE0F}" type="presOf" srcId="{418EAB0D-FD22-4BF9-8A14-2539C4F64C2A}" destId="{8194A387-CC21-482F-AE9C-70BA6638994B}" srcOrd="0" destOrd="0" presId="urn:microsoft.com/office/officeart/2005/8/layout/list1"/>
    <dgm:cxn modelId="{040028C7-B789-4B1B-AB12-C59D94169D8B}" srcId="{C1E714FC-2771-4FF2-BED2-FCE86AF2BEF7}" destId="{418EAB0D-FD22-4BF9-8A14-2539C4F64C2A}" srcOrd="0" destOrd="0" parTransId="{1F7C7F57-8568-403A-A4A6-A116525511BD}" sibTransId="{7D027270-A0ED-436A-983D-1194CC0A7FE3}"/>
    <dgm:cxn modelId="{CC96DFD2-5469-4F58-8E77-8785661EFA8B}" type="presOf" srcId="{E27AFA1D-6EC6-4485-A830-22B65FDDD637}" destId="{D1B367D5-C642-4E20-A8D8-4912F6B3C7E9}" srcOrd="0" destOrd="0" presId="urn:microsoft.com/office/officeart/2005/8/layout/list1"/>
    <dgm:cxn modelId="{DA9BA4D7-A9E6-4881-803A-F098B5AC07DC}" type="presOf" srcId="{A365B6D9-EE2B-4BD9-A68A-4CA040697A0F}" destId="{C82EA496-6291-40B4-B22A-6A60E28E4472}" srcOrd="1" destOrd="0" presId="urn:microsoft.com/office/officeart/2005/8/layout/list1"/>
    <dgm:cxn modelId="{C9100CDF-195D-46AF-8186-2D3C43A6A51D}" srcId="{C1E714FC-2771-4FF2-BED2-FCE86AF2BEF7}" destId="{FDC6EBE6-76AE-4D92-8634-5ABFBE9B1E0B}" srcOrd="3" destOrd="0" parTransId="{7C9BCE94-F4E7-4B1E-8D8B-857E36751819}" sibTransId="{97635FF5-952C-4C71-88E5-70B483CBB12F}"/>
    <dgm:cxn modelId="{A63BE1E9-9361-474A-9772-C01F7C8BA52B}" type="presOf" srcId="{E27AFA1D-6EC6-4485-A830-22B65FDDD637}" destId="{B44391D1-43F9-4801-9107-D0E3B46675A2}" srcOrd="1" destOrd="0" presId="urn:microsoft.com/office/officeart/2005/8/layout/list1"/>
    <dgm:cxn modelId="{64EA0EF8-88C0-4EB3-97AD-BC50B5A119CE}" type="presOf" srcId="{EC2EE0C9-8D35-45F0-B25C-82BA5E913080}" destId="{92563902-4530-4486-BC7C-EB2BB1A9AE6A}" srcOrd="0" destOrd="0" presId="urn:microsoft.com/office/officeart/2005/8/layout/list1"/>
    <dgm:cxn modelId="{A6BD46FA-A03A-4C74-BCBE-145294813CBC}" type="presOf" srcId="{C1E714FC-2771-4FF2-BED2-FCE86AF2BEF7}" destId="{8FF93D6F-1721-4C94-B6B5-F06D90BE6CEC}" srcOrd="0" destOrd="0" presId="urn:microsoft.com/office/officeart/2005/8/layout/list1"/>
    <dgm:cxn modelId="{A965A0CA-654E-41D9-9333-D1524FD5DA07}" type="presParOf" srcId="{8FF93D6F-1721-4C94-B6B5-F06D90BE6CEC}" destId="{9D6B65B8-F12E-44A6-BB9B-389D7869AE01}" srcOrd="0" destOrd="0" presId="urn:microsoft.com/office/officeart/2005/8/layout/list1"/>
    <dgm:cxn modelId="{6F0A4B5F-601E-4F9D-8620-4007807714B0}" type="presParOf" srcId="{9D6B65B8-F12E-44A6-BB9B-389D7869AE01}" destId="{8194A387-CC21-482F-AE9C-70BA6638994B}" srcOrd="0" destOrd="0" presId="urn:microsoft.com/office/officeart/2005/8/layout/list1"/>
    <dgm:cxn modelId="{D296EA30-BEC0-424D-881D-1B7FE4EEA8A7}" type="presParOf" srcId="{9D6B65B8-F12E-44A6-BB9B-389D7869AE01}" destId="{E3D889A3-E768-4A5D-A142-FB71993F7079}" srcOrd="1" destOrd="0" presId="urn:microsoft.com/office/officeart/2005/8/layout/list1"/>
    <dgm:cxn modelId="{F2489468-3068-47FD-9E0C-6FF7B03F77B1}" type="presParOf" srcId="{8FF93D6F-1721-4C94-B6B5-F06D90BE6CEC}" destId="{9CC1ACFE-C7D2-4EBC-AE6F-6C451A92FE7F}" srcOrd="1" destOrd="0" presId="urn:microsoft.com/office/officeart/2005/8/layout/list1"/>
    <dgm:cxn modelId="{1CA928B2-D388-4D7A-95B2-2B6F314FD9F0}" type="presParOf" srcId="{8FF93D6F-1721-4C94-B6B5-F06D90BE6CEC}" destId="{42A7F13C-EE39-4977-8195-F822E2970A89}" srcOrd="2" destOrd="0" presId="urn:microsoft.com/office/officeart/2005/8/layout/list1"/>
    <dgm:cxn modelId="{2F24A91F-F060-4018-B502-BDAEF061A440}" type="presParOf" srcId="{8FF93D6F-1721-4C94-B6B5-F06D90BE6CEC}" destId="{E5A29B4A-906A-4E5D-86F7-F7E1CF524F6B}" srcOrd="3" destOrd="0" presId="urn:microsoft.com/office/officeart/2005/8/layout/list1"/>
    <dgm:cxn modelId="{58F5DC34-A6B6-4331-BD43-44AE04382615}" type="presParOf" srcId="{8FF93D6F-1721-4C94-B6B5-F06D90BE6CEC}" destId="{5EDE1883-02CE-4A7F-8B73-395835D0229B}" srcOrd="4" destOrd="0" presId="urn:microsoft.com/office/officeart/2005/8/layout/list1"/>
    <dgm:cxn modelId="{AB93DCB6-EF56-413C-84F6-CB4234691766}" type="presParOf" srcId="{5EDE1883-02CE-4A7F-8B73-395835D0229B}" destId="{162C3C9A-A930-4D2F-994C-B542043F68C1}" srcOrd="0" destOrd="0" presId="urn:microsoft.com/office/officeart/2005/8/layout/list1"/>
    <dgm:cxn modelId="{BE7D0E70-AD94-40C6-843C-E127C6AC46EB}" type="presParOf" srcId="{5EDE1883-02CE-4A7F-8B73-395835D0229B}" destId="{436D3728-B594-4956-986F-1E991D410DC7}" srcOrd="1" destOrd="0" presId="urn:microsoft.com/office/officeart/2005/8/layout/list1"/>
    <dgm:cxn modelId="{C0BA753C-31D3-48ED-BC38-B5D88DEA727D}" type="presParOf" srcId="{8FF93D6F-1721-4C94-B6B5-F06D90BE6CEC}" destId="{28E6FBA7-B412-4AAF-BDA3-356E29DBE130}" srcOrd="5" destOrd="0" presId="urn:microsoft.com/office/officeart/2005/8/layout/list1"/>
    <dgm:cxn modelId="{91F7F2BB-261D-4675-9888-15ED270A1F6C}" type="presParOf" srcId="{8FF93D6F-1721-4C94-B6B5-F06D90BE6CEC}" destId="{ECC01093-D2E8-4039-A4F5-8398D8AC344D}" srcOrd="6" destOrd="0" presId="urn:microsoft.com/office/officeart/2005/8/layout/list1"/>
    <dgm:cxn modelId="{B2B58A60-D6BE-412D-97A6-BE128B946EC1}" type="presParOf" srcId="{8FF93D6F-1721-4C94-B6B5-F06D90BE6CEC}" destId="{5FE516A3-5546-49F0-98F4-628485E18F8C}" srcOrd="7" destOrd="0" presId="urn:microsoft.com/office/officeart/2005/8/layout/list1"/>
    <dgm:cxn modelId="{6027310B-ED8B-46C6-A01A-7EB026AD761E}" type="presParOf" srcId="{8FF93D6F-1721-4C94-B6B5-F06D90BE6CEC}" destId="{51874033-D9AC-40C0-A4E9-1EA55E59C3E0}" srcOrd="8" destOrd="0" presId="urn:microsoft.com/office/officeart/2005/8/layout/list1"/>
    <dgm:cxn modelId="{149A0F98-BC45-4FDA-BB76-F35DB865884F}" type="presParOf" srcId="{51874033-D9AC-40C0-A4E9-1EA55E59C3E0}" destId="{92563902-4530-4486-BC7C-EB2BB1A9AE6A}" srcOrd="0" destOrd="0" presId="urn:microsoft.com/office/officeart/2005/8/layout/list1"/>
    <dgm:cxn modelId="{D930F775-40AF-4BF0-8FD3-1F4D82F01546}" type="presParOf" srcId="{51874033-D9AC-40C0-A4E9-1EA55E59C3E0}" destId="{42DE7B3B-5448-4443-9609-8B800927DF03}" srcOrd="1" destOrd="0" presId="urn:microsoft.com/office/officeart/2005/8/layout/list1"/>
    <dgm:cxn modelId="{25BEEF7E-284D-4979-9956-B12CB5860256}" type="presParOf" srcId="{8FF93D6F-1721-4C94-B6B5-F06D90BE6CEC}" destId="{6BCB796F-260B-4B02-BBF1-319997B3228A}" srcOrd="9" destOrd="0" presId="urn:microsoft.com/office/officeart/2005/8/layout/list1"/>
    <dgm:cxn modelId="{2263B813-22C8-4536-8D56-F9C09296EE50}" type="presParOf" srcId="{8FF93D6F-1721-4C94-B6B5-F06D90BE6CEC}" destId="{49DF26DA-4225-4D43-91CA-3B9037F00924}" srcOrd="10" destOrd="0" presId="urn:microsoft.com/office/officeart/2005/8/layout/list1"/>
    <dgm:cxn modelId="{064BB7B5-8996-4BA5-BAB3-33A5C46DAFF8}" type="presParOf" srcId="{8FF93D6F-1721-4C94-B6B5-F06D90BE6CEC}" destId="{F28ACC62-DBED-4708-9B93-84B8BE309D29}" srcOrd="11" destOrd="0" presId="urn:microsoft.com/office/officeart/2005/8/layout/list1"/>
    <dgm:cxn modelId="{21C9992D-6232-420D-91D0-8D20DC786C6E}" type="presParOf" srcId="{8FF93D6F-1721-4C94-B6B5-F06D90BE6CEC}" destId="{36B6C54E-9B82-468D-B1CD-9A65E17CE2C8}" srcOrd="12" destOrd="0" presId="urn:microsoft.com/office/officeart/2005/8/layout/list1"/>
    <dgm:cxn modelId="{FB58D0C1-E14F-44CD-A2DF-F1CC84D4F539}" type="presParOf" srcId="{36B6C54E-9B82-468D-B1CD-9A65E17CE2C8}" destId="{A2624595-D36B-48E1-92A5-9FAF390B9FDE}" srcOrd="0" destOrd="0" presId="urn:microsoft.com/office/officeart/2005/8/layout/list1"/>
    <dgm:cxn modelId="{69517753-C983-4E23-9A6E-1EC3AAE22876}" type="presParOf" srcId="{36B6C54E-9B82-468D-B1CD-9A65E17CE2C8}" destId="{19E67E4D-6197-40E4-9DD2-A88BE2E9C6DD}" srcOrd="1" destOrd="0" presId="urn:microsoft.com/office/officeart/2005/8/layout/list1"/>
    <dgm:cxn modelId="{5A1B462D-AD98-4E4B-AF9E-28560A848E44}" type="presParOf" srcId="{8FF93D6F-1721-4C94-B6B5-F06D90BE6CEC}" destId="{CF40E9E0-E08B-4741-90A0-C9F42111212E}" srcOrd="13" destOrd="0" presId="urn:microsoft.com/office/officeart/2005/8/layout/list1"/>
    <dgm:cxn modelId="{DD4D9B04-6CFE-4843-B48C-7F61FF36DE2C}" type="presParOf" srcId="{8FF93D6F-1721-4C94-B6B5-F06D90BE6CEC}" destId="{6A695199-EBFF-4677-AA20-734EF40DE0E8}" srcOrd="14" destOrd="0" presId="urn:microsoft.com/office/officeart/2005/8/layout/list1"/>
    <dgm:cxn modelId="{94F92B5A-2B62-4127-974C-F025FDEADB92}" type="presParOf" srcId="{8FF93D6F-1721-4C94-B6B5-F06D90BE6CEC}" destId="{C432AA31-3DCF-4398-9DE5-27016731FEE8}" srcOrd="15" destOrd="0" presId="urn:microsoft.com/office/officeart/2005/8/layout/list1"/>
    <dgm:cxn modelId="{D68F766C-1569-4D4F-B482-651FC30BB76C}" type="presParOf" srcId="{8FF93D6F-1721-4C94-B6B5-F06D90BE6CEC}" destId="{237FE298-B0AF-4460-A9BF-36A8A987A3A1}" srcOrd="16" destOrd="0" presId="urn:microsoft.com/office/officeart/2005/8/layout/list1"/>
    <dgm:cxn modelId="{23E8CDD4-41F6-456B-9CE6-84E99896F549}" type="presParOf" srcId="{237FE298-B0AF-4460-A9BF-36A8A987A3A1}" destId="{D1B367D5-C642-4E20-A8D8-4912F6B3C7E9}" srcOrd="0" destOrd="0" presId="urn:microsoft.com/office/officeart/2005/8/layout/list1"/>
    <dgm:cxn modelId="{B8BCDE5E-FA74-4650-AA71-2731BF8DE69B}" type="presParOf" srcId="{237FE298-B0AF-4460-A9BF-36A8A987A3A1}" destId="{B44391D1-43F9-4801-9107-D0E3B46675A2}" srcOrd="1" destOrd="0" presId="urn:microsoft.com/office/officeart/2005/8/layout/list1"/>
    <dgm:cxn modelId="{D4C01C6F-EC1E-4892-A0AC-7B5937103D47}" type="presParOf" srcId="{8FF93D6F-1721-4C94-B6B5-F06D90BE6CEC}" destId="{611FEC23-6F20-4EAC-B19E-31461C493B42}" srcOrd="17" destOrd="0" presId="urn:microsoft.com/office/officeart/2005/8/layout/list1"/>
    <dgm:cxn modelId="{DFF06CCB-B680-4EAF-A6F2-C690D7EF1D6C}" type="presParOf" srcId="{8FF93D6F-1721-4C94-B6B5-F06D90BE6CEC}" destId="{6ACE2E34-E423-4CF1-B7D0-B5A0B5571B32}" srcOrd="18" destOrd="0" presId="urn:microsoft.com/office/officeart/2005/8/layout/list1"/>
    <dgm:cxn modelId="{86D8A222-9F70-4B31-8190-F68CDB162C11}" type="presParOf" srcId="{8FF93D6F-1721-4C94-B6B5-F06D90BE6CEC}" destId="{B74F35BB-5213-40B3-A8F5-117CD7F37A67}" srcOrd="19" destOrd="0" presId="urn:microsoft.com/office/officeart/2005/8/layout/list1"/>
    <dgm:cxn modelId="{87754DEC-359F-4F07-8D33-2E1EF6C12207}" type="presParOf" srcId="{8FF93D6F-1721-4C94-B6B5-F06D90BE6CEC}" destId="{4BBC47F7-3B9E-4399-B8F1-124E4AC7EDBF}" srcOrd="20" destOrd="0" presId="urn:microsoft.com/office/officeart/2005/8/layout/list1"/>
    <dgm:cxn modelId="{37D7E449-A4F7-4DB7-B37F-2704B8F569AB}" type="presParOf" srcId="{4BBC47F7-3B9E-4399-B8F1-124E4AC7EDBF}" destId="{1F32CC40-06CF-4D31-89D1-767EAC10286A}" srcOrd="0" destOrd="0" presId="urn:microsoft.com/office/officeart/2005/8/layout/list1"/>
    <dgm:cxn modelId="{EE56ACDC-7578-4C27-9E8F-33048AAB5ECE}" type="presParOf" srcId="{4BBC47F7-3B9E-4399-B8F1-124E4AC7EDBF}" destId="{C82EA496-6291-40B4-B22A-6A60E28E4472}" srcOrd="1" destOrd="0" presId="urn:microsoft.com/office/officeart/2005/8/layout/list1"/>
    <dgm:cxn modelId="{193FC8BC-24A7-4242-9F50-1FD0A02ECF2C}" type="presParOf" srcId="{8FF93D6F-1721-4C94-B6B5-F06D90BE6CEC}" destId="{86E7EF80-435A-476A-A7D7-701973C904E5}" srcOrd="21" destOrd="0" presId="urn:microsoft.com/office/officeart/2005/8/layout/list1"/>
    <dgm:cxn modelId="{13D2C7ED-3421-4304-93B6-7AEB27D36CC5}" type="presParOf" srcId="{8FF93D6F-1721-4C94-B6B5-F06D90BE6CEC}" destId="{4342FB19-B2FB-4035-95D1-C4871B09238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FEE0-15B2-496B-BEDD-FD8FE8DE0D3F}">
      <dsp:nvSpPr>
        <dsp:cNvPr id="0" name=""/>
        <dsp:cNvSpPr/>
      </dsp:nvSpPr>
      <dsp:spPr>
        <a:xfrm>
          <a:off x="902617" y="-167130"/>
          <a:ext cx="3393134" cy="3393134"/>
        </a:xfrm>
        <a:prstGeom prst="circularArrow">
          <a:avLst>
            <a:gd name="adj1" fmla="val 5689"/>
            <a:gd name="adj2" fmla="val 340510"/>
            <a:gd name="adj3" fmla="val 12539196"/>
            <a:gd name="adj4" fmla="val 18186514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289E-0022-4459-BF7E-608F42317AEA}">
      <dsp:nvSpPr>
        <dsp:cNvPr id="0" name=""/>
        <dsp:cNvSpPr/>
      </dsp:nvSpPr>
      <dsp:spPr>
        <a:xfrm>
          <a:off x="1435389" y="1489"/>
          <a:ext cx="2327590" cy="1163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Mística: </a:t>
          </a:r>
          <a:r>
            <a:rPr lang="es-CO" sz="1400" b="0" kern="1200" dirty="0"/>
            <a:t>Sentido y amor por lo que hacemos.</a:t>
          </a:r>
          <a:endParaRPr lang="es-ES" sz="1400" b="0" kern="1200" dirty="0"/>
        </a:p>
      </dsp:txBody>
      <dsp:txXfrm>
        <a:off x="1492201" y="58301"/>
        <a:ext cx="2213966" cy="1050171"/>
      </dsp:txXfrm>
    </dsp:sp>
    <dsp:sp modelId="{A219BD1C-65A2-4F60-8F49-0777A0A50DE7}">
      <dsp:nvSpPr>
        <dsp:cNvPr id="0" name=""/>
        <dsp:cNvSpPr/>
      </dsp:nvSpPr>
      <dsp:spPr>
        <a:xfrm>
          <a:off x="2721402" y="2228929"/>
          <a:ext cx="2327590" cy="1163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Respeto: </a:t>
          </a:r>
          <a:r>
            <a:rPr lang="es-CO" sz="1400" b="0" kern="1200" dirty="0"/>
            <a:t>Fundamental para generar un ambiente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laboral armónico, en el que se reconozca y comprenda al otro.</a:t>
          </a:r>
          <a:endParaRPr lang="es-ES" sz="1400" b="0" kern="1200" dirty="0"/>
        </a:p>
      </dsp:txBody>
      <dsp:txXfrm>
        <a:off x="2778214" y="2285741"/>
        <a:ext cx="2213966" cy="1050171"/>
      </dsp:txXfrm>
    </dsp:sp>
    <dsp:sp modelId="{1A33E4FF-1A79-4B89-8CDC-429AC82D33D4}">
      <dsp:nvSpPr>
        <dsp:cNvPr id="0" name=""/>
        <dsp:cNvSpPr/>
      </dsp:nvSpPr>
      <dsp:spPr>
        <a:xfrm>
          <a:off x="149376" y="2228929"/>
          <a:ext cx="2327590" cy="11637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Confianza</a:t>
          </a:r>
          <a:r>
            <a:rPr lang="es-CO" sz="1400" b="0" kern="1200" dirty="0"/>
            <a:t>: Creer en los demás, confiar en nuestro trabajo y en nuestros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0" kern="1200" dirty="0"/>
            <a:t>grupos de interés.</a:t>
          </a:r>
          <a:endParaRPr lang="es-ES" sz="1400" b="0" kern="1200" dirty="0"/>
        </a:p>
      </dsp:txBody>
      <dsp:txXfrm>
        <a:off x="206188" y="2285741"/>
        <a:ext cx="2213966" cy="1050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9F22-2EDC-49C7-B71F-66CFAC5719E9}">
      <dsp:nvSpPr>
        <dsp:cNvPr id="0" name=""/>
        <dsp:cNvSpPr/>
      </dsp:nvSpPr>
      <dsp:spPr>
        <a:xfrm rot="5400000">
          <a:off x="2290486" y="718465"/>
          <a:ext cx="1506995" cy="13110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Calidad</a:t>
          </a:r>
          <a:endParaRPr lang="es-ES" sz="1900" kern="1200" dirty="0"/>
        </a:p>
      </dsp:txBody>
      <dsp:txXfrm rot="-5400000">
        <a:off x="2592752" y="855350"/>
        <a:ext cx="902463" cy="1037315"/>
      </dsp:txXfrm>
    </dsp:sp>
    <dsp:sp modelId="{F45F3924-5BD1-4FCD-AFE1-51E4CC63DB3B}">
      <dsp:nvSpPr>
        <dsp:cNvPr id="0" name=""/>
        <dsp:cNvSpPr/>
      </dsp:nvSpPr>
      <dsp:spPr>
        <a:xfrm>
          <a:off x="3743376" y="942208"/>
          <a:ext cx="1681806" cy="904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53E5B-D651-4C23-A2EB-052795EC89EE}">
      <dsp:nvSpPr>
        <dsp:cNvPr id="0" name=""/>
        <dsp:cNvSpPr/>
      </dsp:nvSpPr>
      <dsp:spPr>
        <a:xfrm rot="5400000">
          <a:off x="873832" y="716476"/>
          <a:ext cx="1506995" cy="13110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Ambiental</a:t>
          </a:r>
        </a:p>
      </dsp:txBody>
      <dsp:txXfrm rot="-5400000">
        <a:off x="1176098" y="853361"/>
        <a:ext cx="902463" cy="1037315"/>
      </dsp:txXfrm>
    </dsp:sp>
    <dsp:sp modelId="{7DE8C184-2AFC-47CC-BD91-B30EEBB2C12D}">
      <dsp:nvSpPr>
        <dsp:cNvPr id="0" name=""/>
        <dsp:cNvSpPr/>
      </dsp:nvSpPr>
      <dsp:spPr>
        <a:xfrm rot="5400000">
          <a:off x="1616327" y="2074610"/>
          <a:ext cx="1506995" cy="13110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</a:t>
          </a:r>
          <a:endParaRPr lang="es-CO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918593" y="2211495"/>
        <a:ext cx="902463" cy="1037315"/>
      </dsp:txXfrm>
    </dsp:sp>
    <dsp:sp modelId="{492D2916-29CB-4AF5-830A-8D1B22976FB0}">
      <dsp:nvSpPr>
        <dsp:cNvPr id="0" name=""/>
        <dsp:cNvSpPr/>
      </dsp:nvSpPr>
      <dsp:spPr>
        <a:xfrm>
          <a:off x="0" y="2221346"/>
          <a:ext cx="1627554" cy="904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A42FB-6AAD-4732-BC1C-7DC2DBE9293B}">
      <dsp:nvSpPr>
        <dsp:cNvPr id="0" name=""/>
        <dsp:cNvSpPr/>
      </dsp:nvSpPr>
      <dsp:spPr>
        <a:xfrm rot="5400000">
          <a:off x="2999824" y="2017902"/>
          <a:ext cx="1506995" cy="13110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Seguridad y Salud en el Trabajo</a:t>
          </a:r>
          <a:endParaRPr lang="es-ES" sz="1600" kern="1200" dirty="0"/>
        </a:p>
      </dsp:txBody>
      <dsp:txXfrm rot="-5400000">
        <a:off x="3302090" y="2154787"/>
        <a:ext cx="902463" cy="1037315"/>
      </dsp:txXfrm>
    </dsp:sp>
    <dsp:sp modelId="{88BC23B7-9096-4473-9F26-412AA3FE5BF8}">
      <dsp:nvSpPr>
        <dsp:cNvPr id="0" name=""/>
        <dsp:cNvSpPr/>
      </dsp:nvSpPr>
      <dsp:spPr>
        <a:xfrm rot="5400000">
          <a:off x="2294551" y="3297039"/>
          <a:ext cx="1506995" cy="13110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Control Interno</a:t>
          </a:r>
          <a:endParaRPr lang="es-ES" sz="1900" kern="1200" dirty="0"/>
        </a:p>
      </dsp:txBody>
      <dsp:txXfrm rot="-5400000">
        <a:off x="2596817" y="3433924"/>
        <a:ext cx="902463" cy="1037315"/>
      </dsp:txXfrm>
    </dsp:sp>
    <dsp:sp modelId="{36843E4A-F956-45FB-8DBC-8152B03599CB}">
      <dsp:nvSpPr>
        <dsp:cNvPr id="0" name=""/>
        <dsp:cNvSpPr/>
      </dsp:nvSpPr>
      <dsp:spPr>
        <a:xfrm>
          <a:off x="3743376" y="3500484"/>
          <a:ext cx="1681806" cy="904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D2528-206B-45EA-9793-28EA938B9FC7}">
      <dsp:nvSpPr>
        <dsp:cNvPr id="0" name=""/>
        <dsp:cNvSpPr/>
      </dsp:nvSpPr>
      <dsp:spPr>
        <a:xfrm rot="5400000">
          <a:off x="867906" y="3296376"/>
          <a:ext cx="1506995" cy="13110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Seguridad de la Información</a:t>
          </a:r>
          <a:endParaRPr lang="es-ES" sz="1400" kern="1200" dirty="0"/>
        </a:p>
      </dsp:txBody>
      <dsp:txXfrm rot="-5400000">
        <a:off x="1170172" y="3433261"/>
        <a:ext cx="902463" cy="1037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0BB8A-83E8-46FB-BC02-A92391A08997}">
      <dsp:nvSpPr>
        <dsp:cNvPr id="0" name=""/>
        <dsp:cNvSpPr/>
      </dsp:nvSpPr>
      <dsp:spPr>
        <a:xfrm rot="5400000">
          <a:off x="6386605" y="-3645827"/>
          <a:ext cx="757704" cy="82431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ES" sz="1200" kern="1200" dirty="0"/>
            <a:t>Diseñando y ejecutando estrategias que satisfagan las necesidades de los grupos de interés, prestando servicios que cumplen con los estándares definidos y que contribuyan al cumplimiento de la misión y visión del Ministerio. </a:t>
          </a:r>
        </a:p>
      </dsp:txBody>
      <dsp:txXfrm rot="-5400000">
        <a:off x="2643898" y="133868"/>
        <a:ext cx="8206130" cy="683728"/>
      </dsp:txXfrm>
    </dsp:sp>
    <dsp:sp modelId="{8BC9E436-E861-40D2-804C-A9B5C724F4B3}">
      <dsp:nvSpPr>
        <dsp:cNvPr id="0" name=""/>
        <dsp:cNvSpPr/>
      </dsp:nvSpPr>
      <dsp:spPr>
        <a:xfrm>
          <a:off x="85783" y="2166"/>
          <a:ext cx="2558115" cy="947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Calidad</a:t>
          </a:r>
          <a:r>
            <a:rPr lang="es-ES" sz="2000" kern="1200" dirty="0"/>
            <a:t> </a:t>
          </a:r>
        </a:p>
      </dsp:txBody>
      <dsp:txXfrm>
        <a:off x="132018" y="48401"/>
        <a:ext cx="2465645" cy="854660"/>
      </dsp:txXfrm>
    </dsp:sp>
    <dsp:sp modelId="{285F95FC-6AF7-4D9F-8873-E5BB55A21E44}">
      <dsp:nvSpPr>
        <dsp:cNvPr id="0" name=""/>
        <dsp:cNvSpPr/>
      </dsp:nvSpPr>
      <dsp:spPr>
        <a:xfrm rot="5400000">
          <a:off x="6386605" y="-2651340"/>
          <a:ext cx="757704" cy="8243118"/>
        </a:xfrm>
        <a:prstGeom prst="round2Same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s-CO" sz="1200" kern="1200" dirty="0"/>
            <a:t>Orientado a mejorar el desempeño ambiental de la entidad, contribuyendo a la protección del medio ambiente, la prevención de la contaminación ambiental por medio de la identificación de aspectos que pueden producir impactos significativos, el establecimiento de controles operacionales que permiten responder a la entidad a las condiciones ambientales cambiantes, mejorando su desempeño en cumplimiento de las obligaciones legales.</a:t>
          </a:r>
          <a:endParaRPr lang="es-ES" sz="1200" kern="1200" dirty="0"/>
        </a:p>
      </dsp:txBody>
      <dsp:txXfrm rot="-5400000">
        <a:off x="2643898" y="1128355"/>
        <a:ext cx="8206130" cy="683728"/>
      </dsp:txXfrm>
    </dsp:sp>
    <dsp:sp modelId="{64279E69-8FAB-45A2-B801-5F03CD842093}">
      <dsp:nvSpPr>
        <dsp:cNvPr id="0" name=""/>
        <dsp:cNvSpPr/>
      </dsp:nvSpPr>
      <dsp:spPr>
        <a:xfrm>
          <a:off x="85783" y="996653"/>
          <a:ext cx="2558115" cy="94713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Ambiental</a:t>
          </a:r>
          <a:r>
            <a:rPr lang="es-ES" sz="2000" kern="1200" dirty="0"/>
            <a:t> </a:t>
          </a:r>
        </a:p>
      </dsp:txBody>
      <dsp:txXfrm>
        <a:off x="132018" y="1042888"/>
        <a:ext cx="2465645" cy="854660"/>
      </dsp:txXfrm>
    </dsp:sp>
    <dsp:sp modelId="{4C3CB5FB-97E8-4863-9008-F79A568DB953}">
      <dsp:nvSpPr>
        <dsp:cNvPr id="0" name=""/>
        <dsp:cNvSpPr/>
      </dsp:nvSpPr>
      <dsp:spPr>
        <a:xfrm rot="5400000">
          <a:off x="6386605" y="-1656853"/>
          <a:ext cx="757704" cy="8243118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200" kern="1200" dirty="0"/>
            <a:t>implementando ambientes de trabajo en condiciones de seguridad para el bienestar de las personas, gestionando los riesgos cuyo impacto se vea reflejado en la salud de los colaboradores y ejecutando actividades para la prevención de </a:t>
          </a:r>
          <a:r>
            <a:rPr lang="es-ES" sz="1200" strike="noStrike" kern="1200" dirty="0"/>
            <a:t>accidentes</a:t>
          </a:r>
          <a:r>
            <a:rPr lang="es-ES" sz="1200" kern="1200" dirty="0"/>
            <a:t> y enfermedades de origen laboral.</a:t>
          </a:r>
        </a:p>
      </dsp:txBody>
      <dsp:txXfrm rot="-5400000">
        <a:off x="2643898" y="2122842"/>
        <a:ext cx="8206130" cy="683728"/>
      </dsp:txXfrm>
    </dsp:sp>
    <dsp:sp modelId="{837E58F2-88EE-4FCA-B4EA-B63DC372BB3D}">
      <dsp:nvSpPr>
        <dsp:cNvPr id="0" name=""/>
        <dsp:cNvSpPr/>
      </dsp:nvSpPr>
      <dsp:spPr>
        <a:xfrm>
          <a:off x="85783" y="1991140"/>
          <a:ext cx="2558115" cy="94713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Seguridad y Salud en el Trabajo</a:t>
          </a:r>
          <a:r>
            <a:rPr lang="es-ES" sz="2000" kern="1200" dirty="0"/>
            <a:t> </a:t>
          </a:r>
        </a:p>
      </dsp:txBody>
      <dsp:txXfrm>
        <a:off x="132018" y="2037375"/>
        <a:ext cx="2465645" cy="854660"/>
      </dsp:txXfrm>
    </dsp:sp>
    <dsp:sp modelId="{92B63C35-B91B-4F12-9757-F7540D0CB0A1}">
      <dsp:nvSpPr>
        <dsp:cNvPr id="0" name=""/>
        <dsp:cNvSpPr/>
      </dsp:nvSpPr>
      <dsp:spPr>
        <a:xfrm rot="5400000">
          <a:off x="6429346" y="225230"/>
          <a:ext cx="757704" cy="8243118"/>
        </a:xfrm>
        <a:prstGeom prst="round2Same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200" kern="1200" dirty="0"/>
            <a:t>Implementar acciones encaminadas al desarrollo de los principios de autocontrol, autogestión y autorregulación por medio de la gestión de riesgos y auditorías internas, con el fin de prevenir desviaciones y la implementación de mejoras de forma oportuna. </a:t>
          </a:r>
        </a:p>
      </dsp:txBody>
      <dsp:txXfrm rot="-5400000">
        <a:off x="2686639" y="4004925"/>
        <a:ext cx="8206130" cy="683728"/>
      </dsp:txXfrm>
    </dsp:sp>
    <dsp:sp modelId="{1745C8FE-3614-4AEE-A3BF-3F2D23CFC9A0}">
      <dsp:nvSpPr>
        <dsp:cNvPr id="0" name=""/>
        <dsp:cNvSpPr/>
      </dsp:nvSpPr>
      <dsp:spPr>
        <a:xfrm>
          <a:off x="128550" y="3861543"/>
          <a:ext cx="2558115" cy="94713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Control Interno</a:t>
          </a:r>
          <a:endParaRPr lang="es-ES" sz="2000" kern="1200" dirty="0"/>
        </a:p>
      </dsp:txBody>
      <dsp:txXfrm>
        <a:off x="174785" y="3907778"/>
        <a:ext cx="2465645" cy="854660"/>
      </dsp:txXfrm>
    </dsp:sp>
    <dsp:sp modelId="{D7A4BC1F-6784-4CD2-8589-E7D406FE580F}">
      <dsp:nvSpPr>
        <dsp:cNvPr id="0" name=""/>
        <dsp:cNvSpPr/>
      </dsp:nvSpPr>
      <dsp:spPr>
        <a:xfrm rot="5400000">
          <a:off x="6395177" y="-722551"/>
          <a:ext cx="757704" cy="8243118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ES" sz="1200" kern="1200" dirty="0"/>
            <a:t>Identificando y minimizando los riesgos a los cuales se expone la información, garantizando la confidencialidad, integridad y disponibilidad de la misma en la entidad; orientada a la continuidad de las operaciones del Ministerio de Educación Nacional, la administración de riesgos y la consolidación de una cultura de seguridad garantizando el cumplimiento de los requisitos legales y contractuales vigentes.</a:t>
          </a:r>
        </a:p>
      </dsp:txBody>
      <dsp:txXfrm rot="-5400000">
        <a:off x="2652470" y="3057144"/>
        <a:ext cx="8206130" cy="683728"/>
      </dsp:txXfrm>
    </dsp:sp>
    <dsp:sp modelId="{A15A0549-78F6-4C61-BC52-93F705D8207F}">
      <dsp:nvSpPr>
        <dsp:cNvPr id="0" name=""/>
        <dsp:cNvSpPr/>
      </dsp:nvSpPr>
      <dsp:spPr>
        <a:xfrm>
          <a:off x="94350" y="2925437"/>
          <a:ext cx="2558115" cy="94713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Seguridad de la Información</a:t>
          </a:r>
          <a:endParaRPr lang="es-ES" sz="2000" kern="1200" dirty="0"/>
        </a:p>
      </dsp:txBody>
      <dsp:txXfrm>
        <a:off x="140585" y="2971672"/>
        <a:ext cx="2465645" cy="854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A4258-38FA-4A09-8334-616B54887B63}">
      <dsp:nvSpPr>
        <dsp:cNvPr id="0" name=""/>
        <dsp:cNvSpPr/>
      </dsp:nvSpPr>
      <dsp:spPr>
        <a:xfrm>
          <a:off x="2365" y="482114"/>
          <a:ext cx="2306395" cy="922558"/>
        </a:xfrm>
        <a:prstGeom prst="rect">
          <a:avLst/>
        </a:prstGeom>
        <a:solidFill>
          <a:srgbClr val="0099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</a:t>
          </a: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Art 2.2.4.6.8  punto 7</a:t>
          </a: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5" y="482114"/>
        <a:ext cx="2306395" cy="922558"/>
      </dsp:txXfrm>
    </dsp:sp>
    <dsp:sp modelId="{2BBBFA99-6FCF-4521-BCB7-502D3BBF9139}">
      <dsp:nvSpPr>
        <dsp:cNvPr id="0" name=""/>
        <dsp:cNvSpPr/>
      </dsp:nvSpPr>
      <dsp:spPr>
        <a:xfrm>
          <a:off x="2365" y="1404673"/>
          <a:ext cx="2306395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Diseñar y desarrollar un PTA (plan de trabajo anual) para alcanzar cada uno de los objetivos propuestos en el SGSST</a:t>
          </a:r>
          <a:endParaRPr lang="es-ES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claramente metas, responsabilidades, recursos y cronograma de actividades</a:t>
          </a:r>
          <a:endParaRPr lang="es-ES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 concordancia con los estándares mínimos del Sistema Obligatorio de Garantía de Calidad del Sistema General de Riesgos Laborales.</a:t>
          </a:r>
          <a:endParaRPr lang="es-ES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5" y="1404673"/>
        <a:ext cx="2306395" cy="3211649"/>
      </dsp:txXfrm>
    </dsp:sp>
    <dsp:sp modelId="{7D18A655-3A1D-418D-922C-919B11819D96}">
      <dsp:nvSpPr>
        <dsp:cNvPr id="0" name=""/>
        <dsp:cNvSpPr/>
      </dsp:nvSpPr>
      <dsp:spPr>
        <a:xfrm>
          <a:off x="2631656" y="482114"/>
          <a:ext cx="2306395" cy="92255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4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Art  2.2.4.6.12 punto 5</a:t>
          </a:r>
          <a:endParaRPr lang="es-ES" sz="14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656" y="482114"/>
        <a:ext cx="2306395" cy="922558"/>
      </dsp:txXfrm>
    </dsp:sp>
    <dsp:sp modelId="{C26F5EE8-536C-4C10-B0D1-51A9FC1324A9}">
      <dsp:nvSpPr>
        <dsp:cNvPr id="0" name=""/>
        <dsp:cNvSpPr/>
      </dsp:nvSpPr>
      <dsp:spPr>
        <a:xfrm>
          <a:off x="2631656" y="1404673"/>
          <a:ext cx="2306395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la documentación, se establece  que el PTA , esté </a:t>
          </a:r>
          <a:r>
            <a:rPr lang="es-CO" sz="1400" u="sng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firmado </a:t>
          </a:r>
          <a:r>
            <a:rPr lang="es-CO" sz="1400" i="1" u="sng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por el empleador y el responsable del Sistema de Gestión de la Seguridad y Salud en el Trabajo SG-SST</a:t>
          </a:r>
          <a:endParaRPr lang="es-ES" sz="1400" u="sng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656" y="1404673"/>
        <a:ext cx="2306395" cy="3211649"/>
      </dsp:txXfrm>
    </dsp:sp>
    <dsp:sp modelId="{81E5E97C-769D-497E-B6E2-ABA3D2BB86E8}">
      <dsp:nvSpPr>
        <dsp:cNvPr id="0" name=""/>
        <dsp:cNvSpPr/>
      </dsp:nvSpPr>
      <dsp:spPr>
        <a:xfrm>
          <a:off x="5260947" y="482114"/>
          <a:ext cx="2306395" cy="922558"/>
        </a:xfrm>
        <a:prstGeom prst="rect">
          <a:avLst/>
        </a:prstGeom>
        <a:solidFill>
          <a:srgbClr val="0099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Arial" panose="020B0604020202020204" pitchFamily="34" charset="0"/>
              <a:cs typeface="Arial" panose="020B0604020202020204" pitchFamily="34" charset="0"/>
            </a:rPr>
            <a:t>Artículo 2.2.4.6.31 </a:t>
          </a:r>
          <a:endParaRPr lang="es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0947" y="482114"/>
        <a:ext cx="2306395" cy="922558"/>
      </dsp:txXfrm>
    </dsp:sp>
    <dsp:sp modelId="{9A7878AC-3B39-4F40-8126-D28CAF83EE95}">
      <dsp:nvSpPr>
        <dsp:cNvPr id="0" name=""/>
        <dsp:cNvSpPr/>
      </dsp:nvSpPr>
      <dsp:spPr>
        <a:xfrm>
          <a:off x="5260947" y="1404673"/>
          <a:ext cx="2306395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Elemento  esencial  en la revisión por la alta dirección</a:t>
          </a:r>
          <a:endParaRPr lang="es-ES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Determinar en qué medida se cumple con la política y los </a:t>
          </a:r>
          <a:r>
            <a:rPr lang="es-CO" sz="1400" i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r>
            <a:rPr lang="es-CO" sz="1400" i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seguridad y salud en el trabajo y se controlan los riesgos”</a:t>
          </a:r>
          <a:r>
            <a:rPr lang="es-CO" sz="14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0947" y="1404673"/>
        <a:ext cx="2306395" cy="321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7F13C-EE39-4977-8195-F822E2970A89}">
      <dsp:nvSpPr>
        <dsp:cNvPr id="0" name=""/>
        <dsp:cNvSpPr/>
      </dsp:nvSpPr>
      <dsp:spPr>
        <a:xfrm>
          <a:off x="0" y="283535"/>
          <a:ext cx="8352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889A3-E768-4A5D-A142-FB71993F7079}">
      <dsp:nvSpPr>
        <dsp:cNvPr id="0" name=""/>
        <dsp:cNvSpPr/>
      </dsp:nvSpPr>
      <dsp:spPr>
        <a:xfrm>
          <a:off x="417646" y="76895"/>
          <a:ext cx="5847049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PLAN  </a:t>
          </a:r>
          <a:r>
            <a:rPr lang="es-ES" sz="2000" b="1" kern="1200" dirty="0">
              <a:hlinkClick xmlns:r="http://schemas.openxmlformats.org/officeDocument/2006/relationships" r:id="rId1" action="ppaction://hlinkfile"/>
            </a:rPr>
            <a:t>ESTRATEGICO</a:t>
          </a:r>
          <a:r>
            <a:rPr lang="es-ES" sz="2000" b="1" kern="1200" dirty="0"/>
            <a:t> DEL SGSST</a:t>
          </a:r>
        </a:p>
      </dsp:txBody>
      <dsp:txXfrm>
        <a:off x="437821" y="97070"/>
        <a:ext cx="5806699" cy="372930"/>
      </dsp:txXfrm>
    </dsp:sp>
    <dsp:sp modelId="{ECC01093-D2E8-4039-A4F5-8398D8AC344D}">
      <dsp:nvSpPr>
        <dsp:cNvPr id="0" name=""/>
        <dsp:cNvSpPr/>
      </dsp:nvSpPr>
      <dsp:spPr>
        <a:xfrm>
          <a:off x="0" y="918575"/>
          <a:ext cx="8352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D3728-B594-4956-986F-1E991D410DC7}">
      <dsp:nvSpPr>
        <dsp:cNvPr id="0" name=""/>
        <dsp:cNvSpPr/>
      </dsp:nvSpPr>
      <dsp:spPr>
        <a:xfrm>
          <a:off x="417646" y="711935"/>
          <a:ext cx="5847049" cy="4132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PROGRAMA DE SEGURIDAD INDUSTRIAL</a:t>
          </a:r>
        </a:p>
      </dsp:txBody>
      <dsp:txXfrm>
        <a:off x="437821" y="732110"/>
        <a:ext cx="5806699" cy="372930"/>
      </dsp:txXfrm>
    </dsp:sp>
    <dsp:sp modelId="{49DF26DA-4225-4D43-91CA-3B9037F00924}">
      <dsp:nvSpPr>
        <dsp:cNvPr id="0" name=""/>
        <dsp:cNvSpPr/>
      </dsp:nvSpPr>
      <dsp:spPr>
        <a:xfrm>
          <a:off x="0" y="1553615"/>
          <a:ext cx="8352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E7B3B-5448-4443-9609-8B800927DF03}">
      <dsp:nvSpPr>
        <dsp:cNvPr id="0" name=""/>
        <dsp:cNvSpPr/>
      </dsp:nvSpPr>
      <dsp:spPr>
        <a:xfrm>
          <a:off x="417646" y="1346975"/>
          <a:ext cx="5847049" cy="4132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PROGRAMA DE HIGIENE</a:t>
          </a:r>
        </a:p>
      </dsp:txBody>
      <dsp:txXfrm>
        <a:off x="437821" y="1367150"/>
        <a:ext cx="5806699" cy="372930"/>
      </dsp:txXfrm>
    </dsp:sp>
    <dsp:sp modelId="{6A695199-EBFF-4677-AA20-734EF40DE0E8}">
      <dsp:nvSpPr>
        <dsp:cNvPr id="0" name=""/>
        <dsp:cNvSpPr/>
      </dsp:nvSpPr>
      <dsp:spPr>
        <a:xfrm>
          <a:off x="0" y="2188655"/>
          <a:ext cx="8352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67E4D-6197-40E4-9DD2-A88BE2E9C6DD}">
      <dsp:nvSpPr>
        <dsp:cNvPr id="0" name=""/>
        <dsp:cNvSpPr/>
      </dsp:nvSpPr>
      <dsp:spPr>
        <a:xfrm>
          <a:off x="417646" y="1982015"/>
          <a:ext cx="5847049" cy="4132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PROGRAMA  DE MEDICINA PREVENTIVA</a:t>
          </a:r>
        </a:p>
      </dsp:txBody>
      <dsp:txXfrm>
        <a:off x="437821" y="2002190"/>
        <a:ext cx="5806699" cy="372930"/>
      </dsp:txXfrm>
    </dsp:sp>
    <dsp:sp modelId="{6ACE2E34-E423-4CF1-B7D0-B5A0B5571B32}">
      <dsp:nvSpPr>
        <dsp:cNvPr id="0" name=""/>
        <dsp:cNvSpPr/>
      </dsp:nvSpPr>
      <dsp:spPr>
        <a:xfrm>
          <a:off x="0" y="2823695"/>
          <a:ext cx="8352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391D1-43F9-4801-9107-D0E3B46675A2}">
      <dsp:nvSpPr>
        <dsp:cNvPr id="0" name=""/>
        <dsp:cNvSpPr/>
      </dsp:nvSpPr>
      <dsp:spPr>
        <a:xfrm>
          <a:off x="417646" y="2617055"/>
          <a:ext cx="5847049" cy="4132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PROGRAMA DE MEDICINA DEL TRABAJO</a:t>
          </a:r>
          <a:endParaRPr lang="es-ES" sz="2000" b="1" kern="1200" dirty="0"/>
        </a:p>
      </dsp:txBody>
      <dsp:txXfrm>
        <a:off x="437821" y="2637230"/>
        <a:ext cx="5806699" cy="372930"/>
      </dsp:txXfrm>
    </dsp:sp>
    <dsp:sp modelId="{4342FB19-B2FB-4035-95D1-C4871B092384}">
      <dsp:nvSpPr>
        <dsp:cNvPr id="0" name=""/>
        <dsp:cNvSpPr/>
      </dsp:nvSpPr>
      <dsp:spPr>
        <a:xfrm>
          <a:off x="0" y="3458735"/>
          <a:ext cx="835292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EA496-6291-40B4-B22A-6A60E28E4472}">
      <dsp:nvSpPr>
        <dsp:cNvPr id="0" name=""/>
        <dsp:cNvSpPr/>
      </dsp:nvSpPr>
      <dsp:spPr>
        <a:xfrm>
          <a:off x="417646" y="3252095"/>
          <a:ext cx="5847049" cy="413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GRUPOS DE APOYO </a:t>
          </a:r>
          <a:endParaRPr lang="es-ES" sz="2000" b="1" kern="1200" dirty="0"/>
        </a:p>
      </dsp:txBody>
      <dsp:txXfrm>
        <a:off x="437821" y="3272270"/>
        <a:ext cx="580669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D30F4-7E01-44C5-8B27-54CCA450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530852-1FAA-42D8-BFD4-2754480FE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CC9B3-567F-489E-9B7A-89019473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CA5E40-0665-4C90-BCB2-3B0C8D91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A7543C-9250-4C3C-8D38-BCABC11F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647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75BC8-C64A-40A0-943A-811D5101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029F1-7734-4235-B092-3A9388E3B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350076-4333-4079-A7CC-2C0004D1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9A23DA-4F81-4F15-AB49-530B879D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A61E0-B565-4DF6-BC64-562F627F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01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5D09A4-C5E9-4FD5-9E73-AFFC9B0BC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8D77C3-2836-49D8-B9EE-731F0D161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BEF4A-F3A1-4CE6-B3C5-2065CBF6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DE0A0-2582-42FB-8DAE-56A46716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1691A-5C30-4775-AD29-91EFA565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2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0720A-BE8E-4A43-A302-78F250F5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5295B-07A9-4722-9FD2-EFB74FFDE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AD93AD-4B12-4D95-BF2F-A9863877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7B771-7EF6-447E-8CD1-D16CA104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B5717-92A9-4BBF-AD43-1EA3D8DB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82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892E3-A6AD-4767-BA64-C245A6CD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B5930F-0F1C-46CB-B0D5-531EB0E81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F3551-7937-48D4-8558-47E09C42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CBF78-CBD2-4A23-A518-6BC0732C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40B2D-E367-43EF-9F15-062FE63C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2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45269-DA53-485D-9E07-84AC376E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5E743-5929-49B9-8105-DF6AD8F86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6AEB3F-890D-4F09-84DE-B76E826EB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EB15D7-1E81-448A-8FF1-FD55CA3F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5296A4-6D67-4913-9C37-305DDB7B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B42CBC-3012-4FBE-B43D-F8109768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89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0D33C-3451-4CAF-95AD-EFC90A16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A55FCC-CD29-4118-BAC3-DD05019FD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6A6D4A-CE63-4E3C-AF17-8C63CC057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EF8615-A103-4FD4-9692-AB7318C50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E79D51-8F68-473F-A357-15E578AA0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50A811-5C7A-48E8-8B36-9960070A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7777FD-6BDC-4298-AC15-F78E5F1E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63F53D-66EC-4E80-8F6A-51AF5173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3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9411B-1A5E-4743-911A-42B77BE1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E4DAAE-BA0D-4B59-BD20-7ECDF431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220049-0D54-492F-865E-57DB3324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FC1EAB-D4B2-4462-ADFB-22840CE3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380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B73299-59FF-4D1A-A24D-773F89D5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34893E-9F93-4B45-A863-809DBFCB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76B50-3E12-4637-818F-A3B87452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38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13625-CD3D-4B70-A607-2DCC9F57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B10F03-7C38-4755-8946-7C6DB754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9E70E9-F463-4ACA-86C4-CD1BDE150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17C5F0-07D7-44E5-816E-6BB30FC7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6DF7DC-DB43-4C03-8DAD-4944882C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0492C4-6593-480C-9008-5542CCEF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964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53963-326A-4BFE-A6C8-7924ACD6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764475-35BC-47A4-82AD-6A589F97F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7E7F87-5C7B-4CAD-AAD9-C6C3C4F78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370723-3C28-465D-8BED-DC73DD2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5E8BC1-7E5F-4F36-A2D8-04F5DA33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B6A29A-8324-474B-A526-9C2D7A67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1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66B5D1-B858-4190-852D-924353D8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C597B5-5868-4391-8485-ACFC704E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EA534-E150-431A-AC32-0E654D88B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5CA6-706A-40D0-85B7-73B0AA0AC18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30BCFC-9997-4EC7-B6DC-EC12FECCD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E2D9D2-BEC1-4B43-83E9-A78C3CEC7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94FC-352E-484C-BF13-B620ED7F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8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2.jpg"/><Relationship Id="rId5" Type="http://schemas.openxmlformats.org/officeDocument/2006/relationships/image" Target="../media/image22.png"/><Relationship Id="rId10" Type="http://schemas.microsoft.com/office/2007/relationships/diagramDrawing" Target="../diagrams/drawing4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slide" Target="slide27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26.xml"/><Relationship Id="rId2" Type="http://schemas.openxmlformats.org/officeDocument/2006/relationships/image" Target="../media/image5.jpeg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20.xml"/><Relationship Id="rId10" Type="http://schemas.openxmlformats.org/officeDocument/2006/relationships/slide" Target="slide10.xml"/><Relationship Id="rId19" Type="http://schemas.openxmlformats.org/officeDocument/2006/relationships/image" Target="../media/image2.jp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.jp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jp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ABB930FF-1715-4E0F-8559-4D8587E4C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173155"/>
            <a:ext cx="12207766" cy="17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A365BD7B-1B25-49F1-9C6D-C267C3C863F1}"/>
              </a:ext>
            </a:extLst>
          </p:cNvPr>
          <p:cNvSpPr txBox="1"/>
          <p:nvPr/>
        </p:nvSpPr>
        <p:spPr>
          <a:xfrm>
            <a:off x="162046" y="2299874"/>
            <a:ext cx="12207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cs typeface="Arial" panose="020B0604020202020204" pitchFamily="34" charset="0"/>
              </a:rPr>
              <a:t>SISTEMA DE GESTIÓN DE SEGURIDAD Y SALUD EN EL TRABAJO</a:t>
            </a:r>
          </a:p>
          <a:p>
            <a:pPr algn="ctr"/>
            <a:r>
              <a:rPr lang="es-CO" sz="3600" b="1" dirty="0">
                <a:solidFill>
                  <a:schemeClr val="bg1"/>
                </a:solidFill>
                <a:cs typeface="Arial" panose="020B0604020202020204" pitchFamily="34" charset="0"/>
              </a:rPr>
              <a:t> MINISTERIO DE EDUCACIÓN NACIONAL</a:t>
            </a: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s-CO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018</a:t>
            </a:r>
            <a:endPara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28 Imagen" descr="firma 1">
            <a:extLst>
              <a:ext uri="{FF2B5EF4-FFF2-40B4-BE49-F238E27FC236}">
                <a16:creationId xmlns:a16="http://schemas.microsoft.com/office/drawing/2014/main" id="{BC9577B0-2332-474A-9CC8-0D1F28D7A0D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/>
          <a:stretch/>
        </p:blipFill>
        <p:spPr bwMode="auto">
          <a:xfrm>
            <a:off x="162046" y="5633864"/>
            <a:ext cx="4896544" cy="1224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22 Grupo">
            <a:extLst>
              <a:ext uri="{FF2B5EF4-FFF2-40B4-BE49-F238E27FC236}">
                <a16:creationId xmlns:a16="http://schemas.microsoft.com/office/drawing/2014/main" id="{7258E1F7-ADEE-49CD-8467-216A19D8D676}"/>
              </a:ext>
            </a:extLst>
          </p:cNvPr>
          <p:cNvGrpSpPr/>
          <p:nvPr/>
        </p:nvGrpSpPr>
        <p:grpSpPr>
          <a:xfrm>
            <a:off x="8086413" y="5633864"/>
            <a:ext cx="3754488" cy="1224136"/>
            <a:chOff x="6189257" y="6093296"/>
            <a:chExt cx="2919247" cy="757382"/>
          </a:xfrm>
        </p:grpSpPr>
        <p:pic>
          <p:nvPicPr>
            <p:cNvPr id="9" name="23 Imagen">
              <a:extLst>
                <a:ext uri="{FF2B5EF4-FFF2-40B4-BE49-F238E27FC236}">
                  <a16:creationId xmlns:a16="http://schemas.microsoft.com/office/drawing/2014/main" id="{86F4D151-069D-4F4D-9F92-177BA52B2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24 Imagen">
              <a:extLst>
                <a:ext uri="{FF2B5EF4-FFF2-40B4-BE49-F238E27FC236}">
                  <a16:creationId xmlns:a16="http://schemas.microsoft.com/office/drawing/2014/main" id="{05600011-F5F4-443E-9A79-9B4CF978C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9512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A89A255-B1F1-46D0-9BD5-353FFFBF5854}"/>
              </a:ext>
            </a:extLst>
          </p:cNvPr>
          <p:cNvGrpSpPr/>
          <p:nvPr/>
        </p:nvGrpSpPr>
        <p:grpSpPr>
          <a:xfrm>
            <a:off x="6239342" y="1638260"/>
            <a:ext cx="4171950" cy="4156531"/>
            <a:chOff x="6239342" y="1638260"/>
            <a:chExt cx="4171950" cy="415653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7C466C7-709E-4BA1-B26F-C2D961FD0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239342" y="1638260"/>
              <a:ext cx="4171950" cy="4156531"/>
            </a:xfrm>
            <a:prstGeom prst="rect">
              <a:avLst/>
            </a:prstGeom>
          </p:spPr>
        </p:pic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86ACD838-6C94-4D28-945C-2A35BF3098B1}"/>
                </a:ext>
              </a:extLst>
            </p:cNvPr>
            <p:cNvSpPr/>
            <p:nvPr/>
          </p:nvSpPr>
          <p:spPr>
            <a:xfrm>
              <a:off x="7608168" y="3068960"/>
              <a:ext cx="1629035" cy="129614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SISTEMA INTEGRADO DE GESTION </a:t>
              </a:r>
            </a:p>
            <a:p>
              <a:pPr algn="ctr"/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(SIG) 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DEFINICIÓN DEL SISTEMA INTEGRADO DE GESTIÓN INSTITUCIONAL DEL MEN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B92DC-6781-473C-90BB-05B643FE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28" y="1133485"/>
            <a:ext cx="4190256" cy="4209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dirty="0"/>
              <a:t>El Sistema Integrado de Gestión- SIG, es la armonización de los  Macroprocesos del MEN, los cuales de manera interrelacionada garantizan  a través de su planeación, ejecución y control, el cumplimiento de todos los requisitos externos, internos y legales que aplican a la entidad, logrando permanentemente el mejoramiento del desempeño institucional, demostrado en el cumplimiento de los objetivos y en la generación de confianza con el enfoque permanente de la optimización de los  servicios y resultados del MEN. </a:t>
            </a:r>
            <a:r>
              <a:rPr lang="es-ES_tradnl" sz="1600" dirty="0"/>
              <a:t>El SIG ha permitido de manera contundente enfocar los esfuerzos y resultados hacia los servicios, a través de la eficiencia permanente de sus macroprocesos, proyectos y programas.  </a:t>
            </a:r>
            <a:endParaRPr lang="es-CO" sz="1600" dirty="0"/>
          </a:p>
        </p:txBody>
      </p:sp>
      <p:sp>
        <p:nvSpPr>
          <p:cNvPr id="11" name="Pergamino: vertical 10">
            <a:extLst>
              <a:ext uri="{FF2B5EF4-FFF2-40B4-BE49-F238E27FC236}">
                <a16:creationId xmlns:a16="http://schemas.microsoft.com/office/drawing/2014/main" id="{69C08FC1-3722-47DE-AE89-DFC3E9615DC6}"/>
              </a:ext>
            </a:extLst>
          </p:cNvPr>
          <p:cNvSpPr/>
          <p:nvPr/>
        </p:nvSpPr>
        <p:spPr>
          <a:xfrm>
            <a:off x="2334712" y="5016171"/>
            <a:ext cx="1173088" cy="10392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Aprobado Resolución 9862 de 2017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77F7861-0BD2-4FA0-8FD4-816E9084C0FE}"/>
              </a:ext>
            </a:extLst>
          </p:cNvPr>
          <p:cNvGrpSpPr/>
          <p:nvPr/>
        </p:nvGrpSpPr>
        <p:grpSpPr>
          <a:xfrm>
            <a:off x="6216706" y="1663595"/>
            <a:ext cx="4873886" cy="4141669"/>
            <a:chOff x="7839690" y="1571194"/>
            <a:chExt cx="4861006" cy="4141669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9B3A041-5057-4BEE-B4E3-C1A6548C4459}"/>
                </a:ext>
              </a:extLst>
            </p:cNvPr>
            <p:cNvSpPr txBox="1"/>
            <p:nvPr/>
          </p:nvSpPr>
          <p:spPr>
            <a:xfrm>
              <a:off x="10285163" y="1571194"/>
              <a:ext cx="1728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Gestión de la Calidad  (SGC) 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E34DEB6-FD25-4590-93B8-54D52AC6DDFB}"/>
                </a:ext>
              </a:extLst>
            </p:cNvPr>
            <p:cNvSpPr txBox="1"/>
            <p:nvPr/>
          </p:nvSpPr>
          <p:spPr>
            <a:xfrm>
              <a:off x="11307528" y="2540348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bg1"/>
                  </a:solidFill>
                </a:rPr>
                <a:t>ISO 9001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C2E8FFD-6630-4898-8EC6-9B6EEB8A1F06}"/>
                </a:ext>
              </a:extLst>
            </p:cNvPr>
            <p:cNvSpPr txBox="1"/>
            <p:nvPr/>
          </p:nvSpPr>
          <p:spPr>
            <a:xfrm>
              <a:off x="7856123" y="4974199"/>
              <a:ext cx="20895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Gestión Salud y Seguridad en el trabajo (SSST) 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3F41514-C6F1-419C-AFEF-E32FE4E773D5}"/>
                </a:ext>
              </a:extLst>
            </p:cNvPr>
            <p:cNvSpPr txBox="1"/>
            <p:nvPr/>
          </p:nvSpPr>
          <p:spPr>
            <a:xfrm>
              <a:off x="7882427" y="4082800"/>
              <a:ext cx="1421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Decreto 1072 – OSHAS 18001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0964CEF-523B-439F-B856-F773611A7C6B}"/>
                </a:ext>
              </a:extLst>
            </p:cNvPr>
            <p:cNvSpPr txBox="1"/>
            <p:nvPr/>
          </p:nvSpPr>
          <p:spPr>
            <a:xfrm>
              <a:off x="10409060" y="5075888"/>
              <a:ext cx="2089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Gestión Ambiental  (SGA)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03B87AC-61FE-4906-AF00-A703BC2AE25F}"/>
                </a:ext>
              </a:extLst>
            </p:cNvPr>
            <p:cNvSpPr txBox="1"/>
            <p:nvPr/>
          </p:nvSpPr>
          <p:spPr>
            <a:xfrm>
              <a:off x="11278792" y="4219206"/>
              <a:ext cx="1421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</a:p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14000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20E71F3-68F4-4961-B016-1B626005B729}"/>
                </a:ext>
              </a:extLst>
            </p:cNvPr>
            <p:cNvSpPr txBox="1"/>
            <p:nvPr/>
          </p:nvSpPr>
          <p:spPr>
            <a:xfrm>
              <a:off x="7839690" y="1580654"/>
              <a:ext cx="20895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Sistema Gestión Seguridad de la Información </a:t>
              </a:r>
            </a:p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(SGI) 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B8AB388-CBFA-459D-A3B5-AECBCC61E851}"/>
                </a:ext>
              </a:extLst>
            </p:cNvPr>
            <p:cNvSpPr txBox="1"/>
            <p:nvPr/>
          </p:nvSpPr>
          <p:spPr>
            <a:xfrm>
              <a:off x="7850038" y="2721412"/>
              <a:ext cx="1421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</a:p>
            <a:p>
              <a:r>
                <a:rPr lang="es-CO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27000</a:t>
              </a: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520E5C1-CB9E-4B60-9FE3-7C5A1AC694A4}"/>
              </a:ext>
            </a:extLst>
          </p:cNvPr>
          <p:cNvSpPr/>
          <p:nvPr/>
        </p:nvSpPr>
        <p:spPr>
          <a:xfrm>
            <a:off x="5447930" y="1027875"/>
            <a:ext cx="5544616" cy="5348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3CA8A6-C6C5-416D-A462-A07712D0FB25}"/>
              </a:ext>
            </a:extLst>
          </p:cNvPr>
          <p:cNvSpPr txBox="1"/>
          <p:nvPr/>
        </p:nvSpPr>
        <p:spPr>
          <a:xfrm>
            <a:off x="5392736" y="1009465"/>
            <a:ext cx="5688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INTERNO  DE PLANEACION ESTRATEGICA (MIPE)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F67409F-23AC-475C-A713-103EB2B6BF5F}"/>
              </a:ext>
            </a:extLst>
          </p:cNvPr>
          <p:cNvSpPr/>
          <p:nvPr/>
        </p:nvSpPr>
        <p:spPr>
          <a:xfrm>
            <a:off x="5447930" y="5839070"/>
            <a:ext cx="5688632" cy="57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60F509C-ABF9-43CF-A012-0C08104264F1}"/>
              </a:ext>
            </a:extLst>
          </p:cNvPr>
          <p:cNvSpPr txBox="1"/>
          <p:nvPr/>
        </p:nvSpPr>
        <p:spPr>
          <a:xfrm>
            <a:off x="5590842" y="5805264"/>
            <a:ext cx="5545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 ESTANDAR DE CONTROL INTERNO  (MECI) </a:t>
            </a: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1C37E09E-5928-4048-A250-028007C73D02}"/>
              </a:ext>
            </a:extLst>
          </p:cNvPr>
          <p:cNvSpPr/>
          <p:nvPr/>
        </p:nvSpPr>
        <p:spPr>
          <a:xfrm rot="5400000">
            <a:off x="3766973" y="3376853"/>
            <a:ext cx="4009983" cy="64807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D41B0D0C-8DC9-4451-B182-34160C808752}"/>
              </a:ext>
            </a:extLst>
          </p:cNvPr>
          <p:cNvSpPr/>
          <p:nvPr/>
        </p:nvSpPr>
        <p:spPr>
          <a:xfrm rot="16200000">
            <a:off x="8780728" y="3382372"/>
            <a:ext cx="4009983" cy="64807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Pentágono 29">
            <a:extLst>
              <a:ext uri="{FF2B5EF4-FFF2-40B4-BE49-F238E27FC236}">
                <a16:creationId xmlns:a16="http://schemas.microsoft.com/office/drawing/2014/main" id="{2B545509-0405-40D0-8EF4-F2698A440DBF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10</a:t>
            </a:r>
          </a:p>
        </p:txBody>
      </p:sp>
      <p:pic>
        <p:nvPicPr>
          <p:cNvPr id="31" name="28 Imagen" descr="firma 1">
            <a:extLst>
              <a:ext uri="{FF2B5EF4-FFF2-40B4-BE49-F238E27FC236}">
                <a16:creationId xmlns:a16="http://schemas.microsoft.com/office/drawing/2014/main" id="{30C7A183-23C5-4AC0-BF50-A8753E1EC06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70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POLÍTICA DEL SISTEMA INTEGRADO DE GESTIÓN INSTITUCIONAL DEL MEN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B92DC-6781-473C-90BB-05B643FE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190256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El MEN se compromete a implementar, sostener y mejorar continuamente el SIG, articulando sus procesos de manera armónica y complementaria; para dar cumplimiento a los requisitos del Modelo Integrado de Planeación y Gestión y demás normatividad legal aplicable, con el fin de garantizar la eficacia, eficiencia, efectividad y el respeto por el medio ambiente en el logro de los objetivos institucionales y la satisfacción del cliente y partes interesadas.</a:t>
            </a:r>
            <a:r>
              <a:rPr lang="es-ES" i="1" dirty="0"/>
              <a:t> </a:t>
            </a:r>
            <a:endParaRPr lang="es-CO" dirty="0"/>
          </a:p>
          <a:p>
            <a:pPr algn="just"/>
            <a:endParaRPr lang="es-CO" sz="22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C129DB4-E2D8-4F34-93EA-83671A15AB5E}"/>
              </a:ext>
            </a:extLst>
          </p:cNvPr>
          <p:cNvSpPr txBox="1">
            <a:spLocks/>
          </p:cNvSpPr>
          <p:nvPr/>
        </p:nvSpPr>
        <p:spPr>
          <a:xfrm>
            <a:off x="5231904" y="1270319"/>
            <a:ext cx="6551937" cy="502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/>
              <a:t>La política del SIG se desarrollará a través de los siguientes modelos referenciales:</a:t>
            </a:r>
            <a:endParaRPr lang="es-CO" sz="20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7B4A18-78D6-4824-8723-61DC6301CB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513008"/>
              </p:ext>
            </p:extLst>
          </p:nvPr>
        </p:nvGraphicFramePr>
        <p:xfrm>
          <a:off x="6071417" y="1394478"/>
          <a:ext cx="5425183" cy="534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Pergamino: vertical 10">
            <a:extLst>
              <a:ext uri="{FF2B5EF4-FFF2-40B4-BE49-F238E27FC236}">
                <a16:creationId xmlns:a16="http://schemas.microsoft.com/office/drawing/2014/main" id="{C967E51D-E172-4A10-AD7B-88F10F713FD5}"/>
              </a:ext>
            </a:extLst>
          </p:cNvPr>
          <p:cNvSpPr/>
          <p:nvPr/>
        </p:nvSpPr>
        <p:spPr>
          <a:xfrm>
            <a:off x="6319361" y="3559218"/>
            <a:ext cx="1173088" cy="10392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Aprobado Resolución </a:t>
            </a:r>
          </a:p>
          <a:p>
            <a:pPr algn="ctr"/>
            <a:r>
              <a:rPr lang="es-CO" sz="1100" dirty="0"/>
              <a:t>SIG 2017</a:t>
            </a: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0B83C793-E875-4104-8562-F31ED795B9EE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12</a:t>
            </a:r>
          </a:p>
        </p:txBody>
      </p:sp>
      <p:pic>
        <p:nvPicPr>
          <p:cNvPr id="14" name="28 Imagen" descr="firma 1">
            <a:extLst>
              <a:ext uri="{FF2B5EF4-FFF2-40B4-BE49-F238E27FC236}">
                <a16:creationId xmlns:a16="http://schemas.microsoft.com/office/drawing/2014/main" id="{7EFDA05B-2597-443A-834C-D3C4D4A6C50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54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POLÍTICA DEL SISTEMA INTEGRADO DE GESTIÓN INSTITUCIONAL DEL MEN </a:t>
            </a: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6B61E1C3-80AD-465F-B7F0-2B3E0BE7E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821715"/>
              </p:ext>
            </p:extLst>
          </p:nvPr>
        </p:nvGraphicFramePr>
        <p:xfrm>
          <a:off x="529028" y="1007617"/>
          <a:ext cx="109728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Pergamino: vertical 10">
            <a:extLst>
              <a:ext uri="{FF2B5EF4-FFF2-40B4-BE49-F238E27FC236}">
                <a16:creationId xmlns:a16="http://schemas.microsoft.com/office/drawing/2014/main" id="{C967E51D-E172-4A10-AD7B-88F10F713FD5}"/>
              </a:ext>
            </a:extLst>
          </p:cNvPr>
          <p:cNvSpPr/>
          <p:nvPr/>
        </p:nvSpPr>
        <p:spPr>
          <a:xfrm>
            <a:off x="8667328" y="5892404"/>
            <a:ext cx="1173088" cy="9209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Aprobado Resolución </a:t>
            </a:r>
          </a:p>
          <a:p>
            <a:pPr algn="ctr"/>
            <a:r>
              <a:rPr lang="es-CO" sz="1100" dirty="0"/>
              <a:t>SIG 2017</a:t>
            </a:r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EBCBA77B-5956-4975-A979-44036104B5E6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13</a:t>
            </a:r>
          </a:p>
        </p:txBody>
      </p:sp>
      <p:pic>
        <p:nvPicPr>
          <p:cNvPr id="10" name="28 Imagen" descr="firma 1">
            <a:extLst>
              <a:ext uri="{FF2B5EF4-FFF2-40B4-BE49-F238E27FC236}">
                <a16:creationId xmlns:a16="http://schemas.microsoft.com/office/drawing/2014/main" id="{83B6543E-26B3-43AE-A137-34CFBABD6351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6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OBJETIVOS DEL SISTEMA INTEGRADO DE GESTIÓN INSTITUCIONAL DEL MEN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B92DC-6781-473C-90BB-05B643FE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1" y="1124745"/>
            <a:ext cx="10062329" cy="4320480"/>
          </a:xfrm>
        </p:spPr>
        <p:txBody>
          <a:bodyPr>
            <a:noAutofit/>
          </a:bodyPr>
          <a:lstStyle/>
          <a:p>
            <a:pPr lvl="0" algn="just"/>
            <a:r>
              <a:rPr lang="es-ES" sz="1800" dirty="0"/>
              <a:t>Aumentar los niveles de satisfacción del cliente y partes interesadas.</a:t>
            </a:r>
            <a:endParaRPr lang="es-CO" sz="1800" dirty="0"/>
          </a:p>
          <a:p>
            <a:pPr lvl="0" algn="just"/>
            <a:r>
              <a:rPr lang="es-ES" sz="1800" dirty="0"/>
              <a:t>Fortalecer la prestación de los servicios orientados al mejoramiento de la cobertura, calidad, eficiencia y pertinencia de la educación.</a:t>
            </a:r>
            <a:endParaRPr lang="es-CO" sz="1800" dirty="0"/>
          </a:p>
          <a:p>
            <a:pPr lvl="0" algn="just"/>
            <a:r>
              <a:rPr lang="es-ES" sz="1800" dirty="0"/>
              <a:t>Fortalecer el desempeño de los macroprocesos y procesos establecidos en el Ministerio de Educación Nacional.</a:t>
            </a:r>
            <a:endParaRPr lang="es-CO" sz="1800" dirty="0"/>
          </a:p>
          <a:p>
            <a:pPr lvl="0" algn="just"/>
            <a:r>
              <a:rPr lang="es-ES" sz="1800" dirty="0"/>
              <a:t>Fortalecer la aplicación de mecanismos de autocontrol y de evaluación para garantizar la mejora continua.</a:t>
            </a:r>
            <a:endParaRPr lang="es-CO" sz="1800" dirty="0"/>
          </a:p>
          <a:p>
            <a:pPr lvl="0" algn="just"/>
            <a:r>
              <a:rPr lang="es-CO" sz="1800" dirty="0"/>
              <a:t>Mejorar el desempeño ambiental en cumplimiento de las obligaciones legales y otras aplicables; previniendo la contaminación y contribuyendo a la protección del medio ambiente.</a:t>
            </a:r>
          </a:p>
          <a:p>
            <a:pPr lvl="0" algn="just"/>
            <a:r>
              <a:rPr lang="es-ES" sz="1800" dirty="0"/>
              <a:t>Proteger la seguridad y salud de los servidores y colaboradores del Ministerio de Educación Nacional, previniendo enfermedades y accidentes laborales y promoviendo hábitos de vida saludables.</a:t>
            </a:r>
            <a:endParaRPr lang="es-CO" sz="1800" dirty="0"/>
          </a:p>
          <a:p>
            <a:pPr lvl="0" algn="just"/>
            <a:r>
              <a:rPr lang="es-ES" sz="1800" dirty="0"/>
              <a:t>Proteger los activos de información de amenazas internas y externas que puedan afectar la privacidad, confidencialidad, integridad y disponibilidad de la información del Ministerio.</a:t>
            </a:r>
            <a:endParaRPr lang="es-CO" sz="1800" dirty="0"/>
          </a:p>
          <a:p>
            <a:pPr lvl="0" algn="just"/>
            <a:r>
              <a:rPr lang="es-ES" sz="1800" dirty="0"/>
              <a:t>Facilitar el cumplimiento del Modelo Integrado de Planeación y Gestión y la mejora en los resultados de los índices de buen gobierno. </a:t>
            </a:r>
            <a:endParaRPr lang="es-CO" sz="1800" dirty="0"/>
          </a:p>
        </p:txBody>
      </p:sp>
      <p:sp>
        <p:nvSpPr>
          <p:cNvPr id="10" name="Pergamino: vertical 9">
            <a:extLst>
              <a:ext uri="{FF2B5EF4-FFF2-40B4-BE49-F238E27FC236}">
                <a16:creationId xmlns:a16="http://schemas.microsoft.com/office/drawing/2014/main" id="{C8BA53B8-1ECE-41F6-B571-E2578E957875}"/>
              </a:ext>
            </a:extLst>
          </p:cNvPr>
          <p:cNvSpPr/>
          <p:nvPr/>
        </p:nvSpPr>
        <p:spPr>
          <a:xfrm>
            <a:off x="10614046" y="5198059"/>
            <a:ext cx="1173088" cy="10392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Aprobado Resolución </a:t>
            </a:r>
          </a:p>
          <a:p>
            <a:pPr algn="ctr"/>
            <a:r>
              <a:rPr lang="es-CO" sz="1100" dirty="0"/>
              <a:t>SIG 2017</a:t>
            </a:r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A64D1230-2034-41EE-849F-A42372D96B8E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14</a:t>
            </a:r>
          </a:p>
        </p:txBody>
      </p:sp>
      <p:pic>
        <p:nvPicPr>
          <p:cNvPr id="11" name="28 Imagen" descr="firma 1">
            <a:extLst>
              <a:ext uri="{FF2B5EF4-FFF2-40B4-BE49-F238E27FC236}">
                <a16:creationId xmlns:a16="http://schemas.microsoft.com/office/drawing/2014/main" id="{1223DB46-C946-4DD7-8620-D1E0B5293CD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6D4D8C7-66C8-489C-ABA0-C692DB94553B}"/>
              </a:ext>
            </a:extLst>
          </p:cNvPr>
          <p:cNvSpPr/>
          <p:nvPr/>
        </p:nvSpPr>
        <p:spPr>
          <a:xfrm>
            <a:off x="525780" y="3955686"/>
            <a:ext cx="10062329" cy="6286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4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25 CuadroTexto"/>
          <p:cNvSpPr txBox="1"/>
          <p:nvPr/>
        </p:nvSpPr>
        <p:spPr>
          <a:xfrm>
            <a:off x="499730" y="35650"/>
            <a:ext cx="1110039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400" b="1" u="sng" dirty="0"/>
          </a:p>
          <a:p>
            <a:pPr algn="just"/>
            <a:endParaRPr lang="es-CO" sz="1400" i="1" dirty="0"/>
          </a:p>
          <a:p>
            <a:pPr algn="just"/>
            <a:endParaRPr lang="es-CO" sz="1400" i="1" dirty="0"/>
          </a:p>
          <a:p>
            <a:pPr algn="just"/>
            <a:endParaRPr lang="es-CO" sz="1400" i="1" dirty="0"/>
          </a:p>
          <a:p>
            <a:r>
              <a:rPr lang="es-CO" sz="1400" b="1" i="1" dirty="0"/>
              <a:t>Integración al objetivo SGSST SIG</a:t>
            </a:r>
            <a:endParaRPr lang="es-CO" sz="1400" dirty="0"/>
          </a:p>
          <a:p>
            <a:pPr algn="just"/>
            <a:r>
              <a:rPr lang="es-CO" sz="1400" dirty="0"/>
              <a:t>“</a:t>
            </a:r>
            <a:r>
              <a:rPr lang="es-ES" sz="1400" i="1" dirty="0"/>
              <a:t>Proteger la seguridad y salud de los servidores y colaboradores del Ministerio de Educación Nacional, previniendo enfermedades y accidentes laborales y promoviendo hábitos de vida saludables</a:t>
            </a:r>
            <a:r>
              <a:rPr lang="es-CO" sz="1400" dirty="0"/>
              <a:t>”.</a:t>
            </a:r>
          </a:p>
          <a:p>
            <a:pPr marL="0" lvl="2"/>
            <a:endParaRPr lang="es-CO" sz="1400" b="1" i="1" dirty="0"/>
          </a:p>
          <a:p>
            <a:pPr marL="0" lvl="2"/>
            <a:r>
              <a:rPr lang="es-CO" sz="1400" b="1" i="1" dirty="0"/>
              <a:t>Objetivo General del Sistema de Gestión de Seguridad y Salud en el Trabajo</a:t>
            </a:r>
          </a:p>
          <a:p>
            <a:pPr algn="just"/>
            <a:r>
              <a:rPr lang="es-ES_tradnl" sz="1400" b="1" dirty="0">
                <a:solidFill>
                  <a:srgbClr val="B400B4"/>
                </a:solidFill>
              </a:rPr>
              <a:t>Prevenir, mitigar y controlar los efectos generados por el grado de exposición a los riesgos </a:t>
            </a:r>
            <a:r>
              <a:rPr lang="es-ES_tradnl" sz="1400" dirty="0"/>
              <a:t>del Ministerio de Educación Nacional y los propios o inherentes de la labor de servidores, personal temporal, contratistas y proveedores, </a:t>
            </a:r>
            <a:r>
              <a:rPr lang="es-ES_tradnl" sz="1400" b="1" dirty="0">
                <a:solidFill>
                  <a:srgbClr val="B400B4"/>
                </a:solidFill>
              </a:rPr>
              <a:t>cuyo impacto pueda dar lugar a la generación de accidentes, las lesiones y enfermedades</a:t>
            </a:r>
            <a:r>
              <a:rPr lang="es-ES_tradnl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ES_tradnl" sz="1400" dirty="0"/>
              <a:t>así como proteger y promover la salud de las personas que laboren, provean servicios o visiten el Ministerio de Educación Nacional por medio de la </a:t>
            </a:r>
            <a:r>
              <a:rPr lang="es-ES_tradnl" sz="1400" b="1" dirty="0">
                <a:solidFill>
                  <a:srgbClr val="B400B4"/>
                </a:solidFill>
              </a:rPr>
              <a:t>gestión del autocuidado</a:t>
            </a:r>
            <a:r>
              <a:rPr lang="es-ES_tradnl" sz="1400" dirty="0"/>
              <a:t>. </a:t>
            </a:r>
            <a:endParaRPr lang="es-CO" sz="1400" dirty="0"/>
          </a:p>
          <a:p>
            <a:pPr algn="just"/>
            <a:r>
              <a:rPr lang="es-ES_tradnl" sz="1400" dirty="0"/>
              <a:t> </a:t>
            </a:r>
            <a:endParaRPr lang="es-CO" sz="1400" dirty="0"/>
          </a:p>
          <a:p>
            <a:r>
              <a:rPr lang="es-ES_tradnl" sz="1400" b="1" i="1" dirty="0"/>
              <a:t> </a:t>
            </a:r>
            <a:r>
              <a:rPr lang="es-CO" sz="1400" b="1" i="1" dirty="0"/>
              <a:t>Objetivos Específicos del Sistema de Gestión de Seguridad y Salud en el Trabajo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Establecer los lineamientos estratégicos para gestionar la Seguridad y salud en el Trabajo en el Ministerio a través de  la mejora continua, proporcionando el bienestar y la salud de todos los colaboradores, previniendo enfermedades y accidentes laborales, promoviendo hábitos de vida saludables y dando cumplimiento  a la normatividad vigente aplicable en materia de SST.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Prevenir los accidentes de Trabajo que puedan dar lugar a perturbaciones funcionales y físicas en los colaboradores de la Entidad con el fin de lograr el mejoramiento continuo de la gestión de seguridad y salud en el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Medir los riesgos físicos que puedan dar lugar a perturbaciones funcionales y físicas en los colaboradores de la Entidad con el fin de mitigar su impacto en los colaboradores expuestos a los mismos y </a:t>
            </a:r>
            <a:r>
              <a:rPr lang="es-ES" sz="1400" dirty="0" err="1"/>
              <a:t>asi</a:t>
            </a:r>
            <a:r>
              <a:rPr lang="es-ES" sz="1400" dirty="0"/>
              <a:t> lograr el mejoramiento continuo de la gestión de seguridad y salud en el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Prevenir Enfermedades de origen común que puedan dar lugar a perturbaciones funcionales y físicas en los colaboradores de la Entidad con el fin de lograr el mejoramiento continuo de la gestión de seguridad y salud en el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Prevenir Enfermedades de origen laboral que puedan dar lugar a perturbaciones funcionales y físicas en los colaboradores de la Entidad con el fin de lograr el mejoramiento continuo de la gestión de seguridad y salud en el trabajo.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/>
              <a:t>Vigilar y controlar las actividades del SGSST  con el fin de lograr el mejoramiento continuo de la gestión de seguridad y salud en el trabajo.</a:t>
            </a:r>
            <a:endParaRPr lang="es-CO" sz="1400" dirty="0"/>
          </a:p>
          <a:p>
            <a:pPr algn="just"/>
            <a:endParaRPr lang="es-CO" sz="1400" dirty="0"/>
          </a:p>
          <a:p>
            <a:pPr algn="just"/>
            <a:endParaRPr lang="es-CO" sz="1400" dirty="0"/>
          </a:p>
          <a:p>
            <a:pPr algn="just"/>
            <a:endParaRPr lang="es-CO" sz="1400" dirty="0"/>
          </a:p>
          <a:p>
            <a:pPr algn="just"/>
            <a:endParaRPr lang="es-CO" sz="1400" dirty="0"/>
          </a:p>
          <a:p>
            <a:pPr algn="just"/>
            <a:endParaRPr lang="es-CO" sz="1400" dirty="0"/>
          </a:p>
          <a:p>
            <a:pPr algn="just"/>
            <a:endParaRPr lang="es-CO" sz="1400" b="1" u="sng" dirty="0"/>
          </a:p>
          <a:p>
            <a:pPr algn="just"/>
            <a:r>
              <a:rPr lang="es-CO" sz="1400" dirty="0"/>
              <a:t> </a:t>
            </a:r>
          </a:p>
        </p:txBody>
      </p:sp>
      <p:pic>
        <p:nvPicPr>
          <p:cNvPr id="31" name="30 Imagen" descr="firma 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/>
          <a:stretch/>
        </p:blipFill>
        <p:spPr bwMode="auto">
          <a:xfrm>
            <a:off x="767136" y="6183129"/>
            <a:ext cx="3561478" cy="75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3 CuadroTexto">
            <a:extLst>
              <a:ext uri="{FF2B5EF4-FFF2-40B4-BE49-F238E27FC236}">
                <a16:creationId xmlns:a16="http://schemas.microsoft.com/office/drawing/2014/main" id="{9BD482BB-8271-4BD4-A975-0B549FC07F8A}"/>
              </a:ext>
            </a:extLst>
          </p:cNvPr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OBJETIVOS DEL SISTEMA DE GESTIÓN DE SEGURIDAD Y SALUD EN EL TRABAJO</a:t>
            </a:r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2863CADE-E97C-402E-A74A-97772A1A9A86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473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1" name="30 Imagen" descr="firma 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/>
          <a:stretch/>
        </p:blipFill>
        <p:spPr bwMode="auto">
          <a:xfrm>
            <a:off x="767136" y="6183129"/>
            <a:ext cx="3561478" cy="75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3 CuadroTexto">
            <a:extLst>
              <a:ext uri="{FF2B5EF4-FFF2-40B4-BE49-F238E27FC236}">
                <a16:creationId xmlns:a16="http://schemas.microsoft.com/office/drawing/2014/main" id="{9BD482BB-8271-4BD4-A975-0B549FC07F8A}"/>
              </a:ext>
            </a:extLst>
          </p:cNvPr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OBLIGATORIEDAD DEL SISTEMA DE GESTIÓN DE SEGURIDAD Y SALUD EN EL TRABAJO</a:t>
            </a:r>
          </a:p>
        </p:txBody>
      </p:sp>
      <p:sp>
        <p:nvSpPr>
          <p:cNvPr id="8" name="25 CuadroTexto">
            <a:extLst>
              <a:ext uri="{FF2B5EF4-FFF2-40B4-BE49-F238E27FC236}">
                <a16:creationId xmlns:a16="http://schemas.microsoft.com/office/drawing/2014/main" id="{9D73C016-C800-4C86-932D-D2A15C195CE7}"/>
              </a:ext>
            </a:extLst>
          </p:cNvPr>
          <p:cNvSpPr txBox="1"/>
          <p:nvPr/>
        </p:nvSpPr>
        <p:spPr>
          <a:xfrm>
            <a:off x="1153171" y="938868"/>
            <a:ext cx="56136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b="1" u="sng" dirty="0"/>
          </a:p>
          <a:p>
            <a:pPr algn="just"/>
            <a:endParaRPr lang="es-CO" sz="1600" i="1" dirty="0"/>
          </a:p>
          <a:p>
            <a:pPr algn="just"/>
            <a:endParaRPr lang="es-CO" sz="1600" i="1" dirty="0"/>
          </a:p>
          <a:p>
            <a:pPr algn="just"/>
            <a:r>
              <a:rPr lang="es-CO" sz="1600" dirty="0"/>
              <a:t>Con el fin de hacer de la Seguridad y Salud en el Trabajo un compromiso de todos (</a:t>
            </a:r>
            <a:r>
              <a:rPr lang="es-CO" sz="1600" i="1" dirty="0"/>
              <a:t>Entidades, Trabajadores y Comunidad</a:t>
            </a:r>
            <a:r>
              <a:rPr lang="es-CO" sz="1600" dirty="0"/>
              <a:t>), el Estado Colombiano mediante la implementación del </a:t>
            </a:r>
            <a:r>
              <a:rPr lang="es-CO" sz="1600" b="1" i="1" dirty="0"/>
              <a:t>Decreto 1072 de 2015</a:t>
            </a:r>
            <a:r>
              <a:rPr lang="es-CO" sz="1600" dirty="0"/>
              <a:t>, en el Libro 2, Parte 2, Título 4, Capítulo 6 determinó que las empresas deben adoptar disposiciones efectivas para desarrollar las medidas de identificación de peligros, evaluación, valoración de los riesgos y establecimiento de controles que prevengan daños en la salud de los trabajadores y/o contratistas, en los equipos e instalaciones, mediante la implementación del Sistema de Gestión de Seguridad y Salud en el Trabajo, a partir de un proceso sistemático y por etapas basado en la mejora continua y en la gestión documental que evidencie el cumplimiento del debido proceso.</a:t>
            </a:r>
          </a:p>
          <a:p>
            <a:pPr algn="just"/>
            <a:endParaRPr lang="es-CO" sz="1600" b="1" u="sng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b="1" u="sng" dirty="0"/>
          </a:p>
          <a:p>
            <a:pPr algn="just"/>
            <a:r>
              <a:rPr lang="es-CO" sz="1600" dirty="0"/>
              <a:t> </a:t>
            </a:r>
          </a:p>
        </p:txBody>
      </p:sp>
      <p:pic>
        <p:nvPicPr>
          <p:cNvPr id="2050" name="Picture 2" descr="Resultado de imagen para leyes">
            <a:extLst>
              <a:ext uri="{FF2B5EF4-FFF2-40B4-BE49-F238E27FC236}">
                <a16:creationId xmlns:a16="http://schemas.microsoft.com/office/drawing/2014/main" id="{FBC81BE3-C49A-433A-A59A-DE893808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90" y="1870603"/>
            <a:ext cx="4580248" cy="26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ágono 9">
            <a:extLst>
              <a:ext uri="{FF2B5EF4-FFF2-40B4-BE49-F238E27FC236}">
                <a16:creationId xmlns:a16="http://schemas.microsoft.com/office/drawing/2014/main" id="{E46EA41C-7EB4-4D85-9321-F8BA704C7142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987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77341" y="3389697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1</a:t>
            </a:r>
          </a:p>
        </p:txBody>
      </p:sp>
      <p:grpSp>
        <p:nvGrpSpPr>
          <p:cNvPr id="67" name="66 Grupo"/>
          <p:cNvGrpSpPr/>
          <p:nvPr/>
        </p:nvGrpSpPr>
        <p:grpSpPr>
          <a:xfrm>
            <a:off x="7713258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1777342" y="39646"/>
            <a:ext cx="9286898" cy="6341730"/>
            <a:chOff x="147885" y="0"/>
            <a:chExt cx="11900143" cy="6816519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l="24703" t="15048" r="26879" b="6106"/>
            <a:stretch/>
          </p:blipFill>
          <p:spPr>
            <a:xfrm>
              <a:off x="5908431" y="0"/>
              <a:ext cx="6139597" cy="6816519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>
              <a:off x="147885" y="590843"/>
              <a:ext cx="5235353" cy="6225676"/>
              <a:chOff x="147885" y="590843"/>
              <a:chExt cx="5235353" cy="6225676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5"/>
              <a:srcRect l="23328" t="10136" r="27636" b="8306"/>
              <a:stretch/>
            </p:blipFill>
            <p:spPr>
              <a:xfrm>
                <a:off x="147885" y="1920962"/>
                <a:ext cx="5235352" cy="4895557"/>
              </a:xfrm>
              <a:prstGeom prst="rect">
                <a:avLst/>
              </a:prstGeom>
            </p:spPr>
          </p:pic>
          <p:sp>
            <p:nvSpPr>
              <p:cNvPr id="18" name="Redondear rectángulo de esquina diagonal 6"/>
              <p:cNvSpPr/>
              <p:nvPr/>
            </p:nvSpPr>
            <p:spPr>
              <a:xfrm>
                <a:off x="147886" y="590843"/>
                <a:ext cx="5235352" cy="1055077"/>
              </a:xfrm>
              <a:prstGeom prst="round2Diag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s-CO" sz="2800" b="1" kern="0" dirty="0">
                    <a:solidFill>
                      <a:srgbClr val="5B9BD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DECRETO  1072 DE 2015 </a:t>
                </a:r>
                <a:endParaRPr lang="es-ES" sz="2800" b="1" kern="0" dirty="0">
                  <a:solidFill>
                    <a:srgbClr val="5B9BD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Pentágono 10">
            <a:extLst>
              <a:ext uri="{FF2B5EF4-FFF2-40B4-BE49-F238E27FC236}">
                <a16:creationId xmlns:a16="http://schemas.microsoft.com/office/drawing/2014/main" id="{43C7F569-9DAF-44B6-B664-998B2F322FFF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17</a:t>
            </a:r>
          </a:p>
        </p:txBody>
      </p:sp>
      <p:pic>
        <p:nvPicPr>
          <p:cNvPr id="12" name="28 Imagen" descr="firma 1">
            <a:extLst>
              <a:ext uri="{FF2B5EF4-FFF2-40B4-BE49-F238E27FC236}">
                <a16:creationId xmlns:a16="http://schemas.microsoft.com/office/drawing/2014/main" id="{4B4884C4-C26A-4B6E-9FDA-F397BE45562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120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66 Grupo"/>
          <p:cNvGrpSpPr/>
          <p:nvPr/>
        </p:nvGrpSpPr>
        <p:grpSpPr>
          <a:xfrm>
            <a:off x="7713258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9974" t="26761" r="26080" b="9551"/>
          <a:stretch/>
        </p:blipFill>
        <p:spPr>
          <a:xfrm>
            <a:off x="1559495" y="39647"/>
            <a:ext cx="9790495" cy="6341730"/>
          </a:xfrm>
          <a:prstGeom prst="rect">
            <a:avLst/>
          </a:prstGeom>
        </p:spPr>
      </p:pic>
      <p:sp>
        <p:nvSpPr>
          <p:cNvPr id="6" name="Pentágono 5">
            <a:extLst>
              <a:ext uri="{FF2B5EF4-FFF2-40B4-BE49-F238E27FC236}">
                <a16:creationId xmlns:a16="http://schemas.microsoft.com/office/drawing/2014/main" id="{700D2D65-27F4-4E83-83DB-D01D3DA5D932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18</a:t>
            </a:r>
          </a:p>
        </p:txBody>
      </p:sp>
      <p:pic>
        <p:nvPicPr>
          <p:cNvPr id="7" name="28 Imagen" descr="firma 1">
            <a:extLst>
              <a:ext uri="{FF2B5EF4-FFF2-40B4-BE49-F238E27FC236}">
                <a16:creationId xmlns:a16="http://schemas.microsoft.com/office/drawing/2014/main" id="{EBA042CA-027F-4EE0-AEF9-6CBA28B4C99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dondear rectángulo de esquina diagonal 6">
            <a:extLst>
              <a:ext uri="{FF2B5EF4-FFF2-40B4-BE49-F238E27FC236}">
                <a16:creationId xmlns:a16="http://schemas.microsoft.com/office/drawing/2014/main" id="{A3447E77-E2CA-4E31-A150-2CC828B373FC}"/>
              </a:ext>
            </a:extLst>
          </p:cNvPr>
          <p:cNvSpPr/>
          <p:nvPr/>
        </p:nvSpPr>
        <p:spPr>
          <a:xfrm>
            <a:off x="119336" y="337875"/>
            <a:ext cx="2818174" cy="885135"/>
          </a:xfrm>
          <a:prstGeom prst="round2Diag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O" sz="2800" b="1" kern="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 1072 DE 2015 </a:t>
            </a:r>
            <a:endParaRPr lang="es-ES" sz="2800" b="1" kern="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2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04202" y="1074681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grpSp>
        <p:nvGrpSpPr>
          <p:cNvPr id="65" name="64 Grupo"/>
          <p:cNvGrpSpPr/>
          <p:nvPr/>
        </p:nvGrpSpPr>
        <p:grpSpPr>
          <a:xfrm>
            <a:off x="7713258" y="6093296"/>
            <a:ext cx="2919247" cy="757382"/>
            <a:chOff x="6189257" y="6093296"/>
            <a:chExt cx="2919247" cy="757382"/>
          </a:xfrm>
        </p:grpSpPr>
        <p:pic>
          <p:nvPicPr>
            <p:cNvPr id="66" name="6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6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5503">
            <a:off x="1236934" y="-145510"/>
            <a:ext cx="6373441" cy="61081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0318" t="16646" r="20923" b="22354"/>
          <a:stretch/>
        </p:blipFill>
        <p:spPr>
          <a:xfrm rot="3332184">
            <a:off x="6208674" y="2128446"/>
            <a:ext cx="3724924" cy="3688164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/>
          </p:nvPr>
        </p:nvGraphicFramePr>
        <p:xfrm>
          <a:off x="2696878" y="1221478"/>
          <a:ext cx="7569708" cy="509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1749866" y="404664"/>
            <a:ext cx="8516721" cy="6094612"/>
            <a:chOff x="2561102" y="323558"/>
            <a:chExt cx="9269827" cy="6288260"/>
          </a:xfrm>
        </p:grpSpPr>
        <p:sp>
          <p:nvSpPr>
            <p:cNvPr id="13" name="Flecha derecha 4"/>
            <p:cNvSpPr/>
            <p:nvPr/>
          </p:nvSpPr>
          <p:spPr>
            <a:xfrm>
              <a:off x="2561102" y="323558"/>
              <a:ext cx="9269827" cy="1115776"/>
            </a:xfrm>
            <a:prstGeom prst="rightArrow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Flecha derecha 5"/>
            <p:cNvSpPr/>
            <p:nvPr/>
          </p:nvSpPr>
          <p:spPr>
            <a:xfrm rot="5400000">
              <a:off x="-24228" y="2908888"/>
              <a:ext cx="6288260" cy="11176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418450" y="696780"/>
              <a:ext cx="4346916" cy="38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/>
                  </a:solidFill>
                </a:rPr>
                <a:t>DECRETO 1072 DE 2015 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 rot="16200000">
              <a:off x="306843" y="3325818"/>
              <a:ext cx="5660068" cy="40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b="1" dirty="0">
                  <a:solidFill>
                    <a:schemeClr val="accent1">
                      <a:lumMod val="50000"/>
                    </a:schemeClr>
                  </a:solidFill>
                </a:rPr>
                <a:t>DEBERES :         ALTA DIRECCION </a:t>
              </a:r>
              <a:endParaRPr lang="es-E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Pentágono 16">
            <a:extLst>
              <a:ext uri="{FF2B5EF4-FFF2-40B4-BE49-F238E27FC236}">
                <a16:creationId xmlns:a16="http://schemas.microsoft.com/office/drawing/2014/main" id="{244BCB4A-1511-4A44-BF60-0651B5891A37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19</a:t>
            </a:r>
          </a:p>
        </p:txBody>
      </p:sp>
      <p:pic>
        <p:nvPicPr>
          <p:cNvPr id="18" name="28 Imagen" descr="firma 1">
            <a:extLst>
              <a:ext uri="{FF2B5EF4-FFF2-40B4-BE49-F238E27FC236}">
                <a16:creationId xmlns:a16="http://schemas.microsoft.com/office/drawing/2014/main" id="{82B6741E-31EC-474C-80BE-253E4FC656AB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32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04202" y="1074681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grpSp>
        <p:nvGrpSpPr>
          <p:cNvPr id="65" name="64 Grupo"/>
          <p:cNvGrpSpPr/>
          <p:nvPr/>
        </p:nvGrpSpPr>
        <p:grpSpPr>
          <a:xfrm>
            <a:off x="7713258" y="6093296"/>
            <a:ext cx="2919247" cy="757382"/>
            <a:chOff x="6189257" y="6093296"/>
            <a:chExt cx="2919247" cy="757382"/>
          </a:xfrm>
        </p:grpSpPr>
        <p:pic>
          <p:nvPicPr>
            <p:cNvPr id="66" name="6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6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Pentágono 9">
            <a:extLst>
              <a:ext uri="{FF2B5EF4-FFF2-40B4-BE49-F238E27FC236}">
                <a16:creationId xmlns:a16="http://schemas.microsoft.com/office/drawing/2014/main" id="{5B6F8CD7-984B-4044-923F-8A915F51E5E8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</a:t>
            </a:r>
            <a:r>
              <a:rPr lang="es-CO" sz="1200" dirty="0"/>
              <a:t>0</a:t>
            </a:r>
          </a:p>
        </p:txBody>
      </p:sp>
      <p:pic>
        <p:nvPicPr>
          <p:cNvPr id="11" name="28 Imagen" descr="firma 1">
            <a:extLst>
              <a:ext uri="{FF2B5EF4-FFF2-40B4-BE49-F238E27FC236}">
                <a16:creationId xmlns:a16="http://schemas.microsoft.com/office/drawing/2014/main" id="{096264F8-1EA8-401A-8F01-F6AF7E3009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39C898-50EE-4D21-8193-73888C7F7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435" y="125607"/>
            <a:ext cx="99345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836712"/>
            <a:ext cx="7920000" cy="388965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09600" y="1522924"/>
            <a:ext cx="10972800" cy="47846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4" action="ppaction://hlinksldjump"/>
              </a:rPr>
              <a:t>¿QUÉ ES EL MINISTERIO DE EDUCACIÓN NACIONAL?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5" action="ppaction://hlinksldjump"/>
              </a:rPr>
              <a:t>MARCO ESTRATÉGICO DEL MINISTERIO DE EDUCACIÓN NACIONAL (MEN)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6" action="ppaction://hlinksldjump"/>
              </a:rPr>
              <a:t>PROPÓSITO SUPERIOR 2025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7" action="ppaction://hlinksldjump"/>
              </a:rPr>
              <a:t>VISIÓN Y MISIÓN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8" action="ppaction://hlinksldjump"/>
              </a:rPr>
              <a:t>VALORES</a:t>
            </a:r>
            <a:r>
              <a:rPr lang="es-CO" sz="1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9" action="ppaction://hlinksldjump"/>
              </a:rPr>
              <a:t>MAPA DE ACTORES DEL MINISTERIO DE EDUCACIÓN NACIONAL</a:t>
            </a:r>
            <a:r>
              <a:rPr lang="es-CO" sz="1200" dirty="0">
                <a:hlinkClick r:id="rId10" action="ppaction://hlinksldjump"/>
              </a:rPr>
              <a:t>INTEGRACIÓN DEL SGC EN EL COMPONENTE OPERATIVO DEL MODELO INTEGRADO DE PLANEACIÓN Y GESTIÓN VERSIÓN 2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11" action="ppaction://hlinksldjump"/>
              </a:rPr>
              <a:t>DEFINICIÓN DEL SISTEMA INTEGRADO DE GESTIÓN INSTITUCIONAL DEL MEN 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12" action="ppaction://hlinksldjump"/>
              </a:rPr>
              <a:t>POLÍTICA DEL SISTEMA INTEGRADO DE GESTIÓN INSTITUCIONAL DEL MEN 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13" action="ppaction://hlinksldjump"/>
              </a:rPr>
              <a:t>OBJETIVOS DEL SISTEMA INTEGRADO DE GESTIÓN INSTITUCIONAL DEL MEN 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CO" sz="1200" dirty="0">
                <a:hlinkClick r:id="rId13" action="ppaction://hlinksldjump"/>
              </a:rPr>
              <a:t>OBJETIVOS DEL SISTEMA DE GESTION SEGURIDAD Y SALUD EN EL TRABAJO</a:t>
            </a:r>
            <a:endParaRPr lang="es-CO" sz="1200" dirty="0"/>
          </a:p>
          <a:p>
            <a:pPr marL="514350" indent="-514350">
              <a:buFont typeface="+mj-lt"/>
              <a:buAutoNum type="arabicPeriod"/>
            </a:pPr>
            <a:r>
              <a:rPr lang="es-ES" sz="1200" dirty="0">
                <a:hlinkClick r:id="rId14" action="ppaction://hlinksldjump"/>
              </a:rPr>
              <a:t>OBLIGATORIEDAD DEL SISTEMA DE GESTION DE SEGURIDAD Y SALUD EN EL TRABAJO</a:t>
            </a:r>
            <a:endParaRPr lang="es-ES" sz="1200" dirty="0"/>
          </a:p>
          <a:p>
            <a:pPr marL="514350" indent="-514350">
              <a:buFont typeface="+mj-lt"/>
              <a:buAutoNum type="arabicPeriod"/>
            </a:pPr>
            <a:r>
              <a:rPr lang="es-ES" sz="1200" dirty="0">
                <a:hlinkClick r:id="rId15" action="ppaction://hlinksldjump"/>
              </a:rPr>
              <a:t>CAMBIOS DEL SISTEMA DE GESTION DE SEGURIDAD Y SALUD EN EL TRABAJO</a:t>
            </a:r>
            <a:endParaRPr lang="es-ES" sz="1200" dirty="0"/>
          </a:p>
          <a:p>
            <a:pPr marL="514350" indent="-514350">
              <a:buFont typeface="+mj-lt"/>
              <a:buAutoNum type="arabicPeriod"/>
            </a:pPr>
            <a:r>
              <a:rPr lang="es-ES" sz="1200" dirty="0">
                <a:hlinkClick r:id="rId16" action="ppaction://hlinksldjump"/>
              </a:rPr>
              <a:t>ESTRUCTURA DEL SISTEMA DE GESTION DE SEGURIDAD Y SALUD EN EL TRABAJO</a:t>
            </a:r>
            <a:endParaRPr lang="es-ES" sz="1200" dirty="0"/>
          </a:p>
          <a:p>
            <a:pPr marL="514350" indent="-514350">
              <a:buFont typeface="+mj-lt"/>
              <a:buAutoNum type="arabicPeriod"/>
            </a:pPr>
            <a:r>
              <a:rPr lang="es-ES" sz="1200" dirty="0">
                <a:hlinkClick r:id="rId17" action="ppaction://hlinksldjump"/>
              </a:rPr>
              <a:t>AREAS INTERVINIENTES EN EL SISTEMA DE GESTION DE SEGURIDAD Y SALUD EN EL TRABAJO</a:t>
            </a:r>
            <a:endParaRPr lang="es-ES" sz="1200" dirty="0"/>
          </a:p>
          <a:p>
            <a:pPr marL="514350" indent="-514350">
              <a:buFont typeface="+mj-lt"/>
              <a:buAutoNum type="arabicPeriod"/>
            </a:pPr>
            <a:r>
              <a:rPr lang="es-ES" sz="1200" dirty="0">
                <a:hlinkClick r:id="rId18" action="ppaction://hlinksldjump"/>
              </a:rPr>
              <a:t>PLAN ANUAL DE TRABAJO (CRONOGRAMA)</a:t>
            </a:r>
            <a:endParaRPr lang="es-CO" sz="1200" dirty="0"/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213ED4F7-5E4D-49D5-B97A-17A08F2479A4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0</a:t>
            </a:r>
          </a:p>
        </p:txBody>
      </p:sp>
      <p:pic>
        <p:nvPicPr>
          <p:cNvPr id="10" name="28 Imagen" descr="firma 1">
            <a:extLst>
              <a:ext uri="{FF2B5EF4-FFF2-40B4-BE49-F238E27FC236}">
                <a16:creationId xmlns:a16="http://schemas.microsoft.com/office/drawing/2014/main" id="{A84C4BC2-11E0-4B12-95D1-883AEBE58A6B}"/>
              </a:ext>
            </a:extLst>
          </p:cNvPr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74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8" t="22303" r="26728" b="24199"/>
          <a:stretch/>
        </p:blipFill>
        <p:spPr bwMode="auto">
          <a:xfrm>
            <a:off x="2325128" y="659485"/>
            <a:ext cx="7039518" cy="568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CuadroTexto">
            <a:extLst>
              <a:ext uri="{FF2B5EF4-FFF2-40B4-BE49-F238E27FC236}">
                <a16:creationId xmlns:a16="http://schemas.microsoft.com/office/drawing/2014/main" id="{3663F235-1DD2-4364-BA55-0FAB0D0674D8}"/>
              </a:ext>
            </a:extLst>
          </p:cNvPr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CAMBIOS DEL SISTEMA DE GESTIÓN DE SEGURIDAD Y SALUD EN EL TRABAJO</a:t>
            </a:r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6586D66E-4AE9-494D-8562-9DE7E3950BDB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21</a:t>
            </a:r>
            <a:endParaRPr lang="es-CO" sz="1200" dirty="0"/>
          </a:p>
        </p:txBody>
      </p:sp>
      <p:pic>
        <p:nvPicPr>
          <p:cNvPr id="26" name="28 Imagen" descr="firma 1">
            <a:extLst>
              <a:ext uri="{FF2B5EF4-FFF2-40B4-BE49-F238E27FC236}">
                <a16:creationId xmlns:a16="http://schemas.microsoft.com/office/drawing/2014/main" id="{B291C3AA-F5AA-45B5-9692-8391F404191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4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22606" r="24984" b="24061"/>
          <a:stretch/>
        </p:blipFill>
        <p:spPr bwMode="auto">
          <a:xfrm>
            <a:off x="2784797" y="39646"/>
            <a:ext cx="7647571" cy="580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id="{CB1AD70C-6313-452C-B5FC-955AF8697836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23</a:t>
            </a:r>
            <a:endParaRPr lang="es-CO" sz="1200" dirty="0"/>
          </a:p>
        </p:txBody>
      </p:sp>
      <p:pic>
        <p:nvPicPr>
          <p:cNvPr id="17" name="28 Imagen" descr="firma 1">
            <a:extLst>
              <a:ext uri="{FF2B5EF4-FFF2-40B4-BE49-F238E27FC236}">
                <a16:creationId xmlns:a16="http://schemas.microsoft.com/office/drawing/2014/main" id="{EDC8731F-C00D-4CBC-B76D-D1B70F9A01B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2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5" t="20849" r="24727" b="23332"/>
          <a:stretch/>
        </p:blipFill>
        <p:spPr bwMode="auto">
          <a:xfrm>
            <a:off x="2593968" y="193332"/>
            <a:ext cx="7209789" cy="60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entágono 15">
            <a:extLst>
              <a:ext uri="{FF2B5EF4-FFF2-40B4-BE49-F238E27FC236}">
                <a16:creationId xmlns:a16="http://schemas.microsoft.com/office/drawing/2014/main" id="{585A550C-7DE9-4433-8C6B-08A3C8F5C457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22</a:t>
            </a:r>
            <a:endParaRPr lang="es-CO" sz="1200" dirty="0"/>
          </a:p>
        </p:txBody>
      </p:sp>
      <p:pic>
        <p:nvPicPr>
          <p:cNvPr id="17" name="28 Imagen" descr="firma 1">
            <a:extLst>
              <a:ext uri="{FF2B5EF4-FFF2-40B4-BE49-F238E27FC236}">
                <a16:creationId xmlns:a16="http://schemas.microsoft.com/office/drawing/2014/main" id="{9E732F15-E7A1-4C91-96FC-6E6357DFB30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A98518-1CEC-4DDB-B5B4-DDCF5DF8770D}"/>
              </a:ext>
            </a:extLst>
          </p:cNvPr>
          <p:cNvSpPr txBox="1"/>
          <p:nvPr/>
        </p:nvSpPr>
        <p:spPr>
          <a:xfrm>
            <a:off x="3891516" y="3306725"/>
            <a:ext cx="2445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P</a:t>
            </a:r>
          </a:p>
          <a:p>
            <a:r>
              <a:rPr lang="es-ES" sz="1600" dirty="0">
                <a:solidFill>
                  <a:schemeClr val="bg1"/>
                </a:solidFill>
              </a:rPr>
              <a:t>R</a:t>
            </a:r>
          </a:p>
          <a:p>
            <a:r>
              <a:rPr lang="es-ES" sz="1600" dirty="0">
                <a:solidFill>
                  <a:schemeClr val="bg1"/>
                </a:solidFill>
              </a:rPr>
              <a:t>O</a:t>
            </a:r>
          </a:p>
          <a:p>
            <a:r>
              <a:rPr lang="es-ES" sz="1600" dirty="0">
                <a:solidFill>
                  <a:schemeClr val="bg1"/>
                </a:solidFill>
              </a:rPr>
              <a:t>G</a:t>
            </a:r>
          </a:p>
          <a:p>
            <a:r>
              <a:rPr lang="es-ES" sz="1600" dirty="0">
                <a:solidFill>
                  <a:schemeClr val="bg1"/>
                </a:solidFill>
              </a:rPr>
              <a:t>A</a:t>
            </a:r>
          </a:p>
          <a:p>
            <a:r>
              <a:rPr lang="es-ES" sz="1600" dirty="0">
                <a:solidFill>
                  <a:schemeClr val="bg1"/>
                </a:solidFill>
              </a:rPr>
              <a:t>M</a:t>
            </a:r>
          </a:p>
          <a:p>
            <a:r>
              <a:rPr lang="es-ES" sz="1600" dirty="0">
                <a:solidFill>
                  <a:schemeClr val="bg1"/>
                </a:solidFill>
              </a:rPr>
              <a:t>A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EA9162-D9AD-4159-81C0-A47B39221177}"/>
              </a:ext>
            </a:extLst>
          </p:cNvPr>
          <p:cNvSpPr txBox="1"/>
          <p:nvPr/>
        </p:nvSpPr>
        <p:spPr>
          <a:xfrm>
            <a:off x="5242229" y="3209462"/>
            <a:ext cx="2445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P</a:t>
            </a:r>
          </a:p>
          <a:p>
            <a:r>
              <a:rPr lang="es-ES" sz="1600" dirty="0">
                <a:solidFill>
                  <a:schemeClr val="bg1"/>
                </a:solidFill>
              </a:rPr>
              <a:t>R</a:t>
            </a:r>
          </a:p>
          <a:p>
            <a:r>
              <a:rPr lang="es-ES" sz="1600" dirty="0">
                <a:solidFill>
                  <a:schemeClr val="bg1"/>
                </a:solidFill>
              </a:rPr>
              <a:t>O</a:t>
            </a:r>
          </a:p>
          <a:p>
            <a:r>
              <a:rPr lang="es-ES" sz="1600" dirty="0">
                <a:solidFill>
                  <a:schemeClr val="bg1"/>
                </a:solidFill>
              </a:rPr>
              <a:t>G</a:t>
            </a:r>
          </a:p>
          <a:p>
            <a:r>
              <a:rPr lang="es-ES" sz="1600" dirty="0">
                <a:solidFill>
                  <a:schemeClr val="bg1"/>
                </a:solidFill>
              </a:rPr>
              <a:t>A</a:t>
            </a:r>
          </a:p>
          <a:p>
            <a:r>
              <a:rPr lang="es-ES" sz="1600" dirty="0">
                <a:solidFill>
                  <a:schemeClr val="bg1"/>
                </a:solidFill>
              </a:rPr>
              <a:t>M</a:t>
            </a:r>
          </a:p>
          <a:p>
            <a:r>
              <a:rPr lang="es-ES" sz="1600" dirty="0">
                <a:solidFill>
                  <a:schemeClr val="bg1"/>
                </a:solidFill>
              </a:rPr>
              <a:t>A</a:t>
            </a: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CO" sz="1600" dirty="0">
              <a:solidFill>
                <a:schemeClr val="bg1"/>
              </a:solidFill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7EF5B98-5613-4A81-A292-4773E676066F}"/>
              </a:ext>
            </a:extLst>
          </p:cNvPr>
          <p:cNvCxnSpPr/>
          <p:nvPr/>
        </p:nvCxnSpPr>
        <p:spPr>
          <a:xfrm flipH="1" flipV="1">
            <a:off x="4221126" y="3891516"/>
            <a:ext cx="563525" cy="58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AEEDBE38-DEC5-463B-AE38-7CC73BF1FD49}"/>
              </a:ext>
            </a:extLst>
          </p:cNvPr>
          <p:cNvCxnSpPr/>
          <p:nvPr/>
        </p:nvCxnSpPr>
        <p:spPr>
          <a:xfrm flipV="1">
            <a:off x="4795284" y="3753293"/>
            <a:ext cx="569219" cy="722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0829438-77A2-4DC8-A676-58E1ABB2DC69}"/>
              </a:ext>
            </a:extLst>
          </p:cNvPr>
          <p:cNvCxnSpPr>
            <a:cxnSpLocks/>
          </p:cNvCxnSpPr>
          <p:nvPr/>
        </p:nvCxnSpPr>
        <p:spPr>
          <a:xfrm flipH="1" flipV="1">
            <a:off x="3521150" y="2649741"/>
            <a:ext cx="469604" cy="656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1F1102F-A222-409C-993D-D5929B81380E}"/>
              </a:ext>
            </a:extLst>
          </p:cNvPr>
          <p:cNvCxnSpPr>
            <a:cxnSpLocks/>
          </p:cNvCxnSpPr>
          <p:nvPr/>
        </p:nvCxnSpPr>
        <p:spPr>
          <a:xfrm flipV="1">
            <a:off x="4001386" y="2583712"/>
            <a:ext cx="219740" cy="72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C78A85F-F7C6-4F0C-84A0-8EAAFCE6D122}"/>
              </a:ext>
            </a:extLst>
          </p:cNvPr>
          <p:cNvCxnSpPr>
            <a:cxnSpLocks/>
          </p:cNvCxnSpPr>
          <p:nvPr/>
        </p:nvCxnSpPr>
        <p:spPr>
          <a:xfrm flipH="1" flipV="1">
            <a:off x="4668071" y="2661626"/>
            <a:ext cx="563526" cy="58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1A611B8-B3BD-4682-8981-C4ED59C6EB95}"/>
              </a:ext>
            </a:extLst>
          </p:cNvPr>
          <p:cNvCxnSpPr>
            <a:cxnSpLocks/>
          </p:cNvCxnSpPr>
          <p:nvPr/>
        </p:nvCxnSpPr>
        <p:spPr>
          <a:xfrm flipV="1">
            <a:off x="5242229" y="2649741"/>
            <a:ext cx="122274" cy="59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3 CuadroTexto">
            <a:extLst>
              <a:ext uri="{FF2B5EF4-FFF2-40B4-BE49-F238E27FC236}">
                <a16:creationId xmlns:a16="http://schemas.microsoft.com/office/drawing/2014/main" id="{2E5683BF-F0A4-4536-AA1F-38E6B615E286}"/>
              </a:ext>
            </a:extLst>
          </p:cNvPr>
          <p:cNvSpPr txBox="1"/>
          <p:nvPr/>
        </p:nvSpPr>
        <p:spPr>
          <a:xfrm>
            <a:off x="-1" y="404664"/>
            <a:ext cx="8218025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ESTRUCTURA DEL SISTEMA DE GESTIÓN DE SEGURIDAD Y SALUD EN EL TRABAJO MEN</a:t>
            </a:r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0520DFAC-52EE-45A3-B19E-ACF54072D604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24</a:t>
            </a:r>
            <a:endParaRPr lang="es-CO" sz="1200" dirty="0"/>
          </a:p>
        </p:txBody>
      </p:sp>
      <p:pic>
        <p:nvPicPr>
          <p:cNvPr id="26" name="28 Imagen" descr="firma 1">
            <a:extLst>
              <a:ext uri="{FF2B5EF4-FFF2-40B4-BE49-F238E27FC236}">
                <a16:creationId xmlns:a16="http://schemas.microsoft.com/office/drawing/2014/main" id="{3D173951-69B0-4899-A02A-825F498AF38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64E45C8-DE06-419A-879F-0D7A492F5F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83" t="20759" r="1647" b="13080"/>
          <a:stretch/>
        </p:blipFill>
        <p:spPr>
          <a:xfrm>
            <a:off x="1280108" y="879677"/>
            <a:ext cx="10541608" cy="541100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D2DB320-599F-4F92-B7A6-E6041E8D7DD8}"/>
              </a:ext>
            </a:extLst>
          </p:cNvPr>
          <p:cNvSpPr/>
          <p:nvPr/>
        </p:nvSpPr>
        <p:spPr>
          <a:xfrm>
            <a:off x="3102870" y="5456910"/>
            <a:ext cx="830046" cy="7559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</a:t>
            </a:r>
            <a:endParaRPr lang="es-CO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63EB16C-9FAE-4FEF-942F-94DA2264D19E}"/>
              </a:ext>
            </a:extLst>
          </p:cNvPr>
          <p:cNvSpPr/>
          <p:nvPr/>
        </p:nvSpPr>
        <p:spPr>
          <a:xfrm>
            <a:off x="5791078" y="5484661"/>
            <a:ext cx="830046" cy="7559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H</a:t>
            </a:r>
            <a:endParaRPr lang="es-CO" b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78AD488-E76B-48C7-8A4A-E6730DC2266B}"/>
              </a:ext>
            </a:extLst>
          </p:cNvPr>
          <p:cNvSpPr/>
          <p:nvPr/>
        </p:nvSpPr>
        <p:spPr>
          <a:xfrm>
            <a:off x="8552760" y="5503378"/>
            <a:ext cx="830046" cy="7559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V</a:t>
            </a:r>
            <a:endParaRPr lang="es-CO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66F721F-8A1B-4F7A-B097-6AB037FEE595}"/>
              </a:ext>
            </a:extLst>
          </p:cNvPr>
          <p:cNvSpPr/>
          <p:nvPr/>
        </p:nvSpPr>
        <p:spPr>
          <a:xfrm>
            <a:off x="11237500" y="5413762"/>
            <a:ext cx="830046" cy="755943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9201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1 Rectángulo redondeado"/>
          <p:cNvSpPr/>
          <p:nvPr/>
        </p:nvSpPr>
        <p:spPr>
          <a:xfrm>
            <a:off x="3877738" y="618080"/>
            <a:ext cx="443652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GESTIÓN</a:t>
            </a:r>
          </a:p>
          <a:p>
            <a:pPr algn="ctr"/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Y SALUD EN EL TRABAJO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177669" y="1683780"/>
            <a:ext cx="1400139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chemeClr val="accent3">
                    <a:lumMod val="75000"/>
                  </a:schemeClr>
                </a:solidFill>
              </a:rPr>
              <a:t>Básico</a:t>
            </a:r>
            <a:r>
              <a:rPr lang="es-CO" dirty="0"/>
              <a:t> </a:t>
            </a:r>
            <a:r>
              <a:rPr lang="es-CO" sz="1600" dirty="0"/>
              <a:t>Planeación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764289" y="1683780"/>
            <a:ext cx="146970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rgbClr val="15BDB5"/>
                </a:solidFill>
              </a:rPr>
              <a:t>Intervención</a:t>
            </a:r>
          </a:p>
          <a:p>
            <a:pPr algn="ctr"/>
            <a:r>
              <a:rPr lang="es-CO" sz="1600" dirty="0"/>
              <a:t>Reducción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373751" y="1670816"/>
            <a:ext cx="14444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rgbClr val="00B0F0"/>
                </a:solidFill>
              </a:rPr>
              <a:t>Avanzado</a:t>
            </a:r>
            <a:r>
              <a:rPr lang="es-CO" sz="1600" b="1" dirty="0">
                <a:solidFill>
                  <a:srgbClr val="00B0F0"/>
                </a:solidFill>
              </a:rPr>
              <a:t> </a:t>
            </a:r>
            <a:r>
              <a:rPr lang="es-CO" sz="1600" dirty="0"/>
              <a:t>Control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7971877" y="1685803"/>
            <a:ext cx="1758997" cy="574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rgbClr val="FF00FF"/>
                </a:solidFill>
              </a:rPr>
              <a:t>Especializado </a:t>
            </a:r>
            <a:r>
              <a:rPr lang="es-CO" sz="1600" dirty="0"/>
              <a:t>Revisión -Mejora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2993632" y="2554694"/>
            <a:ext cx="1400139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PROGRAMA ESTRATÉGICO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2921623" y="3038968"/>
            <a:ext cx="158417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PROGRAMA CONTROL RIESGOS 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2882158" y="3471016"/>
            <a:ext cx="1511613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PROGRAMA GESTIÓN RECURSOS</a:t>
            </a:r>
            <a:endParaRPr lang="es-CO" sz="14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882157" y="3903808"/>
            <a:ext cx="1623642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PROGRAMA GESTIÓN CAMBIO</a:t>
            </a:r>
          </a:p>
        </p:txBody>
      </p:sp>
      <p:cxnSp>
        <p:nvCxnSpPr>
          <p:cNvPr id="8" name="7 Conector recto"/>
          <p:cNvCxnSpPr>
            <a:stCxn id="34" idx="1"/>
            <a:endCxn id="34" idx="1"/>
          </p:cNvCxnSpPr>
          <p:nvPr/>
        </p:nvCxnSpPr>
        <p:spPr>
          <a:xfrm>
            <a:off x="2882157" y="41194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081863" y="1185035"/>
            <a:ext cx="206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/>
              <a:t>4 PLANES </a:t>
            </a:r>
          </a:p>
        </p:txBody>
      </p:sp>
      <p:cxnSp>
        <p:nvCxnSpPr>
          <p:cNvPr id="42" name="41 Conector recto"/>
          <p:cNvCxnSpPr>
            <a:cxnSpLocks/>
          </p:cNvCxnSpPr>
          <p:nvPr/>
        </p:nvCxnSpPr>
        <p:spPr>
          <a:xfrm>
            <a:off x="3729982" y="1454792"/>
            <a:ext cx="5121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2" idx="2"/>
          </p:cNvCxnSpPr>
          <p:nvPr/>
        </p:nvCxnSpPr>
        <p:spPr>
          <a:xfrm>
            <a:off x="6096000" y="1194144"/>
            <a:ext cx="0" cy="260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endCxn id="26" idx="0"/>
          </p:cNvCxnSpPr>
          <p:nvPr/>
        </p:nvCxnSpPr>
        <p:spPr>
          <a:xfrm>
            <a:off x="5499140" y="1454792"/>
            <a:ext cx="0" cy="22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27" idx="0"/>
          </p:cNvCxnSpPr>
          <p:nvPr/>
        </p:nvCxnSpPr>
        <p:spPr>
          <a:xfrm>
            <a:off x="7095959" y="14547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endCxn id="28" idx="0"/>
          </p:cNvCxnSpPr>
          <p:nvPr/>
        </p:nvCxnSpPr>
        <p:spPr>
          <a:xfrm>
            <a:off x="8851375" y="1454793"/>
            <a:ext cx="1" cy="23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cxnSpLocks/>
          </p:cNvCxnSpPr>
          <p:nvPr/>
        </p:nvCxnSpPr>
        <p:spPr>
          <a:xfrm>
            <a:off x="3729982" y="1454792"/>
            <a:ext cx="0" cy="22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 redondeado"/>
          <p:cNvSpPr/>
          <p:nvPr/>
        </p:nvSpPr>
        <p:spPr>
          <a:xfrm>
            <a:off x="4890540" y="2500961"/>
            <a:ext cx="1400139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MEDICINA PREVENTIVA</a:t>
            </a:r>
          </a:p>
        </p:txBody>
      </p:sp>
      <p:sp>
        <p:nvSpPr>
          <p:cNvPr id="60" name="59 Rectángulo redondeado"/>
          <p:cNvSpPr/>
          <p:nvPr/>
        </p:nvSpPr>
        <p:spPr>
          <a:xfrm>
            <a:off x="4818531" y="2985235"/>
            <a:ext cx="158417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MEDICINA DEL TRABAJO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4937848" y="3417283"/>
            <a:ext cx="1400139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SEGURIDAD INDUSTRIAL</a:t>
            </a:r>
            <a:endParaRPr lang="es-CO" sz="1400" dirty="0"/>
          </a:p>
        </p:txBody>
      </p:sp>
      <p:sp>
        <p:nvSpPr>
          <p:cNvPr id="62" name="61 Rectángulo redondeado"/>
          <p:cNvSpPr/>
          <p:nvPr/>
        </p:nvSpPr>
        <p:spPr>
          <a:xfrm>
            <a:off x="4779065" y="3850075"/>
            <a:ext cx="1695650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HIGIENE INDUSTRIAL</a:t>
            </a:r>
          </a:p>
        </p:txBody>
      </p:sp>
      <p:cxnSp>
        <p:nvCxnSpPr>
          <p:cNvPr id="63" name="62 Conector recto"/>
          <p:cNvCxnSpPr>
            <a:stCxn id="62" idx="1"/>
            <a:endCxn id="62" idx="1"/>
          </p:cNvCxnSpPr>
          <p:nvPr/>
        </p:nvCxnSpPr>
        <p:spPr>
          <a:xfrm>
            <a:off x="4779065" y="40657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 redondeado"/>
          <p:cNvSpPr/>
          <p:nvPr/>
        </p:nvSpPr>
        <p:spPr>
          <a:xfrm>
            <a:off x="4865840" y="4335112"/>
            <a:ext cx="1547895" cy="5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CONTROL DE EMERGENCIAS</a:t>
            </a:r>
            <a:endParaRPr lang="es-CO" sz="1400" dirty="0"/>
          </a:p>
        </p:txBody>
      </p:sp>
      <p:cxnSp>
        <p:nvCxnSpPr>
          <p:cNvPr id="65" name="64 Conector recto"/>
          <p:cNvCxnSpPr>
            <a:endCxn id="29" idx="0"/>
          </p:cNvCxnSpPr>
          <p:nvPr/>
        </p:nvCxnSpPr>
        <p:spPr>
          <a:xfrm>
            <a:off x="3693701" y="2246880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>
            <a:cxnSpLocks/>
          </p:cNvCxnSpPr>
          <p:nvPr/>
        </p:nvCxnSpPr>
        <p:spPr>
          <a:xfrm>
            <a:off x="5499140" y="2181206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882157" y="2390896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2810149" y="2894952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2765838" y="3354848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3519983" y="4487117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4774693" y="2413870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4682357" y="2822944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4826373" y="329057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4649815" y="3754349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77" name="76 Rectángulo redondeado"/>
          <p:cNvSpPr/>
          <p:nvPr/>
        </p:nvSpPr>
        <p:spPr>
          <a:xfrm>
            <a:off x="4818531" y="4983184"/>
            <a:ext cx="1695650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SEGURIDAD VIAL</a:t>
            </a:r>
          </a:p>
        </p:txBody>
      </p:sp>
      <p:sp>
        <p:nvSpPr>
          <p:cNvPr id="78" name="77 Rectángulo redondeado"/>
          <p:cNvSpPr/>
          <p:nvPr/>
        </p:nvSpPr>
        <p:spPr>
          <a:xfrm>
            <a:off x="4764289" y="5535024"/>
            <a:ext cx="1857602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CONTRATISTAS Y PROVEEDORES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4721823" y="4240984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4690786" y="4839168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</a:t>
            </a:r>
          </a:p>
        </p:txBody>
      </p:sp>
      <p:sp>
        <p:nvSpPr>
          <p:cNvPr id="81" name="80 Rectángulo redondeado"/>
          <p:cNvSpPr/>
          <p:nvPr/>
        </p:nvSpPr>
        <p:spPr>
          <a:xfrm>
            <a:off x="6662862" y="2500961"/>
            <a:ext cx="1651400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VIGILANCIA RIESGO CARDIOVASCULAR</a:t>
            </a:r>
          </a:p>
        </p:txBody>
      </p:sp>
      <p:sp>
        <p:nvSpPr>
          <p:cNvPr id="82" name="81 Rectángulo redondeado"/>
          <p:cNvSpPr/>
          <p:nvPr/>
        </p:nvSpPr>
        <p:spPr>
          <a:xfrm>
            <a:off x="6590854" y="2985235"/>
            <a:ext cx="172340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VIGILANCIA RIESGO BIOMECÁNICO</a:t>
            </a:r>
          </a:p>
        </p:txBody>
      </p:sp>
      <p:sp>
        <p:nvSpPr>
          <p:cNvPr id="83" name="82 Rectángulo redondeado"/>
          <p:cNvSpPr/>
          <p:nvPr/>
        </p:nvSpPr>
        <p:spPr>
          <a:xfrm>
            <a:off x="6710170" y="3417283"/>
            <a:ext cx="1536868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VIGILANCIA RIESGO RESPIRATORIO</a:t>
            </a:r>
            <a:endParaRPr lang="es-CO" sz="1400" dirty="0"/>
          </a:p>
        </p:txBody>
      </p:sp>
      <p:sp>
        <p:nvSpPr>
          <p:cNvPr id="84" name="83 Rectángulo redondeado"/>
          <p:cNvSpPr/>
          <p:nvPr/>
        </p:nvSpPr>
        <p:spPr>
          <a:xfrm>
            <a:off x="6551388" y="3850075"/>
            <a:ext cx="1695650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VIGILANCIA RIESGO VISUAL</a:t>
            </a:r>
          </a:p>
        </p:txBody>
      </p:sp>
      <p:sp>
        <p:nvSpPr>
          <p:cNvPr id="85" name="84 Rectángulo redondeado"/>
          <p:cNvSpPr/>
          <p:nvPr/>
        </p:nvSpPr>
        <p:spPr>
          <a:xfrm>
            <a:off x="6638163" y="4335112"/>
            <a:ext cx="1547895" cy="5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VIGILANCIA RIESGO PSICOSOCIAL</a:t>
            </a:r>
            <a:endParaRPr lang="es-CO" sz="14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511529" y="2354726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6454757" y="2859526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6594031" y="329057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6422138" y="3754349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6494146" y="4240984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  <p:cxnSp>
        <p:nvCxnSpPr>
          <p:cNvPr id="91" name="90 Conector recto"/>
          <p:cNvCxnSpPr>
            <a:cxnSpLocks/>
          </p:cNvCxnSpPr>
          <p:nvPr/>
        </p:nvCxnSpPr>
        <p:spPr>
          <a:xfrm>
            <a:off x="7151840" y="2169442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4610349" y="5417173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</a:t>
            </a:r>
          </a:p>
        </p:txBody>
      </p:sp>
      <p:sp>
        <p:nvSpPr>
          <p:cNvPr id="93" name="92 Rectángulo redondeado"/>
          <p:cNvSpPr/>
          <p:nvPr/>
        </p:nvSpPr>
        <p:spPr>
          <a:xfrm>
            <a:off x="8465100" y="2481942"/>
            <a:ext cx="1297284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REVISIÓN ALTA DIRECCIÓN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8506026" y="2966216"/>
            <a:ext cx="1256359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AUDITORÍA INTERNA</a:t>
            </a:r>
          </a:p>
        </p:txBody>
      </p:sp>
      <p:sp>
        <p:nvSpPr>
          <p:cNvPr id="95" name="94 Rectángulo redondeado"/>
          <p:cNvSpPr/>
          <p:nvPr/>
        </p:nvSpPr>
        <p:spPr>
          <a:xfrm>
            <a:off x="8553378" y="3398264"/>
            <a:ext cx="1209006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ACCIONES MEJORA</a:t>
            </a:r>
            <a:endParaRPr lang="es-CO" sz="14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8353625" y="2318144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97" name="96 CuadroTexto"/>
          <p:cNvSpPr txBox="1"/>
          <p:nvPr/>
        </p:nvSpPr>
        <p:spPr>
          <a:xfrm>
            <a:off x="8354765" y="2822200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8394231" y="3295497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cxnSp>
        <p:nvCxnSpPr>
          <p:cNvPr id="99" name="98 Conector recto"/>
          <p:cNvCxnSpPr>
            <a:cxnSpLocks/>
          </p:cNvCxnSpPr>
          <p:nvPr/>
        </p:nvCxnSpPr>
        <p:spPr>
          <a:xfrm>
            <a:off x="8970296" y="2198595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Rectángulo redondeado"/>
          <p:cNvSpPr/>
          <p:nvPr/>
        </p:nvSpPr>
        <p:spPr>
          <a:xfrm>
            <a:off x="2905353" y="4478384"/>
            <a:ext cx="1488417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PROGRAMA COMITÉS</a:t>
            </a:r>
            <a:endParaRPr lang="es-CO" sz="1400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2726045" y="4371218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  <p:sp>
        <p:nvSpPr>
          <p:cNvPr id="102" name="Pentágono 101">
            <a:extLst>
              <a:ext uri="{FF2B5EF4-FFF2-40B4-BE49-F238E27FC236}">
                <a16:creationId xmlns:a16="http://schemas.microsoft.com/office/drawing/2014/main" id="{3F9C9CA6-AD4C-4BB1-9466-D3BE3A1B427F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25</a:t>
            </a:r>
            <a:endParaRPr lang="es-CO" sz="1200" dirty="0"/>
          </a:p>
        </p:txBody>
      </p:sp>
      <p:pic>
        <p:nvPicPr>
          <p:cNvPr id="103" name="28 Imagen" descr="firma 1">
            <a:extLst>
              <a:ext uri="{FF2B5EF4-FFF2-40B4-BE49-F238E27FC236}">
                <a16:creationId xmlns:a16="http://schemas.microsoft.com/office/drawing/2014/main" id="{69437AC1-71B6-4F05-954A-4F9BC5EC92D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75 CuadroTexto">
            <a:extLst>
              <a:ext uri="{FF2B5EF4-FFF2-40B4-BE49-F238E27FC236}">
                <a16:creationId xmlns:a16="http://schemas.microsoft.com/office/drawing/2014/main" id="{194F9185-AEBF-423E-A3CA-D0077849D730}"/>
              </a:ext>
            </a:extLst>
          </p:cNvPr>
          <p:cNvSpPr txBox="1"/>
          <p:nvPr/>
        </p:nvSpPr>
        <p:spPr>
          <a:xfrm>
            <a:off x="2721870" y="3799167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115" name="72 CuadroTexto">
            <a:extLst>
              <a:ext uri="{FF2B5EF4-FFF2-40B4-BE49-F238E27FC236}">
                <a16:creationId xmlns:a16="http://schemas.microsoft.com/office/drawing/2014/main" id="{6343D37E-E26B-4CA3-8465-7F46CA751513}"/>
              </a:ext>
            </a:extLst>
          </p:cNvPr>
          <p:cNvSpPr txBox="1"/>
          <p:nvPr/>
        </p:nvSpPr>
        <p:spPr>
          <a:xfrm>
            <a:off x="3032761" y="1486339"/>
            <a:ext cx="63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116" name="72 CuadroTexto">
            <a:extLst>
              <a:ext uri="{FF2B5EF4-FFF2-40B4-BE49-F238E27FC236}">
                <a16:creationId xmlns:a16="http://schemas.microsoft.com/office/drawing/2014/main" id="{E9046339-AC9F-4BDE-972B-11FC31B5B907}"/>
              </a:ext>
            </a:extLst>
          </p:cNvPr>
          <p:cNvSpPr txBox="1"/>
          <p:nvPr/>
        </p:nvSpPr>
        <p:spPr>
          <a:xfrm>
            <a:off x="4519163" y="1485989"/>
            <a:ext cx="63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117" name="72 CuadroTexto">
            <a:extLst>
              <a:ext uri="{FF2B5EF4-FFF2-40B4-BE49-F238E27FC236}">
                <a16:creationId xmlns:a16="http://schemas.microsoft.com/office/drawing/2014/main" id="{4FBBA466-4415-4A06-AE80-857765BE546E}"/>
              </a:ext>
            </a:extLst>
          </p:cNvPr>
          <p:cNvSpPr txBox="1"/>
          <p:nvPr/>
        </p:nvSpPr>
        <p:spPr>
          <a:xfrm>
            <a:off x="6183123" y="1491652"/>
            <a:ext cx="61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sp>
        <p:nvSpPr>
          <p:cNvPr id="118" name="88 CuadroTexto">
            <a:extLst>
              <a:ext uri="{FF2B5EF4-FFF2-40B4-BE49-F238E27FC236}">
                <a16:creationId xmlns:a16="http://schemas.microsoft.com/office/drawing/2014/main" id="{68DEEC78-FF1A-4272-BD9E-5F4B035CA80F}"/>
              </a:ext>
            </a:extLst>
          </p:cNvPr>
          <p:cNvSpPr txBox="1"/>
          <p:nvPr/>
        </p:nvSpPr>
        <p:spPr>
          <a:xfrm>
            <a:off x="7795918" y="1485988"/>
            <a:ext cx="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846CA3FB-F2C2-4F21-8FA0-B498ACC31024}"/>
              </a:ext>
            </a:extLst>
          </p:cNvPr>
          <p:cNvSpPr/>
          <p:nvPr/>
        </p:nvSpPr>
        <p:spPr>
          <a:xfrm>
            <a:off x="3177669" y="4873280"/>
            <a:ext cx="830046" cy="7559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</a:t>
            </a:r>
            <a:endParaRPr lang="es-CO" b="1" dirty="0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BFFCB202-2F4A-477E-BFB5-701428E7F436}"/>
              </a:ext>
            </a:extLst>
          </p:cNvPr>
          <p:cNvSpPr/>
          <p:nvPr/>
        </p:nvSpPr>
        <p:spPr>
          <a:xfrm>
            <a:off x="5251333" y="6003404"/>
            <a:ext cx="830046" cy="7559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H</a:t>
            </a:r>
            <a:endParaRPr lang="es-CO" b="1" dirty="0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79A86D33-4FBC-4646-A199-669CE79B90AE}"/>
              </a:ext>
            </a:extLst>
          </p:cNvPr>
          <p:cNvSpPr/>
          <p:nvPr/>
        </p:nvSpPr>
        <p:spPr>
          <a:xfrm>
            <a:off x="7037535" y="4869206"/>
            <a:ext cx="830046" cy="7559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V</a:t>
            </a:r>
            <a:endParaRPr lang="es-CO" b="1" dirty="0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73DA190C-D94D-4D59-B8F5-D21D128A94D2}"/>
              </a:ext>
            </a:extLst>
          </p:cNvPr>
          <p:cNvSpPr/>
          <p:nvPr/>
        </p:nvSpPr>
        <p:spPr>
          <a:xfrm>
            <a:off x="8777374" y="3810858"/>
            <a:ext cx="830046" cy="755943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0849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1 Rectángulo redondeado"/>
          <p:cNvSpPr/>
          <p:nvPr/>
        </p:nvSpPr>
        <p:spPr>
          <a:xfrm>
            <a:off x="3570065" y="394797"/>
            <a:ext cx="443652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GESTIÓN</a:t>
            </a:r>
          </a:p>
          <a:p>
            <a:pPr algn="ctr"/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Y SALUD EN EL TRABAJO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869996" y="1460497"/>
            <a:ext cx="1400139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chemeClr val="accent3">
                    <a:lumMod val="75000"/>
                  </a:schemeClr>
                </a:solidFill>
              </a:rPr>
              <a:t>Básico</a:t>
            </a:r>
            <a:r>
              <a:rPr lang="es-CO" dirty="0"/>
              <a:t> </a:t>
            </a:r>
            <a:r>
              <a:rPr lang="es-CO" sz="1600" dirty="0"/>
              <a:t>Planeación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456616" y="1460497"/>
            <a:ext cx="146970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rgbClr val="15BDB5"/>
                </a:solidFill>
              </a:rPr>
              <a:t>Intervención</a:t>
            </a:r>
          </a:p>
          <a:p>
            <a:pPr algn="ctr"/>
            <a:r>
              <a:rPr lang="es-CO" sz="1600" dirty="0"/>
              <a:t>Reducción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066078" y="1447533"/>
            <a:ext cx="14444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rgbClr val="00B0F0"/>
                </a:solidFill>
              </a:rPr>
              <a:t>Avanzado</a:t>
            </a:r>
            <a:r>
              <a:rPr lang="es-CO" sz="1600" b="1" dirty="0">
                <a:solidFill>
                  <a:srgbClr val="00B0F0"/>
                </a:solidFill>
              </a:rPr>
              <a:t> </a:t>
            </a:r>
            <a:r>
              <a:rPr lang="es-CO" sz="1600" dirty="0"/>
              <a:t>Control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7664204" y="1462520"/>
            <a:ext cx="1758997" cy="5740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b="1" u="sng" dirty="0">
                <a:solidFill>
                  <a:srgbClr val="FF00FF"/>
                </a:solidFill>
              </a:rPr>
              <a:t>Especializado </a:t>
            </a:r>
            <a:r>
              <a:rPr lang="es-CO" sz="1600" dirty="0"/>
              <a:t>Revisión -Mejora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2685959" y="2331411"/>
            <a:ext cx="1400139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ESTABLECER PROCEDIMIENTOS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2613950" y="2815685"/>
            <a:ext cx="158417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IDENTIFICAR RIESGOS 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2685959" y="3247733"/>
            <a:ext cx="1400139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DEFINIR PRESUPUESTO</a:t>
            </a:r>
            <a:endParaRPr lang="es-CO" sz="14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574484" y="3680525"/>
            <a:ext cx="1695650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COMUNICAR Y GESTIONAR CAMBIOS</a:t>
            </a:r>
          </a:p>
        </p:txBody>
      </p:sp>
      <p:cxnSp>
        <p:nvCxnSpPr>
          <p:cNvPr id="8" name="7 Conector recto"/>
          <p:cNvCxnSpPr>
            <a:stCxn id="34" idx="1"/>
            <a:endCxn id="34" idx="1"/>
          </p:cNvCxnSpPr>
          <p:nvPr/>
        </p:nvCxnSpPr>
        <p:spPr>
          <a:xfrm>
            <a:off x="2574484" y="38961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4774190" y="1078201"/>
            <a:ext cx="206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/>
              <a:t>4 PLANES </a:t>
            </a:r>
          </a:p>
        </p:txBody>
      </p:sp>
      <p:cxnSp>
        <p:nvCxnSpPr>
          <p:cNvPr id="42" name="41 Conector recto"/>
          <p:cNvCxnSpPr/>
          <p:nvPr/>
        </p:nvCxnSpPr>
        <p:spPr>
          <a:xfrm>
            <a:off x="3422309" y="1231509"/>
            <a:ext cx="5121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2" idx="2"/>
          </p:cNvCxnSpPr>
          <p:nvPr/>
        </p:nvCxnSpPr>
        <p:spPr>
          <a:xfrm>
            <a:off x="5788327" y="970861"/>
            <a:ext cx="0" cy="260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endCxn id="26" idx="0"/>
          </p:cNvCxnSpPr>
          <p:nvPr/>
        </p:nvCxnSpPr>
        <p:spPr>
          <a:xfrm>
            <a:off x="5191467" y="1231509"/>
            <a:ext cx="0" cy="22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27" idx="0"/>
          </p:cNvCxnSpPr>
          <p:nvPr/>
        </p:nvCxnSpPr>
        <p:spPr>
          <a:xfrm>
            <a:off x="6788286" y="1231509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endCxn id="28" idx="0"/>
          </p:cNvCxnSpPr>
          <p:nvPr/>
        </p:nvCxnSpPr>
        <p:spPr>
          <a:xfrm>
            <a:off x="8543702" y="1231510"/>
            <a:ext cx="1" cy="23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3422309" y="1231509"/>
            <a:ext cx="0" cy="228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 redondeado"/>
          <p:cNvSpPr/>
          <p:nvPr/>
        </p:nvSpPr>
        <p:spPr>
          <a:xfrm>
            <a:off x="4582867" y="2277678"/>
            <a:ext cx="1400139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PROMOVER AUTOCUIDADO</a:t>
            </a:r>
          </a:p>
        </p:txBody>
      </p:sp>
      <p:sp>
        <p:nvSpPr>
          <p:cNvPr id="60" name="59 Rectángulo redondeado"/>
          <p:cNvSpPr/>
          <p:nvPr/>
        </p:nvSpPr>
        <p:spPr>
          <a:xfrm>
            <a:off x="4510858" y="2761952"/>
            <a:ext cx="158417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PREVENIR ENFERMEDADES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4630175" y="3194000"/>
            <a:ext cx="1400139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PREVENIR ACCIDENTES</a:t>
            </a:r>
            <a:endParaRPr lang="es-CO" sz="1400" dirty="0"/>
          </a:p>
        </p:txBody>
      </p:sp>
      <p:sp>
        <p:nvSpPr>
          <p:cNvPr id="62" name="61 Rectángulo redondeado"/>
          <p:cNvSpPr/>
          <p:nvPr/>
        </p:nvSpPr>
        <p:spPr>
          <a:xfrm>
            <a:off x="4471392" y="3626792"/>
            <a:ext cx="1695650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MEDIR - CONTROLAR RIESGOS FÍSICOS</a:t>
            </a:r>
          </a:p>
        </p:txBody>
      </p:sp>
      <p:cxnSp>
        <p:nvCxnSpPr>
          <p:cNvPr id="63" name="62 Conector recto"/>
          <p:cNvCxnSpPr>
            <a:stCxn id="62" idx="1"/>
            <a:endCxn id="62" idx="1"/>
          </p:cNvCxnSpPr>
          <p:nvPr/>
        </p:nvCxnSpPr>
        <p:spPr>
          <a:xfrm>
            <a:off x="4471392" y="38424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 redondeado"/>
          <p:cNvSpPr/>
          <p:nvPr/>
        </p:nvSpPr>
        <p:spPr>
          <a:xfrm>
            <a:off x="4558167" y="4111829"/>
            <a:ext cx="1547895" cy="5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PREVENIR CONTROLAR EMERGENCIAS</a:t>
            </a:r>
            <a:endParaRPr lang="es-CO" sz="1400" dirty="0"/>
          </a:p>
        </p:txBody>
      </p:sp>
      <p:cxnSp>
        <p:nvCxnSpPr>
          <p:cNvPr id="65" name="64 Conector recto"/>
          <p:cNvCxnSpPr>
            <a:endCxn id="29" idx="0"/>
          </p:cNvCxnSpPr>
          <p:nvPr/>
        </p:nvCxnSpPr>
        <p:spPr>
          <a:xfrm>
            <a:off x="3386028" y="2023597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5191467" y="1957923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574484" y="2167613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2502476" y="2671669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71" name="70 CuadroTexto"/>
          <p:cNvSpPr txBox="1"/>
          <p:nvPr/>
        </p:nvSpPr>
        <p:spPr>
          <a:xfrm>
            <a:off x="2527131" y="3194000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2414197" y="3657778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4431926" y="204090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4374684" y="259966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4518700" y="3067288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76" name="75 CuadroTexto"/>
          <p:cNvSpPr txBox="1"/>
          <p:nvPr/>
        </p:nvSpPr>
        <p:spPr>
          <a:xfrm>
            <a:off x="4342142" y="3531066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77" name="76 Rectángulo redondeado"/>
          <p:cNvSpPr/>
          <p:nvPr/>
        </p:nvSpPr>
        <p:spPr>
          <a:xfrm>
            <a:off x="4510858" y="4759901"/>
            <a:ext cx="1695650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MEDIR - CONTROLAR ACCIDENTES VIALES</a:t>
            </a:r>
          </a:p>
        </p:txBody>
      </p:sp>
      <p:sp>
        <p:nvSpPr>
          <p:cNvPr id="78" name="77 Rectángulo redondeado"/>
          <p:cNvSpPr/>
          <p:nvPr/>
        </p:nvSpPr>
        <p:spPr>
          <a:xfrm>
            <a:off x="4456616" y="5311741"/>
            <a:ext cx="1857602" cy="4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INTERVENCIÓN INTEGRAL CONTRATISTAS 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4414150" y="401770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4383113" y="4615885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</a:t>
            </a:r>
          </a:p>
        </p:txBody>
      </p:sp>
      <p:sp>
        <p:nvSpPr>
          <p:cNvPr id="81" name="80 Rectángulo redondeado"/>
          <p:cNvSpPr/>
          <p:nvPr/>
        </p:nvSpPr>
        <p:spPr>
          <a:xfrm>
            <a:off x="6355189" y="2277678"/>
            <a:ext cx="1651400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CONTROLAR DAÑOS EN CARDIO</a:t>
            </a:r>
          </a:p>
        </p:txBody>
      </p:sp>
      <p:sp>
        <p:nvSpPr>
          <p:cNvPr id="82" name="81 Rectángulo redondeado"/>
          <p:cNvSpPr/>
          <p:nvPr/>
        </p:nvSpPr>
        <p:spPr>
          <a:xfrm>
            <a:off x="6283181" y="2761952"/>
            <a:ext cx="172340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CONTROLAR DAÑOS EN MÚSCULOS</a:t>
            </a:r>
          </a:p>
        </p:txBody>
      </p:sp>
      <p:sp>
        <p:nvSpPr>
          <p:cNvPr id="83" name="82 Rectángulo redondeado"/>
          <p:cNvSpPr/>
          <p:nvPr/>
        </p:nvSpPr>
        <p:spPr>
          <a:xfrm>
            <a:off x="6402497" y="3194000"/>
            <a:ext cx="1536868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CONTROLAR DAÑOS EN PULMONES</a:t>
            </a:r>
            <a:endParaRPr lang="es-CO" sz="1400" dirty="0"/>
          </a:p>
        </p:txBody>
      </p:sp>
      <p:sp>
        <p:nvSpPr>
          <p:cNvPr id="84" name="83 Rectángulo redondeado"/>
          <p:cNvSpPr/>
          <p:nvPr/>
        </p:nvSpPr>
        <p:spPr>
          <a:xfrm>
            <a:off x="6243715" y="3626791"/>
            <a:ext cx="1762874" cy="55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CONTROLAR DAÑOS EN VISIÓN</a:t>
            </a:r>
          </a:p>
        </p:txBody>
      </p:sp>
      <p:sp>
        <p:nvSpPr>
          <p:cNvPr id="85" name="84 Rectángulo redondeado"/>
          <p:cNvSpPr/>
          <p:nvPr/>
        </p:nvSpPr>
        <p:spPr>
          <a:xfrm>
            <a:off x="6330490" y="4291308"/>
            <a:ext cx="1608875" cy="6171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CONTROLAR DAÑOS POR ESTRÉS LABORAL</a:t>
            </a:r>
            <a:endParaRPr lang="es-CO" sz="14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204249" y="204090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87" name="86 CuadroTexto"/>
          <p:cNvSpPr txBox="1"/>
          <p:nvPr/>
        </p:nvSpPr>
        <p:spPr>
          <a:xfrm>
            <a:off x="6147007" y="259966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88" name="87 CuadroTexto"/>
          <p:cNvSpPr txBox="1"/>
          <p:nvPr/>
        </p:nvSpPr>
        <p:spPr>
          <a:xfrm>
            <a:off x="6286358" y="3067288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89" name="88 CuadroTexto"/>
          <p:cNvSpPr txBox="1"/>
          <p:nvPr/>
        </p:nvSpPr>
        <p:spPr>
          <a:xfrm>
            <a:off x="6114465" y="3531066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6189509" y="4202367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  <p:cxnSp>
        <p:nvCxnSpPr>
          <p:cNvPr id="91" name="90 Conector recto"/>
          <p:cNvCxnSpPr/>
          <p:nvPr/>
        </p:nvCxnSpPr>
        <p:spPr>
          <a:xfrm>
            <a:off x="6844167" y="1946159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4302676" y="5193890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</a:t>
            </a:r>
          </a:p>
        </p:txBody>
      </p:sp>
      <p:sp>
        <p:nvSpPr>
          <p:cNvPr id="93" name="92 Rectángulo redondeado"/>
          <p:cNvSpPr/>
          <p:nvPr/>
        </p:nvSpPr>
        <p:spPr>
          <a:xfrm>
            <a:off x="8157427" y="2258659"/>
            <a:ext cx="1297284" cy="4122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COMPROMISO MINISTRA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8198352" y="2742933"/>
            <a:ext cx="1363862" cy="6314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COMPROMISO CONTROL INTERNO</a:t>
            </a:r>
          </a:p>
        </p:txBody>
      </p:sp>
      <p:sp>
        <p:nvSpPr>
          <p:cNvPr id="95" name="94 Rectángulo redondeado"/>
          <p:cNvSpPr/>
          <p:nvPr/>
        </p:nvSpPr>
        <p:spPr>
          <a:xfrm>
            <a:off x="8275528" y="3436620"/>
            <a:ext cx="1209006" cy="8184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COMPROMISO DE TODOS PARA CUIDAR LA SALUD</a:t>
            </a:r>
            <a:endParaRPr lang="es-CO" sz="14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8045952" y="209486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97" name="96 CuadroTexto"/>
          <p:cNvSpPr txBox="1"/>
          <p:nvPr/>
        </p:nvSpPr>
        <p:spPr>
          <a:xfrm>
            <a:off x="8047092" y="2598917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8180660" y="3330151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cxnSp>
        <p:nvCxnSpPr>
          <p:cNvPr id="99" name="98 Conector recto"/>
          <p:cNvCxnSpPr/>
          <p:nvPr/>
        </p:nvCxnSpPr>
        <p:spPr>
          <a:xfrm>
            <a:off x="8662623" y="1975312"/>
            <a:ext cx="1" cy="30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99 Rectángulo redondeado"/>
          <p:cNvSpPr/>
          <p:nvPr/>
        </p:nvSpPr>
        <p:spPr>
          <a:xfrm>
            <a:off x="2685958" y="4255101"/>
            <a:ext cx="1400139" cy="3607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ESTRUCTURAR COMITÉS</a:t>
            </a:r>
            <a:endParaRPr lang="es-CO" sz="1400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2574484" y="4183837"/>
            <a:ext cx="39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  <p:sp>
        <p:nvSpPr>
          <p:cNvPr id="102" name="Pentágono 101">
            <a:extLst>
              <a:ext uri="{FF2B5EF4-FFF2-40B4-BE49-F238E27FC236}">
                <a16:creationId xmlns:a16="http://schemas.microsoft.com/office/drawing/2014/main" id="{18897F93-B549-4AC7-B594-602A86FD411B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26</a:t>
            </a:r>
            <a:endParaRPr lang="es-CO" sz="1200" dirty="0"/>
          </a:p>
        </p:txBody>
      </p:sp>
      <p:pic>
        <p:nvPicPr>
          <p:cNvPr id="103" name="28 Imagen" descr="firma 1">
            <a:extLst>
              <a:ext uri="{FF2B5EF4-FFF2-40B4-BE49-F238E27FC236}">
                <a16:creationId xmlns:a16="http://schemas.microsoft.com/office/drawing/2014/main" id="{63D71FA9-6B35-430C-81B2-9781E1A4EF9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72 CuadroTexto">
            <a:extLst>
              <a:ext uri="{FF2B5EF4-FFF2-40B4-BE49-F238E27FC236}">
                <a16:creationId xmlns:a16="http://schemas.microsoft.com/office/drawing/2014/main" id="{24266295-C136-47DA-BCE8-17533CC18F7F}"/>
              </a:ext>
            </a:extLst>
          </p:cNvPr>
          <p:cNvSpPr txBox="1"/>
          <p:nvPr/>
        </p:nvSpPr>
        <p:spPr>
          <a:xfrm>
            <a:off x="2654841" y="1247913"/>
            <a:ext cx="61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105" name="72 CuadroTexto">
            <a:extLst>
              <a:ext uri="{FF2B5EF4-FFF2-40B4-BE49-F238E27FC236}">
                <a16:creationId xmlns:a16="http://schemas.microsoft.com/office/drawing/2014/main" id="{BCDB58EB-3A59-47BA-9415-E54D430E53A6}"/>
              </a:ext>
            </a:extLst>
          </p:cNvPr>
          <p:cNvSpPr txBox="1"/>
          <p:nvPr/>
        </p:nvSpPr>
        <p:spPr>
          <a:xfrm>
            <a:off x="4203115" y="1247914"/>
            <a:ext cx="61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106" name="72 CuadroTexto">
            <a:extLst>
              <a:ext uri="{FF2B5EF4-FFF2-40B4-BE49-F238E27FC236}">
                <a16:creationId xmlns:a16="http://schemas.microsoft.com/office/drawing/2014/main" id="{172596AC-FB17-4E2A-99AB-F0046CDC8022}"/>
              </a:ext>
            </a:extLst>
          </p:cNvPr>
          <p:cNvSpPr txBox="1"/>
          <p:nvPr/>
        </p:nvSpPr>
        <p:spPr>
          <a:xfrm>
            <a:off x="5919891" y="1262016"/>
            <a:ext cx="61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sp>
        <p:nvSpPr>
          <p:cNvPr id="107" name="88 CuadroTexto">
            <a:extLst>
              <a:ext uri="{FF2B5EF4-FFF2-40B4-BE49-F238E27FC236}">
                <a16:creationId xmlns:a16="http://schemas.microsoft.com/office/drawing/2014/main" id="{527774D2-083A-4403-93F7-4479558A9803}"/>
              </a:ext>
            </a:extLst>
          </p:cNvPr>
          <p:cNvSpPr txBox="1"/>
          <p:nvPr/>
        </p:nvSpPr>
        <p:spPr>
          <a:xfrm>
            <a:off x="7454828" y="1266968"/>
            <a:ext cx="61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3BCDA14-A0AE-48A6-A0C2-53D5D1C80C58}"/>
              </a:ext>
            </a:extLst>
          </p:cNvPr>
          <p:cNvSpPr/>
          <p:nvPr/>
        </p:nvSpPr>
        <p:spPr>
          <a:xfrm>
            <a:off x="2936847" y="4682674"/>
            <a:ext cx="830046" cy="7559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</a:t>
            </a:r>
            <a:endParaRPr lang="es-CO" b="1" dirty="0"/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FC7FDAE0-CF0F-43C3-90DB-F59B726F066C}"/>
              </a:ext>
            </a:extLst>
          </p:cNvPr>
          <p:cNvSpPr/>
          <p:nvPr/>
        </p:nvSpPr>
        <p:spPr>
          <a:xfrm>
            <a:off x="4958281" y="5779799"/>
            <a:ext cx="830046" cy="7559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H</a:t>
            </a:r>
            <a:endParaRPr lang="es-CO" b="1" dirty="0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FF780B98-8116-43B3-B7E1-497933A06BA4}"/>
              </a:ext>
            </a:extLst>
          </p:cNvPr>
          <p:cNvSpPr/>
          <p:nvPr/>
        </p:nvSpPr>
        <p:spPr>
          <a:xfrm>
            <a:off x="6755908" y="4933769"/>
            <a:ext cx="830046" cy="7559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V</a:t>
            </a:r>
            <a:endParaRPr lang="es-CO" b="1" dirty="0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772E4D68-5CE9-4BA2-B148-BDEA28CC690E}"/>
              </a:ext>
            </a:extLst>
          </p:cNvPr>
          <p:cNvSpPr/>
          <p:nvPr/>
        </p:nvSpPr>
        <p:spPr>
          <a:xfrm>
            <a:off x="8543002" y="4317858"/>
            <a:ext cx="830046" cy="755943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68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7642718" y="6093296"/>
            <a:ext cx="3061794" cy="757382"/>
            <a:chOff x="6189257" y="6093296"/>
            <a:chExt cx="2919247" cy="757382"/>
          </a:xfrm>
        </p:grpSpPr>
        <p:pic>
          <p:nvPicPr>
            <p:cNvPr id="24" name="23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2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1"/>
              <a:ext cx="1657653" cy="55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32889" r="25700" b="20000"/>
          <a:stretch/>
        </p:blipFill>
        <p:spPr bwMode="auto">
          <a:xfrm>
            <a:off x="2810686" y="666370"/>
            <a:ext cx="7529006" cy="57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CuadroTexto">
            <a:extLst>
              <a:ext uri="{FF2B5EF4-FFF2-40B4-BE49-F238E27FC236}">
                <a16:creationId xmlns:a16="http://schemas.microsoft.com/office/drawing/2014/main" id="{9E98E4C0-76CF-4397-951A-FE40BCA874A6}"/>
              </a:ext>
            </a:extLst>
          </p:cNvPr>
          <p:cNvSpPr txBox="1"/>
          <p:nvPr/>
        </p:nvSpPr>
        <p:spPr>
          <a:xfrm>
            <a:off x="0" y="277342"/>
            <a:ext cx="8576841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AREAS INTERVINIENTES EN EL SISTEMA DE GESTIÓN DE SEGURIDAD Y SALUD EN EL TRABAJO</a:t>
            </a:r>
          </a:p>
        </p:txBody>
      </p:sp>
      <p:sp>
        <p:nvSpPr>
          <p:cNvPr id="17" name="Pentágono 16">
            <a:extLst>
              <a:ext uri="{FF2B5EF4-FFF2-40B4-BE49-F238E27FC236}">
                <a16:creationId xmlns:a16="http://schemas.microsoft.com/office/drawing/2014/main" id="{85FE1B13-4088-4A5A-BC90-F35B4456DD7D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27</a:t>
            </a:r>
            <a:endParaRPr lang="es-CO" sz="1200" dirty="0"/>
          </a:p>
        </p:txBody>
      </p:sp>
      <p:pic>
        <p:nvPicPr>
          <p:cNvPr id="27" name="28 Imagen" descr="firma 1">
            <a:extLst>
              <a:ext uri="{FF2B5EF4-FFF2-40B4-BE49-F238E27FC236}">
                <a16:creationId xmlns:a16="http://schemas.microsoft.com/office/drawing/2014/main" id="{17FF348A-68D8-4F4A-A127-E3F7570231D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4818D42-AA35-4374-A544-2341822D3048}"/>
              </a:ext>
            </a:extLst>
          </p:cNvPr>
          <p:cNvCxnSpPr/>
          <p:nvPr/>
        </p:nvCxnSpPr>
        <p:spPr>
          <a:xfrm flipV="1">
            <a:off x="3944679" y="1254642"/>
            <a:ext cx="95693" cy="489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515E2D3-CFA6-44AE-97A3-CAE65DDA127A}"/>
              </a:ext>
            </a:extLst>
          </p:cNvPr>
          <p:cNvCxnSpPr>
            <a:cxnSpLocks/>
          </p:cNvCxnSpPr>
          <p:nvPr/>
        </p:nvCxnSpPr>
        <p:spPr>
          <a:xfrm>
            <a:off x="3944679" y="1754372"/>
            <a:ext cx="287079" cy="2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D7FB9A5-C518-4FC9-9821-4FC1C0917AAB}"/>
              </a:ext>
            </a:extLst>
          </p:cNvPr>
          <p:cNvCxnSpPr/>
          <p:nvPr/>
        </p:nvCxnSpPr>
        <p:spPr>
          <a:xfrm flipV="1">
            <a:off x="4699591" y="2721935"/>
            <a:ext cx="116958" cy="138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16CCF54-6757-4C1F-859B-4F6E0ABD4ADA}"/>
              </a:ext>
            </a:extLst>
          </p:cNvPr>
          <p:cNvCxnSpPr/>
          <p:nvPr/>
        </p:nvCxnSpPr>
        <p:spPr>
          <a:xfrm>
            <a:off x="9112375" y="1095153"/>
            <a:ext cx="371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04202" y="1074681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</a:t>
            </a:r>
          </a:p>
        </p:txBody>
      </p:sp>
      <p:grpSp>
        <p:nvGrpSpPr>
          <p:cNvPr id="65" name="64 Grupo"/>
          <p:cNvGrpSpPr/>
          <p:nvPr/>
        </p:nvGrpSpPr>
        <p:grpSpPr>
          <a:xfrm>
            <a:off x="7713258" y="6093296"/>
            <a:ext cx="2919247" cy="757382"/>
            <a:chOff x="6189257" y="6093296"/>
            <a:chExt cx="2919247" cy="757382"/>
          </a:xfrm>
        </p:grpSpPr>
        <p:pic>
          <p:nvPicPr>
            <p:cNvPr id="66" name="6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7" name="6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31868654"/>
              </p:ext>
            </p:extLst>
          </p:nvPr>
        </p:nvGraphicFramePr>
        <p:xfrm>
          <a:off x="1531390" y="1490179"/>
          <a:ext cx="8352928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608348" y="80153"/>
            <a:ext cx="902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          Insumos y entregables 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08119"/>
            <a:ext cx="913661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20326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Calibri Light (Títulos)"/>
                <a:cs typeface="Arial" panose="020B0604020202020204" pitchFamily="34" charset="0"/>
              </a:rPr>
              <a:t>PLAN  DE TRABAJO ANUAL (PTA)  SGSST </a:t>
            </a:r>
          </a:p>
        </p:txBody>
      </p:sp>
      <p:sp>
        <p:nvSpPr>
          <p:cNvPr id="11" name="Pentágono 10">
            <a:extLst>
              <a:ext uri="{FF2B5EF4-FFF2-40B4-BE49-F238E27FC236}">
                <a16:creationId xmlns:a16="http://schemas.microsoft.com/office/drawing/2014/main" id="{D342EEB7-0588-4FE2-8F57-6E972262EBC4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28</a:t>
            </a:r>
            <a:endParaRPr lang="es-CO" sz="1200" dirty="0"/>
          </a:p>
        </p:txBody>
      </p:sp>
      <p:pic>
        <p:nvPicPr>
          <p:cNvPr id="14" name="28 Imagen" descr="firma 1">
            <a:extLst>
              <a:ext uri="{FF2B5EF4-FFF2-40B4-BE49-F238E27FC236}">
                <a16:creationId xmlns:a16="http://schemas.microsoft.com/office/drawing/2014/main" id="{8551B20C-0A63-4A3C-93BD-C568201D3BB9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64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Subtítulo 9">
            <a:extLst>
              <a:ext uri="{FF2B5EF4-FFF2-40B4-BE49-F238E27FC236}">
                <a16:creationId xmlns:a16="http://schemas.microsoft.com/office/drawing/2014/main" id="{6DD6460B-64C0-4B30-9378-D670DE6CB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904" y="2220077"/>
            <a:ext cx="6427440" cy="2822095"/>
          </a:xfrm>
        </p:spPr>
        <p:txBody>
          <a:bodyPr>
            <a:noAutofit/>
          </a:bodyPr>
          <a:lstStyle/>
          <a:p>
            <a:pPr algn="just"/>
            <a:r>
              <a:rPr lang="es-CO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El Ministerio de Educación Nacional es una entidad pública, ente Rector del Sector Educación </a:t>
            </a:r>
            <a:r>
              <a:rPr lang="es-CO" sz="2200" dirty="0">
                <a:solidFill>
                  <a:schemeClr val="tx1"/>
                </a:solidFill>
                <a:cs typeface="Arial" panose="020B0604020202020204" pitchFamily="34" charset="0"/>
              </a:rPr>
              <a:t>del Estado Colombiano</a:t>
            </a:r>
            <a:r>
              <a:rPr lang="es-CO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creado mediante la ley 7ª de agosto 25 de 1886, identificado con el nombre de Ministerio de Educación Nacional, según lo dispuso la Ley 56 de 1927 y cuyas funciones se señalan en el Decreto 5012 del 28 de diciembre de 2009 y el decreto 854 de 2011, y las señaladas por la Ley.</a:t>
            </a:r>
          </a:p>
          <a:p>
            <a:pPr algn="just"/>
            <a:endParaRPr lang="es-CO" sz="2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3 CuadroTexto"/>
          <p:cNvSpPr txBox="1"/>
          <p:nvPr/>
        </p:nvSpPr>
        <p:spPr>
          <a:xfrm>
            <a:off x="0" y="836712"/>
            <a:ext cx="7920000" cy="388965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¿QUÉ ES EL MINISTERIO DE EDUCACIÓN NACIONAL?</a:t>
            </a:r>
          </a:p>
        </p:txBody>
      </p:sp>
      <p:pic>
        <p:nvPicPr>
          <p:cNvPr id="2052" name="Picture 4" descr="https://cadb91aa-a-62cb3a1a-s-sites.googlegroups.com/site/monigotesef/galeria/fomacion-fenercom-monigote-estudiando.jpg?attachauth=ANoY7crFDMyPLSl8hRPMIh1ZftQmpxx3hmWs1EBgwRggBnw0J_MW5q5I3Zdd3qJd5zsGLUHInP5WOt79WQmgER81XcTaRr3l8qFNKOqPLEGwtnCm-iiZnOsM70A41iRjgjMoW83xSDILJ_lTCClj-V5t0UecRh0WKBU4A0MDay2NdQLm9FKe-vV7Rhg5xsyzHx5sW0gagLNAh27p_29RMJ6EsT2N7LxxwOUMsc7OkPgcDXCqYyNHE0i32YXRFCnwmHamgtsoBDTY&amp;attredirects=0">
            <a:extLst>
              <a:ext uri="{FF2B5EF4-FFF2-40B4-BE49-F238E27FC236}">
                <a16:creationId xmlns:a16="http://schemas.microsoft.com/office/drawing/2014/main" id="{EFA50E79-1D9D-422D-913C-6D86D9E4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281192"/>
            <a:ext cx="3675115" cy="24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a 10">
            <a:extLst>
              <a:ext uri="{FF2B5EF4-FFF2-40B4-BE49-F238E27FC236}">
                <a16:creationId xmlns:a16="http://schemas.microsoft.com/office/drawing/2014/main" id="{201D8CD1-6F9B-44F5-A5D1-0A69DDED360C}"/>
              </a:ext>
            </a:extLst>
          </p:cNvPr>
          <p:cNvSpPr/>
          <p:nvPr/>
        </p:nvSpPr>
        <p:spPr>
          <a:xfrm>
            <a:off x="10128448" y="5441678"/>
            <a:ext cx="1800200" cy="7956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dirty="0"/>
              <a:t>Tomado de la Página Web del Ministerio</a:t>
            </a: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5E939A4A-1984-4365-A094-CFF4D42B47AD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2</a:t>
            </a:r>
          </a:p>
        </p:txBody>
      </p:sp>
      <p:pic>
        <p:nvPicPr>
          <p:cNvPr id="14" name="28 Imagen" descr="firma 1">
            <a:extLst>
              <a:ext uri="{FF2B5EF4-FFF2-40B4-BE49-F238E27FC236}">
                <a16:creationId xmlns:a16="http://schemas.microsoft.com/office/drawing/2014/main" id="{E5F41B4C-D25A-4192-9CAB-3749D094CCF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9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AAA092-383B-4A27-8BDF-B4E380DC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52736"/>
            <a:ext cx="9928460" cy="554461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Subtítulo 9">
            <a:extLst>
              <a:ext uri="{FF2B5EF4-FFF2-40B4-BE49-F238E27FC236}">
                <a16:creationId xmlns:a16="http://schemas.microsoft.com/office/drawing/2014/main" id="{6DD6460B-64C0-4B30-9378-D670DE6CB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345" y="1700807"/>
            <a:ext cx="8312602" cy="4320480"/>
          </a:xfrm>
          <a:ln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 algn="just"/>
            <a:endParaRPr lang="es-CO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CO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«El marco estratégico del Ministerio de Educación para el período 2015-2025 establece la estructura que permitirá avanzar hacia lograr que Colombia sea el país más educado de América Latina, y alcanzar los objetivos estratégicos del cuatrienio en materia educativa plasmados en el Plan Nacional de Desarrollo 2014-2018, Todos por un nuevo País, Paz, Equidad y Educación. Bajo este marco, el presente documento define el propósito superior de la entidad al 2025, su visión y la del sector educativo al 2018, la ratificación de la misión y la definición de principios de acción, objetivos estratégicos, iniciativas, programas y proyectos del ministerio»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0" y="404664"/>
            <a:ext cx="7920000" cy="388965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MARCO ESTRATÉGICO DEL MINISTERIO DE EDUCACIÓN NACIONAL (MEN)</a:t>
            </a:r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DB2CA031-19AB-452D-9A06-E808E1DFB272}"/>
              </a:ext>
            </a:extLst>
          </p:cNvPr>
          <p:cNvSpPr/>
          <p:nvPr/>
        </p:nvSpPr>
        <p:spPr>
          <a:xfrm>
            <a:off x="10128448" y="5441678"/>
            <a:ext cx="1800200" cy="7956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dirty="0"/>
              <a:t>Tomado de la Página Web del Ministerio</a:t>
            </a: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73A66310-3ED0-4B8B-8EE5-E685A533F784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3</a:t>
            </a:r>
          </a:p>
        </p:txBody>
      </p:sp>
      <p:pic>
        <p:nvPicPr>
          <p:cNvPr id="11" name="28 Imagen" descr="firma 1">
            <a:extLst>
              <a:ext uri="{FF2B5EF4-FFF2-40B4-BE49-F238E27FC236}">
                <a16:creationId xmlns:a16="http://schemas.microsoft.com/office/drawing/2014/main" id="{4CD78081-12B0-45EE-B1BD-9D633D570FA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87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Subtítulo 9">
            <a:extLst>
              <a:ext uri="{FF2B5EF4-FFF2-40B4-BE49-F238E27FC236}">
                <a16:creationId xmlns:a16="http://schemas.microsoft.com/office/drawing/2014/main" id="{6DD6460B-64C0-4B30-9378-D670DE6CB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7848" y="1700808"/>
            <a:ext cx="6472076" cy="3816424"/>
          </a:xfrm>
        </p:spPr>
        <p:txBody>
          <a:bodyPr>
            <a:noAutofit/>
          </a:bodyPr>
          <a:lstStyle/>
          <a:p>
            <a:pPr algn="just"/>
            <a:r>
              <a:rPr lang="es-CO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"Colombia será el país más educado de América Latina en el 2025": En el 2025 Colombia tendrá un sistema de educación de alta calidad para todos. La educación generará igualdad de oportunidades y desarrollo económico, permitiendo la transformación social del país, mayor equidad y la consolidación de la paz. Participarán de este proceso -en el cual la Educación será la principal prioridad nacional- los padres de familia, los niños y jóvenes, profesores, gobierno, y la sociedad civil. Habrá una financiación adecuada para tener la mejor educación de América Latina.</a:t>
            </a:r>
          </a:p>
          <a:p>
            <a:pPr algn="just"/>
            <a:endParaRPr lang="es-CO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CO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es-CO" sz="2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3 CuadroTexto"/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PROPÓSITO SUPERIOR 2025</a:t>
            </a:r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24143892-F793-4FA5-A5AA-34E668D5BF9D}"/>
              </a:ext>
            </a:extLst>
          </p:cNvPr>
          <p:cNvSpPr/>
          <p:nvPr/>
        </p:nvSpPr>
        <p:spPr>
          <a:xfrm>
            <a:off x="10128448" y="5441678"/>
            <a:ext cx="1800200" cy="7956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dirty="0"/>
              <a:t>Tomado de la Página Web del Ministerio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D86272-3E9D-4FFB-B517-A76C8FFD2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6"/>
          <a:stretch/>
        </p:blipFill>
        <p:spPr>
          <a:xfrm>
            <a:off x="407368" y="1988840"/>
            <a:ext cx="4140613" cy="2448272"/>
          </a:xfrm>
          <a:prstGeom prst="rect">
            <a:avLst/>
          </a:prstGeom>
        </p:spPr>
      </p:pic>
      <p:sp>
        <p:nvSpPr>
          <p:cNvPr id="13" name="Pentágono 12">
            <a:extLst>
              <a:ext uri="{FF2B5EF4-FFF2-40B4-BE49-F238E27FC236}">
                <a16:creationId xmlns:a16="http://schemas.microsoft.com/office/drawing/2014/main" id="{31B2C245-A3E5-49B0-8975-3227193C95F5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4</a:t>
            </a:r>
          </a:p>
        </p:txBody>
      </p:sp>
      <p:pic>
        <p:nvPicPr>
          <p:cNvPr id="11" name="28 Imagen" descr="firma 1">
            <a:extLst>
              <a:ext uri="{FF2B5EF4-FFF2-40B4-BE49-F238E27FC236}">
                <a16:creationId xmlns:a16="http://schemas.microsoft.com/office/drawing/2014/main" id="{5E904F66-370F-468E-AE3E-83BCF03E1B6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80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093296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Subtítulo 9">
            <a:extLst>
              <a:ext uri="{FF2B5EF4-FFF2-40B4-BE49-F238E27FC236}">
                <a16:creationId xmlns:a16="http://schemas.microsoft.com/office/drawing/2014/main" id="{6DD6460B-64C0-4B30-9378-D670DE6C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73" y="941821"/>
            <a:ext cx="11113684" cy="6149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CO" dirty="0">
                <a:latin typeface="+mj-lt"/>
                <a:cs typeface="Arial" panose="020B0604020202020204" pitchFamily="34" charset="0"/>
              </a:rPr>
              <a:t>VISIÓN </a:t>
            </a:r>
            <a:endParaRPr lang="es-CO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E21FC-802C-4545-B965-F914FCA1F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1584" y="1546129"/>
            <a:ext cx="9265374" cy="23882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CO" sz="1400" dirty="0"/>
              <a:t>En el 2018, el Ministerio de Educación es la entidad líder del Gobierno Nacional, con reconocimiento internacional, que atrae a los mejores talentos y está 100% orientada a hacer de Colombia el país más educado de América Latina en el 2025. Es una entidad innovadora, creativa, eficiente, generadora de investigación y conocimiento para el país y para el mundo. Es una entidad ejemplar por su ejecución.</a:t>
            </a:r>
          </a:p>
          <a:p>
            <a:pPr marL="0" indent="0">
              <a:buNone/>
            </a:pPr>
            <a:r>
              <a:rPr lang="es-CO" sz="1400" dirty="0"/>
              <a:t>Este propósito se logrará gracias a la renovación de una cultura organizacional que le ha apostado a una estructura de trabajo más flexible y horizontal, donde es posible equilibrar vida y el trabajo y donde prima la confianza y el compañerismo.</a:t>
            </a:r>
          </a:p>
          <a:p>
            <a:pPr marL="0" indent="0">
              <a:buNone/>
            </a:pPr>
            <a:r>
              <a:rPr lang="es-CO" sz="1400" dirty="0"/>
              <a:t>Sus funcionarios se sienten orgullosos y felices de trabajar en el MEN para lograr una mayor productividad y eficiencia. Promueve un balance entre la vida personal y profesional de sus funcionarios, con un ambiente organizacional moderno, incluyente y generador de espacios y sentimientos de bienestar. Todo esto la convierte en la entidad más deseada para trabajar.</a:t>
            </a:r>
          </a:p>
          <a:p>
            <a:endParaRPr lang="es-CO" sz="1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E64D6-5987-4DE5-9D45-665E5411D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503273" y="4005064"/>
            <a:ext cx="11113685" cy="5968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/>
              <a:t>MISIÓN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6E0836-9672-4673-9E3A-7348ACD2A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273" y="4601928"/>
            <a:ext cx="9856213" cy="15948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CO" sz="1400" dirty="0"/>
              <a:t>Lograr una educación de calidad, que forme mejores seres humanos, ciudadanos con valores éticos, competentes, respetuosos de lo público, que ejercen los derechos humanos, cumplen con sus deberes y conviven en paz. Una educación que genere oportunidades legítimas de progreso y prosperidad para ellos y para el país.</a:t>
            </a:r>
            <a:br>
              <a:rPr lang="es-CO" sz="1400" dirty="0"/>
            </a:br>
            <a:br>
              <a:rPr lang="es-CO" sz="1400" dirty="0"/>
            </a:br>
            <a:r>
              <a:rPr lang="es-CO" sz="1400" dirty="0"/>
              <a:t>Lograr una educación competitiva, pertinente, que contribuya a cerrar brechas de inequidad y en la que participa toda la sociedad.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0" y="404664"/>
            <a:ext cx="7920000" cy="388965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VISIÓN Y MISIÓN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5BBFEC0-7D82-4108-B181-B956325B8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40" t="7291" r="19760" b="9680"/>
          <a:stretch/>
        </p:blipFill>
        <p:spPr>
          <a:xfrm>
            <a:off x="587584" y="1609517"/>
            <a:ext cx="1764000" cy="21795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E6A802F-E6B0-4512-A12C-AB5384544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6154" y="4601928"/>
            <a:ext cx="1224136" cy="1582046"/>
          </a:xfrm>
          <a:prstGeom prst="rect">
            <a:avLst/>
          </a:prstGeom>
        </p:spPr>
      </p:pic>
      <p:sp>
        <p:nvSpPr>
          <p:cNvPr id="15" name="Pentágono 14">
            <a:extLst>
              <a:ext uri="{FF2B5EF4-FFF2-40B4-BE49-F238E27FC236}">
                <a16:creationId xmlns:a16="http://schemas.microsoft.com/office/drawing/2014/main" id="{AB7F362A-17F9-424C-BB57-EAB60644005B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5</a:t>
            </a:r>
          </a:p>
        </p:txBody>
      </p:sp>
      <p:pic>
        <p:nvPicPr>
          <p:cNvPr id="14" name="28 Imagen" descr="firma 1">
            <a:extLst>
              <a:ext uri="{FF2B5EF4-FFF2-40B4-BE49-F238E27FC236}">
                <a16:creationId xmlns:a16="http://schemas.microsoft.com/office/drawing/2014/main" id="{F64C5DA1-38D9-4608-A219-CE6D28CBE8D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5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Subtítulo 9">
            <a:extLst>
              <a:ext uri="{FF2B5EF4-FFF2-40B4-BE49-F238E27FC236}">
                <a16:creationId xmlns:a16="http://schemas.microsoft.com/office/drawing/2014/main" id="{6DD6460B-64C0-4B30-9378-D670DE6C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9061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s-CO" dirty="0">
                <a:latin typeface="+mj-lt"/>
                <a:cs typeface="Arial" panose="020B0604020202020204" pitchFamily="34" charset="0"/>
              </a:rPr>
              <a:t>VALORES INSTITUCIONALES </a:t>
            </a:r>
            <a:r>
              <a:rPr lang="es-CO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AMBIENTE LABORAL - MEN 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76DDEF86-ECE9-4780-9FDD-73615D0ED4AB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599" y="2339042"/>
          <a:ext cx="5198369" cy="339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E64D6-5987-4DE5-9D45-665E5411D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9061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CO" dirty="0"/>
              <a:t>VALORES DEL CÓDIGO DE INTEGRIDAD 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0" y="404664"/>
            <a:ext cx="7920000" cy="388965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cs typeface="Arial" panose="020B0604020202020204" pitchFamily="34" charset="0"/>
              </a:rPr>
              <a:t>VALORES </a:t>
            </a:r>
          </a:p>
        </p:txBody>
      </p:sp>
      <p:pic>
        <p:nvPicPr>
          <p:cNvPr id="3074" name="Picture 2" descr="Resultado de imagen para VALORES DEL CÓDIGO DE INTEGRIDAD GOBIERNO NACIONAL">
            <a:extLst>
              <a:ext uri="{FF2B5EF4-FFF2-40B4-BE49-F238E27FC236}">
                <a16:creationId xmlns:a16="http://schemas.microsoft.com/office/drawing/2014/main" id="{BED1E7E6-EE44-4C31-B195-F03D4551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77" y="2420888"/>
            <a:ext cx="5383224" cy="31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nda 13">
            <a:extLst>
              <a:ext uri="{FF2B5EF4-FFF2-40B4-BE49-F238E27FC236}">
                <a16:creationId xmlns:a16="http://schemas.microsoft.com/office/drawing/2014/main" id="{4373969F-E020-4C87-AD5A-30EC5BECBBEE}"/>
              </a:ext>
            </a:extLst>
          </p:cNvPr>
          <p:cNvSpPr/>
          <p:nvPr/>
        </p:nvSpPr>
        <p:spPr>
          <a:xfrm>
            <a:off x="10430273" y="5733256"/>
            <a:ext cx="1152128" cy="3915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000" dirty="0"/>
              <a:t>Tomado del DAFP</a:t>
            </a: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94EBE1C3-AE42-4491-A37B-4D7F748D2001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6</a:t>
            </a:r>
          </a:p>
        </p:txBody>
      </p:sp>
      <p:pic>
        <p:nvPicPr>
          <p:cNvPr id="15" name="28 Imagen" descr="firma 1">
            <a:extLst>
              <a:ext uri="{FF2B5EF4-FFF2-40B4-BE49-F238E27FC236}">
                <a16:creationId xmlns:a16="http://schemas.microsoft.com/office/drawing/2014/main" id="{37A71FDA-2315-401D-8D88-AFE34592FEC2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70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404664"/>
            <a:ext cx="7920000" cy="389028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MAPA DE ACTORES DEL MINISTERIO DE EDUCACIÓN NACIONAL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ACEA31-DB2C-436E-9ED0-559AD5D914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47" t="13250" r="26375" b="11150"/>
          <a:stretch/>
        </p:blipFill>
        <p:spPr>
          <a:xfrm>
            <a:off x="2783632" y="908720"/>
            <a:ext cx="6264696" cy="5857898"/>
          </a:xfrm>
          <a:prstGeom prst="rect">
            <a:avLst/>
          </a:prstGeom>
        </p:spPr>
      </p:pic>
      <p:sp>
        <p:nvSpPr>
          <p:cNvPr id="11" name="Pentágono 10">
            <a:extLst>
              <a:ext uri="{FF2B5EF4-FFF2-40B4-BE49-F238E27FC236}">
                <a16:creationId xmlns:a16="http://schemas.microsoft.com/office/drawing/2014/main" id="{2E35D186-2003-4A69-A549-CEAC3E03E0F6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7</a:t>
            </a:r>
          </a:p>
        </p:txBody>
      </p:sp>
      <p:pic>
        <p:nvPicPr>
          <p:cNvPr id="10" name="28 Imagen" descr="firma 1">
            <a:extLst>
              <a:ext uri="{FF2B5EF4-FFF2-40B4-BE49-F238E27FC236}">
                <a16:creationId xmlns:a16="http://schemas.microsoft.com/office/drawing/2014/main" id="{92D89BEE-0393-49B9-94DD-91B505A3B67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3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840416" y="6237312"/>
            <a:ext cx="2232248" cy="556586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2" name="3 CuadroTexto"/>
          <p:cNvSpPr txBox="1"/>
          <p:nvPr/>
        </p:nvSpPr>
        <p:spPr>
          <a:xfrm>
            <a:off x="0" y="404664"/>
            <a:ext cx="7920000" cy="666027"/>
          </a:xfrm>
          <a:prstGeom prst="rect">
            <a:avLst/>
          </a:prstGeom>
          <a:solidFill>
            <a:srgbClr val="800000"/>
          </a:solidFill>
        </p:spPr>
        <p:txBody>
          <a:bodyPr wrap="square" lIns="110946" tIns="55473" rIns="110946" bIns="55473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INTEGRACIÓN DEL SIG EN EL COMPONENTE OPERATIVO DEL MODELO INTEGRADO DE PLANEACIÓN Y GESTIÓN VERSIÓN 2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1BBCFE64-D83B-4BD5-A808-0896AD696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720831"/>
            <a:ext cx="6913010" cy="3979929"/>
          </a:xfr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B68B4C90-E182-4F15-862A-DB7422764BB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84232" y="1340768"/>
            <a:ext cx="3511410" cy="3600400"/>
          </a:xfr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600" dirty="0"/>
              <a:t>«El Sistema de Gestión, creado en el artículo 133 de la Ley 1753 de 2015, que integra los Sistemas de Desarrollo Administrativo y de Gestión de la Calidad, es el conjunto de entidades y organismos del Estado, políticas, normas, recursos e información. cuyo objeto es dirigir la gestión pública al mejor desempeño institucional y a la consecución de resultados para la satisfacción de las necesidades y el goce efectivo de los derechos de los ciudadanos. en el marco de la legalidad y la integridad.»</a:t>
            </a:r>
          </a:p>
        </p:txBody>
      </p:sp>
      <p:sp>
        <p:nvSpPr>
          <p:cNvPr id="2" name="Pergamino: vertical 1">
            <a:extLst>
              <a:ext uri="{FF2B5EF4-FFF2-40B4-BE49-F238E27FC236}">
                <a16:creationId xmlns:a16="http://schemas.microsoft.com/office/drawing/2014/main" id="{EC3D2DD9-0DEC-4022-B282-CD8175C12708}"/>
              </a:ext>
            </a:extLst>
          </p:cNvPr>
          <p:cNvSpPr/>
          <p:nvPr/>
        </p:nvSpPr>
        <p:spPr>
          <a:xfrm>
            <a:off x="10632504" y="5124280"/>
            <a:ext cx="1173088" cy="10392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Decreto 1499 de 2017 </a:t>
            </a:r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D19DD0EE-139E-4040-A28C-6F5A15957BCE}"/>
              </a:ext>
            </a:extLst>
          </p:cNvPr>
          <p:cNvSpPr/>
          <p:nvPr/>
        </p:nvSpPr>
        <p:spPr>
          <a:xfrm>
            <a:off x="119336" y="6381376"/>
            <a:ext cx="576064" cy="432000"/>
          </a:xfrm>
          <a:prstGeom prst="pen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9</a:t>
            </a:r>
          </a:p>
        </p:txBody>
      </p:sp>
      <p:pic>
        <p:nvPicPr>
          <p:cNvPr id="10" name="28 Imagen" descr="firma 1">
            <a:extLst>
              <a:ext uri="{FF2B5EF4-FFF2-40B4-BE49-F238E27FC236}">
                <a16:creationId xmlns:a16="http://schemas.microsoft.com/office/drawing/2014/main" id="{265864B5-FF0B-41C8-AE88-8A19E096481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0" b="7121"/>
          <a:stretch/>
        </p:blipFill>
        <p:spPr bwMode="auto">
          <a:xfrm>
            <a:off x="1280108" y="6212853"/>
            <a:ext cx="3095122" cy="60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852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2504</Words>
  <Application>Microsoft Office PowerPoint</Application>
  <PresentationFormat>Panorámica</PresentationFormat>
  <Paragraphs>329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Calibri Light (Títulos)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Cardona García</dc:creator>
  <cp:lastModifiedBy>Ana Maria Cardona García</cp:lastModifiedBy>
  <cp:revision>25</cp:revision>
  <dcterms:created xsi:type="dcterms:W3CDTF">2018-01-23T21:17:04Z</dcterms:created>
  <dcterms:modified xsi:type="dcterms:W3CDTF">2018-01-24T20:10:31Z</dcterms:modified>
</cp:coreProperties>
</file>