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7" r:id="rId4"/>
    <p:sldId id="452" r:id="rId5"/>
    <p:sldId id="466" r:id="rId6"/>
    <p:sldId id="453" r:id="rId7"/>
    <p:sldId id="375" r:id="rId8"/>
    <p:sldId id="435" r:id="rId9"/>
    <p:sldId id="461" r:id="rId10"/>
    <p:sldId id="259" r:id="rId11"/>
    <p:sldId id="311" r:id="rId12"/>
    <p:sldId id="262" r:id="rId13"/>
    <p:sldId id="346" r:id="rId14"/>
    <p:sldId id="465" r:id="rId15"/>
    <p:sldId id="462" r:id="rId16"/>
    <p:sldId id="464" r:id="rId17"/>
    <p:sldId id="463" r:id="rId18"/>
    <p:sldId id="454" r:id="rId19"/>
    <p:sldId id="455" r:id="rId20"/>
    <p:sldId id="459" r:id="rId21"/>
    <p:sldId id="457" r:id="rId22"/>
    <p:sldId id="458" r:id="rId23"/>
    <p:sldId id="460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F94"/>
    <a:srgbClr val="F5096E"/>
    <a:srgbClr val="FF7C80"/>
    <a:srgbClr val="FD9DDD"/>
    <a:srgbClr val="F8A120"/>
    <a:srgbClr val="533192"/>
    <a:srgbClr val="FF6600"/>
    <a:srgbClr val="18BA75"/>
    <a:srgbClr val="00EE77"/>
    <a:srgbClr val="149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92185" autoAdjust="0"/>
  </p:normalViewPr>
  <p:slideViewPr>
    <p:cSldViewPr snapToGrid="0">
      <p:cViewPr varScale="1">
        <p:scale>
          <a:sx n="71" d="100"/>
          <a:sy n="71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C941-E73E-43EA-86C9-9DC559390ACE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A964-17A5-4C7C-BF12-B7403E0E49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35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9E18B-379D-4D46-8FBB-AF7C6ED5EC3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052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9E18B-379D-4D46-8FBB-AF7C6ED5EC35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4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705" y="6402927"/>
            <a:ext cx="2057400" cy="365125"/>
          </a:xfrm>
        </p:spPr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849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779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80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705" y="6402927"/>
            <a:ext cx="2057400" cy="365125"/>
          </a:xfrm>
        </p:spPr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3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6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7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1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22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52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023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23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8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7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705" y="6402927"/>
            <a:ext cx="2057400" cy="365125"/>
          </a:xfrm>
        </p:spPr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83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80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0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3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36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2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8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06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76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8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39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55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0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93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896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45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20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EF97-12CC-4E10-A438-616D26147C9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7895-6CB5-4FBB-9E81-A78D599DD3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578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EF97-12CC-4E10-A438-616D26147C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7895-6CB5-4FBB-9E81-A78D599DD3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12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24.gif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237961"/>
            <a:ext cx="9144000" cy="4740812"/>
          </a:xfrm>
          <a:prstGeom prst="rect">
            <a:avLst/>
          </a:prstGeom>
          <a:solidFill>
            <a:srgbClr val="21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-32005" y="620610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JULIO/2015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218116" y="2991735"/>
            <a:ext cx="442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149E9F"/>
                </a:solidFill>
                <a:cs typeface="Nexa Slab Bold"/>
              </a:rPr>
              <a:t>EXCELENCIA DOCENTE</a:t>
            </a:r>
            <a:endParaRPr lang="es-ES" sz="3600" dirty="0">
              <a:solidFill>
                <a:srgbClr val="149E9F"/>
              </a:solidFill>
              <a:cs typeface="Nexa Slab Bold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85750" y="3708917"/>
            <a:ext cx="857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149E9F"/>
                </a:solidFill>
                <a:cs typeface="Nexa Slab Bold"/>
              </a:rPr>
              <a:t>Viceministerio de Educación Preescolar, Básica y Media</a:t>
            </a:r>
            <a:endParaRPr lang="es-ES" sz="3200" dirty="0">
              <a:solidFill>
                <a:srgbClr val="149E9F"/>
              </a:solidFill>
              <a:cs typeface="Nexa Slab Bold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624833" y="3613431"/>
            <a:ext cx="7609776" cy="0"/>
          </a:xfrm>
          <a:prstGeom prst="line">
            <a:avLst/>
          </a:prstGeom>
          <a:ln w="28575">
            <a:solidFill>
              <a:srgbClr val="149E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07576" y="6237319"/>
            <a:ext cx="2572489" cy="517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6632625" y="6211448"/>
            <a:ext cx="2479370" cy="64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" name="7 Grupo"/>
          <p:cNvGrpSpPr>
            <a:grpSpLocks/>
          </p:cNvGrpSpPr>
          <p:nvPr/>
        </p:nvGrpSpPr>
        <p:grpSpPr bwMode="auto">
          <a:xfrm>
            <a:off x="2355850" y="79731"/>
            <a:ext cx="4432300" cy="1154113"/>
            <a:chOff x="6189257" y="6093296"/>
            <a:chExt cx="2919247" cy="757382"/>
          </a:xfrm>
        </p:grpSpPr>
        <p:pic>
          <p:nvPicPr>
            <p:cNvPr id="14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0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3393574"/>
            <a:ext cx="8540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D76F45"/>
              </a:buClr>
              <a:buSzPct val="85000"/>
            </a:pPr>
            <a:r>
              <a:rPr lang="es-CO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Herramientas e instrumentos</a:t>
            </a:r>
            <a:endParaRPr lang="es-CO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Agrupar 61"/>
          <p:cNvGrpSpPr/>
          <p:nvPr/>
        </p:nvGrpSpPr>
        <p:grpSpPr>
          <a:xfrm rot="16200000">
            <a:off x="4395641" y="2387656"/>
            <a:ext cx="396168" cy="1045864"/>
            <a:chOff x="3491880" y="2959200"/>
            <a:chExt cx="396168" cy="1045864"/>
          </a:xfrm>
          <a:solidFill>
            <a:srgbClr val="0070C0"/>
          </a:solidFill>
        </p:grpSpPr>
        <p:sp>
          <p:nvSpPr>
            <p:cNvPr id="7" name="Elipse 6"/>
            <p:cNvSpPr>
              <a:spLocks noChangeAspect="1"/>
            </p:cNvSpPr>
            <p:nvPr/>
          </p:nvSpPr>
          <p:spPr>
            <a:xfrm>
              <a:off x="3492000" y="295920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3491880" y="360906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795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20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22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24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schemeClr val="bg1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schemeClr val="bg1"/>
                  </a:solidFill>
                </a:rPr>
                <a:t>Viceministerio </a:t>
              </a:r>
              <a:r>
                <a:rPr lang="es-ES" sz="1600" dirty="0">
                  <a:solidFill>
                    <a:schemeClr val="bg1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2" name="AutoShape 2" descr="Resultado de imagen para ora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Resultado de imagen para ora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Marcador de contenido 7"/>
          <p:cNvSpPr txBox="1">
            <a:spLocks/>
          </p:cNvSpPr>
          <p:nvPr/>
        </p:nvSpPr>
        <p:spPr>
          <a:xfrm>
            <a:off x="464506" y="773229"/>
            <a:ext cx="8214988" cy="345638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800" b="1" dirty="0">
                <a:solidFill>
                  <a:srgbClr val="533192"/>
                </a:solidFill>
                <a:ea typeface="+mn-ea"/>
                <a:cs typeface="Arial" pitchFamily="34" charset="0"/>
              </a:rPr>
              <a:t>Nuestro compromiso es proporcionar las herramientas e instrumentos que le permitan al docente lograr que sus estudiantes aprendan </a:t>
            </a:r>
            <a:r>
              <a:rPr lang="es-CO" sz="2800" b="1" dirty="0" smtClean="0">
                <a:solidFill>
                  <a:srgbClr val="533192"/>
                </a:solidFill>
                <a:ea typeface="+mn-ea"/>
                <a:cs typeface="Arial" pitchFamily="34" charset="0"/>
              </a:rPr>
              <a:t>más </a:t>
            </a:r>
            <a:r>
              <a:rPr lang="es-CO" sz="2800" b="1" dirty="0">
                <a:solidFill>
                  <a:srgbClr val="533192"/>
                </a:solidFill>
                <a:ea typeface="+mn-ea"/>
                <a:cs typeface="Arial" pitchFamily="34" charset="0"/>
              </a:rPr>
              <a:t>y mejor</a:t>
            </a:r>
            <a:endParaRPr lang="es-ES" sz="2800" b="1" dirty="0">
              <a:solidFill>
                <a:srgbClr val="533192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 rot="20471350">
            <a:off x="289004" y="2737935"/>
            <a:ext cx="2635625" cy="2016224"/>
            <a:chOff x="2771800" y="3573016"/>
            <a:chExt cx="2635625" cy="201622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2890425" y="3906161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Materiales para la Excelencia</a:t>
              </a:r>
              <a:endParaRPr lang="es-ES" sz="24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 rot="1558753">
            <a:off x="6199937" y="2899404"/>
            <a:ext cx="2635625" cy="2016224"/>
            <a:chOff x="2771800" y="3573016"/>
            <a:chExt cx="2635625" cy="2016224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2881012" y="399598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Formación Docente</a:t>
              </a:r>
              <a:endParaRPr lang="es-ES" sz="24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 rot="21365945">
            <a:off x="3182695" y="2926229"/>
            <a:ext cx="2635625" cy="2016224"/>
            <a:chOff x="2771800" y="3573016"/>
            <a:chExt cx="2635625" cy="2016224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2901480" y="4381073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>
                  <a:latin typeface="Candara" panose="020E0502030303020204" pitchFamily="34" charset="0"/>
                  <a:ea typeface="Batang" panose="02030600000101010101" pitchFamily="18" charset="-127"/>
                  <a:cs typeface="Calibri"/>
                </a:rPr>
                <a:t>Siempre Día E</a:t>
              </a:r>
              <a:endParaRPr lang="es-ES" sz="2000" dirty="0" smtClean="0">
                <a:latin typeface="Candara" panose="020E0502030303020204" pitchFamily="34" charset="0"/>
                <a:ea typeface="Batang" panose="02030600000101010101" pitchFamily="18" charset="-127"/>
                <a:cs typeface="Calibri"/>
              </a:endParaRPr>
            </a:p>
          </p:txBody>
        </p:sp>
      </p:grpSp>
      <p:pic>
        <p:nvPicPr>
          <p:cNvPr id="27" name="Picture 24"/>
          <p:cNvPicPr>
            <a:picLocks noChangeAspect="1"/>
          </p:cNvPicPr>
          <p:nvPr/>
        </p:nvPicPr>
        <p:blipFill rotWithShape="1">
          <a:blip r:embed="rId3"/>
          <a:srcRect r="56472" b="76130"/>
          <a:stretch/>
        </p:blipFill>
        <p:spPr>
          <a:xfrm rot="21373892">
            <a:off x="3383075" y="3383675"/>
            <a:ext cx="2232249" cy="1224137"/>
          </a:xfrm>
          <a:prstGeom prst="rect">
            <a:avLst/>
          </a:prstGeom>
        </p:spPr>
      </p:pic>
      <p:pic>
        <p:nvPicPr>
          <p:cNvPr id="29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7249">
            <a:off x="1591283" y="4344087"/>
            <a:ext cx="1342360" cy="987876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281" y="4219281"/>
            <a:ext cx="1215669" cy="17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0AD1B391DD9792439E2FCF2D92BB4C7E@mineducacion.gov.co" descr="0AD1B391DD9792439E2FCF2D92BB4C7E@mineducaci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99">
            <a:off x="5966656" y="4088882"/>
            <a:ext cx="1199080" cy="12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8B6A77B9F1DCE440BF7F5EBD28D49C88@mineducacion.gov.co" descr="8B6A77B9F1DCE440BF7F5EBD28D49C88@mineducaci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1112">
            <a:off x="7280290" y="4661798"/>
            <a:ext cx="1480119" cy="97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33" name="8 Imagen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9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66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9372" y="1070446"/>
            <a:ext cx="400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000" b="1" dirty="0" smtClean="0">
                <a:solidFill>
                  <a:srgbClr val="533192"/>
                </a:solidFill>
                <a:cs typeface="Arial" pitchFamily="34" charset="0"/>
              </a:rPr>
              <a:t>A. Documento </a:t>
            </a: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interpretación resultados – enfoque estadístico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5370490" y="1070446"/>
            <a:ext cx="352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000" b="1" dirty="0" smtClean="0">
                <a:solidFill>
                  <a:srgbClr val="533192"/>
                </a:solidFill>
                <a:cs typeface="Arial" pitchFamily="34" charset="0"/>
              </a:rPr>
              <a:t>B. Resultados </a:t>
            </a: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generales por competencia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-49442" y="3881104"/>
            <a:ext cx="342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000" b="1" dirty="0" smtClean="0">
                <a:solidFill>
                  <a:srgbClr val="533192"/>
                </a:solidFill>
                <a:cs typeface="Arial" pitchFamily="34" charset="0"/>
              </a:rPr>
              <a:t>D. Estándares </a:t>
            </a: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Básicos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036" y="1707724"/>
            <a:ext cx="4693546" cy="222258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3"/>
          <a:srcRect t="10940"/>
          <a:stretch/>
        </p:blipFill>
        <p:spPr>
          <a:xfrm>
            <a:off x="128016" y="1859206"/>
            <a:ext cx="4645024" cy="2071106"/>
          </a:xfrm>
          <a:prstGeom prst="rect">
            <a:avLst/>
          </a:prstGeom>
        </p:spPr>
      </p:pic>
      <p:sp>
        <p:nvSpPr>
          <p:cNvPr id="10" name="TextBox 19"/>
          <p:cNvSpPr txBox="1"/>
          <p:nvPr/>
        </p:nvSpPr>
        <p:spPr>
          <a:xfrm>
            <a:off x="3582994" y="4588990"/>
            <a:ext cx="1910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000" b="1" dirty="0" smtClean="0">
                <a:solidFill>
                  <a:srgbClr val="533192"/>
                </a:solidFill>
                <a:cs typeface="Arial" pitchFamily="34" charset="0"/>
              </a:rPr>
              <a:t>C. Algunas </a:t>
            </a: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afirmaciones </a:t>
            </a:r>
            <a:r>
              <a:rPr lang="es-CO" sz="2000" b="1" dirty="0" smtClean="0">
                <a:solidFill>
                  <a:srgbClr val="533192"/>
                </a:solidFill>
                <a:cs typeface="Arial" pitchFamily="34" charset="0"/>
              </a:rPr>
              <a:t>liberadas por ICFES</a:t>
            </a:r>
            <a:endParaRPr lang="es-CO" sz="2000" b="1" dirty="0">
              <a:solidFill>
                <a:srgbClr val="533192"/>
              </a:solidFill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821" y="4202067"/>
            <a:ext cx="2717442" cy="223987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52" y="4320824"/>
            <a:ext cx="1741124" cy="21983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14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15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17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schemeClr val="bg1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schemeClr val="bg1"/>
                  </a:solidFill>
                </a:rPr>
                <a:t>Viceministerio </a:t>
              </a:r>
              <a:r>
                <a:rPr lang="es-ES" sz="1600" dirty="0">
                  <a:solidFill>
                    <a:schemeClr val="bg1"/>
                  </a:solidFill>
                </a:rPr>
                <a:t>de Educación Preescolar, Básica y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4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20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22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24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schemeClr val="bg1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schemeClr val="bg1"/>
                  </a:solidFill>
                </a:rPr>
                <a:t>Viceministerio </a:t>
              </a:r>
              <a:r>
                <a:rPr lang="es-ES" sz="1600" dirty="0">
                  <a:solidFill>
                    <a:schemeClr val="bg1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2" name="AutoShape 2" descr="Resultado de imagen para ora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Resultado de imagen para ora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5" name="Grupo 4"/>
          <p:cNvGrpSpPr/>
          <p:nvPr/>
        </p:nvGrpSpPr>
        <p:grpSpPr>
          <a:xfrm rot="2321087">
            <a:off x="7124877" y="461853"/>
            <a:ext cx="1963456" cy="2038851"/>
            <a:chOff x="985888" y="3112512"/>
            <a:chExt cx="1963456" cy="2038851"/>
          </a:xfrm>
        </p:grpSpPr>
        <p:grpSp>
          <p:nvGrpSpPr>
            <p:cNvPr id="13" name="Grupo 12"/>
            <p:cNvGrpSpPr/>
            <p:nvPr/>
          </p:nvGrpSpPr>
          <p:grpSpPr>
            <a:xfrm rot="20471350">
              <a:off x="985888" y="3112512"/>
              <a:ext cx="1318810" cy="1245596"/>
              <a:chOff x="2851504" y="3576646"/>
              <a:chExt cx="2635625" cy="2016224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2"/>
              <a:srcRect t="11283" b="11989"/>
              <a:stretch/>
            </p:blipFill>
            <p:spPr>
              <a:xfrm>
                <a:off x="2851504" y="3576646"/>
                <a:ext cx="2635625" cy="2016224"/>
              </a:xfrm>
              <a:prstGeom prst="rect">
                <a:avLst/>
              </a:prstGeom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2879797" y="3791048"/>
                <a:ext cx="2376263" cy="1345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>
                    <a:solidFill>
                      <a:srgbClr val="D2D2D2">
                        <a:lumMod val="50000"/>
                      </a:srgbClr>
                    </a:solidFill>
                    <a:cs typeface="Arial" pitchFamily="34" charset="0"/>
                  </a:rPr>
                  <a:t>Materiales para la Excelencia</a:t>
                </a:r>
                <a:endParaRPr lang="es-ES" sz="16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9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2740">
              <a:off x="2120052" y="3929836"/>
              <a:ext cx="829292" cy="610296"/>
            </a:xfrm>
            <a:prstGeom prst="rect">
              <a:avLst/>
            </a:prstGeom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78913">
              <a:off x="1593822" y="4055607"/>
              <a:ext cx="751024" cy="109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33" name="8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4507413" y="3081027"/>
            <a:ext cx="4376616" cy="2777228"/>
            <a:chOff x="4404381" y="2874963"/>
            <a:chExt cx="4376616" cy="2777228"/>
          </a:xfrm>
        </p:grpSpPr>
        <p:pic>
          <p:nvPicPr>
            <p:cNvPr id="35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2685" y="3350448"/>
              <a:ext cx="1800000" cy="2301743"/>
            </a:xfrm>
            <a:prstGeom prst="rect">
              <a:avLst/>
            </a:prstGeom>
          </p:spPr>
        </p:pic>
        <p:pic>
          <p:nvPicPr>
            <p:cNvPr id="36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4781" y="3350448"/>
              <a:ext cx="1800000" cy="2301743"/>
            </a:xfrm>
            <a:prstGeom prst="rect">
              <a:avLst/>
            </a:prstGeom>
          </p:spPr>
        </p:pic>
        <p:sp>
          <p:nvSpPr>
            <p:cNvPr id="39" name="Marcador de contenido 7"/>
            <p:cNvSpPr txBox="1">
              <a:spLocks/>
            </p:cNvSpPr>
            <p:nvPr/>
          </p:nvSpPr>
          <p:spPr>
            <a:xfrm>
              <a:off x="4404381" y="2874963"/>
              <a:ext cx="4376616" cy="529334"/>
            </a:xfrm>
            <a:prstGeom prst="rect">
              <a:avLst/>
            </a:prstGeom>
          </p:spPr>
          <p:txBody>
            <a:bodyPr anchor="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ヒラギノ角ゴ Pro W3" pitchFamily="4" charset="-128"/>
                  <a:cs typeface="ヒラギノ角ゴ Pro W3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ヒラギノ角ゴ Pro W3" pitchFamily="4" charset="-128"/>
                  <a:cs typeface="ヒラギノ角ゴ Pro W3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ヒラギノ角ゴ Pro W3" pitchFamily="4" charset="-128"/>
                  <a:cs typeface="ヒラギノ角ゴ Pro W3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CO" sz="2000" b="1" dirty="0" smtClean="0">
                  <a:solidFill>
                    <a:srgbClr val="533192"/>
                  </a:solidFill>
                  <a:ea typeface="+mn-ea"/>
                  <a:cs typeface="Arial" pitchFamily="34" charset="0"/>
                </a:rPr>
                <a:t>2. Reporte individualizado por colegio</a:t>
              </a:r>
              <a:endParaRPr lang="es-ES" sz="2000" b="1" dirty="0">
                <a:solidFill>
                  <a:srgbClr val="533192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61479" y="890677"/>
            <a:ext cx="3995142" cy="3061612"/>
            <a:chOff x="467543" y="1547501"/>
            <a:chExt cx="3995142" cy="3061612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8571" y="1967936"/>
              <a:ext cx="1800000" cy="264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78571" y="1967936"/>
              <a:ext cx="1800000" cy="262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Marcador de contenido 7"/>
            <p:cNvSpPr txBox="1">
              <a:spLocks/>
            </p:cNvSpPr>
            <p:nvPr/>
          </p:nvSpPr>
          <p:spPr>
            <a:xfrm>
              <a:off x="467543" y="1547501"/>
              <a:ext cx="3995142" cy="529334"/>
            </a:xfrm>
            <a:prstGeom prst="rect">
              <a:avLst/>
            </a:prstGeom>
          </p:spPr>
          <p:txBody>
            <a:bodyPr anchor="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ヒラギノ角ゴ Pro W3" pitchFamily="4" charset="-128"/>
                  <a:cs typeface="ヒラギノ角ゴ Pro W3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ヒラギノ角ゴ Pro W3" pitchFamily="4" charset="-128"/>
                  <a:cs typeface="ヒラギノ角ゴ Pro W3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ヒラギノ角ゴ Pro W3" pitchFamily="4" charset="-128"/>
                  <a:cs typeface="ヒラギノ角ゴ Pro W3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CO" sz="2000" b="1" dirty="0">
                  <a:solidFill>
                    <a:srgbClr val="533192"/>
                  </a:solidFill>
                  <a:ea typeface="+mn-ea"/>
                  <a:cs typeface="Arial" pitchFamily="34" charset="0"/>
                </a:rPr>
                <a:t>1</a:t>
              </a:r>
              <a:r>
                <a:rPr lang="es-CO" sz="2000" b="1" dirty="0" smtClean="0">
                  <a:solidFill>
                    <a:srgbClr val="533192"/>
                  </a:solidFill>
                  <a:ea typeface="+mn-ea"/>
                  <a:cs typeface="Arial" pitchFamily="34" charset="0"/>
                </a:rPr>
                <a:t>. Derechos Básicos de Aprendizaje</a:t>
              </a:r>
              <a:endParaRPr lang="es-ES" sz="2000" b="1" dirty="0">
                <a:solidFill>
                  <a:srgbClr val="533192"/>
                </a:solidFill>
                <a:ea typeface="+mn-ea"/>
                <a:cs typeface="Arial" pitchFamily="34" charset="0"/>
              </a:endParaRPr>
            </a:p>
          </p:txBody>
        </p:sp>
      </p:grpSp>
      <p:sp>
        <p:nvSpPr>
          <p:cNvPr id="27" name="TextBox 9"/>
          <p:cNvSpPr txBox="1"/>
          <p:nvPr/>
        </p:nvSpPr>
        <p:spPr>
          <a:xfrm>
            <a:off x="155575" y="4707383"/>
            <a:ext cx="430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¿Cómo está el colegio en detalle? Aprendizajes (afirmaciones)</a:t>
            </a:r>
          </a:p>
        </p:txBody>
      </p:sp>
    </p:spTree>
    <p:extLst>
      <p:ext uri="{BB962C8B-B14F-4D97-AF65-F5344CB8AC3E}">
        <p14:creationId xmlns:p14="http://schemas.microsoft.com/office/powerpoint/2010/main" val="37511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20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22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24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schemeClr val="bg1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schemeClr val="bg1"/>
                  </a:solidFill>
                </a:rPr>
                <a:t>Viceministerio </a:t>
              </a:r>
              <a:r>
                <a:rPr lang="es-ES" sz="1600" dirty="0">
                  <a:solidFill>
                    <a:schemeClr val="bg1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2" name="AutoShape 2" descr="Resultado de imagen para ora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Resultado de imagen para ora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5" name="Grupo 4"/>
          <p:cNvGrpSpPr/>
          <p:nvPr/>
        </p:nvGrpSpPr>
        <p:grpSpPr>
          <a:xfrm rot="2321087">
            <a:off x="7124877" y="461853"/>
            <a:ext cx="1963456" cy="2038851"/>
            <a:chOff x="985888" y="3112512"/>
            <a:chExt cx="1963456" cy="2038851"/>
          </a:xfrm>
        </p:grpSpPr>
        <p:grpSp>
          <p:nvGrpSpPr>
            <p:cNvPr id="13" name="Grupo 12"/>
            <p:cNvGrpSpPr/>
            <p:nvPr/>
          </p:nvGrpSpPr>
          <p:grpSpPr>
            <a:xfrm rot="20471350">
              <a:off x="985888" y="3112512"/>
              <a:ext cx="1318810" cy="1245596"/>
              <a:chOff x="2851504" y="3576646"/>
              <a:chExt cx="2635625" cy="2016224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2"/>
              <a:srcRect t="11283" b="11989"/>
              <a:stretch/>
            </p:blipFill>
            <p:spPr>
              <a:xfrm>
                <a:off x="2851504" y="3576646"/>
                <a:ext cx="2635625" cy="2016224"/>
              </a:xfrm>
              <a:prstGeom prst="rect">
                <a:avLst/>
              </a:prstGeom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2879797" y="3791048"/>
                <a:ext cx="2376263" cy="1345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>
                    <a:solidFill>
                      <a:srgbClr val="D2D2D2">
                        <a:lumMod val="50000"/>
                      </a:srgbClr>
                    </a:solidFill>
                    <a:cs typeface="Arial" pitchFamily="34" charset="0"/>
                  </a:rPr>
                  <a:t>Materiales para la Excelencia</a:t>
                </a:r>
                <a:endParaRPr lang="es-ES" sz="16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9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2740">
              <a:off x="2120052" y="3929836"/>
              <a:ext cx="829292" cy="610296"/>
            </a:xfrm>
            <a:prstGeom prst="rect">
              <a:avLst/>
            </a:prstGeom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78913">
              <a:off x="1593822" y="4055607"/>
              <a:ext cx="751024" cy="109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7 Grupo"/>
          <p:cNvGrpSpPr>
            <a:grpSpLocks/>
          </p:cNvGrpSpPr>
          <p:nvPr/>
        </p:nvGrpSpPr>
        <p:grpSpPr bwMode="auto">
          <a:xfrm>
            <a:off x="5980313" y="6192382"/>
            <a:ext cx="3135690" cy="641288"/>
            <a:chOff x="6189257" y="6093296"/>
            <a:chExt cx="2919247" cy="757382"/>
          </a:xfrm>
        </p:grpSpPr>
        <p:pic>
          <p:nvPicPr>
            <p:cNvPr id="33" name="8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Marcador de contenido 7"/>
          <p:cNvSpPr txBox="1">
            <a:spLocks/>
          </p:cNvSpPr>
          <p:nvPr/>
        </p:nvSpPr>
        <p:spPr>
          <a:xfrm>
            <a:off x="4533326" y="2867333"/>
            <a:ext cx="4376616" cy="52933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>
                <a:solidFill>
                  <a:srgbClr val="533192"/>
                </a:solidFill>
                <a:ea typeface="+mn-ea"/>
                <a:cs typeface="Arial" pitchFamily="34" charset="0"/>
              </a:rPr>
              <a:t>4</a:t>
            </a:r>
            <a:r>
              <a:rPr lang="es-CO" sz="2000" b="1" dirty="0" smtClean="0">
                <a:solidFill>
                  <a:srgbClr val="533192"/>
                </a:solidFill>
                <a:ea typeface="+mn-ea"/>
                <a:cs typeface="Arial" pitchFamily="34" charset="0"/>
              </a:rPr>
              <a:t>. Guía de Orientación Pedagógica</a:t>
            </a:r>
            <a:endParaRPr lang="es-ES" sz="2000" b="1" dirty="0">
              <a:solidFill>
                <a:srgbClr val="533192"/>
              </a:solidFill>
              <a:ea typeface="+mn-ea"/>
              <a:cs typeface="Arial" pitchFamily="34" charset="0"/>
            </a:endParaRPr>
          </a:p>
        </p:txBody>
      </p:sp>
      <p:sp>
        <p:nvSpPr>
          <p:cNvPr id="40" name="Marcador de contenido 7"/>
          <p:cNvSpPr txBox="1">
            <a:spLocks/>
          </p:cNvSpPr>
          <p:nvPr/>
        </p:nvSpPr>
        <p:spPr>
          <a:xfrm>
            <a:off x="180304" y="749012"/>
            <a:ext cx="2827075" cy="52933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 smtClean="0">
                <a:solidFill>
                  <a:srgbClr val="533192"/>
                </a:solidFill>
                <a:ea typeface="+mn-ea"/>
                <a:cs typeface="Arial" pitchFamily="34" charset="0"/>
              </a:rPr>
              <a:t>3. Matriz de Referencia</a:t>
            </a:r>
            <a:endParaRPr lang="es-ES" sz="2000" b="1" dirty="0">
              <a:solidFill>
                <a:srgbClr val="533192"/>
              </a:solidFill>
              <a:ea typeface="+mn-ea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84"/>
          <a:stretch/>
        </p:blipFill>
        <p:spPr>
          <a:xfrm>
            <a:off x="166309" y="1278346"/>
            <a:ext cx="3588582" cy="2856086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731" y="3256102"/>
            <a:ext cx="2265806" cy="2952942"/>
          </a:xfrm>
          <a:prstGeom prst="rect">
            <a:avLst/>
          </a:prstGeom>
        </p:spPr>
      </p:pic>
      <p:sp>
        <p:nvSpPr>
          <p:cNvPr id="31" name="TextBox 10"/>
          <p:cNvSpPr txBox="1"/>
          <p:nvPr/>
        </p:nvSpPr>
        <p:spPr>
          <a:xfrm>
            <a:off x="4043967" y="1091056"/>
            <a:ext cx="3042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¿Qué deberían </a:t>
            </a:r>
            <a:r>
              <a:rPr lang="es-CO" sz="2000" b="1" dirty="0" smtClean="0">
                <a:solidFill>
                  <a:srgbClr val="533192"/>
                </a:solidFill>
                <a:cs typeface="Arial" pitchFamily="34" charset="0"/>
              </a:rPr>
              <a:t>aprender los estudiantes </a:t>
            </a: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y </a:t>
            </a:r>
            <a:r>
              <a:rPr lang="es-CO" sz="2000" b="1" dirty="0" smtClean="0">
                <a:solidFill>
                  <a:srgbClr val="533192"/>
                </a:solidFill>
                <a:cs typeface="Arial" pitchFamily="34" charset="0"/>
              </a:rPr>
              <a:t>qué se </a:t>
            </a: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está evaluando? Afirmaciones - Evidencias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3329520" y="4498537"/>
            <a:ext cx="234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533192"/>
                </a:solidFill>
                <a:cs typeface="Arial" pitchFamily="34" charset="0"/>
              </a:rPr>
              <a:t>¿Qué puedo hacer para que mejoren los niños?</a:t>
            </a:r>
          </a:p>
        </p:txBody>
      </p:sp>
    </p:spTree>
    <p:extLst>
      <p:ext uri="{BB962C8B-B14F-4D97-AF65-F5344CB8AC3E}">
        <p14:creationId xmlns:p14="http://schemas.microsoft.com/office/powerpoint/2010/main" val="20609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20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22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24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schemeClr val="bg1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schemeClr val="bg1"/>
                  </a:solidFill>
                </a:rPr>
                <a:t>Viceministerio </a:t>
              </a:r>
              <a:r>
                <a:rPr lang="es-ES" sz="1600" dirty="0">
                  <a:solidFill>
                    <a:schemeClr val="bg1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2" name="AutoShape 2" descr="Resultado de imagen para ora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Resultado de imagen para ora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5" name="Grupo 4"/>
          <p:cNvGrpSpPr/>
          <p:nvPr/>
        </p:nvGrpSpPr>
        <p:grpSpPr>
          <a:xfrm>
            <a:off x="7010211" y="332656"/>
            <a:ext cx="1792714" cy="1511454"/>
            <a:chOff x="3182695" y="2926229"/>
            <a:chExt cx="2635625" cy="2016224"/>
          </a:xfrm>
        </p:grpSpPr>
        <p:grpSp>
          <p:nvGrpSpPr>
            <p:cNvPr id="19" name="Grupo 18"/>
            <p:cNvGrpSpPr/>
            <p:nvPr/>
          </p:nvGrpSpPr>
          <p:grpSpPr>
            <a:xfrm rot="1807039">
              <a:off x="3182695" y="2926229"/>
              <a:ext cx="2635625" cy="2016224"/>
              <a:chOff x="2771800" y="3573016"/>
              <a:chExt cx="2635625" cy="2016224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 rotWithShape="1">
              <a:blip r:embed="rId5"/>
              <a:srcRect t="11283" b="11989"/>
              <a:stretch/>
            </p:blipFill>
            <p:spPr>
              <a:xfrm>
                <a:off x="2771800" y="3573016"/>
                <a:ext cx="2635625" cy="2016224"/>
              </a:xfrm>
              <a:prstGeom prst="rect">
                <a:avLst/>
              </a:prstGeom>
            </p:spPr>
          </p:pic>
          <p:sp>
            <p:nvSpPr>
              <p:cNvPr id="26" name="CuadroTexto 25"/>
              <p:cNvSpPr txBox="1"/>
              <p:nvPr/>
            </p:nvSpPr>
            <p:spPr>
              <a:xfrm>
                <a:off x="2901480" y="4381073"/>
                <a:ext cx="2376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000" dirty="0" smtClean="0">
                    <a:latin typeface="Candara" panose="020E0502030303020204" pitchFamily="34" charset="0"/>
                    <a:ea typeface="Batang" panose="02030600000101010101" pitchFamily="18" charset="-127"/>
                    <a:cs typeface="Calibri"/>
                  </a:rPr>
                  <a:t>Siempre Día E</a:t>
                </a:r>
                <a:endParaRPr lang="es-ES" sz="2000" dirty="0" smtClean="0">
                  <a:latin typeface="Candara" panose="020E0502030303020204" pitchFamily="34" charset="0"/>
                  <a:ea typeface="Batang" panose="02030600000101010101" pitchFamily="18" charset="-127"/>
                  <a:cs typeface="Calibri"/>
                </a:endParaRPr>
              </a:p>
            </p:txBody>
          </p:sp>
        </p:grpSp>
        <p:pic>
          <p:nvPicPr>
            <p:cNvPr id="27" name="Picture 24"/>
            <p:cNvPicPr>
              <a:picLocks noChangeAspect="1"/>
            </p:cNvPicPr>
            <p:nvPr/>
          </p:nvPicPr>
          <p:blipFill rotWithShape="1">
            <a:blip r:embed="rId6"/>
            <a:srcRect r="56472" b="76130"/>
            <a:stretch/>
          </p:blipFill>
          <p:spPr>
            <a:xfrm rot="1821677">
              <a:off x="3383075" y="3383675"/>
              <a:ext cx="2232249" cy="1224137"/>
            </a:xfrm>
            <a:prstGeom prst="rect">
              <a:avLst/>
            </a:prstGeom>
          </p:spPr>
        </p:pic>
      </p:grpSp>
      <p:grpSp>
        <p:nvGrpSpPr>
          <p:cNvPr id="28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33" name="8 Image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9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OTLSHAPE_TB_00000000000000000000000000000000_ScaleContainer"/>
          <p:cNvSpPr/>
          <p:nvPr>
            <p:custDataLst>
              <p:tags r:id="rId1"/>
            </p:custDataLst>
          </p:nvPr>
        </p:nvSpPr>
        <p:spPr>
          <a:xfrm>
            <a:off x="-36511" y="3127489"/>
            <a:ext cx="9217024" cy="525535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Mayo         Junio         Julio       Agosto       Septiembre       Octubre       Noviembre       Diciembre </a:t>
            </a:r>
          </a:p>
        </p:txBody>
      </p:sp>
      <p:sp>
        <p:nvSpPr>
          <p:cNvPr id="55" name="OTLSHAPE_TB_00000000000000000000000000000000_TimescaleInterval4"/>
          <p:cNvSpPr txBox="1"/>
          <p:nvPr>
            <p:custDataLst>
              <p:tags r:id="rId2"/>
            </p:custDataLst>
          </p:nvPr>
        </p:nvSpPr>
        <p:spPr>
          <a:xfrm>
            <a:off x="1688506" y="3154926"/>
            <a:ext cx="276225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endParaRPr lang="es-CO" sz="1200" spc="-16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56" name="OTLSHAPE_T_ceab20d09f2e4bdeb129016d664c6996_LeftVerticalConnector7"/>
          <p:cNvCxnSpPr/>
          <p:nvPr>
            <p:custDataLst>
              <p:tags r:id="rId3"/>
            </p:custDataLst>
          </p:nvPr>
        </p:nvCxnSpPr>
        <p:spPr>
          <a:xfrm>
            <a:off x="-36510" y="3340981"/>
            <a:ext cx="0" cy="624087"/>
          </a:xfrm>
          <a:prstGeom prst="line">
            <a:avLst/>
          </a:prstGeom>
          <a:noFill/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7249">
            <a:off x="3906100" y="4992490"/>
            <a:ext cx="1342360" cy="987876"/>
          </a:xfrm>
          <a:prstGeom prst="rect">
            <a:avLst/>
          </a:prstGeom>
        </p:spPr>
      </p:pic>
      <p:pic>
        <p:nvPicPr>
          <p:cNvPr id="59" name="Picture 27"/>
          <p:cNvPicPr>
            <a:picLocks noChangeAspect="1"/>
          </p:cNvPicPr>
          <p:nvPr/>
        </p:nvPicPr>
        <p:blipFill rotWithShape="1">
          <a:blip r:embed="rId6"/>
          <a:srcRect l="6837" t="41306" r="2525" b="24348"/>
          <a:stretch/>
        </p:blipFill>
        <p:spPr>
          <a:xfrm>
            <a:off x="38637" y="3789040"/>
            <a:ext cx="1490180" cy="564700"/>
          </a:xfrm>
          <a:prstGeom prst="rect">
            <a:avLst/>
          </a:prstGeom>
        </p:spPr>
      </p:pic>
      <p:sp>
        <p:nvSpPr>
          <p:cNvPr id="60" name="Rectangular Callout 3"/>
          <p:cNvSpPr/>
          <p:nvPr/>
        </p:nvSpPr>
        <p:spPr>
          <a:xfrm>
            <a:off x="38637" y="4797152"/>
            <a:ext cx="1728192" cy="648072"/>
          </a:xfrm>
          <a:prstGeom prst="wedgeRectCallout">
            <a:avLst>
              <a:gd name="adj1" fmla="val -25732"/>
              <a:gd name="adj2" fmla="val -10464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Aterrizando metas</a:t>
            </a:r>
          </a:p>
        </p:txBody>
      </p:sp>
      <p:sp>
        <p:nvSpPr>
          <p:cNvPr id="61" name="Rectangular Callout 30"/>
          <p:cNvSpPr/>
          <p:nvPr/>
        </p:nvSpPr>
        <p:spPr>
          <a:xfrm>
            <a:off x="107504" y="836712"/>
            <a:ext cx="1728192" cy="648072"/>
          </a:xfrm>
          <a:prstGeom prst="wedgeRectCallout">
            <a:avLst>
              <a:gd name="adj1" fmla="val -14689"/>
              <a:gd name="adj2" fmla="val 81315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Primer Boletín</a:t>
            </a:r>
          </a:p>
        </p:txBody>
      </p:sp>
      <p:pic>
        <p:nvPicPr>
          <p:cNvPr id="62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060848"/>
            <a:ext cx="1907703" cy="957181"/>
          </a:xfrm>
          <a:prstGeom prst="rect">
            <a:avLst/>
          </a:prstGeom>
        </p:spPr>
      </p:pic>
      <p:sp>
        <p:nvSpPr>
          <p:cNvPr id="63" name="Rectangular Callout 31"/>
          <p:cNvSpPr/>
          <p:nvPr/>
        </p:nvSpPr>
        <p:spPr>
          <a:xfrm>
            <a:off x="2627784" y="1196752"/>
            <a:ext cx="1728192" cy="648072"/>
          </a:xfrm>
          <a:prstGeom prst="wedgeRectCallout">
            <a:avLst>
              <a:gd name="adj1" fmla="val -24099"/>
              <a:gd name="adj2" fmla="val 102206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Día E de la Familia</a:t>
            </a:r>
          </a:p>
        </p:txBody>
      </p:sp>
      <p:sp>
        <p:nvSpPr>
          <p:cNvPr id="64" name="Rectangular Callout 32"/>
          <p:cNvSpPr/>
          <p:nvPr/>
        </p:nvSpPr>
        <p:spPr>
          <a:xfrm>
            <a:off x="3347864" y="4149080"/>
            <a:ext cx="1728192" cy="648072"/>
          </a:xfrm>
          <a:prstGeom prst="wedgeRectCallout">
            <a:avLst>
              <a:gd name="adj1" fmla="val -51861"/>
              <a:gd name="adj2" fmla="val -117711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Kit de mejoramiento</a:t>
            </a:r>
          </a:p>
        </p:txBody>
      </p:sp>
      <p:pic>
        <p:nvPicPr>
          <p:cNvPr id="65" name="Picture 2" descr="http://www.sedchoco.gov.co/web/images/img_calidad/logo_sabersecretarios2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1754811" cy="590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ular Callout 39"/>
          <p:cNvSpPr/>
          <p:nvPr/>
        </p:nvSpPr>
        <p:spPr>
          <a:xfrm>
            <a:off x="4788024" y="1268760"/>
            <a:ext cx="1728192" cy="648072"/>
          </a:xfrm>
          <a:prstGeom prst="wedgeRectCallout">
            <a:avLst>
              <a:gd name="adj1" fmla="val -24099"/>
              <a:gd name="adj2" fmla="val 102206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Mes de la evaluación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9" t="10389" r="32674" b="9541"/>
          <a:stretch/>
        </p:blipFill>
        <p:spPr bwMode="auto">
          <a:xfrm>
            <a:off x="1907704" y="4653136"/>
            <a:ext cx="1210134" cy="15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ular Callout 43"/>
          <p:cNvSpPr/>
          <p:nvPr/>
        </p:nvSpPr>
        <p:spPr>
          <a:xfrm>
            <a:off x="1907704" y="4005064"/>
            <a:ext cx="1152128" cy="576064"/>
          </a:xfrm>
          <a:prstGeom prst="wedgeRectCallout">
            <a:avLst>
              <a:gd name="adj1" fmla="val -28181"/>
              <a:gd name="adj2" fmla="val -116895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DBAs</a:t>
            </a:r>
          </a:p>
        </p:txBody>
      </p:sp>
      <p:sp>
        <p:nvSpPr>
          <p:cNvPr id="69" name="Rectangular Callout 44"/>
          <p:cNvSpPr/>
          <p:nvPr/>
        </p:nvSpPr>
        <p:spPr>
          <a:xfrm>
            <a:off x="5364088" y="4221088"/>
            <a:ext cx="1800200" cy="648072"/>
          </a:xfrm>
          <a:prstGeom prst="wedgeRectCallout">
            <a:avLst>
              <a:gd name="adj1" fmla="val -22466"/>
              <a:gd name="adj2" fmla="val -132954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Mes de prácticas de aula</a:t>
            </a:r>
          </a:p>
        </p:txBody>
      </p:sp>
      <p:sp>
        <p:nvSpPr>
          <p:cNvPr id="70" name="Rectangular Callout 45"/>
          <p:cNvSpPr/>
          <p:nvPr/>
        </p:nvSpPr>
        <p:spPr>
          <a:xfrm>
            <a:off x="6632624" y="2171093"/>
            <a:ext cx="2160240" cy="720080"/>
          </a:xfrm>
          <a:prstGeom prst="wedgeRectCallout">
            <a:avLst>
              <a:gd name="adj1" fmla="val -14252"/>
              <a:gd name="adj2" fmla="val 8377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Mes de ambiente escolar</a:t>
            </a:r>
          </a:p>
        </p:txBody>
      </p:sp>
      <p:sp>
        <p:nvSpPr>
          <p:cNvPr id="71" name="Rectangular Callout 46"/>
          <p:cNvSpPr/>
          <p:nvPr/>
        </p:nvSpPr>
        <p:spPr>
          <a:xfrm>
            <a:off x="7343800" y="4221088"/>
            <a:ext cx="1717320" cy="648072"/>
          </a:xfrm>
          <a:prstGeom prst="wedgeRectCallout">
            <a:avLst>
              <a:gd name="adj1" fmla="val 12024"/>
              <a:gd name="adj2" fmla="val -11989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Los aguinaldos del Saber</a:t>
            </a:r>
          </a:p>
        </p:txBody>
      </p:sp>
      <p:sp>
        <p:nvSpPr>
          <p:cNvPr id="72" name="Rounded Rectangular Callout 6"/>
          <p:cNvSpPr/>
          <p:nvPr/>
        </p:nvSpPr>
        <p:spPr>
          <a:xfrm>
            <a:off x="0" y="6175705"/>
            <a:ext cx="9324528" cy="682295"/>
          </a:xfrm>
          <a:prstGeom prst="wedgeRoundRectCallout">
            <a:avLst>
              <a:gd name="adj1" fmla="val 11552"/>
              <a:gd name="adj2" fmla="val -46626"/>
              <a:gd name="adj3" fmla="val 16667"/>
            </a:avLst>
          </a:prstGeom>
          <a:solidFill>
            <a:srgbClr val="0E4CE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CONCURSO MENSUAL RECOCIMIENTO USO MATERIAL VIRTUAL</a:t>
            </a:r>
          </a:p>
        </p:txBody>
      </p:sp>
      <p:pic>
        <p:nvPicPr>
          <p:cNvPr id="73" name="Imagen 1"/>
          <p:cNvPicPr>
            <a:picLocks noChangeAspect="1"/>
          </p:cNvPicPr>
          <p:nvPr/>
        </p:nvPicPr>
        <p:blipFill rotWithShape="1">
          <a:blip r:embed="rId13"/>
          <a:srcRect l="45738" t="9455" r="30732" b="12490"/>
          <a:stretch/>
        </p:blipFill>
        <p:spPr>
          <a:xfrm>
            <a:off x="8028384" y="5877272"/>
            <a:ext cx="1015999" cy="732692"/>
          </a:xfrm>
          <a:prstGeom prst="rect">
            <a:avLst/>
          </a:prstGeom>
        </p:spPr>
      </p:pic>
      <p:pic>
        <p:nvPicPr>
          <p:cNvPr id="74" name="Imagen 1"/>
          <p:cNvPicPr>
            <a:picLocks noChangeAspect="1"/>
          </p:cNvPicPr>
          <p:nvPr/>
        </p:nvPicPr>
        <p:blipFill rotWithShape="1">
          <a:blip r:embed="rId13"/>
          <a:srcRect l="1754" t="29302" r="66797" b="19621"/>
          <a:stretch/>
        </p:blipFill>
        <p:spPr>
          <a:xfrm>
            <a:off x="6516216" y="5877272"/>
            <a:ext cx="1357923" cy="488462"/>
          </a:xfrm>
          <a:prstGeom prst="rect">
            <a:avLst/>
          </a:prstGeom>
        </p:spPr>
      </p:pic>
      <p:pic>
        <p:nvPicPr>
          <p:cNvPr id="57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99" y="1556792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F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3393574"/>
            <a:ext cx="8540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D76F45"/>
              </a:buClr>
              <a:buSzPct val="85000"/>
            </a:pPr>
            <a:r>
              <a:rPr lang="es-CO" sz="4400" dirty="0" smtClean="0">
                <a:solidFill>
                  <a:srgbClr val="149D61"/>
                </a:solidFill>
              </a:rPr>
              <a:t>4. Carrera Docente</a:t>
            </a:r>
            <a:endParaRPr lang="es-CO" sz="5400" dirty="0">
              <a:solidFill>
                <a:srgbClr val="149D61"/>
              </a:solidFill>
            </a:endParaRPr>
          </a:p>
        </p:txBody>
      </p:sp>
      <p:grpSp>
        <p:nvGrpSpPr>
          <p:cNvPr id="6" name="Agrupar 61"/>
          <p:cNvGrpSpPr/>
          <p:nvPr/>
        </p:nvGrpSpPr>
        <p:grpSpPr>
          <a:xfrm rot="16200000">
            <a:off x="4395641" y="2387656"/>
            <a:ext cx="396168" cy="1045864"/>
            <a:chOff x="3491880" y="2959200"/>
            <a:chExt cx="396168" cy="1045864"/>
          </a:xfrm>
          <a:solidFill>
            <a:srgbClr val="149D61"/>
          </a:solidFill>
        </p:grpSpPr>
        <p:sp>
          <p:nvSpPr>
            <p:cNvPr id="7" name="Elipse 6"/>
            <p:cNvSpPr>
              <a:spLocks noChangeAspect="1"/>
            </p:cNvSpPr>
            <p:nvPr/>
          </p:nvSpPr>
          <p:spPr>
            <a:xfrm>
              <a:off x="3492000" y="295920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3491880" y="360906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0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24FF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20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22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24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prstClr val="white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prstClr val="white"/>
                  </a:solidFill>
                </a:rPr>
                <a:t>Viceministerio </a:t>
              </a:r>
              <a:r>
                <a:rPr lang="es-ES" sz="1600" dirty="0">
                  <a:solidFill>
                    <a:prstClr val="white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19" name="Marcador de contenido 7"/>
          <p:cNvSpPr txBox="1">
            <a:spLocks/>
          </p:cNvSpPr>
          <p:nvPr/>
        </p:nvSpPr>
        <p:spPr>
          <a:xfrm>
            <a:off x="467544" y="892806"/>
            <a:ext cx="8208912" cy="345638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s-CO" sz="2800" b="1" dirty="0">
                <a:solidFill>
                  <a:srgbClr val="E7E6E6">
                    <a:lumMod val="50000"/>
                  </a:srgbClr>
                </a:solidFill>
                <a:ea typeface="+mn-ea"/>
                <a:cs typeface="Arial" pitchFamily="34" charset="0"/>
              </a:rPr>
              <a:t>Trabajamos por fortalecer cada vez más los procesos asociados a su carrera docente</a:t>
            </a:r>
            <a:endParaRPr lang="es-ES" sz="2800" b="1" dirty="0">
              <a:solidFill>
                <a:srgbClr val="E7E6E6">
                  <a:lumMod val="50000"/>
                </a:srgbClr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 rot="20471350">
            <a:off x="313549" y="2466905"/>
            <a:ext cx="2635625" cy="2016224"/>
            <a:chOff x="2771800" y="3573016"/>
            <a:chExt cx="2635625" cy="2016224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2901480" y="4165630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Inducción a nuevos maestros</a:t>
              </a:r>
              <a:endParaRPr lang="es-ES" sz="24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 rot="1558753">
            <a:off x="6320598" y="2293325"/>
            <a:ext cx="2635625" cy="2016224"/>
            <a:chOff x="2771800" y="3573016"/>
            <a:chExt cx="2635625" cy="2016224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2901480" y="435029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Evaluación</a:t>
              </a:r>
              <a:endParaRPr lang="es-ES" sz="24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 rot="21365945">
            <a:off x="3254187" y="2370466"/>
            <a:ext cx="2635625" cy="2016224"/>
            <a:chOff x="2771800" y="3573016"/>
            <a:chExt cx="2635625" cy="2016224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2901480" y="4165630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Audiencias públicas</a:t>
              </a:r>
              <a:endParaRPr lang="es-ES" sz="24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980">
            <a:off x="2833239" y="4018667"/>
            <a:ext cx="1833976" cy="13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235">
            <a:off x="4737964" y="3958687"/>
            <a:ext cx="2200154" cy="123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37" name="8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3393574"/>
            <a:ext cx="8540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D76F45"/>
              </a:buClr>
              <a:buSzPct val="85000"/>
            </a:pPr>
            <a:r>
              <a:rPr lang="es-CO" sz="4400" dirty="0">
                <a:solidFill>
                  <a:srgbClr val="F5096E"/>
                </a:solidFill>
              </a:rPr>
              <a:t>5</a:t>
            </a:r>
            <a:r>
              <a:rPr lang="es-CO" sz="4400" dirty="0" smtClean="0">
                <a:solidFill>
                  <a:srgbClr val="F5096E"/>
                </a:solidFill>
              </a:rPr>
              <a:t>. Rol del Secretario de Educación</a:t>
            </a:r>
            <a:endParaRPr lang="es-CO" sz="5400" dirty="0">
              <a:solidFill>
                <a:srgbClr val="F5096E"/>
              </a:solidFill>
            </a:endParaRPr>
          </a:p>
        </p:txBody>
      </p:sp>
      <p:grpSp>
        <p:nvGrpSpPr>
          <p:cNvPr id="6" name="Agrupar 61"/>
          <p:cNvGrpSpPr/>
          <p:nvPr/>
        </p:nvGrpSpPr>
        <p:grpSpPr>
          <a:xfrm rot="16200000">
            <a:off x="4395641" y="2387656"/>
            <a:ext cx="396168" cy="1045864"/>
            <a:chOff x="3491880" y="2959200"/>
            <a:chExt cx="396168" cy="1045864"/>
          </a:xfrm>
          <a:solidFill>
            <a:srgbClr val="F5096E"/>
          </a:solidFill>
        </p:grpSpPr>
        <p:sp>
          <p:nvSpPr>
            <p:cNvPr id="7" name="Elipse 6"/>
            <p:cNvSpPr>
              <a:spLocks noChangeAspect="1"/>
            </p:cNvSpPr>
            <p:nvPr/>
          </p:nvSpPr>
          <p:spPr>
            <a:xfrm>
              <a:off x="3492000" y="295920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3491880" y="360906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0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346367" y="1132357"/>
            <a:ext cx="8136904" cy="915979"/>
            <a:chOff x="539552" y="1196752"/>
            <a:chExt cx="8136904" cy="915979"/>
          </a:xfrm>
        </p:grpSpPr>
        <p:grpSp>
          <p:nvGrpSpPr>
            <p:cNvPr id="7" name="Grupo 6"/>
            <p:cNvGrpSpPr/>
            <p:nvPr/>
          </p:nvGrpSpPr>
          <p:grpSpPr>
            <a:xfrm>
              <a:off x="539552" y="1196752"/>
              <a:ext cx="812944" cy="865909"/>
              <a:chOff x="1733152" y="2937231"/>
              <a:chExt cx="976320" cy="975857"/>
            </a:xfrm>
          </p:grpSpPr>
          <p:sp>
            <p:nvSpPr>
              <p:cNvPr id="5" name="Shape 137"/>
              <p:cNvSpPr/>
              <p:nvPr/>
            </p:nvSpPr>
            <p:spPr>
              <a:xfrm>
                <a:off x="1931158" y="2943677"/>
                <a:ext cx="539041" cy="936512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6600">
                    <a:solidFill>
                      <a:srgbClr val="EF7936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sz="4800" dirty="0">
                    <a:solidFill>
                      <a:srgbClr val="F5096E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6" name="Shape 141"/>
              <p:cNvSpPr/>
              <p:nvPr/>
            </p:nvSpPr>
            <p:spPr>
              <a:xfrm>
                <a:off x="1733152" y="2937231"/>
                <a:ext cx="976320" cy="97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01600">
                <a:solidFill>
                  <a:srgbClr val="F5096E"/>
                </a:solidFill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EF7936"/>
                    </a:solidFill>
                  </a:defRPr>
                </a:pPr>
                <a:endParaRPr>
                  <a:solidFill>
                    <a:srgbClr val="F5096E"/>
                  </a:solidFill>
                </a:endParaRPr>
              </a:p>
            </p:txBody>
          </p:sp>
        </p:grpSp>
        <p:sp>
          <p:nvSpPr>
            <p:cNvPr id="17" name="Rectángulo 16"/>
            <p:cNvSpPr/>
            <p:nvPr/>
          </p:nvSpPr>
          <p:spPr>
            <a:xfrm>
              <a:off x="1548240" y="1281734"/>
              <a:ext cx="71282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Desarrollar nuevas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iniciativas de reconocimiento a los docentes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46367" y="2419592"/>
            <a:ext cx="8136904" cy="910009"/>
            <a:chOff x="539552" y="2483987"/>
            <a:chExt cx="8136904" cy="910009"/>
          </a:xfrm>
        </p:grpSpPr>
        <p:grpSp>
          <p:nvGrpSpPr>
            <p:cNvPr id="8" name="Grupo 7"/>
            <p:cNvGrpSpPr/>
            <p:nvPr/>
          </p:nvGrpSpPr>
          <p:grpSpPr>
            <a:xfrm>
              <a:off x="539552" y="2483987"/>
              <a:ext cx="812944" cy="865909"/>
              <a:chOff x="1733152" y="2912381"/>
              <a:chExt cx="976320" cy="975857"/>
            </a:xfrm>
          </p:grpSpPr>
          <p:sp>
            <p:nvSpPr>
              <p:cNvPr id="9" name="Shape 137"/>
              <p:cNvSpPr/>
              <p:nvPr/>
            </p:nvSpPr>
            <p:spPr>
              <a:xfrm>
                <a:off x="1931158" y="2932055"/>
                <a:ext cx="539041" cy="936512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6600">
                    <a:solidFill>
                      <a:srgbClr val="EF7936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s-CO" sz="4800" dirty="0">
                    <a:solidFill>
                      <a:srgbClr val="F5096E"/>
                    </a:solidFill>
                    <a:latin typeface="Arial"/>
                    <a:cs typeface="Arial"/>
                  </a:rPr>
                  <a:t>2</a:t>
                </a:r>
                <a:endParaRPr sz="4800" dirty="0">
                  <a:solidFill>
                    <a:srgbClr val="F5096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Shape 141"/>
              <p:cNvSpPr/>
              <p:nvPr/>
            </p:nvSpPr>
            <p:spPr>
              <a:xfrm>
                <a:off x="1733152" y="2912381"/>
                <a:ext cx="976320" cy="97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01600">
                <a:solidFill>
                  <a:srgbClr val="F5096E"/>
                </a:solidFill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EF7936"/>
                    </a:solidFill>
                  </a:defRPr>
                </a:pPr>
                <a:endParaRPr>
                  <a:solidFill>
                    <a:srgbClr val="CAE818"/>
                  </a:solidFill>
                </a:endParaRPr>
              </a:p>
            </p:txBody>
          </p:sp>
        </p:grpSp>
        <p:sp>
          <p:nvSpPr>
            <p:cNvPr id="18" name="Rectángulo 17"/>
            <p:cNvSpPr/>
            <p:nvPr/>
          </p:nvSpPr>
          <p:spPr>
            <a:xfrm>
              <a:off x="1571120" y="2562999"/>
              <a:ext cx="71053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Apoyar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los Talleres </a:t>
              </a: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Regionales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y </a:t>
              </a: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hacer seguimiento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a compromisos adquiridos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46367" y="5018200"/>
            <a:ext cx="8136904" cy="1200329"/>
            <a:chOff x="539552" y="5082595"/>
            <a:chExt cx="8136904" cy="1200329"/>
          </a:xfrm>
        </p:grpSpPr>
        <p:grpSp>
          <p:nvGrpSpPr>
            <p:cNvPr id="14" name="Grupo 13"/>
            <p:cNvGrpSpPr/>
            <p:nvPr/>
          </p:nvGrpSpPr>
          <p:grpSpPr>
            <a:xfrm>
              <a:off x="539552" y="5124607"/>
              <a:ext cx="812944" cy="865909"/>
              <a:chOff x="1733152" y="2937231"/>
              <a:chExt cx="976320" cy="975857"/>
            </a:xfrm>
          </p:grpSpPr>
          <p:sp>
            <p:nvSpPr>
              <p:cNvPr id="15" name="Shape 137"/>
              <p:cNvSpPr/>
              <p:nvPr/>
            </p:nvSpPr>
            <p:spPr>
              <a:xfrm>
                <a:off x="1931158" y="2956903"/>
                <a:ext cx="539041" cy="936512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6600">
                    <a:solidFill>
                      <a:srgbClr val="EF7936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s-CO" sz="4800" dirty="0">
                    <a:solidFill>
                      <a:srgbClr val="F5096E"/>
                    </a:solidFill>
                    <a:latin typeface="Arial"/>
                    <a:cs typeface="Arial"/>
                  </a:rPr>
                  <a:t>4</a:t>
                </a:r>
                <a:endParaRPr sz="4800" dirty="0">
                  <a:solidFill>
                    <a:srgbClr val="F5096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Shape 141"/>
              <p:cNvSpPr/>
              <p:nvPr/>
            </p:nvSpPr>
            <p:spPr>
              <a:xfrm>
                <a:off x="1733152" y="2937231"/>
                <a:ext cx="976320" cy="97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01600">
                <a:solidFill>
                  <a:srgbClr val="F5096E"/>
                </a:solidFill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EF7936"/>
                    </a:solidFill>
                  </a:defRPr>
                </a:pPr>
                <a:endParaRPr>
                  <a:solidFill>
                    <a:srgbClr val="F5096E"/>
                  </a:solidFill>
                </a:endParaRPr>
              </a:p>
            </p:txBody>
          </p:sp>
        </p:grpSp>
        <p:sp>
          <p:nvSpPr>
            <p:cNvPr id="19" name="Rectángulo 18"/>
            <p:cNvSpPr/>
            <p:nvPr/>
          </p:nvSpPr>
          <p:spPr>
            <a:xfrm>
              <a:off x="1548240" y="5082595"/>
              <a:ext cx="71282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Realizar sesiones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de trabajo con docentes para la apropiación de programas como Incentivos a la Calidad y Siempre Día E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46367" y="3728877"/>
            <a:ext cx="8136904" cy="910009"/>
            <a:chOff x="539552" y="3793272"/>
            <a:chExt cx="8136904" cy="910009"/>
          </a:xfrm>
        </p:grpSpPr>
        <p:grpSp>
          <p:nvGrpSpPr>
            <p:cNvPr id="11" name="Grupo 10"/>
            <p:cNvGrpSpPr/>
            <p:nvPr/>
          </p:nvGrpSpPr>
          <p:grpSpPr>
            <a:xfrm>
              <a:off x="539552" y="3793272"/>
              <a:ext cx="812944" cy="865909"/>
              <a:chOff x="1733152" y="2912381"/>
              <a:chExt cx="976320" cy="975857"/>
            </a:xfrm>
          </p:grpSpPr>
          <p:sp>
            <p:nvSpPr>
              <p:cNvPr id="12" name="Shape 137"/>
              <p:cNvSpPr/>
              <p:nvPr/>
            </p:nvSpPr>
            <p:spPr>
              <a:xfrm>
                <a:off x="1931158" y="2932055"/>
                <a:ext cx="539041" cy="936512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6600">
                    <a:solidFill>
                      <a:srgbClr val="EF7936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s-CO" sz="4800" dirty="0">
                    <a:solidFill>
                      <a:srgbClr val="F5096E"/>
                    </a:solidFill>
                    <a:latin typeface="Arial"/>
                    <a:cs typeface="Arial"/>
                  </a:rPr>
                  <a:t>3</a:t>
                </a:r>
                <a:endParaRPr sz="4800" dirty="0">
                  <a:solidFill>
                    <a:srgbClr val="F5096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Shape 141"/>
              <p:cNvSpPr/>
              <p:nvPr/>
            </p:nvSpPr>
            <p:spPr>
              <a:xfrm>
                <a:off x="1733152" y="2912381"/>
                <a:ext cx="976320" cy="97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01600">
                <a:solidFill>
                  <a:srgbClr val="F5096E"/>
                </a:solidFill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EF7936"/>
                    </a:solidFill>
                  </a:defRPr>
                </a:pPr>
                <a:endParaRPr>
                  <a:solidFill>
                    <a:srgbClr val="CAE818"/>
                  </a:solidFill>
                </a:endParaRPr>
              </a:p>
            </p:txBody>
          </p:sp>
        </p:grpSp>
        <p:sp>
          <p:nvSpPr>
            <p:cNvPr id="20" name="Rectángulo 19"/>
            <p:cNvSpPr/>
            <p:nvPr/>
          </p:nvSpPr>
          <p:spPr>
            <a:xfrm>
              <a:off x="1571120" y="3872284"/>
              <a:ext cx="71053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Fomentar las iniciativas de formación docente articuladas con el MEN</a:t>
              </a:r>
            </a:p>
          </p:txBody>
        </p:sp>
      </p:grpSp>
      <p:sp>
        <p:nvSpPr>
          <p:cNvPr id="26" name="Rectángulo 25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27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  <a:solidFill>
            <a:srgbClr val="FD9DDD"/>
          </a:solidFill>
        </p:grpSpPr>
        <p:grpSp>
          <p:nvGrpSpPr>
            <p:cNvPr id="28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  <a:grpFill/>
          </p:grpSpPr>
          <p:sp>
            <p:nvSpPr>
              <p:cNvPr id="30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prstClr val="white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prstClr val="white"/>
                  </a:solidFill>
                </a:rPr>
                <a:t>Viceministerio </a:t>
              </a:r>
              <a:r>
                <a:rPr lang="es-ES" sz="1600" dirty="0">
                  <a:solidFill>
                    <a:prstClr val="white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32" name="2 Marcador de contenido"/>
          <p:cNvSpPr txBox="1">
            <a:spLocks/>
          </p:cNvSpPr>
          <p:nvPr/>
        </p:nvSpPr>
        <p:spPr>
          <a:xfrm rot="1126927">
            <a:off x="6731521" y="362488"/>
            <a:ext cx="21546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cmpd="thinThick">
            <a:solidFill>
              <a:schemeClr val="bg1">
                <a:lumMod val="50000"/>
              </a:schemeClr>
            </a:solidFill>
            <a:prstDash val="dash"/>
          </a:ln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ES" sz="2000" b="1" dirty="0" smtClean="0">
                <a:solidFill>
                  <a:srgbClr val="D2D2D2">
                    <a:lumMod val="50000"/>
                  </a:srgbClr>
                </a:solidFill>
                <a:cs typeface="Arial" pitchFamily="34" charset="0"/>
              </a:rPr>
              <a:t>Alineación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ES" sz="2000" b="1" dirty="0" smtClean="0">
                <a:solidFill>
                  <a:srgbClr val="D2D2D2">
                    <a:lumMod val="50000"/>
                  </a:srgbClr>
                </a:solidFill>
                <a:cs typeface="Arial" pitchFamily="34" charset="0"/>
              </a:rPr>
              <a:t>MEN</a:t>
            </a:r>
            <a:endParaRPr lang="es-ES" sz="2000" b="1" dirty="0">
              <a:solidFill>
                <a:srgbClr val="D2D2D2">
                  <a:lumMod val="50000"/>
                </a:srgbClr>
              </a:solidFill>
              <a:cs typeface="Arial" pitchFamily="34" charset="0"/>
            </a:endParaRPr>
          </a:p>
        </p:txBody>
      </p:sp>
      <p:grpSp>
        <p:nvGrpSpPr>
          <p:cNvPr id="33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34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664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7"/>
          <p:cNvSpPr txBox="1">
            <a:spLocks/>
          </p:cNvSpPr>
          <p:nvPr/>
        </p:nvSpPr>
        <p:spPr>
          <a:xfrm>
            <a:off x="948931" y="1772816"/>
            <a:ext cx="7246139" cy="3456384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es-CO" sz="3600" b="1" dirty="0">
                <a:solidFill>
                  <a:srgbClr val="149C9F"/>
                </a:solidFill>
                <a:ea typeface="+mn-ea"/>
                <a:cs typeface="Arial" pitchFamily="34" charset="0"/>
              </a:rPr>
              <a:t>El docente es el eje transformador de la calidad educativa…</a:t>
            </a:r>
          </a:p>
          <a:p>
            <a:pPr marL="0" indent="0" algn="ctr">
              <a:spcBef>
                <a:spcPts val="300"/>
              </a:spcBef>
              <a:buNone/>
            </a:pPr>
            <a:endParaRPr lang="es-CO" sz="3600" b="1" dirty="0">
              <a:solidFill>
                <a:srgbClr val="149C9F"/>
              </a:solidFill>
              <a:ea typeface="+mn-ea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s-CO" sz="3600" b="1" dirty="0">
                <a:solidFill>
                  <a:srgbClr val="149C9F"/>
                </a:solidFill>
                <a:ea typeface="+mn-ea"/>
                <a:cs typeface="Arial" pitchFamily="34" charset="0"/>
              </a:rPr>
              <a:t>¡Por eso le apostamos a la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s-CO" sz="3600" b="1" dirty="0">
                <a:solidFill>
                  <a:srgbClr val="149C9F"/>
                </a:solidFill>
                <a:ea typeface="+mn-ea"/>
                <a:cs typeface="Arial" pitchFamily="34" charset="0"/>
              </a:rPr>
              <a:t>Excelencia Docente!</a:t>
            </a:r>
            <a:endParaRPr lang="es-ES" sz="3600" b="1" dirty="0">
              <a:solidFill>
                <a:srgbClr val="149C9F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21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4FF94"/>
              </a:solidFill>
            </a:endParaRPr>
          </a:p>
        </p:txBody>
      </p:sp>
      <p:grpSp>
        <p:nvGrpSpPr>
          <p:cNvPr id="4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5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rgbClr val="149C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Elipse 7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rgbClr val="149C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 smtClean="0">
                  <a:solidFill>
                    <a:srgbClr val="149C9F"/>
                  </a:solidFill>
                </a:rPr>
                <a:t>Excelencia Docente</a:t>
              </a:r>
              <a:endParaRPr lang="es-ES" sz="1600" dirty="0" smtClean="0">
                <a:solidFill>
                  <a:srgbClr val="149C9F"/>
                </a:solidFill>
              </a:endParaRPr>
            </a:p>
            <a:p>
              <a:r>
                <a:rPr lang="es-ES" sz="1600" dirty="0" smtClean="0">
                  <a:solidFill>
                    <a:srgbClr val="149C9F"/>
                  </a:solidFill>
                </a:rPr>
                <a:t>Viceministerio </a:t>
              </a:r>
              <a:r>
                <a:rPr lang="es-ES" sz="1600" dirty="0">
                  <a:solidFill>
                    <a:srgbClr val="149C9F"/>
                  </a:solidFill>
                </a:rPr>
                <a:t>de Educación Preescolar, Básica y Media</a:t>
              </a:r>
            </a:p>
          </p:txBody>
        </p:sp>
      </p:grpSp>
      <p:grpSp>
        <p:nvGrpSpPr>
          <p:cNvPr id="9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10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15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369775" y="838792"/>
            <a:ext cx="8136904" cy="865909"/>
            <a:chOff x="539552" y="1196752"/>
            <a:chExt cx="8136904" cy="865909"/>
          </a:xfrm>
        </p:grpSpPr>
        <p:grpSp>
          <p:nvGrpSpPr>
            <p:cNvPr id="7" name="Grupo 6"/>
            <p:cNvGrpSpPr/>
            <p:nvPr/>
          </p:nvGrpSpPr>
          <p:grpSpPr>
            <a:xfrm>
              <a:off x="539552" y="1196752"/>
              <a:ext cx="812944" cy="865909"/>
              <a:chOff x="1733152" y="2937231"/>
              <a:chExt cx="976320" cy="975857"/>
            </a:xfrm>
          </p:grpSpPr>
          <p:sp>
            <p:nvSpPr>
              <p:cNvPr id="5" name="Shape 137"/>
              <p:cNvSpPr/>
              <p:nvPr/>
            </p:nvSpPr>
            <p:spPr>
              <a:xfrm>
                <a:off x="1931158" y="2956903"/>
                <a:ext cx="539041" cy="936512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6600">
                    <a:solidFill>
                      <a:srgbClr val="EF7936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sz="4800" dirty="0">
                    <a:solidFill>
                      <a:srgbClr val="F5096E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6" name="Shape 141"/>
              <p:cNvSpPr/>
              <p:nvPr/>
            </p:nvSpPr>
            <p:spPr>
              <a:xfrm>
                <a:off x="1733152" y="2937231"/>
                <a:ext cx="976320" cy="97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01600">
                <a:solidFill>
                  <a:srgbClr val="F5096E"/>
                </a:solidFill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EF7936"/>
                    </a:solidFill>
                  </a:defRPr>
                </a:pPr>
                <a:endParaRPr>
                  <a:solidFill>
                    <a:srgbClr val="CAE818"/>
                  </a:solidFill>
                </a:endParaRPr>
              </a:p>
            </p:txBody>
          </p:sp>
        </p:grpSp>
        <p:sp>
          <p:nvSpPr>
            <p:cNvPr id="17" name="Rectángulo 16"/>
            <p:cNvSpPr/>
            <p:nvPr/>
          </p:nvSpPr>
          <p:spPr>
            <a:xfrm>
              <a:off x="1548240" y="1429651"/>
              <a:ext cx="7128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Realizar la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inducción </a:t>
              </a: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a nuevos docentes en su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ETC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69775" y="2002112"/>
            <a:ext cx="8136904" cy="910008"/>
            <a:chOff x="539552" y="2483988"/>
            <a:chExt cx="8136904" cy="910008"/>
          </a:xfrm>
        </p:grpSpPr>
        <p:grpSp>
          <p:nvGrpSpPr>
            <p:cNvPr id="8" name="Grupo 7"/>
            <p:cNvGrpSpPr/>
            <p:nvPr/>
          </p:nvGrpSpPr>
          <p:grpSpPr>
            <a:xfrm>
              <a:off x="539552" y="2483988"/>
              <a:ext cx="812944" cy="865909"/>
              <a:chOff x="1733152" y="2912382"/>
              <a:chExt cx="976320" cy="975857"/>
            </a:xfrm>
          </p:grpSpPr>
          <p:sp>
            <p:nvSpPr>
              <p:cNvPr id="9" name="Shape 137"/>
              <p:cNvSpPr/>
              <p:nvPr/>
            </p:nvSpPr>
            <p:spPr>
              <a:xfrm>
                <a:off x="1931158" y="2932054"/>
                <a:ext cx="539041" cy="936512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6600">
                    <a:solidFill>
                      <a:srgbClr val="EF7936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s-CO" sz="4800" dirty="0">
                    <a:solidFill>
                      <a:srgbClr val="F5096E"/>
                    </a:solidFill>
                    <a:latin typeface="Arial"/>
                    <a:cs typeface="Arial"/>
                  </a:rPr>
                  <a:t>2</a:t>
                </a:r>
                <a:endParaRPr sz="4800" dirty="0">
                  <a:solidFill>
                    <a:srgbClr val="F5096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Shape 141"/>
              <p:cNvSpPr/>
              <p:nvPr/>
            </p:nvSpPr>
            <p:spPr>
              <a:xfrm>
                <a:off x="1733152" y="2912382"/>
                <a:ext cx="976320" cy="97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01600">
                <a:solidFill>
                  <a:srgbClr val="F5096E"/>
                </a:solidFill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EF7936"/>
                    </a:solidFill>
                  </a:defRPr>
                </a:pPr>
                <a:endParaRPr>
                  <a:solidFill>
                    <a:srgbClr val="CAE818"/>
                  </a:solidFill>
                </a:endParaRPr>
              </a:p>
            </p:txBody>
          </p:sp>
        </p:grpSp>
        <p:sp>
          <p:nvSpPr>
            <p:cNvPr id="18" name="Rectángulo 17"/>
            <p:cNvSpPr/>
            <p:nvPr/>
          </p:nvSpPr>
          <p:spPr>
            <a:xfrm>
              <a:off x="1571120" y="2562999"/>
              <a:ext cx="71053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Orientar y acompañar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el proceso de inducción en los colegios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69775" y="4328752"/>
            <a:ext cx="8136904" cy="865909"/>
            <a:chOff x="539552" y="4994835"/>
            <a:chExt cx="8136904" cy="865909"/>
          </a:xfrm>
        </p:grpSpPr>
        <p:grpSp>
          <p:nvGrpSpPr>
            <p:cNvPr id="14" name="Grupo 13"/>
            <p:cNvGrpSpPr/>
            <p:nvPr/>
          </p:nvGrpSpPr>
          <p:grpSpPr>
            <a:xfrm>
              <a:off x="539552" y="4994835"/>
              <a:ext cx="812944" cy="865909"/>
              <a:chOff x="1733152" y="2790982"/>
              <a:chExt cx="976320" cy="975857"/>
            </a:xfrm>
          </p:grpSpPr>
          <p:sp>
            <p:nvSpPr>
              <p:cNvPr id="15" name="Shape 137"/>
              <p:cNvSpPr/>
              <p:nvPr/>
            </p:nvSpPr>
            <p:spPr>
              <a:xfrm>
                <a:off x="1931158" y="2810654"/>
                <a:ext cx="539041" cy="936512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6600">
                    <a:solidFill>
                      <a:srgbClr val="EF7936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s-CO" sz="4800" dirty="0">
                    <a:solidFill>
                      <a:srgbClr val="F5096E"/>
                    </a:solidFill>
                    <a:latin typeface="Arial"/>
                    <a:cs typeface="Arial"/>
                  </a:rPr>
                  <a:t>4</a:t>
                </a:r>
                <a:endParaRPr sz="4800" dirty="0">
                  <a:solidFill>
                    <a:srgbClr val="F5096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Shape 141"/>
              <p:cNvSpPr/>
              <p:nvPr/>
            </p:nvSpPr>
            <p:spPr>
              <a:xfrm>
                <a:off x="1733152" y="2790982"/>
                <a:ext cx="976320" cy="97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01600">
                <a:solidFill>
                  <a:srgbClr val="F5096E"/>
                </a:solidFill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EF7936"/>
                    </a:solidFill>
                  </a:defRPr>
                </a:pPr>
                <a:endParaRPr>
                  <a:solidFill>
                    <a:srgbClr val="CAE818"/>
                  </a:solidFill>
                </a:endParaRPr>
              </a:p>
            </p:txBody>
          </p:sp>
        </p:grpSp>
        <p:sp>
          <p:nvSpPr>
            <p:cNvPr id="19" name="Rectángulo 18"/>
            <p:cNvSpPr/>
            <p:nvPr/>
          </p:nvSpPr>
          <p:spPr>
            <a:xfrm>
              <a:off x="1548240" y="5227734"/>
              <a:ext cx="7128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Agilizar los </a:t>
              </a: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procesos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de nombramiento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69775" y="3165432"/>
            <a:ext cx="8136904" cy="865909"/>
            <a:chOff x="539552" y="3793272"/>
            <a:chExt cx="8136904" cy="865909"/>
          </a:xfrm>
        </p:grpSpPr>
        <p:grpSp>
          <p:nvGrpSpPr>
            <p:cNvPr id="11" name="Grupo 10"/>
            <p:cNvGrpSpPr/>
            <p:nvPr/>
          </p:nvGrpSpPr>
          <p:grpSpPr>
            <a:xfrm>
              <a:off x="539552" y="3793272"/>
              <a:ext cx="812944" cy="865909"/>
              <a:chOff x="1733152" y="2912381"/>
              <a:chExt cx="976320" cy="975857"/>
            </a:xfrm>
          </p:grpSpPr>
          <p:sp>
            <p:nvSpPr>
              <p:cNvPr id="12" name="Shape 137"/>
              <p:cNvSpPr/>
              <p:nvPr/>
            </p:nvSpPr>
            <p:spPr>
              <a:xfrm>
                <a:off x="1931158" y="2932055"/>
                <a:ext cx="539041" cy="936512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6600">
                    <a:solidFill>
                      <a:srgbClr val="EF7936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s-CO" sz="4800" dirty="0">
                    <a:solidFill>
                      <a:srgbClr val="F5096E"/>
                    </a:solidFill>
                    <a:latin typeface="Arial"/>
                    <a:cs typeface="Arial"/>
                  </a:rPr>
                  <a:t>3</a:t>
                </a:r>
                <a:endParaRPr sz="4800" dirty="0">
                  <a:solidFill>
                    <a:srgbClr val="F5096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Shape 141"/>
              <p:cNvSpPr/>
              <p:nvPr/>
            </p:nvSpPr>
            <p:spPr>
              <a:xfrm>
                <a:off x="1733152" y="2912381"/>
                <a:ext cx="976320" cy="97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01600">
                <a:solidFill>
                  <a:srgbClr val="F5096E"/>
                </a:solidFill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EF7936"/>
                    </a:solidFill>
                  </a:defRPr>
                </a:pPr>
                <a:endParaRPr>
                  <a:solidFill>
                    <a:srgbClr val="CAE818"/>
                  </a:solidFill>
                </a:endParaRPr>
              </a:p>
            </p:txBody>
          </p:sp>
        </p:grpSp>
        <p:sp>
          <p:nvSpPr>
            <p:cNvPr id="20" name="Rectángulo 19"/>
            <p:cNvSpPr/>
            <p:nvPr/>
          </p:nvSpPr>
          <p:spPr>
            <a:xfrm>
              <a:off x="1571120" y="4026172"/>
              <a:ext cx="71053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Fortalecer las políticas de bienestar docente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69775" y="5492071"/>
            <a:ext cx="8138726" cy="870502"/>
            <a:chOff x="560610" y="5264421"/>
            <a:chExt cx="8138726" cy="870502"/>
          </a:xfrm>
        </p:grpSpPr>
        <p:sp>
          <p:nvSpPr>
            <p:cNvPr id="25" name="Shape 137"/>
            <p:cNvSpPr/>
            <p:nvPr/>
          </p:nvSpPr>
          <p:spPr>
            <a:xfrm>
              <a:off x="725482" y="5303926"/>
              <a:ext cx="448839" cy="830997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6600">
                  <a:solidFill>
                    <a:srgbClr val="EF7936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s-CO" sz="4800" dirty="0">
                  <a:solidFill>
                    <a:srgbClr val="F5096E"/>
                  </a:solidFill>
                  <a:latin typeface="Arial"/>
                  <a:cs typeface="Arial"/>
                </a:rPr>
                <a:t>5</a:t>
              </a:r>
              <a:endParaRPr sz="4800" dirty="0">
                <a:solidFill>
                  <a:srgbClr val="F5096E"/>
                </a:solidFill>
                <a:latin typeface="Arial"/>
                <a:cs typeface="Arial"/>
              </a:endParaRPr>
            </a:p>
          </p:txBody>
        </p:sp>
        <p:sp>
          <p:nvSpPr>
            <p:cNvPr id="26" name="Shape 141"/>
            <p:cNvSpPr/>
            <p:nvPr/>
          </p:nvSpPr>
          <p:spPr>
            <a:xfrm>
              <a:off x="560610" y="5264421"/>
              <a:ext cx="812944" cy="86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>
              <a:solidFill>
                <a:srgbClr val="F5096E"/>
              </a:solidFill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EF7936"/>
                  </a:solidFill>
                </a:defRPr>
              </a:pPr>
              <a:endParaRPr>
                <a:solidFill>
                  <a:srgbClr val="CAE818"/>
                </a:solidFill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571120" y="5497320"/>
              <a:ext cx="7128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Administrar la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planta docente (vacantes)</a:t>
              </a: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30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  <a:solidFill>
            <a:srgbClr val="FD9DDD"/>
          </a:solidFill>
        </p:grpSpPr>
        <p:grpSp>
          <p:nvGrpSpPr>
            <p:cNvPr id="31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  <a:grpFill/>
          </p:grpSpPr>
          <p:sp>
            <p:nvSpPr>
              <p:cNvPr id="33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prstClr val="white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prstClr val="white"/>
                  </a:solidFill>
                </a:rPr>
                <a:t>Viceministerio </a:t>
              </a:r>
              <a:r>
                <a:rPr lang="es-ES" sz="1600" dirty="0">
                  <a:solidFill>
                    <a:prstClr val="white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35" name="2 Marcador de contenido"/>
          <p:cNvSpPr txBox="1">
            <a:spLocks/>
          </p:cNvSpPr>
          <p:nvPr/>
        </p:nvSpPr>
        <p:spPr>
          <a:xfrm rot="1126927">
            <a:off x="6691180" y="416276"/>
            <a:ext cx="21546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cmpd="thinThick">
            <a:solidFill>
              <a:schemeClr val="bg1">
                <a:lumMod val="50000"/>
              </a:schemeClr>
            </a:solidFill>
            <a:prstDash val="dash"/>
          </a:ln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ES" sz="2000" b="1" dirty="0">
                <a:solidFill>
                  <a:srgbClr val="D2D2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</a:t>
            </a:r>
            <a:endParaRPr lang="es-ES" sz="2000" b="1" dirty="0" smtClean="0">
              <a:solidFill>
                <a:srgbClr val="D2D2D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ES" sz="2000" b="1" dirty="0" smtClean="0">
                <a:solidFill>
                  <a:srgbClr val="D2D2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000" b="1" dirty="0">
                <a:solidFill>
                  <a:srgbClr val="D2D2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</a:p>
        </p:txBody>
      </p:sp>
      <p:grpSp>
        <p:nvGrpSpPr>
          <p:cNvPr id="36" name="7 Grupo"/>
          <p:cNvGrpSpPr>
            <a:grpSpLocks/>
          </p:cNvGrpSpPr>
          <p:nvPr/>
        </p:nvGrpSpPr>
        <p:grpSpPr bwMode="auto">
          <a:xfrm>
            <a:off x="5385336" y="6013143"/>
            <a:ext cx="3655632" cy="875692"/>
            <a:chOff x="6189257" y="6093296"/>
            <a:chExt cx="2919247" cy="757382"/>
          </a:xfrm>
        </p:grpSpPr>
        <p:pic>
          <p:nvPicPr>
            <p:cNvPr id="3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8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237961"/>
            <a:ext cx="9144000" cy="4740812"/>
          </a:xfrm>
          <a:prstGeom prst="rect">
            <a:avLst/>
          </a:prstGeom>
          <a:solidFill>
            <a:srgbClr val="21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-32005" y="620610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JULIO/2015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218116" y="2991735"/>
            <a:ext cx="442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149E9F"/>
                </a:solidFill>
                <a:cs typeface="Nexa Slab Bold"/>
              </a:rPr>
              <a:t>EXCELENCIA DOCENTE</a:t>
            </a:r>
            <a:endParaRPr lang="es-ES" sz="3600" dirty="0">
              <a:solidFill>
                <a:srgbClr val="149E9F"/>
              </a:solidFill>
              <a:cs typeface="Nexa Slab Bold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85750" y="3708917"/>
            <a:ext cx="857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149E9F"/>
                </a:solidFill>
                <a:cs typeface="Nexa Slab Bold"/>
              </a:rPr>
              <a:t>Viceministerio de Educación Preescolar, Básica y Media</a:t>
            </a:r>
            <a:endParaRPr lang="es-ES" sz="3200" dirty="0">
              <a:solidFill>
                <a:srgbClr val="149E9F"/>
              </a:solidFill>
              <a:cs typeface="Nexa Slab Bold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624833" y="3613431"/>
            <a:ext cx="7609776" cy="0"/>
          </a:xfrm>
          <a:prstGeom prst="line">
            <a:avLst/>
          </a:prstGeom>
          <a:ln w="28575">
            <a:solidFill>
              <a:srgbClr val="149E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07576" y="6237319"/>
            <a:ext cx="2572489" cy="517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6632625" y="6211448"/>
            <a:ext cx="2479370" cy="64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" name="7 Grupo"/>
          <p:cNvGrpSpPr>
            <a:grpSpLocks/>
          </p:cNvGrpSpPr>
          <p:nvPr/>
        </p:nvGrpSpPr>
        <p:grpSpPr bwMode="auto">
          <a:xfrm>
            <a:off x="2355850" y="79731"/>
            <a:ext cx="4432300" cy="1154113"/>
            <a:chOff x="6189257" y="6093296"/>
            <a:chExt cx="2919247" cy="757382"/>
          </a:xfrm>
        </p:grpSpPr>
        <p:pic>
          <p:nvPicPr>
            <p:cNvPr id="14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13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21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4FF94"/>
              </a:solidFill>
            </a:endParaRPr>
          </a:p>
        </p:txBody>
      </p:sp>
      <p:grpSp>
        <p:nvGrpSpPr>
          <p:cNvPr id="4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5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rgbClr val="149C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Elipse 7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rgbClr val="149C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 smtClean="0">
                  <a:solidFill>
                    <a:srgbClr val="149C9F"/>
                  </a:solidFill>
                </a:rPr>
                <a:t>Excelencia Docente</a:t>
              </a:r>
              <a:endParaRPr lang="es-ES" sz="1600" dirty="0" smtClean="0">
                <a:solidFill>
                  <a:srgbClr val="149C9F"/>
                </a:solidFill>
              </a:endParaRPr>
            </a:p>
            <a:p>
              <a:r>
                <a:rPr lang="es-ES" sz="1600" dirty="0" smtClean="0">
                  <a:solidFill>
                    <a:srgbClr val="149C9F"/>
                  </a:solidFill>
                </a:rPr>
                <a:t>Viceministerio </a:t>
              </a:r>
              <a:r>
                <a:rPr lang="es-ES" sz="1600" dirty="0">
                  <a:solidFill>
                    <a:srgbClr val="149C9F"/>
                  </a:solidFill>
                </a:rPr>
                <a:t>de Educación Preescolar, Básica y Media</a:t>
              </a:r>
            </a:p>
          </p:txBody>
        </p:sp>
      </p:grpSp>
      <p:grpSp>
        <p:nvGrpSpPr>
          <p:cNvPr id="9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10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Elipse 23"/>
          <p:cNvSpPr/>
          <p:nvPr/>
        </p:nvSpPr>
        <p:spPr>
          <a:xfrm>
            <a:off x="1151620" y="1523771"/>
            <a:ext cx="6840760" cy="460851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776322" y="3062367"/>
            <a:ext cx="2124000" cy="57600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24FF9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Calibri"/>
              </a:rPr>
              <a:t>COMUNICAR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0"/>
              <a:cs typeface="Calibri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510000" y="2373681"/>
            <a:ext cx="2124000" cy="57600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24FF9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Calibri"/>
              </a:rPr>
              <a:t>RECONOCER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0"/>
              <a:cs typeface="Calibri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510000" y="3748961"/>
            <a:ext cx="2124000" cy="830997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24FF9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Calibri"/>
              </a:rPr>
              <a:t>CREAR HERRAMIENTAS E INSTRUMENTOS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0"/>
              <a:cs typeface="Calibri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363634" y="3062367"/>
            <a:ext cx="2124000" cy="57600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24FF9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Calibri"/>
              </a:rPr>
              <a:t>CONSOLIDAR PROFESION DOCENTE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0"/>
              <a:cs typeface="Calibri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582144" y="1733993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b="1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Contexto</a:t>
            </a:r>
            <a:endParaRPr lang="es-ES" b="1" dirty="0" smtClean="0">
              <a:solidFill>
                <a:prstClr val="black"/>
              </a:solidFill>
              <a:ea typeface="ＭＳ Ｐゴシック" charset="0"/>
              <a:cs typeface="Calibri"/>
            </a:endParaRPr>
          </a:p>
        </p:txBody>
      </p:sp>
      <p:sp>
        <p:nvSpPr>
          <p:cNvPr id="30" name="Rectángulo 29"/>
          <p:cNvSpPr/>
          <p:nvPr/>
        </p:nvSpPr>
        <p:spPr>
          <a:xfrm rot="10800000">
            <a:off x="2359619" y="4783523"/>
            <a:ext cx="4608512" cy="541939"/>
          </a:xfrm>
          <a:prstGeom prst="rect">
            <a:avLst/>
          </a:prstGeom>
          <a:pattFill prst="wdUpDiag">
            <a:fgClr>
              <a:sysClr val="window" lastClr="FFFFFF">
                <a:lumMod val="85000"/>
              </a:sysClr>
            </a:fgClr>
            <a:bgClr>
              <a:sysClr val="window" lastClr="FFFFFF"/>
            </a:bgClr>
          </a:patt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196838" y="4883274"/>
            <a:ext cx="293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b="1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Capacidad institucional</a:t>
            </a:r>
            <a:endParaRPr lang="es-ES" b="1" dirty="0" smtClean="0">
              <a:solidFill>
                <a:prstClr val="black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0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21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4FF94"/>
              </a:solidFill>
            </a:endParaRPr>
          </a:p>
        </p:txBody>
      </p:sp>
      <p:grpSp>
        <p:nvGrpSpPr>
          <p:cNvPr id="4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5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rgbClr val="149C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Elipse 7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rgbClr val="149C9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 smtClean="0">
                  <a:solidFill>
                    <a:srgbClr val="149C9F"/>
                  </a:solidFill>
                </a:rPr>
                <a:t>Excelencia Docente</a:t>
              </a:r>
              <a:endParaRPr lang="es-ES" sz="1600" dirty="0" smtClean="0">
                <a:solidFill>
                  <a:srgbClr val="149C9F"/>
                </a:solidFill>
              </a:endParaRPr>
            </a:p>
            <a:p>
              <a:r>
                <a:rPr lang="es-ES" sz="1600" dirty="0" smtClean="0">
                  <a:solidFill>
                    <a:srgbClr val="149C9F"/>
                  </a:solidFill>
                </a:rPr>
                <a:t>Viceministerio </a:t>
              </a:r>
              <a:r>
                <a:rPr lang="es-ES" sz="1600" dirty="0">
                  <a:solidFill>
                    <a:srgbClr val="149C9F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9" name="Marcador de contenido 7"/>
          <p:cNvSpPr txBox="1">
            <a:spLocks/>
          </p:cNvSpPr>
          <p:nvPr/>
        </p:nvSpPr>
        <p:spPr>
          <a:xfrm>
            <a:off x="1069174" y="1376331"/>
            <a:ext cx="7147546" cy="4135823"/>
          </a:xfrm>
          <a:prstGeom prst="rect">
            <a:avLst/>
          </a:prstGeom>
          <a:solidFill>
            <a:srgbClr val="21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>
                <a:solidFill>
                  <a:srgbClr val="24FF94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s-CO" sz="2800" dirty="0">
                <a:solidFill>
                  <a:srgbClr val="149C9F"/>
                </a:solidFill>
                <a:cs typeface="Arial" pitchFamily="34" charset="0"/>
              </a:rPr>
              <a:t>En Colombia </a:t>
            </a:r>
            <a:r>
              <a:rPr lang="es-CO" sz="2800" b="1" dirty="0">
                <a:solidFill>
                  <a:srgbClr val="149C9F"/>
                </a:solidFill>
                <a:cs typeface="Arial" pitchFamily="34" charset="0"/>
              </a:rPr>
              <a:t>reconocemos</a:t>
            </a:r>
            <a:r>
              <a:rPr lang="es-CO" sz="2800" dirty="0">
                <a:solidFill>
                  <a:srgbClr val="149C9F"/>
                </a:solidFill>
                <a:cs typeface="Arial" pitchFamily="34" charset="0"/>
              </a:rPr>
              <a:t> a los docentes; los </a:t>
            </a:r>
            <a:r>
              <a:rPr lang="es-CO" sz="2800" b="1" dirty="0">
                <a:solidFill>
                  <a:srgbClr val="149C9F"/>
                </a:solidFill>
                <a:cs typeface="Arial" pitchFamily="34" charset="0"/>
              </a:rPr>
              <a:t>escuchamos</a:t>
            </a:r>
            <a:r>
              <a:rPr lang="es-CO" sz="2800" dirty="0">
                <a:solidFill>
                  <a:srgbClr val="149C9F"/>
                </a:solidFill>
                <a:cs typeface="Arial" pitchFamily="34" charset="0"/>
              </a:rPr>
              <a:t> y construimos con ellos </a:t>
            </a:r>
            <a:r>
              <a:rPr lang="es-CO" sz="2800" b="1" dirty="0">
                <a:solidFill>
                  <a:srgbClr val="149C9F"/>
                </a:solidFill>
                <a:cs typeface="Arial" pitchFamily="34" charset="0"/>
              </a:rPr>
              <a:t>canales de comunicación</a:t>
            </a:r>
            <a:r>
              <a:rPr lang="es-CO" sz="2800" dirty="0">
                <a:solidFill>
                  <a:srgbClr val="149C9F"/>
                </a:solidFill>
                <a:cs typeface="Arial" pitchFamily="34" charset="0"/>
              </a:rPr>
              <a:t>. Trabajamos sin descanso para entregarles </a:t>
            </a:r>
            <a:r>
              <a:rPr lang="es-CO" sz="2800" b="1" dirty="0">
                <a:solidFill>
                  <a:srgbClr val="149C9F"/>
                </a:solidFill>
                <a:cs typeface="Arial" pitchFamily="34" charset="0"/>
              </a:rPr>
              <a:t>herramientas</a:t>
            </a:r>
            <a:r>
              <a:rPr lang="es-CO" sz="2800" dirty="0">
                <a:solidFill>
                  <a:srgbClr val="149C9F"/>
                </a:solidFill>
                <a:cs typeface="Arial" pitchFamily="34" charset="0"/>
              </a:rPr>
              <a:t> que </a:t>
            </a:r>
            <a:r>
              <a:rPr lang="es-CO" sz="2800" b="1" dirty="0">
                <a:solidFill>
                  <a:srgbClr val="149C9F"/>
                </a:solidFill>
                <a:cs typeface="Arial" pitchFamily="34" charset="0"/>
              </a:rPr>
              <a:t>fortalezcan su profesión</a:t>
            </a:r>
            <a:r>
              <a:rPr lang="es-CO" sz="2800" dirty="0">
                <a:solidFill>
                  <a:srgbClr val="149C9F"/>
                </a:solidFill>
                <a:cs typeface="Arial" pitchFamily="34" charset="0"/>
              </a:rPr>
              <a:t>. Es nuestro compromiso y nuestra responsabilidad</a:t>
            </a:r>
            <a:r>
              <a:rPr lang="es-CO" sz="2800" dirty="0" smtClean="0">
                <a:solidFill>
                  <a:srgbClr val="149C9F"/>
                </a:solidFill>
                <a:cs typeface="Arial" pitchFamily="34" charset="0"/>
              </a:rPr>
              <a:t>.</a:t>
            </a:r>
            <a:endParaRPr lang="es-ES" sz="2800" dirty="0">
              <a:solidFill>
                <a:srgbClr val="149C9F"/>
              </a:solidFill>
              <a:cs typeface="Arial" pitchFamily="34" charset="0"/>
            </a:endParaRPr>
          </a:p>
        </p:txBody>
      </p:sp>
      <p:grpSp>
        <p:nvGrpSpPr>
          <p:cNvPr id="10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11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30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3393574"/>
            <a:ext cx="8540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D76F45"/>
              </a:buClr>
              <a:buSzPct val="85000"/>
            </a:pPr>
            <a:r>
              <a:rPr lang="es-CO" sz="4400" dirty="0" smtClean="0">
                <a:solidFill>
                  <a:srgbClr val="FF6600"/>
                </a:solidFill>
              </a:rPr>
              <a:t>1. Reconocimiento</a:t>
            </a:r>
            <a:endParaRPr lang="es-CO" sz="5400" dirty="0">
              <a:solidFill>
                <a:srgbClr val="FF6600"/>
              </a:solidFill>
            </a:endParaRPr>
          </a:p>
        </p:txBody>
      </p:sp>
      <p:grpSp>
        <p:nvGrpSpPr>
          <p:cNvPr id="6" name="Agrupar 61"/>
          <p:cNvGrpSpPr/>
          <p:nvPr/>
        </p:nvGrpSpPr>
        <p:grpSpPr>
          <a:xfrm rot="16200000">
            <a:off x="4395641" y="2387656"/>
            <a:ext cx="396168" cy="1045864"/>
            <a:chOff x="3491880" y="2959200"/>
            <a:chExt cx="396168" cy="1045864"/>
          </a:xfrm>
          <a:solidFill>
            <a:srgbClr val="FF6600"/>
          </a:solidFill>
        </p:grpSpPr>
        <p:sp>
          <p:nvSpPr>
            <p:cNvPr id="7" name="Elipse 6"/>
            <p:cNvSpPr>
              <a:spLocks noChangeAspect="1"/>
            </p:cNvSpPr>
            <p:nvPr/>
          </p:nvSpPr>
          <p:spPr>
            <a:xfrm>
              <a:off x="3492000" y="295920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3491880" y="360906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0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F8A1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5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6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8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 smtClean="0">
                  <a:solidFill>
                    <a:prstClr val="white"/>
                  </a:solidFill>
                </a:rPr>
                <a:t>Excelencia Docente</a:t>
              </a:r>
              <a:endParaRPr lang="es-ES" sz="1600" dirty="0" smtClean="0">
                <a:solidFill>
                  <a:prstClr val="white"/>
                </a:solidFill>
              </a:endParaRPr>
            </a:p>
            <a:p>
              <a:r>
                <a:rPr lang="es-ES" sz="1600" dirty="0" smtClean="0">
                  <a:solidFill>
                    <a:prstClr val="white"/>
                  </a:solidFill>
                </a:rPr>
                <a:t>Viceministerio </a:t>
              </a:r>
              <a:r>
                <a:rPr lang="es-ES" sz="1600" dirty="0">
                  <a:solidFill>
                    <a:prstClr val="white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11" name="Marcador de contenido 7"/>
          <p:cNvSpPr txBox="1">
            <a:spLocks/>
          </p:cNvSpPr>
          <p:nvPr/>
        </p:nvSpPr>
        <p:spPr>
          <a:xfrm>
            <a:off x="251520" y="987205"/>
            <a:ext cx="8640960" cy="982839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800" b="1" dirty="0">
                <a:solidFill>
                  <a:srgbClr val="F8A120"/>
                </a:solidFill>
                <a:ea typeface="+mn-ea"/>
                <a:cs typeface="Arial" pitchFamily="34" charset="0"/>
              </a:rPr>
              <a:t>Queremos empezar por conocer a nuestros docentes, y </a:t>
            </a:r>
            <a:r>
              <a:rPr lang="es-CO" sz="2800" b="1" dirty="0" smtClean="0">
                <a:solidFill>
                  <a:srgbClr val="F8A120"/>
                </a:solidFill>
                <a:ea typeface="+mn-ea"/>
                <a:cs typeface="Arial" pitchFamily="34" charset="0"/>
              </a:rPr>
              <a:t>reconocer </a:t>
            </a:r>
            <a:r>
              <a:rPr lang="es-CO" sz="2800" b="1" dirty="0">
                <a:solidFill>
                  <a:srgbClr val="F8A120"/>
                </a:solidFill>
                <a:ea typeface="+mn-ea"/>
                <a:cs typeface="Arial" pitchFamily="34" charset="0"/>
              </a:rPr>
              <a:t>su labor</a:t>
            </a:r>
            <a:endParaRPr lang="es-ES" sz="2800" b="1" dirty="0">
              <a:solidFill>
                <a:srgbClr val="F8A120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 rot="20471350">
            <a:off x="673049" y="2654426"/>
            <a:ext cx="2635625" cy="2016224"/>
            <a:chOff x="2771800" y="3573016"/>
            <a:chExt cx="2635625" cy="201622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2786919" y="4126608"/>
              <a:ext cx="25254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Reconocimientos a la Excelencia</a:t>
              </a:r>
              <a:endParaRPr lang="es-ES" sz="24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 rot="1558753">
            <a:off x="5732393" y="2686736"/>
            <a:ext cx="2635625" cy="2016224"/>
            <a:chOff x="2771800" y="3573016"/>
            <a:chExt cx="2635625" cy="2016224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2901480" y="3980964"/>
              <a:ext cx="2376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Incentivos a la calidad educativa</a:t>
              </a:r>
              <a:endParaRPr lang="es-ES" sz="24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37">
            <a:off x="4943290" y="3229485"/>
            <a:ext cx="1264382" cy="17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9607" t="8406" r="39310" b="26804"/>
          <a:stretch/>
        </p:blipFill>
        <p:spPr>
          <a:xfrm>
            <a:off x="3174670" y="3201426"/>
            <a:ext cx="1183070" cy="2043990"/>
          </a:xfrm>
          <a:prstGeom prst="rect">
            <a:avLst/>
          </a:prstGeom>
        </p:spPr>
      </p:pic>
      <p:grpSp>
        <p:nvGrpSpPr>
          <p:cNvPr id="22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23" name="8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3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mapas.owje.com/img/Mapa-Mudo-Politico-del-Mundo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39" y="2867321"/>
            <a:ext cx="8020237" cy="37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F8A1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1"/>
              </a:solidFill>
            </a:endParaRPr>
          </a:p>
        </p:txBody>
      </p:sp>
      <p:grpSp>
        <p:nvGrpSpPr>
          <p:cNvPr id="5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6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8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 smtClean="0">
                  <a:solidFill>
                    <a:prstClr val="white"/>
                  </a:solidFill>
                </a:rPr>
                <a:t>Excelencia Docente</a:t>
              </a:r>
              <a:endParaRPr lang="es-ES" sz="1600" dirty="0" smtClean="0">
                <a:solidFill>
                  <a:prstClr val="white"/>
                </a:solidFill>
              </a:endParaRPr>
            </a:p>
            <a:p>
              <a:r>
                <a:rPr lang="es-ES" sz="1600" dirty="0" smtClean="0">
                  <a:solidFill>
                    <a:prstClr val="white"/>
                  </a:solidFill>
                </a:rPr>
                <a:t>Viceministerio </a:t>
              </a:r>
              <a:r>
                <a:rPr lang="es-ES" sz="1600" dirty="0">
                  <a:solidFill>
                    <a:prstClr val="white"/>
                  </a:solidFill>
                </a:rPr>
                <a:t>de Educación Preescolar, Básica y Media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 rot="1027806">
            <a:off x="7535231" y="47340"/>
            <a:ext cx="1717786" cy="1133720"/>
            <a:chOff x="2771800" y="3573016"/>
            <a:chExt cx="2635625" cy="201622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2786919" y="4022121"/>
              <a:ext cx="2525464" cy="103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Reconocimientos a la Excelencia</a:t>
              </a:r>
              <a:endParaRPr lang="es-ES" sz="16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426767" y="1212508"/>
            <a:ext cx="8290467" cy="71269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Marcador de contenido 7"/>
          <p:cNvSpPr txBox="1">
            <a:spLocks/>
          </p:cNvSpPr>
          <p:nvPr/>
        </p:nvSpPr>
        <p:spPr>
          <a:xfrm>
            <a:off x="117050" y="766563"/>
            <a:ext cx="8640960" cy="982839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b="1" dirty="0" smtClean="0">
                <a:solidFill>
                  <a:srgbClr val="F8A120"/>
                </a:solidFill>
                <a:ea typeface="+mn-ea"/>
                <a:cs typeface="Arial" pitchFamily="34" charset="0"/>
              </a:rPr>
              <a:t>Reconocimientos a la Excelencia – Categorías y reconocimientos</a:t>
            </a:r>
            <a:endParaRPr lang="es-ES" sz="2000" b="1" dirty="0">
              <a:solidFill>
                <a:srgbClr val="F8A120"/>
              </a:solidFill>
              <a:ea typeface="+mn-ea"/>
              <a:cs typeface="Arial" pitchFamily="34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 flipH="1">
            <a:off x="7221069" y="2867321"/>
            <a:ext cx="658906" cy="10929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591183" y="1348685"/>
            <a:ext cx="1476000" cy="46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Buenas prácticas </a:t>
            </a:r>
            <a:r>
              <a:rPr lang="es-CO" sz="1200" b="1" dirty="0" smtClean="0">
                <a:solidFill>
                  <a:schemeClr val="tx1"/>
                </a:solidFill>
              </a:rPr>
              <a:t>docentes*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754081" y="1348685"/>
            <a:ext cx="1476000" cy="46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Calidad Educativa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916979" y="1348685"/>
            <a:ext cx="1476000" cy="46800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200" b="1" kern="0" dirty="0">
                <a:solidFill>
                  <a:prstClr val="black"/>
                </a:solidFill>
                <a:latin typeface="Calibri"/>
              </a:rPr>
              <a:t>Experiencias </a:t>
            </a:r>
            <a:r>
              <a:rPr lang="es-CO" sz="1200" b="1" kern="0" dirty="0" smtClean="0">
                <a:solidFill>
                  <a:prstClr val="black"/>
                </a:solidFill>
                <a:latin typeface="Calibri"/>
              </a:rPr>
              <a:t>TIC*</a:t>
            </a:r>
            <a:endParaRPr lang="es-ES" sz="12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079877" y="1348685"/>
            <a:ext cx="1476000" cy="46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Colombia </a:t>
            </a:r>
            <a:r>
              <a:rPr lang="es-CO" sz="1200" b="1" dirty="0" smtClean="0">
                <a:solidFill>
                  <a:schemeClr val="tx1"/>
                </a:solidFill>
              </a:rPr>
              <a:t>Bilingüe*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31713" y="6079412"/>
            <a:ext cx="1152128" cy="32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Chile (5)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224726" y="6096182"/>
            <a:ext cx="1152128" cy="32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Minas 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Gerais (5)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810026" y="3972532"/>
            <a:ext cx="1152128" cy="2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EEUU (70)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549560" y="5285439"/>
            <a:ext cx="1152128" cy="2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India (25)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431128" y="2693572"/>
            <a:ext cx="1152128" cy="28800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200" b="1" kern="0" dirty="0">
                <a:solidFill>
                  <a:prstClr val="black"/>
                </a:solidFill>
                <a:latin typeface="Calibri"/>
              </a:rPr>
              <a:t>Corea (4)</a:t>
            </a:r>
            <a:endParaRPr lang="es-ES" sz="1200" b="1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 flipH="1" flipV="1">
            <a:off x="3065929" y="5500213"/>
            <a:ext cx="715797" cy="59596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31" idx="3"/>
          </p:cNvCxnSpPr>
          <p:nvPr/>
        </p:nvCxnSpPr>
        <p:spPr>
          <a:xfrm flipV="1">
            <a:off x="1983841" y="5770931"/>
            <a:ext cx="606923" cy="47048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34" idx="0"/>
          </p:cNvCxnSpPr>
          <p:nvPr/>
        </p:nvCxnSpPr>
        <p:spPr>
          <a:xfrm flipV="1">
            <a:off x="6125624" y="4569849"/>
            <a:ext cx="0" cy="715590"/>
          </a:xfrm>
          <a:prstGeom prst="straightConnector1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33" idx="1"/>
          </p:cNvCxnSpPr>
          <p:nvPr/>
        </p:nvCxnSpPr>
        <p:spPr>
          <a:xfrm flipH="1" flipV="1">
            <a:off x="2474260" y="4042826"/>
            <a:ext cx="335766" cy="73706"/>
          </a:xfrm>
          <a:prstGeom prst="straightConnector1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lamada rectangular 39"/>
          <p:cNvSpPr/>
          <p:nvPr/>
        </p:nvSpPr>
        <p:spPr>
          <a:xfrm>
            <a:off x="141939" y="2002677"/>
            <a:ext cx="1592732" cy="1129000"/>
          </a:xfrm>
          <a:prstGeom prst="wedgeRectCallout">
            <a:avLst>
              <a:gd name="adj1" fmla="val 97036"/>
              <a:gd name="adj2" fmla="val 2051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solidFill>
                  <a:schemeClr val="tx1"/>
                </a:solidFill>
              </a:rPr>
              <a:t>Foro de lideres (30)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solidFill>
                  <a:schemeClr val="tx1"/>
                </a:solidFill>
              </a:rPr>
              <a:t>Foro Educativo Nacional (30)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solidFill>
                  <a:schemeClr val="tx1"/>
                </a:solidFill>
              </a:rPr>
              <a:t>13 visitas a EE destacados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41" name="Llamada rectangular 40"/>
          <p:cNvSpPr/>
          <p:nvPr/>
        </p:nvSpPr>
        <p:spPr>
          <a:xfrm>
            <a:off x="105325" y="3723345"/>
            <a:ext cx="1277646" cy="1338936"/>
          </a:xfrm>
          <a:prstGeom prst="wedgeRectCallout">
            <a:avLst>
              <a:gd name="adj1" fmla="val 132821"/>
              <a:gd name="adj2" fmla="val 39742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200" kern="0" dirty="0" smtClean="0">
                <a:solidFill>
                  <a:prstClr val="black"/>
                </a:solidFill>
                <a:latin typeface="Calibri"/>
              </a:rPr>
              <a:t>Semana TIC (30</a:t>
            </a:r>
            <a:r>
              <a:rPr lang="es-CO" sz="1200" kern="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kern="0" dirty="0" smtClean="0">
                <a:solidFill>
                  <a:prstClr val="black"/>
                </a:solidFill>
                <a:latin typeface="Calibri"/>
              </a:rPr>
              <a:t>CIER (30): </a:t>
            </a:r>
            <a:r>
              <a:rPr lang="es-CO" sz="1200" dirty="0"/>
              <a:t>Bogotá, Cali, </a:t>
            </a:r>
            <a:r>
              <a:rPr lang="es-CO" sz="1200" dirty="0" smtClean="0"/>
              <a:t>Envigado, Villavicencio </a:t>
            </a:r>
            <a:r>
              <a:rPr lang="es-CO" sz="1200" dirty="0"/>
              <a:t>y </a:t>
            </a:r>
            <a:r>
              <a:rPr lang="es-CO" sz="1200" dirty="0" smtClean="0"/>
              <a:t>Cartagena</a:t>
            </a:r>
            <a:endParaRPr lang="es-CO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lamada rectangular 41"/>
          <p:cNvSpPr/>
          <p:nvPr/>
        </p:nvSpPr>
        <p:spPr>
          <a:xfrm>
            <a:off x="141939" y="5176050"/>
            <a:ext cx="1592732" cy="816488"/>
          </a:xfrm>
          <a:prstGeom prst="wedgeRectCallout">
            <a:avLst>
              <a:gd name="adj1" fmla="val 92814"/>
              <a:gd name="adj2" fmla="val -7350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solidFill>
                  <a:schemeClr val="tx1"/>
                </a:solidFill>
              </a:rPr>
              <a:t>Desfile 20 de Julio (190)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solidFill>
                  <a:schemeClr val="tx1"/>
                </a:solidFill>
              </a:rPr>
              <a:t>Mi </a:t>
            </a:r>
            <a:r>
              <a:rPr lang="es-CO" sz="1200" dirty="0">
                <a:solidFill>
                  <a:schemeClr val="tx1"/>
                </a:solidFill>
              </a:rPr>
              <a:t>aporte a la Excelencia </a:t>
            </a:r>
            <a:r>
              <a:rPr lang="es-CO" sz="1200" dirty="0" smtClean="0">
                <a:solidFill>
                  <a:schemeClr val="tx1"/>
                </a:solidFill>
              </a:rPr>
              <a:t>(28)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43" name="Llamada rectangular 42"/>
          <p:cNvSpPr/>
          <p:nvPr/>
        </p:nvSpPr>
        <p:spPr>
          <a:xfrm>
            <a:off x="1835305" y="2198502"/>
            <a:ext cx="1310343" cy="903185"/>
          </a:xfrm>
          <a:prstGeom prst="wedgeRectCallout">
            <a:avLst>
              <a:gd name="adj1" fmla="val -455"/>
              <a:gd name="adj2" fmla="val 2432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solidFill>
                  <a:schemeClr val="tx1"/>
                </a:solidFill>
              </a:rPr>
              <a:t>Inmersión Formadores Nativos - Eje </a:t>
            </a:r>
            <a:r>
              <a:rPr lang="es-CO" sz="1200" dirty="0">
                <a:solidFill>
                  <a:schemeClr val="tx1"/>
                </a:solidFill>
              </a:rPr>
              <a:t>Cafetero (130)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010817" y="5815050"/>
            <a:ext cx="3988160" cy="941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latin typeface="Calibri"/>
                <a:cs typeface="Calibri"/>
              </a:defRPr>
            </a:lvl1pPr>
          </a:lstStyle>
          <a:p>
            <a:r>
              <a:rPr lang="es-CO" sz="1400" b="1" dirty="0" smtClean="0"/>
              <a:t>*Estos reconocimientos serán otorgados </a:t>
            </a:r>
            <a:r>
              <a:rPr lang="es-CO" sz="1400" b="1" smtClean="0"/>
              <a:t>según convocatorias </a:t>
            </a:r>
            <a:r>
              <a:rPr lang="es-CO" sz="1400" b="1" dirty="0" smtClean="0"/>
              <a:t>que serán publicadas en Red Maestros a </a:t>
            </a:r>
            <a:r>
              <a:rPr lang="es-CO" sz="1400" b="1" smtClean="0"/>
              <a:t>partir del </a:t>
            </a:r>
            <a:r>
              <a:rPr lang="es-CO" sz="1400" b="1" dirty="0" smtClean="0"/>
              <a:t>3 de julio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40750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3393574"/>
            <a:ext cx="8540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D76F45"/>
              </a:buClr>
              <a:buSzPct val="85000"/>
            </a:pPr>
            <a:r>
              <a:rPr lang="es-CO" sz="4400" dirty="0" smtClean="0">
                <a:solidFill>
                  <a:srgbClr val="533192"/>
                </a:solidFill>
              </a:rPr>
              <a:t>2. Comunicación</a:t>
            </a:r>
            <a:endParaRPr lang="es-CO" sz="5400" dirty="0">
              <a:solidFill>
                <a:srgbClr val="533192"/>
              </a:solidFill>
            </a:endParaRPr>
          </a:p>
        </p:txBody>
      </p:sp>
      <p:grpSp>
        <p:nvGrpSpPr>
          <p:cNvPr id="12" name="Agrupar 67"/>
          <p:cNvGrpSpPr/>
          <p:nvPr/>
        </p:nvGrpSpPr>
        <p:grpSpPr>
          <a:xfrm rot="16200000">
            <a:off x="4248776" y="2420182"/>
            <a:ext cx="396168" cy="1045864"/>
            <a:chOff x="3491880" y="2959200"/>
            <a:chExt cx="396168" cy="1045864"/>
          </a:xfrm>
          <a:solidFill>
            <a:srgbClr val="533192"/>
          </a:solidFill>
        </p:grpSpPr>
        <p:sp>
          <p:nvSpPr>
            <p:cNvPr id="13" name="Elipse 12"/>
            <p:cNvSpPr>
              <a:spLocks noChangeAspect="1"/>
            </p:cNvSpPr>
            <p:nvPr/>
          </p:nvSpPr>
          <p:spPr>
            <a:xfrm>
              <a:off x="3492000" y="295920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/>
            <p:cNvSpPr>
              <a:spLocks noChangeAspect="1"/>
            </p:cNvSpPr>
            <p:nvPr/>
          </p:nvSpPr>
          <p:spPr>
            <a:xfrm>
              <a:off x="3491880" y="3609060"/>
              <a:ext cx="396048" cy="39600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463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27384"/>
            <a:ext cx="9180512" cy="720080"/>
          </a:xfrm>
          <a:prstGeom prst="rect">
            <a:avLst/>
          </a:prstGeom>
          <a:solidFill>
            <a:srgbClr val="874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748EA"/>
              </a:solidFill>
            </a:endParaRPr>
          </a:p>
        </p:txBody>
      </p:sp>
      <p:grpSp>
        <p:nvGrpSpPr>
          <p:cNvPr id="30" name="Agrupar 12"/>
          <p:cNvGrpSpPr/>
          <p:nvPr/>
        </p:nvGrpSpPr>
        <p:grpSpPr>
          <a:xfrm>
            <a:off x="467543" y="56237"/>
            <a:ext cx="6165081" cy="584775"/>
            <a:chOff x="467543" y="56237"/>
            <a:chExt cx="6165081" cy="584775"/>
          </a:xfrm>
        </p:grpSpPr>
        <p:grpSp>
          <p:nvGrpSpPr>
            <p:cNvPr id="31" name="Agrupar 4"/>
            <p:cNvGrpSpPr/>
            <p:nvPr/>
          </p:nvGrpSpPr>
          <p:grpSpPr>
            <a:xfrm>
              <a:off x="467543" y="161234"/>
              <a:ext cx="111028" cy="327051"/>
              <a:chOff x="4426405" y="2984955"/>
              <a:chExt cx="435046" cy="1281502"/>
            </a:xfrm>
          </p:grpSpPr>
          <p:sp>
            <p:nvSpPr>
              <p:cNvPr id="33" name="Elipse 5"/>
              <p:cNvSpPr/>
              <p:nvPr/>
            </p:nvSpPr>
            <p:spPr>
              <a:xfrm>
                <a:off x="4426405" y="2984955"/>
                <a:ext cx="435046" cy="435043"/>
              </a:xfrm>
              <a:prstGeom prst="ellipse">
                <a:avLst/>
              </a:prstGeom>
              <a:solidFill>
                <a:srgbClr val="53319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rgbClr val="533192"/>
                  </a:solidFill>
                </a:endParaRPr>
              </a:p>
            </p:txBody>
          </p:sp>
          <p:sp>
            <p:nvSpPr>
              <p:cNvPr id="34" name="Elipse 6"/>
              <p:cNvSpPr/>
              <p:nvPr/>
            </p:nvSpPr>
            <p:spPr>
              <a:xfrm>
                <a:off x="4426405" y="3831414"/>
                <a:ext cx="435046" cy="435043"/>
              </a:xfrm>
              <a:prstGeom prst="ellipse">
                <a:avLst/>
              </a:prstGeom>
              <a:solidFill>
                <a:srgbClr val="53319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>
                  <a:solidFill>
                    <a:srgbClr val="533192"/>
                  </a:solidFill>
                </a:endParaRPr>
              </a:p>
            </p:txBody>
          </p:sp>
        </p:grpSp>
        <p:sp>
          <p:nvSpPr>
            <p:cNvPr id="32" name="7 Rectángulo"/>
            <p:cNvSpPr/>
            <p:nvPr/>
          </p:nvSpPr>
          <p:spPr>
            <a:xfrm>
              <a:off x="611559" y="56237"/>
              <a:ext cx="6021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>
                  <a:solidFill>
                    <a:srgbClr val="533192"/>
                  </a:solidFill>
                </a:rPr>
                <a:t>Excelencia Docente</a:t>
              </a:r>
            </a:p>
            <a:p>
              <a:r>
                <a:rPr lang="es-ES" sz="1600" dirty="0" smtClean="0">
                  <a:solidFill>
                    <a:srgbClr val="533192"/>
                  </a:solidFill>
                </a:rPr>
                <a:t>Viceministerio </a:t>
              </a:r>
              <a:r>
                <a:rPr lang="es-ES" sz="1600" dirty="0">
                  <a:solidFill>
                    <a:srgbClr val="533192"/>
                  </a:solidFill>
                </a:rPr>
                <a:t>de Educación Preescolar, Básica y Media</a:t>
              </a:r>
            </a:p>
          </p:txBody>
        </p:sp>
      </p:grpSp>
      <p:sp>
        <p:nvSpPr>
          <p:cNvPr id="10" name="Marcador de contenido 7"/>
          <p:cNvSpPr txBox="1">
            <a:spLocks/>
          </p:cNvSpPr>
          <p:nvPr/>
        </p:nvSpPr>
        <p:spPr>
          <a:xfrm>
            <a:off x="629562" y="862773"/>
            <a:ext cx="7884876" cy="345638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s-CO" sz="2800" b="1" dirty="0">
                <a:solidFill>
                  <a:srgbClr val="533192"/>
                </a:solidFill>
                <a:ea typeface="+mn-ea"/>
                <a:cs typeface="Arial" pitchFamily="34" charset="0"/>
              </a:rPr>
              <a:t>Buscamos abrir canales de diálogo que nos permitan escuchar y construir con nuestros docentes</a:t>
            </a:r>
            <a:endParaRPr lang="es-ES" sz="2800" b="1" dirty="0">
              <a:solidFill>
                <a:srgbClr val="533192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 rot="20471350">
            <a:off x="1435453" y="2731699"/>
            <a:ext cx="2635625" cy="2016224"/>
            <a:chOff x="2771800" y="3573016"/>
            <a:chExt cx="2635625" cy="201622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2901480" y="4381073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>
                  <a:latin typeface="Candara" panose="020E0502030303020204" pitchFamily="34" charset="0"/>
                  <a:ea typeface="Batang" panose="02030600000101010101" pitchFamily="18" charset="-127"/>
                  <a:cs typeface="Calibri"/>
                </a:rPr>
                <a:t>Red Maestros</a:t>
              </a:r>
              <a:endParaRPr lang="es-ES" sz="2000" dirty="0" smtClean="0">
                <a:latin typeface="Candara" panose="020E0502030303020204" pitchFamily="34" charset="0"/>
                <a:ea typeface="Batang" panose="02030600000101010101" pitchFamily="18" charset="-127"/>
                <a:cs typeface="Calibri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 rot="1558753">
            <a:off x="5323885" y="2803707"/>
            <a:ext cx="2635625" cy="2016224"/>
            <a:chOff x="2771800" y="3573016"/>
            <a:chExt cx="2635625" cy="2016224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2"/>
            <a:srcRect t="11283" b="11989"/>
            <a:stretch/>
          </p:blipFill>
          <p:spPr>
            <a:xfrm>
              <a:off x="2771800" y="3573016"/>
              <a:ext cx="2635625" cy="2016224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2901480" y="3980964"/>
              <a:ext cx="2376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 smtClean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Talleres </a:t>
              </a:r>
              <a:r>
                <a:rPr lang="es-CO" sz="2400" b="1" dirty="0">
                  <a:solidFill>
                    <a:srgbClr val="D2D2D2">
                      <a:lumMod val="50000"/>
                    </a:srgbClr>
                  </a:solidFill>
                  <a:cs typeface="Arial" pitchFamily="34" charset="0"/>
                </a:rPr>
                <a:t>regionales con maestros</a:t>
              </a:r>
              <a:endParaRPr lang="es-ES" sz="2400" b="1" dirty="0">
                <a:solidFill>
                  <a:srgbClr val="D2D2D2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pic>
        <p:nvPicPr>
          <p:cNvPr id="19" name="C588F022-D438-49DB-BD22-E1BCC7B4CFDB" descr="image0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8478" r="50436" b="84710"/>
          <a:stretch/>
        </p:blipFill>
        <p:spPr bwMode="auto">
          <a:xfrm rot="20435339">
            <a:off x="1514859" y="3412138"/>
            <a:ext cx="2456271" cy="75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69" y="4536157"/>
            <a:ext cx="2101892" cy="117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7 Grupo"/>
          <p:cNvGrpSpPr>
            <a:grpSpLocks/>
          </p:cNvGrpSpPr>
          <p:nvPr/>
        </p:nvGrpSpPr>
        <p:grpSpPr bwMode="auto">
          <a:xfrm>
            <a:off x="5385336" y="5884353"/>
            <a:ext cx="3655632" cy="875692"/>
            <a:chOff x="6189257" y="6093296"/>
            <a:chExt cx="2919247" cy="757382"/>
          </a:xfrm>
        </p:grpSpPr>
        <p:pic>
          <p:nvPicPr>
            <p:cNvPr id="22" name="8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2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</TotalTime>
  <Words>708</Words>
  <Application>Microsoft Office PowerPoint</Application>
  <PresentationFormat>Presentación en pantalla (4:3)</PresentationFormat>
  <Paragraphs>135</Paragraphs>
  <Slides>21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Batang</vt:lpstr>
      <vt:lpstr>MS PGothic</vt:lpstr>
      <vt:lpstr>Arial</vt:lpstr>
      <vt:lpstr>Arial Rounded MT Bold</vt:lpstr>
      <vt:lpstr>Calibri</vt:lpstr>
      <vt:lpstr>Calibri Light</vt:lpstr>
      <vt:lpstr>Candara</vt:lpstr>
      <vt:lpstr>Nexa Slab Bold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Sofia Salas</dc:creator>
  <cp:lastModifiedBy>Cristina Child Cortes</cp:lastModifiedBy>
  <cp:revision>242</cp:revision>
  <dcterms:created xsi:type="dcterms:W3CDTF">2014-11-21T21:04:40Z</dcterms:created>
  <dcterms:modified xsi:type="dcterms:W3CDTF">2015-07-01T14:36:47Z</dcterms:modified>
</cp:coreProperties>
</file>