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55" r:id="rId6"/>
    <p:sldMasterId id="2147483659" r:id="rId7"/>
    <p:sldMasterId id="2147483665" r:id="rId8"/>
    <p:sldMasterId id="2147483672" r:id="rId9"/>
    <p:sldMasterId id="2147483678" r:id="rId10"/>
    <p:sldMasterId id="2147483684" r:id="rId11"/>
    <p:sldMasterId id="2147483691" r:id="rId12"/>
  </p:sldMasterIdLst>
  <p:notesMasterIdLst>
    <p:notesMasterId r:id="rId21"/>
  </p:notesMasterIdLst>
  <p:handoutMasterIdLst>
    <p:handoutMasterId r:id="rId22"/>
  </p:handoutMasterIdLst>
  <p:sldIdLst>
    <p:sldId id="1838" r:id="rId13"/>
    <p:sldId id="1851" r:id="rId14"/>
    <p:sldId id="1852" r:id="rId15"/>
    <p:sldId id="1792" r:id="rId16"/>
    <p:sldId id="1854" r:id="rId17"/>
    <p:sldId id="1856" r:id="rId18"/>
    <p:sldId id="1855" r:id="rId19"/>
    <p:sldId id="1853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án" initials="I" lastIdx="8" clrIdx="0"/>
  <p:cmAuthor id="1" name="Carmen Yaneth Perea Criollo" initials="CYP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00"/>
    <a:srgbClr val="800000"/>
    <a:srgbClr val="5C0000"/>
    <a:srgbClr val="AA72D4"/>
    <a:srgbClr val="990099"/>
    <a:srgbClr val="A46894"/>
    <a:srgbClr val="2AE2E2"/>
    <a:srgbClr val="CC99FF"/>
    <a:srgbClr val="FFFF66"/>
    <a:srgbClr val="8C3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Énfasi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4907" autoAdjust="0"/>
    <p:restoredTop sz="98224" autoAdjust="0"/>
  </p:normalViewPr>
  <p:slideViewPr>
    <p:cSldViewPr>
      <p:cViewPr varScale="1">
        <p:scale>
          <a:sx n="72" d="100"/>
          <a:sy n="72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5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3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0CFD836-79F2-4A4D-8D94-07AC08A89A73}" type="datetime1">
              <a:rPr lang="es-ES"/>
              <a:pPr>
                <a:defRPr/>
              </a:pPr>
              <a:t>03/07/2015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AACB95A-F589-7946-9FE8-F10A77590B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445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A4B56A3-AAB9-AF49-B123-87D137BCFED6}" type="datetime1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915" tIns="46457" rIns="92915" bIns="464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4838"/>
            <a:ext cx="5610225" cy="4184650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456C2FDE-8DA6-204B-BB08-B3CFAB70D2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38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7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7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20.jpe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1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s-CO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C7F5-4188-C746-9701-5FD786A8BCAE}" type="datetime1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2466-7F29-134E-AA5F-C0797988CB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" y="261942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431802" y="114304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4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>
                <a:latin typeface="Calibri"/>
              </a:rPr>
              <a:pPr/>
              <a:t>7/3/2015</a:t>
            </a:fld>
            <a:endParaRPr lang="en-US" dirty="0">
              <a:latin typeface="Calibri"/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>
                <a:latin typeface="Calibri"/>
              </a:rPr>
              <a:pPr/>
              <a:t>‹Nº›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37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>
                <a:latin typeface="Calibri"/>
              </a:rPr>
              <a:pPr/>
              <a:t>7/3/2015</a:t>
            </a:fld>
            <a:endParaRPr lang="en-US" dirty="0"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>
                <a:latin typeface="Calibri"/>
              </a:rPr>
              <a:pPr/>
              <a:t>‹Nº›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178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9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>
                <a:latin typeface="Calibri"/>
              </a:rPr>
              <a:pPr/>
              <a:t>7/3/2015</a:t>
            </a:fld>
            <a:endParaRPr lang="en-US" dirty="0">
              <a:latin typeface="Calibri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>
                <a:latin typeface="Calibri"/>
              </a:rPr>
              <a:pPr/>
              <a:t>‹Nº›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983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58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3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s-CO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C7F5-4188-C746-9701-5FD786A8BCAE}" type="datetime1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2466-7F29-134E-AA5F-C0797988CB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17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0579-939A-464E-938B-30DB221719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10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8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EEE0-AFA3-B540-910C-05D7CE6073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26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>
            <a:grpSpLocks/>
          </p:cNvGrpSpPr>
          <p:nvPr userDrawn="1"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3" name="39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4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8872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395" y="1196989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611190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fld id="{E5913C49-45AE-4926-BFC9-EBF79FA12E5C}" type="datetimeFigureOut">
              <a:rPr lang="en-US" smtClean="0">
                <a:solidFill>
                  <a:prstClr val="white"/>
                </a:solidFill>
              </a:rPr>
              <a:pPr/>
              <a:t>7/3/2015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84B31C-C8E6-4C46-847A-471BE8E42805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85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" y="261945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431802" y="114307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32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7/3/2015</a:t>
            </a:fld>
            <a:endParaRPr lang="en-U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0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0579-939A-464E-938B-30DB221719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93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7/3/2015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42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43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7/3/2015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5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2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617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392" y="1196983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611190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fld id="{E5913C49-45AE-4926-BFC9-EBF79FA12E5C}" type="datetimeFigureOut">
              <a:rPr lang="en-US" smtClean="0">
                <a:solidFill>
                  <a:prstClr val="white"/>
                </a:solidFill>
              </a:rPr>
              <a:pPr/>
              <a:t>7/3/2015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84B31C-C8E6-4C46-847A-471BE8E42805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83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" y="261945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431802" y="114307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8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7/3/2015</a:t>
            </a:fld>
            <a:endParaRPr lang="en-U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46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7/3/2015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403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43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7/3/2015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303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2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300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 userDrawn="1"/>
        </p:nvSpPr>
        <p:spPr>
          <a:xfrm>
            <a:off x="179388" y="1196975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O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611188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10/12/2012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CO">
                <a:solidFill>
                  <a:prstClr val="white"/>
                </a:solidFill>
              </a:rPr>
              <a:t>Pie de pagina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3641974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0" y="261938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O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0" y="114300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10C58-6090-5445-B997-95021DE0873D}" type="datetimeFigureOut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A3EA58-9C1A-3C46-BEB9-7AC9F1915D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6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7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EEE0-AFA3-B540-910C-05D7CE6073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42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87BD8-28B0-A144-AF85-D5F5A96E87A6}" type="datetimeFigureOut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01D0F-AAEF-964E-B775-D99AF95302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03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DAE6-37D6-0F46-850C-6F2082E8A562}" type="datetimeFigureOut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161D-C7CE-0448-A9C2-7DF4E33819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737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328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3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s-CO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C7F5-4188-C746-9701-5FD786A8BCAE}" type="datetime1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2466-7F29-134E-AA5F-C0797988CB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221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0579-939A-464E-938B-30DB221719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698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8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EEE0-AFA3-B540-910C-05D7CE6073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354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>
            <a:grpSpLocks/>
          </p:cNvGrpSpPr>
          <p:nvPr userDrawn="1"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3" name="39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4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161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>
            <a:grpSpLocks/>
          </p:cNvGrpSpPr>
          <p:nvPr userDrawn="1"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3" name="39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4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3869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A7432-2DBF-4F4C-A44E-7BFCFC90EEAB}" type="datetime1">
              <a:rPr lang="es-CO"/>
              <a:pPr>
                <a:defRPr/>
              </a:pPr>
              <a:t>03/07/2015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6FE6-26F0-6144-A3D2-364C5B731F29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502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1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s-CO" smtClean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0FA2F-9444-C04C-B3ED-71C742F911FB}" type="datetime1">
              <a:rPr lang="en-US"/>
              <a:pPr/>
              <a:t>7/3/2015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15073-1BA8-C443-B099-1BBDDC78AE6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9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4A6C8-45D1-A141-AE95-FD53418D6291}" type="datetime1">
              <a:rPr lang="en-US"/>
              <a:pPr/>
              <a:t>7/3/2015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13E03-2728-254B-AB42-C028C378DFE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5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7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1F250-3B68-054F-AA34-E53CB6824719}" type="datetime1">
              <a:rPr lang="en-US"/>
              <a:pPr/>
              <a:t>7/3/2015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C0CA1-CE4E-CE4A-919F-8AEAD16748B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2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390" y="1196979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611190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fld id="{E5913C49-45AE-4926-BFC9-EBF79FA12E5C}" type="datetimeFigureOut">
              <a:rPr lang="en-US" smtClean="0">
                <a:solidFill>
                  <a:prstClr val="white"/>
                </a:solidFill>
              </a:rPr>
              <a:pPr/>
              <a:t>7/3/2015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84B31C-C8E6-4C46-847A-471BE8E42805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‹Nº›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4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1.jpe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21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663D9047-153E-5342-954E-AA2DD4836EB9}" type="datetime1">
              <a:rPr lang="en-US"/>
              <a:pPr eaLnBrk="0" hangingPunct="0">
                <a:defRPr/>
              </a:pPr>
              <a:t>7/3/2015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30001D8F-ED46-2540-9F40-714EC8A6FBF3}" type="slidenum">
              <a:rPr lang="en-US"/>
              <a:pPr eaLnBrk="0" hangingPunct="0">
                <a:defRPr/>
              </a:pPr>
              <a:t>‹Nº›</a:t>
            </a:fld>
            <a:endParaRPr lang="en-US"/>
          </a:p>
        </p:txBody>
      </p:sp>
      <p:pic>
        <p:nvPicPr>
          <p:cNvPr id="9223" name="1 Imagen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89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s-ES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9225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9226" name="69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70 Imagen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481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709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28576CB9-94BB-124B-8B8A-72C585444A3D}" type="datetime1">
              <a:rPr lang="en-US" smtClean="0"/>
              <a:pPr/>
              <a:t>7/3/2015</a:t>
            </a:fld>
            <a:endParaRPr lang="en-US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endParaRPr lang="es-CO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EE0513A6-9A6E-3C4B-9909-F8BB227A99F2}" type="slidenum">
              <a:rPr lang="en-US" smtClean="0"/>
              <a:pPr/>
              <a:t>‹Nº›</a:t>
            </a:fld>
            <a:endParaRPr lang="en-US" smtClean="0"/>
          </a:p>
        </p:txBody>
      </p:sp>
      <p:pic>
        <p:nvPicPr>
          <p:cNvPr id="1031" name="1 Imagen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89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smtClean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033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1034" name="69 Imagen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70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9191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5913C49-45AE-4926-BFC9-EBF79FA12E5C}" type="datetimeFigureOut">
              <a:rPr lang="en-US" b="0" smtClean="0"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7/3/2015</a:t>
            </a:fld>
            <a:endParaRPr lang="en-US" b="0" dirty="0"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584B31C-C8E6-4C46-847A-471BE8E42805}" type="slidenum">
              <a:rPr lang="en-US" b="0" smtClean="0"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US" b="0" dirty="0">
              <a:latin typeface="Calibri"/>
              <a:ea typeface="+mn-ea"/>
              <a:cs typeface="+mn-cs"/>
            </a:endParaRPr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93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21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663D9047-153E-5342-954E-AA2DD4836EB9}" type="datetime1">
              <a:rPr lang="en-US"/>
              <a:pPr eaLnBrk="0" hangingPunct="0">
                <a:defRPr/>
              </a:pPr>
              <a:t>7/3/2015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30001D8F-ED46-2540-9F40-714EC8A6FBF3}" type="slidenum">
              <a:rPr lang="en-US"/>
              <a:pPr eaLnBrk="0" hangingPunct="0">
                <a:defRPr/>
              </a:pPr>
              <a:t>‹Nº›</a:t>
            </a:fld>
            <a:endParaRPr lang="en-US"/>
          </a:p>
        </p:txBody>
      </p:sp>
      <p:pic>
        <p:nvPicPr>
          <p:cNvPr id="9223" name="1 Imagen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91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s-ES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9225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9226" name="69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70 Imagen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690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70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5913C49-45AE-4926-BFC9-EBF79FA12E5C}" type="datetimeFigureOut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7/3/2015</a:t>
            </a:fld>
            <a:endParaRPr lang="en-US" b="0" dirty="0">
              <a:latin typeface="Calibri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584B31C-C8E6-4C46-847A-471BE8E42805}" type="slidenum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US" b="0" dirty="0">
              <a:latin typeface="Calibri"/>
              <a:cs typeface="+mn-cs"/>
            </a:endParaRPr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57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5913C49-45AE-4926-BFC9-EBF79FA12E5C}" type="datetimeFigureOut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7/3/2015</a:t>
            </a:fld>
            <a:endParaRPr lang="en-US" b="0" dirty="0">
              <a:latin typeface="Calibri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584B31C-C8E6-4C46-847A-471BE8E42805}" type="slidenum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US" b="0" dirty="0">
              <a:latin typeface="Calibri"/>
              <a:cs typeface="+mn-cs"/>
            </a:endParaRPr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61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9DA47C-E8A4-A54A-8D9B-31FDFEAB56CC}" type="datetimeFigureOut">
              <a:rPr lang="en-US"/>
              <a:pPr>
                <a:defRPr/>
              </a:pPr>
              <a:t>7/3/2015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C99FA05-0DD4-4243-A6DF-DE60C35C66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51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21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663D9047-153E-5342-954E-AA2DD4836EB9}" type="datetime1">
              <a:rPr lang="en-US"/>
              <a:pPr eaLnBrk="0" hangingPunct="0">
                <a:defRPr/>
              </a:pPr>
              <a:t>7/3/2015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30001D8F-ED46-2540-9F40-714EC8A6FBF3}" type="slidenum">
              <a:rPr lang="en-US"/>
              <a:pPr eaLnBrk="0" hangingPunct="0">
                <a:defRPr/>
              </a:pPr>
              <a:t>‹Nº›</a:t>
            </a:fld>
            <a:endParaRPr lang="en-US"/>
          </a:p>
        </p:txBody>
      </p:sp>
      <p:pic>
        <p:nvPicPr>
          <p:cNvPr id="9223" name="1 Imagen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91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s-ES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9225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9226" name="69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70 Imagen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749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5 CuadroTexto"/>
          <p:cNvSpPr txBox="1">
            <a:spLocks noChangeArrowheads="1"/>
          </p:cNvSpPr>
          <p:nvPr/>
        </p:nvSpPr>
        <p:spPr bwMode="auto">
          <a:xfrm>
            <a:off x="-36513" y="1844677"/>
            <a:ext cx="91598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CO" sz="4000" dirty="0" smtClean="0">
                <a:solidFill>
                  <a:srgbClr val="FFFFFF"/>
                </a:solidFill>
                <a:latin typeface="Verdana" charset="0"/>
              </a:rPr>
              <a:t>Estrategia</a:t>
            </a:r>
          </a:p>
          <a:p>
            <a:pPr algn="ctr"/>
            <a:r>
              <a:rPr lang="es-CO" sz="4000" dirty="0" smtClean="0">
                <a:solidFill>
                  <a:srgbClr val="FFFFFF"/>
                </a:solidFill>
                <a:latin typeface="Verdana" charset="0"/>
              </a:rPr>
              <a:t>Dirección de Calidad PBM</a:t>
            </a:r>
          </a:p>
        </p:txBody>
      </p:sp>
      <p:grpSp>
        <p:nvGrpSpPr>
          <p:cNvPr id="2" name="42 Grupo"/>
          <p:cNvGrpSpPr>
            <a:grpSpLocks/>
          </p:cNvGrpSpPr>
          <p:nvPr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17414" name="39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5" name="4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5" y="1196752"/>
            <a:ext cx="5451971" cy="2147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5 CuadroTexto"/>
          <p:cNvSpPr txBox="1">
            <a:spLocks noChangeArrowheads="1"/>
          </p:cNvSpPr>
          <p:nvPr/>
        </p:nvSpPr>
        <p:spPr bwMode="auto">
          <a:xfrm>
            <a:off x="3765052" y="1124744"/>
            <a:ext cx="5343452" cy="230832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CO" sz="4800" dirty="0" smtClean="0">
                <a:solidFill>
                  <a:srgbClr val="FFFFFF"/>
                </a:solidFill>
                <a:latin typeface="Calibri"/>
                <a:cs typeface="Calibri"/>
              </a:rPr>
              <a:t>Juegos Deportivos Nacionales del Magisterio</a:t>
            </a:r>
          </a:p>
        </p:txBody>
      </p:sp>
      <p:sp>
        <p:nvSpPr>
          <p:cNvPr id="11" name="1 CuadroTexto"/>
          <p:cNvSpPr txBox="1">
            <a:spLocks noChangeArrowheads="1"/>
          </p:cNvSpPr>
          <p:nvPr/>
        </p:nvSpPr>
        <p:spPr bwMode="auto">
          <a:xfrm>
            <a:off x="179512" y="5877274"/>
            <a:ext cx="41756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CO" sz="3600" dirty="0" smtClean="0">
                <a:solidFill>
                  <a:srgbClr val="000000"/>
                </a:solidFill>
                <a:latin typeface="Calibri" charset="0"/>
              </a:rPr>
              <a:t>Junio de 2015</a:t>
            </a:r>
            <a:endParaRPr lang="es-CO" sz="20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2" name="60 CuadroTexto"/>
          <p:cNvSpPr txBox="1"/>
          <p:nvPr/>
        </p:nvSpPr>
        <p:spPr>
          <a:xfrm>
            <a:off x="3491880" y="5085186"/>
            <a:ext cx="5544616" cy="655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800" b="0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Viceministerio de Educación Preescolar, Básica </a:t>
            </a:r>
            <a:r>
              <a:rPr lang="es-ES" sz="1800" b="0" dirty="0" smtClean="0">
                <a:solidFill>
                  <a:srgbClr val="000000"/>
                </a:solidFill>
                <a:latin typeface="Calibri"/>
                <a:cs typeface="Calibri"/>
              </a:rPr>
              <a:t>y Media</a:t>
            </a:r>
            <a:endParaRPr lang="es-ES" sz="1800" b="0" dirty="0" smtClean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algn="r"/>
            <a:r>
              <a:rPr lang="es-ES" sz="1800" b="0" dirty="0" smtClean="0">
                <a:solidFill>
                  <a:srgbClr val="000000"/>
                </a:solidFill>
                <a:latin typeface="Calibri"/>
                <a:cs typeface="Calibri"/>
              </a:rPr>
              <a:t>Dirección </a:t>
            </a:r>
            <a:r>
              <a:rPr lang="es-ES" sz="1800" b="0" dirty="0">
                <a:solidFill>
                  <a:srgbClr val="000000"/>
                </a:solidFill>
                <a:latin typeface="Calibri"/>
                <a:cs typeface="Calibri"/>
              </a:rPr>
              <a:t>de Fortalecimiento a la Gestión </a:t>
            </a:r>
            <a:r>
              <a:rPr lang="es-ES" sz="1800" b="0" dirty="0" smtClean="0">
                <a:solidFill>
                  <a:srgbClr val="000000"/>
                </a:solidFill>
                <a:latin typeface="Calibri"/>
                <a:cs typeface="Calibri"/>
              </a:rPr>
              <a:t>Territorial</a:t>
            </a:r>
          </a:p>
          <a:p>
            <a:pPr algn="r"/>
            <a:r>
              <a:rPr lang="es-ES" sz="1800" b="0" dirty="0">
                <a:solidFill>
                  <a:srgbClr val="000000"/>
                </a:solidFill>
                <a:cs typeface="Calibri"/>
              </a:rPr>
              <a:t>Dirección de Calidad</a:t>
            </a:r>
          </a:p>
          <a:p>
            <a:pPr algn="r"/>
            <a:endParaRPr lang="es-ES" sz="1800" b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9185">
            <a:off x="519816" y="1839303"/>
            <a:ext cx="3495086" cy="232859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2236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06732"/>
              </p:ext>
            </p:extLst>
          </p:nvPr>
        </p:nvGraphicFramePr>
        <p:xfrm>
          <a:off x="350010" y="1396996"/>
          <a:ext cx="8450490" cy="448027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8697"/>
                <a:gridCol w="1221401"/>
                <a:gridCol w="845049"/>
                <a:gridCol w="845049"/>
                <a:gridCol w="845049"/>
                <a:gridCol w="845049"/>
                <a:gridCol w="845049"/>
                <a:gridCol w="845049"/>
                <a:gridCol w="845049"/>
                <a:gridCol w="845049"/>
              </a:tblGrid>
              <a:tr h="605667">
                <a:tc gridSpan="10"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PARTICIPANTES POR DEPORTE</a:t>
                      </a:r>
                      <a:endParaRPr lang="es-CO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846274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No. 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DEPORTES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FEM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MAS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SUB TOTAL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ENTR.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DELEG.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JEFE MISION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FIS.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TOTAL </a:t>
                      </a:r>
                      <a:endParaRPr lang="es-CO" sz="1400" b="1" dirty="0"/>
                    </a:p>
                  </a:txBody>
                  <a:tcPr anchor="ctr"/>
                </a:tc>
              </a:tr>
              <a:tr h="605667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BALONCESTO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10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10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20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23</a:t>
                      </a:r>
                      <a:endParaRPr lang="es-CO" sz="1400" dirty="0"/>
                    </a:p>
                  </a:txBody>
                  <a:tcPr anchor="ctr"/>
                </a:tc>
              </a:tr>
              <a:tr h="605667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FUTBOL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18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18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20</a:t>
                      </a:r>
                      <a:endParaRPr lang="es-CO" sz="1400" dirty="0"/>
                    </a:p>
                  </a:txBody>
                  <a:tcPr anchor="ctr"/>
                </a:tc>
              </a:tr>
              <a:tr h="605667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3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FUTBOL SALA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10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10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20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23</a:t>
                      </a:r>
                      <a:endParaRPr lang="es-CO" sz="1400" dirty="0"/>
                    </a:p>
                  </a:txBody>
                  <a:tcPr anchor="ctr"/>
                </a:tc>
              </a:tr>
              <a:tr h="605667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4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VOLEIBOL 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12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12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24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27</a:t>
                      </a:r>
                      <a:endParaRPr lang="es-CO" sz="1400" dirty="0"/>
                    </a:p>
                  </a:txBody>
                  <a:tcPr anchor="ctr"/>
                </a:tc>
              </a:tr>
              <a:tr h="605667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SUBTOTAL</a:t>
                      </a:r>
                      <a:endParaRPr lang="es-CO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32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50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82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7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4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1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1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95</a:t>
                      </a:r>
                      <a:endParaRPr lang="es-CO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" name="Título 6"/>
          <p:cNvSpPr txBox="1">
            <a:spLocks/>
          </p:cNvSpPr>
          <p:nvPr/>
        </p:nvSpPr>
        <p:spPr>
          <a:xfrm>
            <a:off x="4860032" y="404664"/>
            <a:ext cx="4283968" cy="576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2400" dirty="0" smtClean="0"/>
              <a:t>Deportes convocados Fase Zonal Nacional -  Participantes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8587399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0"/>
          <p:cNvSpPr txBox="1"/>
          <p:nvPr/>
        </p:nvSpPr>
        <p:spPr>
          <a:xfrm>
            <a:off x="4427984" y="260648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+mj-lt"/>
              </a:rPr>
              <a:t>Participantes Regiones y Departamentos </a:t>
            </a:r>
            <a:endParaRPr lang="es-CO" dirty="0">
              <a:latin typeface="+mj-lt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402724"/>
              </p:ext>
            </p:extLst>
          </p:nvPr>
        </p:nvGraphicFramePr>
        <p:xfrm>
          <a:off x="313185" y="1484784"/>
          <a:ext cx="8229598" cy="468051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38633"/>
                <a:gridCol w="1618766"/>
                <a:gridCol w="3268864"/>
                <a:gridCol w="626619"/>
                <a:gridCol w="626619"/>
                <a:gridCol w="1650097"/>
              </a:tblGrid>
              <a:tr h="594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ZONA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SEDE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DEPARTAMENTOS CONVOCADOS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No. DPTOS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TOTAL PARTICIPANTES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DEPORTES CONVOCADOS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</a:tr>
              <a:tr h="711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Bello (Antioquia)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>
                          <a:effectLst/>
                        </a:rPr>
                        <a:t>Antioquia, Caldas, Chocó, Tolima, Risaralda.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5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475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 dirty="0">
                          <a:effectLst/>
                        </a:rPr>
                        <a:t>BALONCESTO (F-M)</a:t>
                      </a:r>
                      <a:br>
                        <a:rPr lang="es-CO" sz="1500" u="none" strike="noStrike" dirty="0">
                          <a:effectLst/>
                        </a:rPr>
                      </a:br>
                      <a:r>
                        <a:rPr lang="es-CO" sz="1500" u="none" strike="noStrike" dirty="0">
                          <a:effectLst/>
                        </a:rPr>
                        <a:t>Voleibol (F-M)</a:t>
                      </a:r>
                      <a:br>
                        <a:rPr lang="es-CO" sz="1500" u="none" strike="noStrike" dirty="0">
                          <a:effectLst/>
                        </a:rPr>
                      </a:br>
                      <a:r>
                        <a:rPr lang="es-CO" sz="1500" u="none" strike="noStrike" dirty="0">
                          <a:effectLst/>
                        </a:rPr>
                        <a:t>Futbol (M)</a:t>
                      </a:r>
                      <a:br>
                        <a:rPr lang="es-CO" sz="1500" u="none" strike="noStrike" dirty="0">
                          <a:effectLst/>
                        </a:rPr>
                      </a:br>
                      <a:r>
                        <a:rPr lang="es-CO" sz="1500" u="none" strike="noStrike" dirty="0">
                          <a:effectLst/>
                        </a:rPr>
                        <a:t>Futbol Sala (F-M)</a:t>
                      </a:r>
                      <a:br>
                        <a:rPr lang="es-CO" sz="1500" u="none" strike="noStrike" dirty="0">
                          <a:effectLst/>
                        </a:rPr>
                      </a:b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</a:tr>
              <a:tr h="519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Popayán (Cauca) 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Cauca, Huila, Nariño, Quindío, Putumayo, Valle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6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570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778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 dirty="0" smtClean="0">
                          <a:effectLst/>
                        </a:rPr>
                        <a:t>*Yopal </a:t>
                      </a:r>
                      <a:r>
                        <a:rPr lang="es-CO" sz="1500" u="none" strike="noStrike" dirty="0">
                          <a:effectLst/>
                        </a:rPr>
                        <a:t>(Casanare)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 dirty="0">
                          <a:effectLst/>
                        </a:rPr>
                        <a:t>Amazonas, </a:t>
                      </a:r>
                      <a:r>
                        <a:rPr lang="pt-BR" sz="1500" u="none" strike="noStrike" dirty="0" err="1">
                          <a:effectLst/>
                        </a:rPr>
                        <a:t>Arauca</a:t>
                      </a:r>
                      <a:r>
                        <a:rPr lang="pt-BR" sz="1500" u="none" strike="noStrike" dirty="0">
                          <a:effectLst/>
                        </a:rPr>
                        <a:t>, Caquetá, </a:t>
                      </a:r>
                      <a:r>
                        <a:rPr lang="pt-BR" sz="1500" u="none" strike="noStrike" dirty="0" err="1">
                          <a:effectLst/>
                        </a:rPr>
                        <a:t>Casanare</a:t>
                      </a:r>
                      <a:r>
                        <a:rPr lang="pt-BR" sz="1500" u="none" strike="noStrike" dirty="0">
                          <a:effectLst/>
                        </a:rPr>
                        <a:t>, </a:t>
                      </a:r>
                      <a:r>
                        <a:rPr lang="pt-BR" sz="1500" u="none" strike="noStrike" dirty="0" err="1">
                          <a:effectLst/>
                        </a:rPr>
                        <a:t>Guainía</a:t>
                      </a:r>
                      <a:r>
                        <a:rPr lang="pt-BR" sz="1500" u="none" strike="noStrike" dirty="0">
                          <a:effectLst/>
                        </a:rPr>
                        <a:t>, Meta, </a:t>
                      </a:r>
                      <a:r>
                        <a:rPr lang="pt-BR" sz="1500" u="none" strike="noStrike" dirty="0" err="1">
                          <a:effectLst/>
                        </a:rPr>
                        <a:t>Guaviare</a:t>
                      </a:r>
                      <a:r>
                        <a:rPr lang="pt-BR" sz="1500" u="none" strike="noStrike" dirty="0">
                          <a:effectLst/>
                        </a:rPr>
                        <a:t>, </a:t>
                      </a:r>
                      <a:r>
                        <a:rPr lang="pt-BR" sz="1500" u="none" strike="noStrike" dirty="0" err="1">
                          <a:effectLst/>
                        </a:rPr>
                        <a:t>Vaupés</a:t>
                      </a:r>
                      <a:r>
                        <a:rPr lang="pt-BR" sz="1500" u="none" strike="noStrike" dirty="0">
                          <a:effectLst/>
                        </a:rPr>
                        <a:t>, </a:t>
                      </a:r>
                      <a:r>
                        <a:rPr lang="pt-BR" sz="1500" u="none" strike="noStrike" dirty="0" err="1">
                          <a:effectLst/>
                        </a:rPr>
                        <a:t>Vichada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 dirty="0">
                          <a:effectLst/>
                        </a:rPr>
                        <a:t>9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 dirty="0">
                          <a:effectLst/>
                        </a:rPr>
                        <a:t>855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19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4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Bucaramanga (Santader) 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>
                          <a:effectLst/>
                        </a:rPr>
                        <a:t>Bogotá, Boyacá, Cundinamarca, Norte de Santander, Santander.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5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475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19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5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Barranquilla (Atlántico) 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Atlántico, Cesar, Guajira, Magdalena 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4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380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19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Cartagena (Bolívar) 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Bolívar, Córdoba, Sucre, San Andrés 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4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380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19086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 dirty="0">
                          <a:effectLst/>
                        </a:rPr>
                        <a:t>TOTAL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33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u="none" strike="noStrike">
                          <a:effectLst/>
                        </a:rPr>
                        <a:t>3135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3" marR="7833" marT="783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6649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14804" y="1556792"/>
            <a:ext cx="4786055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Reunión con los Jefes de Bienestar</a:t>
            </a:r>
          </a:p>
          <a:p>
            <a:pPr algn="ctr"/>
            <a:endParaRPr lang="es-ES" sz="1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0" y="2285451"/>
            <a:ext cx="9036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0" dirty="0" smtClean="0">
                <a:solidFill>
                  <a:schemeClr val="accent3"/>
                </a:solidFill>
                <a:latin typeface="Calibri"/>
                <a:cs typeface="Calibri"/>
              </a:rPr>
              <a:t>Temas Tratados:</a:t>
            </a:r>
          </a:p>
          <a:p>
            <a:endParaRPr lang="es-CO" sz="2000" b="0" dirty="0">
              <a:latin typeface="Calibri"/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O" sz="2000" b="0" dirty="0" smtClean="0">
                <a:latin typeface="Calibri"/>
                <a:cs typeface="Calibri"/>
              </a:rPr>
              <a:t>Compromisos  frente a la conformación de Comités Departamentales.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O" sz="2000" b="0" dirty="0" smtClean="0">
                <a:latin typeface="Calibri"/>
                <a:cs typeface="Calibri"/>
              </a:rPr>
              <a:t>Logística: capacidad hotelera y disponibilidad de escenarios deportivos.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O" sz="2000" b="0" dirty="0" smtClean="0">
                <a:latin typeface="Calibri"/>
                <a:cs typeface="Calibri"/>
              </a:rPr>
              <a:t>Responsabilidades de las secretarías de las ciudades sedes de los juegos.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O" sz="2000" b="0" dirty="0" smtClean="0">
                <a:latin typeface="Calibri"/>
                <a:cs typeface="Calibri"/>
              </a:rPr>
              <a:t>Barrido de avances de la fase municipal.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O" sz="2000" b="0" dirty="0" smtClean="0">
                <a:latin typeface="Calibri"/>
                <a:cs typeface="Calibri"/>
              </a:rPr>
              <a:t>Compromisos del Ministerio de Educación. </a:t>
            </a:r>
          </a:p>
        </p:txBody>
      </p:sp>
    </p:spTree>
    <p:extLst>
      <p:ext uri="{BB962C8B-B14F-4D97-AF65-F5344CB8AC3E}">
        <p14:creationId xmlns:p14="http://schemas.microsoft.com/office/powerpoint/2010/main" val="1093099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14804" y="1556792"/>
            <a:ext cx="4786055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Reunión con los Jefes de Bienestar</a:t>
            </a:r>
          </a:p>
          <a:p>
            <a:pPr algn="ctr"/>
            <a:endParaRPr lang="es-ES" sz="1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0" y="2285451"/>
            <a:ext cx="903649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0" dirty="0" smtClean="0">
                <a:solidFill>
                  <a:schemeClr val="accent3"/>
                </a:solidFill>
                <a:latin typeface="Calibri"/>
                <a:cs typeface="Calibri"/>
              </a:rPr>
              <a:t>Conclusiones:</a:t>
            </a:r>
          </a:p>
          <a:p>
            <a:endParaRPr lang="es-CO" sz="2000" b="0" dirty="0" smtClean="0">
              <a:solidFill>
                <a:schemeClr val="accent3"/>
              </a:solidFill>
              <a:latin typeface="Calibri"/>
              <a:cs typeface="Calibri"/>
            </a:endParaRPr>
          </a:p>
          <a:p>
            <a:pPr algn="just"/>
            <a:r>
              <a:rPr lang="es-CO" sz="1800" b="0" dirty="0" smtClean="0">
                <a:latin typeface="+mn-lt"/>
              </a:rPr>
              <a:t>1. La </a:t>
            </a:r>
            <a:r>
              <a:rPr lang="es-CO" sz="1800" b="0" dirty="0">
                <a:latin typeface="+mn-lt"/>
              </a:rPr>
              <a:t>responsabilidad del buen desarrollo de los Juegos Deportivos Nacionales del Magisterio es de las </a:t>
            </a:r>
            <a:r>
              <a:rPr lang="es-CO" sz="1800" b="0" dirty="0" smtClean="0">
                <a:latin typeface="+mn-lt"/>
              </a:rPr>
              <a:t>Secretarías </a:t>
            </a:r>
            <a:r>
              <a:rPr lang="es-CO" sz="1800" b="0" dirty="0">
                <a:latin typeface="+mn-lt"/>
              </a:rPr>
              <a:t>de Educación de las ET, Ministerio de Educación y </a:t>
            </a:r>
            <a:r>
              <a:rPr lang="es-CO" sz="1800" b="0" dirty="0" err="1">
                <a:latin typeface="+mn-lt"/>
              </a:rPr>
              <a:t>Coldeportes</a:t>
            </a:r>
            <a:r>
              <a:rPr lang="es-CO" sz="1800" b="0" dirty="0">
                <a:latin typeface="+mn-lt"/>
              </a:rPr>
              <a:t>. Para tal efecto, se requiere del compromiso de todos y el apoyo financiero en cada una de las de las responsabilidades que se asumen  para su </a:t>
            </a:r>
            <a:r>
              <a:rPr lang="es-CO" sz="1800" b="0" dirty="0" smtClean="0">
                <a:latin typeface="+mn-lt"/>
              </a:rPr>
              <a:t>organización, </a:t>
            </a:r>
            <a:r>
              <a:rPr lang="es-CO" sz="1800" b="0" dirty="0">
                <a:latin typeface="+mn-lt"/>
              </a:rPr>
              <a:t>así: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CO" sz="1800" b="0" dirty="0" smtClean="0">
                <a:latin typeface="+mn-lt"/>
              </a:rPr>
              <a:t>MEN, contratación </a:t>
            </a:r>
            <a:r>
              <a:rPr lang="es-CO" sz="1800" b="0" dirty="0">
                <a:latin typeface="+mn-lt"/>
              </a:rPr>
              <a:t>de la logística. </a:t>
            </a:r>
            <a:r>
              <a:rPr lang="es-ES" sz="1800" b="0" dirty="0">
                <a:latin typeface="+mn-lt"/>
              </a:rPr>
              <a:t>Gastos asociados con el alojamiento, alimentación, hidratación, juzgamiento, ambulancias, pólizas y traslado a los escenarios deportivos en cada una de las ciudades del encuentro deportivo</a:t>
            </a:r>
            <a:r>
              <a:rPr lang="es-ES" sz="1800" b="0" dirty="0" smtClean="0">
                <a:latin typeface="+mn-lt"/>
              </a:rPr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CO" sz="1800" b="0" dirty="0" smtClean="0">
                <a:latin typeface="+mn-lt"/>
              </a:rPr>
              <a:t>Secretarias </a:t>
            </a:r>
            <a:r>
              <a:rPr lang="es-CO" sz="1800" b="0" dirty="0">
                <a:latin typeface="+mn-lt"/>
              </a:rPr>
              <a:t>de Educación de ET. </a:t>
            </a:r>
            <a:r>
              <a:rPr lang="es-ES" sz="1800" b="0" dirty="0">
                <a:latin typeface="+mn-lt"/>
              </a:rPr>
              <a:t>Con cargo a los recursos propios o a través de alianzas estratégicas garantizarán la consecución de uniformes tanto de presentación como de competencia y el transporte de los participantes a cada una de las ciudades SEDE. </a:t>
            </a:r>
            <a:endParaRPr lang="es-CO" sz="1800" b="0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800" b="0" dirty="0" err="1">
                <a:latin typeface="+mn-lt"/>
              </a:rPr>
              <a:t>Coldeportes</a:t>
            </a:r>
            <a:r>
              <a:rPr lang="es-CO" sz="1800" b="0" dirty="0">
                <a:latin typeface="+mn-lt"/>
              </a:rPr>
              <a:t>. Asesoría Técnica.</a:t>
            </a:r>
            <a:endParaRPr lang="es-CO" sz="1800" b="0" dirty="0"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5003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14804" y="1556792"/>
            <a:ext cx="4786055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Reunión con los Jefes de Bienestar</a:t>
            </a:r>
          </a:p>
          <a:p>
            <a:pPr algn="ctr"/>
            <a:endParaRPr lang="es-ES" sz="1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0" y="2285451"/>
            <a:ext cx="903649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0" dirty="0" smtClean="0">
                <a:solidFill>
                  <a:schemeClr val="accent3"/>
                </a:solidFill>
                <a:latin typeface="Calibri"/>
                <a:cs typeface="Calibri"/>
              </a:rPr>
              <a:t>Conclusiones:</a:t>
            </a:r>
          </a:p>
          <a:p>
            <a:endParaRPr lang="es-CO" sz="2000" b="0" dirty="0" smtClean="0">
              <a:solidFill>
                <a:schemeClr val="accent3"/>
              </a:solidFill>
              <a:latin typeface="Calibri"/>
              <a:cs typeface="Calibri"/>
            </a:endParaRPr>
          </a:p>
          <a:p>
            <a:pPr algn="just"/>
            <a:r>
              <a:rPr lang="es-CO" sz="1800" b="0" dirty="0" smtClean="0">
                <a:latin typeface="+mn-lt"/>
              </a:rPr>
              <a:t>2. </a:t>
            </a:r>
            <a:r>
              <a:rPr lang="es-CO" sz="1800" b="0" dirty="0">
                <a:latin typeface="+mj-lt"/>
              </a:rPr>
              <a:t>Las ciudades SEDE, a través de los Jefes de Bienestar respectivos se comprometen a informar y gestionar  la conformación de los Comités Departamentales, los aspectos logísticos y todo lo pertinente al desarrollo de los Juegos en cada uno de los departamentos que participarán en su zona. Así mismo informar al interlocutor de </a:t>
            </a:r>
            <a:r>
              <a:rPr lang="es-CO" sz="1800" b="0" dirty="0" smtClean="0">
                <a:latin typeface="+mj-lt"/>
              </a:rPr>
              <a:t>la </a:t>
            </a:r>
            <a:r>
              <a:rPr lang="es-CO" sz="1800" b="0" dirty="0">
                <a:latin typeface="+mj-lt"/>
              </a:rPr>
              <a:t>Dirección de Fortalecimiento de Gestión Territorial del MEN</a:t>
            </a:r>
            <a:r>
              <a:rPr lang="es-CO" sz="1800" b="0" dirty="0" smtClean="0">
                <a:latin typeface="+mj-lt"/>
              </a:rPr>
              <a:t>.</a:t>
            </a:r>
          </a:p>
          <a:p>
            <a:pPr algn="just"/>
            <a:endParaRPr lang="es-CO" sz="1800" b="0" dirty="0">
              <a:latin typeface="+mj-lt"/>
              <a:cs typeface="Calibri"/>
            </a:endParaRPr>
          </a:p>
          <a:p>
            <a:pPr algn="just"/>
            <a:r>
              <a:rPr lang="es-CO" sz="1800" b="0" dirty="0">
                <a:latin typeface="+mn-lt"/>
              </a:rPr>
              <a:t>3. Los Jefes de Bienestar manifestaron su preocupación con respecto al apoyo económico o recursos que demande el ejercicio de sus compromisos en los Juegos.</a:t>
            </a:r>
          </a:p>
          <a:p>
            <a:pPr algn="just"/>
            <a:endParaRPr lang="es-CO" sz="1800" b="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3446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14804" y="1556792"/>
            <a:ext cx="4786055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Reunión con los Jefes de Bienestar</a:t>
            </a:r>
          </a:p>
          <a:p>
            <a:pPr algn="ctr"/>
            <a:endParaRPr lang="es-ES" sz="1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0" y="2285451"/>
            <a:ext cx="903649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0" dirty="0" smtClean="0">
                <a:solidFill>
                  <a:schemeClr val="accent3"/>
                </a:solidFill>
                <a:latin typeface="Calibri"/>
                <a:cs typeface="Calibri"/>
              </a:rPr>
              <a:t>Compromisos adquiridos:</a:t>
            </a:r>
          </a:p>
          <a:p>
            <a:endParaRPr lang="es-CO" sz="2000" b="0" dirty="0">
              <a:latin typeface="Calibri"/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O" sz="1800" b="0" dirty="0">
                <a:latin typeface="+mj-lt"/>
              </a:rPr>
              <a:t>Remitir a los jefes de Bienestar acta, presentación </a:t>
            </a:r>
            <a:r>
              <a:rPr lang="es-CO" sz="1800" b="0" dirty="0" err="1">
                <a:latin typeface="+mj-lt"/>
              </a:rPr>
              <a:t>ppt</a:t>
            </a:r>
            <a:r>
              <a:rPr lang="es-CO" sz="1800" b="0" dirty="0">
                <a:latin typeface="+mj-lt"/>
              </a:rPr>
              <a:t>, base de datos de organizadores, norma general de los </a:t>
            </a:r>
            <a:r>
              <a:rPr lang="es-CO" sz="1800" b="0" dirty="0" smtClean="0">
                <a:latin typeface="+mj-lt"/>
              </a:rPr>
              <a:t>juegos/ 3 de julio/ Fredy Aguilar.</a:t>
            </a:r>
            <a:endParaRPr lang="es-CO" sz="1800" b="0" dirty="0" smtClean="0">
              <a:latin typeface="+mj-lt"/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O" sz="1800" b="0" dirty="0">
                <a:latin typeface="+mn-lt"/>
              </a:rPr>
              <a:t>Remitir al MEN el listado de escenarios deportivos de cada </a:t>
            </a:r>
            <a:r>
              <a:rPr lang="es-CO" sz="1800" b="0" dirty="0" smtClean="0">
                <a:latin typeface="+mn-lt"/>
              </a:rPr>
              <a:t>zona/ 8 de julio/ Jefes de Bienestar.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O" sz="1800" b="0" dirty="0">
                <a:latin typeface="+mj-lt"/>
              </a:rPr>
              <a:t>Remitir al MEN listado de </a:t>
            </a:r>
            <a:r>
              <a:rPr lang="es-CO" sz="1800" b="0" dirty="0" smtClean="0">
                <a:latin typeface="+mj-lt"/>
              </a:rPr>
              <a:t>hoteles referenciados/ 10 de julio/ Jefes de Bienestar.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O" sz="1800" b="0" dirty="0">
                <a:latin typeface="+mj-lt"/>
              </a:rPr>
              <a:t>Invitación oficial del MEN a los Secretarios y administrativos para informar el inicio de la organización y compromiso de los Juegos </a:t>
            </a:r>
            <a:r>
              <a:rPr lang="es-CO" sz="1800" b="0" dirty="0" smtClean="0">
                <a:latin typeface="+mj-lt"/>
              </a:rPr>
              <a:t>Nacionales/ 6 de julio/ Iván Henríquez.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O" sz="1800" b="0" dirty="0">
                <a:latin typeface="+mj-lt"/>
              </a:rPr>
              <a:t>Reporte de barrido fase municipal al </a:t>
            </a:r>
            <a:r>
              <a:rPr lang="es-CO" sz="1800" b="0" dirty="0" smtClean="0">
                <a:latin typeface="+mj-lt"/>
              </a:rPr>
              <a:t>MEN/ 7 de julio/ Jefes de Bienestar.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O" sz="1800" b="0" dirty="0">
                <a:latin typeface="+mj-lt"/>
              </a:rPr>
              <a:t>Conformación de Comités </a:t>
            </a:r>
            <a:r>
              <a:rPr lang="es-CO" sz="1800" b="0" dirty="0" smtClean="0">
                <a:latin typeface="+mj-lt"/>
              </a:rPr>
              <a:t>Departamentales/ 13 de julio/ Jefes de Bienestar.</a:t>
            </a:r>
          </a:p>
        </p:txBody>
      </p:sp>
    </p:spTree>
    <p:extLst>
      <p:ext uri="{BB962C8B-B14F-4D97-AF65-F5344CB8AC3E}">
        <p14:creationId xmlns:p14="http://schemas.microsoft.com/office/powerpoint/2010/main" val="21296990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60635" y="2967335"/>
            <a:ext cx="3422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GRACIAS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0550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0" dirty="0" smtClean="0">
            <a:latin typeface="Calibri"/>
            <a:cs typeface="Calibri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N" id="{74DFB352-E578-41B8-BDE1-EEFBB8A4B70F}" vid="{EE3DA67A-B001-4241-A95D-1AFBE65F0962}"/>
    </a:ext>
  </a:extLst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0" dirty="0" smtClean="0">
            <a:latin typeface="Calibri"/>
            <a:cs typeface="Calibri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1_M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N" id="{74DFB352-E578-41B8-BDE1-EEFBB8A4B70F}" vid="{EE3DA67A-B001-4241-A95D-1AFBE65F0962}"/>
    </a:ext>
  </a:extLst>
</a:theme>
</file>

<file path=ppt/theme/theme6.xml><?xml version="1.0" encoding="utf-8"?>
<a:theme xmlns:a="http://schemas.openxmlformats.org/drawingml/2006/main" name="2_M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N" id="{74DFB352-E578-41B8-BDE1-EEFBB8A4B70F}" vid="{EE3DA67A-B001-4241-A95D-1AFBE65F0962}"/>
    </a:ext>
  </a:extLst>
</a:theme>
</file>

<file path=ppt/theme/theme7.xml><?xml version="1.0" encoding="utf-8"?>
<a:theme xmlns:a="http://schemas.openxmlformats.org/drawingml/2006/main" name="Comité Directivo 09 febre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0" dirty="0" smtClean="0">
            <a:latin typeface="Calibri"/>
            <a:cs typeface="Calibri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F633887F102C643A1C1EC6573341BEB" ma:contentTypeVersion="0" ma:contentTypeDescription="Crear nuevo documento." ma:contentTypeScope="" ma:versionID="728de8a5e371a84624f93a462b5c8aa9">
  <xsd:schema xmlns:xsd="http://www.w3.org/2001/XMLSchema" xmlns:p="http://schemas.microsoft.com/office/2006/metadata/properties" targetNamespace="http://schemas.microsoft.com/office/2006/metadata/properties" ma:root="true" ma:fieldsID="27f9851a2d8c981023976182fd07483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B017B8-7DD3-4A09-9AAF-9BF331754E7A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A2D12A-1CB4-47E8-BAF5-4834DA942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45FB696-2A74-4195-BFA0-0FD4994C9277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3EC003F9-0E03-466B-AC3F-DA2B841072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Comité Directivo (5)</Template>
  <TotalTime>9679</TotalTime>
  <Words>676</Words>
  <Application>Microsoft Office PowerPoint</Application>
  <PresentationFormat>Presentación en pantalla (4:3)</PresentationFormat>
  <Paragraphs>134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1_Diseño personalizado</vt:lpstr>
      <vt:lpstr>Diseño personalizado</vt:lpstr>
      <vt:lpstr>MEN</vt:lpstr>
      <vt:lpstr>2_Diseño personalizado</vt:lpstr>
      <vt:lpstr>1_MEN</vt:lpstr>
      <vt:lpstr>2_MEN</vt:lpstr>
      <vt:lpstr>Comité Directivo 09 febrero</vt:lpstr>
      <vt:lpstr>3_Diseño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779</cp:revision>
  <cp:lastPrinted>2015-01-26T19:52:13Z</cp:lastPrinted>
  <dcterms:created xsi:type="dcterms:W3CDTF">2015-05-13T17:35:45Z</dcterms:created>
  <dcterms:modified xsi:type="dcterms:W3CDTF">2015-07-03T13:23:22Z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Documento</vt:lpwstr>
  </property>
</Properties>
</file>