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0" r:id="rId2"/>
    <p:sldId id="440" r:id="rId3"/>
    <p:sldId id="455" r:id="rId4"/>
    <p:sldId id="456" r:id="rId5"/>
    <p:sldId id="446" r:id="rId6"/>
    <p:sldId id="450" r:id="rId7"/>
    <p:sldId id="457" r:id="rId8"/>
    <p:sldId id="463" r:id="rId9"/>
    <p:sldId id="458" r:id="rId10"/>
    <p:sldId id="462" r:id="rId11"/>
  </p:sldIdLst>
  <p:sldSz cx="9144000" cy="6858000" type="screen4x3"/>
  <p:notesSz cx="700405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81" autoAdjust="0"/>
  </p:normalViewPr>
  <p:slideViewPr>
    <p:cSldViewPr>
      <p:cViewPr>
        <p:scale>
          <a:sx n="70" d="100"/>
          <a:sy n="70" d="100"/>
        </p:scale>
        <p:origin x="-2512" y="-7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ADA78-AAEC-4A5E-9ACD-6CB05A5C6DC0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62BF39B1-C5E1-47C7-BDA6-C21EA825EF87}">
      <dgm:prSet phldrT="[Texto]" custT="1"/>
      <dgm:spPr/>
      <dgm:t>
        <a:bodyPr/>
        <a:lstStyle/>
        <a:p>
          <a:r>
            <a:rPr lang="es-CO" sz="1600" b="1" dirty="0" smtClean="0"/>
            <a:t>Sistema de Gestión de la Calidad</a:t>
          </a:r>
          <a:endParaRPr lang="es-CO" sz="1600" b="1" dirty="0"/>
        </a:p>
      </dgm:t>
    </dgm:pt>
    <dgm:pt modelId="{8521C7FB-1017-42F9-B836-ACFDC43D61F6}" type="parTrans" cxnId="{18B999F5-676D-47E0-A983-123ADA686AEE}">
      <dgm:prSet/>
      <dgm:spPr/>
      <dgm:t>
        <a:bodyPr/>
        <a:lstStyle/>
        <a:p>
          <a:endParaRPr lang="es-CO"/>
        </a:p>
      </dgm:t>
    </dgm:pt>
    <dgm:pt modelId="{CB6574EA-E00D-4F29-BB20-AF7829A6E2B8}" type="sibTrans" cxnId="{18B999F5-676D-47E0-A983-123ADA686AEE}">
      <dgm:prSet/>
      <dgm:spPr/>
      <dgm:t>
        <a:bodyPr/>
        <a:lstStyle/>
        <a:p>
          <a:endParaRPr lang="es-CO"/>
        </a:p>
      </dgm:t>
    </dgm:pt>
    <dgm:pt modelId="{0050490D-D3BE-4169-A784-C8863AF270FE}">
      <dgm:prSet phldrT="[Texto]" custT="1"/>
      <dgm:spPr/>
      <dgm:t>
        <a:bodyPr/>
        <a:lstStyle/>
        <a:p>
          <a:r>
            <a:rPr lang="es-CO" sz="1600" b="1" dirty="0" smtClean="0"/>
            <a:t>Transiciones armónicas en el entorno educativo</a:t>
          </a:r>
          <a:endParaRPr lang="es-CO" sz="1600" b="1" dirty="0"/>
        </a:p>
      </dgm:t>
    </dgm:pt>
    <dgm:pt modelId="{F35103D6-A515-425E-95AB-182FFDD95343}" type="parTrans" cxnId="{7C1FF57F-3FC7-4C0C-9B40-B4F4BD312F57}">
      <dgm:prSet/>
      <dgm:spPr/>
      <dgm:t>
        <a:bodyPr/>
        <a:lstStyle/>
        <a:p>
          <a:endParaRPr lang="es-CO"/>
        </a:p>
      </dgm:t>
    </dgm:pt>
    <dgm:pt modelId="{2FE102EB-83DA-4676-8811-FCA5744A8A19}" type="sibTrans" cxnId="{7C1FF57F-3FC7-4C0C-9B40-B4F4BD312F57}">
      <dgm:prSet/>
      <dgm:spPr/>
      <dgm:t>
        <a:bodyPr/>
        <a:lstStyle/>
        <a:p>
          <a:endParaRPr lang="es-CO"/>
        </a:p>
      </dgm:t>
    </dgm:pt>
    <dgm:pt modelId="{67B4B947-A410-4E4C-B01F-17EBD1CE2DFD}">
      <dgm:prSet phldrT="[Texto]" custT="1"/>
      <dgm:spPr/>
      <dgm:t>
        <a:bodyPr/>
        <a:lstStyle/>
        <a:p>
          <a:r>
            <a:rPr lang="es-CO" sz="1600" b="1" dirty="0" smtClean="0"/>
            <a:t>Sistema de Seguimiento Niño a Niño</a:t>
          </a:r>
          <a:endParaRPr lang="es-CO" sz="1600" b="1" dirty="0"/>
        </a:p>
      </dgm:t>
    </dgm:pt>
    <dgm:pt modelId="{C54B531F-6880-478A-954B-8C52C2D2B284}" type="parTrans" cxnId="{0364924A-CE3C-4EED-8416-D62DF77A57C7}">
      <dgm:prSet/>
      <dgm:spPr/>
      <dgm:t>
        <a:bodyPr/>
        <a:lstStyle/>
        <a:p>
          <a:endParaRPr lang="es-CO"/>
        </a:p>
      </dgm:t>
    </dgm:pt>
    <dgm:pt modelId="{24A75CBA-344D-45C4-B0D9-FD069D83AA9A}" type="sibTrans" cxnId="{0364924A-CE3C-4EED-8416-D62DF77A57C7}">
      <dgm:prSet/>
      <dgm:spPr/>
      <dgm:t>
        <a:bodyPr/>
        <a:lstStyle/>
        <a:p>
          <a:endParaRPr lang="es-CO"/>
        </a:p>
      </dgm:t>
    </dgm:pt>
    <dgm:pt modelId="{EF569A20-24B5-4B93-B1B0-854D1B27174B}">
      <dgm:prSet phldrT="[Texto]" custT="1"/>
      <dgm:spPr/>
      <dgm:t>
        <a:bodyPr/>
        <a:lstStyle/>
        <a:p>
          <a:r>
            <a:rPr lang="es-CO" sz="1600" b="1" dirty="0" smtClean="0"/>
            <a:t>Excelencia del Talento Humano</a:t>
          </a:r>
          <a:endParaRPr lang="es-CO" sz="1600" b="1" dirty="0"/>
        </a:p>
      </dgm:t>
    </dgm:pt>
    <dgm:pt modelId="{80B96A90-B97E-43B3-9564-E39616FF8A73}" type="parTrans" cxnId="{C7FFECD8-C7A1-4C8B-B77C-6DE2D190AA88}">
      <dgm:prSet/>
      <dgm:spPr/>
      <dgm:t>
        <a:bodyPr/>
        <a:lstStyle/>
        <a:p>
          <a:endParaRPr lang="es-CO"/>
        </a:p>
      </dgm:t>
    </dgm:pt>
    <dgm:pt modelId="{EA45B83D-01FF-4399-8367-2A59C911F34C}" type="sibTrans" cxnId="{C7FFECD8-C7A1-4C8B-B77C-6DE2D190AA88}">
      <dgm:prSet/>
      <dgm:spPr/>
      <dgm:t>
        <a:bodyPr/>
        <a:lstStyle/>
        <a:p>
          <a:endParaRPr lang="es-CO"/>
        </a:p>
      </dgm:t>
    </dgm:pt>
    <dgm:pt modelId="{A13B8F51-71B4-43F2-A20E-95D48EBE7C3C}">
      <dgm:prSet phldrT="[Texto]" custT="1"/>
      <dgm:spPr/>
      <dgm:t>
        <a:bodyPr/>
        <a:lstStyle/>
        <a:p>
          <a:r>
            <a:rPr lang="es-CO" sz="1600" dirty="0" smtClean="0"/>
            <a:t>Referentes técnicos y pedagógicos</a:t>
          </a:r>
          <a:endParaRPr lang="es-CO" sz="1600" b="1" dirty="0"/>
        </a:p>
      </dgm:t>
    </dgm:pt>
    <dgm:pt modelId="{AF4E8C26-3F12-49CE-8F71-0E7CF542B03D}" type="parTrans" cxnId="{B432DB1C-4A5E-4444-907C-E9407BA5B681}">
      <dgm:prSet/>
      <dgm:spPr/>
      <dgm:t>
        <a:bodyPr/>
        <a:lstStyle/>
        <a:p>
          <a:endParaRPr lang="es-CO"/>
        </a:p>
      </dgm:t>
    </dgm:pt>
    <dgm:pt modelId="{4ED76A30-A576-4985-94A1-606CFF6179EB}" type="sibTrans" cxnId="{B432DB1C-4A5E-4444-907C-E9407BA5B681}">
      <dgm:prSet/>
      <dgm:spPr/>
      <dgm:t>
        <a:bodyPr/>
        <a:lstStyle/>
        <a:p>
          <a:endParaRPr lang="es-CO"/>
        </a:p>
      </dgm:t>
    </dgm:pt>
    <dgm:pt modelId="{8DB57F40-7EB0-48A6-9181-F8948910F6E5}" type="pres">
      <dgm:prSet presAssocID="{977ADA78-AAEC-4A5E-9ACD-6CB05A5C6D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3EFC6CC-6A03-4752-90F1-21821EBEE82B}" type="pres">
      <dgm:prSet presAssocID="{62BF39B1-C5E1-47C7-BDA6-C21EA825EF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8EA565F-E0C1-455B-A817-1E89240D96F2}" type="pres">
      <dgm:prSet presAssocID="{62BF39B1-C5E1-47C7-BDA6-C21EA825EF87}" presName="spNode" presStyleCnt="0"/>
      <dgm:spPr/>
    </dgm:pt>
    <dgm:pt modelId="{ECB52C12-634A-4860-9A94-9CF60E4DBD48}" type="pres">
      <dgm:prSet presAssocID="{CB6574EA-E00D-4F29-BB20-AF7829A6E2B8}" presName="sibTrans" presStyleLbl="sibTrans1D1" presStyleIdx="0" presStyleCnt="5"/>
      <dgm:spPr/>
      <dgm:t>
        <a:bodyPr/>
        <a:lstStyle/>
        <a:p>
          <a:endParaRPr lang="es-CO"/>
        </a:p>
      </dgm:t>
    </dgm:pt>
    <dgm:pt modelId="{D9676D56-DB90-4213-8536-18D5F90D4402}" type="pres">
      <dgm:prSet presAssocID="{A13B8F51-71B4-43F2-A20E-95D48EBE7C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6329B3C-4682-4C4F-A004-55596AB8469B}" type="pres">
      <dgm:prSet presAssocID="{A13B8F51-71B4-43F2-A20E-95D48EBE7C3C}" presName="spNode" presStyleCnt="0"/>
      <dgm:spPr/>
    </dgm:pt>
    <dgm:pt modelId="{41F009BB-9EA1-4969-8871-029189745007}" type="pres">
      <dgm:prSet presAssocID="{4ED76A30-A576-4985-94A1-606CFF6179EB}" presName="sibTrans" presStyleLbl="sibTrans1D1" presStyleIdx="1" presStyleCnt="5"/>
      <dgm:spPr/>
      <dgm:t>
        <a:bodyPr/>
        <a:lstStyle/>
        <a:p>
          <a:endParaRPr lang="es-ES"/>
        </a:p>
      </dgm:t>
    </dgm:pt>
    <dgm:pt modelId="{C6B8D947-A670-4573-95CF-6FC3ACA17CB0}" type="pres">
      <dgm:prSet presAssocID="{0050490D-D3BE-4169-A784-C8863AF270F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464AA4-9DA6-4FBD-83D6-9940C42AA60D}" type="pres">
      <dgm:prSet presAssocID="{0050490D-D3BE-4169-A784-C8863AF270FE}" presName="spNode" presStyleCnt="0"/>
      <dgm:spPr/>
    </dgm:pt>
    <dgm:pt modelId="{5E16E5BF-4DD7-40AB-9248-65493D229FDA}" type="pres">
      <dgm:prSet presAssocID="{2FE102EB-83DA-4676-8811-FCA5744A8A19}" presName="sibTrans" presStyleLbl="sibTrans1D1" presStyleIdx="2" presStyleCnt="5"/>
      <dgm:spPr/>
      <dgm:t>
        <a:bodyPr/>
        <a:lstStyle/>
        <a:p>
          <a:endParaRPr lang="es-CO"/>
        </a:p>
      </dgm:t>
    </dgm:pt>
    <dgm:pt modelId="{E39C4FCF-CD6F-4F79-ABA9-9FEAF87020F5}" type="pres">
      <dgm:prSet presAssocID="{67B4B947-A410-4E4C-B01F-17EBD1CE2D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8BE9A2-2C73-40A3-B341-B65A732DE6AA}" type="pres">
      <dgm:prSet presAssocID="{67B4B947-A410-4E4C-B01F-17EBD1CE2DFD}" presName="spNode" presStyleCnt="0"/>
      <dgm:spPr/>
    </dgm:pt>
    <dgm:pt modelId="{DA2186D3-5E87-4F19-A654-3029EB122311}" type="pres">
      <dgm:prSet presAssocID="{24A75CBA-344D-45C4-B0D9-FD069D83AA9A}" presName="sibTrans" presStyleLbl="sibTrans1D1" presStyleIdx="3" presStyleCnt="5"/>
      <dgm:spPr/>
      <dgm:t>
        <a:bodyPr/>
        <a:lstStyle/>
        <a:p>
          <a:endParaRPr lang="es-CO"/>
        </a:p>
      </dgm:t>
    </dgm:pt>
    <dgm:pt modelId="{ECC52FCD-6D15-4B61-8543-21B8A5F5DEE8}" type="pres">
      <dgm:prSet presAssocID="{EF569A20-24B5-4B93-B1B0-854D1B2717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50F228-1056-4555-B351-C6EEB51C3EEB}" type="pres">
      <dgm:prSet presAssocID="{EF569A20-24B5-4B93-B1B0-854D1B27174B}" presName="spNode" presStyleCnt="0"/>
      <dgm:spPr/>
    </dgm:pt>
    <dgm:pt modelId="{95A9B777-42D4-421B-840F-AF64F0614D61}" type="pres">
      <dgm:prSet presAssocID="{EA45B83D-01FF-4399-8367-2A59C911F34C}" presName="sibTrans" presStyleLbl="sibTrans1D1" presStyleIdx="4" presStyleCnt="5"/>
      <dgm:spPr/>
      <dgm:t>
        <a:bodyPr/>
        <a:lstStyle/>
        <a:p>
          <a:endParaRPr lang="es-CO"/>
        </a:p>
      </dgm:t>
    </dgm:pt>
  </dgm:ptLst>
  <dgm:cxnLst>
    <dgm:cxn modelId="{8700EAE2-68C5-4F8F-A6EC-95FBD2B854FA}" type="presOf" srcId="{977ADA78-AAEC-4A5E-9ACD-6CB05A5C6DC0}" destId="{8DB57F40-7EB0-48A6-9181-F8948910F6E5}" srcOrd="0" destOrd="0" presId="urn:microsoft.com/office/officeart/2005/8/layout/cycle6"/>
    <dgm:cxn modelId="{18B999F5-676D-47E0-A983-123ADA686AEE}" srcId="{977ADA78-AAEC-4A5E-9ACD-6CB05A5C6DC0}" destId="{62BF39B1-C5E1-47C7-BDA6-C21EA825EF87}" srcOrd="0" destOrd="0" parTransId="{8521C7FB-1017-42F9-B836-ACFDC43D61F6}" sibTransId="{CB6574EA-E00D-4F29-BB20-AF7829A6E2B8}"/>
    <dgm:cxn modelId="{BBBA872F-4C09-4061-8047-FD7B1C0CB85B}" type="presOf" srcId="{62BF39B1-C5E1-47C7-BDA6-C21EA825EF87}" destId="{C3EFC6CC-6A03-4752-90F1-21821EBEE82B}" srcOrd="0" destOrd="0" presId="urn:microsoft.com/office/officeart/2005/8/layout/cycle6"/>
    <dgm:cxn modelId="{7C1FF57F-3FC7-4C0C-9B40-B4F4BD312F57}" srcId="{977ADA78-AAEC-4A5E-9ACD-6CB05A5C6DC0}" destId="{0050490D-D3BE-4169-A784-C8863AF270FE}" srcOrd="2" destOrd="0" parTransId="{F35103D6-A515-425E-95AB-182FFDD95343}" sibTransId="{2FE102EB-83DA-4676-8811-FCA5744A8A19}"/>
    <dgm:cxn modelId="{5998CD90-0909-40B9-B9F8-5C10CEB25F4D}" type="presOf" srcId="{EA45B83D-01FF-4399-8367-2A59C911F34C}" destId="{95A9B777-42D4-421B-840F-AF64F0614D61}" srcOrd="0" destOrd="0" presId="urn:microsoft.com/office/officeart/2005/8/layout/cycle6"/>
    <dgm:cxn modelId="{B53E2B0E-0EB5-4E7F-8C9E-69C7F196BA72}" type="presOf" srcId="{EF569A20-24B5-4B93-B1B0-854D1B27174B}" destId="{ECC52FCD-6D15-4B61-8543-21B8A5F5DEE8}" srcOrd="0" destOrd="0" presId="urn:microsoft.com/office/officeart/2005/8/layout/cycle6"/>
    <dgm:cxn modelId="{C730ABD6-3EC0-4D04-B52D-1D5C10061CC8}" type="presOf" srcId="{0050490D-D3BE-4169-A784-C8863AF270FE}" destId="{C6B8D947-A670-4573-95CF-6FC3ACA17CB0}" srcOrd="0" destOrd="0" presId="urn:microsoft.com/office/officeart/2005/8/layout/cycle6"/>
    <dgm:cxn modelId="{456A5B9E-C48B-4F0B-9AEF-0D90CDAF662A}" type="presOf" srcId="{2FE102EB-83DA-4676-8811-FCA5744A8A19}" destId="{5E16E5BF-4DD7-40AB-9248-65493D229FDA}" srcOrd="0" destOrd="0" presId="urn:microsoft.com/office/officeart/2005/8/layout/cycle6"/>
    <dgm:cxn modelId="{8D83C0C0-C344-43E1-8EC8-85A3184A3F7D}" type="presOf" srcId="{67B4B947-A410-4E4C-B01F-17EBD1CE2DFD}" destId="{E39C4FCF-CD6F-4F79-ABA9-9FEAF87020F5}" srcOrd="0" destOrd="0" presId="urn:microsoft.com/office/officeart/2005/8/layout/cycle6"/>
    <dgm:cxn modelId="{B432DB1C-4A5E-4444-907C-E9407BA5B681}" srcId="{977ADA78-AAEC-4A5E-9ACD-6CB05A5C6DC0}" destId="{A13B8F51-71B4-43F2-A20E-95D48EBE7C3C}" srcOrd="1" destOrd="0" parTransId="{AF4E8C26-3F12-49CE-8F71-0E7CF542B03D}" sibTransId="{4ED76A30-A576-4985-94A1-606CFF6179EB}"/>
    <dgm:cxn modelId="{0EADEA57-114F-4611-8D7D-F37BE0C622D2}" type="presOf" srcId="{24A75CBA-344D-45C4-B0D9-FD069D83AA9A}" destId="{DA2186D3-5E87-4F19-A654-3029EB122311}" srcOrd="0" destOrd="0" presId="urn:microsoft.com/office/officeart/2005/8/layout/cycle6"/>
    <dgm:cxn modelId="{0364924A-CE3C-4EED-8416-D62DF77A57C7}" srcId="{977ADA78-AAEC-4A5E-9ACD-6CB05A5C6DC0}" destId="{67B4B947-A410-4E4C-B01F-17EBD1CE2DFD}" srcOrd="3" destOrd="0" parTransId="{C54B531F-6880-478A-954B-8C52C2D2B284}" sibTransId="{24A75CBA-344D-45C4-B0D9-FD069D83AA9A}"/>
    <dgm:cxn modelId="{7637E88F-4755-443A-9206-E51732E74C4A}" type="presOf" srcId="{4ED76A30-A576-4985-94A1-606CFF6179EB}" destId="{41F009BB-9EA1-4969-8871-029189745007}" srcOrd="0" destOrd="0" presId="urn:microsoft.com/office/officeart/2005/8/layout/cycle6"/>
    <dgm:cxn modelId="{C7FFECD8-C7A1-4C8B-B77C-6DE2D190AA88}" srcId="{977ADA78-AAEC-4A5E-9ACD-6CB05A5C6DC0}" destId="{EF569A20-24B5-4B93-B1B0-854D1B27174B}" srcOrd="4" destOrd="0" parTransId="{80B96A90-B97E-43B3-9564-E39616FF8A73}" sibTransId="{EA45B83D-01FF-4399-8367-2A59C911F34C}"/>
    <dgm:cxn modelId="{735F43EC-C8BD-4C49-B326-DE73804CBAAC}" type="presOf" srcId="{CB6574EA-E00D-4F29-BB20-AF7829A6E2B8}" destId="{ECB52C12-634A-4860-9A94-9CF60E4DBD48}" srcOrd="0" destOrd="0" presId="urn:microsoft.com/office/officeart/2005/8/layout/cycle6"/>
    <dgm:cxn modelId="{A99B297D-EFA3-47C0-B2F8-3E43584D1B52}" type="presOf" srcId="{A13B8F51-71B4-43F2-A20E-95D48EBE7C3C}" destId="{D9676D56-DB90-4213-8536-18D5F90D4402}" srcOrd="0" destOrd="0" presId="urn:microsoft.com/office/officeart/2005/8/layout/cycle6"/>
    <dgm:cxn modelId="{345E6221-BB1E-4E01-AE82-D909C997B462}" type="presParOf" srcId="{8DB57F40-7EB0-48A6-9181-F8948910F6E5}" destId="{C3EFC6CC-6A03-4752-90F1-21821EBEE82B}" srcOrd="0" destOrd="0" presId="urn:microsoft.com/office/officeart/2005/8/layout/cycle6"/>
    <dgm:cxn modelId="{F55B6E99-1464-4CC0-ADA4-B1365F52A7B3}" type="presParOf" srcId="{8DB57F40-7EB0-48A6-9181-F8948910F6E5}" destId="{28EA565F-E0C1-455B-A817-1E89240D96F2}" srcOrd="1" destOrd="0" presId="urn:microsoft.com/office/officeart/2005/8/layout/cycle6"/>
    <dgm:cxn modelId="{0AE73FF9-3F49-47E5-9571-09BF2FD050B5}" type="presParOf" srcId="{8DB57F40-7EB0-48A6-9181-F8948910F6E5}" destId="{ECB52C12-634A-4860-9A94-9CF60E4DBD48}" srcOrd="2" destOrd="0" presId="urn:microsoft.com/office/officeart/2005/8/layout/cycle6"/>
    <dgm:cxn modelId="{0A4E9EB1-33A8-435E-BC82-5CA6A2E12C47}" type="presParOf" srcId="{8DB57F40-7EB0-48A6-9181-F8948910F6E5}" destId="{D9676D56-DB90-4213-8536-18D5F90D4402}" srcOrd="3" destOrd="0" presId="urn:microsoft.com/office/officeart/2005/8/layout/cycle6"/>
    <dgm:cxn modelId="{304A5A15-A0FE-4273-A641-35AC3E53F600}" type="presParOf" srcId="{8DB57F40-7EB0-48A6-9181-F8948910F6E5}" destId="{B6329B3C-4682-4C4F-A004-55596AB8469B}" srcOrd="4" destOrd="0" presId="urn:microsoft.com/office/officeart/2005/8/layout/cycle6"/>
    <dgm:cxn modelId="{57F0E0C8-905D-46D4-9EF2-BC25AF4739A2}" type="presParOf" srcId="{8DB57F40-7EB0-48A6-9181-F8948910F6E5}" destId="{41F009BB-9EA1-4969-8871-029189745007}" srcOrd="5" destOrd="0" presId="urn:microsoft.com/office/officeart/2005/8/layout/cycle6"/>
    <dgm:cxn modelId="{DAA23CAA-DFDF-4663-A41E-90299FD974C6}" type="presParOf" srcId="{8DB57F40-7EB0-48A6-9181-F8948910F6E5}" destId="{C6B8D947-A670-4573-95CF-6FC3ACA17CB0}" srcOrd="6" destOrd="0" presId="urn:microsoft.com/office/officeart/2005/8/layout/cycle6"/>
    <dgm:cxn modelId="{4D9C1370-4F0F-458F-A18D-98E69497A57C}" type="presParOf" srcId="{8DB57F40-7EB0-48A6-9181-F8948910F6E5}" destId="{50464AA4-9DA6-4FBD-83D6-9940C42AA60D}" srcOrd="7" destOrd="0" presId="urn:microsoft.com/office/officeart/2005/8/layout/cycle6"/>
    <dgm:cxn modelId="{DCF2D35B-6517-4755-9066-A78430EF063F}" type="presParOf" srcId="{8DB57F40-7EB0-48A6-9181-F8948910F6E5}" destId="{5E16E5BF-4DD7-40AB-9248-65493D229FDA}" srcOrd="8" destOrd="0" presId="urn:microsoft.com/office/officeart/2005/8/layout/cycle6"/>
    <dgm:cxn modelId="{5B6B5265-855B-44DF-AA2F-2838828FF04F}" type="presParOf" srcId="{8DB57F40-7EB0-48A6-9181-F8948910F6E5}" destId="{E39C4FCF-CD6F-4F79-ABA9-9FEAF87020F5}" srcOrd="9" destOrd="0" presId="urn:microsoft.com/office/officeart/2005/8/layout/cycle6"/>
    <dgm:cxn modelId="{1ECFF65B-80AC-48D6-8259-B5410AD65CB3}" type="presParOf" srcId="{8DB57F40-7EB0-48A6-9181-F8948910F6E5}" destId="{EE8BE9A2-2C73-40A3-B341-B65A732DE6AA}" srcOrd="10" destOrd="0" presId="urn:microsoft.com/office/officeart/2005/8/layout/cycle6"/>
    <dgm:cxn modelId="{CA88464A-2254-4892-AFCE-3B633D1C2D1F}" type="presParOf" srcId="{8DB57F40-7EB0-48A6-9181-F8948910F6E5}" destId="{DA2186D3-5E87-4F19-A654-3029EB122311}" srcOrd="11" destOrd="0" presId="urn:microsoft.com/office/officeart/2005/8/layout/cycle6"/>
    <dgm:cxn modelId="{84C99951-FD8C-445C-96AE-34DB96EBF632}" type="presParOf" srcId="{8DB57F40-7EB0-48A6-9181-F8948910F6E5}" destId="{ECC52FCD-6D15-4B61-8543-21B8A5F5DEE8}" srcOrd="12" destOrd="0" presId="urn:microsoft.com/office/officeart/2005/8/layout/cycle6"/>
    <dgm:cxn modelId="{CFF895B2-EE34-4E72-8363-1BA0E529D478}" type="presParOf" srcId="{8DB57F40-7EB0-48A6-9181-F8948910F6E5}" destId="{6250F228-1056-4555-B351-C6EEB51C3EEB}" srcOrd="13" destOrd="0" presId="urn:microsoft.com/office/officeart/2005/8/layout/cycle6"/>
    <dgm:cxn modelId="{7058F3C5-BD0B-4218-8B03-338E2BD50A0D}" type="presParOf" srcId="{8DB57F40-7EB0-48A6-9181-F8948910F6E5}" destId="{95A9B777-42D4-421B-840F-AF64F0614D6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FC6CC-6A03-4752-90F1-21821EBEE82B}">
      <dsp:nvSpPr>
        <dsp:cNvPr id="0" name=""/>
        <dsp:cNvSpPr/>
      </dsp:nvSpPr>
      <dsp:spPr>
        <a:xfrm>
          <a:off x="3538039" y="1590"/>
          <a:ext cx="1359200" cy="883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Sistema de Gestión de la Calidad</a:t>
          </a:r>
          <a:endParaRPr lang="es-CO" sz="1600" b="1" kern="1200" dirty="0"/>
        </a:p>
      </dsp:txBody>
      <dsp:txXfrm>
        <a:off x="3581167" y="44718"/>
        <a:ext cx="1272944" cy="797224"/>
      </dsp:txXfrm>
    </dsp:sp>
    <dsp:sp modelId="{ECB52C12-634A-4860-9A94-9CF60E4DBD48}">
      <dsp:nvSpPr>
        <dsp:cNvPr id="0" name=""/>
        <dsp:cNvSpPr/>
      </dsp:nvSpPr>
      <dsp:spPr>
        <a:xfrm>
          <a:off x="2452990" y="443330"/>
          <a:ext cx="3529298" cy="3529298"/>
        </a:xfrm>
        <a:custGeom>
          <a:avLst/>
          <a:gdLst/>
          <a:ahLst/>
          <a:cxnLst/>
          <a:rect l="0" t="0" r="0" b="0"/>
          <a:pathLst>
            <a:path>
              <a:moveTo>
                <a:pt x="2453580" y="140038"/>
              </a:moveTo>
              <a:arcTo wR="1764649" hR="1764649" stAng="17578790" swAng="19608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76D56-DB90-4213-8536-18D5F90D4402}">
      <dsp:nvSpPr>
        <dsp:cNvPr id="0" name=""/>
        <dsp:cNvSpPr/>
      </dsp:nvSpPr>
      <dsp:spPr>
        <a:xfrm>
          <a:off x="5216320" y="1220932"/>
          <a:ext cx="1359200" cy="88348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Referentes técnicos y pedagógicos</a:t>
          </a:r>
          <a:endParaRPr lang="es-CO" sz="1600" b="1" kern="1200" dirty="0"/>
        </a:p>
      </dsp:txBody>
      <dsp:txXfrm>
        <a:off x="5259448" y="1264060"/>
        <a:ext cx="1272944" cy="797224"/>
      </dsp:txXfrm>
    </dsp:sp>
    <dsp:sp modelId="{41F009BB-9EA1-4969-8871-029189745007}">
      <dsp:nvSpPr>
        <dsp:cNvPr id="0" name=""/>
        <dsp:cNvSpPr/>
      </dsp:nvSpPr>
      <dsp:spPr>
        <a:xfrm>
          <a:off x="2452990" y="443330"/>
          <a:ext cx="3529298" cy="3529298"/>
        </a:xfrm>
        <a:custGeom>
          <a:avLst/>
          <a:gdLst/>
          <a:ahLst/>
          <a:cxnLst/>
          <a:rect l="0" t="0" r="0" b="0"/>
          <a:pathLst>
            <a:path>
              <a:moveTo>
                <a:pt x="3526883" y="1672360"/>
              </a:moveTo>
              <a:arcTo wR="1764649" hR="1764649" stAng="21420128" swAng="2195781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8D947-A670-4573-95CF-6FC3ACA17CB0}">
      <dsp:nvSpPr>
        <dsp:cNvPr id="0" name=""/>
        <dsp:cNvSpPr/>
      </dsp:nvSpPr>
      <dsp:spPr>
        <a:xfrm>
          <a:off x="4575274" y="3193870"/>
          <a:ext cx="1359200" cy="883480"/>
        </a:xfrm>
        <a:prstGeom prst="round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Transiciones armónicas en el entorno educativo</a:t>
          </a:r>
          <a:endParaRPr lang="es-CO" sz="1600" b="1" kern="1200" dirty="0"/>
        </a:p>
      </dsp:txBody>
      <dsp:txXfrm>
        <a:off x="4618402" y="3236998"/>
        <a:ext cx="1272944" cy="797224"/>
      </dsp:txXfrm>
    </dsp:sp>
    <dsp:sp modelId="{5E16E5BF-4DD7-40AB-9248-65493D229FDA}">
      <dsp:nvSpPr>
        <dsp:cNvPr id="0" name=""/>
        <dsp:cNvSpPr/>
      </dsp:nvSpPr>
      <dsp:spPr>
        <a:xfrm>
          <a:off x="2452990" y="443330"/>
          <a:ext cx="3529298" cy="3529298"/>
        </a:xfrm>
        <a:custGeom>
          <a:avLst/>
          <a:gdLst/>
          <a:ahLst/>
          <a:cxnLst/>
          <a:rect l="0" t="0" r="0" b="0"/>
          <a:pathLst>
            <a:path>
              <a:moveTo>
                <a:pt x="2115276" y="3494113"/>
              </a:moveTo>
              <a:arcTo wR="1764649" hR="1764649" stAng="4712360" swAng="1375280"/>
            </a:path>
          </a:pathLst>
        </a:custGeom>
        <a:noFill/>
        <a:ln w="9525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C4FCF-CD6F-4F79-ABA9-9FEAF87020F5}">
      <dsp:nvSpPr>
        <dsp:cNvPr id="0" name=""/>
        <dsp:cNvSpPr/>
      </dsp:nvSpPr>
      <dsp:spPr>
        <a:xfrm>
          <a:off x="2500805" y="3193870"/>
          <a:ext cx="1359200" cy="883480"/>
        </a:xfrm>
        <a:prstGeom prst="roundRect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Sistema de Seguimiento Niño a Niño</a:t>
          </a:r>
          <a:endParaRPr lang="es-CO" sz="1600" b="1" kern="1200" dirty="0"/>
        </a:p>
      </dsp:txBody>
      <dsp:txXfrm>
        <a:off x="2543933" y="3236998"/>
        <a:ext cx="1272944" cy="797224"/>
      </dsp:txXfrm>
    </dsp:sp>
    <dsp:sp modelId="{DA2186D3-5E87-4F19-A654-3029EB122311}">
      <dsp:nvSpPr>
        <dsp:cNvPr id="0" name=""/>
        <dsp:cNvSpPr/>
      </dsp:nvSpPr>
      <dsp:spPr>
        <a:xfrm>
          <a:off x="2452990" y="443330"/>
          <a:ext cx="3529298" cy="3529298"/>
        </a:xfrm>
        <a:custGeom>
          <a:avLst/>
          <a:gdLst/>
          <a:ahLst/>
          <a:cxnLst/>
          <a:rect l="0" t="0" r="0" b="0"/>
          <a:pathLst>
            <a:path>
              <a:moveTo>
                <a:pt x="294809" y="2741152"/>
              </a:moveTo>
              <a:arcTo wR="1764649" hR="1764649" stAng="8784091" swAng="2195781"/>
            </a:path>
          </a:pathLst>
        </a:custGeom>
        <a:noFill/>
        <a:ln w="9525" cap="flat" cmpd="sng" algn="ctr">
          <a:solidFill>
            <a:schemeClr val="accent2">
              <a:hueOff val="3511140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52FCD-6D15-4B61-8543-21B8A5F5DEE8}">
      <dsp:nvSpPr>
        <dsp:cNvPr id="0" name=""/>
        <dsp:cNvSpPr/>
      </dsp:nvSpPr>
      <dsp:spPr>
        <a:xfrm>
          <a:off x="1859758" y="1220932"/>
          <a:ext cx="1359200" cy="88348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Excelencia del Talento Humano</a:t>
          </a:r>
          <a:endParaRPr lang="es-CO" sz="1600" b="1" kern="1200" dirty="0"/>
        </a:p>
      </dsp:txBody>
      <dsp:txXfrm>
        <a:off x="1902886" y="1264060"/>
        <a:ext cx="1272944" cy="797224"/>
      </dsp:txXfrm>
    </dsp:sp>
    <dsp:sp modelId="{95A9B777-42D4-421B-840F-AF64F0614D61}">
      <dsp:nvSpPr>
        <dsp:cNvPr id="0" name=""/>
        <dsp:cNvSpPr/>
      </dsp:nvSpPr>
      <dsp:spPr>
        <a:xfrm>
          <a:off x="2452990" y="443330"/>
          <a:ext cx="3529298" cy="3529298"/>
        </a:xfrm>
        <a:custGeom>
          <a:avLst/>
          <a:gdLst/>
          <a:ahLst/>
          <a:cxnLst/>
          <a:rect l="0" t="0" r="0" b="0"/>
          <a:pathLst>
            <a:path>
              <a:moveTo>
                <a:pt x="307555" y="769226"/>
              </a:moveTo>
              <a:arcTo wR="1764649" hR="1764649" stAng="12860350" swAng="1960859"/>
            </a:path>
          </a:pathLst>
        </a:custGeom>
        <a:noFill/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0B95B06A-4A32-4878-A99C-BD1C51B16922}" type="datetimeFigureOut">
              <a:rPr lang="es-CO" smtClean="0"/>
              <a:t>1/07/15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67341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9AE7C223-2FCC-4E7D-A32E-E4D6C1A1889A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1739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17F2EA6F-02BD-4FA6-ABC2-77F02842BA00}" type="datetimeFigureOut">
              <a:rPr lang="es-CO" smtClean="0"/>
              <a:pPr/>
              <a:t>1/07/15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CE77642F-4B9E-4620-9E38-B60AC0885500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133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642F-4B9E-4620-9E38-B60AC0885500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052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642F-4B9E-4620-9E38-B60AC0885500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21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642F-4B9E-4620-9E38-B60AC0885500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052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642F-4B9E-4620-9E38-B60AC0885500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21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B1EE-2401-A24A-83A5-57609EC3B43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8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616883"/>
            <a:ext cx="9159766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42 Grupo"/>
          <p:cNvGrpSpPr/>
          <p:nvPr userDrawn="1"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9" name="3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0" name="41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8872" y="2480336"/>
            <a:ext cx="7772400" cy="14700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9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36366"/>
            <a:ext cx="4248189" cy="3889798"/>
          </a:xfrm>
        </p:spPr>
        <p:txBody>
          <a:bodyPr/>
          <a:lstStyle>
            <a:lvl1pPr marL="0" indent="0">
              <a:buNone/>
              <a:defRPr>
                <a:latin typeface="Verdana"/>
                <a:cs typeface="Verdana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4484198" y="449522"/>
            <a:ext cx="4484199" cy="5676642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pic>
        <p:nvPicPr>
          <p:cNvPr id="9" name="Picture 1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" y="455923"/>
            <a:ext cx="4248189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 userDrawn="1"/>
        </p:nvSpPr>
        <p:spPr>
          <a:xfrm>
            <a:off x="457200" y="1854273"/>
            <a:ext cx="3790988" cy="38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Pie de imagen</a:t>
            </a:r>
            <a:endParaRPr lang="es-ES" dirty="0"/>
          </a:p>
        </p:txBody>
      </p:sp>
      <p:grpSp>
        <p:nvGrpSpPr>
          <p:cNvPr id="12" name="42 Grupo"/>
          <p:cNvGrpSpPr/>
          <p:nvPr userDrawn="1"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3" name="3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4" name="41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-1" y="457494"/>
            <a:ext cx="4248190" cy="1470025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407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4427984" y="2616883"/>
            <a:ext cx="4716016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68 Grupo"/>
          <p:cNvGrpSpPr/>
          <p:nvPr userDrawn="1"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6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7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4427984" y="2629696"/>
            <a:ext cx="4693288" cy="1253237"/>
          </a:xfrm>
          <a:prstGeom prst="rect">
            <a:avLst/>
          </a:prstGeom>
        </p:spPr>
        <p:txBody>
          <a:bodyPr/>
          <a:lstStyle>
            <a:lvl1pPr algn="r">
              <a:defRPr sz="4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72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3"/>
          </p:nvPr>
        </p:nvSpPr>
        <p:spPr>
          <a:xfrm>
            <a:off x="2590800" y="449522"/>
            <a:ext cx="6197773" cy="5676642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pic>
        <p:nvPicPr>
          <p:cNvPr id="8" name="Picture 1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0" y="2928121"/>
            <a:ext cx="2114654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0" y="3119167"/>
            <a:ext cx="2022947" cy="870329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grpSp>
        <p:nvGrpSpPr>
          <p:cNvPr id="11" name="68 Grupo"/>
          <p:cNvGrpSpPr/>
          <p:nvPr userDrawn="1"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2" name="6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3" name="7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3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2164895"/>
            <a:ext cx="9144000" cy="2800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2386" y="5009859"/>
            <a:ext cx="8945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80528" y="831417"/>
            <a:ext cx="9361040" cy="13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68 Grupo"/>
          <p:cNvGrpSpPr/>
          <p:nvPr userDrawn="1"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2" name="6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3" name="7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112386" y="831417"/>
            <a:ext cx="7772400" cy="14700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77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2148-EF61-490D-89E5-EDD6F194C741}" type="datetimeFigureOut">
              <a:rPr lang="en-US"/>
              <a:pPr>
                <a:defRPr/>
              </a:pPr>
              <a:t>1/07/15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ACCDD-E82B-48E5-9884-753E4CECA6C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2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3500" b="2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94968" y="449522"/>
            <a:ext cx="6191832" cy="5676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8357-DFA6-0F41-806D-3F205F47B9BF}" type="datetimeFigureOut">
              <a:rPr lang="es-ES" smtClean="0"/>
              <a:pPr/>
              <a:t>1/07/15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3E86E-0A00-FE49-A1D9-5DDB7948E295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472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7" r:id="rId5"/>
    <p:sldLayoutId id="214748365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8.png"/><Relationship Id="rId7" Type="http://schemas.openxmlformats.org/officeDocument/2006/relationships/diagramData" Target="../diagrams/data1.xml"/><Relationship Id="rId8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8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2480336"/>
            <a:ext cx="8365696" cy="1470025"/>
          </a:xfrm>
        </p:spPr>
        <p:txBody>
          <a:bodyPr anchor="ctr"/>
          <a:lstStyle/>
          <a:p>
            <a:r>
              <a:rPr lang="es-CO" sz="4800" cap="small" dirty="0" smtClean="0">
                <a:latin typeface="+mj-lt"/>
                <a:cs typeface="Calibri"/>
              </a:rPr>
              <a:t>Dirección de Educación Inicial</a:t>
            </a:r>
            <a:br>
              <a:rPr lang="es-CO" sz="4800" cap="small" dirty="0" smtClean="0">
                <a:latin typeface="+mj-lt"/>
                <a:cs typeface="Calibri"/>
              </a:rPr>
            </a:br>
            <a:r>
              <a:rPr lang="es-CO" sz="3200" cap="small" dirty="0" smtClean="0">
                <a:latin typeface="+mj-lt"/>
                <a:cs typeface="Calibri"/>
              </a:rPr>
              <a:t>julio 02 de 2015</a:t>
            </a:r>
            <a:endParaRPr lang="es-CO" sz="1800" dirty="0">
              <a:latin typeface="+mj-lt"/>
              <a:cs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260648"/>
            <a:ext cx="5436096" cy="1656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5" name="Agrupar 3"/>
          <p:cNvGrpSpPr/>
          <p:nvPr/>
        </p:nvGrpSpPr>
        <p:grpSpPr>
          <a:xfrm>
            <a:off x="4718008" y="6192316"/>
            <a:ext cx="1366160" cy="665684"/>
            <a:chOff x="1752600" y="1371600"/>
            <a:chExt cx="5659438" cy="3143250"/>
          </a:xfrm>
        </p:grpSpPr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1371600"/>
              <a:ext cx="5659438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62125" y="4252913"/>
              <a:ext cx="53340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5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29757"/>
            <a:ext cx="2883758" cy="176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20072" y="44371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Encuentro de Secretarios de Educación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41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9592" y="620688"/>
            <a:ext cx="3888432" cy="1080120"/>
          </a:xfrm>
        </p:spPr>
        <p:txBody>
          <a:bodyPr/>
          <a:lstStyle/>
          <a:p>
            <a:r>
              <a:rPr lang="es-ES" sz="6000" dirty="0" smtClean="0">
                <a:solidFill>
                  <a:schemeClr val="bg1"/>
                </a:solidFill>
                <a:latin typeface="Calibri"/>
                <a:cs typeface="Calibri"/>
              </a:rPr>
              <a:t>¡Gracias!</a:t>
            </a:r>
            <a:endParaRPr lang="es-ES" sz="6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" name="Picture 20" descr="\\Bogsvr01\datos2\LEDFISH\Clientes\Alta Consejeria\artes\Piezas\24-parq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488832" cy="4509120"/>
          </a:xfrm>
          <a:prstGeom prst="rect">
            <a:avLst/>
          </a:prstGeom>
          <a:noFill/>
        </p:spPr>
      </p:pic>
      <p:grpSp>
        <p:nvGrpSpPr>
          <p:cNvPr id="5" name="Agrupar 7"/>
          <p:cNvGrpSpPr/>
          <p:nvPr/>
        </p:nvGrpSpPr>
        <p:grpSpPr>
          <a:xfrm>
            <a:off x="323528" y="6137920"/>
            <a:ext cx="1656184" cy="602502"/>
            <a:chOff x="1752600" y="1371600"/>
            <a:chExt cx="5659438" cy="314325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2600" y="1371600"/>
              <a:ext cx="5659438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62125" y="4252913"/>
              <a:ext cx="53340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075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4392488" cy="1152128"/>
          </a:xfrm>
        </p:spPr>
        <p:txBody>
          <a:bodyPr>
            <a:noAutofit/>
          </a:bodyPr>
          <a:lstStyle/>
          <a:p>
            <a:pPr algn="r"/>
            <a:r>
              <a:rPr lang="es-CO" sz="3200" b="1" dirty="0" smtClean="0">
                <a:solidFill>
                  <a:srgbClr val="FFFFFF"/>
                </a:solidFill>
                <a:latin typeface="Calibri"/>
                <a:cs typeface="Calibri"/>
              </a:rPr>
              <a:t>¿Para qué este espacio de discusión?</a:t>
            </a:r>
            <a:endParaRPr lang="es-CO" sz="3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44511" y="10419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7" name="CuadroTexto 46"/>
          <p:cNvSpPr txBox="1"/>
          <p:nvPr/>
        </p:nvSpPr>
        <p:spPr>
          <a:xfrm>
            <a:off x="5440855" y="10419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1" name="CuadroTexto 50"/>
          <p:cNvSpPr txBox="1"/>
          <p:nvPr/>
        </p:nvSpPr>
        <p:spPr>
          <a:xfrm>
            <a:off x="2496911" y="11943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79512" y="1916832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400" dirty="0"/>
              <a:t>Para </a:t>
            </a:r>
            <a:r>
              <a:rPr lang="es-CO" sz="2400" dirty="0" smtClean="0"/>
              <a:t>socializar el proceso de </a:t>
            </a:r>
            <a:r>
              <a:rPr lang="es-CO" sz="2400" dirty="0" smtClean="0"/>
              <a:t>reglamentaci</a:t>
            </a:r>
            <a:r>
              <a:rPr lang="es-CO" sz="2400" dirty="0" smtClean="0"/>
              <a:t>ón de la Edu Inicial</a:t>
            </a:r>
            <a:endParaRPr lang="es-CO" sz="24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O" sz="24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400" dirty="0" smtClean="0"/>
              <a:t>Para Profundizar en el </a:t>
            </a:r>
            <a:r>
              <a:rPr lang="es-CO" sz="2400" dirty="0" smtClean="0"/>
              <a:t>Modelo de Gesti</a:t>
            </a:r>
            <a:r>
              <a:rPr lang="es-CO" sz="2400" dirty="0" smtClean="0"/>
              <a:t>ón</a:t>
            </a:r>
            <a:endParaRPr lang="es-CO" sz="24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O" sz="24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400" dirty="0" smtClean="0"/>
              <a:t>Para </a:t>
            </a:r>
            <a:r>
              <a:rPr lang="es-CO" sz="2400" dirty="0"/>
              <a:t>escuchar </a:t>
            </a:r>
            <a:r>
              <a:rPr lang="es-CO" sz="2400" dirty="0" smtClean="0"/>
              <a:t>y compartir experiencias de las Secretarias  de Educación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O" sz="24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400" dirty="0" smtClean="0"/>
              <a:t>Para compartir preguntas y propuestas.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O" sz="2400" dirty="0" smtClean="0"/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4572000" y="1607110"/>
            <a:ext cx="4572000" cy="3190042"/>
            <a:chOff x="1161" y="726"/>
            <a:chExt cx="3494" cy="2213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710" y="726"/>
              <a:ext cx="2741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>
                <a:buClrTx/>
                <a:buFontTx/>
                <a:buNone/>
                <a:defRPr/>
              </a:pPr>
              <a:endParaRPr lang="es-CO" altLang="es-ES" sz="3600" b="1" smtClean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es-CO" altLang="es-ES" sz="3600" b="1" smtClean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es-CO" altLang="es-ES" sz="3600" b="1" smtClean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  <a:p>
              <a:pPr algn="ctr">
                <a:buClrTx/>
                <a:buFontTx/>
                <a:buNone/>
                <a:defRPr/>
              </a:pPr>
              <a:endParaRPr lang="es-CO" altLang="es-ES" sz="3600" b="1" smtClean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2" y="1016"/>
              <a:ext cx="1733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1161" y="1159"/>
              <a:ext cx="2610" cy="1780"/>
              <a:chOff x="1161" y="1159"/>
              <a:chExt cx="2610" cy="1780"/>
            </a:xfrm>
          </p:grpSpPr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57" y="1159"/>
                <a:ext cx="1614" cy="1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61" y="1162"/>
                <a:ext cx="1629" cy="1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27" y="1033"/>
              <a:ext cx="20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 flipV="1">
              <a:off x="3441" y="1187"/>
              <a:ext cx="348" cy="116"/>
            </a:xfrm>
            <a:prstGeom prst="line">
              <a:avLst/>
            </a:prstGeom>
            <a:noFill/>
            <a:ln w="38160" cap="sq">
              <a:solidFill>
                <a:srgbClr val="4A7EB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s-ES">
                <a:ea typeface="MS PGothic" charset="0"/>
                <a:cs typeface="MS PGothic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 flipV="1">
              <a:off x="3441" y="1187"/>
              <a:ext cx="140" cy="347"/>
            </a:xfrm>
            <a:prstGeom prst="line">
              <a:avLst/>
            </a:prstGeom>
            <a:noFill/>
            <a:ln w="38160" cap="sq">
              <a:solidFill>
                <a:srgbClr val="4A7EB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s-ES">
                <a:ea typeface="MS PGothic" charset="0"/>
                <a:cs typeface="MS PGothic" charset="0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3694" y="1302"/>
              <a:ext cx="85" cy="96"/>
            </a:xfrm>
            <a:prstGeom prst="line">
              <a:avLst/>
            </a:prstGeom>
            <a:noFill/>
            <a:ln w="38160" cap="sq">
              <a:solidFill>
                <a:srgbClr val="4A7EB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s-ES">
                <a:ea typeface="MS PGothic" charset="0"/>
                <a:cs typeface="MS P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8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73832"/>
            <a:ext cx="3960440" cy="1143000"/>
          </a:xfrm>
        </p:spPr>
        <p:txBody>
          <a:bodyPr/>
          <a:lstStyle/>
          <a:p>
            <a:r>
              <a:rPr lang="es-CO" sz="3600" dirty="0" smtClean="0">
                <a:solidFill>
                  <a:schemeClr val="bg1"/>
                </a:solidFill>
              </a:rPr>
              <a:t>Metodología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411543"/>
          </a:xfrm>
        </p:spPr>
        <p:txBody>
          <a:bodyPr>
            <a:normAutofit fontScale="70000" lnSpcReduction="20000"/>
          </a:bodyPr>
          <a:lstStyle/>
          <a:p>
            <a:r>
              <a:rPr lang="es-CO" dirty="0" smtClean="0"/>
              <a:t>Presentación dirección Primera Infancia (Ed. Inicial) 10 min</a:t>
            </a:r>
          </a:p>
          <a:p>
            <a:endParaRPr lang="es-CO" dirty="0" smtClean="0"/>
          </a:p>
          <a:p>
            <a:r>
              <a:rPr lang="es-CO" dirty="0"/>
              <a:t>Presentación </a:t>
            </a:r>
            <a:r>
              <a:rPr lang="es-CO" dirty="0" smtClean="0"/>
              <a:t>Experiencia Secretaria de Educación Maicao 10 min</a:t>
            </a:r>
          </a:p>
          <a:p>
            <a:endParaRPr lang="es-CO" dirty="0" smtClean="0"/>
          </a:p>
          <a:p>
            <a:r>
              <a:rPr lang="es-CO" dirty="0"/>
              <a:t>Presentación Experiencia Secretaria de </a:t>
            </a:r>
            <a:r>
              <a:rPr lang="es-CO" dirty="0" smtClean="0"/>
              <a:t>Educación Santiago de Cali 10 min</a:t>
            </a:r>
          </a:p>
          <a:p>
            <a:endParaRPr lang="es-CO" dirty="0"/>
          </a:p>
          <a:p>
            <a:r>
              <a:rPr lang="es-CO" dirty="0" smtClean="0"/>
              <a:t>Conversatorio y Preguntas de las SED 30 min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0640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0800" y="2535039"/>
            <a:ext cx="8365696" cy="1470025"/>
          </a:xfrm>
        </p:spPr>
        <p:txBody>
          <a:bodyPr anchor="ctr"/>
          <a:lstStyle/>
          <a:p>
            <a:r>
              <a:rPr lang="es-CO" sz="3600" cap="small" dirty="0" smtClean="0">
                <a:latin typeface="+mj-lt"/>
                <a:cs typeface="Calibri"/>
              </a:rPr>
              <a:t>El rol de las </a:t>
            </a:r>
            <a:r>
              <a:rPr lang="es-CO" sz="3600" cap="small" dirty="0" smtClean="0">
                <a:latin typeface="+mj-lt"/>
                <a:cs typeface="Calibri"/>
              </a:rPr>
              <a:t>secretar</a:t>
            </a:r>
            <a:r>
              <a:rPr lang="es-CO" sz="3600" cap="small" dirty="0" smtClean="0">
                <a:latin typeface="+mj-lt"/>
                <a:cs typeface="Calibri"/>
              </a:rPr>
              <a:t>ías</a:t>
            </a:r>
            <a:r>
              <a:rPr lang="es-CO" sz="3600" cap="small" dirty="0" smtClean="0">
                <a:latin typeface="+mj-lt"/>
                <a:cs typeface="Calibri"/>
              </a:rPr>
              <a:t> </a:t>
            </a:r>
            <a:r>
              <a:rPr lang="es-CO" sz="3600" cap="small" dirty="0" smtClean="0">
                <a:latin typeface="+mj-lt"/>
                <a:cs typeface="Calibri"/>
              </a:rPr>
              <a:t>en la gestión de la educación inicial </a:t>
            </a:r>
            <a:br>
              <a:rPr lang="es-CO" sz="3600" cap="small" dirty="0" smtClean="0">
                <a:latin typeface="+mj-lt"/>
                <a:cs typeface="Calibri"/>
              </a:rPr>
            </a:br>
            <a:endParaRPr lang="es-CO" sz="1200" dirty="0">
              <a:latin typeface="+mj-lt"/>
              <a:cs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260648"/>
            <a:ext cx="5436096" cy="1656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5" name="Agrupar 3"/>
          <p:cNvGrpSpPr/>
          <p:nvPr/>
        </p:nvGrpSpPr>
        <p:grpSpPr>
          <a:xfrm>
            <a:off x="4718008" y="6192316"/>
            <a:ext cx="1366160" cy="665684"/>
            <a:chOff x="1752600" y="1371600"/>
            <a:chExt cx="5659438" cy="3143250"/>
          </a:xfrm>
        </p:grpSpPr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1371600"/>
              <a:ext cx="5659438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62125" y="4252913"/>
              <a:ext cx="53340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5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29757"/>
            <a:ext cx="2883758" cy="176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2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764704"/>
            <a:ext cx="4392488" cy="1152128"/>
          </a:xfrm>
        </p:spPr>
        <p:txBody>
          <a:bodyPr>
            <a:noAutofit/>
          </a:bodyPr>
          <a:lstStyle/>
          <a:p>
            <a:pPr algn="r"/>
            <a:r>
              <a:rPr lang="es-CO" sz="3200" b="1" dirty="0" smtClean="0">
                <a:solidFill>
                  <a:srgbClr val="FFFFFF"/>
                </a:solidFill>
                <a:latin typeface="Calibri"/>
                <a:cs typeface="Calibri"/>
              </a:rPr>
              <a:t>¿Qué tenemos hoy?</a:t>
            </a:r>
            <a:endParaRPr lang="es-CO" sz="3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44511" y="10419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7" name="CuadroTexto 46"/>
          <p:cNvSpPr txBox="1"/>
          <p:nvPr/>
        </p:nvSpPr>
        <p:spPr>
          <a:xfrm>
            <a:off x="5440855" y="10419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1" name="CuadroTexto 50"/>
          <p:cNvSpPr txBox="1"/>
          <p:nvPr/>
        </p:nvSpPr>
        <p:spPr>
          <a:xfrm>
            <a:off x="2496911" y="11943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68" name="3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2866" y="360600"/>
            <a:ext cx="1961805" cy="120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395536" y="1916832"/>
            <a:ext cx="835292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000" dirty="0" smtClean="0"/>
              <a:t>Ley 1098 de 2006, Código de Infancia y Adolescencia, artículo 29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000" dirty="0" smtClean="0"/>
              <a:t>Estrategia </a:t>
            </a:r>
            <a:r>
              <a:rPr lang="es-CO" sz="2000" dirty="0"/>
              <a:t>de Atención Integral a la Primera Infancia </a:t>
            </a:r>
            <a:r>
              <a:rPr lang="es-CO" sz="2000" i="1" dirty="0"/>
              <a:t>De Cero a Siempre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/>
              <a:t>Art. 56, Ley 1753 de 2015, Plan Nacional de Desarrollo 2014-2018: Todos por un nuevo país: </a:t>
            </a:r>
          </a:p>
          <a:p>
            <a:pPr algn="just"/>
            <a:endParaRPr lang="es-CO" sz="2000" dirty="0"/>
          </a:p>
          <a:p>
            <a:pPr marL="400050" lvl="1" indent="0" algn="just">
              <a:buNone/>
            </a:pPr>
            <a:r>
              <a:rPr lang="es-CO" sz="1600" i="1" dirty="0"/>
              <a:t>La educación inicial es un derecho de los niños y las niñas menores de 5 años de edad. </a:t>
            </a:r>
            <a:r>
              <a:rPr lang="es-ES_tradnl" sz="1600" i="1" dirty="0"/>
              <a:t>El Gobierno Nacional reglamentará su articulación con el servicio educativo en el marco de la Atención Integral, considerando 	como mínimo los siguientes aspectos</a:t>
            </a:r>
            <a:r>
              <a:rPr lang="es-ES_tradnl" sz="1600" i="1" dirty="0" smtClean="0"/>
              <a:t>:</a:t>
            </a:r>
          </a:p>
          <a:p>
            <a:pPr marL="400050" lvl="1" indent="0" algn="just">
              <a:buNone/>
            </a:pPr>
            <a:endParaRPr lang="es-CO" sz="1600" i="1" dirty="0"/>
          </a:p>
          <a:p>
            <a:pPr marL="400050" lvl="1" indent="0" algn="just">
              <a:buNone/>
            </a:pPr>
            <a:r>
              <a:rPr lang="es-ES_tradnl" sz="1600" i="1" dirty="0"/>
              <a:t>a. El desarrollo del </a:t>
            </a:r>
            <a:r>
              <a:rPr lang="es-ES_tradnl" sz="1600" b="1" i="1" dirty="0"/>
              <a:t>Sistema de Gestión de la Calidad.</a:t>
            </a:r>
          </a:p>
          <a:p>
            <a:pPr marL="400050" lvl="1" indent="0" algn="just">
              <a:buNone/>
            </a:pPr>
            <a:r>
              <a:rPr lang="es-ES_tradnl" sz="1600" i="1" dirty="0"/>
              <a:t>b. La definición del </a:t>
            </a:r>
            <a:r>
              <a:rPr lang="es-ES_tradnl" sz="1600" b="1" i="1" dirty="0"/>
              <a:t>Proceso de tránsito de la educación inicial al grado de preescolar </a:t>
            </a:r>
            <a:r>
              <a:rPr lang="es-ES_tradnl" sz="1600" i="1" dirty="0"/>
              <a:t>en el Sistema Educativo Nacional.</a:t>
            </a:r>
            <a:endParaRPr lang="es-CO" sz="1600" i="1" dirty="0"/>
          </a:p>
          <a:p>
            <a:pPr marL="400050" lvl="1" indent="0" algn="just">
              <a:buNone/>
            </a:pPr>
            <a:r>
              <a:rPr lang="es-ES_tradnl" sz="1600" i="1" dirty="0"/>
              <a:t>c. Los </a:t>
            </a:r>
            <a:r>
              <a:rPr lang="es-ES_tradnl" sz="1600" b="1" i="1" dirty="0"/>
              <a:t>referentes técnicos y pedagógicos </a:t>
            </a:r>
            <a:r>
              <a:rPr lang="es-ES_tradnl" sz="1600" i="1" dirty="0"/>
              <a:t>de la educación inicial.</a:t>
            </a:r>
            <a:endParaRPr lang="es-CO" sz="1600" i="1" dirty="0"/>
          </a:p>
          <a:p>
            <a:pPr marL="400050" lvl="1" indent="0" algn="just">
              <a:buNone/>
            </a:pPr>
            <a:r>
              <a:rPr lang="es-ES_tradnl" sz="1600" i="1" dirty="0"/>
              <a:t>d. El desarrollo del </a:t>
            </a:r>
            <a:r>
              <a:rPr lang="es-ES_tradnl" sz="1600" b="1" i="1" dirty="0"/>
              <a:t>Sistema de Seguimiento al Desarrollo Integral de la Primera Infancia.</a:t>
            </a:r>
            <a:endParaRPr lang="es-CO" sz="1600" b="1" i="1" dirty="0"/>
          </a:p>
          <a:p>
            <a:pPr marL="400050" lvl="1" indent="0" algn="just">
              <a:buNone/>
            </a:pPr>
            <a:r>
              <a:rPr lang="es-CO" sz="1600" i="1" dirty="0"/>
              <a:t>e. </a:t>
            </a:r>
            <a:r>
              <a:rPr lang="es-ES_tradnl" sz="1600" i="1" dirty="0"/>
              <a:t>Los </a:t>
            </a:r>
            <a:r>
              <a:rPr lang="es-ES_tradnl" sz="1600" b="1" i="1" dirty="0"/>
              <a:t>procesos para la excelencia del talento humano</a:t>
            </a:r>
            <a:r>
              <a:rPr lang="es-ES_tradnl" sz="1600" i="1" dirty="0"/>
              <a:t>.</a:t>
            </a:r>
            <a:endParaRPr lang="es-CO" sz="1600" i="1" dirty="0"/>
          </a:p>
          <a:p>
            <a:endParaRPr lang="es-ES" sz="1100" b="1" dirty="0" smtClean="0"/>
          </a:p>
          <a:p>
            <a:pPr algn="just"/>
            <a:endParaRPr lang="es-ES" sz="2200" dirty="0" smtClean="0"/>
          </a:p>
          <a:p>
            <a:pPr marL="285750" indent="-285750">
              <a:buFont typeface="Arial"/>
              <a:buChar char="•"/>
            </a:pPr>
            <a:endParaRPr lang="es-ES" sz="2200" dirty="0"/>
          </a:p>
          <a:p>
            <a:pPr marL="285750" indent="-285750">
              <a:buFont typeface="Arial"/>
              <a:buChar char="•"/>
            </a:pPr>
            <a:endParaRPr lang="es-ES" sz="2200" dirty="0" smtClean="0"/>
          </a:p>
          <a:p>
            <a:pPr marL="285750" indent="-285750">
              <a:buFont typeface="Arial"/>
              <a:buChar char="•"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7067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6228184" y="4977172"/>
            <a:ext cx="2520280" cy="1548172"/>
            <a:chOff x="6516216" y="3032956"/>
            <a:chExt cx="2232248" cy="1404156"/>
          </a:xfrm>
        </p:grpSpPr>
        <p:sp>
          <p:nvSpPr>
            <p:cNvPr id="19" name="18 Recortar rectángulo de esquina sencilla"/>
            <p:cNvSpPr/>
            <p:nvPr/>
          </p:nvSpPr>
          <p:spPr>
            <a:xfrm>
              <a:off x="6516216" y="3356992"/>
              <a:ext cx="2232248" cy="1080120"/>
            </a:xfrm>
            <a:prstGeom prst="snip1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60363"/>
              <a:r>
                <a:rPr lang="es-CO" sz="1400" dirty="0" smtClean="0"/>
                <a:t>-Armonización de referentes</a:t>
              </a:r>
            </a:p>
            <a:p>
              <a:pPr marL="360363"/>
              <a:r>
                <a:rPr lang="es-CO" sz="1400" dirty="0" smtClean="0"/>
                <a:t>-Estructura del servicio</a:t>
              </a:r>
            </a:p>
            <a:p>
              <a:pPr marL="360363"/>
              <a:r>
                <a:rPr lang="es-CO" sz="1400" dirty="0" smtClean="0"/>
                <a:t>-Gestión pública y arquitectura </a:t>
              </a:r>
              <a:r>
                <a:rPr lang="es-CO" sz="1400" dirty="0"/>
                <a:t>i</a:t>
              </a:r>
              <a:r>
                <a:rPr lang="es-CO" sz="1400" dirty="0" smtClean="0"/>
                <a:t>nstitucional</a:t>
              </a:r>
              <a:endParaRPr lang="es-CO" sz="1400" dirty="0"/>
            </a:p>
          </p:txBody>
        </p:sp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13349" y="3032956"/>
              <a:ext cx="404279" cy="648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6605957" y="3176972"/>
            <a:ext cx="2520280" cy="1548172"/>
            <a:chOff x="6516216" y="3032956"/>
            <a:chExt cx="2232248" cy="1404156"/>
          </a:xfrm>
        </p:grpSpPr>
        <p:sp>
          <p:nvSpPr>
            <p:cNvPr id="8" name="7 Recortar rectángulo de esquina sencilla"/>
            <p:cNvSpPr/>
            <p:nvPr/>
          </p:nvSpPr>
          <p:spPr>
            <a:xfrm>
              <a:off x="6516216" y="3356992"/>
              <a:ext cx="2232248" cy="1080120"/>
            </a:xfrm>
            <a:prstGeom prst="snip1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60363"/>
              <a:r>
                <a:rPr lang="es-CO" sz="1400" dirty="0" smtClean="0"/>
                <a:t>-Bases Curriculares </a:t>
              </a:r>
            </a:p>
            <a:p>
              <a:pPr marL="360363"/>
              <a:r>
                <a:rPr lang="es-CO" sz="1400" dirty="0" smtClean="0"/>
                <a:t>-Orientaciones pedagógicas</a:t>
              </a: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13349" y="3032956"/>
              <a:ext cx="404279" cy="648072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7" name="16 Grupo"/>
          <p:cNvGrpSpPr/>
          <p:nvPr/>
        </p:nvGrpSpPr>
        <p:grpSpPr>
          <a:xfrm>
            <a:off x="323528" y="2348880"/>
            <a:ext cx="2448272" cy="1796843"/>
            <a:chOff x="79418" y="2928301"/>
            <a:chExt cx="2448272" cy="1796843"/>
          </a:xfrm>
        </p:grpSpPr>
        <p:sp>
          <p:nvSpPr>
            <p:cNvPr id="13" name="12 Recortar rectángulo de esquina sencilla"/>
            <p:cNvSpPr/>
            <p:nvPr/>
          </p:nvSpPr>
          <p:spPr>
            <a:xfrm>
              <a:off x="79418" y="3212976"/>
              <a:ext cx="2448272" cy="1512168"/>
            </a:xfrm>
            <a:prstGeom prst="snip1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CO" sz="1400" dirty="0" smtClean="0"/>
                <a:t>-Marco común de competencias</a:t>
              </a:r>
            </a:p>
            <a:p>
              <a:r>
                <a:rPr lang="es-CO" sz="1400" dirty="0" smtClean="0"/>
                <a:t>-Acreditación</a:t>
              </a:r>
            </a:p>
            <a:p>
              <a:r>
                <a:rPr lang="es-CO" sz="1400" dirty="0" smtClean="0"/>
                <a:t>-Educación terciaria</a:t>
              </a:r>
            </a:p>
            <a:p>
              <a:r>
                <a:rPr lang="es-CO" sz="1400" dirty="0" smtClean="0"/>
                <a:t>-Sistema de cualificación</a:t>
              </a:r>
              <a:endParaRPr lang="es-CO" sz="1400" dirty="0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2651" y="2928301"/>
              <a:ext cx="735039" cy="752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6" name="15 Grupo"/>
          <p:cNvGrpSpPr/>
          <p:nvPr/>
        </p:nvGrpSpPr>
        <p:grpSpPr>
          <a:xfrm>
            <a:off x="611560" y="5013176"/>
            <a:ext cx="2505025" cy="1170508"/>
            <a:chOff x="3563888" y="5642868"/>
            <a:chExt cx="2505025" cy="1170508"/>
          </a:xfrm>
        </p:grpSpPr>
        <p:sp>
          <p:nvSpPr>
            <p:cNvPr id="12" name="11 Recortar rectángulo de esquina sencilla"/>
            <p:cNvSpPr/>
            <p:nvPr/>
          </p:nvSpPr>
          <p:spPr>
            <a:xfrm>
              <a:off x="3563888" y="5949280"/>
              <a:ext cx="2376264" cy="864096"/>
            </a:xfrm>
            <a:prstGeom prst="snip1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200" dirty="0" smtClean="0"/>
                <a:t>-</a:t>
              </a:r>
              <a:r>
                <a:rPr lang="es-CO" sz="1400" dirty="0" smtClean="0"/>
                <a:t>Reporte de información</a:t>
              </a:r>
            </a:p>
            <a:p>
              <a:pPr algn="ctr"/>
              <a:r>
                <a:rPr lang="es-CO" sz="1400" dirty="0" smtClean="0"/>
                <a:t>-Calidad de la información</a:t>
              </a:r>
            </a:p>
            <a:p>
              <a:pPr algn="ctr"/>
              <a:r>
                <a:rPr lang="es-CO" sz="1400" dirty="0" smtClean="0"/>
                <a:t>-Gestión de alertas</a:t>
              </a:r>
              <a:endParaRPr lang="es-CO" sz="1400" dirty="0"/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9586" y="5642868"/>
              <a:ext cx="709327" cy="612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1" name="10 Grupo"/>
          <p:cNvGrpSpPr/>
          <p:nvPr/>
        </p:nvGrpSpPr>
        <p:grpSpPr>
          <a:xfrm>
            <a:off x="4713765" y="980728"/>
            <a:ext cx="3170603" cy="1656184"/>
            <a:chOff x="4713765" y="980728"/>
            <a:chExt cx="3170603" cy="1656184"/>
          </a:xfrm>
        </p:grpSpPr>
        <p:sp>
          <p:nvSpPr>
            <p:cNvPr id="2" name="1 Recortar rectángulo de esquina sencilla"/>
            <p:cNvSpPr/>
            <p:nvPr/>
          </p:nvSpPr>
          <p:spPr>
            <a:xfrm>
              <a:off x="4713765" y="1268760"/>
              <a:ext cx="3098595" cy="1368152"/>
            </a:xfrm>
            <a:prstGeom prst="snip1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725"/>
              <a:r>
                <a:rPr lang="es-CO" sz="1400" dirty="0" smtClean="0"/>
                <a:t>-Fortalecimiento</a:t>
              </a:r>
            </a:p>
            <a:p>
              <a:pPr marL="720725"/>
              <a:r>
                <a:rPr lang="es-CO" sz="1400" dirty="0" smtClean="0"/>
                <a:t>-Seguimiento y monitoreo</a:t>
              </a:r>
            </a:p>
            <a:p>
              <a:pPr marL="720725"/>
              <a:r>
                <a:rPr lang="es-CO" sz="1400" dirty="0" smtClean="0"/>
                <a:t>-Evaluación y retroalimentación</a:t>
              </a:r>
              <a:endParaRPr lang="es-CO" sz="1400" dirty="0"/>
            </a:p>
          </p:txBody>
        </p:sp>
        <p:pic>
          <p:nvPicPr>
            <p:cNvPr id="7" name="Picture 3" descr="\\BOGSVR01\datos2\LEDFISH\Clientes\Alta Consejeria\artes\Piezas\NIña-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168456" y="980728"/>
              <a:ext cx="715912" cy="648072"/>
            </a:xfrm>
            <a:prstGeom prst="rect">
              <a:avLst/>
            </a:prstGeom>
            <a:noFill/>
            <a:scene3d>
              <a:camera prst="orthographicFront">
                <a:rot lat="0" lon="11399976" rev="0"/>
              </a:camera>
              <a:lightRig rig="threePt" dir="t"/>
            </a:scene3d>
          </p:spPr>
        </p:pic>
      </p:grp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108520" y="836712"/>
            <a:ext cx="4392488" cy="1152128"/>
          </a:xfrm>
        </p:spPr>
        <p:txBody>
          <a:bodyPr>
            <a:noAutofit/>
          </a:bodyPr>
          <a:lstStyle/>
          <a:p>
            <a:pPr algn="r"/>
            <a:r>
              <a:rPr lang="es-CO" sz="3200" b="1" dirty="0" smtClean="0">
                <a:solidFill>
                  <a:srgbClr val="FFFFFF"/>
                </a:solidFill>
                <a:latin typeface="Calibri"/>
                <a:cs typeface="Calibri"/>
              </a:rPr>
              <a:t>Líneas programáticas</a:t>
            </a:r>
            <a:endParaRPr lang="es-CO" sz="3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37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944" y="3573016"/>
            <a:ext cx="129164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13680"/>
              </p:ext>
            </p:extLst>
          </p:nvPr>
        </p:nvGraphicFramePr>
        <p:xfrm>
          <a:off x="529208" y="1883965"/>
          <a:ext cx="843528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53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348880"/>
            <a:ext cx="8229600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800" dirty="0" smtClean="0">
                <a:latin typeface="Calibri"/>
                <a:cs typeface="Calibri"/>
              </a:rPr>
              <a:t>Las competencias de </a:t>
            </a:r>
            <a:r>
              <a:rPr lang="es-CO" sz="2800" dirty="0" smtClean="0">
                <a:latin typeface="Calibri"/>
                <a:cs typeface="Calibri"/>
              </a:rPr>
              <a:t>las Secretar</a:t>
            </a:r>
            <a:r>
              <a:rPr lang="es-CO" sz="2800" dirty="0" smtClean="0">
                <a:latin typeface="Calibri"/>
                <a:cs typeface="Calibri"/>
              </a:rPr>
              <a:t>ías</a:t>
            </a:r>
            <a:r>
              <a:rPr lang="es-CO" sz="2800" dirty="0" smtClean="0">
                <a:latin typeface="Calibri"/>
                <a:cs typeface="Calibri"/>
              </a:rPr>
              <a:t> </a:t>
            </a:r>
            <a:r>
              <a:rPr lang="es-CO" sz="2800" dirty="0" smtClean="0">
                <a:latin typeface="Calibri"/>
                <a:cs typeface="Calibri"/>
              </a:rPr>
              <a:t>en </a:t>
            </a:r>
            <a:r>
              <a:rPr lang="es-CO" sz="2800" dirty="0" smtClean="0">
                <a:latin typeface="Calibri"/>
                <a:cs typeface="Calibri"/>
              </a:rPr>
              <a:t>la gesti</a:t>
            </a:r>
            <a:r>
              <a:rPr lang="es-CO" sz="2800" dirty="0" smtClean="0">
                <a:latin typeface="Calibri"/>
                <a:cs typeface="Calibri"/>
              </a:rPr>
              <a:t>ón de la </a:t>
            </a:r>
            <a:r>
              <a:rPr lang="es-CO" sz="2800" dirty="0" smtClean="0">
                <a:latin typeface="Calibri"/>
                <a:cs typeface="Calibri"/>
              </a:rPr>
              <a:t>educación </a:t>
            </a:r>
            <a:r>
              <a:rPr lang="es-CO" sz="2800" dirty="0" smtClean="0">
                <a:latin typeface="Calibri"/>
                <a:cs typeface="Calibri"/>
              </a:rPr>
              <a:t>inicial </a:t>
            </a:r>
            <a:r>
              <a:rPr lang="es-CO" sz="2800" dirty="0" smtClean="0">
                <a:latin typeface="Calibri"/>
                <a:cs typeface="Calibri"/>
              </a:rPr>
              <a:t>se </a:t>
            </a:r>
            <a:r>
              <a:rPr lang="es-CO" sz="2800" dirty="0" smtClean="0">
                <a:latin typeface="Calibri"/>
                <a:cs typeface="Calibri"/>
              </a:rPr>
              <a:t>desarrollan a través del Modelo de </a:t>
            </a:r>
            <a:r>
              <a:rPr lang="es-CO" sz="2800" dirty="0" smtClean="0">
                <a:latin typeface="Calibri"/>
                <a:cs typeface="Calibri"/>
              </a:rPr>
              <a:t>gestión propuesto</a:t>
            </a:r>
            <a:endParaRPr lang="es-CO" sz="2800" dirty="0">
              <a:latin typeface="Calibri"/>
              <a:cs typeface="Calibri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692696"/>
            <a:ext cx="3600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altLang="es-CO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Modelo de Gestión de la Educación Inicial</a:t>
            </a:r>
          </a:p>
        </p:txBody>
      </p:sp>
      <p:pic>
        <p:nvPicPr>
          <p:cNvPr id="5" name="Picture 20" descr="\\Bogsvr01\datos2\LEDFISH\Clientes\Alta Consejeria\artes\Piezas\24-parq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905441"/>
            <a:ext cx="5256584" cy="3195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39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1043608" y="2060848"/>
            <a:ext cx="7200800" cy="1384995"/>
          </a:xfrm>
          <a:prstGeom prst="rect">
            <a:avLst/>
          </a:prstGeom>
          <a:ln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la Educación Inicial </a:t>
            </a:r>
          </a:p>
          <a:p>
            <a:pPr algn="ctr"/>
            <a:endParaRPr lang="es-ES" sz="1500" dirty="0"/>
          </a:p>
          <a:p>
            <a:pPr algn="ctr"/>
            <a:endParaRPr lang="es-ES" sz="1500" dirty="0" smtClean="0"/>
          </a:p>
          <a:p>
            <a:pPr algn="ctr"/>
            <a:endParaRPr lang="es-ES" sz="1500" dirty="0" smtClean="0"/>
          </a:p>
          <a:p>
            <a:pPr algn="ctr"/>
            <a:endParaRPr lang="es-ES" sz="15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83" y="548680"/>
            <a:ext cx="4104456" cy="1143000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de la Educación Inicial</a:t>
            </a:r>
            <a:endParaRPr lang="es-E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1084352" y="6165304"/>
            <a:ext cx="2069347" cy="621888"/>
            <a:chOff x="1752600" y="1371600"/>
            <a:chExt cx="5659438" cy="314325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2600" y="1371600"/>
              <a:ext cx="5659438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2125" y="4252913"/>
              <a:ext cx="53340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36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0648" y="5215285"/>
            <a:ext cx="1049664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e 9"/>
          <p:cNvSpPr/>
          <p:nvPr/>
        </p:nvSpPr>
        <p:spPr>
          <a:xfrm>
            <a:off x="6194494" y="3559101"/>
            <a:ext cx="1257826" cy="1445016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Elipse 10"/>
          <p:cNvSpPr/>
          <p:nvPr/>
        </p:nvSpPr>
        <p:spPr>
          <a:xfrm>
            <a:off x="3851920" y="3559101"/>
            <a:ext cx="1257826" cy="1445016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Elipse 11"/>
          <p:cNvSpPr/>
          <p:nvPr/>
        </p:nvSpPr>
        <p:spPr>
          <a:xfrm>
            <a:off x="1619672" y="3487093"/>
            <a:ext cx="1257826" cy="1445016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37 Imagen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3928" y="5215285"/>
            <a:ext cx="104842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\\BOGSVR01\datos2\LEDFISH\Clientes\Alta Consejeria\artes\Piezas\niños-0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4967907"/>
            <a:ext cx="645023" cy="895450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1403648" y="2564904"/>
            <a:ext cx="1800200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Fomento de la Educación Inicial </a:t>
            </a:r>
            <a:endParaRPr lang="es-ES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707904" y="2441793"/>
            <a:ext cx="1800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Inspección y Vigilancia de la Educación Inicial</a:t>
            </a:r>
            <a:endParaRPr lang="es-ES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940152" y="2564904"/>
            <a:ext cx="180020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500" dirty="0" smtClean="0"/>
              <a:t>Asistencia Técnica en Educación Inicial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395315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3" grpId="1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692696"/>
            <a:ext cx="42839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O" altLang="es-CO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Modelo de Gestión de la Educación Inicial</a:t>
            </a:r>
            <a:endParaRPr lang="es-CO" altLang="es-CO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ángulo 2"/>
          <p:cNvSpPr/>
          <p:nvPr/>
        </p:nvSpPr>
        <p:spPr>
          <a:xfrm>
            <a:off x="3275856" y="1988840"/>
            <a:ext cx="56382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itchFamily="34" charset="0"/>
                <a:cs typeface="Arial" pitchFamily="34" charset="0"/>
              </a:rPr>
              <a:t>La Dirección de Primera Infancia ha construido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este Modelo que contiene la definición de:</a:t>
            </a:r>
          </a:p>
          <a:p>
            <a:pPr algn="just"/>
            <a:endParaRPr lang="es-ES_tradnl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Procesos y su caracterización (</a:t>
            </a:r>
            <a:r>
              <a:rPr lang="es-CO" dirty="0">
                <a:latin typeface="Arial" pitchFamily="34" charset="0"/>
                <a:cs typeface="Arial" pitchFamily="34" charset="0"/>
              </a:rPr>
              <a:t>objetivo, el alcance,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entradas </a:t>
            </a:r>
            <a:r>
              <a:rPr lang="es-CO" dirty="0">
                <a:latin typeface="Arial" pitchFamily="34" charset="0"/>
                <a:cs typeface="Arial" pitchFamily="34" charset="0"/>
              </a:rPr>
              <a:t>y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dirty="0">
                <a:latin typeface="Arial" pitchFamily="34" charset="0"/>
                <a:cs typeface="Arial" pitchFamily="34" charset="0"/>
              </a:rPr>
              <a:t>las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salidas)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s-ES_tradnl" dirty="0">
                <a:latin typeface="Arial" pitchFamily="34" charset="0"/>
                <a:cs typeface="Arial" pitchFamily="34" charset="0"/>
              </a:rPr>
              <a:t>L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identificación de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subprocesos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y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procedimientos.</a:t>
            </a:r>
          </a:p>
          <a:p>
            <a:pPr marL="342900" indent="-342900" algn="just">
              <a:buFontTx/>
              <a:buChar char="-"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CO" dirty="0">
                <a:latin typeface="Arial" pitchFamily="34" charset="0"/>
                <a:cs typeface="Arial" pitchFamily="34" charset="0"/>
              </a:rPr>
              <a:t>flujogramas, los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indicadores, los instrumentos y l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descripción de las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actividades.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444" y="2447592"/>
            <a:ext cx="2731381" cy="205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Agrupar 21"/>
          <p:cNvGrpSpPr/>
          <p:nvPr/>
        </p:nvGrpSpPr>
        <p:grpSpPr>
          <a:xfrm>
            <a:off x="400190" y="6046688"/>
            <a:ext cx="1644566" cy="621888"/>
            <a:chOff x="1752600" y="1371600"/>
            <a:chExt cx="5659438" cy="3143250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1371600"/>
              <a:ext cx="5659438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62125" y="4252913"/>
              <a:ext cx="533400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CuadroTexto"/>
          <p:cNvSpPr txBox="1"/>
          <p:nvPr/>
        </p:nvSpPr>
        <p:spPr>
          <a:xfrm>
            <a:off x="1043609" y="4941168"/>
            <a:ext cx="720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Los procesos del Modelo de Gestión de la Educación Inicial están basados en la estructura de procesos actual de las Secretarías de Educación Certificadas.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8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OficialMEN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PlantillaOficialMEN2014</Template>
  <TotalTime>5572</TotalTime>
  <Words>421</Words>
  <Application>Microsoft Macintosh PowerPoint</Application>
  <PresentationFormat>Presentación en pantalla (4:3)</PresentationFormat>
  <Paragraphs>81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PlantillaOficialMEN2014</vt:lpstr>
      <vt:lpstr>Dirección de Educación Inicial julio 02 de 2015</vt:lpstr>
      <vt:lpstr>¿Para qué este espacio de discusión?</vt:lpstr>
      <vt:lpstr>Metodología</vt:lpstr>
      <vt:lpstr>El rol de las secretarías en la gestión de la educación inicial  </vt:lpstr>
      <vt:lpstr>¿Qué tenemos hoy?</vt:lpstr>
      <vt:lpstr>Líneas programáticas</vt:lpstr>
      <vt:lpstr>Presentación de PowerPoint</vt:lpstr>
      <vt:lpstr>Modelo de Gestión de la Educación Inicial</vt:lpstr>
      <vt:lpstr>Presentación de PowerPoint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SEGUIMIENTO NIÑO A NIÑO</dc:title>
  <dc:creator>DIANA IBETH URUEÑA MARIÑO</dc:creator>
  <cp:lastModifiedBy>Minedu</cp:lastModifiedBy>
  <cp:revision>357</cp:revision>
  <cp:lastPrinted>2015-06-09T21:18:38Z</cp:lastPrinted>
  <dcterms:created xsi:type="dcterms:W3CDTF">2014-11-13T16:53:15Z</dcterms:created>
  <dcterms:modified xsi:type="dcterms:W3CDTF">2015-07-02T00:14:49Z</dcterms:modified>
</cp:coreProperties>
</file>